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4" r:id="rId5"/>
    <p:sldId id="265" r:id="rId6"/>
    <p:sldId id="267" r:id="rId7"/>
    <p:sldId id="266" r:id="rId8"/>
    <p:sldId id="263" r:id="rId9"/>
    <p:sldId id="259" r:id="rId10"/>
    <p:sldId id="261" r:id="rId11"/>
    <p:sldId id="260" r:id="rId12"/>
    <p:sldId id="258" r:id="rId13"/>
    <p:sldId id="257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376-818B-4B82-A09E-9D4923D1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84C-AFF5-4CBE-A12C-5E21E43B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CB5-5A71-48DB-9D1F-80A832C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400-21B7-4402-89E8-FAB752D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84B4-D7D7-4051-8C46-C75CECB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5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D2F-BB6F-455F-A562-5F91E1B5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F846-E8BD-4822-B7F8-22F5FEAE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92F-0B71-4C33-B374-67EEA6E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61A3-4196-461B-AB88-0FE3056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D50F-9764-41D6-9AF2-3787A2C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78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A363F-B769-4A59-BDA5-2376CF529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4F7C-1ADC-4073-8DB5-C92C78EE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789B-5BAB-440D-902C-6BB18F3C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D7F-EDC8-4B4A-B45F-7AD49A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76E-78E3-4E59-A6A4-E870EE7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822-D7DE-4C35-AC8D-5A588D6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5F40-6850-45FE-AC5D-857B343F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DBE0-731E-43A6-B2EE-3A52D7F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0C9B-3E37-461E-9649-39BDF782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BCFE-1792-403E-8761-2BC5BF1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BAF-9F0A-443D-AEB6-007BF7F1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B9D6-405E-491D-BD13-86A4CFD9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B5A3-0FA3-4AC0-BF03-11B3E13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9BAB-D46C-49D0-8C46-3F93F4E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769D-3B10-4897-B0C1-71A82F0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9BD-422E-40E9-A896-09EAC9C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5F06-26E2-487E-BA53-D0570CA8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F49A-097E-4F0F-86B9-B065A106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2E55-71D5-4AB7-ADC4-928D56F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4B8-C7A3-4221-86FD-03F050E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1904-CAD8-4F9F-9BCB-E0DB4F2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21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CA3B-89EF-4906-B442-46256BF9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2001-A11F-4B34-A564-C544724C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9929-4BA2-4334-BC1C-86B124BC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7D33-25EC-4CBC-946C-CD436EF69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36D3B-CCC6-48FE-AF21-F21601D9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94EE-DC48-43F6-80DA-46AACD3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646F0-0341-43E9-8F7D-87122EFA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3DBA-AA5E-4F88-939B-35B3F5C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7BA-960A-4219-98E5-0E16D85F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23BB6-D944-4D80-A6FA-92C668A4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3AD7-BE51-4900-9715-A0C4256B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207D-5BF6-4B89-AC59-02FB6A6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4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2CDDA-D985-4426-A8A8-27DB68D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8AF0A-2444-490C-AD3B-97737855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DA93-5913-4123-AFD3-21D423D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3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184-8791-4595-BF38-AC77D0F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A3E-FF11-4F69-9FA8-431D3868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F1C4-1A32-4FF0-9558-BC349C58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2218-3DB0-421E-94D6-443E65B1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1C97-C9F2-4FEB-8B02-3667654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33C2-FFCE-4174-B2C3-EB12367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53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05D1-946D-424D-9181-DD87B95E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44919-29F1-4C98-9AA0-31C97E93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0710-1076-4A8D-8B42-035641D9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46CC-9EDA-45A1-A005-F0BF81B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5F5-B159-42DE-800D-13142B6A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1065-109A-4268-A93B-5A04B96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7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6FF5D-2C0F-4468-B9A7-EFCA59B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9044-F3CA-42D6-82FE-076BAA7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794E-0304-44DB-B0C7-A5F70A77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E02D-A78E-4140-9ADC-F5E593AD7849}" type="datetimeFigureOut">
              <a:rPr lang="en-NL" smtClean="0"/>
              <a:t>18/02/2025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64C-4DB1-4870-88F9-0A5BFABF2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A894-AF9F-4CCC-B917-244E3D21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50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25A-D43C-48E3-8801-01BB7E02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report file naming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E84B-4206-4492-BA01-98EBC9C71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01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6254606" y="3905186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C79A9-C42B-40E6-AB47-0F7E38F5F9C4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5911933" y="3779684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A71D-4B18-45DA-9878-8A9CE6E0371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2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4CC26-9131-4BE7-A5CB-827749C2400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4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MTvC_PTK_LogFC.txt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77650-D98A-4B82-8B04-F50CB0E89DAD}"/>
              </a:ext>
            </a:extLst>
          </p:cNvPr>
          <p:cNvCxnSpPr/>
          <p:nvPr/>
        </p:nvCxnSpPr>
        <p:spPr>
          <a:xfrm>
            <a:off x="3372592" y="3740727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69B68-7DFE-4AD1-803D-97EDC4EA75C1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E5B30-94C9-77DD-5CD1-CABF5D657213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5ED409-5DBB-28E8-C231-0BFD34181151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02D40F-A9FF-E868-D356-B7434461F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3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CV_export_app</a:t>
            </a:r>
            <a:r>
              <a:rPr lang="en-US"/>
              <a:t> to export the table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QC_PTK.csv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0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2DB9-783F-5E50-D622-8FFF38EA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590-3ACE-A063-57AD-670FC51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</a:t>
            </a:r>
            <a:r>
              <a:rPr lang="hu-HU" dirty="0"/>
              <a:t>Limma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9EB1-8F06-4703-43E8-CEF8B088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E41AB-D64C-9409-315C-7D23B33EB611}"/>
              </a:ext>
            </a:extLst>
          </p:cNvPr>
          <p:cNvSpPr txBox="1"/>
          <p:nvPr/>
        </p:nvSpPr>
        <p:spPr>
          <a:xfrm>
            <a:off x="1004270" y="3657278"/>
            <a:ext cx="319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Limma</a:t>
            </a:r>
            <a:r>
              <a:rPr lang="en-US" dirty="0"/>
              <a:t>_PTK_01_</a:t>
            </a:r>
            <a:r>
              <a:rPr lang="hu-HU" dirty="0"/>
              <a:t>Superg</a:t>
            </a:r>
            <a:r>
              <a:rPr lang="en-US" dirty="0"/>
              <a:t>roup.csv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F41B56-B432-5830-8D69-C551AC507F9D}"/>
              </a:ext>
            </a:extLst>
          </p:cNvPr>
          <p:cNvCxnSpPr>
            <a:cxnSpLocks/>
          </p:cNvCxnSpPr>
          <p:nvPr/>
        </p:nvCxnSpPr>
        <p:spPr>
          <a:xfrm>
            <a:off x="1158522" y="3954707"/>
            <a:ext cx="5439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2B9DD6-06CD-C289-FBC8-F1EC6107518A}"/>
              </a:ext>
            </a:extLst>
          </p:cNvPr>
          <p:cNvCxnSpPr/>
          <p:nvPr/>
        </p:nvCxnSpPr>
        <p:spPr>
          <a:xfrm>
            <a:off x="1848963" y="395470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72A0FF-3E92-A47E-4F5F-4DD946FAAACB}"/>
              </a:ext>
            </a:extLst>
          </p:cNvPr>
          <p:cNvCxnSpPr/>
          <p:nvPr/>
        </p:nvCxnSpPr>
        <p:spPr>
          <a:xfrm>
            <a:off x="2302205" y="395470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C3A884-6429-76DE-4C9B-5E223D189268}"/>
              </a:ext>
            </a:extLst>
          </p:cNvPr>
          <p:cNvCxnSpPr>
            <a:cxnSpLocks/>
          </p:cNvCxnSpPr>
          <p:nvPr/>
        </p:nvCxnSpPr>
        <p:spPr>
          <a:xfrm flipV="1">
            <a:off x="2644610" y="3954707"/>
            <a:ext cx="1070140" cy="3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40483D-C2E9-0533-A36A-5D480ACE3379}"/>
              </a:ext>
            </a:extLst>
          </p:cNvPr>
          <p:cNvSpPr/>
          <p:nvPr/>
        </p:nvSpPr>
        <p:spPr>
          <a:xfrm>
            <a:off x="1007579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5C51EF-AD3A-B617-3BD8-257BF2AAE065}"/>
              </a:ext>
            </a:extLst>
          </p:cNvPr>
          <p:cNvSpPr txBox="1"/>
          <p:nvPr/>
        </p:nvSpPr>
        <p:spPr>
          <a:xfrm>
            <a:off x="1346026" y="4346369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Limma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F47C21-232E-40F0-890C-9BB778BB07EE}"/>
              </a:ext>
            </a:extLst>
          </p:cNvPr>
          <p:cNvSpPr/>
          <p:nvPr/>
        </p:nvSpPr>
        <p:spPr>
          <a:xfrm>
            <a:off x="1004270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D13BA8-FAF5-74AD-9B17-ECF1FC64A25C}"/>
              </a:ext>
            </a:extLst>
          </p:cNvPr>
          <p:cNvSpPr txBox="1"/>
          <p:nvPr/>
        </p:nvSpPr>
        <p:spPr>
          <a:xfrm>
            <a:off x="1342717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92AE21-C634-4F3A-3AF9-8630E187ABE9}"/>
              </a:ext>
            </a:extLst>
          </p:cNvPr>
          <p:cNvSpPr/>
          <p:nvPr/>
        </p:nvSpPr>
        <p:spPr>
          <a:xfrm>
            <a:off x="1004270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6F3AF-4D10-9BC2-7C43-A73F72BE851E}"/>
              </a:ext>
            </a:extLst>
          </p:cNvPr>
          <p:cNvSpPr txBox="1"/>
          <p:nvPr/>
        </p:nvSpPr>
        <p:spPr>
          <a:xfrm>
            <a:off x="1342717" y="5079072"/>
            <a:ext cx="32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  <a:r>
              <a:rPr lang="hu-HU" dirty="0"/>
              <a:t>, d</a:t>
            </a:r>
            <a:r>
              <a:rPr lang="en-US" dirty="0" err="1"/>
              <a:t>efines</a:t>
            </a:r>
            <a:r>
              <a:rPr lang="en-US" dirty="0"/>
              <a:t>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5CD102-8A67-DB70-63C1-38BA0D26CADD}"/>
              </a:ext>
            </a:extLst>
          </p:cNvPr>
          <p:cNvSpPr/>
          <p:nvPr/>
        </p:nvSpPr>
        <p:spPr>
          <a:xfrm>
            <a:off x="1004270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5A76BD-20C1-AE6C-91B0-A0A87EC3D891}"/>
              </a:ext>
            </a:extLst>
          </p:cNvPr>
          <p:cNvSpPr txBox="1"/>
          <p:nvPr/>
        </p:nvSpPr>
        <p:spPr>
          <a:xfrm>
            <a:off x="1342717" y="5444861"/>
            <a:ext cx="632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Supergro</a:t>
            </a:r>
            <a:r>
              <a:rPr lang="en-GB" dirty="0"/>
              <a:t>up</a:t>
            </a:r>
            <a:r>
              <a:rPr lang="hu-HU" dirty="0"/>
              <a:t>: </a:t>
            </a:r>
            <a:r>
              <a:rPr lang="en-GB" dirty="0"/>
              <a:t>the name of the supergroup</a:t>
            </a:r>
            <a:r>
              <a:rPr lang="hu-HU" dirty="0"/>
              <a:t> </a:t>
            </a:r>
            <a:r>
              <a:rPr lang="hu-HU" b="1" dirty="0"/>
              <a:t>factor</a:t>
            </a:r>
            <a:r>
              <a:rPr lang="en-GB" dirty="0"/>
              <a:t>.</a:t>
            </a:r>
            <a:r>
              <a:rPr lang="hu-HU" dirty="0"/>
              <a:t> </a:t>
            </a:r>
          </a:p>
          <a:p>
            <a:r>
              <a:rPr lang="hu-HU" dirty="0"/>
              <a:t>NOT the name of the supergroup!</a:t>
            </a:r>
            <a:r>
              <a:rPr lang="en-GB" dirty="0"/>
              <a:t> </a:t>
            </a:r>
            <a:r>
              <a:rPr lang="hu-HU" dirty="0"/>
              <a:t>This is NOT displayed in Table 1.</a:t>
            </a:r>
          </a:p>
          <a:p>
            <a:r>
              <a:rPr lang="en-GB" dirty="0"/>
              <a:t>Must be unique.</a:t>
            </a:r>
            <a:r>
              <a:rPr lang="hu-HU" dirty="0"/>
              <a:t> E.g. Supergroup or Test condition. </a:t>
            </a:r>
          </a:p>
          <a:p>
            <a:r>
              <a:rPr lang="hu-HU" dirty="0"/>
              <a:t>Both supergroup names and comparisons come from the file.</a:t>
            </a:r>
            <a:r>
              <a:rPr lang="en-GB" dirty="0"/>
              <a:t> 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7DBF3-8ADB-5852-EDA0-4B9F1E6ADA0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79942-F6FF-E3BC-C5D4-5F72FDED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122" y="4086585"/>
            <a:ext cx="3695700" cy="2390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A64A9-501D-E59C-F6CE-13D2632D7028}"/>
              </a:ext>
            </a:extLst>
          </p:cNvPr>
          <p:cNvSpPr txBox="1"/>
          <p:nvPr/>
        </p:nvSpPr>
        <p:spPr>
          <a:xfrm>
            <a:off x="8165122" y="3417113"/>
            <a:ext cx="287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Output:</a:t>
            </a:r>
            <a:endParaRPr lang="en-N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D137D-F753-D161-DA9F-3D6B6D91304E}"/>
              </a:ext>
            </a:extLst>
          </p:cNvPr>
          <p:cNvSpPr/>
          <p:nvPr/>
        </p:nvSpPr>
        <p:spPr>
          <a:xfrm>
            <a:off x="8044179" y="3341275"/>
            <a:ext cx="3935648" cy="32162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85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84FA5C-BD8B-3021-4957-B6E14E265AB1}"/>
              </a:ext>
            </a:extLst>
          </p:cNvPr>
          <p:cNvGrpSpPr/>
          <p:nvPr/>
        </p:nvGrpSpPr>
        <p:grpSpPr>
          <a:xfrm>
            <a:off x="1419379" y="3466997"/>
            <a:ext cx="2222916" cy="369332"/>
            <a:chOff x="1419379" y="3466997"/>
            <a:chExt cx="222291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EB3F0-7C4D-4F3B-9B2F-7B762E4A212D}"/>
                </a:ext>
              </a:extLst>
            </p:cNvPr>
            <p:cNvSpPr txBox="1"/>
            <p:nvPr/>
          </p:nvSpPr>
          <p:spPr>
            <a:xfrm>
              <a:off x="1419379" y="3466997"/>
              <a:ext cx="2222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TT_PTK_01_</a:t>
              </a:r>
              <a:r>
                <a:rPr lang="hu-HU" dirty="0"/>
                <a:t>T vs C</a:t>
              </a:r>
              <a:r>
                <a:rPr lang="en-US" dirty="0"/>
                <a:t>.csv</a:t>
              </a:r>
              <a:endParaRPr lang="en-NL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A43A0D-837B-40CB-B668-DAADC9008E49}"/>
                </a:ext>
              </a:extLst>
            </p:cNvPr>
            <p:cNvCxnSpPr/>
            <p:nvPr/>
          </p:nvCxnSpPr>
          <p:spPr>
            <a:xfrm>
              <a:off x="1508444" y="3754974"/>
              <a:ext cx="2216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DE3F3C-8A6F-455D-AECB-1195CBFC1C0A}"/>
                </a:ext>
              </a:extLst>
            </p:cNvPr>
            <p:cNvCxnSpPr/>
            <p:nvPr/>
          </p:nvCxnSpPr>
          <p:spPr>
            <a:xfrm>
              <a:off x="1876579" y="3754974"/>
              <a:ext cx="27907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790DB0-EA56-4A3D-AA44-5FC556B7BB9A}"/>
                </a:ext>
              </a:extLst>
            </p:cNvPr>
            <p:cNvCxnSpPr/>
            <p:nvPr/>
          </p:nvCxnSpPr>
          <p:spPr>
            <a:xfrm>
              <a:off x="2329821" y="3754974"/>
              <a:ext cx="17812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E82212-B246-4AB8-B5CD-24826FE634B4}"/>
                </a:ext>
              </a:extLst>
            </p:cNvPr>
            <p:cNvCxnSpPr>
              <a:cxnSpLocks/>
            </p:cNvCxnSpPr>
            <p:nvPr/>
          </p:nvCxnSpPr>
          <p:spPr>
            <a:xfrm>
              <a:off x="2672226" y="3758932"/>
              <a:ext cx="5332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1422688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1761135" y="4346369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1419379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1757826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1419379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1757826" y="5079072"/>
            <a:ext cx="329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</a:t>
            </a:r>
            <a:r>
              <a:rPr lang="hu-HU" dirty="0"/>
              <a:t>d</a:t>
            </a:r>
            <a:r>
              <a:rPr lang="en-US" dirty="0" err="1"/>
              <a:t>efines</a:t>
            </a:r>
            <a:r>
              <a:rPr lang="en-US" dirty="0"/>
              <a:t>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1419379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1757826" y="5444861"/>
            <a:ext cx="3501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Comparison</a:t>
            </a:r>
            <a:r>
              <a:rPr lang="hu-HU" dirty="0"/>
              <a:t>, e.g. T vs C</a:t>
            </a:r>
            <a:r>
              <a:rPr lang="en-GB" dirty="0"/>
              <a:t>.</a:t>
            </a:r>
            <a:r>
              <a:rPr lang="hu-HU" dirty="0"/>
              <a:t> </a:t>
            </a:r>
          </a:p>
          <a:p>
            <a:r>
              <a:rPr lang="hu-HU" dirty="0"/>
              <a:t>Comparison is displayed in Table 1.</a:t>
            </a:r>
          </a:p>
          <a:p>
            <a:r>
              <a:rPr lang="hu-HU" dirty="0"/>
              <a:t>Supergroups come from the file.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7F659-B6ED-4D17-AD11-2A37FD782BB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D9BF-3E57-A4F1-E575-1B16249417DF}"/>
              </a:ext>
            </a:extLst>
          </p:cNvPr>
          <p:cNvSpPr txBox="1"/>
          <p:nvPr/>
        </p:nvSpPr>
        <p:spPr>
          <a:xfrm>
            <a:off x="6598444" y="3429458"/>
            <a:ext cx="287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Output:</a:t>
            </a:r>
            <a:endParaRPr lang="en-N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58233-883F-8777-9E1F-6EA27AA54957}"/>
              </a:ext>
            </a:extLst>
          </p:cNvPr>
          <p:cNvSpPr/>
          <p:nvPr/>
        </p:nvSpPr>
        <p:spPr>
          <a:xfrm>
            <a:off x="6257925" y="3276600"/>
            <a:ext cx="5691623" cy="29432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0ADF8-1284-AACD-7EEA-1E804E4E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66" y="4175315"/>
            <a:ext cx="5381618" cy="19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8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2926106" y="3171108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</a:t>
            </a:r>
            <a:r>
              <a:rPr lang="hu-HU" dirty="0"/>
              <a:t>10h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023088" y="3483795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3692065" y="3483795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4145307" y="3483795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1126004" y="4050480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1486298" y="4050480"/>
            <a:ext cx="17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</a:t>
            </a:r>
            <a:r>
              <a:rPr lang="hu-HU" dirty="0"/>
              <a:t>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1122695" y="4419812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1461142" y="4419812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1122695" y="4783183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1461141" y="4782563"/>
            <a:ext cx="31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</a:t>
            </a:r>
            <a:r>
              <a:rPr lang="hu-HU" dirty="0"/>
              <a:t>d</a:t>
            </a:r>
            <a:r>
              <a:rPr lang="en-US" dirty="0" err="1"/>
              <a:t>efines</a:t>
            </a:r>
            <a:r>
              <a:rPr lang="en-US" dirty="0"/>
              <a:t> ordering in table.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1470046" y="5189314"/>
            <a:ext cx="4501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Name of Superg</a:t>
            </a:r>
            <a:r>
              <a:rPr lang="en-US" dirty="0" err="1"/>
              <a:t>roup</a:t>
            </a:r>
            <a:r>
              <a:rPr lang="hu-HU" dirty="0"/>
              <a:t>. </a:t>
            </a:r>
            <a:r>
              <a:rPr lang="en-US" dirty="0"/>
              <a:t>E.g., timepoint, cell line.</a:t>
            </a:r>
            <a:endParaRPr lang="hu-HU" dirty="0"/>
          </a:p>
          <a:p>
            <a:r>
              <a:rPr lang="hu-HU" dirty="0"/>
              <a:t>This is displayed in Table 1. </a:t>
            </a:r>
          </a:p>
          <a:p>
            <a:r>
              <a:rPr lang="hu-HU" dirty="0"/>
              <a:t>Comparisons come from the file.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1F2-7FE7-4CDF-853B-D14946C833B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EA4C02-42AF-569F-DC5F-310EF4386959}"/>
              </a:ext>
            </a:extLst>
          </p:cNvPr>
          <p:cNvGrpSpPr/>
          <p:nvPr/>
        </p:nvGrpSpPr>
        <p:grpSpPr>
          <a:xfrm>
            <a:off x="6374686" y="3429458"/>
            <a:ext cx="5574862" cy="2631508"/>
            <a:chOff x="6374686" y="3429458"/>
            <a:chExt cx="5574862" cy="26315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8F0CD5-8520-5939-551D-55A17902B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4686" y="3984580"/>
              <a:ext cx="5574862" cy="20763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A6E3FB-476A-CF37-6134-3EDF72B3AEFB}"/>
                </a:ext>
              </a:extLst>
            </p:cNvPr>
            <p:cNvSpPr txBox="1"/>
            <p:nvPr/>
          </p:nvSpPr>
          <p:spPr>
            <a:xfrm>
              <a:off x="6598444" y="3429458"/>
              <a:ext cx="28789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u-HU" b="1" dirty="0"/>
                <a:t>Output:</a:t>
              </a:r>
              <a:endParaRPr lang="en-NL" b="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DA22E-F568-CC39-29F4-A7B0DA1A4CDB}"/>
              </a:ext>
            </a:extLst>
          </p:cNvPr>
          <p:cNvSpPr/>
          <p:nvPr/>
        </p:nvSpPr>
        <p:spPr>
          <a:xfrm>
            <a:off x="1122694" y="5145314"/>
            <a:ext cx="338447" cy="326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FBB2A9-330C-F73E-5F14-B388273F4F2A}"/>
              </a:ext>
            </a:extLst>
          </p:cNvPr>
          <p:cNvCxnSpPr>
            <a:cxnSpLocks/>
          </p:cNvCxnSpPr>
          <p:nvPr/>
        </p:nvCxnSpPr>
        <p:spPr>
          <a:xfrm>
            <a:off x="4483713" y="3483795"/>
            <a:ext cx="34546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7116EF-C550-67B7-BED2-E2758ACEA8AA}"/>
              </a:ext>
            </a:extLst>
          </p:cNvPr>
          <p:cNvSpPr/>
          <p:nvPr/>
        </p:nvSpPr>
        <p:spPr>
          <a:xfrm>
            <a:off x="6257925" y="3276600"/>
            <a:ext cx="5691623" cy="29432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8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 2023)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748666"/>
            <a:ext cx="4670072" cy="53618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UKA MTvC f</a:t>
            </a:r>
            <a:r>
              <a:rPr lang="en-US" dirty="0" err="1"/>
              <a:t>ilename</a:t>
            </a:r>
            <a:r>
              <a:rPr lang="en-US" dirty="0"/>
              <a:t>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1093961" y="2419848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ukam-Sgroup1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1196880" y="2707825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>
            <a:cxnSpLocks/>
          </p:cNvCxnSpPr>
          <p:nvPr/>
        </p:nvCxnSpPr>
        <p:spPr>
          <a:xfrm>
            <a:off x="1723353" y="2707825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>
            <a:cxnSpLocks/>
          </p:cNvCxnSpPr>
          <p:nvPr/>
        </p:nvCxnSpPr>
        <p:spPr>
          <a:xfrm>
            <a:off x="2176595" y="2707825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3831372" y="2738644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1632772" y="4135004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1971219" y="4135004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1629463" y="4504336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1967910" y="4504336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</a:t>
            </a:r>
            <a:r>
              <a:rPr lang="hu-HU" dirty="0"/>
              <a:t> (</a:t>
            </a:r>
            <a:r>
              <a:rPr lang="en-US" dirty="0"/>
              <a:t>PTK or STK</a:t>
            </a:r>
            <a:r>
              <a:rPr lang="hu-HU" dirty="0"/>
              <a:t>)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1629463" y="4867707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1967910" y="4867707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1629464" y="6368307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1967911" y="6368307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5BD96F-A661-735B-8595-BD00180A6AAC}"/>
              </a:ext>
            </a:extLst>
          </p:cNvPr>
          <p:cNvCxnSpPr>
            <a:cxnSpLocks/>
          </p:cNvCxnSpPr>
          <p:nvPr/>
        </p:nvCxnSpPr>
        <p:spPr>
          <a:xfrm>
            <a:off x="3076992" y="2738644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90164-D319-7A29-99D4-F86A47D359AB}"/>
              </a:ext>
            </a:extLst>
          </p:cNvPr>
          <p:cNvSpPr/>
          <p:nvPr/>
        </p:nvSpPr>
        <p:spPr>
          <a:xfrm>
            <a:off x="1629462" y="5644093"/>
            <a:ext cx="338447" cy="326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285C0-AE65-B55A-D6D9-E0BD7E70784A}"/>
              </a:ext>
            </a:extLst>
          </p:cNvPr>
          <p:cNvSpPr txBox="1"/>
          <p:nvPr/>
        </p:nvSpPr>
        <p:spPr>
          <a:xfrm>
            <a:off x="1967910" y="5634681"/>
            <a:ext cx="41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Supergroup. If you don’t have supergroup, give it a neutral name, e.g. Test</a:t>
            </a:r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81CFE-45A5-5609-94FE-E34CD218F3F7}"/>
              </a:ext>
            </a:extLst>
          </p:cNvPr>
          <p:cNvCxnSpPr/>
          <p:nvPr/>
        </p:nvCxnSpPr>
        <p:spPr>
          <a:xfrm>
            <a:off x="2505492" y="2924175"/>
            <a:ext cx="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AFB8DF-0F08-A17A-3081-8CC847EFE472}"/>
              </a:ext>
            </a:extLst>
          </p:cNvPr>
          <p:cNvSpPr txBox="1"/>
          <p:nvPr/>
        </p:nvSpPr>
        <p:spPr>
          <a:xfrm>
            <a:off x="989332" y="3460363"/>
            <a:ext cx="4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Sgroup1 - T1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Sgroup1 - T2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08AB1B-AFD6-4850-5EE8-6776E97087FD}"/>
              </a:ext>
            </a:extLst>
          </p:cNvPr>
          <p:cNvSpPr txBox="1"/>
          <p:nvPr/>
        </p:nvSpPr>
        <p:spPr>
          <a:xfrm>
            <a:off x="7418194" y="2443396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ukat-T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30B02D-BC7B-2FD2-87CE-44DDFA74EB8B}"/>
              </a:ext>
            </a:extLst>
          </p:cNvPr>
          <p:cNvCxnSpPr>
            <a:cxnSpLocks/>
          </p:cNvCxnSpPr>
          <p:nvPr/>
        </p:nvCxnSpPr>
        <p:spPr>
          <a:xfrm>
            <a:off x="7521113" y="2731373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895ED-ABBC-7871-15FA-B53B1621EDDD}"/>
              </a:ext>
            </a:extLst>
          </p:cNvPr>
          <p:cNvCxnSpPr>
            <a:cxnSpLocks/>
          </p:cNvCxnSpPr>
          <p:nvPr/>
        </p:nvCxnSpPr>
        <p:spPr>
          <a:xfrm>
            <a:off x="8047586" y="2731373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678F81-A502-54AF-F9B3-E011875CE0BE}"/>
              </a:ext>
            </a:extLst>
          </p:cNvPr>
          <p:cNvCxnSpPr>
            <a:cxnSpLocks/>
          </p:cNvCxnSpPr>
          <p:nvPr/>
        </p:nvCxnSpPr>
        <p:spPr>
          <a:xfrm>
            <a:off x="8500828" y="2731373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3F203-742B-1EFA-3A99-BE786636D6F7}"/>
              </a:ext>
            </a:extLst>
          </p:cNvPr>
          <p:cNvCxnSpPr>
            <a:cxnSpLocks/>
          </p:cNvCxnSpPr>
          <p:nvPr/>
        </p:nvCxnSpPr>
        <p:spPr>
          <a:xfrm>
            <a:off x="9315500" y="2759890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FBB447-B69B-6A87-99CA-3AB633292D12}"/>
              </a:ext>
            </a:extLst>
          </p:cNvPr>
          <p:cNvCxnSpPr>
            <a:cxnSpLocks/>
          </p:cNvCxnSpPr>
          <p:nvPr/>
        </p:nvCxnSpPr>
        <p:spPr>
          <a:xfrm>
            <a:off x="8829725" y="2947723"/>
            <a:ext cx="0" cy="244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41557C-1489-5613-D522-14BE953BE228}"/>
              </a:ext>
            </a:extLst>
          </p:cNvPr>
          <p:cNvSpPr txBox="1"/>
          <p:nvPr/>
        </p:nvSpPr>
        <p:spPr>
          <a:xfrm>
            <a:off x="7397978" y="3262514"/>
            <a:ext cx="4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Sgroup1 – 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Sgroup2 – 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800858-2E02-A5E7-987E-9C3B057972B1}"/>
              </a:ext>
            </a:extLst>
          </p:cNvPr>
          <p:cNvSpPr txBox="1">
            <a:spLocks/>
          </p:cNvSpPr>
          <p:nvPr/>
        </p:nvSpPr>
        <p:spPr>
          <a:xfrm>
            <a:off x="7052504" y="1664078"/>
            <a:ext cx="4670072" cy="53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UKA TGC f</a:t>
            </a:r>
            <a:r>
              <a:rPr lang="en-US" dirty="0" err="1"/>
              <a:t>ilename</a:t>
            </a:r>
            <a:r>
              <a:rPr lang="en-US" dirty="0"/>
              <a:t> structure: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5CDD23-1C1A-916B-E7A5-4B4AED08F4AC}"/>
              </a:ext>
            </a:extLst>
          </p:cNvPr>
          <p:cNvSpPr txBox="1"/>
          <p:nvPr/>
        </p:nvSpPr>
        <p:spPr>
          <a:xfrm>
            <a:off x="7397978" y="4577650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ukat-Sgroup2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3BF156-F340-878D-AA61-B7D48FFADE36}"/>
              </a:ext>
            </a:extLst>
          </p:cNvPr>
          <p:cNvCxnSpPr>
            <a:cxnSpLocks/>
          </p:cNvCxnSpPr>
          <p:nvPr/>
        </p:nvCxnSpPr>
        <p:spPr>
          <a:xfrm>
            <a:off x="7500897" y="4865627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F4E8A7-C0C2-2F98-52BF-447F26CAE809}"/>
              </a:ext>
            </a:extLst>
          </p:cNvPr>
          <p:cNvCxnSpPr>
            <a:cxnSpLocks/>
          </p:cNvCxnSpPr>
          <p:nvPr/>
        </p:nvCxnSpPr>
        <p:spPr>
          <a:xfrm>
            <a:off x="8027370" y="48656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D7E191-42B3-55D4-6C10-2DA03A5213CA}"/>
              </a:ext>
            </a:extLst>
          </p:cNvPr>
          <p:cNvCxnSpPr>
            <a:cxnSpLocks/>
          </p:cNvCxnSpPr>
          <p:nvPr/>
        </p:nvCxnSpPr>
        <p:spPr>
          <a:xfrm>
            <a:off x="8480612" y="486562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9B6319-5199-10D8-8702-B7436F95B5D5}"/>
              </a:ext>
            </a:extLst>
          </p:cNvPr>
          <p:cNvCxnSpPr>
            <a:cxnSpLocks/>
          </p:cNvCxnSpPr>
          <p:nvPr/>
        </p:nvCxnSpPr>
        <p:spPr>
          <a:xfrm>
            <a:off x="9313208" y="4865627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297699-B910-187B-F458-D4EEE1163DCA}"/>
              </a:ext>
            </a:extLst>
          </p:cNvPr>
          <p:cNvSpPr txBox="1"/>
          <p:nvPr/>
        </p:nvSpPr>
        <p:spPr>
          <a:xfrm>
            <a:off x="7245949" y="5439835"/>
            <a:ext cx="467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Control - 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Test       - 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0884DD-C4A5-9587-3559-B9DD0DC2A8E8}"/>
              </a:ext>
            </a:extLst>
          </p:cNvPr>
          <p:cNvSpPr/>
          <p:nvPr/>
        </p:nvSpPr>
        <p:spPr>
          <a:xfrm>
            <a:off x="3299976" y="3499219"/>
            <a:ext cx="300474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9DE097-FC5A-14BD-52B7-BA124356CA88}"/>
              </a:ext>
            </a:extLst>
          </p:cNvPr>
          <p:cNvSpPr/>
          <p:nvPr/>
        </p:nvSpPr>
        <p:spPr>
          <a:xfrm>
            <a:off x="8793053" y="3307894"/>
            <a:ext cx="787932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9D5F9-7D7B-BBD3-A648-547A7843242A}"/>
              </a:ext>
            </a:extLst>
          </p:cNvPr>
          <p:cNvCxnSpPr>
            <a:cxnSpLocks/>
          </p:cNvCxnSpPr>
          <p:nvPr/>
        </p:nvCxnSpPr>
        <p:spPr>
          <a:xfrm>
            <a:off x="2505492" y="2707825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75ED092-A1DE-5822-9288-194F872AAAB9}"/>
              </a:ext>
            </a:extLst>
          </p:cNvPr>
          <p:cNvSpPr/>
          <p:nvPr/>
        </p:nvSpPr>
        <p:spPr>
          <a:xfrm>
            <a:off x="1629463" y="5242908"/>
            <a:ext cx="338447" cy="326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505AA-0940-F447-E7CA-B42EDDCA34B1}"/>
              </a:ext>
            </a:extLst>
          </p:cNvPr>
          <p:cNvSpPr txBox="1"/>
          <p:nvPr/>
        </p:nvSpPr>
        <p:spPr>
          <a:xfrm>
            <a:off x="1974239" y="5220126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Uka types (ukam or ukat)</a:t>
            </a:r>
            <a:endParaRPr lang="en-NL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977AFC-D0A2-0E21-F01D-727589F9FB97}"/>
              </a:ext>
            </a:extLst>
          </p:cNvPr>
          <p:cNvCxnSpPr>
            <a:cxnSpLocks/>
          </p:cNvCxnSpPr>
          <p:nvPr/>
        </p:nvCxnSpPr>
        <p:spPr>
          <a:xfrm>
            <a:off x="8841272" y="2772140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E8BE2B-928B-3F5E-1634-E56B02125C46}"/>
              </a:ext>
            </a:extLst>
          </p:cNvPr>
          <p:cNvCxnSpPr>
            <a:cxnSpLocks/>
          </p:cNvCxnSpPr>
          <p:nvPr/>
        </p:nvCxnSpPr>
        <p:spPr>
          <a:xfrm>
            <a:off x="8790713" y="4894567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18D881D-158C-E2F6-CC8A-06905459B90E}"/>
              </a:ext>
            </a:extLst>
          </p:cNvPr>
          <p:cNvSpPr/>
          <p:nvPr/>
        </p:nvSpPr>
        <p:spPr>
          <a:xfrm>
            <a:off x="8645689" y="5478691"/>
            <a:ext cx="740907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2E5BDB-EFF3-E842-79D5-5A4739588E71}"/>
              </a:ext>
            </a:extLst>
          </p:cNvPr>
          <p:cNvCxnSpPr>
            <a:cxnSpLocks/>
          </p:cNvCxnSpPr>
          <p:nvPr/>
        </p:nvCxnSpPr>
        <p:spPr>
          <a:xfrm>
            <a:off x="3609133" y="3780951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8113F8-1E2C-5DE0-CF7F-8239DF384ED4}"/>
              </a:ext>
            </a:extLst>
          </p:cNvPr>
          <p:cNvCxnSpPr>
            <a:cxnSpLocks/>
          </p:cNvCxnSpPr>
          <p:nvPr/>
        </p:nvCxnSpPr>
        <p:spPr>
          <a:xfrm>
            <a:off x="2410044" y="3780951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240C6-529D-BA6A-358D-6601DCC4CD9B}"/>
              </a:ext>
            </a:extLst>
          </p:cNvPr>
          <p:cNvCxnSpPr>
            <a:cxnSpLocks/>
          </p:cNvCxnSpPr>
          <p:nvPr/>
        </p:nvCxnSpPr>
        <p:spPr>
          <a:xfrm>
            <a:off x="2483463" y="4014994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27901C-37A3-D78C-5B9E-A5CA6F5CFF3A}"/>
              </a:ext>
            </a:extLst>
          </p:cNvPr>
          <p:cNvCxnSpPr>
            <a:cxnSpLocks/>
          </p:cNvCxnSpPr>
          <p:nvPr/>
        </p:nvCxnSpPr>
        <p:spPr>
          <a:xfrm>
            <a:off x="3679890" y="4106694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73454-0EA8-476E-D26B-F70157C8CFBF}"/>
              </a:ext>
            </a:extLst>
          </p:cNvPr>
          <p:cNvSpPr txBox="1"/>
          <p:nvPr/>
        </p:nvSpPr>
        <p:spPr>
          <a:xfrm>
            <a:off x="2505492" y="2809240"/>
            <a:ext cx="368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Autoreport generates „old” data format with these names: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3255A-C97F-ABBF-49BF-2B4CFFA5A658}"/>
              </a:ext>
            </a:extLst>
          </p:cNvPr>
          <p:cNvSpPr/>
          <p:nvPr/>
        </p:nvSpPr>
        <p:spPr>
          <a:xfrm>
            <a:off x="6229575" y="6411448"/>
            <a:ext cx="300474" cy="307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D234F-A7D8-3EED-FE1C-DBC96B924C48}"/>
              </a:ext>
            </a:extLst>
          </p:cNvPr>
          <p:cNvSpPr txBox="1"/>
          <p:nvPr/>
        </p:nvSpPr>
        <p:spPr>
          <a:xfrm>
            <a:off x="6486656" y="6388712"/>
            <a:ext cx="570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Comes from the file/Test Condition, not from the filename.</a:t>
            </a: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88F992-4FC3-057E-2493-29811296745B}"/>
              </a:ext>
            </a:extLst>
          </p:cNvPr>
          <p:cNvCxnSpPr>
            <a:cxnSpLocks/>
          </p:cNvCxnSpPr>
          <p:nvPr/>
        </p:nvCxnSpPr>
        <p:spPr>
          <a:xfrm>
            <a:off x="9957617" y="3585679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D8567FB-F63D-BF4C-583A-D9C088D713A8}"/>
              </a:ext>
            </a:extLst>
          </p:cNvPr>
          <p:cNvSpPr/>
          <p:nvPr/>
        </p:nvSpPr>
        <p:spPr>
          <a:xfrm>
            <a:off x="7052504" y="2342092"/>
            <a:ext cx="4834696" cy="18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580CBE-D153-6750-AB17-0B3A4D4353F9}"/>
              </a:ext>
            </a:extLst>
          </p:cNvPr>
          <p:cNvSpPr/>
          <p:nvPr/>
        </p:nvSpPr>
        <p:spPr>
          <a:xfrm>
            <a:off x="7054173" y="4335392"/>
            <a:ext cx="4834696" cy="18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186BA7-8072-1CA6-8114-096BD471811A}"/>
              </a:ext>
            </a:extLst>
          </p:cNvPr>
          <p:cNvCxnSpPr>
            <a:cxnSpLocks/>
          </p:cNvCxnSpPr>
          <p:nvPr/>
        </p:nvCxnSpPr>
        <p:spPr>
          <a:xfrm>
            <a:off x="8935472" y="5072022"/>
            <a:ext cx="0" cy="244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3CF358-8496-27A1-4A55-6EFC31CFCF22}"/>
              </a:ext>
            </a:extLst>
          </p:cNvPr>
          <p:cNvCxnSpPr>
            <a:cxnSpLocks/>
          </p:cNvCxnSpPr>
          <p:nvPr/>
        </p:nvCxnSpPr>
        <p:spPr>
          <a:xfrm>
            <a:off x="9580985" y="5764476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8C1223-2269-F6B7-12A0-1841AD0323EA}"/>
              </a:ext>
            </a:extLst>
          </p:cNvPr>
          <p:cNvCxnSpPr>
            <a:cxnSpLocks/>
          </p:cNvCxnSpPr>
          <p:nvPr/>
        </p:nvCxnSpPr>
        <p:spPr>
          <a:xfrm>
            <a:off x="9580985" y="6086166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9FD1A9-04DD-01D5-C287-EF8DC3021CA7}"/>
              </a:ext>
            </a:extLst>
          </p:cNvPr>
          <p:cNvCxnSpPr>
            <a:cxnSpLocks/>
          </p:cNvCxnSpPr>
          <p:nvPr/>
        </p:nvCxnSpPr>
        <p:spPr>
          <a:xfrm>
            <a:off x="9953625" y="3908845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9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 2022)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51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3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r>
              <a:rPr lang="hu-HU" dirty="0"/>
              <a:t>  </a:t>
            </a: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MTvC_PTK.csv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F17D2-EBD9-4EA4-935B-491F1F53ABC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88350-1E3F-98BA-8832-66A6816AED7E}"/>
              </a:ext>
            </a:extLst>
          </p:cNvPr>
          <p:cNvGrpSpPr/>
          <p:nvPr/>
        </p:nvGrpSpPr>
        <p:grpSpPr>
          <a:xfrm>
            <a:off x="882485" y="329739"/>
            <a:ext cx="11163300" cy="6567854"/>
            <a:chOff x="838200" y="193431"/>
            <a:chExt cx="11163300" cy="6567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4245C-23FF-0521-F7BF-3DBA6C9B9388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725494-F904-4C03-A172-99D9C656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6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b="1" dirty="0"/>
              <a:t>flat file </a:t>
            </a:r>
            <a:r>
              <a:rPr lang="en-US" dirty="0"/>
              <a:t>from </a:t>
            </a:r>
            <a:r>
              <a:rPr lang="en-US" dirty="0" err="1"/>
              <a:t>BioNavigator</a:t>
            </a:r>
            <a:r>
              <a:rPr lang="en-US" dirty="0"/>
              <a:t> after log2 transformation</a:t>
            </a:r>
          </a:p>
          <a:p>
            <a:pPr lvl="1"/>
            <a:r>
              <a:rPr lang="en-US" dirty="0"/>
              <a:t>Array factors: Barcode, Array, and Test condition</a:t>
            </a:r>
          </a:p>
          <a:p>
            <a:pPr lvl="1"/>
            <a:r>
              <a:rPr lang="en-US" dirty="0"/>
              <a:t>Spot factor: ID</a:t>
            </a:r>
          </a:p>
          <a:p>
            <a:pPr lvl="1"/>
            <a:r>
              <a:rPr lang="en-US" dirty="0"/>
              <a:t>Quantitation type: S100-logTransformed</a:t>
            </a:r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QC_PTK.txt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1101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Auto report file naming</vt:lpstr>
      <vt:lpstr>QC</vt:lpstr>
      <vt:lpstr>Phosphosite Analysis (Limma)</vt:lpstr>
      <vt:lpstr>Phosphosite Analysis (T-Test supergroup)</vt:lpstr>
      <vt:lpstr>Phosphosite Analysis MTvC</vt:lpstr>
      <vt:lpstr>Kinase Analysis (UKA 2023)</vt:lpstr>
      <vt:lpstr>Kinase Analysis (UKA 2022)</vt:lpstr>
      <vt:lpstr>Phosphosite Analysis (single MTvC or TT)  deprecated!</vt:lpstr>
      <vt:lpstr>QC</vt:lpstr>
      <vt:lpstr>Phosphosite Analysis (T-Test supergroup)</vt:lpstr>
      <vt:lpstr>Phosphosite Analysis multiple MTvCs</vt:lpstr>
      <vt:lpstr>Kinase Analysis</vt:lpstr>
      <vt:lpstr>Phosphosite Analysis (single MTvC or TT) deprecated!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Linders</dc:creator>
  <cp:lastModifiedBy>Dora Schuller</cp:lastModifiedBy>
  <cp:revision>36</cp:revision>
  <dcterms:created xsi:type="dcterms:W3CDTF">2022-02-02T13:20:01Z</dcterms:created>
  <dcterms:modified xsi:type="dcterms:W3CDTF">2025-02-18T18:34:51Z</dcterms:modified>
</cp:coreProperties>
</file>