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2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2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1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296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8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1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7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0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040B4-9591-4EEE-A5FE-D72CF3CA2A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E74DBC-D1AC-44BD-9823-8F2B071B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162348" cy="56743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je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bazama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 base management system DBMS).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prvenstveno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unos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skladištenje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automatizaciju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poslova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često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ponavljaju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Odlikuje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visoka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produktivnost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bazom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(DBMS) </a:t>
            </a:r>
          </a:p>
          <a:p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lakoća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korišćenja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svojstvena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852" y="745066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ACCESS-OVI OBJEKTI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160" y="2514600"/>
            <a:ext cx="10749280" cy="36152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Tabela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Tabele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osnovna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najvažnija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komponenta</a:t>
            </a:r>
            <a:r>
              <a:rPr lang="en-US" dirty="0">
                <a:solidFill>
                  <a:schemeClr val="accent1"/>
                </a:solidFill>
              </a:rPr>
              <a:t> MS </a:t>
            </a:r>
            <a:r>
              <a:rPr lang="en-US" dirty="0" err="1">
                <a:solidFill>
                  <a:schemeClr val="accent1"/>
                </a:solidFill>
              </a:rPr>
              <a:t>Accessa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jer</a:t>
            </a:r>
            <a:r>
              <a:rPr lang="en-US" dirty="0">
                <a:solidFill>
                  <a:schemeClr val="accent1"/>
                </a:solidFill>
              </a:rPr>
              <a:t> se u </a:t>
            </a:r>
            <a:r>
              <a:rPr lang="en-US" dirty="0" err="1">
                <a:solidFill>
                  <a:schemeClr val="accent1"/>
                </a:solidFill>
              </a:rPr>
              <a:t>njima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nalaze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svi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podaci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sadržani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bazi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podataka</a:t>
            </a:r>
            <a:r>
              <a:rPr lang="en-US" dirty="0">
                <a:solidFill>
                  <a:schemeClr val="accent1"/>
                </a:solidFill>
              </a:rPr>
              <a:t>. To je </a:t>
            </a:r>
            <a:r>
              <a:rPr lang="en-US" dirty="0" err="1">
                <a:solidFill>
                  <a:schemeClr val="accent1"/>
                </a:solidFill>
              </a:rPr>
              <a:t>skup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povezanih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podataka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>
                <a:solidFill>
                  <a:schemeClr val="accent1"/>
                </a:solidFill>
              </a:rPr>
              <a:t>Za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bolju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organizaciju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preglednost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podataka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poželjno</a:t>
            </a:r>
            <a:r>
              <a:rPr lang="en-US" dirty="0">
                <a:solidFill>
                  <a:schemeClr val="accent1"/>
                </a:solidFill>
              </a:rPr>
              <a:t> je </a:t>
            </a:r>
            <a:r>
              <a:rPr lang="en-US" dirty="0" err="1">
                <a:solidFill>
                  <a:schemeClr val="accent1"/>
                </a:solidFill>
              </a:rPr>
              <a:t>imati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više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tabela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>
                <a:solidFill>
                  <a:schemeClr val="accent1"/>
                </a:solidFill>
              </a:rPr>
              <a:t>Koristeći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odvojene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tabele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za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pojedine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grupe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podataka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znači</a:t>
            </a:r>
            <a:r>
              <a:rPr lang="en-US" dirty="0">
                <a:solidFill>
                  <a:schemeClr val="accent1"/>
                </a:solidFill>
              </a:rPr>
              <a:t> da </a:t>
            </a:r>
            <a:r>
              <a:rPr lang="en-US" dirty="0" err="1">
                <a:solidFill>
                  <a:schemeClr val="accent1"/>
                </a:solidFill>
              </a:rPr>
              <a:t>podatke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spremamo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samo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jedanput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tako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baza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postaje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učinkovitija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smanjujemo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greške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unosu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>
                <a:solidFill>
                  <a:schemeClr val="accent1"/>
                </a:solidFill>
              </a:rPr>
              <a:t>Tabela</a:t>
            </a:r>
            <a:r>
              <a:rPr lang="en-US" dirty="0">
                <a:solidFill>
                  <a:schemeClr val="accent1"/>
                </a:solidFill>
              </a:rPr>
              <a:t> je </a:t>
            </a:r>
            <a:r>
              <a:rPr lang="en-US" dirty="0" err="1">
                <a:solidFill>
                  <a:schemeClr val="accent1"/>
                </a:solidFill>
              </a:rPr>
              <a:t>organizovana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polja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eng.</a:t>
            </a:r>
            <a:r>
              <a:rPr lang="en-US" dirty="0">
                <a:solidFill>
                  <a:schemeClr val="accent1"/>
                </a:solidFill>
              </a:rPr>
              <a:t> columns, fields)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slogove</a:t>
            </a:r>
            <a:r>
              <a:rPr lang="en-US" dirty="0">
                <a:solidFill>
                  <a:schemeClr val="accent1"/>
                </a:solidFill>
              </a:rPr>
              <a:t> (records). Slog (record) je red u </a:t>
            </a:r>
            <a:r>
              <a:rPr lang="en-US" dirty="0" err="1">
                <a:solidFill>
                  <a:schemeClr val="accent1"/>
                </a:solidFill>
              </a:rPr>
              <a:t>tabeli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baze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podataka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koji</a:t>
            </a:r>
            <a:r>
              <a:rPr lang="en-US" dirty="0">
                <a:solidFill>
                  <a:schemeClr val="accent1"/>
                </a:solidFill>
              </a:rPr>
              <a:t> se </a:t>
            </a:r>
            <a:r>
              <a:rPr lang="en-US" dirty="0" err="1">
                <a:solidFill>
                  <a:schemeClr val="accent1"/>
                </a:solidFill>
              </a:rPr>
              <a:t>upisuje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podatak</a:t>
            </a:r>
            <a:r>
              <a:rPr lang="en-US" dirty="0">
                <a:solidFill>
                  <a:schemeClr val="accent1"/>
                </a:solidFill>
              </a:rPr>
              <a:t> o </a:t>
            </a:r>
            <a:r>
              <a:rPr lang="en-US" dirty="0" err="1">
                <a:solidFill>
                  <a:schemeClr val="accent1"/>
                </a:solidFill>
              </a:rPr>
              <a:t>nekoj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stavci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040" y="1000542"/>
            <a:ext cx="1016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Upit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Upit</a:t>
            </a:r>
            <a:r>
              <a:rPr lang="en-US" sz="2400" dirty="0" smtClean="0">
                <a:solidFill>
                  <a:schemeClr val="accent1"/>
                </a:solidFill>
              </a:rPr>
              <a:t> (en. query) je </a:t>
            </a:r>
            <a:r>
              <a:rPr lang="en-US" sz="2400" dirty="0" err="1" smtClean="0">
                <a:solidFill>
                  <a:schemeClr val="accent1"/>
                </a:solidFill>
              </a:rPr>
              <a:t>komponenta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baze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podataka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koja</a:t>
            </a:r>
            <a:r>
              <a:rPr lang="en-US" sz="2400" dirty="0" smtClean="0">
                <a:solidFill>
                  <a:schemeClr val="accent1"/>
                </a:solidFill>
              </a:rPr>
              <a:t> se </a:t>
            </a:r>
            <a:r>
              <a:rPr lang="en-US" sz="2400" dirty="0" err="1" smtClean="0">
                <a:solidFill>
                  <a:schemeClr val="accent1"/>
                </a:solidFill>
              </a:rPr>
              <a:t>koristi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kada</a:t>
            </a:r>
            <a:r>
              <a:rPr lang="en-US" sz="2400" dirty="0" smtClean="0">
                <a:solidFill>
                  <a:schemeClr val="accent1"/>
                </a:solidFill>
              </a:rPr>
              <a:t> je </a:t>
            </a:r>
            <a:r>
              <a:rPr lang="en-US" sz="2400" dirty="0" err="1" smtClean="0">
                <a:solidFill>
                  <a:schemeClr val="accent1"/>
                </a:solidFill>
              </a:rPr>
              <a:t>potrebno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naći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analizirati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određene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podatke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iz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jedne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ili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više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tabela</a:t>
            </a:r>
            <a:r>
              <a:rPr lang="en-US" sz="2400" dirty="0" smtClean="0">
                <a:solidFill>
                  <a:schemeClr val="accent1"/>
                </a:solidFill>
              </a:rPr>
              <a:t>. </a:t>
            </a:r>
            <a:r>
              <a:rPr lang="en-US" sz="2400" dirty="0" err="1" smtClean="0">
                <a:solidFill>
                  <a:schemeClr val="accent1"/>
                </a:solidFill>
              </a:rPr>
              <a:t>Upiti</a:t>
            </a:r>
            <a:r>
              <a:rPr lang="en-US" sz="2400" dirty="0" smtClean="0">
                <a:solidFill>
                  <a:schemeClr val="accent1"/>
                </a:solidFill>
              </a:rPr>
              <a:t> se </a:t>
            </a:r>
            <a:r>
              <a:rPr lang="en-US" sz="2400" dirty="0" err="1" smtClean="0">
                <a:solidFill>
                  <a:schemeClr val="accent1"/>
                </a:solidFill>
              </a:rPr>
              <a:t>koristite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kao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podloga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za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izvještaje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ili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forme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	 	 </a:t>
            </a: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Izvještaji</a:t>
            </a:r>
            <a:r>
              <a:rPr lang="en-US" sz="2400" dirty="0" smtClean="0">
                <a:solidFill>
                  <a:schemeClr val="accent1"/>
                </a:solidFill>
              </a:rPr>
              <a:t> (reports)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U </a:t>
            </a:r>
            <a:r>
              <a:rPr lang="en-US" sz="2400" dirty="0" err="1" smtClean="0">
                <a:solidFill>
                  <a:schemeClr val="accent1"/>
                </a:solidFill>
              </a:rPr>
              <a:t>izvještaju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moguće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samo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gledati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podatke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ali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zbog</a:t>
            </a:r>
            <a:r>
              <a:rPr lang="en-US" sz="2400" dirty="0" smtClean="0">
                <a:solidFill>
                  <a:schemeClr val="accent1"/>
                </a:solidFill>
              </a:rPr>
              <a:t> toga se </a:t>
            </a:r>
            <a:r>
              <a:rPr lang="en-US" sz="2400" dirty="0" err="1" smtClean="0">
                <a:solidFill>
                  <a:schemeClr val="accent1"/>
                </a:solidFill>
              </a:rPr>
              <a:t>slike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mogu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lakše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dodavati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računati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prosjeke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sl.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	 </a:t>
            </a: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Forme</a:t>
            </a:r>
            <a:r>
              <a:rPr lang="en-US" sz="2400" dirty="0" smtClean="0">
                <a:solidFill>
                  <a:schemeClr val="accent1"/>
                </a:solidFill>
              </a:rPr>
              <a:t> (</a:t>
            </a:r>
            <a:r>
              <a:rPr lang="en-US" sz="2400" dirty="0" err="1" smtClean="0">
                <a:solidFill>
                  <a:schemeClr val="accent1"/>
                </a:solidFill>
              </a:rPr>
              <a:t>obrasci</a:t>
            </a:r>
            <a:r>
              <a:rPr lang="en-US" sz="2400" dirty="0" smtClean="0">
                <a:solidFill>
                  <a:schemeClr val="accent1"/>
                </a:solidFill>
              </a:rPr>
              <a:t>) </a:t>
            </a: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Forme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služe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za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unos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pregledavanje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podataka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iz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tabela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upita</a:t>
            </a:r>
            <a:r>
              <a:rPr lang="en-US" sz="2400" dirty="0" smtClean="0">
                <a:solidFill>
                  <a:schemeClr val="accent1"/>
                </a:solidFill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da  </a:t>
            </a:r>
            <a:r>
              <a:rPr lang="en-US" sz="2400" dirty="0" err="1" smtClean="0">
                <a:solidFill>
                  <a:schemeClr val="accent1"/>
                </a:solidFill>
              </a:rPr>
              <a:t>čitamo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povezane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podatke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iz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više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tabela</a:t>
            </a:r>
            <a:r>
              <a:rPr lang="en-US" sz="2400" dirty="0" smtClean="0">
                <a:solidFill>
                  <a:schemeClr val="accent1"/>
                </a:solidFill>
              </a:rPr>
              <a:t>. Forma je </a:t>
            </a:r>
            <a:r>
              <a:rPr lang="en-US" sz="2400" dirty="0" err="1" smtClean="0">
                <a:solidFill>
                  <a:schemeClr val="accent1"/>
                </a:solidFill>
              </a:rPr>
              <a:t>komponenta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baze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podataka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čija</a:t>
            </a:r>
            <a:r>
              <a:rPr lang="en-US" sz="2400" dirty="0" smtClean="0">
                <a:solidFill>
                  <a:schemeClr val="accent1"/>
                </a:solidFill>
              </a:rPr>
              <a:t> je </a:t>
            </a:r>
            <a:r>
              <a:rPr lang="en-US" sz="2400" dirty="0" err="1" smtClean="0">
                <a:solidFill>
                  <a:schemeClr val="accent1"/>
                </a:solidFill>
              </a:rPr>
              <a:t>funkcija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interakcija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korisnikom</a:t>
            </a:r>
            <a:r>
              <a:rPr lang="en-US" sz="2400" dirty="0" smtClean="0">
                <a:solidFill>
                  <a:schemeClr val="accent1"/>
                </a:solidFill>
              </a:rPr>
              <a:t>. </a:t>
            </a:r>
            <a:r>
              <a:rPr lang="en-US" sz="2400" dirty="0" err="1" smtClean="0">
                <a:solidFill>
                  <a:schemeClr val="accent1"/>
                </a:solidFill>
              </a:rPr>
              <a:t>Korisnik</a:t>
            </a:r>
            <a:r>
              <a:rPr lang="en-US" sz="2400" dirty="0" smtClean="0">
                <a:solidFill>
                  <a:schemeClr val="accent1"/>
                </a:solidFill>
              </a:rPr>
              <a:t> ne </a:t>
            </a:r>
            <a:r>
              <a:rPr lang="en-US" sz="2400" dirty="0" err="1" smtClean="0">
                <a:solidFill>
                  <a:schemeClr val="accent1"/>
                </a:solidFill>
              </a:rPr>
              <a:t>vidi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tabele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već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forme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1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4720" y="1300480"/>
            <a:ext cx="103022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Makroi</a:t>
            </a:r>
            <a:r>
              <a:rPr lang="en-US" sz="2400" dirty="0" smtClean="0">
                <a:solidFill>
                  <a:schemeClr val="accent1"/>
                </a:solidFill>
              </a:rPr>
              <a:t> (Macro)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Macro </a:t>
            </a:r>
            <a:r>
              <a:rPr lang="en-US" sz="2400" dirty="0" err="1" smtClean="0">
                <a:solidFill>
                  <a:schemeClr val="accent1"/>
                </a:solidFill>
              </a:rPr>
              <a:t>naredba</a:t>
            </a:r>
            <a:r>
              <a:rPr lang="en-US" sz="2400" dirty="0" smtClean="0">
                <a:solidFill>
                  <a:schemeClr val="accent1"/>
                </a:solidFill>
              </a:rPr>
              <a:t> je </a:t>
            </a:r>
            <a:r>
              <a:rPr lang="en-US" sz="2400" dirty="0" err="1" smtClean="0">
                <a:solidFill>
                  <a:schemeClr val="accent1"/>
                </a:solidFill>
              </a:rPr>
              <a:t>imenovani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redosljed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naredbi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kojom</a:t>
            </a:r>
            <a:r>
              <a:rPr lang="en-US" sz="2400" dirty="0" smtClean="0">
                <a:solidFill>
                  <a:schemeClr val="accent1"/>
                </a:solidFill>
              </a:rPr>
              <a:t> je </a:t>
            </a:r>
            <a:r>
              <a:rPr lang="en-US" sz="2400" dirty="0" err="1" smtClean="0">
                <a:solidFill>
                  <a:schemeClr val="accent1"/>
                </a:solidFill>
              </a:rPr>
              <a:t>poželjno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zamijeniti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svako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ponavljanje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neke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operacije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koja</a:t>
            </a:r>
            <a:r>
              <a:rPr lang="en-US" sz="2400" dirty="0" smtClean="0">
                <a:solidFill>
                  <a:schemeClr val="accent1"/>
                </a:solidFill>
              </a:rPr>
              <a:t> se </a:t>
            </a:r>
            <a:r>
              <a:rPr lang="en-US" sz="2400" dirty="0" err="1" smtClean="0">
                <a:solidFill>
                  <a:schemeClr val="accent1"/>
                </a:solidFill>
              </a:rPr>
              <a:t>često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obavlja.Pomoću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makroa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upravljamo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određenim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procesima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kao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što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su</a:t>
            </a:r>
            <a:r>
              <a:rPr lang="en-US" sz="2400" dirty="0" smtClean="0">
                <a:solidFill>
                  <a:schemeClr val="accent1"/>
                </a:solidFill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</a:rPr>
              <a:t>otvaranje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određenog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objekta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ispis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poruke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ekranu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opcije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pretraživanja</a:t>
            </a:r>
            <a:r>
              <a:rPr lang="en-US" sz="2400" dirty="0" smtClean="0">
                <a:solidFill>
                  <a:schemeClr val="accent1"/>
                </a:solidFill>
              </a:rPr>
              <a:t>... </a:t>
            </a:r>
            <a:r>
              <a:rPr lang="en-US" sz="2400" dirty="0" err="1" smtClean="0">
                <a:solidFill>
                  <a:schemeClr val="accent1"/>
                </a:solidFill>
              </a:rPr>
              <a:t>Makroi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VBA </a:t>
            </a:r>
            <a:r>
              <a:rPr lang="en-US" sz="2400" dirty="0" err="1" smtClean="0">
                <a:solidFill>
                  <a:schemeClr val="accent1"/>
                </a:solidFill>
              </a:rPr>
              <a:t>predstavljaju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dva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načina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za</a:t>
            </a:r>
            <a:r>
              <a:rPr lang="en-US" sz="2400" dirty="0" smtClean="0">
                <a:solidFill>
                  <a:schemeClr val="accent1"/>
                </a:solidFill>
              </a:rPr>
              <a:t>  </a:t>
            </a:r>
            <a:r>
              <a:rPr lang="en-US" sz="2400" dirty="0" err="1" smtClean="0">
                <a:solidFill>
                  <a:schemeClr val="accent1"/>
                </a:solidFill>
              </a:rPr>
              <a:t>pisanje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programa</a:t>
            </a:r>
            <a:r>
              <a:rPr lang="en-US" sz="2400" dirty="0" smtClean="0">
                <a:solidFill>
                  <a:schemeClr val="accent1"/>
                </a:solidFill>
              </a:rPr>
              <a:t> u </a:t>
            </a:r>
            <a:r>
              <a:rPr lang="en-US" sz="2400" dirty="0" err="1" smtClean="0">
                <a:solidFill>
                  <a:schemeClr val="accent1"/>
                </a:solidFill>
              </a:rPr>
              <a:t>bazi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podataka</a:t>
            </a:r>
            <a:r>
              <a:rPr lang="en-US" sz="2400" dirty="0" smtClean="0">
                <a:solidFill>
                  <a:schemeClr val="accent1"/>
                </a:solidFill>
              </a:rPr>
              <a:t>. </a:t>
            </a:r>
            <a:r>
              <a:rPr lang="en-US" sz="2400" dirty="0" err="1" smtClean="0">
                <a:solidFill>
                  <a:schemeClr val="accent1"/>
                </a:solidFill>
              </a:rPr>
              <a:t>Makro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može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poslužiti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za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kreiranje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funkcije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ili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povezivanje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više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fuknkcija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koje</a:t>
            </a:r>
            <a:r>
              <a:rPr lang="en-US" sz="2400" dirty="0" smtClean="0">
                <a:solidFill>
                  <a:schemeClr val="accent1"/>
                </a:solidFill>
              </a:rPr>
              <a:t> ne </a:t>
            </a:r>
            <a:r>
              <a:rPr lang="en-US" sz="2400" dirty="0" err="1" smtClean="0">
                <a:solidFill>
                  <a:schemeClr val="accent1"/>
                </a:solidFill>
              </a:rPr>
              <a:t>postoje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kao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standardne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funkcije</a:t>
            </a:r>
            <a:r>
              <a:rPr lang="en-US" sz="2400" dirty="0" smtClean="0">
                <a:solidFill>
                  <a:schemeClr val="accent1"/>
                </a:solidFill>
              </a:rPr>
              <a:t> Access-a a </a:t>
            </a:r>
            <a:r>
              <a:rPr lang="en-US" sz="2400" dirty="0" err="1" smtClean="0">
                <a:solidFill>
                  <a:schemeClr val="accent1"/>
                </a:solidFill>
              </a:rPr>
              <a:t>potrebne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nam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za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izvršavanje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određene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operacije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Moduli (Modules)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Moduli </a:t>
            </a:r>
            <a:r>
              <a:rPr lang="en-US" sz="2400" dirty="0" err="1" smtClean="0">
                <a:solidFill>
                  <a:schemeClr val="accent1"/>
                </a:solidFill>
              </a:rPr>
              <a:t>su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skupovi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deklaracija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procedura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pisanih</a:t>
            </a:r>
            <a:r>
              <a:rPr lang="en-US" sz="2400" dirty="0" smtClean="0">
                <a:solidFill>
                  <a:schemeClr val="accent1"/>
                </a:solidFill>
              </a:rPr>
              <a:t> u Visual </a:t>
            </a:r>
            <a:r>
              <a:rPr lang="en-US" sz="2400" dirty="0" err="1" smtClean="0">
                <a:solidFill>
                  <a:schemeClr val="accent1"/>
                </a:solidFill>
              </a:rPr>
              <a:t>Basicu</a:t>
            </a:r>
            <a:r>
              <a:rPr lang="en-US" sz="2400" dirty="0" smtClean="0">
                <a:solidFill>
                  <a:schemeClr val="accent1"/>
                </a:solidFill>
              </a:rPr>
              <a:t> ,</a:t>
            </a:r>
            <a:r>
              <a:rPr lang="en-US" sz="2400" dirty="0" err="1" smtClean="0">
                <a:solidFill>
                  <a:schemeClr val="accent1"/>
                </a:solidFill>
              </a:rPr>
              <a:t>koje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su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spremljene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zajedno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kao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cjelina</a:t>
            </a:r>
            <a:r>
              <a:rPr lang="en-US" sz="2400" dirty="0" smtClean="0">
                <a:solidFill>
                  <a:schemeClr val="accent1"/>
                </a:solidFill>
              </a:rPr>
              <a:t> u </a:t>
            </a:r>
            <a:r>
              <a:rPr lang="en-US" sz="2400" dirty="0" err="1" smtClean="0">
                <a:solidFill>
                  <a:schemeClr val="accent1"/>
                </a:solidFill>
              </a:rPr>
              <a:t>bazi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podataka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286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Access</vt:lpstr>
      <vt:lpstr>PowerPoint Presentation</vt:lpstr>
      <vt:lpstr>ACCESS-OVI OBJEKTI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</dc:title>
  <dc:creator>Marija</dc:creator>
  <cp:lastModifiedBy>Marija</cp:lastModifiedBy>
  <cp:revision>1</cp:revision>
  <dcterms:created xsi:type="dcterms:W3CDTF">2019-09-17T08:20:19Z</dcterms:created>
  <dcterms:modified xsi:type="dcterms:W3CDTF">2019-09-17T08:31:33Z</dcterms:modified>
</cp:coreProperties>
</file>