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65" r:id="rId4"/>
    <p:sldId id="26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gazhendhi, Amirtha Ganesh" initials="PAG" lastIdx="1" clrIdx="0">
    <p:extLst>
      <p:ext uri="{19B8F6BF-5375-455C-9EA6-DF929625EA0E}">
        <p15:presenceInfo xmlns:p15="http://schemas.microsoft.com/office/powerpoint/2012/main" userId="Pugazhendhi, Amirtha Gan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57AF-08A6-4F11-894C-A4679A536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5FCE7C-475E-43B8-AE88-B4EAD78DC5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3D38A8-1EC3-49D3-92BF-1E3A3614DC9C}"/>
              </a:ext>
            </a:extLst>
          </p:cNvPr>
          <p:cNvSpPr>
            <a:spLocks noGrp="1"/>
          </p:cNvSpPr>
          <p:nvPr>
            <p:ph type="dt" sz="half" idx="10"/>
          </p:nvPr>
        </p:nvSpPr>
        <p:spPr/>
        <p:txBody>
          <a:bodyPr/>
          <a:lstStyle/>
          <a:p>
            <a:fld id="{3E58C839-97E9-4F57-8D00-DD8463623A94}" type="datetimeFigureOut">
              <a:rPr lang="en-US" smtClean="0"/>
              <a:t>9/26/2020</a:t>
            </a:fld>
            <a:endParaRPr lang="en-US"/>
          </a:p>
        </p:txBody>
      </p:sp>
      <p:sp>
        <p:nvSpPr>
          <p:cNvPr id="5" name="Footer Placeholder 4">
            <a:extLst>
              <a:ext uri="{FF2B5EF4-FFF2-40B4-BE49-F238E27FC236}">
                <a16:creationId xmlns:a16="http://schemas.microsoft.com/office/drawing/2014/main" id="{ED6FDDF0-407B-44CC-9CD8-B62EBF517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EC3F9-0833-4EC6-BD5C-59D0037FF0EE}"/>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3285125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D120-72E4-4D51-B6C6-1246005A20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3F527-2178-4A6B-812C-2489471320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D230A-A82C-4C26-BC4C-5F2E6A5F7E4A}"/>
              </a:ext>
            </a:extLst>
          </p:cNvPr>
          <p:cNvSpPr>
            <a:spLocks noGrp="1"/>
          </p:cNvSpPr>
          <p:nvPr>
            <p:ph type="dt" sz="half" idx="10"/>
          </p:nvPr>
        </p:nvSpPr>
        <p:spPr/>
        <p:txBody>
          <a:bodyPr/>
          <a:lstStyle/>
          <a:p>
            <a:fld id="{3E58C839-97E9-4F57-8D00-DD8463623A94}" type="datetimeFigureOut">
              <a:rPr lang="en-US" smtClean="0"/>
              <a:t>9/26/2020</a:t>
            </a:fld>
            <a:endParaRPr lang="en-US"/>
          </a:p>
        </p:txBody>
      </p:sp>
      <p:sp>
        <p:nvSpPr>
          <p:cNvPr id="5" name="Footer Placeholder 4">
            <a:extLst>
              <a:ext uri="{FF2B5EF4-FFF2-40B4-BE49-F238E27FC236}">
                <a16:creationId xmlns:a16="http://schemas.microsoft.com/office/drawing/2014/main" id="{EDB76ED7-B4AA-4AC9-8477-1956891F5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EDEB3-9931-41FE-A76B-89AAE86FC734}"/>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171068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DC299D-FCE2-40B3-83EA-6997C7B73E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CBD736-8AB4-4F4B-B454-8F8033BDC1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FB21C-1C68-454D-883F-4372FA19F0E5}"/>
              </a:ext>
            </a:extLst>
          </p:cNvPr>
          <p:cNvSpPr>
            <a:spLocks noGrp="1"/>
          </p:cNvSpPr>
          <p:nvPr>
            <p:ph type="dt" sz="half" idx="10"/>
          </p:nvPr>
        </p:nvSpPr>
        <p:spPr/>
        <p:txBody>
          <a:bodyPr/>
          <a:lstStyle/>
          <a:p>
            <a:fld id="{3E58C839-97E9-4F57-8D00-DD8463623A94}" type="datetimeFigureOut">
              <a:rPr lang="en-US" smtClean="0"/>
              <a:t>9/26/2020</a:t>
            </a:fld>
            <a:endParaRPr lang="en-US"/>
          </a:p>
        </p:txBody>
      </p:sp>
      <p:sp>
        <p:nvSpPr>
          <p:cNvPr id="5" name="Footer Placeholder 4">
            <a:extLst>
              <a:ext uri="{FF2B5EF4-FFF2-40B4-BE49-F238E27FC236}">
                <a16:creationId xmlns:a16="http://schemas.microsoft.com/office/drawing/2014/main" id="{FE34C04A-65ED-404A-AB66-4D71ABD3F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A40EA-DB23-430B-AAE4-B13CD05D8A1F}"/>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333887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E4AC-8ACC-4207-80DB-B67AE54843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747C5-092A-494C-8B16-3EBA42EA4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DA7E9-B903-41A3-8117-366C97401AD2}"/>
              </a:ext>
            </a:extLst>
          </p:cNvPr>
          <p:cNvSpPr>
            <a:spLocks noGrp="1"/>
          </p:cNvSpPr>
          <p:nvPr>
            <p:ph type="dt" sz="half" idx="10"/>
          </p:nvPr>
        </p:nvSpPr>
        <p:spPr/>
        <p:txBody>
          <a:bodyPr/>
          <a:lstStyle/>
          <a:p>
            <a:fld id="{3E58C839-97E9-4F57-8D00-DD8463623A94}" type="datetimeFigureOut">
              <a:rPr lang="en-US" smtClean="0"/>
              <a:t>9/26/2020</a:t>
            </a:fld>
            <a:endParaRPr lang="en-US"/>
          </a:p>
        </p:txBody>
      </p:sp>
      <p:sp>
        <p:nvSpPr>
          <p:cNvPr id="5" name="Footer Placeholder 4">
            <a:extLst>
              <a:ext uri="{FF2B5EF4-FFF2-40B4-BE49-F238E27FC236}">
                <a16:creationId xmlns:a16="http://schemas.microsoft.com/office/drawing/2014/main" id="{54B83344-0651-4AF0-B647-6F7198F5F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75AD7-6A03-4517-9E0C-3606471F53F8}"/>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70247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59B3-3855-4D57-9220-510473F78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81A793-0A86-4FAC-87AF-C477A7502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E98AAA-6656-4002-84D9-7051B41DF2D5}"/>
              </a:ext>
            </a:extLst>
          </p:cNvPr>
          <p:cNvSpPr>
            <a:spLocks noGrp="1"/>
          </p:cNvSpPr>
          <p:nvPr>
            <p:ph type="dt" sz="half" idx="10"/>
          </p:nvPr>
        </p:nvSpPr>
        <p:spPr/>
        <p:txBody>
          <a:bodyPr/>
          <a:lstStyle/>
          <a:p>
            <a:fld id="{3E58C839-97E9-4F57-8D00-DD8463623A94}" type="datetimeFigureOut">
              <a:rPr lang="en-US" smtClean="0"/>
              <a:t>9/26/2020</a:t>
            </a:fld>
            <a:endParaRPr lang="en-US"/>
          </a:p>
        </p:txBody>
      </p:sp>
      <p:sp>
        <p:nvSpPr>
          <p:cNvPr id="5" name="Footer Placeholder 4">
            <a:extLst>
              <a:ext uri="{FF2B5EF4-FFF2-40B4-BE49-F238E27FC236}">
                <a16:creationId xmlns:a16="http://schemas.microsoft.com/office/drawing/2014/main" id="{E015EA35-1A35-4825-8C88-A13BC5D14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C2F87-7331-4E7E-A685-AC50CACF6F22}"/>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181902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25A4-A2C6-41BB-9C0E-C4B463D8E8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CCC34-4486-4A27-9ACC-AA0BAA9F12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AEA199-0BE5-47B7-96DF-D99D146330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B2ED48-BC53-4D6F-8A0D-1659B9190A6D}"/>
              </a:ext>
            </a:extLst>
          </p:cNvPr>
          <p:cNvSpPr>
            <a:spLocks noGrp="1"/>
          </p:cNvSpPr>
          <p:nvPr>
            <p:ph type="dt" sz="half" idx="10"/>
          </p:nvPr>
        </p:nvSpPr>
        <p:spPr/>
        <p:txBody>
          <a:bodyPr/>
          <a:lstStyle/>
          <a:p>
            <a:fld id="{3E58C839-97E9-4F57-8D00-DD8463623A94}" type="datetimeFigureOut">
              <a:rPr lang="en-US" smtClean="0"/>
              <a:t>9/26/2020</a:t>
            </a:fld>
            <a:endParaRPr lang="en-US"/>
          </a:p>
        </p:txBody>
      </p:sp>
      <p:sp>
        <p:nvSpPr>
          <p:cNvPr id="6" name="Footer Placeholder 5">
            <a:extLst>
              <a:ext uri="{FF2B5EF4-FFF2-40B4-BE49-F238E27FC236}">
                <a16:creationId xmlns:a16="http://schemas.microsoft.com/office/drawing/2014/main" id="{CE7BFBF1-D27A-438A-8CA3-067E15844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968A1-66FA-4138-AB5B-D3A02C988A6B}"/>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1908600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2439-BE9B-40C9-858F-A9EF484702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BB14A3-3011-4706-81A8-852AD9B10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E09C9-A4D9-4A31-8D4F-A3A8977E6A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1160D8-64C6-4EDD-87E0-DE6CED0A5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1AED4D-8702-4AF7-B547-44D29F9967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AB17AF-C38A-47D3-9EDB-B4731E05EA3C}"/>
              </a:ext>
            </a:extLst>
          </p:cNvPr>
          <p:cNvSpPr>
            <a:spLocks noGrp="1"/>
          </p:cNvSpPr>
          <p:nvPr>
            <p:ph type="dt" sz="half" idx="10"/>
          </p:nvPr>
        </p:nvSpPr>
        <p:spPr/>
        <p:txBody>
          <a:bodyPr/>
          <a:lstStyle/>
          <a:p>
            <a:fld id="{3E58C839-97E9-4F57-8D00-DD8463623A94}" type="datetimeFigureOut">
              <a:rPr lang="en-US" smtClean="0"/>
              <a:t>9/26/2020</a:t>
            </a:fld>
            <a:endParaRPr lang="en-US"/>
          </a:p>
        </p:txBody>
      </p:sp>
      <p:sp>
        <p:nvSpPr>
          <p:cNvPr id="8" name="Footer Placeholder 7">
            <a:extLst>
              <a:ext uri="{FF2B5EF4-FFF2-40B4-BE49-F238E27FC236}">
                <a16:creationId xmlns:a16="http://schemas.microsoft.com/office/drawing/2014/main" id="{FEE6ABB6-78D1-40EB-829B-5FB3121F83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6614E1-F146-426C-8713-AF86CFA4192F}"/>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166520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0BD2-A42A-4AF5-A0D6-1E31D08A6A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D794D-8A98-4CE9-B656-97991B801938}"/>
              </a:ext>
            </a:extLst>
          </p:cNvPr>
          <p:cNvSpPr>
            <a:spLocks noGrp="1"/>
          </p:cNvSpPr>
          <p:nvPr>
            <p:ph type="dt" sz="half" idx="10"/>
          </p:nvPr>
        </p:nvSpPr>
        <p:spPr/>
        <p:txBody>
          <a:bodyPr/>
          <a:lstStyle/>
          <a:p>
            <a:fld id="{3E58C839-97E9-4F57-8D00-DD8463623A94}" type="datetimeFigureOut">
              <a:rPr lang="en-US" smtClean="0"/>
              <a:t>9/26/2020</a:t>
            </a:fld>
            <a:endParaRPr lang="en-US"/>
          </a:p>
        </p:txBody>
      </p:sp>
      <p:sp>
        <p:nvSpPr>
          <p:cNvPr id="4" name="Footer Placeholder 3">
            <a:extLst>
              <a:ext uri="{FF2B5EF4-FFF2-40B4-BE49-F238E27FC236}">
                <a16:creationId xmlns:a16="http://schemas.microsoft.com/office/drawing/2014/main" id="{A50531AA-7C4C-4E79-BE73-48B337CB33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494413-F02C-4D1C-A86C-9D8CC9C2CAC9}"/>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409822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FF36E-C122-48A5-8FBD-B1899CA7A815}"/>
              </a:ext>
            </a:extLst>
          </p:cNvPr>
          <p:cNvSpPr>
            <a:spLocks noGrp="1"/>
          </p:cNvSpPr>
          <p:nvPr>
            <p:ph type="dt" sz="half" idx="10"/>
          </p:nvPr>
        </p:nvSpPr>
        <p:spPr/>
        <p:txBody>
          <a:bodyPr/>
          <a:lstStyle/>
          <a:p>
            <a:fld id="{3E58C839-97E9-4F57-8D00-DD8463623A94}" type="datetimeFigureOut">
              <a:rPr lang="en-US" smtClean="0"/>
              <a:t>9/26/2020</a:t>
            </a:fld>
            <a:endParaRPr lang="en-US"/>
          </a:p>
        </p:txBody>
      </p:sp>
      <p:sp>
        <p:nvSpPr>
          <p:cNvPr id="3" name="Footer Placeholder 2">
            <a:extLst>
              <a:ext uri="{FF2B5EF4-FFF2-40B4-BE49-F238E27FC236}">
                <a16:creationId xmlns:a16="http://schemas.microsoft.com/office/drawing/2014/main" id="{4E56F3B3-47B3-4AEF-9D13-4A767F9007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BFDC1-0231-42A2-A28B-39E0169197FB}"/>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98385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E1E8-2DAC-48F7-A6CC-07537FC2F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003DEC-3884-49EA-B64F-5103069DF5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F6AB92-C2CB-4391-A966-EE6155194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C6731-22B7-44A6-A416-FBD2AC5441F2}"/>
              </a:ext>
            </a:extLst>
          </p:cNvPr>
          <p:cNvSpPr>
            <a:spLocks noGrp="1"/>
          </p:cNvSpPr>
          <p:nvPr>
            <p:ph type="dt" sz="half" idx="10"/>
          </p:nvPr>
        </p:nvSpPr>
        <p:spPr/>
        <p:txBody>
          <a:bodyPr/>
          <a:lstStyle/>
          <a:p>
            <a:fld id="{3E58C839-97E9-4F57-8D00-DD8463623A94}" type="datetimeFigureOut">
              <a:rPr lang="en-US" smtClean="0"/>
              <a:t>9/26/2020</a:t>
            </a:fld>
            <a:endParaRPr lang="en-US"/>
          </a:p>
        </p:txBody>
      </p:sp>
      <p:sp>
        <p:nvSpPr>
          <p:cNvPr id="6" name="Footer Placeholder 5">
            <a:extLst>
              <a:ext uri="{FF2B5EF4-FFF2-40B4-BE49-F238E27FC236}">
                <a16:creationId xmlns:a16="http://schemas.microsoft.com/office/drawing/2014/main" id="{AFA5BDD9-2DA0-462B-BB41-48ACC37AB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8AF0A-21B6-421F-8F91-0E498489DEEF}"/>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125960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69B3-4F03-4FD0-AD7B-1F073AB69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C2BF1F-B813-4CE7-9E7C-68944B7A1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2800D9-1AD2-47B7-A881-3B99BAAAD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95691-BC7E-4587-989E-02FDDB636E05}"/>
              </a:ext>
            </a:extLst>
          </p:cNvPr>
          <p:cNvSpPr>
            <a:spLocks noGrp="1"/>
          </p:cNvSpPr>
          <p:nvPr>
            <p:ph type="dt" sz="half" idx="10"/>
          </p:nvPr>
        </p:nvSpPr>
        <p:spPr/>
        <p:txBody>
          <a:bodyPr/>
          <a:lstStyle/>
          <a:p>
            <a:fld id="{3E58C839-97E9-4F57-8D00-DD8463623A94}" type="datetimeFigureOut">
              <a:rPr lang="en-US" smtClean="0"/>
              <a:t>9/26/2020</a:t>
            </a:fld>
            <a:endParaRPr lang="en-US"/>
          </a:p>
        </p:txBody>
      </p:sp>
      <p:sp>
        <p:nvSpPr>
          <p:cNvPr id="6" name="Footer Placeholder 5">
            <a:extLst>
              <a:ext uri="{FF2B5EF4-FFF2-40B4-BE49-F238E27FC236}">
                <a16:creationId xmlns:a16="http://schemas.microsoft.com/office/drawing/2014/main" id="{EFC3E73C-C220-4200-A492-67B0D1793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1E77A-B017-4E40-9028-8180CDB52906}"/>
              </a:ext>
            </a:extLst>
          </p:cNvPr>
          <p:cNvSpPr>
            <a:spLocks noGrp="1"/>
          </p:cNvSpPr>
          <p:nvPr>
            <p:ph type="sldNum" sz="quarter" idx="12"/>
          </p:nvPr>
        </p:nvSpPr>
        <p:spPr/>
        <p:txBody>
          <a:bodyPr/>
          <a:lstStyle/>
          <a:p>
            <a:fld id="{B61C6798-D740-4869-AC90-9B5DA714E155}" type="slidenum">
              <a:rPr lang="en-US" smtClean="0"/>
              <a:t>‹#›</a:t>
            </a:fld>
            <a:endParaRPr lang="en-US"/>
          </a:p>
        </p:txBody>
      </p:sp>
    </p:spTree>
    <p:extLst>
      <p:ext uri="{BB962C8B-B14F-4D97-AF65-F5344CB8AC3E}">
        <p14:creationId xmlns:p14="http://schemas.microsoft.com/office/powerpoint/2010/main" val="237537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A01BAE-DA2C-4EB7-A8E0-C80B412D3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77D1BF-7BF7-4E33-92A5-932A9C5DF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7675F-E51B-4B0B-9393-024130C05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8C839-97E9-4F57-8D00-DD8463623A94}" type="datetimeFigureOut">
              <a:rPr lang="en-US" smtClean="0"/>
              <a:t>9/26/2020</a:t>
            </a:fld>
            <a:endParaRPr lang="en-US"/>
          </a:p>
        </p:txBody>
      </p:sp>
      <p:sp>
        <p:nvSpPr>
          <p:cNvPr id="5" name="Footer Placeholder 4">
            <a:extLst>
              <a:ext uri="{FF2B5EF4-FFF2-40B4-BE49-F238E27FC236}">
                <a16:creationId xmlns:a16="http://schemas.microsoft.com/office/drawing/2014/main" id="{8531703F-ABDF-4004-99D5-18A4189996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FC932F-E31C-41BC-8764-2CA96DE49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C6798-D740-4869-AC90-9B5DA714E155}" type="slidenum">
              <a:rPr lang="en-US" smtClean="0"/>
              <a:t>‹#›</a:t>
            </a:fld>
            <a:endParaRPr lang="en-US"/>
          </a:p>
        </p:txBody>
      </p:sp>
    </p:spTree>
    <p:extLst>
      <p:ext uri="{BB962C8B-B14F-4D97-AF65-F5344CB8AC3E}">
        <p14:creationId xmlns:p14="http://schemas.microsoft.com/office/powerpoint/2010/main" val="3015279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612417-8475-4D2A-8160-DC24DD1132DD}"/>
              </a:ext>
            </a:extLst>
          </p:cNvPr>
          <p:cNvSpPr>
            <a:spLocks noGrp="1"/>
          </p:cNvSpPr>
          <p:nvPr>
            <p:ph type="subTitle" idx="1"/>
          </p:nvPr>
        </p:nvSpPr>
        <p:spPr>
          <a:xfrm>
            <a:off x="1" y="0"/>
            <a:ext cx="12191999" cy="6858000"/>
          </a:xfrm>
        </p:spPr>
        <p:txBody>
          <a:bodyPr>
            <a:normAutofit/>
          </a:bodyPr>
          <a:lstStyle/>
          <a:p>
            <a:pPr algn="l"/>
            <a:r>
              <a:rPr lang="en-US" b="1" dirty="0"/>
              <a:t>Team 1 </a:t>
            </a:r>
            <a:r>
              <a:rPr lang="en-US" dirty="0"/>
              <a:t>1)Sarah </a:t>
            </a:r>
            <a:r>
              <a:rPr lang="en-US" dirty="0" err="1"/>
              <a:t>Dongyun</a:t>
            </a:r>
            <a:r>
              <a:rPr lang="en-US" dirty="0"/>
              <a:t> Bi 2)Saurabh Parimal Doodhwala 3) Amirtha Ganesh Pugazhendhi </a:t>
            </a:r>
          </a:p>
          <a:p>
            <a:pPr algn="l"/>
            <a:r>
              <a:rPr lang="en-US" b="1" dirty="0"/>
              <a:t>Assignment 4 – implementation1 &amp;2 </a:t>
            </a:r>
            <a:r>
              <a:rPr lang="en-US" dirty="0"/>
              <a:t>both are similar in structure but with few variations in function and  output implementation.</a:t>
            </a:r>
          </a:p>
          <a:p>
            <a:pPr algn="l"/>
            <a:r>
              <a:rPr lang="en-US" b="1" dirty="0"/>
              <a:t>1)Structure &amp; function of the Program:</a:t>
            </a:r>
          </a:p>
          <a:p>
            <a:pPr marL="457200" indent="-457200" algn="l">
              <a:buAutoNum type="arabicParenR"/>
            </a:pPr>
            <a:r>
              <a:rPr lang="en-US" dirty="0"/>
              <a:t>There were </a:t>
            </a:r>
            <a:r>
              <a:rPr lang="en-US" b="1" dirty="0"/>
              <a:t>5 files </a:t>
            </a:r>
            <a:r>
              <a:rPr lang="en-US" dirty="0"/>
              <a:t>required for running this assignment program namely</a:t>
            </a:r>
          </a:p>
          <a:p>
            <a:pPr marL="914400" lvl="1" indent="-457200" algn="l">
              <a:buFont typeface="+mj-lt"/>
              <a:buAutoNum type="arabicPeriod"/>
            </a:pPr>
            <a:r>
              <a:rPr lang="en-US" b="1" dirty="0"/>
              <a:t>"</a:t>
            </a:r>
            <a:r>
              <a:rPr lang="en-US" b="1" dirty="0" err="1"/>
              <a:t>tictactoe.c</a:t>
            </a:r>
            <a:r>
              <a:rPr lang="en-US" b="1" dirty="0"/>
              <a:t>“/"tictactoe1.c”  </a:t>
            </a:r>
            <a:r>
              <a:rPr lang="en-US" dirty="0"/>
              <a:t>–  These are the c files for utility functions definition</a:t>
            </a:r>
          </a:p>
          <a:p>
            <a:pPr marL="1657350" lvl="2" indent="-285750" algn="l">
              <a:buFont typeface="Arial" panose="020B0604020202020204" pitchFamily="34" charset="0"/>
              <a:buChar char="•"/>
            </a:pPr>
            <a:r>
              <a:rPr lang="en-US" b="1" dirty="0"/>
              <a:t>Data Structure used: </a:t>
            </a:r>
            <a:r>
              <a:rPr lang="en-US" dirty="0"/>
              <a:t>int, bool, char, 1-dimensional char array and 2-dimensional char array. </a:t>
            </a:r>
          </a:p>
          <a:p>
            <a:pPr marL="1543050" lvl="2" indent="-163513" algn="l">
              <a:buFont typeface="Arial" panose="020B0604020202020204" pitchFamily="34" charset="0"/>
              <a:buChar char="•"/>
            </a:pPr>
            <a:r>
              <a:rPr lang="en-US" b="1" dirty="0"/>
              <a:t>Functions definition: 1) </a:t>
            </a:r>
            <a:r>
              <a:rPr lang="en-US" b="1" dirty="0" err="1"/>
              <a:t>checkEmpty</a:t>
            </a:r>
            <a:r>
              <a:rPr lang="en-US" b="1" dirty="0"/>
              <a:t>() 2) </a:t>
            </a:r>
            <a:r>
              <a:rPr lang="en-US" b="1" dirty="0" err="1"/>
              <a:t>twoConsecutiveRow</a:t>
            </a:r>
            <a:r>
              <a:rPr lang="en-US" b="1" dirty="0"/>
              <a:t> () 3) </a:t>
            </a:r>
            <a:r>
              <a:rPr lang="en-US" b="1" dirty="0" err="1"/>
              <a:t>twoConsecutiveCol</a:t>
            </a:r>
            <a:r>
              <a:rPr lang="en-US" b="1" dirty="0"/>
              <a:t> () 4) </a:t>
            </a:r>
            <a:r>
              <a:rPr lang="en-US" b="1" dirty="0" err="1"/>
              <a:t>oneEitherSideRow</a:t>
            </a:r>
            <a:r>
              <a:rPr lang="en-US" b="1" dirty="0"/>
              <a:t>()                              		                5) </a:t>
            </a:r>
            <a:r>
              <a:rPr lang="en-US" b="1" dirty="0" err="1"/>
              <a:t>equalXAndO</a:t>
            </a:r>
            <a:r>
              <a:rPr lang="en-US" b="1" dirty="0"/>
              <a:t> 6) count 7) </a:t>
            </a:r>
            <a:r>
              <a:rPr lang="en-US" b="1" dirty="0" err="1"/>
              <a:t>printGrid</a:t>
            </a:r>
            <a:r>
              <a:rPr lang="en-US" b="1" dirty="0"/>
              <a:t> 8) </a:t>
            </a:r>
            <a:r>
              <a:rPr lang="en-US" b="1" dirty="0" err="1"/>
              <a:t>printGrid</a:t>
            </a:r>
            <a:r>
              <a:rPr lang="en-US" b="1" dirty="0"/>
              <a:t> 9) </a:t>
            </a:r>
            <a:r>
              <a:rPr lang="en-US" b="1" dirty="0" err="1"/>
              <a:t>puzzle_solve</a:t>
            </a:r>
            <a:r>
              <a:rPr lang="en-US" b="1" dirty="0"/>
              <a:t>                                                          		               10) </a:t>
            </a:r>
            <a:r>
              <a:rPr lang="en-US" b="1" dirty="0" err="1"/>
              <a:t>rowDistinctionCheck</a:t>
            </a:r>
            <a:r>
              <a:rPr lang="en-US" b="1" dirty="0"/>
              <a:t>() 11) </a:t>
            </a:r>
            <a:r>
              <a:rPr lang="en-US" b="1" dirty="0" err="1"/>
              <a:t>colDistinctionCheck</a:t>
            </a:r>
            <a:r>
              <a:rPr lang="en-US" b="1" dirty="0"/>
              <a:t>()12) </a:t>
            </a:r>
            <a:r>
              <a:rPr lang="en-US" b="1" dirty="0" err="1"/>
              <a:t>twoConsecutiveCheck</a:t>
            </a:r>
            <a:r>
              <a:rPr lang="en-US" b="1" dirty="0"/>
              <a:t> ()</a:t>
            </a:r>
          </a:p>
          <a:p>
            <a:pPr marL="914400" lvl="1" indent="-457200" algn="l">
              <a:buFont typeface="+mj-lt"/>
              <a:buAutoNum type="arabicPeriod"/>
            </a:pPr>
            <a:r>
              <a:rPr lang="en-US" b="1" dirty="0"/>
              <a:t>"</a:t>
            </a:r>
            <a:r>
              <a:rPr lang="en-US" b="1" dirty="0" err="1"/>
              <a:t>tictactoe.h</a:t>
            </a:r>
            <a:r>
              <a:rPr lang="en-US" b="1" dirty="0"/>
              <a:t>“/"tictactoe1.h</a:t>
            </a:r>
            <a:r>
              <a:rPr lang="en-US" dirty="0"/>
              <a:t>”– These are the h files for meant utility  function declarations</a:t>
            </a:r>
          </a:p>
          <a:p>
            <a:pPr marL="1657350" lvl="2" indent="-285750" algn="l">
              <a:buFont typeface="Arial" panose="020B0604020202020204" pitchFamily="34" charset="0"/>
              <a:buChar char="•"/>
            </a:pPr>
            <a:r>
              <a:rPr lang="en-US" b="1" dirty="0"/>
              <a:t>Functions declared </a:t>
            </a:r>
            <a:r>
              <a:rPr lang="en-US" dirty="0"/>
              <a:t>: The function from  the </a:t>
            </a:r>
            <a:r>
              <a:rPr lang="en-US" dirty="0" err="1"/>
              <a:t>tictactoe.c</a:t>
            </a:r>
            <a:r>
              <a:rPr lang="en-US" dirty="0"/>
              <a:t> are declared in this h file  for the modular implementation and data abstraction.</a:t>
            </a:r>
          </a:p>
          <a:p>
            <a:pPr marL="914400" lvl="1" indent="-457200" algn="l">
              <a:buFont typeface="+mj-lt"/>
              <a:buAutoNum type="arabicPeriod"/>
            </a:pPr>
            <a:r>
              <a:rPr lang="en-US" b="1" dirty="0"/>
              <a:t> “</a:t>
            </a:r>
            <a:r>
              <a:rPr lang="en-US" b="1" dirty="0" err="1"/>
              <a:t>main.c</a:t>
            </a:r>
            <a:r>
              <a:rPr lang="en-US" b="1" dirty="0"/>
              <a:t>” /“main1.c”  </a:t>
            </a:r>
            <a:r>
              <a:rPr lang="en-US" dirty="0"/>
              <a:t>–  These are the c files for program implementation or execution</a:t>
            </a:r>
          </a:p>
          <a:p>
            <a:pPr marL="1657350" lvl="2" indent="-285750" algn="l">
              <a:buFont typeface="Arial" panose="020B0604020202020204" pitchFamily="34" charset="0"/>
              <a:buChar char="•"/>
            </a:pPr>
            <a:r>
              <a:rPr lang="en-US" b="1" dirty="0"/>
              <a:t>Data Structure used:</a:t>
            </a:r>
            <a:endParaRPr lang="en-US" dirty="0"/>
          </a:p>
          <a:p>
            <a:pPr marL="1657350" lvl="2" indent="-285750" algn="l">
              <a:buFont typeface="Arial" panose="020B0604020202020204" pitchFamily="34" charset="0"/>
              <a:buChar char="•"/>
            </a:pPr>
            <a:r>
              <a:rPr lang="en-US" b="1" dirty="0"/>
              <a:t>Functions definition:</a:t>
            </a:r>
            <a:endParaRPr lang="en-US" dirty="0"/>
          </a:p>
          <a:p>
            <a:pPr marL="914400" lvl="1" indent="-457200" algn="l">
              <a:buFont typeface="+mj-lt"/>
              <a:buAutoNum type="arabicPeriod"/>
            </a:pPr>
            <a:r>
              <a:rPr lang="en-US" b="1" dirty="0"/>
              <a:t> "</a:t>
            </a:r>
            <a:r>
              <a:rPr lang="en-US" b="1" dirty="0" err="1"/>
              <a:t>makefile</a:t>
            </a:r>
            <a:r>
              <a:rPr lang="en-US" b="1" dirty="0"/>
              <a:t>“-</a:t>
            </a:r>
            <a:r>
              <a:rPr lang="en-US" dirty="0"/>
              <a:t> This file consist of “</a:t>
            </a:r>
            <a:r>
              <a:rPr lang="en-US" dirty="0" err="1"/>
              <a:t>makefile</a:t>
            </a:r>
            <a:r>
              <a:rPr lang="en-US" dirty="0"/>
              <a:t>” programming codes to produce object files and executable for</a:t>
            </a:r>
          </a:p>
          <a:p>
            <a:pPr lvl="1" algn="l"/>
            <a:r>
              <a:rPr lang="en-US" dirty="0"/>
              <a:t> 	this assignment at once.</a:t>
            </a:r>
          </a:p>
          <a:p>
            <a:pPr lvl="1" algn="l"/>
            <a:r>
              <a:rPr lang="en-US" b="1" dirty="0"/>
              <a:t>5.    “</a:t>
            </a:r>
            <a:r>
              <a:rPr lang="en-US" b="1" dirty="0" err="1"/>
              <a:t>myboolen.h</a:t>
            </a:r>
            <a:r>
              <a:rPr lang="en-US" b="1" dirty="0"/>
              <a:t>”- </a:t>
            </a:r>
            <a:r>
              <a:rPr lang="en-US" dirty="0"/>
              <a:t>This file consist of c programming codes for definition values of </a:t>
            </a:r>
            <a:r>
              <a:rPr lang="en-US" dirty="0" err="1"/>
              <a:t>boolen</a:t>
            </a:r>
            <a:r>
              <a:rPr lang="en-US" dirty="0"/>
              <a:t> variable true and 	false as “1” and “0” respectively. This h file is not needed all compilers.</a:t>
            </a:r>
            <a:endParaRPr lang="en-US" b="1" dirty="0"/>
          </a:p>
          <a:p>
            <a:pPr algn="l"/>
            <a:endParaRPr lang="en-US" dirty="0"/>
          </a:p>
        </p:txBody>
      </p:sp>
    </p:spTree>
    <p:extLst>
      <p:ext uri="{BB962C8B-B14F-4D97-AF65-F5344CB8AC3E}">
        <p14:creationId xmlns:p14="http://schemas.microsoft.com/office/powerpoint/2010/main" val="417688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612417-8475-4D2A-8160-DC24DD1132DD}"/>
              </a:ext>
            </a:extLst>
          </p:cNvPr>
          <p:cNvSpPr>
            <a:spLocks noGrp="1"/>
          </p:cNvSpPr>
          <p:nvPr>
            <p:ph type="subTitle" idx="1"/>
          </p:nvPr>
        </p:nvSpPr>
        <p:spPr>
          <a:xfrm>
            <a:off x="159837" y="121832"/>
            <a:ext cx="11407515" cy="6736168"/>
          </a:xfrm>
        </p:spPr>
        <p:txBody>
          <a:bodyPr>
            <a:normAutofit/>
          </a:bodyPr>
          <a:lstStyle/>
          <a:p>
            <a:pPr algn="l"/>
            <a:r>
              <a:rPr lang="en-US" sz="2000" b="1" dirty="0"/>
              <a:t>2) Description of the approach and future improvements.</a:t>
            </a:r>
            <a:endParaRPr lang="en-US" sz="2000" dirty="0"/>
          </a:p>
          <a:p>
            <a:pPr algn="l"/>
            <a:endParaRPr lang="en-US" sz="2000" dirty="0"/>
          </a:p>
        </p:txBody>
      </p:sp>
      <p:pic>
        <p:nvPicPr>
          <p:cNvPr id="13" name="Picture 12" descr="Text, letter&#10;&#10;Description automatically generated">
            <a:extLst>
              <a:ext uri="{FF2B5EF4-FFF2-40B4-BE49-F238E27FC236}">
                <a16:creationId xmlns:a16="http://schemas.microsoft.com/office/drawing/2014/main" id="{CA149C14-3A73-4F91-BC80-31DBFDBBF5A1}"/>
              </a:ext>
            </a:extLst>
          </p:cNvPr>
          <p:cNvPicPr>
            <a:picLocks noChangeAspect="1"/>
          </p:cNvPicPr>
          <p:nvPr/>
        </p:nvPicPr>
        <p:blipFill rotWithShape="1">
          <a:blip r:embed="rId2">
            <a:extLst>
              <a:ext uri="{28A0092B-C50C-407E-A947-70E740481C1C}">
                <a14:useLocalDpi xmlns:a14="http://schemas.microsoft.com/office/drawing/2010/main" val="0"/>
              </a:ext>
            </a:extLst>
          </a:blip>
          <a:srcRect r="4867"/>
          <a:stretch/>
        </p:blipFill>
        <p:spPr>
          <a:xfrm>
            <a:off x="7420692" y="677954"/>
            <a:ext cx="4696918" cy="3497550"/>
          </a:xfrm>
          <a:prstGeom prst="rect">
            <a:avLst/>
          </a:prstGeom>
        </p:spPr>
      </p:pic>
      <p:sp>
        <p:nvSpPr>
          <p:cNvPr id="15" name="TextBox 14">
            <a:extLst>
              <a:ext uri="{FF2B5EF4-FFF2-40B4-BE49-F238E27FC236}">
                <a16:creationId xmlns:a16="http://schemas.microsoft.com/office/drawing/2014/main" id="{1596B771-47FC-4D89-9542-D1F5DAAA7B59}"/>
              </a:ext>
            </a:extLst>
          </p:cNvPr>
          <p:cNvSpPr txBox="1"/>
          <p:nvPr/>
        </p:nvSpPr>
        <p:spPr>
          <a:xfrm>
            <a:off x="7730661" y="4175504"/>
            <a:ext cx="3836691" cy="369332"/>
          </a:xfrm>
          <a:prstGeom prst="rect">
            <a:avLst/>
          </a:prstGeom>
          <a:noFill/>
        </p:spPr>
        <p:txBody>
          <a:bodyPr wrap="none" rtlCol="0">
            <a:spAutoFit/>
          </a:bodyPr>
          <a:lstStyle/>
          <a:p>
            <a:r>
              <a:rPr lang="en-US" b="1" dirty="0"/>
              <a:t>Pseudo code for </a:t>
            </a:r>
            <a:r>
              <a:rPr lang="en-US" b="1" dirty="0" err="1"/>
              <a:t>solve_puzzle</a:t>
            </a:r>
            <a:r>
              <a:rPr lang="en-US" b="1" dirty="0"/>
              <a:t> function</a:t>
            </a:r>
          </a:p>
        </p:txBody>
      </p:sp>
      <p:sp>
        <p:nvSpPr>
          <p:cNvPr id="18" name="Subtitle 2">
            <a:extLst>
              <a:ext uri="{FF2B5EF4-FFF2-40B4-BE49-F238E27FC236}">
                <a16:creationId xmlns:a16="http://schemas.microsoft.com/office/drawing/2014/main" id="{116F89F5-0DCE-45AD-B9C9-7BF180CBB5F0}"/>
              </a:ext>
            </a:extLst>
          </p:cNvPr>
          <p:cNvSpPr txBox="1">
            <a:spLocks/>
          </p:cNvSpPr>
          <p:nvPr/>
        </p:nvSpPr>
        <p:spPr>
          <a:xfrm>
            <a:off x="74390" y="434715"/>
            <a:ext cx="7420692" cy="630145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u="sng" dirty="0"/>
              <a:t> 1) Approach: </a:t>
            </a:r>
          </a:p>
          <a:p>
            <a:pPr algn="l"/>
            <a:r>
              <a:rPr lang="en-US" sz="2000" dirty="0"/>
              <a:t>We used two-dimensional character array to store the initial puzzle grid characters. The utility functions defined in  </a:t>
            </a:r>
            <a:r>
              <a:rPr lang="en-US" sz="2000" b="1" dirty="0"/>
              <a:t>"</a:t>
            </a:r>
            <a:r>
              <a:rPr lang="en-US" sz="2000" b="1" dirty="0" err="1"/>
              <a:t>tictactoe.c</a:t>
            </a:r>
            <a:r>
              <a:rPr lang="en-US" sz="2000" b="1" dirty="0"/>
              <a:t>“ / "tictactoe1.c” </a:t>
            </a:r>
            <a:r>
              <a:rPr lang="en-US" sz="2000" dirty="0"/>
              <a:t> are used to help the “</a:t>
            </a:r>
            <a:r>
              <a:rPr lang="en-US" sz="2000" b="1" dirty="0" err="1"/>
              <a:t>solve_puzzle</a:t>
            </a:r>
            <a:r>
              <a:rPr lang="en-US" sz="2000" b="1" dirty="0"/>
              <a:t>” </a:t>
            </a:r>
            <a:r>
              <a:rPr lang="en-US" sz="2000" dirty="0"/>
              <a:t>function in solving the puzzle in </a:t>
            </a:r>
            <a:r>
              <a:rPr lang="en-US" sz="2000" b="1" dirty="0"/>
              <a:t>recursive</a:t>
            </a:r>
            <a:r>
              <a:rPr lang="en-US" sz="2000" dirty="0"/>
              <a:t> manner with </a:t>
            </a:r>
            <a:r>
              <a:rPr lang="en-US" sz="2000" b="1" dirty="0"/>
              <a:t>backtracking.  </a:t>
            </a:r>
            <a:r>
              <a:rPr lang="en-US" sz="2000" dirty="0"/>
              <a:t>The terminating condition for the recursion is to check for grid whether it satisfies all the conditions/rules of the puzzle and check whether the grid is filled . Until the  terminating is reached the, maximum possible assignments of  ‘X’/’O’ is done using </a:t>
            </a:r>
            <a:r>
              <a:rPr lang="en-US" sz="2000" b="1" dirty="0"/>
              <a:t>filling heuristics </a:t>
            </a:r>
            <a:r>
              <a:rPr lang="en-US" sz="2000" dirty="0"/>
              <a:t>and then ‘X’/’O’  is placed in  the possible unfilled location without </a:t>
            </a:r>
            <a:r>
              <a:rPr lang="en-US" sz="2000" b="1" dirty="0"/>
              <a:t>violating the rules</a:t>
            </a:r>
            <a:r>
              <a:rPr lang="en-US" sz="2000" dirty="0"/>
              <a:t>. Finally, the  “</a:t>
            </a:r>
            <a:r>
              <a:rPr lang="en-US" sz="2000" b="1" dirty="0" err="1"/>
              <a:t>solve_puzzle</a:t>
            </a:r>
            <a:r>
              <a:rPr lang="en-US" sz="2000" b="1" dirty="0"/>
              <a:t>” </a:t>
            </a:r>
            <a:r>
              <a:rPr lang="en-US" sz="2000" dirty="0"/>
              <a:t> function is </a:t>
            </a:r>
            <a:r>
              <a:rPr lang="en-US" sz="2000" b="1" dirty="0"/>
              <a:t>recursively</a:t>
            </a:r>
            <a:r>
              <a:rPr lang="en-US" sz="2000" dirty="0"/>
              <a:t> called using the latest updated grid. Backtracking is implemented to backtrack and try filling using the alternate character.</a:t>
            </a:r>
          </a:p>
          <a:p>
            <a:pPr algn="l"/>
            <a:r>
              <a:rPr lang="en-US" sz="2000" b="1" dirty="0"/>
              <a:t> 2</a:t>
            </a:r>
            <a:r>
              <a:rPr lang="en-US" sz="2000" b="1" u="sng" dirty="0"/>
              <a:t>) Future improvements: </a:t>
            </a:r>
          </a:p>
          <a:p>
            <a:pPr algn="l"/>
            <a:r>
              <a:rPr lang="en-US" sz="2000" dirty="0"/>
              <a:t>when  the recursive function is called , we should pass the grid, not a pointer to the grid. This is because when we just pass the variable, it will make a copy of it. we can make changes to this copy, but if we return from the recursive call, it will lose that copy. It is okay because when it return from the recursive call, we want what the grid looked like before we starting filling it out. This is what we believed would happen. However, that’s not happening exactly always. Though the results are optimal for 6x6, the program needs further fine-tunning to provide a robust implementation for all the grid dimensions.</a:t>
            </a:r>
          </a:p>
          <a:p>
            <a:pPr algn="l"/>
            <a:endParaRPr lang="en-US" sz="2000" dirty="0"/>
          </a:p>
          <a:p>
            <a:pPr algn="l"/>
            <a:endParaRPr lang="en-US" dirty="0"/>
          </a:p>
        </p:txBody>
      </p:sp>
    </p:spTree>
    <p:extLst>
      <p:ext uri="{BB962C8B-B14F-4D97-AF65-F5344CB8AC3E}">
        <p14:creationId xmlns:p14="http://schemas.microsoft.com/office/powerpoint/2010/main" val="398589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612417-8475-4D2A-8160-DC24DD1132DD}"/>
              </a:ext>
            </a:extLst>
          </p:cNvPr>
          <p:cNvSpPr>
            <a:spLocks noGrp="1"/>
          </p:cNvSpPr>
          <p:nvPr>
            <p:ph type="subTitle" idx="1"/>
          </p:nvPr>
        </p:nvSpPr>
        <p:spPr>
          <a:xfrm>
            <a:off x="392242" y="121832"/>
            <a:ext cx="11407515" cy="6736168"/>
          </a:xfrm>
        </p:spPr>
        <p:txBody>
          <a:bodyPr>
            <a:normAutofit/>
          </a:bodyPr>
          <a:lstStyle/>
          <a:p>
            <a:pPr algn="l"/>
            <a:r>
              <a:rPr lang="en-US" sz="2000" b="1" dirty="0"/>
              <a:t>3) Evidence of correct operation</a:t>
            </a:r>
            <a:endParaRPr lang="en-US" sz="2000" dirty="0"/>
          </a:p>
          <a:p>
            <a:pPr algn="l"/>
            <a:r>
              <a:rPr lang="en-US" sz="2000" b="1" dirty="0"/>
              <a:t>              Implementation 1:                                     Implementation 2:	          Solution from assignment  file</a:t>
            </a:r>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dirty="0"/>
          </a:p>
        </p:txBody>
      </p:sp>
      <p:sp>
        <p:nvSpPr>
          <p:cNvPr id="6" name="TextBox 5">
            <a:extLst>
              <a:ext uri="{FF2B5EF4-FFF2-40B4-BE49-F238E27FC236}">
                <a16:creationId xmlns:a16="http://schemas.microsoft.com/office/drawing/2014/main" id="{CC7A2532-46FC-4BB1-9731-DF93F04F19EB}"/>
              </a:ext>
            </a:extLst>
          </p:cNvPr>
          <p:cNvSpPr txBox="1"/>
          <p:nvPr/>
        </p:nvSpPr>
        <p:spPr>
          <a:xfrm>
            <a:off x="1220949" y="3810985"/>
            <a:ext cx="1853392" cy="369332"/>
          </a:xfrm>
          <a:prstGeom prst="rect">
            <a:avLst/>
          </a:prstGeom>
          <a:noFill/>
        </p:spPr>
        <p:txBody>
          <a:bodyPr wrap="none" rtlCol="0">
            <a:spAutoFit/>
          </a:bodyPr>
          <a:lstStyle/>
          <a:p>
            <a:r>
              <a:rPr lang="en-US" dirty="0"/>
              <a:t>Solution Grid 6x6 </a:t>
            </a:r>
          </a:p>
        </p:txBody>
      </p:sp>
      <p:pic>
        <p:nvPicPr>
          <p:cNvPr id="5" name="Picture 4">
            <a:extLst>
              <a:ext uri="{FF2B5EF4-FFF2-40B4-BE49-F238E27FC236}">
                <a16:creationId xmlns:a16="http://schemas.microsoft.com/office/drawing/2014/main" id="{8D09DAA3-66CD-4D92-A61A-E12F9D9F787E}"/>
              </a:ext>
            </a:extLst>
          </p:cNvPr>
          <p:cNvPicPr>
            <a:picLocks noChangeAspect="1"/>
          </p:cNvPicPr>
          <p:nvPr/>
        </p:nvPicPr>
        <p:blipFill>
          <a:blip r:embed="rId2"/>
          <a:stretch>
            <a:fillRect/>
          </a:stretch>
        </p:blipFill>
        <p:spPr>
          <a:xfrm>
            <a:off x="4458266" y="983716"/>
            <a:ext cx="3275465" cy="2758673"/>
          </a:xfrm>
          <a:prstGeom prst="rect">
            <a:avLst/>
          </a:prstGeom>
        </p:spPr>
      </p:pic>
      <p:pic>
        <p:nvPicPr>
          <p:cNvPr id="9" name="Picture 8">
            <a:extLst>
              <a:ext uri="{FF2B5EF4-FFF2-40B4-BE49-F238E27FC236}">
                <a16:creationId xmlns:a16="http://schemas.microsoft.com/office/drawing/2014/main" id="{F5EA541A-3EBB-4681-8B9C-B26DA4FB7BED}"/>
              </a:ext>
            </a:extLst>
          </p:cNvPr>
          <p:cNvPicPr>
            <a:picLocks noChangeAspect="1"/>
          </p:cNvPicPr>
          <p:nvPr/>
        </p:nvPicPr>
        <p:blipFill>
          <a:blip r:embed="rId3"/>
          <a:stretch>
            <a:fillRect/>
          </a:stretch>
        </p:blipFill>
        <p:spPr>
          <a:xfrm>
            <a:off x="662799" y="1063554"/>
            <a:ext cx="3275465" cy="2608946"/>
          </a:xfrm>
          <a:prstGeom prst="rect">
            <a:avLst/>
          </a:prstGeom>
        </p:spPr>
      </p:pic>
      <p:sp>
        <p:nvSpPr>
          <p:cNvPr id="11" name="TextBox 10">
            <a:extLst>
              <a:ext uri="{FF2B5EF4-FFF2-40B4-BE49-F238E27FC236}">
                <a16:creationId xmlns:a16="http://schemas.microsoft.com/office/drawing/2014/main" id="{BD05E6D6-85FC-4ACD-BAA7-EC75937E33D2}"/>
              </a:ext>
            </a:extLst>
          </p:cNvPr>
          <p:cNvSpPr txBox="1"/>
          <p:nvPr/>
        </p:nvSpPr>
        <p:spPr>
          <a:xfrm>
            <a:off x="5393640" y="3810985"/>
            <a:ext cx="1923925" cy="369332"/>
          </a:xfrm>
          <a:prstGeom prst="rect">
            <a:avLst/>
          </a:prstGeom>
          <a:noFill/>
        </p:spPr>
        <p:txBody>
          <a:bodyPr wrap="none" rtlCol="0">
            <a:spAutoFit/>
          </a:bodyPr>
          <a:lstStyle/>
          <a:p>
            <a:r>
              <a:rPr lang="en-US" dirty="0"/>
              <a:t>Solution Grid 6x6 </a:t>
            </a:r>
          </a:p>
        </p:txBody>
      </p:sp>
      <p:pic>
        <p:nvPicPr>
          <p:cNvPr id="4" name="Picture 3">
            <a:extLst>
              <a:ext uri="{FF2B5EF4-FFF2-40B4-BE49-F238E27FC236}">
                <a16:creationId xmlns:a16="http://schemas.microsoft.com/office/drawing/2014/main" id="{FB53EA76-F010-4DA4-96E5-0C92C3B65B6A}"/>
              </a:ext>
            </a:extLst>
          </p:cNvPr>
          <p:cNvPicPr>
            <a:picLocks noChangeAspect="1"/>
          </p:cNvPicPr>
          <p:nvPr/>
        </p:nvPicPr>
        <p:blipFill>
          <a:blip r:embed="rId4"/>
          <a:stretch>
            <a:fillRect/>
          </a:stretch>
        </p:blipFill>
        <p:spPr>
          <a:xfrm>
            <a:off x="8253737" y="1250887"/>
            <a:ext cx="3546020" cy="2234281"/>
          </a:xfrm>
          <a:prstGeom prst="rect">
            <a:avLst/>
          </a:prstGeom>
        </p:spPr>
      </p:pic>
      <p:sp>
        <p:nvSpPr>
          <p:cNvPr id="7" name="TextBox 6">
            <a:extLst>
              <a:ext uri="{FF2B5EF4-FFF2-40B4-BE49-F238E27FC236}">
                <a16:creationId xmlns:a16="http://schemas.microsoft.com/office/drawing/2014/main" id="{274910B9-898C-43FA-8338-113F4DC023E9}"/>
              </a:ext>
            </a:extLst>
          </p:cNvPr>
          <p:cNvSpPr txBox="1"/>
          <p:nvPr/>
        </p:nvSpPr>
        <p:spPr>
          <a:xfrm>
            <a:off x="9044070" y="3582982"/>
            <a:ext cx="1923925" cy="369332"/>
          </a:xfrm>
          <a:prstGeom prst="rect">
            <a:avLst/>
          </a:prstGeom>
          <a:noFill/>
        </p:spPr>
        <p:txBody>
          <a:bodyPr wrap="none" rtlCol="0">
            <a:spAutoFit/>
          </a:bodyPr>
          <a:lstStyle/>
          <a:p>
            <a:r>
              <a:rPr lang="en-US" dirty="0"/>
              <a:t>Solution Grid 6x6 </a:t>
            </a:r>
          </a:p>
        </p:txBody>
      </p:sp>
      <p:sp>
        <p:nvSpPr>
          <p:cNvPr id="8" name="Subtitle 2">
            <a:extLst>
              <a:ext uri="{FF2B5EF4-FFF2-40B4-BE49-F238E27FC236}">
                <a16:creationId xmlns:a16="http://schemas.microsoft.com/office/drawing/2014/main" id="{8D3FE4E7-17C0-4E49-840E-5B355641C868}"/>
              </a:ext>
            </a:extLst>
          </p:cNvPr>
          <p:cNvSpPr txBox="1">
            <a:spLocks/>
          </p:cNvSpPr>
          <p:nvPr/>
        </p:nvSpPr>
        <p:spPr>
          <a:xfrm>
            <a:off x="392242" y="4090799"/>
            <a:ext cx="11617936" cy="16672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p>
          <a:p>
            <a:pPr algn="l"/>
            <a:r>
              <a:rPr lang="en-US" sz="2000" dirty="0"/>
              <a:t>The Solution grid  from the implementation 1 and 2 are same, as that of the solution provided in the assignment file . This proves that the both the implementations yield optimal results for 6 x 6 grid. However, the solution for high dimension matrix may or may not be optimal.</a:t>
            </a:r>
          </a:p>
          <a:p>
            <a:pPr algn="l"/>
            <a:endParaRPr lang="en-US" dirty="0"/>
          </a:p>
        </p:txBody>
      </p:sp>
    </p:spTree>
    <p:extLst>
      <p:ext uri="{BB962C8B-B14F-4D97-AF65-F5344CB8AC3E}">
        <p14:creationId xmlns:p14="http://schemas.microsoft.com/office/powerpoint/2010/main" val="251402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612417-8475-4D2A-8160-DC24DD1132DD}"/>
              </a:ext>
            </a:extLst>
          </p:cNvPr>
          <p:cNvSpPr>
            <a:spLocks noGrp="1"/>
          </p:cNvSpPr>
          <p:nvPr>
            <p:ph type="subTitle" idx="1"/>
          </p:nvPr>
        </p:nvSpPr>
        <p:spPr>
          <a:xfrm>
            <a:off x="392242" y="121832"/>
            <a:ext cx="11407515" cy="6736168"/>
          </a:xfrm>
        </p:spPr>
        <p:txBody>
          <a:bodyPr>
            <a:normAutofit/>
          </a:bodyPr>
          <a:lstStyle/>
          <a:p>
            <a:pPr algn="l"/>
            <a:r>
              <a:rPr lang="en-US" sz="2000" b="1" dirty="0"/>
              <a:t>4)Division of labor</a:t>
            </a:r>
            <a:endParaRPr lang="en-US" sz="2000" dirty="0"/>
          </a:p>
          <a:p>
            <a:pPr algn="l"/>
            <a:endParaRPr lang="en-US" sz="2000" dirty="0"/>
          </a:p>
          <a:p>
            <a:pPr algn="l"/>
            <a:endParaRPr lang="en-US" sz="2000" dirty="0"/>
          </a:p>
          <a:p>
            <a:pPr algn="l"/>
            <a:endParaRPr lang="en-US" dirty="0"/>
          </a:p>
        </p:txBody>
      </p:sp>
      <p:graphicFrame>
        <p:nvGraphicFramePr>
          <p:cNvPr id="2" name="Table 3">
            <a:extLst>
              <a:ext uri="{FF2B5EF4-FFF2-40B4-BE49-F238E27FC236}">
                <a16:creationId xmlns:a16="http://schemas.microsoft.com/office/drawing/2014/main" id="{CE83DF27-02F9-4D42-8328-8972CA954AAF}"/>
              </a:ext>
            </a:extLst>
          </p:cNvPr>
          <p:cNvGraphicFramePr>
            <a:graphicFrameLocks noGrp="1"/>
          </p:cNvGraphicFramePr>
          <p:nvPr>
            <p:extLst>
              <p:ext uri="{D42A27DB-BD31-4B8C-83A1-F6EECF244321}">
                <p14:modId xmlns:p14="http://schemas.microsoft.com/office/powerpoint/2010/main" val="1579494739"/>
              </p:ext>
            </p:extLst>
          </p:nvPr>
        </p:nvGraphicFramePr>
        <p:xfrm>
          <a:off x="2031999" y="1199213"/>
          <a:ext cx="8128000" cy="4937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32181522"/>
                    </a:ext>
                  </a:extLst>
                </a:gridCol>
                <a:gridCol w="2032000">
                  <a:extLst>
                    <a:ext uri="{9D8B030D-6E8A-4147-A177-3AD203B41FA5}">
                      <a16:colId xmlns:a16="http://schemas.microsoft.com/office/drawing/2014/main" val="2338199992"/>
                    </a:ext>
                  </a:extLst>
                </a:gridCol>
                <a:gridCol w="2032000">
                  <a:extLst>
                    <a:ext uri="{9D8B030D-6E8A-4147-A177-3AD203B41FA5}">
                      <a16:colId xmlns:a16="http://schemas.microsoft.com/office/drawing/2014/main" val="369377566"/>
                    </a:ext>
                  </a:extLst>
                </a:gridCol>
                <a:gridCol w="2032000">
                  <a:extLst>
                    <a:ext uri="{9D8B030D-6E8A-4147-A177-3AD203B41FA5}">
                      <a16:colId xmlns:a16="http://schemas.microsoft.com/office/drawing/2014/main" val="2387262284"/>
                    </a:ext>
                  </a:extLst>
                </a:gridCol>
              </a:tblGrid>
              <a:tr h="221077">
                <a:tc>
                  <a:txBody>
                    <a:bodyPr/>
                    <a:lstStyle/>
                    <a:p>
                      <a:pPr algn="ctr"/>
                      <a:r>
                        <a:rPr lang="en-US" dirty="0"/>
                        <a:t>Activity/Role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Saurabh</a:t>
                      </a:r>
                    </a:p>
                    <a:p>
                      <a:pPr algn="ctr"/>
                      <a:endParaRPr lang="en-US" dirty="0"/>
                    </a:p>
                  </a:txBody>
                  <a:tcPr/>
                </a:tc>
                <a:tc>
                  <a:txBody>
                    <a:bodyPr/>
                    <a:lstStyle/>
                    <a:p>
                      <a:pPr algn="ctr"/>
                      <a:r>
                        <a:rPr lang="en-US" dirty="0"/>
                        <a:t> Sarah</a:t>
                      </a:r>
                    </a:p>
                  </a:txBody>
                  <a:tcPr/>
                </a:tc>
                <a:tc>
                  <a:txBody>
                    <a:bodyPr/>
                    <a:lstStyle/>
                    <a:p>
                      <a:pPr algn="ctr"/>
                      <a:r>
                        <a:rPr lang="en-US" dirty="0"/>
                        <a:t>Amirtha Ganesh </a:t>
                      </a:r>
                    </a:p>
                  </a:txBody>
                  <a:tcPr/>
                </a:tc>
                <a:extLst>
                  <a:ext uri="{0D108BD9-81ED-4DB2-BD59-A6C34878D82A}">
                    <a16:rowId xmlns:a16="http://schemas.microsoft.com/office/drawing/2014/main" val="3999540823"/>
                  </a:ext>
                </a:extLst>
              </a:tr>
              <a:tr h="370840">
                <a:tc>
                  <a:txBody>
                    <a:bodyPr/>
                    <a:lstStyle/>
                    <a:p>
                      <a:pPr algn="ctr"/>
                      <a:r>
                        <a:rPr lang="en-US" dirty="0"/>
                        <a:t> Program Development Implementation 1</a:t>
                      </a:r>
                    </a:p>
                  </a:txBody>
                  <a:tcPr/>
                </a:tc>
                <a:tc>
                  <a:txBody>
                    <a:bodyPr/>
                    <a:lstStyle/>
                    <a:p>
                      <a:pPr algn="ctr"/>
                      <a:r>
                        <a:rPr lang="en-US" dirty="0"/>
                        <a:t> </a:t>
                      </a:r>
                    </a:p>
                    <a:p>
                      <a:pPr algn="ctr"/>
                      <a:r>
                        <a:rPr lang="en-US" dirty="0"/>
                        <a:t>60%</a:t>
                      </a:r>
                    </a:p>
                  </a:txBody>
                  <a:tcPr/>
                </a:tc>
                <a:tc>
                  <a:txBody>
                    <a:bodyPr/>
                    <a:lstStyle/>
                    <a:p>
                      <a:pPr algn="ctr"/>
                      <a:endParaRPr lang="en-US" dirty="0"/>
                    </a:p>
                    <a:p>
                      <a:pPr algn="ctr"/>
                      <a:r>
                        <a:rPr lang="en-US" dirty="0"/>
                        <a:t>30%</a:t>
                      </a:r>
                    </a:p>
                  </a:txBody>
                  <a:tcPr/>
                </a:tc>
                <a:tc>
                  <a:txBody>
                    <a:bodyPr/>
                    <a:lstStyle/>
                    <a:p>
                      <a:pPr algn="ctr"/>
                      <a:r>
                        <a:rPr lang="en-US" dirty="0"/>
                        <a:t>  </a:t>
                      </a:r>
                    </a:p>
                    <a:p>
                      <a:pPr algn="ctr"/>
                      <a:r>
                        <a:rPr lang="en-US" dirty="0"/>
                        <a:t>10%</a:t>
                      </a:r>
                    </a:p>
                  </a:txBody>
                  <a:tcPr/>
                </a:tc>
                <a:extLst>
                  <a:ext uri="{0D108BD9-81ED-4DB2-BD59-A6C34878D82A}">
                    <a16:rowId xmlns:a16="http://schemas.microsoft.com/office/drawing/2014/main" val="22286390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Program Development Implementation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30%</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60%</a:t>
                      </a:r>
                    </a:p>
                    <a:p>
                      <a:pPr algn="ctr"/>
                      <a:endParaRPr lang="en-US" dirty="0"/>
                    </a:p>
                  </a:txBody>
                  <a:tcPr/>
                </a:tc>
                <a:extLst>
                  <a:ext uri="{0D108BD9-81ED-4DB2-BD59-A6C34878D82A}">
                    <a16:rowId xmlns:a16="http://schemas.microsoft.com/office/drawing/2014/main" val="3948390976"/>
                  </a:ext>
                </a:extLst>
              </a:tr>
              <a:tr h="370840">
                <a:tc>
                  <a:txBody>
                    <a:bodyPr/>
                    <a:lstStyle/>
                    <a:p>
                      <a:pPr algn="ctr"/>
                      <a:r>
                        <a:rPr lang="en-US" dirty="0"/>
                        <a:t>Program Debugging</a:t>
                      </a:r>
                    </a:p>
                    <a:p>
                      <a:pPr algn="ctr"/>
                      <a:r>
                        <a:rPr lang="en-US" dirty="0"/>
                        <a:t>and integration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50%</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a:t>
                      </a:r>
                    </a:p>
                    <a:p>
                      <a:pPr algn="ctr"/>
                      <a:endParaRPr lang="en-US" dirty="0"/>
                    </a:p>
                  </a:txBody>
                  <a:tcPr/>
                </a:tc>
                <a:extLst>
                  <a:ext uri="{0D108BD9-81ED-4DB2-BD59-A6C34878D82A}">
                    <a16:rowId xmlns:a16="http://schemas.microsoft.com/office/drawing/2014/main" val="2643500556"/>
                  </a:ext>
                </a:extLst>
              </a:tr>
              <a:tr h="495258">
                <a:tc>
                  <a:txBody>
                    <a:bodyPr/>
                    <a:lstStyle/>
                    <a:p>
                      <a:pPr algn="ctr"/>
                      <a:r>
                        <a:rPr lang="en-US" dirty="0"/>
                        <a:t>Documentation and Slide preparation</a:t>
                      </a:r>
                    </a:p>
                  </a:txBody>
                  <a:tcPr/>
                </a:tc>
                <a:tc>
                  <a:txBody>
                    <a:bodyPr/>
                    <a:lstStyle/>
                    <a:p>
                      <a:pPr algn="ctr"/>
                      <a:endParaRPr lang="en-US" dirty="0"/>
                    </a:p>
                    <a:p>
                      <a:pPr algn="ctr"/>
                      <a:r>
                        <a:rPr lang="en-US" dirty="0"/>
                        <a:t>40%</a:t>
                      </a:r>
                    </a:p>
                  </a:txBody>
                  <a:tcPr/>
                </a:tc>
                <a:tc>
                  <a:txBody>
                    <a:bodyPr/>
                    <a:lstStyle/>
                    <a:p>
                      <a:pPr algn="ctr"/>
                      <a:endParaRPr lang="en-US" dirty="0"/>
                    </a:p>
                    <a:p>
                      <a:pPr algn="ctr"/>
                      <a:r>
                        <a:rPr lang="en-US" dirty="0"/>
                        <a:t> 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40%</a:t>
                      </a:r>
                    </a:p>
                    <a:p>
                      <a:pPr algn="ctr"/>
                      <a:endParaRPr lang="en-US" dirty="0"/>
                    </a:p>
                  </a:txBody>
                  <a:tcPr/>
                </a:tc>
                <a:extLst>
                  <a:ext uri="{0D108BD9-81ED-4DB2-BD59-A6C34878D82A}">
                    <a16:rowId xmlns:a16="http://schemas.microsoft.com/office/drawing/2014/main" val="2827018181"/>
                  </a:ext>
                </a:extLst>
              </a:tr>
              <a:tr h="370840">
                <a:tc>
                  <a:txBody>
                    <a:bodyPr/>
                    <a:lstStyle/>
                    <a:p>
                      <a:pPr algn="ctr"/>
                      <a:r>
                        <a:rPr lang="en-US" dirty="0"/>
                        <a:t>Approximate              man-hours</a:t>
                      </a:r>
                    </a:p>
                  </a:txBody>
                  <a:tcPr/>
                </a:tc>
                <a:tc>
                  <a:txBody>
                    <a:bodyPr/>
                    <a:lstStyle/>
                    <a:p>
                      <a:pPr algn="ctr"/>
                      <a:r>
                        <a:rPr lang="en-US" dirty="0"/>
                        <a:t>20</a:t>
                      </a:r>
                    </a:p>
                  </a:txBody>
                  <a:tcPr/>
                </a:tc>
                <a:tc>
                  <a:txBody>
                    <a:bodyPr/>
                    <a:lstStyle/>
                    <a:p>
                      <a:pPr algn="ctr"/>
                      <a:r>
                        <a:rPr lang="en-US" dirty="0"/>
                        <a:t>20</a:t>
                      </a:r>
                    </a:p>
                  </a:txBody>
                  <a:tcPr/>
                </a:tc>
                <a:tc>
                  <a:txBody>
                    <a:bodyPr/>
                    <a:lstStyle/>
                    <a:p>
                      <a:pPr algn="ctr"/>
                      <a:r>
                        <a:rPr lang="en-US" dirty="0"/>
                        <a:t>20</a:t>
                      </a:r>
                    </a:p>
                  </a:txBody>
                  <a:tcPr/>
                </a:tc>
                <a:extLst>
                  <a:ext uri="{0D108BD9-81ED-4DB2-BD59-A6C34878D82A}">
                    <a16:rowId xmlns:a16="http://schemas.microsoft.com/office/drawing/2014/main" val="630396800"/>
                  </a:ext>
                </a:extLst>
              </a:tr>
            </a:tbl>
          </a:graphicData>
        </a:graphic>
      </p:graphicFrame>
    </p:spTree>
    <p:extLst>
      <p:ext uri="{BB962C8B-B14F-4D97-AF65-F5344CB8AC3E}">
        <p14:creationId xmlns:p14="http://schemas.microsoft.com/office/powerpoint/2010/main" val="194105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742</Words>
  <Application>Microsoft Office PowerPoint</Application>
  <PresentationFormat>Widescreen</PresentationFormat>
  <Paragraphs>70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Pugazhendhi, Amirtha Ganesh</dc:creator>
  <cp:lastModifiedBy>Pugazhendhi, Amirtha Ganesh</cp:lastModifiedBy>
  <cp:revision>92</cp:revision>
  <dcterms:created xsi:type="dcterms:W3CDTF">2020-08-26T22:52:03Z</dcterms:created>
  <dcterms:modified xsi:type="dcterms:W3CDTF">2020-09-27T02:06:39Z</dcterms:modified>
</cp:coreProperties>
</file>