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3" r:id="rId5"/>
    <p:sldId id="266" r:id="rId6"/>
    <p:sldId id="262" r:id="rId7"/>
    <p:sldId id="265"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gazhendhi, Amirtha Ganesh" initials="PAG" lastIdx="1" clrIdx="0">
    <p:extLst>
      <p:ext uri="{19B8F6BF-5375-455C-9EA6-DF929625EA0E}">
        <p15:presenceInfo xmlns:p15="http://schemas.microsoft.com/office/powerpoint/2012/main" userId="Pugazhendhi, Amirtha Gan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FD5A7-D66A-43D0-9F58-5B9B8874F84C}" v="5643" dt="2020-10-17T23:30:11.502"/>
    <p1510:client id="{A8A66C61-6A83-4695-8B76-9BFE7CE70976}" v="68" dt="2020-10-17T23:33:32.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Sreedharan Nair, Athulya" userId="S::aramsree3@gatech.edu::1101e1ac-15ee-476e-9dfc-4608d49e7b27" providerId="AD" clId="Web-{33BFD5A7-D66A-43D0-9F58-5B9B8874F84C}"/>
    <pc:docChg chg="modSld">
      <pc:chgData name="Ram Sreedharan Nair, Athulya" userId="S::aramsree3@gatech.edu::1101e1ac-15ee-476e-9dfc-4608d49e7b27" providerId="AD" clId="Web-{33BFD5A7-D66A-43D0-9F58-5B9B8874F84C}" dt="2020-10-17T23:30:11.502" v="5631" actId="20577"/>
      <pc:docMkLst>
        <pc:docMk/>
      </pc:docMkLst>
      <pc:sldChg chg="modSp">
        <pc:chgData name="Ram Sreedharan Nair, Athulya" userId="S::aramsree3@gatech.edu::1101e1ac-15ee-476e-9dfc-4608d49e7b27" providerId="AD" clId="Web-{33BFD5A7-D66A-43D0-9F58-5B9B8874F84C}" dt="2020-10-17T23:29:22.703" v="5570" actId="20577"/>
        <pc:sldMkLst>
          <pc:docMk/>
          <pc:sldMk cId="3985892503" sldId="262"/>
        </pc:sldMkLst>
        <pc:spChg chg="mod">
          <ac:chgData name="Ram Sreedharan Nair, Athulya" userId="S::aramsree3@gatech.edu::1101e1ac-15ee-476e-9dfc-4608d49e7b27" providerId="AD" clId="Web-{33BFD5A7-D66A-43D0-9F58-5B9B8874F84C}" dt="2020-10-17T23:29:22.703" v="5570" actId="20577"/>
          <ac:spMkLst>
            <pc:docMk/>
            <pc:sldMk cId="3985892503" sldId="262"/>
            <ac:spMk id="3" creationId="{35612417-8475-4D2A-8160-DC24DD1132DD}"/>
          </ac:spMkLst>
        </pc:spChg>
        <pc:spChg chg="mod">
          <ac:chgData name="Ram Sreedharan Nair, Athulya" userId="S::aramsree3@gatech.edu::1101e1ac-15ee-476e-9dfc-4608d49e7b27" providerId="AD" clId="Web-{33BFD5A7-D66A-43D0-9F58-5B9B8874F84C}" dt="2020-10-17T22:56:50.738" v="1562" actId="14100"/>
          <ac:spMkLst>
            <pc:docMk/>
            <pc:sldMk cId="3985892503" sldId="262"/>
            <ac:spMk id="18" creationId="{116F89F5-0DCE-45AD-B9C9-7BF180CBB5F0}"/>
          </ac:spMkLst>
        </pc:spChg>
      </pc:sldChg>
      <pc:sldChg chg="modSp">
        <pc:chgData name="Ram Sreedharan Nair, Athulya" userId="S::aramsree3@gatech.edu::1101e1ac-15ee-476e-9dfc-4608d49e7b27" providerId="AD" clId="Web-{33BFD5A7-D66A-43D0-9F58-5B9B8874F84C}" dt="2020-10-17T22:56:04.518" v="1550" actId="20577"/>
        <pc:sldMkLst>
          <pc:docMk/>
          <pc:sldMk cId="4176885731" sldId="263"/>
        </pc:sldMkLst>
        <pc:spChg chg="mod">
          <ac:chgData name="Ram Sreedharan Nair, Athulya" userId="S::aramsree3@gatech.edu::1101e1ac-15ee-476e-9dfc-4608d49e7b27" providerId="AD" clId="Web-{33BFD5A7-D66A-43D0-9F58-5B9B8874F84C}" dt="2020-10-17T22:41:51.093" v="94" actId="20577"/>
          <ac:spMkLst>
            <pc:docMk/>
            <pc:sldMk cId="4176885731" sldId="263"/>
            <ac:spMk id="3" creationId="{35612417-8475-4D2A-8160-DC24DD1132DD}"/>
          </ac:spMkLst>
        </pc:spChg>
        <pc:spChg chg="mod">
          <ac:chgData name="Ram Sreedharan Nair, Athulya" userId="S::aramsree3@gatech.edu::1101e1ac-15ee-476e-9dfc-4608d49e7b27" providerId="AD" clId="Web-{33BFD5A7-D66A-43D0-9F58-5B9B8874F84C}" dt="2020-10-17T22:56:04.518" v="1550" actId="20577"/>
          <ac:spMkLst>
            <pc:docMk/>
            <pc:sldMk cId="4176885731" sldId="263"/>
            <ac:spMk id="4" creationId="{3753FF63-EFB0-4AD9-8DDA-AB052D66A869}"/>
          </ac:spMkLst>
        </pc:spChg>
      </pc:sldChg>
      <pc:sldChg chg="addSp delSp modSp">
        <pc:chgData name="Ram Sreedharan Nair, Athulya" userId="S::aramsree3@gatech.edu::1101e1ac-15ee-476e-9dfc-4608d49e7b27" providerId="AD" clId="Web-{33BFD5A7-D66A-43D0-9F58-5B9B8874F84C}" dt="2020-10-17T23:30:11.502" v="5630" actId="20577"/>
        <pc:sldMkLst>
          <pc:docMk/>
          <pc:sldMk cId="2514027733" sldId="265"/>
        </pc:sldMkLst>
        <pc:spChg chg="mod">
          <ac:chgData name="Ram Sreedharan Nair, Athulya" userId="S::aramsree3@gatech.edu::1101e1ac-15ee-476e-9dfc-4608d49e7b27" providerId="AD" clId="Web-{33BFD5A7-D66A-43D0-9F58-5B9B8874F84C}" dt="2020-10-17T22:34:19.442" v="26" actId="1076"/>
          <ac:spMkLst>
            <pc:docMk/>
            <pc:sldMk cId="2514027733" sldId="265"/>
            <ac:spMk id="6" creationId="{CC7A2532-46FC-4BB1-9731-DF93F04F19EB}"/>
          </ac:spMkLst>
        </pc:spChg>
        <pc:spChg chg="mod">
          <ac:chgData name="Ram Sreedharan Nair, Athulya" userId="S::aramsree3@gatech.edu::1101e1ac-15ee-476e-9dfc-4608d49e7b27" providerId="AD" clId="Web-{33BFD5A7-D66A-43D0-9F58-5B9B8874F84C}" dt="2020-10-17T23:29:32.891" v="5572" actId="1076"/>
          <ac:spMkLst>
            <pc:docMk/>
            <pc:sldMk cId="2514027733" sldId="265"/>
            <ac:spMk id="13" creationId="{5709E1A2-CB65-443A-9BCD-D84B647BA7FE}"/>
          </ac:spMkLst>
        </pc:spChg>
        <pc:spChg chg="mod">
          <ac:chgData name="Ram Sreedharan Nair, Athulya" userId="S::aramsree3@gatech.edu::1101e1ac-15ee-476e-9dfc-4608d49e7b27" providerId="AD" clId="Web-{33BFD5A7-D66A-43D0-9F58-5B9B8874F84C}" dt="2020-10-17T22:34:11.786" v="24" actId="1076"/>
          <ac:spMkLst>
            <pc:docMk/>
            <pc:sldMk cId="2514027733" sldId="265"/>
            <ac:spMk id="17" creationId="{F8545E83-2D8F-4C71-B6DE-84488C354F24}"/>
          </ac:spMkLst>
        </pc:spChg>
        <pc:spChg chg="mod">
          <ac:chgData name="Ram Sreedharan Nair, Athulya" userId="S::aramsree3@gatech.edu::1101e1ac-15ee-476e-9dfc-4608d49e7b27" providerId="AD" clId="Web-{33BFD5A7-D66A-43D0-9F58-5B9B8874F84C}" dt="2020-10-17T23:30:11.502" v="5630" actId="20577"/>
          <ac:spMkLst>
            <pc:docMk/>
            <pc:sldMk cId="2514027733" sldId="265"/>
            <ac:spMk id="19" creationId="{A8912085-06F7-4480-A2AC-2CE43147FA87}"/>
          </ac:spMkLst>
        </pc:spChg>
        <pc:picChg chg="add del mod">
          <ac:chgData name="Ram Sreedharan Nair, Athulya" userId="S::aramsree3@gatech.edu::1101e1ac-15ee-476e-9dfc-4608d49e7b27" providerId="AD" clId="Web-{33BFD5A7-D66A-43D0-9F58-5B9B8874F84C}" dt="2020-10-17T22:35:52.679" v="27"/>
          <ac:picMkLst>
            <pc:docMk/>
            <pc:sldMk cId="2514027733" sldId="265"/>
            <ac:picMk id="4" creationId="{AF4627C3-429F-4064-AA74-980EC81072D9}"/>
          </ac:picMkLst>
        </pc:picChg>
        <pc:picChg chg="add mod">
          <ac:chgData name="Ram Sreedharan Nair, Athulya" userId="S::aramsree3@gatech.edu::1101e1ac-15ee-476e-9dfc-4608d49e7b27" providerId="AD" clId="Web-{33BFD5A7-D66A-43D0-9F58-5B9B8874F84C}" dt="2020-10-17T22:34:14.817" v="25" actId="1076"/>
          <ac:picMkLst>
            <pc:docMk/>
            <pc:sldMk cId="2514027733" sldId="265"/>
            <ac:picMk id="5" creationId="{B997ACC8-0023-42C2-B4B0-C74CDD60FAC2}"/>
          </ac:picMkLst>
        </pc:picChg>
        <pc:picChg chg="add mod">
          <ac:chgData name="Ram Sreedharan Nair, Athulya" userId="S::aramsree3@gatech.edu::1101e1ac-15ee-476e-9dfc-4608d49e7b27" providerId="AD" clId="Web-{33BFD5A7-D66A-43D0-9F58-5B9B8874F84C}" dt="2020-10-17T22:33:54.410" v="20" actId="14100"/>
          <ac:picMkLst>
            <pc:docMk/>
            <pc:sldMk cId="2514027733" sldId="265"/>
            <ac:picMk id="7" creationId="{0F76AC66-7B0A-476C-BAB6-4B982E8E82BF}"/>
          </ac:picMkLst>
        </pc:picChg>
        <pc:picChg chg="add mod">
          <ac:chgData name="Ram Sreedharan Nair, Athulya" userId="S::aramsree3@gatech.edu::1101e1ac-15ee-476e-9dfc-4608d49e7b27" providerId="AD" clId="Web-{33BFD5A7-D66A-43D0-9F58-5B9B8874F84C}" dt="2020-10-17T22:37:38.681" v="30" actId="1076"/>
          <ac:picMkLst>
            <pc:docMk/>
            <pc:sldMk cId="2514027733" sldId="265"/>
            <ac:picMk id="8" creationId="{92AF92CA-0C77-4ADE-9089-664E2AD13F9A}"/>
          </ac:picMkLst>
        </pc:picChg>
        <pc:picChg chg="add mod">
          <ac:chgData name="Ram Sreedharan Nair, Athulya" userId="S::aramsree3@gatech.edu::1101e1ac-15ee-476e-9dfc-4608d49e7b27" providerId="AD" clId="Web-{33BFD5A7-D66A-43D0-9F58-5B9B8874F84C}" dt="2020-10-17T22:37:05.602" v="29" actId="1076"/>
          <ac:picMkLst>
            <pc:docMk/>
            <pc:sldMk cId="2514027733" sldId="265"/>
            <ac:picMk id="9" creationId="{2C2CB005-CDC4-497D-87DE-4372C6166830}"/>
          </ac:picMkLst>
        </pc:picChg>
      </pc:sldChg>
    </pc:docChg>
  </pc:docChgLst>
  <pc:docChgLst>
    <pc:chgData name="Ram Sreedharan Nair, Athulya" userId="S::aramsree3@gatech.edu::1101e1ac-15ee-476e-9dfc-4608d49e7b27" providerId="AD" clId="Web-{A8A66C61-6A83-4695-8B76-9BFE7CE70976}"/>
    <pc:docChg chg="modSld">
      <pc:chgData name="Ram Sreedharan Nair, Athulya" userId="S::aramsree3@gatech.edu::1101e1ac-15ee-476e-9dfc-4608d49e7b27" providerId="AD" clId="Web-{A8A66C61-6A83-4695-8B76-9BFE7CE70976}" dt="2020-10-17T23:33:32.407" v="65" actId="20577"/>
      <pc:docMkLst>
        <pc:docMk/>
      </pc:docMkLst>
      <pc:sldChg chg="modSp">
        <pc:chgData name="Ram Sreedharan Nair, Athulya" userId="S::aramsree3@gatech.edu::1101e1ac-15ee-476e-9dfc-4608d49e7b27" providerId="AD" clId="Web-{A8A66C61-6A83-4695-8B76-9BFE7CE70976}" dt="2020-10-17T23:33:30.360" v="63" actId="20577"/>
        <pc:sldMkLst>
          <pc:docMk/>
          <pc:sldMk cId="3985892503" sldId="262"/>
        </pc:sldMkLst>
        <pc:spChg chg="mod">
          <ac:chgData name="Ram Sreedharan Nair, Athulya" userId="S::aramsree3@gatech.edu::1101e1ac-15ee-476e-9dfc-4608d49e7b27" providerId="AD" clId="Web-{A8A66C61-6A83-4695-8B76-9BFE7CE70976}" dt="2020-10-17T23:33:30.360" v="63" actId="20577"/>
          <ac:spMkLst>
            <pc:docMk/>
            <pc:sldMk cId="3985892503" sldId="262"/>
            <ac:spMk id="3" creationId="{35612417-8475-4D2A-8160-DC24DD1132DD}"/>
          </ac:spMkLst>
        </pc:spChg>
      </pc:sldChg>
      <pc:sldChg chg="modSp">
        <pc:chgData name="Ram Sreedharan Nair, Athulya" userId="S::aramsree3@gatech.edu::1101e1ac-15ee-476e-9dfc-4608d49e7b27" providerId="AD" clId="Web-{A8A66C61-6A83-4695-8B76-9BFE7CE70976}" dt="2020-10-17T23:31:23.775" v="50" actId="14100"/>
        <pc:sldMkLst>
          <pc:docMk/>
          <pc:sldMk cId="2514027733" sldId="265"/>
        </pc:sldMkLst>
        <pc:spChg chg="mod">
          <ac:chgData name="Ram Sreedharan Nair, Athulya" userId="S::aramsree3@gatech.edu::1101e1ac-15ee-476e-9dfc-4608d49e7b27" providerId="AD" clId="Web-{A8A66C61-6A83-4695-8B76-9BFE7CE70976}" dt="2020-10-17T23:31:23.775" v="50" actId="14100"/>
          <ac:spMkLst>
            <pc:docMk/>
            <pc:sldMk cId="2514027733" sldId="265"/>
            <ac:spMk id="19" creationId="{A8912085-06F7-4480-A2AC-2CE43147FA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57AF-08A6-4F11-894C-A4679A536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5FCE7C-475E-43B8-AE88-B4EAD78DC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3D38A8-1EC3-49D3-92BF-1E3A3614DC9C}"/>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5" name="Footer Placeholder 4">
            <a:extLst>
              <a:ext uri="{FF2B5EF4-FFF2-40B4-BE49-F238E27FC236}">
                <a16:creationId xmlns:a16="http://schemas.microsoft.com/office/drawing/2014/main" id="{ED6FDDF0-407B-44CC-9CD8-B62EBF517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EC3F9-0833-4EC6-BD5C-59D0037FF0EE}"/>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328512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D120-72E4-4D51-B6C6-1246005A20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3F527-2178-4A6B-812C-248947132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D230A-A82C-4C26-BC4C-5F2E6A5F7E4A}"/>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5" name="Footer Placeholder 4">
            <a:extLst>
              <a:ext uri="{FF2B5EF4-FFF2-40B4-BE49-F238E27FC236}">
                <a16:creationId xmlns:a16="http://schemas.microsoft.com/office/drawing/2014/main" id="{EDB76ED7-B4AA-4AC9-8477-1956891F5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EDEB3-9931-41FE-A76B-89AAE86FC734}"/>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71068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DC299D-FCE2-40B3-83EA-6997C7B73E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BD736-8AB4-4F4B-B454-8F8033BDC1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FB21C-1C68-454D-883F-4372FA19F0E5}"/>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5" name="Footer Placeholder 4">
            <a:extLst>
              <a:ext uri="{FF2B5EF4-FFF2-40B4-BE49-F238E27FC236}">
                <a16:creationId xmlns:a16="http://schemas.microsoft.com/office/drawing/2014/main" id="{FE34C04A-65ED-404A-AB66-4D71ABD3F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40EA-DB23-430B-AAE4-B13CD05D8A1F}"/>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333887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E4AC-8ACC-4207-80DB-B67AE54843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747C5-092A-494C-8B16-3EBA42EA4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DA7E9-B903-41A3-8117-366C97401AD2}"/>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5" name="Footer Placeholder 4">
            <a:extLst>
              <a:ext uri="{FF2B5EF4-FFF2-40B4-BE49-F238E27FC236}">
                <a16:creationId xmlns:a16="http://schemas.microsoft.com/office/drawing/2014/main" id="{54B83344-0651-4AF0-B647-6F7198F5F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75AD7-6A03-4517-9E0C-3606471F53F8}"/>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70247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59B3-3855-4D57-9220-510473F78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81A793-0A86-4FAC-87AF-C477A7502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E98AAA-6656-4002-84D9-7051B41DF2D5}"/>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5" name="Footer Placeholder 4">
            <a:extLst>
              <a:ext uri="{FF2B5EF4-FFF2-40B4-BE49-F238E27FC236}">
                <a16:creationId xmlns:a16="http://schemas.microsoft.com/office/drawing/2014/main" id="{E015EA35-1A35-4825-8C88-A13BC5D14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C2F87-7331-4E7E-A685-AC50CACF6F22}"/>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81902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25A4-A2C6-41BB-9C0E-C4B463D8E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CCC34-4486-4A27-9ACC-AA0BAA9F12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AEA199-0BE5-47B7-96DF-D99D146330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2ED48-BC53-4D6F-8A0D-1659B9190A6D}"/>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6" name="Footer Placeholder 5">
            <a:extLst>
              <a:ext uri="{FF2B5EF4-FFF2-40B4-BE49-F238E27FC236}">
                <a16:creationId xmlns:a16="http://schemas.microsoft.com/office/drawing/2014/main" id="{CE7BFBF1-D27A-438A-8CA3-067E15844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968A1-66FA-4138-AB5B-D3A02C988A6B}"/>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90860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2439-BE9B-40C9-858F-A9EF484702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B14A3-3011-4706-81A8-852AD9B10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E09C9-A4D9-4A31-8D4F-A3A8977E6A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1160D8-64C6-4EDD-87E0-DE6CED0A5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AED4D-8702-4AF7-B547-44D29F9967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AB17AF-C38A-47D3-9EDB-B4731E05EA3C}"/>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8" name="Footer Placeholder 7">
            <a:extLst>
              <a:ext uri="{FF2B5EF4-FFF2-40B4-BE49-F238E27FC236}">
                <a16:creationId xmlns:a16="http://schemas.microsoft.com/office/drawing/2014/main" id="{FEE6ABB6-78D1-40EB-829B-5FB3121F83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6614E1-F146-426C-8713-AF86CFA4192F}"/>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66520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0BD2-A42A-4AF5-A0D6-1E31D08A6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D794D-8A98-4CE9-B656-97991B801938}"/>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4" name="Footer Placeholder 3">
            <a:extLst>
              <a:ext uri="{FF2B5EF4-FFF2-40B4-BE49-F238E27FC236}">
                <a16:creationId xmlns:a16="http://schemas.microsoft.com/office/drawing/2014/main" id="{A50531AA-7C4C-4E79-BE73-48B337CB33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494413-F02C-4D1C-A86C-9D8CC9C2CAC9}"/>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409822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FF36E-C122-48A5-8FBD-B1899CA7A815}"/>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3" name="Footer Placeholder 2">
            <a:extLst>
              <a:ext uri="{FF2B5EF4-FFF2-40B4-BE49-F238E27FC236}">
                <a16:creationId xmlns:a16="http://schemas.microsoft.com/office/drawing/2014/main" id="{4E56F3B3-47B3-4AEF-9D13-4A767F9007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BFDC1-0231-42A2-A28B-39E0169197FB}"/>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98385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E1E8-2DAC-48F7-A6CC-07537FC2F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003DEC-3884-49EA-B64F-5103069DF5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F6AB92-C2CB-4391-A966-EE6155194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C6731-22B7-44A6-A416-FBD2AC5441F2}"/>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6" name="Footer Placeholder 5">
            <a:extLst>
              <a:ext uri="{FF2B5EF4-FFF2-40B4-BE49-F238E27FC236}">
                <a16:creationId xmlns:a16="http://schemas.microsoft.com/office/drawing/2014/main" id="{AFA5BDD9-2DA0-462B-BB41-48ACC37AB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8AF0A-21B6-421F-8F91-0E498489DEEF}"/>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25960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69B3-4F03-4FD0-AD7B-1F073AB69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C2BF1F-B813-4CE7-9E7C-68944B7A1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2800D9-1AD2-47B7-A881-3B99BAAAD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95691-BC7E-4587-989E-02FDDB636E05}"/>
              </a:ext>
            </a:extLst>
          </p:cNvPr>
          <p:cNvSpPr>
            <a:spLocks noGrp="1"/>
          </p:cNvSpPr>
          <p:nvPr>
            <p:ph type="dt" sz="half" idx="10"/>
          </p:nvPr>
        </p:nvSpPr>
        <p:spPr/>
        <p:txBody>
          <a:bodyPr/>
          <a:lstStyle/>
          <a:p>
            <a:fld id="{3E58C839-97E9-4F57-8D00-DD8463623A94}" type="datetimeFigureOut">
              <a:rPr lang="en-US" smtClean="0"/>
              <a:t>10/17/2020</a:t>
            </a:fld>
            <a:endParaRPr lang="en-US"/>
          </a:p>
        </p:txBody>
      </p:sp>
      <p:sp>
        <p:nvSpPr>
          <p:cNvPr id="6" name="Footer Placeholder 5">
            <a:extLst>
              <a:ext uri="{FF2B5EF4-FFF2-40B4-BE49-F238E27FC236}">
                <a16:creationId xmlns:a16="http://schemas.microsoft.com/office/drawing/2014/main" id="{EFC3E73C-C220-4200-A492-67B0D1793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1E77A-B017-4E40-9028-8180CDB52906}"/>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237537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01BAE-DA2C-4EB7-A8E0-C80B412D3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77D1BF-7BF7-4E33-92A5-932A9C5DF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7675F-E51B-4B0B-9393-024130C05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8C839-97E9-4F57-8D00-DD8463623A94}" type="datetimeFigureOut">
              <a:rPr lang="en-US" smtClean="0"/>
              <a:t>10/17/2020</a:t>
            </a:fld>
            <a:endParaRPr lang="en-US"/>
          </a:p>
        </p:txBody>
      </p:sp>
      <p:sp>
        <p:nvSpPr>
          <p:cNvPr id="5" name="Footer Placeholder 4">
            <a:extLst>
              <a:ext uri="{FF2B5EF4-FFF2-40B4-BE49-F238E27FC236}">
                <a16:creationId xmlns:a16="http://schemas.microsoft.com/office/drawing/2014/main" id="{8531703F-ABDF-4004-99D5-18A4189996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FC932F-E31C-41BC-8764-2CA96DE49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C6798-D740-4869-AC90-9B5DA714E155}" type="slidenum">
              <a:rPr lang="en-US" smtClean="0"/>
              <a:t>‹#›</a:t>
            </a:fld>
            <a:endParaRPr lang="en-US"/>
          </a:p>
        </p:txBody>
      </p:sp>
    </p:spTree>
    <p:extLst>
      <p:ext uri="{BB962C8B-B14F-4D97-AF65-F5344CB8AC3E}">
        <p14:creationId xmlns:p14="http://schemas.microsoft.com/office/powerpoint/2010/main" val="3015279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612417-8475-4D2A-8160-DC24DD1132DD}"/>
              </a:ext>
            </a:extLst>
          </p:cNvPr>
          <p:cNvSpPr>
            <a:spLocks noGrp="1"/>
          </p:cNvSpPr>
          <p:nvPr>
            <p:ph type="subTitle" idx="1"/>
          </p:nvPr>
        </p:nvSpPr>
        <p:spPr>
          <a:xfrm>
            <a:off x="0" y="0"/>
            <a:ext cx="6095999" cy="6858000"/>
          </a:xfrm>
        </p:spPr>
        <p:txBody>
          <a:bodyPr vert="horz" lIns="91440" tIns="45720" rIns="91440" bIns="45720" rtlCol="0" anchor="t">
            <a:normAutofit fontScale="92500" lnSpcReduction="20000"/>
          </a:bodyPr>
          <a:lstStyle/>
          <a:p>
            <a:pPr algn="l"/>
            <a:r>
              <a:rPr lang="en-US" sz="2200" b="1" dirty="0"/>
              <a:t>1) Amirtha Ganesh Pugazhendhi</a:t>
            </a:r>
            <a:endParaRPr lang="en-US" sz="2200" b="1" dirty="0">
              <a:cs typeface="Calibri"/>
            </a:endParaRPr>
          </a:p>
          <a:p>
            <a:pPr algn="l"/>
            <a:r>
              <a:rPr lang="en-US" sz="2200" b="1" dirty="0"/>
              <a:t>Assignment 5 – Generate Maze</a:t>
            </a:r>
            <a:endParaRPr lang="en-US" sz="2200" b="1" dirty="0">
              <a:cs typeface="Calibri"/>
            </a:endParaRPr>
          </a:p>
          <a:p>
            <a:pPr algn="just"/>
            <a:r>
              <a:rPr lang="en-US" sz="2200" b="1" dirty="0"/>
              <a:t>1)Structure &amp; function of the Program:</a:t>
            </a:r>
            <a:endParaRPr lang="en-US" sz="2200" b="1" dirty="0">
              <a:cs typeface="Calibri"/>
            </a:endParaRPr>
          </a:p>
          <a:p>
            <a:pPr marL="457200" indent="-457200" algn="just">
              <a:buAutoNum type="arabicParenR"/>
            </a:pPr>
            <a:r>
              <a:rPr lang="en-US" sz="1800" dirty="0"/>
              <a:t>There were </a:t>
            </a:r>
            <a:r>
              <a:rPr lang="en-US" sz="1800" b="1" dirty="0"/>
              <a:t>4 files </a:t>
            </a:r>
            <a:r>
              <a:rPr lang="en-US" sz="1800" dirty="0"/>
              <a:t>required for running this assignment program namely</a:t>
            </a:r>
          </a:p>
          <a:p>
            <a:pPr marL="914400" lvl="1" indent="-457200" algn="just">
              <a:buFont typeface="+mj-lt"/>
              <a:buAutoNum type="arabicPeriod"/>
            </a:pPr>
            <a:r>
              <a:rPr lang="en-US" b="1" dirty="0"/>
              <a:t>“</a:t>
            </a:r>
            <a:r>
              <a:rPr lang="en-US" b="1" dirty="0" err="1"/>
              <a:t>generate.c</a:t>
            </a:r>
            <a:r>
              <a:rPr lang="en-US" b="1" dirty="0"/>
              <a:t>”  </a:t>
            </a:r>
            <a:r>
              <a:rPr lang="en-US" dirty="0"/>
              <a:t>–  These are the c files for utility functions definition</a:t>
            </a:r>
          </a:p>
          <a:p>
            <a:pPr marL="1371600" lvl="2" algn="just"/>
            <a:r>
              <a:rPr lang="en-US" b="1" dirty="0"/>
              <a:t>Data Structure used: </a:t>
            </a:r>
            <a:r>
              <a:rPr lang="en-US" dirty="0"/>
              <a:t>int, char, 2-dimensional char array , </a:t>
            </a:r>
            <a:r>
              <a:rPr lang="en-US" b="1" dirty="0"/>
              <a:t>file</a:t>
            </a:r>
            <a:r>
              <a:rPr lang="en-US" dirty="0"/>
              <a:t>,  </a:t>
            </a:r>
            <a:r>
              <a:rPr lang="en-US" b="1" dirty="0"/>
              <a:t>Graph</a:t>
            </a:r>
            <a:r>
              <a:rPr lang="en-US" dirty="0"/>
              <a:t> and</a:t>
            </a:r>
            <a:r>
              <a:rPr lang="en-US" b="1" dirty="0"/>
              <a:t> Stack</a:t>
            </a:r>
            <a:r>
              <a:rPr lang="en-US" dirty="0"/>
              <a:t>.</a:t>
            </a:r>
          </a:p>
          <a:p>
            <a:pPr marL="1379220" lvl="2" algn="just"/>
            <a:r>
              <a:rPr lang="en-US" b="1" dirty="0"/>
              <a:t>Functions definition: </a:t>
            </a:r>
            <a:endParaRPr lang="en-US" b="1" dirty="0">
              <a:cs typeface="Calibri" panose="020F0502020204030204"/>
            </a:endParaRPr>
          </a:p>
          <a:p>
            <a:pPr marL="1379220" lvl="2" algn="just"/>
            <a:r>
              <a:rPr lang="en-US" b="1" dirty="0"/>
              <a:t>1)  Stack utility functions - 6 functions</a:t>
            </a:r>
            <a:endParaRPr lang="en-US" b="1" dirty="0">
              <a:cs typeface="Calibri" panose="020F0502020204030204"/>
            </a:endParaRPr>
          </a:p>
          <a:p>
            <a:pPr marL="1379220" lvl="2" algn="just"/>
            <a:r>
              <a:rPr lang="en-US" b="1" dirty="0"/>
              <a:t>2)  Graph utility functions  - 3 functions</a:t>
            </a:r>
            <a:endParaRPr lang="en-US" b="1" dirty="0">
              <a:cs typeface="Calibri" panose="020F0502020204030204"/>
            </a:endParaRPr>
          </a:p>
          <a:p>
            <a:pPr marL="1379220" lvl="2" algn="just"/>
            <a:r>
              <a:rPr lang="en-US" b="1" dirty="0"/>
              <a:t>3)  Random DFS utility functions  - 15 functions</a:t>
            </a:r>
            <a:endParaRPr lang="en-US" b="1" dirty="0">
              <a:cs typeface="Calibri" panose="020F0502020204030204"/>
            </a:endParaRPr>
          </a:p>
          <a:p>
            <a:pPr marL="1379220" lvl="2" algn="just"/>
            <a:endParaRPr lang="en-US" b="1" dirty="0">
              <a:cs typeface="Calibri" panose="020F0502020204030204"/>
            </a:endParaRPr>
          </a:p>
          <a:p>
            <a:pPr marL="914400" lvl="1" indent="-457200" algn="just">
              <a:buFont typeface="+mj-lt"/>
              <a:buAutoNum type="arabicPeriod"/>
            </a:pPr>
            <a:r>
              <a:rPr lang="en-US" b="1" dirty="0"/>
              <a:t>"</a:t>
            </a:r>
            <a:r>
              <a:rPr lang="en-US" b="1" dirty="0" err="1"/>
              <a:t>generate.h</a:t>
            </a:r>
            <a:r>
              <a:rPr lang="en-US" b="1" dirty="0"/>
              <a:t>”– These are the h files for meant utility  function declarations</a:t>
            </a:r>
          </a:p>
          <a:p>
            <a:pPr lvl="1" algn="just"/>
            <a:r>
              <a:rPr lang="en-US" b="1" dirty="0"/>
              <a:t>Functions declared : </a:t>
            </a:r>
            <a:r>
              <a:rPr lang="en-US" dirty="0"/>
              <a:t>The function from  the “</a:t>
            </a:r>
            <a:r>
              <a:rPr lang="en-US" b="1" dirty="0" err="1"/>
              <a:t>generate.c</a:t>
            </a:r>
            <a:r>
              <a:rPr lang="en-US" b="1" dirty="0"/>
              <a:t> “</a:t>
            </a:r>
            <a:r>
              <a:rPr lang="en-US" dirty="0"/>
              <a:t>are declared in this h file  for the modular implementation and data abstraction and program linking.</a:t>
            </a:r>
          </a:p>
          <a:p>
            <a:pPr marL="914400" lvl="1" indent="-457200" algn="just">
              <a:buFont typeface="+mj-lt"/>
              <a:buAutoNum type="arabicPeriod" startAt="3"/>
            </a:pPr>
            <a:r>
              <a:rPr lang="en-US" b="1" dirty="0"/>
              <a:t> “main_ </a:t>
            </a:r>
            <a:r>
              <a:rPr lang="en-US" b="1" dirty="0" err="1"/>
              <a:t>generate.c</a:t>
            </a:r>
            <a:r>
              <a:rPr lang="en-US" b="1" dirty="0"/>
              <a:t>”</a:t>
            </a:r>
            <a:r>
              <a:rPr lang="en-US" dirty="0"/>
              <a:t>–  These are the c files for program implementation or execution</a:t>
            </a:r>
          </a:p>
          <a:p>
            <a:pPr marL="1657350" lvl="2" indent="-285750" algn="just">
              <a:buFont typeface="Arial" panose="020B0604020202020204" pitchFamily="34" charset="0"/>
              <a:buChar char="•"/>
            </a:pPr>
            <a:r>
              <a:rPr lang="en-US" b="1" dirty="0"/>
              <a:t>Data Structure used: No new definition </a:t>
            </a:r>
            <a:endParaRPr lang="en-US" dirty="0"/>
          </a:p>
          <a:p>
            <a:pPr marL="1657350" lvl="2" indent="-285750" algn="just">
              <a:buFont typeface="Arial" panose="020B0604020202020204" pitchFamily="34" charset="0"/>
              <a:buChar char="•"/>
            </a:pPr>
            <a:r>
              <a:rPr lang="en-US" b="1" dirty="0"/>
              <a:t>Functions definition: No new definition </a:t>
            </a:r>
            <a:endParaRPr lang="en-US" dirty="0"/>
          </a:p>
          <a:p>
            <a:pPr marL="914400" lvl="1" indent="-457200" algn="just">
              <a:buFont typeface="+mj-lt"/>
              <a:buAutoNum type="arabicPeriod" startAt="3"/>
            </a:pPr>
            <a:r>
              <a:rPr lang="en-US" b="1" dirty="0"/>
              <a:t> "</a:t>
            </a:r>
            <a:r>
              <a:rPr lang="en-US" b="1" dirty="0" err="1"/>
              <a:t>makefile</a:t>
            </a:r>
            <a:r>
              <a:rPr lang="en-US" b="1" dirty="0"/>
              <a:t>“-</a:t>
            </a:r>
            <a:r>
              <a:rPr lang="en-US" dirty="0"/>
              <a:t> This file consist of “</a:t>
            </a:r>
            <a:r>
              <a:rPr lang="en-US" dirty="0" err="1"/>
              <a:t>makefile</a:t>
            </a:r>
            <a:r>
              <a:rPr lang="en-US" dirty="0"/>
              <a:t>” programming codes to produce object files and executable for this assignment at once.</a:t>
            </a:r>
          </a:p>
          <a:p>
            <a:pPr algn="l"/>
            <a:endParaRPr lang="en-US" dirty="0"/>
          </a:p>
        </p:txBody>
      </p:sp>
      <p:sp>
        <p:nvSpPr>
          <p:cNvPr id="4" name="Subtitle 2">
            <a:extLst>
              <a:ext uri="{FF2B5EF4-FFF2-40B4-BE49-F238E27FC236}">
                <a16:creationId xmlns:a16="http://schemas.microsoft.com/office/drawing/2014/main" id="{3753FF63-EFB0-4AD9-8DDA-AB052D66A869}"/>
              </a:ext>
            </a:extLst>
          </p:cNvPr>
          <p:cNvSpPr txBox="1">
            <a:spLocks/>
          </p:cNvSpPr>
          <p:nvPr/>
        </p:nvSpPr>
        <p:spPr>
          <a:xfrm>
            <a:off x="6095999" y="0"/>
            <a:ext cx="6096000" cy="685800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100"/>
              </a:spcBef>
            </a:pPr>
            <a:r>
              <a:rPr lang="en-US" sz="2000" b="1" dirty="0"/>
              <a:t>2) Athulya Ram Sreedharan Nair </a:t>
            </a:r>
            <a:endParaRPr lang="en-US" sz="2000">
              <a:cs typeface="Calibri"/>
            </a:endParaRPr>
          </a:p>
          <a:p>
            <a:pPr algn="l">
              <a:lnSpc>
                <a:spcPct val="100000"/>
              </a:lnSpc>
              <a:spcBef>
                <a:spcPts val="100"/>
              </a:spcBef>
            </a:pPr>
            <a:r>
              <a:rPr lang="en-US" sz="2000" b="1" dirty="0"/>
              <a:t>Assignment 5 – Solve Maze</a:t>
            </a:r>
            <a:endParaRPr lang="en-US" sz="2000">
              <a:cs typeface="Calibri"/>
            </a:endParaRPr>
          </a:p>
          <a:p>
            <a:pPr algn="l">
              <a:lnSpc>
                <a:spcPct val="100000"/>
              </a:lnSpc>
              <a:spcBef>
                <a:spcPts val="100"/>
              </a:spcBef>
            </a:pPr>
            <a:r>
              <a:rPr lang="en-US" sz="2000" b="1" dirty="0"/>
              <a:t>1)Structure &amp; function of the Program:</a:t>
            </a:r>
            <a:endParaRPr lang="en-US" sz="2000" b="1">
              <a:cs typeface="Calibri"/>
            </a:endParaRPr>
          </a:p>
          <a:p>
            <a:pPr algn="l">
              <a:lnSpc>
                <a:spcPct val="100000"/>
              </a:lnSpc>
              <a:spcBef>
                <a:spcPts val="100"/>
              </a:spcBef>
            </a:pPr>
            <a:r>
              <a:rPr lang="en-US" sz="1700" dirty="0">
                <a:cs typeface="Calibri"/>
              </a:rPr>
              <a:t>There are </a:t>
            </a:r>
            <a:r>
              <a:rPr lang="en-US" sz="1700" b="1" dirty="0">
                <a:cs typeface="Calibri"/>
              </a:rPr>
              <a:t>5 files </a:t>
            </a:r>
            <a:r>
              <a:rPr lang="en-US" sz="1700" dirty="0">
                <a:cs typeface="Calibri"/>
              </a:rPr>
              <a:t>required for running this part of the assignment:</a:t>
            </a:r>
            <a:endParaRPr lang="en-US" sz="1700" b="1" dirty="0">
              <a:cs typeface="Calibri"/>
            </a:endParaRPr>
          </a:p>
          <a:p>
            <a:pPr algn="l">
              <a:lnSpc>
                <a:spcPct val="100000"/>
              </a:lnSpc>
              <a:spcBef>
                <a:spcPts val="100"/>
              </a:spcBef>
            </a:pPr>
            <a:r>
              <a:rPr lang="en-US" sz="1700" dirty="0">
                <a:cs typeface="Calibri" panose="020F0502020204030204"/>
              </a:rPr>
              <a:t>1. </a:t>
            </a:r>
            <a:r>
              <a:rPr lang="en-US" sz="1700" b="1" dirty="0" err="1">
                <a:cs typeface="Calibri" panose="020F0502020204030204"/>
              </a:rPr>
              <a:t>solve.c</a:t>
            </a:r>
            <a:r>
              <a:rPr lang="en-US" sz="1700" dirty="0">
                <a:cs typeface="Calibri" panose="020F0502020204030204"/>
              </a:rPr>
              <a:t> - This is the c file where utility functions are defined.</a:t>
            </a:r>
          </a:p>
          <a:p>
            <a:pPr algn="l">
              <a:lnSpc>
                <a:spcPct val="100000"/>
              </a:lnSpc>
              <a:spcBef>
                <a:spcPts val="100"/>
              </a:spcBef>
            </a:pPr>
            <a:r>
              <a:rPr lang="en-US" sz="1700" dirty="0">
                <a:cs typeface="Calibri" panose="020F0502020204030204"/>
              </a:rPr>
              <a:t>          </a:t>
            </a:r>
            <a:r>
              <a:rPr lang="en-US" sz="1700" b="1" dirty="0">
                <a:cs typeface="Calibri" panose="020F0502020204030204"/>
              </a:rPr>
              <a:t>Three structures defined: </a:t>
            </a:r>
            <a:r>
              <a:rPr lang="en-US" sz="1700" dirty="0" err="1">
                <a:cs typeface="Calibri" panose="020F0502020204030204"/>
              </a:rPr>
              <a:t>LLNode</a:t>
            </a:r>
            <a:r>
              <a:rPr lang="en-US" sz="1700" dirty="0">
                <a:cs typeface="Calibri" panose="020F0502020204030204"/>
              </a:rPr>
              <a:t>, </a:t>
            </a:r>
            <a:r>
              <a:rPr lang="en-US" sz="1700" dirty="0" err="1">
                <a:cs typeface="Calibri" panose="020F0502020204030204"/>
              </a:rPr>
              <a:t>LLQueue</a:t>
            </a:r>
            <a:r>
              <a:rPr lang="en-US" sz="1700" dirty="0">
                <a:cs typeface="Calibri" panose="020F0502020204030204"/>
              </a:rPr>
              <a:t>, and </a:t>
            </a:r>
            <a:r>
              <a:rPr lang="en-US" sz="1700" dirty="0" err="1">
                <a:cs typeface="Calibri" panose="020F0502020204030204"/>
              </a:rPr>
              <a:t>LLGraph</a:t>
            </a:r>
            <a:r>
              <a:rPr lang="en-US" sz="1700" dirty="0">
                <a:cs typeface="Calibri" panose="020F0502020204030204"/>
              </a:rPr>
              <a:t>.</a:t>
            </a:r>
          </a:p>
          <a:p>
            <a:pPr algn="l">
              <a:lnSpc>
                <a:spcPct val="100000"/>
              </a:lnSpc>
              <a:spcBef>
                <a:spcPts val="100"/>
              </a:spcBef>
            </a:pPr>
            <a:r>
              <a:rPr lang="en-US" sz="1700" dirty="0">
                <a:cs typeface="Calibri" panose="020F0502020204030204"/>
              </a:rPr>
              <a:t>          </a:t>
            </a:r>
            <a:r>
              <a:rPr lang="en-US" sz="1700" b="1" dirty="0">
                <a:cs typeface="Calibri" panose="020F0502020204030204"/>
              </a:rPr>
              <a:t>Functions defined:</a:t>
            </a:r>
            <a:endParaRPr lang="en-US" sz="1700" dirty="0">
              <a:cs typeface="Calibri" panose="020F0502020204030204"/>
            </a:endParaRPr>
          </a:p>
          <a:p>
            <a:pPr algn="l">
              <a:lnSpc>
                <a:spcPct val="100000"/>
              </a:lnSpc>
              <a:spcBef>
                <a:spcPts val="100"/>
              </a:spcBef>
            </a:pPr>
            <a:r>
              <a:rPr lang="en-US" sz="1700" b="1" dirty="0">
                <a:cs typeface="Calibri" panose="020F0502020204030204"/>
              </a:rPr>
              <a:t>          1. Queue utility functions – 7 functions</a:t>
            </a:r>
          </a:p>
          <a:p>
            <a:pPr algn="l">
              <a:lnSpc>
                <a:spcPct val="100000"/>
              </a:lnSpc>
              <a:spcBef>
                <a:spcPts val="100"/>
              </a:spcBef>
            </a:pPr>
            <a:r>
              <a:rPr lang="en-US" sz="1700" b="1" dirty="0">
                <a:cs typeface="Calibri" panose="020F0502020204030204"/>
              </a:rPr>
              <a:t>          2. Array manipulations – 3 functions</a:t>
            </a:r>
          </a:p>
          <a:p>
            <a:pPr algn="l">
              <a:lnSpc>
                <a:spcPct val="100000"/>
              </a:lnSpc>
              <a:spcBef>
                <a:spcPts val="100"/>
              </a:spcBef>
            </a:pPr>
            <a:r>
              <a:rPr lang="en-US" sz="1700" b="1" dirty="0">
                <a:cs typeface="Calibri" panose="020F0502020204030204"/>
              </a:rPr>
              <a:t>          3. BFS implementation – 1 function</a:t>
            </a:r>
          </a:p>
          <a:p>
            <a:pPr algn="l">
              <a:lnSpc>
                <a:spcPct val="100000"/>
              </a:lnSpc>
              <a:spcBef>
                <a:spcPts val="100"/>
              </a:spcBef>
            </a:pPr>
            <a:r>
              <a:rPr lang="en-US" sz="1700" dirty="0">
                <a:cs typeface="Calibri" panose="020F0502020204030204"/>
              </a:rPr>
              <a:t>2. </a:t>
            </a:r>
            <a:r>
              <a:rPr lang="en-US" sz="1700" b="1" dirty="0" err="1">
                <a:cs typeface="Calibri" panose="020F0502020204030204"/>
              </a:rPr>
              <a:t>solve.h</a:t>
            </a:r>
            <a:r>
              <a:rPr lang="en-US" sz="1700" b="1" dirty="0">
                <a:cs typeface="Calibri" panose="020F0502020204030204"/>
              </a:rPr>
              <a:t> </a:t>
            </a:r>
            <a:r>
              <a:rPr lang="en-US" sz="1700" dirty="0">
                <a:cs typeface="Calibri" panose="020F0502020204030204"/>
              </a:rPr>
              <a:t>- h file for function declarations</a:t>
            </a:r>
            <a:endParaRPr lang="en-US" sz="1700" b="1" dirty="0">
              <a:cs typeface="Calibri" panose="020F0502020204030204"/>
            </a:endParaRPr>
          </a:p>
          <a:p>
            <a:pPr algn="l">
              <a:lnSpc>
                <a:spcPct val="100000"/>
              </a:lnSpc>
              <a:spcBef>
                <a:spcPts val="100"/>
              </a:spcBef>
            </a:pPr>
            <a:r>
              <a:rPr lang="en-US" sz="1700" dirty="0">
                <a:cs typeface="Calibri" panose="020F0502020204030204"/>
              </a:rPr>
              <a:t>          Functions from </a:t>
            </a:r>
            <a:r>
              <a:rPr lang="en-US" sz="1700" b="1" dirty="0" err="1">
                <a:cs typeface="Calibri" panose="020F0502020204030204"/>
              </a:rPr>
              <a:t>solve.c</a:t>
            </a:r>
            <a:r>
              <a:rPr lang="en-US" sz="1700" dirty="0">
                <a:cs typeface="Calibri" panose="020F0502020204030204"/>
              </a:rPr>
              <a:t> are declared here.</a:t>
            </a:r>
          </a:p>
          <a:p>
            <a:pPr algn="l">
              <a:lnSpc>
                <a:spcPct val="100000"/>
              </a:lnSpc>
              <a:spcBef>
                <a:spcPts val="100"/>
              </a:spcBef>
            </a:pPr>
            <a:r>
              <a:rPr lang="en-US" sz="1700" dirty="0">
                <a:cs typeface="Calibri" panose="020F0502020204030204"/>
              </a:rPr>
              <a:t>3. </a:t>
            </a:r>
            <a:r>
              <a:rPr lang="en-US" sz="1700" b="1" dirty="0" err="1">
                <a:cs typeface="Calibri" panose="020F0502020204030204"/>
              </a:rPr>
              <a:t>main_solve.c</a:t>
            </a:r>
            <a:r>
              <a:rPr lang="en-US" sz="1700" b="1" dirty="0">
                <a:cs typeface="Calibri" panose="020F0502020204030204"/>
              </a:rPr>
              <a:t> </a:t>
            </a:r>
            <a:r>
              <a:rPr lang="en-US" sz="1700" dirty="0">
                <a:cs typeface="Calibri" panose="020F0502020204030204"/>
              </a:rPr>
              <a:t>- c file for program execution.</a:t>
            </a:r>
          </a:p>
          <a:p>
            <a:pPr algn="l">
              <a:lnSpc>
                <a:spcPct val="100000"/>
              </a:lnSpc>
              <a:spcBef>
                <a:spcPts val="100"/>
              </a:spcBef>
            </a:pPr>
            <a:r>
              <a:rPr lang="en-US" sz="1700" dirty="0">
                <a:cs typeface="Calibri" panose="020F0502020204030204"/>
              </a:rPr>
              <a:t>           Reads in </a:t>
            </a:r>
            <a:r>
              <a:rPr lang="en-US" sz="1700" b="1" dirty="0">
                <a:cs typeface="Calibri" panose="020F0502020204030204"/>
              </a:rPr>
              <a:t>filename.txt </a:t>
            </a:r>
            <a:r>
              <a:rPr lang="en-US" sz="1700" dirty="0">
                <a:cs typeface="Calibri" panose="020F0502020204030204"/>
              </a:rPr>
              <a:t>(output of maze generation</a:t>
            </a:r>
          </a:p>
          <a:p>
            <a:pPr algn="l">
              <a:lnSpc>
                <a:spcPct val="100000"/>
              </a:lnSpc>
              <a:spcBef>
                <a:spcPts val="100"/>
              </a:spcBef>
            </a:pPr>
            <a:r>
              <a:rPr lang="en-US" sz="1700" dirty="0">
                <a:cs typeface="Calibri" panose="020F0502020204030204"/>
              </a:rPr>
              <a:t>           program), creates a graph based on the information in</a:t>
            </a:r>
          </a:p>
          <a:p>
            <a:pPr algn="l">
              <a:lnSpc>
                <a:spcPct val="100000"/>
              </a:lnSpc>
              <a:spcBef>
                <a:spcPts val="100"/>
              </a:spcBef>
            </a:pPr>
            <a:r>
              <a:rPr lang="en-US" sz="1700" dirty="0">
                <a:cs typeface="Calibri" panose="020F0502020204030204"/>
              </a:rPr>
              <a:t>           the file, and displays the path between start and finish</a:t>
            </a:r>
          </a:p>
          <a:p>
            <a:pPr algn="l">
              <a:lnSpc>
                <a:spcPct val="100000"/>
              </a:lnSpc>
              <a:spcBef>
                <a:spcPts val="100"/>
              </a:spcBef>
            </a:pPr>
            <a:r>
              <a:rPr lang="en-US" sz="1700" dirty="0">
                <a:cs typeface="Calibri" panose="020F0502020204030204"/>
              </a:rPr>
              <a:t>           that is found using BFS function.  </a:t>
            </a:r>
          </a:p>
          <a:p>
            <a:pPr algn="l">
              <a:lnSpc>
                <a:spcPct val="100000"/>
              </a:lnSpc>
              <a:spcBef>
                <a:spcPts val="100"/>
              </a:spcBef>
            </a:pPr>
            <a:r>
              <a:rPr lang="en-US" sz="1700" dirty="0">
                <a:cs typeface="Calibri" panose="020F0502020204030204"/>
              </a:rPr>
              <a:t>4. </a:t>
            </a:r>
            <a:r>
              <a:rPr lang="en-US" sz="1700" b="1" dirty="0" err="1">
                <a:cs typeface="Calibri" panose="020F0502020204030204"/>
              </a:rPr>
              <a:t>makefile</a:t>
            </a:r>
            <a:r>
              <a:rPr lang="en-US" sz="1700" dirty="0">
                <a:cs typeface="Calibri" panose="020F0502020204030204"/>
              </a:rPr>
              <a:t> - Consists of programming codes to produce </a:t>
            </a:r>
          </a:p>
          <a:p>
            <a:pPr algn="l">
              <a:lnSpc>
                <a:spcPct val="100000"/>
              </a:lnSpc>
              <a:spcBef>
                <a:spcPts val="100"/>
              </a:spcBef>
            </a:pPr>
            <a:r>
              <a:rPr lang="en-US" sz="1700" dirty="0">
                <a:cs typeface="Calibri" panose="020F0502020204030204"/>
              </a:rPr>
              <a:t>           object files and executable for this assignment at once.</a:t>
            </a:r>
            <a:endParaRPr lang="en-US" sz="1700">
              <a:cs typeface="Calibri"/>
            </a:endParaRPr>
          </a:p>
          <a:p>
            <a:pPr algn="l">
              <a:lnSpc>
                <a:spcPct val="100000"/>
              </a:lnSpc>
              <a:spcBef>
                <a:spcPts val="100"/>
              </a:spcBef>
            </a:pPr>
            <a:r>
              <a:rPr lang="en-US" sz="1700" dirty="0">
                <a:cs typeface="Calibri" panose="020F0502020204030204"/>
              </a:rPr>
              <a:t>5. </a:t>
            </a:r>
            <a:r>
              <a:rPr lang="en-US" sz="1700" b="1" dirty="0">
                <a:cs typeface="Calibri" panose="020F0502020204030204"/>
              </a:rPr>
              <a:t>filename.txt</a:t>
            </a:r>
            <a:r>
              <a:rPr lang="en-US" sz="1700" dirty="0">
                <a:cs typeface="Calibri" panose="020F0502020204030204"/>
              </a:rPr>
              <a:t> - The output file from maze generation           </a:t>
            </a:r>
          </a:p>
          <a:p>
            <a:pPr algn="l">
              <a:lnSpc>
                <a:spcPct val="100000"/>
              </a:lnSpc>
              <a:spcBef>
                <a:spcPts val="100"/>
              </a:spcBef>
            </a:pPr>
            <a:r>
              <a:rPr lang="en-US" sz="1700" dirty="0">
                <a:cs typeface="Calibri" panose="020F0502020204030204"/>
              </a:rPr>
              <a:t>           program in the structure detailed in Assignment      </a:t>
            </a:r>
          </a:p>
          <a:p>
            <a:pPr algn="l">
              <a:lnSpc>
                <a:spcPct val="100000"/>
              </a:lnSpc>
              <a:spcBef>
                <a:spcPts val="100"/>
              </a:spcBef>
            </a:pPr>
            <a:r>
              <a:rPr lang="en-US" sz="1700" dirty="0">
                <a:cs typeface="Calibri" panose="020F0502020204030204"/>
              </a:rPr>
              <a:t>           instructions.</a:t>
            </a:r>
          </a:p>
          <a:p>
            <a:pPr algn="l">
              <a:lnSpc>
                <a:spcPct val="100000"/>
              </a:lnSpc>
              <a:spcBef>
                <a:spcPts val="500"/>
              </a:spcBef>
            </a:pPr>
            <a:endParaRPr lang="en-US" dirty="0">
              <a:cs typeface="Calibri" panose="020F0502020204030204"/>
            </a:endParaRPr>
          </a:p>
        </p:txBody>
      </p:sp>
    </p:spTree>
    <p:extLst>
      <p:ext uri="{BB962C8B-B14F-4D97-AF65-F5344CB8AC3E}">
        <p14:creationId xmlns:p14="http://schemas.microsoft.com/office/powerpoint/2010/main" val="417688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612417-8475-4D2A-8160-DC24DD1132DD}"/>
              </a:ext>
            </a:extLst>
          </p:cNvPr>
          <p:cNvSpPr>
            <a:spLocks noGrp="1"/>
          </p:cNvSpPr>
          <p:nvPr>
            <p:ph type="subTitle" idx="1"/>
          </p:nvPr>
        </p:nvSpPr>
        <p:spPr>
          <a:xfrm>
            <a:off x="159837" y="121832"/>
            <a:ext cx="11407515" cy="6293958"/>
          </a:xfrm>
        </p:spPr>
        <p:txBody>
          <a:bodyPr>
            <a:normAutofit/>
          </a:bodyPr>
          <a:lstStyle/>
          <a:p>
            <a:pPr algn="l"/>
            <a:r>
              <a:rPr lang="en-US" sz="2000" b="1" dirty="0"/>
              <a:t>2 a) Maze generation.</a:t>
            </a:r>
            <a:endParaRPr lang="en-US" sz="2000" dirty="0"/>
          </a:p>
          <a:p>
            <a:pPr algn="l"/>
            <a:r>
              <a:rPr lang="en-US" sz="2000" dirty="0"/>
              <a:t> </a:t>
            </a:r>
          </a:p>
          <a:p>
            <a:pPr marL="457200" indent="-457200" algn="l">
              <a:buAutoNum type="arabicParenR"/>
            </a:pPr>
            <a:r>
              <a:rPr lang="en-US" sz="2000" dirty="0"/>
              <a:t>At first nodes  equal to size of the maze( row x col) created by instantiated the </a:t>
            </a:r>
            <a:r>
              <a:rPr lang="en-US" sz="2000" b="1" dirty="0"/>
              <a:t>Graph</a:t>
            </a:r>
          </a:p>
          <a:p>
            <a:pPr marL="457200" indent="-457200" algn="l">
              <a:buAutoNum type="arabicParenR"/>
            </a:pPr>
            <a:r>
              <a:rPr lang="en-US" sz="2000" dirty="0"/>
              <a:t>Then, </a:t>
            </a:r>
            <a:r>
              <a:rPr lang="en-US" sz="2000" b="1" dirty="0"/>
              <a:t>Stack</a:t>
            </a:r>
            <a:r>
              <a:rPr lang="en-US" sz="2000" dirty="0"/>
              <a:t> will  be instantiated to store  the visited nodes and the top of stack will currently chosen node</a:t>
            </a:r>
          </a:p>
          <a:p>
            <a:pPr marL="457200" indent="-457200" algn="l">
              <a:buAutoNum type="arabicParenR"/>
            </a:pPr>
            <a:r>
              <a:rPr lang="en-US" sz="2000" dirty="0"/>
              <a:t>Then an </a:t>
            </a:r>
            <a:r>
              <a:rPr lang="en-US" sz="2000" b="1" dirty="0"/>
              <a:t>Array</a:t>
            </a:r>
            <a:r>
              <a:rPr lang="en-US" sz="2000" dirty="0"/>
              <a:t> will be created with boundaries to stop the node from traversing  beyond the boundary. The visited node and boundaries will be marked with </a:t>
            </a:r>
            <a:r>
              <a:rPr lang="en-US" sz="2000" b="1" dirty="0"/>
              <a:t>“1” </a:t>
            </a:r>
            <a:r>
              <a:rPr lang="en-US" sz="2000" dirty="0"/>
              <a:t>and unvisited node will be marked in </a:t>
            </a:r>
            <a:r>
              <a:rPr lang="en-US" sz="2000" b="1" dirty="0"/>
              <a:t>“0”.</a:t>
            </a:r>
          </a:p>
          <a:p>
            <a:pPr marL="457200" indent="-457200" algn="l">
              <a:buAutoNum type="arabicParenR"/>
            </a:pPr>
            <a:r>
              <a:rPr lang="en-US" sz="2000" dirty="0"/>
              <a:t>Then the </a:t>
            </a:r>
            <a:r>
              <a:rPr lang="en-US" sz="2000" b="1" dirty="0"/>
              <a:t>first node </a:t>
            </a:r>
            <a:r>
              <a:rPr lang="en-US" sz="2000" dirty="0"/>
              <a:t>will be </a:t>
            </a:r>
            <a:r>
              <a:rPr lang="en-US" sz="2000" b="1" dirty="0"/>
              <a:t>randomly selected </a:t>
            </a:r>
            <a:r>
              <a:rPr lang="en-US" sz="2000" dirty="0"/>
              <a:t>and will be inserted into the array. At the same it will be push into the stack.  </a:t>
            </a:r>
          </a:p>
          <a:p>
            <a:pPr marL="457200" indent="-457200" algn="l">
              <a:buAutoNum type="arabicParenR"/>
            </a:pPr>
            <a:r>
              <a:rPr lang="en-US" sz="2000" dirty="0"/>
              <a:t>Then  it checks for whether exist a unvisited node (</a:t>
            </a:r>
            <a:r>
              <a:rPr lang="en-US" sz="2000" dirty="0" err="1"/>
              <a:t>i.e</a:t>
            </a:r>
            <a:r>
              <a:rPr lang="en-US" sz="2000" dirty="0"/>
              <a:t>)  any “0”  adjacent to the current node. If yes, then it randomly select the nearest available node. Then selected node will be pushed into stack</a:t>
            </a:r>
          </a:p>
          <a:p>
            <a:pPr marL="457200" indent="-457200" algn="l">
              <a:buAutoNum type="arabicParenR"/>
            </a:pPr>
            <a:r>
              <a:rPr lang="en-US" sz="2000" dirty="0"/>
              <a:t>Else if there no free node available adjacent to the selected, then it pops-out the top element of the stack and updates it as current selected node. This process of going back to previous selected node  in search of free node is called as </a:t>
            </a:r>
            <a:r>
              <a:rPr lang="en-US" sz="2000" b="1" dirty="0"/>
              <a:t>backtracking </a:t>
            </a:r>
            <a:r>
              <a:rPr lang="en-US" sz="2000" dirty="0"/>
              <a:t> </a:t>
            </a:r>
          </a:p>
          <a:p>
            <a:pPr marL="457200" indent="-457200" algn="l">
              <a:buAutoNum type="arabicParenR"/>
            </a:pPr>
            <a:r>
              <a:rPr lang="en-US" sz="2000" dirty="0"/>
              <a:t>This will go on till the all the unvisited array is filled.</a:t>
            </a:r>
          </a:p>
          <a:p>
            <a:pPr marL="457200" indent="-457200" algn="l">
              <a:buAutoNum type="arabicParenR"/>
            </a:pPr>
            <a:r>
              <a:rPr lang="en-US" sz="2000" dirty="0"/>
              <a:t>Once  all the unvisited array is filled. The dimension of  grid , start and endpoint , and finally adjacency list  of all nodes will be printed to text file in same directory</a:t>
            </a:r>
          </a:p>
          <a:p>
            <a:pPr marL="457200" indent="-457200" algn="l">
              <a:buAutoNum type="arabicParenR"/>
            </a:pPr>
            <a:endParaRPr lang="en-US" sz="2000" dirty="0"/>
          </a:p>
        </p:txBody>
      </p:sp>
    </p:spTree>
    <p:extLst>
      <p:ext uri="{BB962C8B-B14F-4D97-AF65-F5344CB8AC3E}">
        <p14:creationId xmlns:p14="http://schemas.microsoft.com/office/powerpoint/2010/main" val="221332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612417-8475-4D2A-8160-DC24DD1132DD}"/>
              </a:ext>
            </a:extLst>
          </p:cNvPr>
          <p:cNvSpPr>
            <a:spLocks noGrp="1"/>
          </p:cNvSpPr>
          <p:nvPr>
            <p:ph type="subTitle" idx="1"/>
          </p:nvPr>
        </p:nvSpPr>
        <p:spPr>
          <a:xfrm>
            <a:off x="159837" y="121832"/>
            <a:ext cx="11407515" cy="6736168"/>
          </a:xfrm>
        </p:spPr>
        <p:txBody>
          <a:bodyPr vert="horz" lIns="91440" tIns="45720" rIns="91440" bIns="45720" rtlCol="0" anchor="t">
            <a:normAutofit fontScale="92500" lnSpcReduction="10000"/>
          </a:bodyPr>
          <a:lstStyle/>
          <a:p>
            <a:pPr algn="l"/>
            <a:r>
              <a:rPr lang="en-US" sz="2000" b="1" dirty="0"/>
              <a:t>2 b) Maze Solving</a:t>
            </a:r>
            <a:endParaRPr lang="en-US" sz="2000" dirty="0"/>
          </a:p>
          <a:p>
            <a:pPr marL="457200" indent="-457200" algn="l">
              <a:buAutoNum type="arabicPeriod"/>
            </a:pPr>
            <a:r>
              <a:rPr lang="en-US" sz="1600" dirty="0">
                <a:cs typeface="Calibri" panose="020F0502020204030204"/>
              </a:rPr>
              <a:t>First, three structures are defined: </a:t>
            </a:r>
            <a:r>
              <a:rPr lang="en-US" sz="1600" dirty="0" err="1">
                <a:cs typeface="Calibri" panose="020F0502020204030204"/>
              </a:rPr>
              <a:t>LLNode</a:t>
            </a:r>
            <a:r>
              <a:rPr lang="en-US" sz="1600" dirty="0">
                <a:cs typeface="Calibri" panose="020F0502020204030204"/>
              </a:rPr>
              <a:t>, </a:t>
            </a:r>
            <a:r>
              <a:rPr lang="en-US" sz="1600" dirty="0" err="1">
                <a:cs typeface="Calibri" panose="020F0502020204030204"/>
              </a:rPr>
              <a:t>LLQueue</a:t>
            </a:r>
            <a:r>
              <a:rPr lang="en-US" sz="1600" dirty="0">
                <a:cs typeface="Calibri" panose="020F0502020204030204"/>
              </a:rPr>
              <a:t>, and </a:t>
            </a:r>
            <a:r>
              <a:rPr lang="en-US" sz="1600" dirty="0" err="1">
                <a:cs typeface="Calibri" panose="020F0502020204030204"/>
              </a:rPr>
              <a:t>LLGraph</a:t>
            </a:r>
            <a:r>
              <a:rPr lang="en-US" sz="1600" dirty="0">
                <a:cs typeface="Calibri" panose="020F0502020204030204"/>
              </a:rPr>
              <a:t>.</a:t>
            </a:r>
          </a:p>
          <a:p>
            <a:pPr marL="457200" indent="-457200" algn="l">
              <a:buAutoNum type="arabicPeriod"/>
            </a:pPr>
            <a:r>
              <a:rPr lang="en-US" sz="1600" dirty="0">
                <a:cs typeface="Calibri" panose="020F0502020204030204"/>
              </a:rPr>
              <a:t>Then I have functions to manipulate a queue, similar to Assignment 2.</a:t>
            </a:r>
          </a:p>
          <a:p>
            <a:pPr marL="457200" indent="-457200" algn="l">
              <a:buAutoNum type="arabicPeriod"/>
            </a:pPr>
            <a:r>
              <a:rPr lang="en-US" sz="1600" dirty="0">
                <a:cs typeface="Calibri" panose="020F0502020204030204"/>
              </a:rPr>
              <a:t>I define two more functions to manipulate arrays.</a:t>
            </a:r>
          </a:p>
          <a:p>
            <a:pPr marL="800100" lvl="1" indent="-342900" algn="l">
              <a:buChar char="•"/>
            </a:pPr>
            <a:r>
              <a:rPr lang="en-US" sz="1500" dirty="0">
                <a:ea typeface="+mn-lt"/>
                <a:cs typeface="+mn-lt"/>
              </a:rPr>
              <a:t>int </a:t>
            </a:r>
            <a:r>
              <a:rPr lang="en-US" sz="1500" dirty="0" err="1">
                <a:ea typeface="+mn-lt"/>
                <a:cs typeface="+mn-lt"/>
              </a:rPr>
              <a:t>is_present</a:t>
            </a:r>
            <a:r>
              <a:rPr lang="en-US" sz="1500" dirty="0">
                <a:ea typeface="+mn-lt"/>
                <a:cs typeface="+mn-lt"/>
              </a:rPr>
              <a:t>(int a[], int value, int size) - function tells me if the element 'value' is present in array 'a' of size 'size'.</a:t>
            </a:r>
            <a:endParaRPr lang="en-US" sz="1500">
              <a:cs typeface="Calibri" panose="020F0502020204030204"/>
            </a:endParaRPr>
          </a:p>
          <a:p>
            <a:pPr marL="800100" lvl="1" indent="-342900" algn="l">
              <a:buChar char="•"/>
            </a:pPr>
            <a:r>
              <a:rPr lang="en-US" sz="1500" dirty="0">
                <a:ea typeface="+mn-lt"/>
                <a:cs typeface="+mn-lt"/>
              </a:rPr>
              <a:t>int </a:t>
            </a:r>
            <a:r>
              <a:rPr lang="en-US" sz="1500" dirty="0" err="1">
                <a:ea typeface="+mn-lt"/>
                <a:cs typeface="+mn-lt"/>
              </a:rPr>
              <a:t>FindIndex</a:t>
            </a:r>
            <a:r>
              <a:rPr lang="en-US" sz="1500" dirty="0">
                <a:ea typeface="+mn-lt"/>
                <a:cs typeface="+mn-lt"/>
              </a:rPr>
              <a:t>(const int a[], int size, int value ) - function returns the index of the element 'value' in array 'a' of size 'size'.</a:t>
            </a:r>
          </a:p>
          <a:p>
            <a:pPr marL="457200" indent="-457200" algn="l">
              <a:buAutoNum type="arabicPeriod"/>
            </a:pPr>
            <a:r>
              <a:rPr lang="en-US" sz="1600" dirty="0">
                <a:cs typeface="Calibri" panose="020F0502020204030204"/>
              </a:rPr>
              <a:t>Now that I have all the utility functions, I define the function </a:t>
            </a:r>
            <a:r>
              <a:rPr lang="en-US" sz="1600" dirty="0">
                <a:ea typeface="+mn-lt"/>
                <a:cs typeface="+mn-lt"/>
              </a:rPr>
              <a:t>void </a:t>
            </a:r>
            <a:r>
              <a:rPr lang="en-US" sz="1600" dirty="0" err="1">
                <a:solidFill>
                  <a:schemeClr val="accent1"/>
                </a:solidFill>
                <a:ea typeface="+mn-lt"/>
                <a:cs typeface="+mn-lt"/>
              </a:rPr>
              <a:t>bfs</a:t>
            </a:r>
            <a:r>
              <a:rPr lang="en-US" sz="1600" dirty="0">
                <a:solidFill>
                  <a:schemeClr val="accent1"/>
                </a:solidFill>
                <a:ea typeface="+mn-lt"/>
                <a:cs typeface="+mn-lt"/>
              </a:rPr>
              <a:t>(struct </a:t>
            </a:r>
            <a:r>
              <a:rPr lang="en-US" sz="1600" dirty="0" err="1">
                <a:solidFill>
                  <a:schemeClr val="accent1"/>
                </a:solidFill>
                <a:ea typeface="+mn-lt"/>
                <a:cs typeface="+mn-lt"/>
              </a:rPr>
              <a:t>LLGraph</a:t>
            </a:r>
            <a:r>
              <a:rPr lang="en-US" sz="1600" dirty="0">
                <a:solidFill>
                  <a:schemeClr val="accent1"/>
                </a:solidFill>
                <a:ea typeface="+mn-lt"/>
                <a:cs typeface="+mn-lt"/>
              </a:rPr>
              <a:t>* graph, int </a:t>
            </a:r>
            <a:r>
              <a:rPr lang="en-US" sz="1600" dirty="0" err="1">
                <a:solidFill>
                  <a:schemeClr val="accent1"/>
                </a:solidFill>
                <a:ea typeface="+mn-lt"/>
                <a:cs typeface="+mn-lt"/>
              </a:rPr>
              <a:t>startVertex</a:t>
            </a:r>
            <a:r>
              <a:rPr lang="en-US" sz="1600" dirty="0">
                <a:solidFill>
                  <a:schemeClr val="accent1"/>
                </a:solidFill>
                <a:ea typeface="+mn-lt"/>
                <a:cs typeface="+mn-lt"/>
              </a:rPr>
              <a:t>, int </a:t>
            </a:r>
            <a:r>
              <a:rPr lang="en-US" sz="1600" dirty="0" err="1">
                <a:solidFill>
                  <a:schemeClr val="accent1"/>
                </a:solidFill>
                <a:ea typeface="+mn-lt"/>
                <a:cs typeface="+mn-lt"/>
              </a:rPr>
              <a:t>endVertex</a:t>
            </a:r>
            <a:r>
              <a:rPr lang="en-US" sz="1600" dirty="0">
                <a:solidFill>
                  <a:schemeClr val="accent1"/>
                </a:solidFill>
                <a:ea typeface="+mn-lt"/>
                <a:cs typeface="+mn-lt"/>
              </a:rPr>
              <a:t>, int size)</a:t>
            </a:r>
            <a:r>
              <a:rPr lang="en-US" sz="1600" dirty="0">
                <a:cs typeface="Calibri" panose="020F0502020204030204"/>
              </a:rPr>
              <a:t> that implements BFS algorithm on a linked-list graph, to display the path from </a:t>
            </a:r>
            <a:r>
              <a:rPr lang="en-US" sz="1600" dirty="0" err="1">
                <a:cs typeface="Calibri" panose="020F0502020204030204"/>
              </a:rPr>
              <a:t>startVertex</a:t>
            </a:r>
            <a:r>
              <a:rPr lang="en-US" sz="1600" dirty="0">
                <a:cs typeface="Calibri" panose="020F0502020204030204"/>
              </a:rPr>
              <a:t> to </a:t>
            </a:r>
            <a:r>
              <a:rPr lang="en-US" sz="1600" dirty="0" err="1">
                <a:cs typeface="Calibri" panose="020F0502020204030204"/>
              </a:rPr>
              <a:t>endVertex</a:t>
            </a:r>
            <a:r>
              <a:rPr lang="en-US" sz="1600" dirty="0">
                <a:cs typeface="Calibri" panose="020F0502020204030204"/>
              </a:rPr>
              <a:t>.</a:t>
            </a:r>
          </a:p>
          <a:p>
            <a:pPr marL="914400" lvl="1" indent="-342900" algn="l">
              <a:buChar char="•"/>
            </a:pPr>
            <a:r>
              <a:rPr lang="en-US" sz="1500" dirty="0">
                <a:cs typeface="Calibri" panose="020F0502020204030204"/>
              </a:rPr>
              <a:t>First, the function creates a queue to hold elements in BFS algorithm.</a:t>
            </a:r>
          </a:p>
          <a:p>
            <a:pPr marL="914400" lvl="1" indent="-342900" algn="l">
              <a:buChar char="•"/>
            </a:pPr>
            <a:r>
              <a:rPr lang="en-US" sz="1500" dirty="0">
                <a:cs typeface="Calibri" panose="020F0502020204030204"/>
              </a:rPr>
              <a:t>I initialize two arrays – visited[] and predecessor[]. visited[] stores the index of vertices in the order they are visited in the BFS algorithm. predecessor[] stores the predecessors of each vertex found through BFS. Predecessor of vertex </a:t>
            </a:r>
            <a:r>
              <a:rPr lang="en-US" sz="1500" i="1" dirty="0" err="1">
                <a:cs typeface="Calibri" panose="020F0502020204030204"/>
              </a:rPr>
              <a:t>i</a:t>
            </a:r>
            <a:r>
              <a:rPr lang="en-US" sz="1500" i="1" dirty="0">
                <a:cs typeface="Calibri" panose="020F0502020204030204"/>
              </a:rPr>
              <a:t> </a:t>
            </a:r>
            <a:r>
              <a:rPr lang="en-US" sz="1500" dirty="0">
                <a:cs typeface="Calibri" panose="020F0502020204030204"/>
              </a:rPr>
              <a:t>is stored at predecessor</a:t>
            </a:r>
            <a:r>
              <a:rPr lang="en-US" sz="1500" i="1" dirty="0">
                <a:cs typeface="Calibri" panose="020F0502020204030204"/>
              </a:rPr>
              <a:t>[</a:t>
            </a:r>
            <a:r>
              <a:rPr lang="en-US" sz="1500" i="1" dirty="0" err="1">
                <a:cs typeface="Calibri" panose="020F0502020204030204"/>
              </a:rPr>
              <a:t>i</a:t>
            </a:r>
            <a:r>
              <a:rPr lang="en-US" sz="1500" i="1" dirty="0">
                <a:cs typeface="Calibri" panose="020F0502020204030204"/>
              </a:rPr>
              <a:t>]. </a:t>
            </a:r>
            <a:r>
              <a:rPr lang="en-US" sz="1500" dirty="0">
                <a:cs typeface="Calibri" panose="020F0502020204030204"/>
              </a:rPr>
              <a:t>Predecessor of the </a:t>
            </a:r>
            <a:r>
              <a:rPr lang="en-US" sz="1500" dirty="0" err="1">
                <a:cs typeface="Calibri" panose="020F0502020204030204"/>
              </a:rPr>
              <a:t>startVertex</a:t>
            </a:r>
            <a:r>
              <a:rPr lang="en-US" sz="1500" dirty="0">
                <a:cs typeface="Calibri" panose="020F0502020204030204"/>
              </a:rPr>
              <a:t> is defined as –1.</a:t>
            </a:r>
          </a:p>
          <a:p>
            <a:pPr marL="914400" lvl="1" indent="-342900" algn="l">
              <a:buChar char="•"/>
            </a:pPr>
            <a:r>
              <a:rPr lang="en-US" sz="1500" dirty="0">
                <a:cs typeface="Calibri" panose="020F0502020204030204"/>
              </a:rPr>
              <a:t>To start the BFS algorithm, </a:t>
            </a:r>
            <a:r>
              <a:rPr lang="en-US" sz="1500" dirty="0" err="1">
                <a:cs typeface="Calibri" panose="020F0502020204030204"/>
              </a:rPr>
              <a:t>startVertex</a:t>
            </a:r>
            <a:r>
              <a:rPr lang="en-US" sz="1500" dirty="0">
                <a:cs typeface="Calibri" panose="020F0502020204030204"/>
              </a:rPr>
              <a:t> is marked as visited. Then </a:t>
            </a:r>
            <a:r>
              <a:rPr lang="en-US" sz="1500" dirty="0" err="1">
                <a:cs typeface="Calibri" panose="020F0502020204030204"/>
              </a:rPr>
              <a:t>startVertex</a:t>
            </a:r>
            <a:r>
              <a:rPr lang="en-US" sz="1500" dirty="0">
                <a:cs typeface="Calibri" panose="020F0502020204030204"/>
              </a:rPr>
              <a:t> is added to the queue.</a:t>
            </a:r>
          </a:p>
          <a:p>
            <a:pPr marL="914400" lvl="1" indent="-342900" algn="l">
              <a:buChar char="•"/>
            </a:pPr>
            <a:r>
              <a:rPr lang="en-US" sz="1500" dirty="0">
                <a:cs typeface="Calibri" panose="020F0502020204030204"/>
              </a:rPr>
              <a:t>Now we run a while loop until the queue is empty.</a:t>
            </a:r>
          </a:p>
          <a:p>
            <a:pPr marL="914400" lvl="1" indent="-342900" algn="l">
              <a:buChar char="•"/>
            </a:pPr>
            <a:r>
              <a:rPr lang="en-US" sz="1500" dirty="0">
                <a:cs typeface="Calibri" panose="020F0502020204030204"/>
              </a:rPr>
              <a:t>We pop the first element of the queue and store it as </a:t>
            </a:r>
            <a:r>
              <a:rPr lang="en-US" sz="1500" dirty="0" err="1">
                <a:cs typeface="Calibri" panose="020F0502020204030204"/>
              </a:rPr>
              <a:t>currentVertex</a:t>
            </a:r>
            <a:r>
              <a:rPr lang="en-US" sz="1500" dirty="0">
                <a:cs typeface="Calibri" panose="020F0502020204030204"/>
              </a:rPr>
              <a:t>. This is also stored into the array vertex[]. Its </a:t>
            </a:r>
            <a:r>
              <a:rPr lang="en-US" sz="1500" dirty="0" err="1">
                <a:cs typeface="Calibri" panose="020F0502020204030204"/>
              </a:rPr>
              <a:t>neighbours</a:t>
            </a:r>
            <a:r>
              <a:rPr lang="en-US" sz="1500" dirty="0">
                <a:cs typeface="Calibri" panose="020F0502020204030204"/>
              </a:rPr>
              <a:t> are accessed. Running another while loop to go through every </a:t>
            </a:r>
            <a:r>
              <a:rPr lang="en-US" sz="1500" dirty="0" err="1">
                <a:cs typeface="Calibri" panose="020F0502020204030204"/>
              </a:rPr>
              <a:t>neighbour</a:t>
            </a:r>
            <a:r>
              <a:rPr lang="en-US" sz="1500" dirty="0">
                <a:cs typeface="Calibri" panose="020F0502020204030204"/>
              </a:rPr>
              <a:t>, each </a:t>
            </a:r>
            <a:r>
              <a:rPr lang="en-US" sz="1500" dirty="0" err="1">
                <a:cs typeface="Calibri" panose="020F0502020204030204"/>
              </a:rPr>
              <a:t>neighbour</a:t>
            </a:r>
            <a:r>
              <a:rPr lang="en-US" sz="1500" dirty="0">
                <a:cs typeface="Calibri" panose="020F0502020204030204"/>
              </a:rPr>
              <a:t> is added to the queue, predecessor of each of these </a:t>
            </a:r>
            <a:r>
              <a:rPr lang="en-US" sz="1500" dirty="0" err="1">
                <a:cs typeface="Calibri" panose="020F0502020204030204"/>
              </a:rPr>
              <a:t>neighbours</a:t>
            </a:r>
            <a:r>
              <a:rPr lang="en-US" sz="1500" dirty="0">
                <a:cs typeface="Calibri" panose="020F0502020204030204"/>
              </a:rPr>
              <a:t> are noted as </a:t>
            </a:r>
            <a:r>
              <a:rPr lang="en-US" sz="1500" dirty="0" err="1">
                <a:cs typeface="Calibri" panose="020F0502020204030204"/>
              </a:rPr>
              <a:t>currentVertex</a:t>
            </a:r>
            <a:r>
              <a:rPr lang="en-US" sz="1500" dirty="0">
                <a:cs typeface="Calibri" panose="020F0502020204030204"/>
              </a:rPr>
              <a:t> in the array predecessor[].</a:t>
            </a:r>
          </a:p>
          <a:p>
            <a:pPr marL="914400" lvl="1" indent="-342900" algn="l">
              <a:buChar char="•"/>
            </a:pPr>
            <a:r>
              <a:rPr lang="en-US" sz="1500" dirty="0">
                <a:cs typeface="Calibri" panose="020F0502020204030204"/>
              </a:rPr>
              <a:t>Once the loops are complete, I construct a path starting from </a:t>
            </a:r>
            <a:r>
              <a:rPr lang="en-US" sz="1500" dirty="0" err="1">
                <a:cs typeface="Calibri" panose="020F0502020204030204"/>
              </a:rPr>
              <a:t>endVertex</a:t>
            </a:r>
            <a:r>
              <a:rPr lang="en-US" sz="1500" dirty="0">
                <a:cs typeface="Calibri" panose="020F0502020204030204"/>
              </a:rPr>
              <a:t> to </a:t>
            </a:r>
            <a:r>
              <a:rPr lang="en-US" sz="1500" dirty="0" err="1">
                <a:cs typeface="Calibri" panose="020F0502020204030204"/>
              </a:rPr>
              <a:t>startVertex</a:t>
            </a:r>
            <a:r>
              <a:rPr lang="en-US" sz="1500" dirty="0">
                <a:cs typeface="Calibri" panose="020F0502020204030204"/>
              </a:rPr>
              <a:t>, tracing through the predecessors. As the maze was generated through randomized DFS, we know that the maze has a solution. So tracking the predecessors give us the path from </a:t>
            </a:r>
            <a:r>
              <a:rPr lang="en-US" sz="1500" dirty="0" err="1">
                <a:cs typeface="Calibri" panose="020F0502020204030204"/>
              </a:rPr>
              <a:t>endVertex</a:t>
            </a:r>
            <a:r>
              <a:rPr lang="en-US" sz="1500" dirty="0">
                <a:cs typeface="Calibri" panose="020F0502020204030204"/>
              </a:rPr>
              <a:t> to </a:t>
            </a:r>
            <a:r>
              <a:rPr lang="en-US" sz="1500" dirty="0" err="1">
                <a:cs typeface="Calibri" panose="020F0502020204030204"/>
              </a:rPr>
              <a:t>startVertex</a:t>
            </a:r>
            <a:r>
              <a:rPr lang="en-US" sz="1500" dirty="0">
                <a:cs typeface="Calibri" panose="020F0502020204030204"/>
              </a:rPr>
              <a:t>. This path is constructed using a while loop until we get to the </a:t>
            </a:r>
            <a:r>
              <a:rPr lang="en-US" sz="1500" dirty="0" err="1">
                <a:cs typeface="Calibri" panose="020F0502020204030204"/>
              </a:rPr>
              <a:t>startVertex</a:t>
            </a:r>
            <a:r>
              <a:rPr lang="en-US" sz="1500" dirty="0">
                <a:cs typeface="Calibri" panose="020F0502020204030204"/>
              </a:rPr>
              <a:t>.</a:t>
            </a:r>
          </a:p>
          <a:p>
            <a:pPr marL="914400" lvl="1" indent="-342900" algn="l">
              <a:buChar char="•"/>
            </a:pPr>
            <a:r>
              <a:rPr lang="en-US" sz="1500" dirty="0">
                <a:cs typeface="Calibri" panose="020F0502020204030204"/>
              </a:rPr>
              <a:t>This gives us a path of length 'size' which takes us from </a:t>
            </a:r>
            <a:r>
              <a:rPr lang="en-US" sz="1500" dirty="0" err="1">
                <a:cs typeface="Calibri" panose="020F0502020204030204"/>
              </a:rPr>
              <a:t>endVertex</a:t>
            </a:r>
            <a:r>
              <a:rPr lang="en-US" sz="1500" dirty="0">
                <a:cs typeface="Calibri" panose="020F0502020204030204"/>
              </a:rPr>
              <a:t> to </a:t>
            </a:r>
            <a:r>
              <a:rPr lang="en-US" sz="1500" dirty="0" err="1">
                <a:cs typeface="Calibri" panose="020F0502020204030204"/>
              </a:rPr>
              <a:t>startVertex</a:t>
            </a:r>
            <a:r>
              <a:rPr lang="en-US" sz="1500" dirty="0">
                <a:cs typeface="Calibri" panose="020F0502020204030204"/>
              </a:rPr>
              <a:t>. The function </a:t>
            </a:r>
            <a:r>
              <a:rPr lang="en-US" sz="1500" dirty="0" err="1">
                <a:ea typeface="+mn-lt"/>
                <a:cs typeface="+mn-lt"/>
              </a:rPr>
              <a:t>print_loop</a:t>
            </a:r>
            <a:r>
              <a:rPr lang="en-US" sz="1500" dirty="0">
                <a:ea typeface="+mn-lt"/>
                <a:cs typeface="+mn-lt"/>
              </a:rPr>
              <a:t>(path, </a:t>
            </a:r>
            <a:r>
              <a:rPr lang="en-US" sz="1500" dirty="0" err="1">
                <a:ea typeface="+mn-lt"/>
                <a:cs typeface="+mn-lt"/>
              </a:rPr>
              <a:t>startVertex</a:t>
            </a:r>
            <a:r>
              <a:rPr lang="en-US" sz="1500" dirty="0">
                <a:ea typeface="+mn-lt"/>
                <a:cs typeface="+mn-lt"/>
              </a:rPr>
              <a:t>, size) prints the path from </a:t>
            </a:r>
            <a:r>
              <a:rPr lang="en-US" sz="1500" dirty="0" err="1">
                <a:ea typeface="+mn-lt"/>
                <a:cs typeface="+mn-lt"/>
              </a:rPr>
              <a:t>startVertex</a:t>
            </a:r>
            <a:r>
              <a:rPr lang="en-US" sz="1500" dirty="0">
                <a:ea typeface="+mn-lt"/>
                <a:cs typeface="+mn-lt"/>
              </a:rPr>
              <a:t> to </a:t>
            </a:r>
            <a:r>
              <a:rPr lang="en-US" sz="1500" dirty="0" err="1">
                <a:ea typeface="+mn-lt"/>
                <a:cs typeface="+mn-lt"/>
              </a:rPr>
              <a:t>endVertex</a:t>
            </a:r>
            <a:r>
              <a:rPr lang="en-US" sz="1500" dirty="0">
                <a:ea typeface="+mn-lt"/>
                <a:cs typeface="+mn-lt"/>
              </a:rPr>
              <a:t>, disregarding the extra elements.</a:t>
            </a:r>
            <a:endParaRPr lang="en-US" sz="1500" dirty="0">
              <a:cs typeface="Calibri" panose="020F0502020204030204"/>
            </a:endParaRPr>
          </a:p>
          <a:p>
            <a:pPr marL="457200" indent="-457200" algn="l">
              <a:buAutoNum type="arabicPeriod"/>
            </a:pPr>
            <a:r>
              <a:rPr lang="en-US" sz="1600" dirty="0">
                <a:cs typeface="Calibri" panose="020F0502020204030204"/>
              </a:rPr>
              <a:t>The main function reads in the text file. It stores the first two lines as dimensions and start and end vertices.</a:t>
            </a:r>
          </a:p>
          <a:p>
            <a:pPr marL="914400" lvl="1" indent="-342900" algn="l">
              <a:buChar char="•"/>
            </a:pPr>
            <a:r>
              <a:rPr lang="en-US" sz="1500" dirty="0">
                <a:cs typeface="Calibri" panose="020F0502020204030204"/>
              </a:rPr>
              <a:t>Size of the graph is defined as </a:t>
            </a:r>
            <a:r>
              <a:rPr lang="en-US" sz="1500" dirty="0" err="1">
                <a:cs typeface="Calibri" panose="020F0502020204030204"/>
              </a:rPr>
              <a:t>ncol</a:t>
            </a:r>
            <a:r>
              <a:rPr lang="en-US" sz="1500" dirty="0">
                <a:cs typeface="Calibri" panose="020F0502020204030204"/>
              </a:rPr>
              <a:t>*</a:t>
            </a:r>
            <a:r>
              <a:rPr lang="en-US" sz="1500" dirty="0" err="1">
                <a:cs typeface="Calibri" panose="020F0502020204030204"/>
              </a:rPr>
              <a:t>nrow</a:t>
            </a:r>
            <a:r>
              <a:rPr lang="en-US" sz="1500" dirty="0">
                <a:cs typeface="Calibri" panose="020F0502020204030204"/>
              </a:rPr>
              <a:t> – the product of dimensions of the graph.</a:t>
            </a:r>
          </a:p>
          <a:p>
            <a:pPr marL="914400" lvl="1" indent="-342900" algn="l">
              <a:buChar char="•"/>
            </a:pPr>
            <a:r>
              <a:rPr lang="en-US" sz="1500" dirty="0">
                <a:cs typeface="Calibri" panose="020F0502020204030204"/>
              </a:rPr>
              <a:t>Using a for loop until 'size' to loop through all the lines, I get each character in each line and adds an edge between the 'line' number (that specifies the vertex number) and the characters in the line (which specifies the vertices that are connected to it).</a:t>
            </a:r>
          </a:p>
          <a:p>
            <a:pPr marL="914400" lvl="1" indent="-342900" algn="l">
              <a:buChar char="•"/>
            </a:pPr>
            <a:r>
              <a:rPr lang="en-US" sz="1500" dirty="0">
                <a:cs typeface="Calibri" panose="020F0502020204030204"/>
              </a:rPr>
              <a:t>This graph is input to my BFS implementation function to display a path between </a:t>
            </a:r>
            <a:r>
              <a:rPr lang="en-US" sz="1500" dirty="0" err="1">
                <a:cs typeface="Calibri" panose="020F0502020204030204"/>
              </a:rPr>
              <a:t>startVertex</a:t>
            </a:r>
            <a:r>
              <a:rPr lang="en-US" sz="1500" dirty="0">
                <a:cs typeface="Calibri" panose="020F0502020204030204"/>
              </a:rPr>
              <a:t> and </a:t>
            </a:r>
            <a:r>
              <a:rPr lang="en-US" sz="1500" dirty="0" err="1">
                <a:cs typeface="Calibri" panose="020F0502020204030204"/>
              </a:rPr>
              <a:t>endVertex</a:t>
            </a:r>
            <a:r>
              <a:rPr lang="en-US" sz="1500" dirty="0">
                <a:cs typeface="Calibri" panose="020F0502020204030204"/>
              </a:rPr>
              <a:t>.</a:t>
            </a:r>
          </a:p>
          <a:p>
            <a:pPr marL="1371600" lvl="1" indent="-342900" algn="l">
              <a:buChar char="•"/>
            </a:pPr>
            <a:endParaRPr lang="en-US" sz="1600" dirty="0">
              <a:cs typeface="Calibri" panose="020F0502020204030204"/>
            </a:endParaRPr>
          </a:p>
          <a:p>
            <a:pPr marL="914400" lvl="1" indent="-342900" algn="l">
              <a:buChar char="•"/>
            </a:pPr>
            <a:endParaRPr lang="en-US" sz="1600" i="1" dirty="0">
              <a:cs typeface="Calibri" panose="020F0502020204030204"/>
            </a:endParaRPr>
          </a:p>
          <a:p>
            <a:pPr marL="1257300" lvl="2" algn="l">
              <a:buChar char="•"/>
            </a:pPr>
            <a:endParaRPr lang="en-US" sz="1400" dirty="0">
              <a:cs typeface="Calibri" panose="020F0502020204030204"/>
            </a:endParaRPr>
          </a:p>
          <a:p>
            <a:pPr lvl="1" algn="l"/>
            <a:endParaRPr lang="en-US" sz="1600" dirty="0">
              <a:cs typeface="Calibri" panose="020F0502020204030204"/>
            </a:endParaRPr>
          </a:p>
          <a:p>
            <a:pPr marL="800100" lvl="1" indent="-342900" algn="l">
              <a:buChar char="•"/>
            </a:pPr>
            <a:endParaRPr lang="en-US" sz="1600" dirty="0">
              <a:cs typeface="Calibri" panose="020F0502020204030204"/>
            </a:endParaRPr>
          </a:p>
        </p:txBody>
      </p:sp>
      <p:sp>
        <p:nvSpPr>
          <p:cNvPr id="18" name="Subtitle 2">
            <a:extLst>
              <a:ext uri="{FF2B5EF4-FFF2-40B4-BE49-F238E27FC236}">
                <a16:creationId xmlns:a16="http://schemas.microsoft.com/office/drawing/2014/main" id="{116F89F5-0DCE-45AD-B9C9-7BF180CBB5F0}"/>
              </a:ext>
            </a:extLst>
          </p:cNvPr>
          <p:cNvSpPr txBox="1">
            <a:spLocks/>
          </p:cNvSpPr>
          <p:nvPr/>
        </p:nvSpPr>
        <p:spPr>
          <a:xfrm>
            <a:off x="74390" y="434715"/>
            <a:ext cx="11963003" cy="630145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b="1" u="sng" dirty="0">
              <a:cs typeface="Calibri"/>
            </a:endParaRPr>
          </a:p>
          <a:p>
            <a:pPr algn="l"/>
            <a:endParaRPr lang="en-US" sz="2000" b="1" u="sng" dirty="0"/>
          </a:p>
          <a:p>
            <a:pPr algn="l"/>
            <a:endParaRPr lang="en-US" sz="2000" b="1" u="sng" dirty="0"/>
          </a:p>
          <a:p>
            <a:pPr algn="l"/>
            <a:endParaRPr lang="en-US" sz="2000" b="1" u="sng" dirty="0"/>
          </a:p>
          <a:p>
            <a:pPr algn="l"/>
            <a:endParaRPr lang="en-US" sz="2000" b="1" u="sng" dirty="0"/>
          </a:p>
          <a:p>
            <a:pPr algn="l"/>
            <a:endParaRPr lang="en-US" sz="2000" b="1" u="sng" dirty="0"/>
          </a:p>
          <a:p>
            <a:pPr algn="l"/>
            <a:endParaRPr lang="en-US" sz="2000" dirty="0"/>
          </a:p>
          <a:p>
            <a:pPr algn="l"/>
            <a:endParaRPr lang="en-US" dirty="0"/>
          </a:p>
        </p:txBody>
      </p:sp>
    </p:spTree>
    <p:extLst>
      <p:ext uri="{BB962C8B-B14F-4D97-AF65-F5344CB8AC3E}">
        <p14:creationId xmlns:p14="http://schemas.microsoft.com/office/powerpoint/2010/main" val="398589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612417-8475-4D2A-8160-DC24DD1132DD}"/>
              </a:ext>
            </a:extLst>
          </p:cNvPr>
          <p:cNvSpPr>
            <a:spLocks noGrp="1"/>
          </p:cNvSpPr>
          <p:nvPr>
            <p:ph type="subTitle" idx="1"/>
          </p:nvPr>
        </p:nvSpPr>
        <p:spPr>
          <a:xfrm>
            <a:off x="392242" y="121832"/>
            <a:ext cx="11407515" cy="5289617"/>
          </a:xfrm>
        </p:spPr>
        <p:txBody>
          <a:bodyPr>
            <a:normAutofit/>
          </a:bodyPr>
          <a:lstStyle/>
          <a:p>
            <a:pPr algn="l"/>
            <a:r>
              <a:rPr lang="en-US" sz="2000" b="1" dirty="0"/>
              <a:t>3) Evidence of correct operation</a:t>
            </a:r>
            <a:endParaRPr lang="en-US" sz="2000" dirty="0"/>
          </a:p>
          <a:p>
            <a:pPr algn="l"/>
            <a:r>
              <a:rPr lang="en-US" sz="2000" b="1" dirty="0"/>
              <a:t>	</a:t>
            </a:r>
            <a:endParaRPr lang="en-US" sz="2000" dirty="0"/>
          </a:p>
          <a:p>
            <a:pPr algn="l"/>
            <a:endParaRPr lang="en-US" sz="2000" dirty="0"/>
          </a:p>
          <a:p>
            <a:pPr algn="l"/>
            <a:endParaRPr lang="en-US" sz="2000" dirty="0"/>
          </a:p>
          <a:p>
            <a:pPr algn="l"/>
            <a:endParaRPr lang="en-US" sz="2000" dirty="0"/>
          </a:p>
          <a:p>
            <a:pPr algn="l"/>
            <a:endParaRPr lang="en-US" dirty="0"/>
          </a:p>
        </p:txBody>
      </p:sp>
      <p:sp>
        <p:nvSpPr>
          <p:cNvPr id="6" name="TextBox 5">
            <a:extLst>
              <a:ext uri="{FF2B5EF4-FFF2-40B4-BE49-F238E27FC236}">
                <a16:creationId xmlns:a16="http://schemas.microsoft.com/office/drawing/2014/main" id="{CC7A2532-46FC-4BB1-9731-DF93F04F19EB}"/>
              </a:ext>
            </a:extLst>
          </p:cNvPr>
          <p:cNvSpPr txBox="1"/>
          <p:nvPr/>
        </p:nvSpPr>
        <p:spPr>
          <a:xfrm>
            <a:off x="396361" y="4522349"/>
            <a:ext cx="1487267" cy="369332"/>
          </a:xfrm>
          <a:prstGeom prst="rect">
            <a:avLst/>
          </a:prstGeom>
          <a:noFill/>
        </p:spPr>
        <p:txBody>
          <a:bodyPr wrap="none" lIns="91440" tIns="45720" rIns="91440" bIns="45720" rtlCol="0" anchor="t">
            <a:spAutoFit/>
          </a:bodyPr>
          <a:lstStyle/>
          <a:p>
            <a:r>
              <a:rPr lang="en-US" dirty="0"/>
              <a:t>Solution Path</a:t>
            </a:r>
          </a:p>
        </p:txBody>
      </p:sp>
      <p:sp>
        <p:nvSpPr>
          <p:cNvPr id="11" name="TextBox 10">
            <a:extLst>
              <a:ext uri="{FF2B5EF4-FFF2-40B4-BE49-F238E27FC236}">
                <a16:creationId xmlns:a16="http://schemas.microsoft.com/office/drawing/2014/main" id="{BD05E6D6-85FC-4ACD-BAA7-EC75937E33D2}"/>
              </a:ext>
            </a:extLst>
          </p:cNvPr>
          <p:cNvSpPr txBox="1"/>
          <p:nvPr/>
        </p:nvSpPr>
        <p:spPr>
          <a:xfrm>
            <a:off x="362494" y="917689"/>
            <a:ext cx="1627369" cy="369332"/>
          </a:xfrm>
          <a:prstGeom prst="rect">
            <a:avLst/>
          </a:prstGeom>
          <a:noFill/>
        </p:spPr>
        <p:txBody>
          <a:bodyPr wrap="none" rtlCol="0">
            <a:spAutoFit/>
          </a:bodyPr>
          <a:lstStyle/>
          <a:p>
            <a:r>
              <a:rPr lang="en-US" dirty="0"/>
              <a:t>MAZE Grid 3x3 </a:t>
            </a:r>
          </a:p>
        </p:txBody>
      </p:sp>
      <p:sp>
        <p:nvSpPr>
          <p:cNvPr id="2" name="TextBox 1">
            <a:extLst>
              <a:ext uri="{FF2B5EF4-FFF2-40B4-BE49-F238E27FC236}">
                <a16:creationId xmlns:a16="http://schemas.microsoft.com/office/drawing/2014/main" id="{F0EB2F54-B36E-42E9-9B26-D0D8A4C30E62}"/>
              </a:ext>
            </a:extLst>
          </p:cNvPr>
          <p:cNvSpPr txBox="1"/>
          <p:nvPr/>
        </p:nvSpPr>
        <p:spPr>
          <a:xfrm>
            <a:off x="899089" y="458610"/>
            <a:ext cx="2908413" cy="369332"/>
          </a:xfrm>
          <a:prstGeom prst="rect">
            <a:avLst/>
          </a:prstGeom>
          <a:noFill/>
        </p:spPr>
        <p:txBody>
          <a:bodyPr wrap="square" rtlCol="0">
            <a:spAutoFit/>
          </a:bodyPr>
          <a:lstStyle/>
          <a:p>
            <a:r>
              <a:rPr lang="en-US" sz="1800" b="1" dirty="0"/>
              <a:t>Case 1) Symmetrical maze</a:t>
            </a:r>
            <a:endParaRPr lang="en-US" b="1" dirty="0"/>
          </a:p>
        </p:txBody>
      </p:sp>
      <p:sp>
        <p:nvSpPr>
          <p:cNvPr id="13" name="TextBox 12">
            <a:extLst>
              <a:ext uri="{FF2B5EF4-FFF2-40B4-BE49-F238E27FC236}">
                <a16:creationId xmlns:a16="http://schemas.microsoft.com/office/drawing/2014/main" id="{5709E1A2-CB65-443A-9BCD-D84B647BA7FE}"/>
              </a:ext>
            </a:extLst>
          </p:cNvPr>
          <p:cNvSpPr txBox="1"/>
          <p:nvPr/>
        </p:nvSpPr>
        <p:spPr>
          <a:xfrm>
            <a:off x="7842033" y="470547"/>
            <a:ext cx="2908413" cy="369332"/>
          </a:xfrm>
          <a:prstGeom prst="rect">
            <a:avLst/>
          </a:prstGeom>
          <a:noFill/>
        </p:spPr>
        <p:txBody>
          <a:bodyPr wrap="square" rtlCol="0">
            <a:spAutoFit/>
          </a:bodyPr>
          <a:lstStyle/>
          <a:p>
            <a:r>
              <a:rPr lang="en-US" sz="1800" b="1" dirty="0"/>
              <a:t>Case 2) Asymmetrical maze</a:t>
            </a:r>
            <a:endParaRPr lang="en-US" b="1" dirty="0"/>
          </a:p>
        </p:txBody>
      </p:sp>
      <p:sp>
        <p:nvSpPr>
          <p:cNvPr id="15" name="TextBox 14">
            <a:extLst>
              <a:ext uri="{FF2B5EF4-FFF2-40B4-BE49-F238E27FC236}">
                <a16:creationId xmlns:a16="http://schemas.microsoft.com/office/drawing/2014/main" id="{C1069DE3-F0C7-434C-93E5-F7BB6ECA208D}"/>
              </a:ext>
            </a:extLst>
          </p:cNvPr>
          <p:cNvSpPr txBox="1"/>
          <p:nvPr/>
        </p:nvSpPr>
        <p:spPr>
          <a:xfrm>
            <a:off x="6641717" y="770999"/>
            <a:ext cx="1627369" cy="369332"/>
          </a:xfrm>
          <a:prstGeom prst="rect">
            <a:avLst/>
          </a:prstGeom>
          <a:noFill/>
        </p:spPr>
        <p:txBody>
          <a:bodyPr wrap="none" rtlCol="0">
            <a:spAutoFit/>
          </a:bodyPr>
          <a:lstStyle/>
          <a:p>
            <a:r>
              <a:rPr lang="en-US" dirty="0"/>
              <a:t>MAZE Grid 3x4 </a:t>
            </a:r>
          </a:p>
        </p:txBody>
      </p:sp>
      <p:sp>
        <p:nvSpPr>
          <p:cNvPr id="17" name="TextBox 16">
            <a:extLst>
              <a:ext uri="{FF2B5EF4-FFF2-40B4-BE49-F238E27FC236}">
                <a16:creationId xmlns:a16="http://schemas.microsoft.com/office/drawing/2014/main" id="{F8545E83-2D8F-4C71-B6DE-84488C354F24}"/>
              </a:ext>
            </a:extLst>
          </p:cNvPr>
          <p:cNvSpPr txBox="1"/>
          <p:nvPr/>
        </p:nvSpPr>
        <p:spPr>
          <a:xfrm>
            <a:off x="6607850" y="4531076"/>
            <a:ext cx="1434367" cy="369332"/>
          </a:xfrm>
          <a:prstGeom prst="rect">
            <a:avLst/>
          </a:prstGeom>
          <a:noFill/>
        </p:spPr>
        <p:txBody>
          <a:bodyPr wrap="none" rtlCol="0">
            <a:spAutoFit/>
          </a:bodyPr>
          <a:lstStyle/>
          <a:p>
            <a:r>
              <a:rPr lang="en-US" dirty="0"/>
              <a:t>Solution Path</a:t>
            </a:r>
          </a:p>
        </p:txBody>
      </p:sp>
      <p:sp>
        <p:nvSpPr>
          <p:cNvPr id="19" name="Subtitle 2">
            <a:extLst>
              <a:ext uri="{FF2B5EF4-FFF2-40B4-BE49-F238E27FC236}">
                <a16:creationId xmlns:a16="http://schemas.microsoft.com/office/drawing/2014/main" id="{A8912085-06F7-4480-A2AC-2CE43147FA87}"/>
              </a:ext>
            </a:extLst>
          </p:cNvPr>
          <p:cNvSpPr txBox="1">
            <a:spLocks/>
          </p:cNvSpPr>
          <p:nvPr/>
        </p:nvSpPr>
        <p:spPr>
          <a:xfrm>
            <a:off x="575030" y="5669898"/>
            <a:ext cx="10882876" cy="844885"/>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For both the cases the we were able to generate a random maze and solve it.</a:t>
            </a:r>
          </a:p>
          <a:p>
            <a:pPr algn="l"/>
            <a:r>
              <a:rPr lang="en-US" sz="2000" dirty="0">
                <a:cs typeface="Calibri"/>
              </a:rPr>
              <a:t>The programs were checked for mazes of size up to 100x100. Simple cases are shown here due to ease of demonstration.</a:t>
            </a:r>
          </a:p>
          <a:p>
            <a:pPr algn="l"/>
            <a:endParaRPr lang="en-US" dirty="0"/>
          </a:p>
        </p:txBody>
      </p:sp>
      <p:pic>
        <p:nvPicPr>
          <p:cNvPr id="21" name="Picture 20">
            <a:extLst>
              <a:ext uri="{FF2B5EF4-FFF2-40B4-BE49-F238E27FC236}">
                <a16:creationId xmlns:a16="http://schemas.microsoft.com/office/drawing/2014/main" id="{BF61E099-9496-446D-A4CF-E40DA22C7768}"/>
              </a:ext>
            </a:extLst>
          </p:cNvPr>
          <p:cNvPicPr>
            <a:picLocks noChangeAspect="1"/>
          </p:cNvPicPr>
          <p:nvPr/>
        </p:nvPicPr>
        <p:blipFill>
          <a:blip r:embed="rId2"/>
          <a:stretch>
            <a:fillRect/>
          </a:stretch>
        </p:blipFill>
        <p:spPr>
          <a:xfrm>
            <a:off x="537139" y="1446551"/>
            <a:ext cx="723900" cy="2571750"/>
          </a:xfrm>
          <a:prstGeom prst="rect">
            <a:avLst/>
          </a:prstGeom>
        </p:spPr>
      </p:pic>
      <p:pic>
        <p:nvPicPr>
          <p:cNvPr id="23" name="Picture 22">
            <a:extLst>
              <a:ext uri="{FF2B5EF4-FFF2-40B4-BE49-F238E27FC236}">
                <a16:creationId xmlns:a16="http://schemas.microsoft.com/office/drawing/2014/main" id="{99A8707E-C234-4F60-BB1D-599400C33211}"/>
              </a:ext>
            </a:extLst>
          </p:cNvPr>
          <p:cNvPicPr>
            <a:picLocks noChangeAspect="1"/>
          </p:cNvPicPr>
          <p:nvPr/>
        </p:nvPicPr>
        <p:blipFill>
          <a:blip r:embed="rId3"/>
          <a:stretch>
            <a:fillRect/>
          </a:stretch>
        </p:blipFill>
        <p:spPr>
          <a:xfrm>
            <a:off x="6751971" y="1146541"/>
            <a:ext cx="714375" cy="3181350"/>
          </a:xfrm>
          <a:prstGeom prst="rect">
            <a:avLst/>
          </a:prstGeom>
        </p:spPr>
      </p:pic>
      <p:pic>
        <p:nvPicPr>
          <p:cNvPr id="5" name="Picture 6">
            <a:extLst>
              <a:ext uri="{FF2B5EF4-FFF2-40B4-BE49-F238E27FC236}">
                <a16:creationId xmlns:a16="http://schemas.microsoft.com/office/drawing/2014/main" id="{B997ACC8-0023-42C2-B4B0-C74CDD60FAC2}"/>
              </a:ext>
            </a:extLst>
          </p:cNvPr>
          <p:cNvPicPr>
            <a:picLocks noChangeAspect="1"/>
          </p:cNvPicPr>
          <p:nvPr/>
        </p:nvPicPr>
        <p:blipFill>
          <a:blip r:embed="rId4"/>
          <a:stretch>
            <a:fillRect/>
          </a:stretch>
        </p:blipFill>
        <p:spPr>
          <a:xfrm>
            <a:off x="1879600" y="4532821"/>
            <a:ext cx="3886200" cy="357759"/>
          </a:xfrm>
          <a:prstGeom prst="rect">
            <a:avLst/>
          </a:prstGeom>
        </p:spPr>
      </p:pic>
      <p:pic>
        <p:nvPicPr>
          <p:cNvPr id="7" name="Picture 7" descr="Diagram, schematic&#10;&#10;Description automatically generated">
            <a:extLst>
              <a:ext uri="{FF2B5EF4-FFF2-40B4-BE49-F238E27FC236}">
                <a16:creationId xmlns:a16="http://schemas.microsoft.com/office/drawing/2014/main" id="{0F76AC66-7B0A-476C-BAB6-4B982E8E82BF}"/>
              </a:ext>
            </a:extLst>
          </p:cNvPr>
          <p:cNvPicPr>
            <a:picLocks noChangeAspect="1"/>
          </p:cNvPicPr>
          <p:nvPr/>
        </p:nvPicPr>
        <p:blipFill>
          <a:blip r:embed="rId5"/>
          <a:stretch>
            <a:fillRect/>
          </a:stretch>
        </p:blipFill>
        <p:spPr>
          <a:xfrm>
            <a:off x="8043333" y="1333395"/>
            <a:ext cx="3445933" cy="2633343"/>
          </a:xfrm>
          <a:prstGeom prst="rect">
            <a:avLst/>
          </a:prstGeom>
        </p:spPr>
      </p:pic>
      <p:pic>
        <p:nvPicPr>
          <p:cNvPr id="8" name="Picture 8">
            <a:extLst>
              <a:ext uri="{FF2B5EF4-FFF2-40B4-BE49-F238E27FC236}">
                <a16:creationId xmlns:a16="http://schemas.microsoft.com/office/drawing/2014/main" id="{92AF92CA-0C77-4ADE-9089-664E2AD13F9A}"/>
              </a:ext>
            </a:extLst>
          </p:cNvPr>
          <p:cNvPicPr>
            <a:picLocks noChangeAspect="1"/>
          </p:cNvPicPr>
          <p:nvPr/>
        </p:nvPicPr>
        <p:blipFill>
          <a:blip r:embed="rId6"/>
          <a:stretch>
            <a:fillRect/>
          </a:stretch>
        </p:blipFill>
        <p:spPr>
          <a:xfrm>
            <a:off x="8043334" y="4542536"/>
            <a:ext cx="3776133" cy="363728"/>
          </a:xfrm>
          <a:prstGeom prst="rect">
            <a:avLst/>
          </a:prstGeom>
        </p:spPr>
      </p:pic>
      <p:pic>
        <p:nvPicPr>
          <p:cNvPr id="9" name="Picture 9" descr="Diagram&#10;&#10;Description automatically generated">
            <a:extLst>
              <a:ext uri="{FF2B5EF4-FFF2-40B4-BE49-F238E27FC236}">
                <a16:creationId xmlns:a16="http://schemas.microsoft.com/office/drawing/2014/main" id="{2C2CB005-CDC4-497D-87DE-4372C6166830}"/>
              </a:ext>
            </a:extLst>
          </p:cNvPr>
          <p:cNvPicPr>
            <a:picLocks noChangeAspect="1"/>
          </p:cNvPicPr>
          <p:nvPr/>
        </p:nvPicPr>
        <p:blipFill>
          <a:blip r:embed="rId7"/>
          <a:stretch>
            <a:fillRect/>
          </a:stretch>
        </p:blipFill>
        <p:spPr>
          <a:xfrm>
            <a:off x="2226733" y="1329267"/>
            <a:ext cx="2743200" cy="2743200"/>
          </a:xfrm>
          <a:prstGeom prst="rect">
            <a:avLst/>
          </a:prstGeom>
        </p:spPr>
      </p:pic>
    </p:spTree>
    <p:extLst>
      <p:ext uri="{BB962C8B-B14F-4D97-AF65-F5344CB8AC3E}">
        <p14:creationId xmlns:p14="http://schemas.microsoft.com/office/powerpoint/2010/main" val="251402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612417-8475-4D2A-8160-DC24DD1132DD}"/>
              </a:ext>
            </a:extLst>
          </p:cNvPr>
          <p:cNvSpPr>
            <a:spLocks noGrp="1"/>
          </p:cNvSpPr>
          <p:nvPr>
            <p:ph type="subTitle" idx="1"/>
          </p:nvPr>
        </p:nvSpPr>
        <p:spPr>
          <a:xfrm>
            <a:off x="392242" y="121832"/>
            <a:ext cx="11407515" cy="6736168"/>
          </a:xfrm>
        </p:spPr>
        <p:txBody>
          <a:bodyPr>
            <a:normAutofit/>
          </a:bodyPr>
          <a:lstStyle/>
          <a:p>
            <a:pPr algn="l"/>
            <a:r>
              <a:rPr lang="en-US" sz="2000" b="1" dirty="0"/>
              <a:t>4)Division of labor</a:t>
            </a:r>
            <a:endParaRPr lang="en-US" sz="2000" dirty="0"/>
          </a:p>
          <a:p>
            <a:pPr algn="l"/>
            <a:endParaRPr lang="en-US" sz="2000" dirty="0"/>
          </a:p>
          <a:p>
            <a:pPr algn="l"/>
            <a:endParaRPr lang="en-US" sz="2000" dirty="0"/>
          </a:p>
          <a:p>
            <a:pPr algn="l"/>
            <a:endParaRPr lang="en-US" dirty="0"/>
          </a:p>
        </p:txBody>
      </p:sp>
      <p:graphicFrame>
        <p:nvGraphicFramePr>
          <p:cNvPr id="2" name="Table 3">
            <a:extLst>
              <a:ext uri="{FF2B5EF4-FFF2-40B4-BE49-F238E27FC236}">
                <a16:creationId xmlns:a16="http://schemas.microsoft.com/office/drawing/2014/main" id="{CE83DF27-02F9-4D42-8328-8972CA954AAF}"/>
              </a:ext>
            </a:extLst>
          </p:cNvPr>
          <p:cNvGraphicFramePr>
            <a:graphicFrameLocks noGrp="1"/>
          </p:cNvGraphicFramePr>
          <p:nvPr>
            <p:extLst>
              <p:ext uri="{D42A27DB-BD31-4B8C-83A1-F6EECF244321}">
                <p14:modId xmlns:p14="http://schemas.microsoft.com/office/powerpoint/2010/main" val="1479611956"/>
              </p:ext>
            </p:extLst>
          </p:nvPr>
        </p:nvGraphicFramePr>
        <p:xfrm>
          <a:off x="1205873" y="1478236"/>
          <a:ext cx="9780251" cy="4023360"/>
        </p:xfrm>
        <a:graphic>
          <a:graphicData uri="http://schemas.openxmlformats.org/drawingml/2006/table">
            <a:tbl>
              <a:tblPr firstRow="1" bandRow="1">
                <a:tableStyleId>{5C22544A-7EE6-4342-B048-85BDC9FD1C3A}</a:tableStyleId>
              </a:tblPr>
              <a:tblGrid>
                <a:gridCol w="2979252">
                  <a:extLst>
                    <a:ext uri="{9D8B030D-6E8A-4147-A177-3AD203B41FA5}">
                      <a16:colId xmlns:a16="http://schemas.microsoft.com/office/drawing/2014/main" val="632181522"/>
                    </a:ext>
                  </a:extLst>
                </a:gridCol>
                <a:gridCol w="3821747">
                  <a:extLst>
                    <a:ext uri="{9D8B030D-6E8A-4147-A177-3AD203B41FA5}">
                      <a16:colId xmlns:a16="http://schemas.microsoft.com/office/drawing/2014/main" val="2338199992"/>
                    </a:ext>
                  </a:extLst>
                </a:gridCol>
                <a:gridCol w="2979252">
                  <a:extLst>
                    <a:ext uri="{9D8B030D-6E8A-4147-A177-3AD203B41FA5}">
                      <a16:colId xmlns:a16="http://schemas.microsoft.com/office/drawing/2014/main" val="2387262284"/>
                    </a:ext>
                  </a:extLst>
                </a:gridCol>
              </a:tblGrid>
              <a:tr h="221077">
                <a:tc>
                  <a:txBody>
                    <a:bodyPr/>
                    <a:lstStyle/>
                    <a:p>
                      <a:pPr algn="ctr"/>
                      <a:r>
                        <a:rPr lang="en-US" dirty="0"/>
                        <a:t>Activity/Role</a:t>
                      </a:r>
                    </a:p>
                  </a:txBody>
                  <a:tcPr/>
                </a:tc>
                <a:tc>
                  <a:txBody>
                    <a:bodyPr/>
                    <a:lstStyle/>
                    <a:p>
                      <a:pPr algn="l"/>
                      <a:r>
                        <a:rPr lang="en-US" b="1" dirty="0"/>
                        <a:t>Amirtha Ganesh Pugazhendhi</a:t>
                      </a:r>
                    </a:p>
                    <a:p>
                      <a:pPr algn="ctr"/>
                      <a:endParaRPr lang="en-US" dirty="0"/>
                    </a:p>
                  </a:txBody>
                  <a:tcPr/>
                </a:tc>
                <a:tc>
                  <a:txBody>
                    <a:bodyPr/>
                    <a:lstStyle/>
                    <a:p>
                      <a:pPr algn="ctr"/>
                      <a:r>
                        <a:rPr lang="en-US" b="1" dirty="0"/>
                        <a:t>Athulya Ram Sreedharan Nair </a:t>
                      </a:r>
                      <a:endParaRPr lang="en-US" dirty="0"/>
                    </a:p>
                  </a:txBody>
                  <a:tcPr/>
                </a:tc>
                <a:extLst>
                  <a:ext uri="{0D108BD9-81ED-4DB2-BD59-A6C34878D82A}">
                    <a16:rowId xmlns:a16="http://schemas.microsoft.com/office/drawing/2014/main" val="3999540823"/>
                  </a:ext>
                </a:extLst>
              </a:tr>
              <a:tr h="370840">
                <a:tc>
                  <a:txBody>
                    <a:bodyPr/>
                    <a:lstStyle/>
                    <a:p>
                      <a:pPr algn="ctr"/>
                      <a:r>
                        <a:rPr lang="en-US" dirty="0"/>
                        <a:t> Maze Generation</a:t>
                      </a:r>
                    </a:p>
                    <a:p>
                      <a:pPr algn="ctr"/>
                      <a:r>
                        <a:rPr lang="en-US" dirty="0"/>
                        <a:t>(Program development and debugging)</a:t>
                      </a:r>
                    </a:p>
                  </a:txBody>
                  <a:tcPr/>
                </a:tc>
                <a:tc>
                  <a:txBody>
                    <a:bodyPr/>
                    <a:lstStyle/>
                    <a:p>
                      <a:pPr algn="ctr"/>
                      <a:r>
                        <a:rPr lang="en-US" dirty="0"/>
                        <a:t> </a:t>
                      </a:r>
                    </a:p>
                    <a:p>
                      <a:pPr algn="ctr"/>
                      <a:r>
                        <a:rPr lang="en-US" dirty="0"/>
                        <a:t>100%</a:t>
                      </a:r>
                    </a:p>
                  </a:txBody>
                  <a:tcPr/>
                </a:tc>
                <a:tc>
                  <a:txBody>
                    <a:bodyPr/>
                    <a:lstStyle/>
                    <a:p>
                      <a:pPr algn="ctr"/>
                      <a:r>
                        <a:rPr lang="en-US" dirty="0"/>
                        <a:t>  </a:t>
                      </a:r>
                    </a:p>
                    <a:p>
                      <a:pPr algn="ctr"/>
                      <a:r>
                        <a:rPr lang="en-US" dirty="0"/>
                        <a:t>NA</a:t>
                      </a:r>
                    </a:p>
                  </a:txBody>
                  <a:tcPr/>
                </a:tc>
                <a:extLst>
                  <a:ext uri="{0D108BD9-81ED-4DB2-BD59-A6C34878D82A}">
                    <a16:rowId xmlns:a16="http://schemas.microsoft.com/office/drawing/2014/main" val="2228639064"/>
                  </a:ext>
                </a:extLst>
              </a:tr>
              <a:tr h="370840">
                <a:tc>
                  <a:txBody>
                    <a:bodyPr/>
                    <a:lstStyle/>
                    <a:p>
                      <a:pPr algn="ctr"/>
                      <a:r>
                        <a:rPr lang="en-US" dirty="0"/>
                        <a:t> Maze Solving</a:t>
                      </a:r>
                    </a:p>
                    <a:p>
                      <a:pPr algn="ctr"/>
                      <a:r>
                        <a:rPr lang="en-US" dirty="0"/>
                        <a:t>(Program development and debugging)</a:t>
                      </a:r>
                    </a:p>
                  </a:txBody>
                  <a:tcPr/>
                </a:tc>
                <a:tc>
                  <a:txBody>
                    <a:bodyPr/>
                    <a:lstStyle/>
                    <a:p>
                      <a:pPr algn="ctr"/>
                      <a:endParaRPr lang="en-US" dirty="0"/>
                    </a:p>
                    <a:p>
                      <a:pPr algn="ctr"/>
                      <a:r>
                        <a:rPr lang="en-US" dirty="0"/>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algn="ctr"/>
                      <a:r>
                        <a:rPr lang="en-US" dirty="0"/>
                        <a:t>100%</a:t>
                      </a:r>
                    </a:p>
                    <a:p>
                      <a:pPr algn="ctr"/>
                      <a:endParaRPr lang="en-US" dirty="0"/>
                    </a:p>
                  </a:txBody>
                  <a:tcPr/>
                </a:tc>
                <a:extLst>
                  <a:ext uri="{0D108BD9-81ED-4DB2-BD59-A6C34878D82A}">
                    <a16:rowId xmlns:a16="http://schemas.microsoft.com/office/drawing/2014/main" val="3948390976"/>
                  </a:ext>
                </a:extLst>
              </a:tr>
              <a:tr h="495258">
                <a:tc>
                  <a:txBody>
                    <a:bodyPr/>
                    <a:lstStyle/>
                    <a:p>
                      <a:pPr algn="ctr"/>
                      <a:r>
                        <a:rPr lang="en-US" dirty="0"/>
                        <a:t>Documentation and Slide preparation</a:t>
                      </a:r>
                    </a:p>
                  </a:txBody>
                  <a:tcPr/>
                </a:tc>
                <a:tc>
                  <a:txBody>
                    <a:bodyPr/>
                    <a:lstStyle/>
                    <a:p>
                      <a:pPr algn="ctr"/>
                      <a:endParaRPr lang="en-US" dirty="0"/>
                    </a:p>
                    <a:p>
                      <a:pPr algn="ctr"/>
                      <a:r>
                        <a:rPr lang="en-US" dirty="0"/>
                        <a:t>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50%</a:t>
                      </a:r>
                    </a:p>
                    <a:p>
                      <a:pPr algn="ctr"/>
                      <a:endParaRPr lang="en-US" dirty="0"/>
                    </a:p>
                  </a:txBody>
                  <a:tcPr/>
                </a:tc>
                <a:extLst>
                  <a:ext uri="{0D108BD9-81ED-4DB2-BD59-A6C34878D82A}">
                    <a16:rowId xmlns:a16="http://schemas.microsoft.com/office/drawing/2014/main" val="2827018181"/>
                  </a:ext>
                </a:extLst>
              </a:tr>
              <a:tr h="370840">
                <a:tc>
                  <a:txBody>
                    <a:bodyPr/>
                    <a:lstStyle/>
                    <a:p>
                      <a:pPr algn="ctr"/>
                      <a:r>
                        <a:rPr lang="en-US" dirty="0"/>
                        <a:t>Approximate              </a:t>
                      </a:r>
                    </a:p>
                    <a:p>
                      <a:pPr algn="ctr"/>
                      <a:r>
                        <a:rPr lang="en-US" dirty="0"/>
                        <a:t>man-hours</a:t>
                      </a:r>
                    </a:p>
                  </a:txBody>
                  <a:tcPr/>
                </a:tc>
                <a:tc>
                  <a:txBody>
                    <a:bodyPr/>
                    <a:lstStyle/>
                    <a:p>
                      <a:pPr algn="ctr"/>
                      <a:r>
                        <a:rPr lang="en-US" dirty="0"/>
                        <a:t>24</a:t>
                      </a:r>
                    </a:p>
                  </a:txBody>
                  <a:tcPr/>
                </a:tc>
                <a:tc>
                  <a:txBody>
                    <a:bodyPr/>
                    <a:lstStyle/>
                    <a:p>
                      <a:pPr algn="ctr"/>
                      <a:r>
                        <a:rPr lang="en-US" dirty="0"/>
                        <a:t>24</a:t>
                      </a:r>
                    </a:p>
                  </a:txBody>
                  <a:tcPr/>
                </a:tc>
                <a:extLst>
                  <a:ext uri="{0D108BD9-81ED-4DB2-BD59-A6C34878D82A}">
                    <a16:rowId xmlns:a16="http://schemas.microsoft.com/office/drawing/2014/main" val="630396800"/>
                  </a:ext>
                </a:extLst>
              </a:tr>
            </a:tbl>
          </a:graphicData>
        </a:graphic>
      </p:graphicFrame>
    </p:spTree>
    <p:extLst>
      <p:ext uri="{BB962C8B-B14F-4D97-AF65-F5344CB8AC3E}">
        <p14:creationId xmlns:p14="http://schemas.microsoft.com/office/powerpoint/2010/main" val="194105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538C54BEEA2BA4E83DA4FC7E101EE6A" ma:contentTypeVersion="2" ma:contentTypeDescription="Create a new document." ma:contentTypeScope="" ma:versionID="37787b76d26c4329369d926c16f0eb5e">
  <xsd:schema xmlns:xsd="http://www.w3.org/2001/XMLSchema" xmlns:xs="http://www.w3.org/2001/XMLSchema" xmlns:p="http://schemas.microsoft.com/office/2006/metadata/properties" xmlns:ns2="4424a630-f37c-46f2-af25-b640699e9788" targetNamespace="http://schemas.microsoft.com/office/2006/metadata/properties" ma:root="true" ma:fieldsID="0330d4d514212edad929d3917210694e" ns2:_="">
    <xsd:import namespace="4424a630-f37c-46f2-af25-b640699e97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24a630-f37c-46f2-af25-b640699e97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DEBFD-1147-472E-B4F6-4C33B694073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4D0CC5B-463E-4839-B6EF-6274B5E5EE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24a630-f37c-46f2-af25-b640699e97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1D625E-AD33-4961-8F59-1EEAEA108A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875</TotalTime>
  <Words>567</Words>
  <Application>Microsoft Office PowerPoint</Application>
  <PresentationFormat>Widescreen</PresentationFormat>
  <Paragraphs>73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Pugazhendhi, Amirtha Ganesh</dc:creator>
  <cp:lastModifiedBy>Pugazhendhi, Amirtha Ganesh</cp:lastModifiedBy>
  <cp:revision>676</cp:revision>
  <dcterms:created xsi:type="dcterms:W3CDTF">2020-08-26T22:52:03Z</dcterms:created>
  <dcterms:modified xsi:type="dcterms:W3CDTF">2020-10-17T23:33:35Z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0x0101000538C54BEEA2BA4E83DA4FC7E101EE6A</vt:lpwstr>
  </property>
</Properties>
</file>