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7" r:id="rId8"/>
    <p:sldId id="268"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6BA3414-7117-4FE6-827D-8A05DFE52219}" type="datetimeFigureOut">
              <a:rPr lang="en-IN" smtClean="0"/>
              <a:t>10-05-2019</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C971723-B763-40A5-9C4B-DAC9F51C1F61}" type="slidenum">
              <a:rPr lang="en-IN" smtClean="0"/>
              <a:t>‹#›</a:t>
            </a:fld>
            <a:endParaRPr lang="en-IN"/>
          </a:p>
        </p:txBody>
      </p:sp>
    </p:spTree>
    <p:extLst>
      <p:ext uri="{BB962C8B-B14F-4D97-AF65-F5344CB8AC3E}">
        <p14:creationId xmlns:p14="http://schemas.microsoft.com/office/powerpoint/2010/main" val="233524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BA3414-7117-4FE6-827D-8A05DFE52219}"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71723-B763-40A5-9C4B-DAC9F51C1F61}" type="slidenum">
              <a:rPr lang="en-IN" smtClean="0"/>
              <a:t>‹#›</a:t>
            </a:fld>
            <a:endParaRPr lang="en-IN"/>
          </a:p>
        </p:txBody>
      </p:sp>
    </p:spTree>
    <p:extLst>
      <p:ext uri="{BB962C8B-B14F-4D97-AF65-F5344CB8AC3E}">
        <p14:creationId xmlns:p14="http://schemas.microsoft.com/office/powerpoint/2010/main" val="36751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6BA3414-7117-4FE6-827D-8A05DFE52219}" type="datetimeFigureOut">
              <a:rPr lang="en-IN" smtClean="0"/>
              <a:t>10-05-2019</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C971723-B763-40A5-9C4B-DAC9F51C1F61}" type="slidenum">
              <a:rPr lang="en-IN" smtClean="0"/>
              <a:t>‹#›</a:t>
            </a:fld>
            <a:endParaRPr lang="en-IN"/>
          </a:p>
        </p:txBody>
      </p:sp>
    </p:spTree>
    <p:extLst>
      <p:ext uri="{BB962C8B-B14F-4D97-AF65-F5344CB8AC3E}">
        <p14:creationId xmlns:p14="http://schemas.microsoft.com/office/powerpoint/2010/main" val="251562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BA3414-7117-4FE6-827D-8A05DFE52219}" type="datetimeFigureOut">
              <a:rPr lang="en-IN" smtClean="0"/>
              <a:t>10-05-2019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FC971723-B763-40A5-9C4B-DAC9F51C1F61}" type="slidenum">
              <a:rPr lang="en-IN" smtClean="0"/>
              <a:t>‹#›</a:t>
            </a:fld>
            <a:endParaRPr lang="en-IN"/>
          </a:p>
        </p:txBody>
      </p:sp>
    </p:spTree>
    <p:extLst>
      <p:ext uri="{BB962C8B-B14F-4D97-AF65-F5344CB8AC3E}">
        <p14:creationId xmlns:p14="http://schemas.microsoft.com/office/powerpoint/2010/main" val="125851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6BA3414-7117-4FE6-827D-8A05DFE52219}" type="datetimeFigureOut">
              <a:rPr lang="en-IN" smtClean="0"/>
              <a:t>10-05-2019</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C971723-B763-40A5-9C4B-DAC9F51C1F61}" type="slidenum">
              <a:rPr lang="en-IN" smtClean="0"/>
              <a:t>‹#›</a:t>
            </a:fld>
            <a:endParaRPr lang="en-IN"/>
          </a:p>
        </p:txBody>
      </p:sp>
    </p:spTree>
    <p:extLst>
      <p:ext uri="{BB962C8B-B14F-4D97-AF65-F5344CB8AC3E}">
        <p14:creationId xmlns:p14="http://schemas.microsoft.com/office/powerpoint/2010/main" val="310662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BA3414-7117-4FE6-827D-8A05DFE52219}"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71723-B763-40A5-9C4B-DAC9F51C1F61}" type="slidenum">
              <a:rPr lang="en-IN" smtClean="0"/>
              <a:t>‹#›</a:t>
            </a:fld>
            <a:endParaRPr lang="en-IN"/>
          </a:p>
        </p:txBody>
      </p:sp>
    </p:spTree>
    <p:extLst>
      <p:ext uri="{BB962C8B-B14F-4D97-AF65-F5344CB8AC3E}">
        <p14:creationId xmlns:p14="http://schemas.microsoft.com/office/powerpoint/2010/main" val="295916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BA3414-7117-4FE6-827D-8A05DFE52219}" type="datetimeFigureOut">
              <a:rPr lang="en-IN" smtClean="0"/>
              <a:t>10-05-2019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71723-B763-40A5-9C4B-DAC9F51C1F61}" type="slidenum">
              <a:rPr lang="en-IN" smtClean="0"/>
              <a:t>‹#›</a:t>
            </a:fld>
            <a:endParaRPr lang="en-IN"/>
          </a:p>
        </p:txBody>
      </p:sp>
    </p:spTree>
    <p:extLst>
      <p:ext uri="{BB962C8B-B14F-4D97-AF65-F5344CB8AC3E}">
        <p14:creationId xmlns:p14="http://schemas.microsoft.com/office/powerpoint/2010/main" val="100525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BA3414-7117-4FE6-827D-8A05DFE52219}" type="datetimeFigureOut">
              <a:rPr lang="en-IN" smtClean="0"/>
              <a:t>10-05-2019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971723-B763-40A5-9C4B-DAC9F51C1F61}" type="slidenum">
              <a:rPr lang="en-IN" smtClean="0"/>
              <a:t>‹#›</a:t>
            </a:fld>
            <a:endParaRPr lang="en-IN"/>
          </a:p>
        </p:txBody>
      </p:sp>
    </p:spTree>
    <p:extLst>
      <p:ext uri="{BB962C8B-B14F-4D97-AF65-F5344CB8AC3E}">
        <p14:creationId xmlns:p14="http://schemas.microsoft.com/office/powerpoint/2010/main" val="33443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A3414-7117-4FE6-827D-8A05DFE52219}" type="datetimeFigureOut">
              <a:rPr lang="en-IN" smtClean="0"/>
              <a:t>10-05-2019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971723-B763-40A5-9C4B-DAC9F51C1F61}" type="slidenum">
              <a:rPr lang="en-IN" smtClean="0"/>
              <a:t>‹#›</a:t>
            </a:fld>
            <a:endParaRPr lang="en-IN"/>
          </a:p>
        </p:txBody>
      </p:sp>
    </p:spTree>
    <p:extLst>
      <p:ext uri="{BB962C8B-B14F-4D97-AF65-F5344CB8AC3E}">
        <p14:creationId xmlns:p14="http://schemas.microsoft.com/office/powerpoint/2010/main" val="352290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6BA3414-7117-4FE6-827D-8A05DFE52219}" type="datetimeFigureOut">
              <a:rPr lang="en-IN" smtClean="0"/>
              <a:t>10-05-2019</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C971723-B763-40A5-9C4B-DAC9F51C1F61}" type="slidenum">
              <a:rPr lang="en-IN" smtClean="0"/>
              <a:t>‹#›</a:t>
            </a:fld>
            <a:endParaRPr lang="en-IN"/>
          </a:p>
        </p:txBody>
      </p:sp>
    </p:spTree>
    <p:extLst>
      <p:ext uri="{BB962C8B-B14F-4D97-AF65-F5344CB8AC3E}">
        <p14:creationId xmlns:p14="http://schemas.microsoft.com/office/powerpoint/2010/main" val="391963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BA3414-7117-4FE6-827D-8A05DFE52219}" type="datetimeFigureOut">
              <a:rPr lang="en-IN" smtClean="0"/>
              <a:t>10-05-2019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71723-B763-40A5-9C4B-DAC9F51C1F61}" type="slidenum">
              <a:rPr lang="en-IN" smtClean="0"/>
              <a:t>‹#›</a:t>
            </a:fld>
            <a:endParaRPr lang="en-IN"/>
          </a:p>
        </p:txBody>
      </p:sp>
    </p:spTree>
    <p:extLst>
      <p:ext uri="{BB962C8B-B14F-4D97-AF65-F5344CB8AC3E}">
        <p14:creationId xmlns:p14="http://schemas.microsoft.com/office/powerpoint/2010/main" val="163728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6BA3414-7117-4FE6-827D-8A05DFE52219}" type="datetimeFigureOut">
              <a:rPr lang="en-IN" smtClean="0"/>
              <a:t>10-05-2019</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C971723-B763-40A5-9C4B-DAC9F51C1F61}"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9912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stacktips.com/tutorials/android/speech-to-text-in-android" TargetMode="External"/><Relationship Id="rId3" Type="http://schemas.openxmlformats.org/officeDocument/2006/relationships/hyperlink" Target="http://www.stackoverflow.com/" TargetMode="External"/><Relationship Id="rId7" Type="http://schemas.openxmlformats.org/officeDocument/2006/relationships/hyperlink" Target="https://www.javatpoint.com/java-mail-api-tutorial"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devloper.android.com/" TargetMode="External"/><Relationship Id="rId5" Type="http://schemas.openxmlformats.org/officeDocument/2006/relationships/hyperlink" Target="http://www.slideshare.com/" TargetMode="External"/><Relationship Id="rId4" Type="http://schemas.openxmlformats.org/officeDocument/2006/relationships/hyperlink" Target="http://www.scripbd.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engineersgarage.com/articles/operating-systems-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3959" y="3926289"/>
            <a:ext cx="5496775" cy="1127456"/>
          </a:xfrm>
        </p:spPr>
        <p:txBody>
          <a:bodyPr>
            <a:normAutofit fontScale="90000"/>
          </a:bodyPr>
          <a:lstStyle/>
          <a:p>
            <a:r>
              <a:rPr lang="en-US" b="1" u="sng" dirty="0">
                <a:solidFill>
                  <a:schemeClr val="bg1"/>
                </a:solidFill>
              </a:rPr>
              <a:t>MAJOR PROJECT</a:t>
            </a:r>
            <a:r>
              <a:rPr lang="en-IN" dirty="0">
                <a:solidFill>
                  <a:schemeClr val="bg1"/>
                </a:solidFill>
              </a:rPr>
              <a:t/>
            </a:r>
            <a:br>
              <a:rPr lang="en-IN" dirty="0">
                <a:solidFill>
                  <a:schemeClr val="bg1"/>
                </a:solidFill>
              </a:rPr>
            </a:br>
            <a:r>
              <a:rPr lang="en-IN" dirty="0" smtClean="0">
                <a:solidFill>
                  <a:schemeClr val="bg1"/>
                </a:solidFill>
              </a:rPr>
              <a:t>           </a:t>
            </a:r>
            <a:r>
              <a:rPr lang="en-US" b="1" u="sng" dirty="0" smtClean="0">
                <a:solidFill>
                  <a:schemeClr val="bg1"/>
                </a:solidFill>
              </a:rPr>
              <a:t>ON</a:t>
            </a:r>
            <a:r>
              <a:rPr lang="en-IN" dirty="0">
                <a:solidFill>
                  <a:schemeClr val="bg1"/>
                </a:solidFill>
              </a:rPr>
              <a:t/>
            </a:r>
            <a:br>
              <a:rPr lang="en-IN" dirty="0">
                <a:solidFill>
                  <a:schemeClr val="bg1"/>
                </a:solidFill>
              </a:rPr>
            </a:br>
            <a:endParaRPr lang="en-IN" dirty="0">
              <a:solidFill>
                <a:schemeClr val="bg1"/>
              </a:solidFill>
            </a:endParaRPr>
          </a:p>
        </p:txBody>
      </p:sp>
      <p:sp>
        <p:nvSpPr>
          <p:cNvPr id="3" name="Subtitle 2"/>
          <p:cNvSpPr>
            <a:spLocks noGrp="1"/>
          </p:cNvSpPr>
          <p:nvPr>
            <p:ph type="subTitle" idx="1"/>
          </p:nvPr>
        </p:nvSpPr>
        <p:spPr>
          <a:xfrm>
            <a:off x="1015533" y="4758585"/>
            <a:ext cx="10993546" cy="590321"/>
          </a:xfrm>
        </p:spPr>
        <p:txBody>
          <a:bodyPr>
            <a:noAutofit/>
          </a:bodyPr>
          <a:lstStyle/>
          <a:p>
            <a:r>
              <a:rPr lang="en-US" sz="3200" b="1" u="sng" dirty="0">
                <a:solidFill>
                  <a:schemeClr val="bg1"/>
                </a:solidFill>
              </a:rPr>
              <a:t>Wi-Fi Based Mobile Quiz/Online Test(MCQ)</a:t>
            </a:r>
            <a:endParaRPr lang="en-IN" sz="3200" dirty="0">
              <a:solidFill>
                <a:schemeClr val="bg1"/>
              </a:solidFill>
            </a:endParaRPr>
          </a:p>
          <a:p>
            <a:endParaRPr lang="en-IN" sz="3200" dirty="0">
              <a:solidFill>
                <a:schemeClr val="bg1"/>
              </a:solidFill>
            </a:endParaRPr>
          </a:p>
        </p:txBody>
      </p:sp>
      <p:pic>
        <p:nvPicPr>
          <p:cNvPr id="4" name="Picture 3" descr="logo"/>
          <p:cNvPicPr/>
          <p:nvPr/>
        </p:nvPicPr>
        <p:blipFill>
          <a:blip r:embed="rId2"/>
          <a:srcRect/>
          <a:stretch>
            <a:fillRect/>
          </a:stretch>
        </p:blipFill>
        <p:spPr bwMode="auto">
          <a:xfrm>
            <a:off x="661415" y="967291"/>
            <a:ext cx="5708650" cy="1552575"/>
          </a:xfrm>
          <a:prstGeom prst="rect">
            <a:avLst/>
          </a:prstGeom>
          <a:noFill/>
          <a:ln w="9525">
            <a:noFill/>
            <a:miter lim="800000"/>
            <a:headEnd/>
            <a:tailEnd/>
          </a:ln>
        </p:spPr>
      </p:pic>
      <p:sp>
        <p:nvSpPr>
          <p:cNvPr id="5" name="Rectangle 4"/>
          <p:cNvSpPr/>
          <p:nvPr/>
        </p:nvSpPr>
        <p:spPr>
          <a:xfrm>
            <a:off x="7557624" y="967291"/>
            <a:ext cx="4046220" cy="1963614"/>
          </a:xfrm>
          <a:prstGeom prst="rect">
            <a:avLst/>
          </a:prstGeom>
        </p:spPr>
        <p:txBody>
          <a:bodyPr wrap="square">
            <a:spAutoFit/>
          </a:bodyPr>
          <a:lstStyle/>
          <a:p>
            <a:pPr marL="3200400" indent="-3200400">
              <a:lnSpc>
                <a:spcPct val="115000"/>
              </a:lnSpc>
              <a:spcAft>
                <a:spcPts val="1000"/>
              </a:spcAft>
            </a:pPr>
            <a:r>
              <a:rPr lang="en-US" sz="2000" b="1" u="sng" dirty="0" smtClean="0"/>
              <a:t>SUBMITTED  </a:t>
            </a:r>
            <a:r>
              <a:rPr lang="en-US" sz="2000" b="1" u="sng" dirty="0"/>
              <a:t>BY :</a:t>
            </a:r>
            <a:endParaRPr lang="en-US" sz="2000" b="1" dirty="0" smtClean="0">
              <a:latin typeface="Times New Roman" panose="02020603050405020304" pitchFamily="18" charset="0"/>
              <a:ea typeface="Calibri" panose="020F0502020204030204" pitchFamily="34" charset="0"/>
            </a:endParaRPr>
          </a:p>
          <a:p>
            <a:pPr marL="3200400" indent="-3200400">
              <a:lnSpc>
                <a:spcPct val="115000"/>
              </a:lnSpc>
              <a:spcAft>
                <a:spcPts val="1000"/>
              </a:spcAft>
            </a:pPr>
            <a:r>
              <a:rPr lang="en-US" sz="2000" b="1" dirty="0" smtClean="0">
                <a:latin typeface="Times New Roman" panose="02020603050405020304" pitchFamily="18" charset="0"/>
                <a:ea typeface="Calibri" panose="020F0502020204030204" pitchFamily="34" charset="0"/>
              </a:rPr>
              <a:t>PAMIT </a:t>
            </a:r>
            <a:r>
              <a:rPr lang="en-US" sz="2000" b="1" dirty="0">
                <a:latin typeface="Times New Roman" panose="02020603050405020304" pitchFamily="18" charset="0"/>
                <a:ea typeface="Calibri" panose="020F0502020204030204" pitchFamily="34" charset="0"/>
              </a:rPr>
              <a:t>DUGGAL (16BCA1440)</a:t>
            </a:r>
            <a:endParaRPr lang="en-IN" sz="1600" b="1" dirty="0">
              <a:latin typeface="Calibri" panose="020F0502020204030204" pitchFamily="34" charset="0"/>
              <a:ea typeface="Calibri" panose="020F0502020204030204" pitchFamily="34" charset="0"/>
            </a:endParaRPr>
          </a:p>
          <a:p>
            <a:pPr marL="3200400" indent="-3200400">
              <a:lnSpc>
                <a:spcPct val="115000"/>
              </a:lnSpc>
              <a:spcAft>
                <a:spcPts val="1000"/>
              </a:spcAft>
            </a:pPr>
            <a:r>
              <a:rPr lang="en-US" sz="2000" b="1" dirty="0" smtClean="0">
                <a:latin typeface="Times New Roman" panose="02020603050405020304" pitchFamily="18" charset="0"/>
                <a:ea typeface="Calibri" panose="020F0502020204030204" pitchFamily="34" charset="0"/>
              </a:rPr>
              <a:t>AMIT </a:t>
            </a:r>
            <a:r>
              <a:rPr lang="en-US" sz="2000" b="1" dirty="0">
                <a:latin typeface="Times New Roman" panose="02020603050405020304" pitchFamily="18" charset="0"/>
                <a:ea typeface="Calibri" panose="020F0502020204030204" pitchFamily="34" charset="0"/>
              </a:rPr>
              <a:t>KASHYAP(16BCA1017)</a:t>
            </a:r>
            <a:endParaRPr lang="en-IN" sz="1600" b="1" dirty="0">
              <a:latin typeface="Calibri" panose="020F0502020204030204" pitchFamily="34" charset="0"/>
              <a:ea typeface="Calibri" panose="020F0502020204030204" pitchFamily="34" charset="0"/>
            </a:endParaRPr>
          </a:p>
          <a:p>
            <a:pPr marL="3200400" indent="-3200400">
              <a:lnSpc>
                <a:spcPct val="115000"/>
              </a:lnSpc>
              <a:spcAft>
                <a:spcPts val="1000"/>
              </a:spcAft>
            </a:pPr>
            <a:r>
              <a:rPr lang="en-US" sz="2000" b="1" dirty="0">
                <a:latin typeface="Times New Roman" panose="02020603050405020304" pitchFamily="18" charset="0"/>
                <a:ea typeface="Calibri" panose="020F0502020204030204" pitchFamily="34" charset="0"/>
              </a:rPr>
              <a:t>                                                              </a:t>
            </a:r>
            <a:endParaRPr lang="en-IN" sz="2000" b="1" dirty="0"/>
          </a:p>
        </p:txBody>
      </p:sp>
    </p:spTree>
    <p:extLst>
      <p:ext uri="{BB962C8B-B14F-4D97-AF65-F5344CB8AC3E}">
        <p14:creationId xmlns:p14="http://schemas.microsoft.com/office/powerpoint/2010/main" val="165636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r>
              <a:rPr lang="en-IN" u="sng" dirty="0"/>
              <a:t/>
            </a:r>
            <a:br>
              <a:rPr lang="en-IN" u="sng" dirty="0"/>
            </a:br>
            <a:endParaRPr lang="en-IN" u="sng" dirty="0"/>
          </a:p>
        </p:txBody>
      </p:sp>
      <p:sp>
        <p:nvSpPr>
          <p:cNvPr id="3" name="Content Placeholder 2"/>
          <p:cNvSpPr>
            <a:spLocks noGrp="1"/>
          </p:cNvSpPr>
          <p:nvPr>
            <p:ph idx="1"/>
          </p:nvPr>
        </p:nvSpPr>
        <p:spPr/>
        <p:txBody>
          <a:bodyPr/>
          <a:lstStyle/>
          <a:p>
            <a:r>
              <a:rPr lang="en-US" sz="2400" dirty="0"/>
              <a:t>Currently there are many medication reminder systems which are operable manually. Due to increased manual work, the available system becomes more time consuming. So in the given work, an attempt has been made to implement fully automatic medication reminder system. It eases the user’s task of recalling when to take the medicine by reminding them of the particular medicine at the correct time thereby reducing the much prevalent manual work.</a:t>
            </a:r>
            <a:endParaRPr lang="en-IN" sz="2400" dirty="0"/>
          </a:p>
          <a:p>
            <a:endParaRPr lang="en-IN" dirty="0"/>
          </a:p>
        </p:txBody>
      </p:sp>
    </p:spTree>
    <p:extLst>
      <p:ext uri="{BB962C8B-B14F-4D97-AF65-F5344CB8AC3E}">
        <p14:creationId xmlns:p14="http://schemas.microsoft.com/office/powerpoint/2010/main" val="33960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Bibliography:</a:t>
            </a:r>
            <a:r>
              <a:rPr lang="en-IN" u="sng" dirty="0"/>
              <a:t/>
            </a:r>
            <a:br>
              <a:rPr lang="en-IN" u="sng" dirty="0"/>
            </a:br>
            <a:endParaRPr lang="en-IN" u="sng" dirty="0"/>
          </a:p>
        </p:txBody>
      </p:sp>
      <p:sp>
        <p:nvSpPr>
          <p:cNvPr id="3" name="Content Placeholder 2"/>
          <p:cNvSpPr>
            <a:spLocks noGrp="1"/>
          </p:cNvSpPr>
          <p:nvPr>
            <p:ph idx="1"/>
          </p:nvPr>
        </p:nvSpPr>
        <p:spPr/>
        <p:txBody>
          <a:bodyPr/>
          <a:lstStyle/>
          <a:p>
            <a:pPr lvl="0"/>
            <a:r>
              <a:rPr lang="en-US" u="sng" dirty="0">
                <a:hlinkClick r:id="rId2"/>
              </a:rPr>
              <a:t>www.google.com</a:t>
            </a:r>
            <a:endParaRPr lang="en-IN" dirty="0"/>
          </a:p>
          <a:p>
            <a:pPr lvl="0"/>
            <a:r>
              <a:rPr lang="en-US" u="sng" dirty="0">
                <a:hlinkClick r:id="rId3"/>
              </a:rPr>
              <a:t>www.stackoverflow.com</a:t>
            </a:r>
            <a:endParaRPr lang="en-IN" dirty="0"/>
          </a:p>
          <a:p>
            <a:pPr lvl="0"/>
            <a:r>
              <a:rPr lang="en-US" u="sng" dirty="0">
                <a:hlinkClick r:id="rId4"/>
              </a:rPr>
              <a:t>www.scripbd.com</a:t>
            </a:r>
            <a:endParaRPr lang="en-IN" dirty="0"/>
          </a:p>
          <a:p>
            <a:pPr lvl="0"/>
            <a:r>
              <a:rPr lang="en-US" u="sng" dirty="0">
                <a:hlinkClick r:id="rId5"/>
              </a:rPr>
              <a:t>www.slideshare.com</a:t>
            </a:r>
            <a:endParaRPr lang="en-IN" dirty="0"/>
          </a:p>
          <a:p>
            <a:pPr lvl="0"/>
            <a:r>
              <a:rPr lang="en-US" u="sng" dirty="0">
                <a:hlinkClick r:id="rId6"/>
              </a:rPr>
              <a:t>www.devloper.android.com</a:t>
            </a:r>
            <a:endParaRPr lang="en-IN" dirty="0"/>
          </a:p>
          <a:p>
            <a:pPr lvl="0"/>
            <a:r>
              <a:rPr lang="en-US" u="sng" dirty="0">
                <a:hlinkClick r:id="rId7"/>
              </a:rPr>
              <a:t>https://www.javatpoint.com/java-mail-api-tutorial</a:t>
            </a:r>
            <a:endParaRPr lang="en-IN" dirty="0"/>
          </a:p>
          <a:p>
            <a:pPr lvl="0"/>
            <a:r>
              <a:rPr lang="en-US" u="sng" dirty="0">
                <a:hlinkClick r:id="rId8"/>
              </a:rPr>
              <a:t>https://stacktips.com/tutorials/android/speech-to-text-in-android</a:t>
            </a:r>
            <a:endParaRPr lang="en-IN" dirty="0"/>
          </a:p>
          <a:p>
            <a:endParaRPr lang="en-IN" dirty="0"/>
          </a:p>
        </p:txBody>
      </p:sp>
    </p:spTree>
    <p:extLst>
      <p:ext uri="{BB962C8B-B14F-4D97-AF65-F5344CB8AC3E}">
        <p14:creationId xmlns:p14="http://schemas.microsoft.com/office/powerpoint/2010/main" val="2439575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2967334"/>
            <a:ext cx="4646263" cy="1617365"/>
          </a:xfrm>
          <a:prstGeom prst="rect">
            <a:avLst/>
          </a:prstGeom>
          <a:noFill/>
        </p:spPr>
        <p:txBody>
          <a:bodyPr wrap="none" lIns="91440" tIns="45720" rIns="91440" bIns="45720">
            <a:prstTxWarp prst="textArchDown">
              <a:avLst/>
            </a:prstTxWarp>
            <a:spAutoFit/>
          </a:bodyPr>
          <a:lstStyle/>
          <a:p>
            <a:pPr algn="ctr"/>
            <a:r>
              <a:rPr lang="en-US" sz="13800" b="1" dirty="0" smtClean="0">
                <a:ln/>
                <a:pattFill prst="dkUpDiag">
                  <a:fgClr>
                    <a:schemeClr val="bg1">
                      <a:lumMod val="50000"/>
                    </a:schemeClr>
                  </a:fgClr>
                  <a:bgClr>
                    <a:schemeClr val="tx1">
                      <a:lumMod val="75000"/>
                      <a:lumOff val="25000"/>
                    </a:schemeClr>
                  </a:bgClr>
                </a:pattFill>
                <a:effectLst>
                  <a:glow rad="139700">
                    <a:schemeClr val="accent5">
                      <a:satMod val="175000"/>
                      <a:alpha val="40000"/>
                    </a:schemeClr>
                  </a:glow>
                  <a:outerShdw blurRad="50800" dist="38100" dir="13500000" algn="br" rotWithShape="0">
                    <a:prstClr val="black">
                      <a:alpha val="40000"/>
                    </a:prstClr>
                  </a:outerShdw>
                </a:effectLst>
              </a:rPr>
              <a:t>Thankyou</a:t>
            </a:r>
            <a:r>
              <a:rPr lang="en-US" sz="13800" b="1" dirty="0" smtClean="0">
                <a:ln/>
                <a:pattFill prst="dkUpDiag">
                  <a:fgClr>
                    <a:schemeClr val="bg1">
                      <a:lumMod val="50000"/>
                    </a:schemeClr>
                  </a:fgClr>
                  <a:bgClr>
                    <a:schemeClr val="tx1">
                      <a:lumMod val="75000"/>
                      <a:lumOff val="25000"/>
                    </a:schemeClr>
                  </a:bgClr>
                </a:pattFill>
                <a:effectLst>
                  <a:glow rad="139700">
                    <a:schemeClr val="accent5">
                      <a:satMod val="175000"/>
                      <a:alpha val="40000"/>
                    </a:schemeClr>
                  </a:glow>
                  <a:outerShdw blurRad="38100" dist="19050" dir="2700000" algn="tl" rotWithShape="0">
                    <a:schemeClr val="dk1">
                      <a:lumMod val="50000"/>
                      <a:alpha val="40000"/>
                    </a:schemeClr>
                  </a:outerShdw>
                </a:effectLst>
              </a:rPr>
              <a:t> !!</a:t>
            </a:r>
            <a:endParaRPr lang="en-US" sz="13800" b="1" dirty="0">
              <a:ln/>
              <a:pattFill prst="dkUpDiag">
                <a:fgClr>
                  <a:schemeClr val="bg1">
                    <a:lumMod val="50000"/>
                  </a:schemeClr>
                </a:fgClr>
                <a:bgClr>
                  <a:schemeClr val="tx1">
                    <a:lumMod val="75000"/>
                    <a:lumOff val="25000"/>
                  </a:schemeClr>
                </a:bgClr>
              </a:pattFill>
              <a:effectLst>
                <a:glow rad="139700">
                  <a:schemeClr val="accent5">
                    <a:satMod val="175000"/>
                    <a:alpha val="40000"/>
                  </a:schemeClr>
                </a:glow>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7453764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Android?</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sz="2800" u="sng" dirty="0">
                <a:hlinkClick r:id="rId2"/>
              </a:rPr>
              <a:t>Operating Systems</a:t>
            </a:r>
            <a:r>
              <a:rPr lang="en-US" sz="2800" dirty="0"/>
              <a:t> have developed a lot in last 15 years. Starting from black and white phones to recent smart phones or mini computers, mobile OS has come far away. Especially for smart phones, Mobile OS has greatly evolved from Palm OS in 1996 to Windows pocket PC in 2000 then to Blackberry OS and Android.</a:t>
            </a:r>
            <a:endParaRPr lang="en-IN" sz="2800" dirty="0"/>
          </a:p>
          <a:p>
            <a:pPr marL="0" indent="0">
              <a:buNone/>
            </a:pPr>
            <a:endParaRPr lang="en-IN" sz="2800" dirty="0"/>
          </a:p>
        </p:txBody>
      </p:sp>
    </p:spTree>
    <p:extLst>
      <p:ext uri="{BB962C8B-B14F-4D97-AF65-F5344CB8AC3E}">
        <p14:creationId xmlns:p14="http://schemas.microsoft.com/office/powerpoint/2010/main" val="45156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Android </a:t>
            </a:r>
            <a:r>
              <a:rPr lang="en-US" b="1" dirty="0" smtClean="0"/>
              <a:t>Applications:</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2400" dirty="0"/>
              <a:t>Android applications are usually developed in the Java language using the Android Software Development Kit. Once developed, Android applications can be packaged easily and sold out either through a store such as </a:t>
            </a:r>
            <a:r>
              <a:rPr lang="en-US" sz="2400" b="1" dirty="0"/>
              <a:t>Google Play </a:t>
            </a:r>
            <a:r>
              <a:rPr lang="en-US" sz="2400" dirty="0"/>
              <a:t>or the Android applications are usually developed in the Java language using the Android Software Development Kit. Once developed, Android applications can be packaged easily and sold out either through a store such as </a:t>
            </a:r>
            <a:r>
              <a:rPr lang="en-US" sz="2400" b="1" dirty="0"/>
              <a:t>Google Play Amazon </a:t>
            </a:r>
            <a:r>
              <a:rPr lang="en-US" sz="2400" b="1" dirty="0" err="1" smtClean="0"/>
              <a:t>Appstore</a:t>
            </a:r>
            <a:r>
              <a:rPr lang="en-US" sz="2400" b="1" dirty="0" smtClean="0"/>
              <a:t>.</a:t>
            </a:r>
          </a:p>
          <a:p>
            <a:r>
              <a:rPr lang="en-US" sz="2400" dirty="0"/>
              <a:t>Android powers hundreds of millions of mobile devices in more than 190 countries around the world. It's the largest installed base of any mobile platform and growing fast. Every day more than 1 million new Android devices are activated worldwide. </a:t>
            </a:r>
            <a:endParaRPr lang="en-IN" sz="3200" dirty="0"/>
          </a:p>
        </p:txBody>
      </p:sp>
    </p:spTree>
    <p:extLst>
      <p:ext uri="{BB962C8B-B14F-4D97-AF65-F5344CB8AC3E}">
        <p14:creationId xmlns:p14="http://schemas.microsoft.com/office/powerpoint/2010/main" val="270201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USED:</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sz="2400" b="1" dirty="0"/>
              <a:t>Android software development kit</a:t>
            </a:r>
            <a:endParaRPr lang="en-IN" sz="2400" dirty="0"/>
          </a:p>
          <a:p>
            <a:r>
              <a:rPr lang="en-US" sz="2400" dirty="0"/>
              <a:t>The Android software development kit (SDK) includes a comprehensive set of development tools. These include a debugger, libraries, a handset emulator based on QEMU, documentation, sample code, and tutorials. Currently supported development platforms include computers running Linux, Mac OS X 10.5.8 or later, and Windows  XP or later. As of March 2015, the SDK is not available on Android itself, but the software development is possible by using specialized Android applications.</a:t>
            </a:r>
            <a:endParaRPr lang="en-IN" sz="2400" dirty="0"/>
          </a:p>
          <a:p>
            <a:endParaRPr lang="en-IN" dirty="0"/>
          </a:p>
        </p:txBody>
      </p:sp>
    </p:spTree>
    <p:extLst>
      <p:ext uri="{BB962C8B-B14F-4D97-AF65-F5344CB8AC3E}">
        <p14:creationId xmlns:p14="http://schemas.microsoft.com/office/powerpoint/2010/main" val="88191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TECHNOLOGY USED (CONT.)</a:t>
            </a:r>
            <a:endParaRPr lang="en-IN" dirty="0"/>
          </a:p>
        </p:txBody>
      </p:sp>
      <p:sp>
        <p:nvSpPr>
          <p:cNvPr id="3" name="Content Placeholder 2"/>
          <p:cNvSpPr>
            <a:spLocks noGrp="1"/>
          </p:cNvSpPr>
          <p:nvPr>
            <p:ph idx="1"/>
          </p:nvPr>
        </p:nvSpPr>
        <p:spPr/>
        <p:txBody>
          <a:bodyPr/>
          <a:lstStyle/>
          <a:p>
            <a:r>
              <a:rPr lang="en-US" b="1" dirty="0"/>
              <a:t>Java development kit</a:t>
            </a:r>
            <a:endParaRPr lang="en-IN" b="1" dirty="0"/>
          </a:p>
          <a:p>
            <a:r>
              <a:rPr lang="en-US" dirty="0"/>
              <a:t>The Android build process depends on a number of tools from the JDK. Check out the build system overview documentation. The first big piece we need from JDK is</a:t>
            </a:r>
            <a:endParaRPr lang="en-IN" dirty="0"/>
          </a:p>
          <a:p>
            <a:r>
              <a:rPr lang="en-US" dirty="0" err="1"/>
              <a:t>javac</a:t>
            </a:r>
            <a:r>
              <a:rPr lang="en-US" dirty="0"/>
              <a:t>- all your source code written in Java needs to be compiled before it can be converted to the DEX format.</a:t>
            </a:r>
            <a:endParaRPr lang="en-IN" dirty="0"/>
          </a:p>
          <a:p>
            <a:r>
              <a:rPr lang="en-US" dirty="0"/>
              <a:t>Once your code has been compiled, </a:t>
            </a:r>
            <a:r>
              <a:rPr lang="en-US" dirty="0" err="1"/>
              <a:t>dexed</a:t>
            </a:r>
            <a:r>
              <a:rPr lang="en-US" dirty="0"/>
              <a:t>, and packaged into an APK, we need jar signer to sign the APK.</a:t>
            </a:r>
            <a:endParaRPr lang="en-IN" dirty="0"/>
          </a:p>
          <a:p>
            <a:r>
              <a:rPr lang="en-US" dirty="0"/>
              <a:t>There are some efforts out there to bring Java 8 features to Android, most notably </a:t>
            </a:r>
            <a:r>
              <a:rPr lang="en-US" dirty="0" err="1"/>
              <a:t>gradle-retrolambda</a:t>
            </a:r>
            <a:r>
              <a:rPr lang="en-US" dirty="0"/>
              <a:t> . Some of these require JDK 8 to compile properly.</a:t>
            </a:r>
            <a:endParaRPr lang="en-IN" dirty="0"/>
          </a:p>
          <a:p>
            <a:endParaRPr lang="en-IN" dirty="0"/>
          </a:p>
        </p:txBody>
      </p:sp>
    </p:spTree>
    <p:extLst>
      <p:ext uri="{BB962C8B-B14F-4D97-AF65-F5344CB8AC3E}">
        <p14:creationId xmlns:p14="http://schemas.microsoft.com/office/powerpoint/2010/main" val="341506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RESOURCE REQUIRMENT </a:t>
            </a:r>
            <a:r>
              <a:rPr lang="en-US" b="1" dirty="0" smtClean="0"/>
              <a:t>DOCUMENT:</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sz="2400" b="1" u="sng" dirty="0" smtClean="0"/>
              <a:t> </a:t>
            </a:r>
            <a:r>
              <a:rPr lang="en-US" sz="2800" b="1" u="sng" dirty="0" smtClean="0"/>
              <a:t>Data Dictionary:</a:t>
            </a:r>
            <a:endParaRPr lang="en-IN" sz="2800" b="1" u="sng" dirty="0"/>
          </a:p>
          <a:p>
            <a:r>
              <a:rPr lang="en-US" sz="2400" dirty="0"/>
              <a:t>A set of information describing the contents, format, and structure of a database and the relationship between its elements, used to control access to and manipulation of the database</a:t>
            </a:r>
            <a:r>
              <a:rPr lang="en-US" sz="2400" dirty="0" smtClean="0"/>
              <a:t>.</a:t>
            </a:r>
            <a:r>
              <a:rPr lang="en-US" dirty="0"/>
              <a:t> </a:t>
            </a:r>
            <a:endParaRPr lang="en-IN" sz="2100" dirty="0"/>
          </a:p>
          <a:p>
            <a:pPr marL="0" indent="0">
              <a:buNone/>
            </a:pPr>
            <a:r>
              <a:rPr lang="en-US" sz="2800" b="1" u="sng" dirty="0"/>
              <a:t>Data Flow Diagram (DFD</a:t>
            </a:r>
            <a:r>
              <a:rPr lang="en-US" sz="2800" b="1" u="sng" dirty="0" smtClean="0"/>
              <a:t>):</a:t>
            </a:r>
            <a:endParaRPr lang="en-IN" sz="2800" dirty="0"/>
          </a:p>
          <a:p>
            <a:r>
              <a:rPr lang="en-US" sz="2100" dirty="0"/>
              <a:t>A </a:t>
            </a:r>
            <a:r>
              <a:rPr lang="en-US" sz="2100" b="1" dirty="0"/>
              <a:t>data flow diagram</a:t>
            </a:r>
            <a:r>
              <a:rPr lang="en-US" sz="2100" dirty="0"/>
              <a:t> (</a:t>
            </a:r>
            <a:r>
              <a:rPr lang="en-US" sz="2100" b="1" dirty="0"/>
              <a:t>DFD</a:t>
            </a:r>
            <a:r>
              <a:rPr lang="en-US" sz="2100" dirty="0"/>
              <a:t>) is a graphical representation of the "flow" of data through an information system, modelling its </a:t>
            </a:r>
            <a:r>
              <a:rPr lang="en-US" sz="2100" i="1" dirty="0"/>
              <a:t>process</a:t>
            </a:r>
            <a:r>
              <a:rPr lang="en-US" sz="2100" dirty="0"/>
              <a:t> aspects. A DFD is often used as a preliminary step to create an overview of the system. DFDs can also be used for the visualization of data processing.</a:t>
            </a:r>
            <a:endParaRPr lang="en-IN" sz="2100" dirty="0"/>
          </a:p>
          <a:p>
            <a:endParaRPr lang="en-IN" sz="2400" dirty="0"/>
          </a:p>
          <a:p>
            <a:endParaRPr lang="en-IN" dirty="0"/>
          </a:p>
        </p:txBody>
      </p:sp>
    </p:spTree>
    <p:extLst>
      <p:ext uri="{BB962C8B-B14F-4D97-AF65-F5344CB8AC3E}">
        <p14:creationId xmlns:p14="http://schemas.microsoft.com/office/powerpoint/2010/main" val="3673285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292" y="336203"/>
            <a:ext cx="11029616" cy="1252083"/>
          </a:xfrm>
        </p:spPr>
        <p:txBody>
          <a:bodyPr/>
          <a:lstStyle/>
          <a:p>
            <a:r>
              <a:rPr lang="en-US" b="1" dirty="0" smtClean="0"/>
              <a:t>Diagrams:</a:t>
            </a:r>
            <a:endParaRPr lang="en-IN" b="1" dirty="0"/>
          </a:p>
        </p:txBody>
      </p:sp>
      <p:sp>
        <p:nvSpPr>
          <p:cNvPr id="3" name="Content Placeholder 2"/>
          <p:cNvSpPr>
            <a:spLocks noGrp="1"/>
          </p:cNvSpPr>
          <p:nvPr>
            <p:ph idx="1"/>
          </p:nvPr>
        </p:nvSpPr>
        <p:spPr>
          <a:xfrm>
            <a:off x="5883965" y="4439478"/>
            <a:ext cx="12191999" cy="3790122"/>
          </a:xfrm>
        </p:spPr>
        <p:txBody>
          <a:bodyPr/>
          <a:lstStyle/>
          <a:p>
            <a:endParaRPr lang="en-IN" dirty="0"/>
          </a:p>
        </p:txBody>
      </p:sp>
      <p:sp>
        <p:nvSpPr>
          <p:cNvPr id="4" name="Rectangle 2"/>
          <p:cNvSpPr>
            <a:spLocks noChangeArrowheads="1"/>
          </p:cNvSpPr>
          <p:nvPr/>
        </p:nvSpPr>
        <p:spPr bwMode="auto">
          <a:xfrm>
            <a:off x="292100" y="-1651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15" y="3601975"/>
            <a:ext cx="5159375" cy="3178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16170" y="30312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solidFill>
                  <a:schemeClr val="tx1"/>
                </a:solidFill>
                <a:effectLst/>
                <a:latin typeface="Arial" panose="020B0604020202020204" pitchFamily="34" charset="0"/>
                <a:ea typeface="Arial" panose="020B0604020202020204" pitchFamily="34" charset="0"/>
              </a:rPr>
              <a:t>Level 0 DFD: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5274553" y="1454112"/>
            <a:ext cx="13476885" cy="144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37936" tIns="406272" rIns="914112" bIns="47927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smtClean="0">
                <a:ln>
                  <a:noFill/>
                </a:ln>
                <a:solidFill>
                  <a:schemeClr val="tx1"/>
                </a:solidFill>
                <a:effectLst/>
                <a:latin typeface="Arial" panose="020B0604020202020204" pitchFamily="34" charset="0"/>
                <a:ea typeface="Arial" panose="020B0604020202020204" pitchFamily="34" charset="0"/>
              </a:rPr>
              <a:t>Use Case Diagram:</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05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215" y="2385788"/>
            <a:ext cx="6046757" cy="44722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flipV="1">
            <a:off x="5274553" y="1916424"/>
            <a:ext cx="1347688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85825" algn="l"/>
              </a:tabLst>
              <a:defRPr>
                <a:solidFill>
                  <a:schemeClr val="tx1"/>
                </a:solidFill>
                <a:latin typeface="Arial" panose="020B0604020202020204" pitchFamily="34" charset="0"/>
              </a:defRPr>
            </a:lvl1pPr>
            <a:lvl2pPr eaLnBrk="0" fontAlgn="base" hangingPunct="0">
              <a:spcBef>
                <a:spcPct val="0"/>
              </a:spcBef>
              <a:spcAft>
                <a:spcPct val="0"/>
              </a:spcAft>
              <a:tabLst>
                <a:tab pos="885825" algn="l"/>
              </a:tabLst>
              <a:defRPr>
                <a:solidFill>
                  <a:schemeClr val="tx1"/>
                </a:solidFill>
                <a:latin typeface="Arial" panose="020B0604020202020204" pitchFamily="34" charset="0"/>
              </a:defRPr>
            </a:lvl2pPr>
            <a:lvl3pPr eaLnBrk="0" fontAlgn="base" hangingPunct="0">
              <a:spcBef>
                <a:spcPct val="0"/>
              </a:spcBef>
              <a:spcAft>
                <a:spcPct val="0"/>
              </a:spcAft>
              <a:tabLst>
                <a:tab pos="885825" algn="l"/>
              </a:tabLst>
              <a:defRPr>
                <a:solidFill>
                  <a:schemeClr val="tx1"/>
                </a:solidFill>
                <a:latin typeface="Arial" panose="020B0604020202020204" pitchFamily="34" charset="0"/>
              </a:defRPr>
            </a:lvl3pPr>
            <a:lvl4pPr eaLnBrk="0" fontAlgn="base" hangingPunct="0">
              <a:spcBef>
                <a:spcPct val="0"/>
              </a:spcBef>
              <a:spcAft>
                <a:spcPct val="0"/>
              </a:spcAft>
              <a:tabLst>
                <a:tab pos="885825" algn="l"/>
              </a:tabLst>
              <a:defRPr>
                <a:solidFill>
                  <a:schemeClr val="tx1"/>
                </a:solidFill>
                <a:latin typeface="Arial" panose="020B0604020202020204" pitchFamily="34" charset="0"/>
              </a:defRPr>
            </a:lvl4pPr>
            <a:lvl5pPr eaLnBrk="0" fontAlgn="base" hangingPunct="0">
              <a:spcBef>
                <a:spcPct val="0"/>
              </a:spcBef>
              <a:spcAft>
                <a:spcPct val="0"/>
              </a:spcAft>
              <a:tabLst>
                <a:tab pos="885825" algn="l"/>
              </a:tabLst>
              <a:defRPr>
                <a:solidFill>
                  <a:schemeClr val="tx1"/>
                </a:solidFill>
                <a:latin typeface="Arial" panose="020B0604020202020204" pitchFamily="34" charset="0"/>
              </a:defRPr>
            </a:lvl5pPr>
            <a:lvl6pPr eaLnBrk="0" fontAlgn="base" hangingPunct="0">
              <a:spcBef>
                <a:spcPct val="0"/>
              </a:spcBef>
              <a:spcAft>
                <a:spcPct val="0"/>
              </a:spcAft>
              <a:tabLst>
                <a:tab pos="885825" algn="l"/>
              </a:tabLst>
              <a:defRPr>
                <a:solidFill>
                  <a:schemeClr val="tx1"/>
                </a:solidFill>
                <a:latin typeface="Arial" panose="020B0604020202020204" pitchFamily="34" charset="0"/>
              </a:defRPr>
            </a:lvl6pPr>
            <a:lvl7pPr eaLnBrk="0" fontAlgn="base" hangingPunct="0">
              <a:spcBef>
                <a:spcPct val="0"/>
              </a:spcBef>
              <a:spcAft>
                <a:spcPct val="0"/>
              </a:spcAft>
              <a:tabLst>
                <a:tab pos="885825" algn="l"/>
              </a:tabLst>
              <a:defRPr>
                <a:solidFill>
                  <a:schemeClr val="tx1"/>
                </a:solidFill>
                <a:latin typeface="Arial" panose="020B0604020202020204" pitchFamily="34" charset="0"/>
              </a:defRPr>
            </a:lvl7pPr>
            <a:lvl8pPr eaLnBrk="0" fontAlgn="base" hangingPunct="0">
              <a:spcBef>
                <a:spcPct val="0"/>
              </a:spcBef>
              <a:spcAft>
                <a:spcPct val="0"/>
              </a:spcAft>
              <a:tabLst>
                <a:tab pos="885825" algn="l"/>
              </a:tabLst>
              <a:defRPr>
                <a:solidFill>
                  <a:schemeClr val="tx1"/>
                </a:solidFill>
                <a:latin typeface="Arial" panose="020B0604020202020204" pitchFamily="34" charset="0"/>
              </a:defRPr>
            </a:lvl8pPr>
            <a:lvl9pPr eaLnBrk="0" fontAlgn="base" hangingPunct="0">
              <a:spcBef>
                <a:spcPct val="0"/>
              </a:spcBef>
              <a:spcAft>
                <a:spcPct val="0"/>
              </a:spcAft>
              <a:tabLst>
                <a:tab pos="8858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85825" algn="l"/>
              </a:tabLst>
            </a:pPr>
            <a:r>
              <a:rPr kumimoji="0" lang="en-US" altLang="en-US" sz="16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885825" algn="l"/>
              </a:tabLst>
            </a:pPr>
            <a:r>
              <a:rPr kumimoji="0" lang="en-US" altLang="en-US" sz="16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t/>
            </a:r>
            <a:br>
              <a:rPr kumimoji="0" lang="en-US" altLang="en-US" sz="1600" b="0" i="0" u="none" strike="noStrike" cap="none" normalizeH="0" baseline="0" smtClean="0">
                <a:ln>
                  <a:noFill/>
                </a:ln>
                <a:solidFill>
                  <a:schemeClr val="tx1"/>
                </a:solidFill>
                <a:effectLst/>
                <a:latin typeface="Arial" panose="020B0604020202020204" pitchFamily="34" charset="0"/>
                <a:ea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074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22756"/>
            <a:ext cx="11029616" cy="1013800"/>
          </a:xfrm>
        </p:spPr>
        <p:txBody>
          <a:bodyPr/>
          <a:lstStyle/>
          <a:p>
            <a:r>
              <a:rPr lang="en-US" b="1" dirty="0" err="1" smtClean="0"/>
              <a:t>Er</a:t>
            </a:r>
            <a:r>
              <a:rPr lang="en-US" b="1" dirty="0" smtClean="0"/>
              <a:t> diagram:</a:t>
            </a:r>
            <a:endParaRPr lang="en-IN" b="1" dirty="0"/>
          </a:p>
        </p:txBody>
      </p:sp>
      <p:pic>
        <p:nvPicPr>
          <p:cNvPr id="4" name="Content Placeholder 3"/>
          <p:cNvPicPr>
            <a:picLocks noGrp="1"/>
          </p:cNvPicPr>
          <p:nvPr>
            <p:ph idx="1"/>
          </p:nvPr>
        </p:nvPicPr>
        <p:blipFill>
          <a:blip r:embed="rId2">
            <a:extLst/>
          </a:blip>
          <a:srcRect/>
          <a:stretch>
            <a:fillRect/>
          </a:stretch>
        </p:blipFill>
        <p:spPr bwMode="auto">
          <a:xfrm>
            <a:off x="1854200" y="2636044"/>
            <a:ext cx="8064500" cy="3625056"/>
          </a:xfrm>
          <a:prstGeom prst="rect">
            <a:avLst/>
          </a:prstGeom>
          <a:noFill/>
        </p:spPr>
      </p:pic>
    </p:spTree>
    <p:extLst>
      <p:ext uri="{BB962C8B-B14F-4D97-AF65-F5344CB8AC3E}">
        <p14:creationId xmlns:p14="http://schemas.microsoft.com/office/powerpoint/2010/main" val="232357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Screenshots: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p:txBody>
      </p:sp>
      <p:pic>
        <p:nvPicPr>
          <p:cNvPr id="4" name="Picture 3" descr="C:\Users\Pamit\AppData\Local\Microsoft\Windows\INetCache\Content.Word\Screenshot_20190510-085145_Kvz.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93" y="2530484"/>
            <a:ext cx="2191770" cy="3945255"/>
          </a:xfrm>
          <a:prstGeom prst="rect">
            <a:avLst/>
          </a:prstGeom>
          <a:noFill/>
          <a:ln>
            <a:noFill/>
          </a:ln>
        </p:spPr>
      </p:pic>
      <p:pic>
        <p:nvPicPr>
          <p:cNvPr id="10" name="Picture 9" descr="C:\Users\Pamit\AppData\Local\Microsoft\Windows\INetCache\Content.Word\Screenshot_20190510-085205_Kvz.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0515" y="2530484"/>
            <a:ext cx="2298451" cy="3945255"/>
          </a:xfrm>
          <a:prstGeom prst="rect">
            <a:avLst/>
          </a:prstGeom>
          <a:noFill/>
          <a:ln>
            <a:noFill/>
          </a:ln>
        </p:spPr>
      </p:pic>
      <p:pic>
        <p:nvPicPr>
          <p:cNvPr id="11" name="Picture 10" descr="C:\Users\Pamit\AppData\Local\Microsoft\Windows\INetCache\Content.Word\Screenshot_20190510-085337_Kvz.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8562" y="2530484"/>
            <a:ext cx="2219726" cy="3945255"/>
          </a:xfrm>
          <a:prstGeom prst="rect">
            <a:avLst/>
          </a:prstGeom>
          <a:noFill/>
          <a:ln>
            <a:noFill/>
          </a:ln>
        </p:spPr>
      </p:pic>
      <p:pic>
        <p:nvPicPr>
          <p:cNvPr id="12" name="Picture 11" descr="C:\Users\Pamit\AppData\Local\Microsoft\Windows\INetCache\Content.Word\Screenshot_20190510-085354_Kvz.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8288" y="2530484"/>
            <a:ext cx="2229251" cy="3945255"/>
          </a:xfrm>
          <a:prstGeom prst="rect">
            <a:avLst/>
          </a:prstGeom>
          <a:noFill/>
          <a:ln>
            <a:noFill/>
          </a:ln>
        </p:spPr>
      </p:pic>
      <p:pic>
        <p:nvPicPr>
          <p:cNvPr id="13" name="Picture 12" descr="C:\Users\Pamit\AppData\Local\Microsoft\Windows\INetCache\Content.Word\Screenshot_20190510-085408_Kvz.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7539" y="2530484"/>
            <a:ext cx="2330761" cy="3945255"/>
          </a:xfrm>
          <a:prstGeom prst="rect">
            <a:avLst/>
          </a:prstGeom>
          <a:noFill/>
          <a:ln>
            <a:noFill/>
          </a:ln>
        </p:spPr>
      </p:pic>
    </p:spTree>
    <p:extLst>
      <p:ext uri="{BB962C8B-B14F-4D97-AF65-F5344CB8AC3E}">
        <p14:creationId xmlns:p14="http://schemas.microsoft.com/office/powerpoint/2010/main" val="7601780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39</TotalTime>
  <Words>505</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Wingdings 2</vt:lpstr>
      <vt:lpstr>Dividend</vt:lpstr>
      <vt:lpstr>MAJOR PROJECT            ON </vt:lpstr>
      <vt:lpstr>What is Android? </vt:lpstr>
      <vt:lpstr>Android Applications: </vt:lpstr>
      <vt:lpstr>TECHNOLOGY USED: </vt:lpstr>
      <vt:lpstr>TECHNOLOGY USED (CONT.)</vt:lpstr>
      <vt:lpstr>SOFTWARE RESOURCE REQUIRMENT DOCUMENT: </vt:lpstr>
      <vt:lpstr>Diagrams:</vt:lpstr>
      <vt:lpstr>Er diagram:</vt:lpstr>
      <vt:lpstr>Screenshots: </vt:lpstr>
      <vt:lpstr>Conclusion: </vt:lpstr>
      <vt:lpstr>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ON </dc:title>
  <dc:creator>Pamit Duggal</dc:creator>
  <cp:lastModifiedBy>Pamit Duggal</cp:lastModifiedBy>
  <cp:revision>8</cp:revision>
  <dcterms:created xsi:type="dcterms:W3CDTF">2019-05-10T04:21:09Z</dcterms:created>
  <dcterms:modified xsi:type="dcterms:W3CDTF">2019-05-10T05:00:55Z</dcterms:modified>
</cp:coreProperties>
</file>