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35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guide id="3" pos="96" userDrawn="1">
          <p15:clr>
            <a:srgbClr val="A4A3A4"/>
          </p15:clr>
        </p15:guide>
        <p15:guide id="4" pos="7584" userDrawn="1">
          <p15:clr>
            <a:srgbClr val="A4A3A4"/>
          </p15:clr>
        </p15:guide>
        <p15:guide id="5" orient="horz" pos="4104" userDrawn="1">
          <p15:clr>
            <a:srgbClr val="A4A3A4"/>
          </p15:clr>
        </p15:guide>
        <p15:guide id="6" orient="horz" pos="4032" userDrawn="1">
          <p15:clr>
            <a:srgbClr val="A4A3A4"/>
          </p15:clr>
        </p15:guide>
        <p15:guide id="7" orient="horz" pos="2664" userDrawn="1">
          <p15:clr>
            <a:srgbClr val="A4A3A4"/>
          </p15:clr>
        </p15:guide>
        <p15:guide id="8" orient="horz" pos="2616" userDrawn="1">
          <p15:clr>
            <a:srgbClr val="A4A3A4"/>
          </p15:clr>
        </p15:guide>
        <p15:guide id="9" orient="horz" pos="2712" userDrawn="1">
          <p15:clr>
            <a:srgbClr val="A4A3A4"/>
          </p15:clr>
        </p15:guide>
        <p15:guide id="10" pos="3792" userDrawn="1">
          <p15:clr>
            <a:srgbClr val="A4A3A4"/>
          </p15:clr>
        </p15:guide>
        <p15:guide id="11"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hr-Finney, Julie" initials="GJ" lastIdx="4" clrIdx="0">
    <p:extLst>
      <p:ext uri="{19B8F6BF-5375-455C-9EA6-DF929625EA0E}">
        <p15:presenceInfo xmlns:p15="http://schemas.microsoft.com/office/powerpoint/2012/main" userId="S-1-5-21-1292428093-484763869-725345543-8197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A7"/>
    <a:srgbClr val="00639D"/>
    <a:srgbClr val="005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2" autoAdjust="0"/>
    <p:restoredTop sz="94856" autoAdjust="0"/>
  </p:normalViewPr>
  <p:slideViewPr>
    <p:cSldViewPr snapToGrid="0">
      <p:cViewPr varScale="1">
        <p:scale>
          <a:sx n="120" d="100"/>
          <a:sy n="120" d="100"/>
        </p:scale>
        <p:origin x="736" y="184"/>
      </p:cViewPr>
      <p:guideLst>
        <p:guide orient="horz" pos="1296"/>
        <p:guide pos="3840"/>
        <p:guide pos="96"/>
        <p:guide pos="7584"/>
        <p:guide orient="horz" pos="4104"/>
        <p:guide orient="horz" pos="4032"/>
        <p:guide orient="horz" pos="2664"/>
        <p:guide orient="horz" pos="2616"/>
        <p:guide orient="horz" pos="2712"/>
        <p:guide pos="3792"/>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55ADD-95E4-4FCB-B856-AB5EBACE262B}" type="datetimeFigureOut">
              <a:rPr lang="en-US" smtClean="0"/>
              <a:t>11/9/23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220EE-9C5B-4198-A355-8AC85C97B60E}" type="slidenum">
              <a:rPr lang="en-US" smtClean="0"/>
              <a:t>‹#›</a:t>
            </a:fld>
            <a:endParaRPr lang="en-US" dirty="0"/>
          </a:p>
        </p:txBody>
      </p:sp>
    </p:spTree>
    <p:extLst>
      <p:ext uri="{BB962C8B-B14F-4D97-AF65-F5344CB8AC3E}">
        <p14:creationId xmlns:p14="http://schemas.microsoft.com/office/powerpoint/2010/main" val="174476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1EF657-F974-4374-B608-B04304C701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855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3293"/>
            <a:ext cx="9144000" cy="1327703"/>
          </a:xfrm>
          <a:noFill/>
        </p:spPr>
        <p:txBody>
          <a:bodyPr anchor="b">
            <a:normAutofit/>
          </a:bodyPr>
          <a:lstStyle>
            <a:lvl1pPr algn="ctr">
              <a:defRPr sz="4800">
                <a:latin typeface="+mn-lt"/>
              </a:defRPr>
            </a:lvl1pPr>
          </a:lstStyle>
          <a:p>
            <a:r>
              <a:rPr lang="en-US" dirty="0"/>
              <a:t>Click to edit Master title style</a:t>
            </a:r>
          </a:p>
        </p:txBody>
      </p:sp>
      <p:sp>
        <p:nvSpPr>
          <p:cNvPr id="3" name="Subtitle 2"/>
          <p:cNvSpPr>
            <a:spLocks noGrp="1"/>
          </p:cNvSpPr>
          <p:nvPr>
            <p:ph type="subTitle" idx="1"/>
          </p:nvPr>
        </p:nvSpPr>
        <p:spPr>
          <a:xfrm>
            <a:off x="1524000" y="4696916"/>
            <a:ext cx="9144000" cy="92210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D5415D0-1DCC-4932-A659-7F77D136339E}" type="datetimeFigureOut">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sp>
        <p:nvSpPr>
          <p:cNvPr id="7" name="Freeform 6"/>
          <p:cNvSpPr/>
          <p:nvPr userDrawn="1"/>
        </p:nvSpPr>
        <p:spPr>
          <a:xfrm rot="16200000">
            <a:off x="10116773" y="4782773"/>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Freeform 7"/>
          <p:cNvSpPr/>
          <p:nvPr userDrawn="1"/>
        </p:nvSpPr>
        <p:spPr>
          <a:xfrm>
            <a:off x="0" y="2"/>
            <a:ext cx="12192000" cy="2907585"/>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84563" y="689560"/>
            <a:ext cx="2814152" cy="890324"/>
          </a:xfrm>
          <a:prstGeom prst="rect">
            <a:avLst/>
          </a:prstGeom>
        </p:spPr>
      </p:pic>
    </p:spTree>
    <p:extLst>
      <p:ext uri="{BB962C8B-B14F-4D97-AF65-F5344CB8AC3E}">
        <p14:creationId xmlns:p14="http://schemas.microsoft.com/office/powerpoint/2010/main" val="1232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415D0-1DCC-4932-A659-7F77D136339E}" type="datetimeFigureOut">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02913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dirty="0"/>
              <a:t>Click to edit Master title style</a:t>
            </a:r>
          </a:p>
        </p:txBody>
      </p:sp>
      <p:sp>
        <p:nvSpPr>
          <p:cNvPr id="4" name="Date Placeholder 3"/>
          <p:cNvSpPr>
            <a:spLocks noGrp="1"/>
          </p:cNvSpPr>
          <p:nvPr>
            <p:ph type="dt" sz="half" idx="10"/>
          </p:nvPr>
        </p:nvSpPr>
        <p:spPr/>
        <p:txBody>
          <a:bodyPr/>
          <a:lstStyle/>
          <a:p>
            <a:fld id="{ED5415D0-1DCC-4932-A659-7F77D136339E}" type="datetimeFigureOut">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
        <p:nvSpPr>
          <p:cNvPr id="8" name="Rectangle 7"/>
          <p:cNvSpPr/>
          <p:nvPr userDrawn="1"/>
        </p:nvSpPr>
        <p:spPr>
          <a:xfrm>
            <a:off x="9174480" y="0"/>
            <a:ext cx="3017520" cy="11599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588270" y="1485900"/>
            <a:ext cx="11001750" cy="0"/>
          </a:xfrm>
          <a:prstGeom prst="line">
            <a:avLst/>
          </a:prstGeom>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320361"/>
      </p:ext>
    </p:extLst>
  </p:cSld>
  <p:clrMapOvr>
    <a:masterClrMapping/>
  </p:clrMapOvr>
  <p:extLst>
    <p:ext uri="{DCECCB84-F9BA-43D5-87BE-67443E8EF086}">
      <p15:sldGuideLst xmlns:p15="http://schemas.microsoft.com/office/powerpoint/2012/main">
        <p15:guide id="1" orient="horz" pos="9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15D0-1DCC-4932-A659-7F77D136339E}" type="datetimeFigureOut">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spTree>
    <p:extLst>
      <p:ext uri="{BB962C8B-B14F-4D97-AF65-F5344CB8AC3E}">
        <p14:creationId xmlns:p14="http://schemas.microsoft.com/office/powerpoint/2010/main" val="40599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sz="half" idx="1"/>
          </p:nvPr>
        </p:nvSpPr>
        <p:spPr>
          <a:xfrm>
            <a:off x="838200" y="577635"/>
            <a:ext cx="5181600" cy="55993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5415D0-1DCC-4932-A659-7F77D136339E}" type="datetimeFigureOut">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698C1A-6F59-41B7-9545-904E755EAE9F}"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2328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P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D5415D0-1DCC-4932-A659-7F77D136339E}" type="datetimeFigureOut">
              <a:rPr lang="en-US" smtClean="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698C1A-6F59-41B7-9545-904E755EAE9F}" type="slidenum">
              <a:rPr lang="en-US" smtClean="0"/>
              <a:t>‹#›</a:t>
            </a:fld>
            <a:endParaRPr lang="en-US" dirty="0"/>
          </a:p>
        </p:txBody>
      </p:sp>
      <p:graphicFrame>
        <p:nvGraphicFramePr>
          <p:cNvPr id="6" name="Group 135"/>
          <p:cNvGraphicFramePr>
            <a:graphicFrameLocks/>
          </p:cNvGraphicFramePr>
          <p:nvPr userDrawn="1">
            <p:extLst>
              <p:ext uri="{D42A27DB-BD31-4B8C-83A1-F6EECF244321}">
                <p14:modId xmlns:p14="http://schemas.microsoft.com/office/powerpoint/2010/main" val="834837332"/>
              </p:ext>
            </p:extLst>
          </p:nvPr>
        </p:nvGraphicFramePr>
        <p:xfrm>
          <a:off x="575353"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Suppliers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7" name="Group 135"/>
          <p:cNvGraphicFramePr>
            <a:graphicFrameLocks/>
          </p:cNvGraphicFramePr>
          <p:nvPr userDrawn="1">
            <p:extLst>
              <p:ext uri="{D42A27DB-BD31-4B8C-83A1-F6EECF244321}">
                <p14:modId xmlns:p14="http://schemas.microsoft.com/office/powerpoint/2010/main" val="2437044095"/>
              </p:ext>
            </p:extLst>
          </p:nvPr>
        </p:nvGraphicFramePr>
        <p:xfrm>
          <a:off x="282160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Inputs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Group 135"/>
          <p:cNvGraphicFramePr>
            <a:graphicFrameLocks/>
          </p:cNvGraphicFramePr>
          <p:nvPr userDrawn="1">
            <p:extLst>
              <p:ext uri="{D42A27DB-BD31-4B8C-83A1-F6EECF244321}">
                <p14:modId xmlns:p14="http://schemas.microsoft.com/office/powerpoint/2010/main" val="2715456814"/>
              </p:ext>
            </p:extLst>
          </p:nvPr>
        </p:nvGraphicFramePr>
        <p:xfrm>
          <a:off x="5067861"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Process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9" name="Group 135"/>
          <p:cNvGraphicFramePr>
            <a:graphicFrameLocks/>
          </p:cNvGraphicFramePr>
          <p:nvPr userDrawn="1">
            <p:extLst>
              <p:ext uri="{D42A27DB-BD31-4B8C-83A1-F6EECF244321}">
                <p14:modId xmlns:p14="http://schemas.microsoft.com/office/powerpoint/2010/main" val="2468777885"/>
              </p:ext>
            </p:extLst>
          </p:nvPr>
        </p:nvGraphicFramePr>
        <p:xfrm>
          <a:off x="7314114"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Outputs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0" name="Group 135"/>
          <p:cNvGraphicFramePr>
            <a:graphicFrameLocks/>
          </p:cNvGraphicFramePr>
          <p:nvPr userDrawn="1">
            <p:extLst>
              <p:ext uri="{D42A27DB-BD31-4B8C-83A1-F6EECF244321}">
                <p14:modId xmlns:p14="http://schemas.microsoft.com/office/powerpoint/2010/main" val="2043035133"/>
              </p:ext>
            </p:extLst>
          </p:nvPr>
        </p:nvGraphicFramePr>
        <p:xfrm>
          <a:off x="956036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Customers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7246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415D0-1DCC-4932-A659-7F77D136339E}" type="datetimeFigureOut">
              <a:rPr lang="en-US" smtClean="0"/>
              <a:t>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698C1A-6F59-41B7-9545-904E755EAE9F}" type="slidenum">
              <a:rPr lang="en-US" smtClean="0"/>
              <a:t>‹#›</a:t>
            </a:fld>
            <a:endParaRPr lang="en-US" dirty="0"/>
          </a:p>
        </p:txBody>
      </p:sp>
      <p:sp>
        <p:nvSpPr>
          <p:cNvPr id="5" name="Title 1"/>
          <p:cNvSpPr>
            <a:spLocks noGrp="1"/>
          </p:cNvSpPr>
          <p:nvPr>
            <p:ph type="title"/>
          </p:nvPr>
        </p:nvSpPr>
        <p:spPr>
          <a:xfrm>
            <a:off x="0" y="-3004"/>
            <a:ext cx="10939085" cy="507206"/>
          </a:xfrm>
        </p:spPr>
        <p:txBody>
          <a:bodyPr/>
          <a:lstStyle/>
          <a:p>
            <a:r>
              <a:rPr lang="en-US" dirty="0"/>
              <a:t>Click to edit Master title style</a:t>
            </a:r>
          </a:p>
        </p:txBody>
      </p:sp>
    </p:spTree>
    <p:extLst>
      <p:ext uri="{BB962C8B-B14F-4D97-AF65-F5344CB8AC3E}">
        <p14:creationId xmlns:p14="http://schemas.microsoft.com/office/powerpoint/2010/main" val="34341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504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3004"/>
            <a:ext cx="10939085" cy="507206"/>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575353" y="1109610"/>
            <a:ext cx="11116637" cy="52809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415D0-1DCC-4932-A659-7F77D136339E}" type="datetimeFigureOut">
              <a:rPr lang="en-US" smtClean="0"/>
              <a:t>11/9/23</a:t>
            </a:fld>
            <a:endParaRPr lang="en-US" dirty="0"/>
          </a:p>
        </p:txBody>
      </p:sp>
      <p:sp>
        <p:nvSpPr>
          <p:cNvPr id="5" name="Footer Placeholder 4"/>
          <p:cNvSpPr>
            <a:spLocks noGrp="1"/>
          </p:cNvSpPr>
          <p:nvPr>
            <p:ph type="ftr" sz="quarter" idx="3"/>
          </p:nvPr>
        </p:nvSpPr>
        <p:spPr>
          <a:xfrm>
            <a:off x="3690562" y="6489520"/>
            <a:ext cx="48862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8952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98C1A-6F59-41B7-9545-904E755EAE9F}" type="slidenum">
              <a:rPr lang="en-US" smtClean="0"/>
              <a:t>‹#›</a:t>
            </a:fld>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127589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72" r:id="rId6"/>
    <p:sldLayoutId id="2147483667" r:id="rId7"/>
  </p:sldLayoutIdLst>
  <p:txStyles>
    <p:titleStyle>
      <a:lvl1pPr algn="l" defTabSz="914400" rtl="0" eaLnBrk="1" latinLnBrk="0" hangingPunct="1">
        <a:lnSpc>
          <a:spcPct val="90000"/>
        </a:lnSpc>
        <a:spcBef>
          <a:spcPct val="0"/>
        </a:spcBef>
        <a:buNone/>
        <a:defRPr sz="3200" b="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Project Status Report:  MDKML				</a:t>
            </a:r>
          </a:p>
        </p:txBody>
      </p:sp>
      <p:sp>
        <p:nvSpPr>
          <p:cNvPr id="19" name="Slide Number Placeholder 4"/>
          <p:cNvSpPr>
            <a:spLocks noGrp="1"/>
          </p:cNvSpPr>
          <p:nvPr>
            <p:ph type="sldNum" sz="quarter" idx="12"/>
          </p:nvPr>
        </p:nvSpPr>
        <p:spPr/>
        <p:txBody>
          <a:bodyPr/>
          <a:lstStyle/>
          <a:p>
            <a:fld id="{68698C1A-6F59-41B7-9545-904E755EAE9F}" type="slidenum">
              <a:rPr lang="en-US" smtClean="0"/>
              <a:pPr/>
              <a:t>1</a:t>
            </a:fld>
            <a:endParaRPr lang="en-US" dirty="0"/>
          </a:p>
        </p:txBody>
      </p:sp>
      <p:graphicFrame>
        <p:nvGraphicFramePr>
          <p:cNvPr id="4" name="Group 135"/>
          <p:cNvGraphicFramePr>
            <a:graphicFrameLocks/>
          </p:cNvGraphicFramePr>
          <p:nvPr>
            <p:extLst>
              <p:ext uri="{D42A27DB-BD31-4B8C-83A1-F6EECF244321}">
                <p14:modId xmlns:p14="http://schemas.microsoft.com/office/powerpoint/2010/main" val="983206543"/>
              </p:ext>
            </p:extLst>
          </p:nvPr>
        </p:nvGraphicFramePr>
        <p:xfrm>
          <a:off x="152400" y="547344"/>
          <a:ext cx="8892540" cy="762000"/>
        </p:xfrm>
        <a:graphic>
          <a:graphicData uri="http://schemas.openxmlformats.org/drawingml/2006/table">
            <a:tbl>
              <a:tblPr/>
              <a:tblGrid>
                <a:gridCol w="1423663">
                  <a:extLst>
                    <a:ext uri="{9D8B030D-6E8A-4147-A177-3AD203B41FA5}">
                      <a16:colId xmlns:a16="http://schemas.microsoft.com/office/drawing/2014/main" val="20000"/>
                    </a:ext>
                  </a:extLst>
                </a:gridCol>
                <a:gridCol w="7468877">
                  <a:extLst>
                    <a:ext uri="{9D8B030D-6E8A-4147-A177-3AD203B41FA5}">
                      <a16:colId xmlns:a16="http://schemas.microsoft.com/office/drawing/2014/main" val="286548247"/>
                    </a:ext>
                  </a:extLst>
                </a:gridCol>
              </a:tblGrid>
              <a:tr h="59880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Executive Summary</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100" b="0" i="0" dirty="0">
                          <a:solidFill>
                            <a:srgbClr val="000000"/>
                          </a:solidFill>
                          <a:effectLst/>
                          <a:latin typeface="Arial" panose="020B0604020202020204" pitchFamily="34" charset="0"/>
                        </a:rPr>
                        <a:t>The UofL Men’s basketball team is requesting a central data hub and dedicated website for their needs. This project will address many of their crucial business needs, including the consolidation of team data, improved efficiency in data tracking, heightened security, and enhanced data visualizations for authorized personnel. So far our group has began the building of the website and have brought in the necessary functions that have been requested of us. </a:t>
                      </a:r>
                      <a:endParaRPr kumimoji="0" lang="en-US" sz="1100" b="1" i="0" u="none" strike="noStrike" cap="none" normalizeH="0" baseline="0" dirty="0">
                        <a:ln>
                          <a:noFill/>
                        </a:ln>
                        <a:solidFill>
                          <a:schemeClr val="tx1"/>
                        </a:solidFill>
                        <a:effectLst/>
                        <a:latin typeface="+mn-lt"/>
                        <a:ea typeface="ヒラギノ角ゴ Pro W3"/>
                        <a:cs typeface="ヒラギノ角ゴ Pro W3"/>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135"/>
          <p:cNvGraphicFramePr>
            <a:graphicFrameLocks/>
          </p:cNvGraphicFramePr>
          <p:nvPr>
            <p:extLst>
              <p:ext uri="{D42A27DB-BD31-4B8C-83A1-F6EECF244321}">
                <p14:modId xmlns:p14="http://schemas.microsoft.com/office/powerpoint/2010/main" val="1744793855"/>
              </p:ext>
            </p:extLst>
          </p:nvPr>
        </p:nvGraphicFramePr>
        <p:xfrm>
          <a:off x="6195523" y="1601215"/>
          <a:ext cx="5856778" cy="2092050"/>
        </p:xfrm>
        <a:graphic>
          <a:graphicData uri="http://schemas.openxmlformats.org/drawingml/2006/table">
            <a:tbl>
              <a:tblPr/>
              <a:tblGrid>
                <a:gridCol w="5856778">
                  <a:extLst>
                    <a:ext uri="{9D8B030D-6E8A-4147-A177-3AD203B41FA5}">
                      <a16:colId xmlns:a16="http://schemas.microsoft.com/office/drawing/2014/main" val="20000"/>
                    </a:ext>
                  </a:extLst>
                </a:gridCol>
              </a:tblGrid>
              <a:tr h="36081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Recent Accomplishments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1234">
                <a:tc>
                  <a:txBody>
                    <a:bodyPr/>
                    <a:lstStyle/>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Worked on website development, including homepage, statistics tab, comparison tab, guidelines tab, and quick links tab.</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Migrated the database to </a:t>
                      </a:r>
                      <a:r>
                        <a:rPr lang="en-US" sz="1200" b="0" dirty="0" err="1">
                          <a:solidFill>
                            <a:schemeClr val="tx1"/>
                          </a:solidFill>
                        </a:rPr>
                        <a:t>Supabase</a:t>
                      </a:r>
                      <a:r>
                        <a:rPr lang="en-US" sz="1200" b="0" dirty="0">
                          <a:solidFill>
                            <a:schemeClr val="tx1"/>
                          </a:solidFill>
                        </a:rPr>
                        <a:t>, enhancing data management and overall platform performance.</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Ensured proper connectivity between website pages and corresponding sections of the database.</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dirty="0">
                        <a:solidFill>
                          <a:schemeClr val="tx1"/>
                        </a:solidFill>
                      </a:endParaRPr>
                    </a:p>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0" name="Group 135"/>
          <p:cNvGraphicFramePr>
            <a:graphicFrameLocks/>
          </p:cNvGraphicFramePr>
          <p:nvPr>
            <p:extLst>
              <p:ext uri="{D42A27DB-BD31-4B8C-83A1-F6EECF244321}">
                <p14:modId xmlns:p14="http://schemas.microsoft.com/office/powerpoint/2010/main" val="3195259879"/>
              </p:ext>
            </p:extLst>
          </p:nvPr>
        </p:nvGraphicFramePr>
        <p:xfrm>
          <a:off x="6195523" y="4083372"/>
          <a:ext cx="5867400" cy="2449292"/>
        </p:xfrm>
        <a:graphic>
          <a:graphicData uri="http://schemas.openxmlformats.org/drawingml/2006/table">
            <a:tbl>
              <a:tblPr/>
              <a:tblGrid>
                <a:gridCol w="5867400">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Next Steps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Gather user feedback on the recently implemented features.</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Conduct usability testing to identify areas for improvement in the user experience.</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Work on refining and optimizing the existing features based on user feedback.</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Address any issues or bugs that may have been identified during testing.</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Consider expanding the functionality of the website by adding new features or enhancing existing ones.</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rPr>
                        <a:t>Prioritize features based on user needs and project goals.</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Implementation of data visualization tools and features.</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Adequate provision for user support.</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solidFill>
                          <a:schemeClr val="tx1"/>
                        </a:solidFill>
                      </a:endParaRPr>
                    </a:p>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 name="Group 135"/>
          <p:cNvGraphicFramePr>
            <a:graphicFrameLocks/>
          </p:cNvGraphicFramePr>
          <p:nvPr>
            <p:extLst>
              <p:ext uri="{D42A27DB-BD31-4B8C-83A1-F6EECF244321}">
                <p14:modId xmlns:p14="http://schemas.microsoft.com/office/powerpoint/2010/main" val="3679046625"/>
              </p:ext>
            </p:extLst>
          </p:nvPr>
        </p:nvGraphicFramePr>
        <p:xfrm>
          <a:off x="152400" y="1615756"/>
          <a:ext cx="5876694" cy="2325444"/>
        </p:xfrm>
        <a:graphic>
          <a:graphicData uri="http://schemas.openxmlformats.org/drawingml/2006/table">
            <a:tbl>
              <a:tblPr/>
              <a:tblGrid>
                <a:gridCol w="3712615">
                  <a:extLst>
                    <a:ext uri="{9D8B030D-6E8A-4147-A177-3AD203B41FA5}">
                      <a16:colId xmlns:a16="http://schemas.microsoft.com/office/drawing/2014/main" val="20000"/>
                    </a:ext>
                  </a:extLst>
                </a:gridCol>
                <a:gridCol w="611292">
                  <a:extLst>
                    <a:ext uri="{9D8B030D-6E8A-4147-A177-3AD203B41FA5}">
                      <a16:colId xmlns:a16="http://schemas.microsoft.com/office/drawing/2014/main" val="1883297154"/>
                    </a:ext>
                  </a:extLst>
                </a:gridCol>
                <a:gridCol w="874608">
                  <a:extLst>
                    <a:ext uri="{9D8B030D-6E8A-4147-A177-3AD203B41FA5}">
                      <a16:colId xmlns:a16="http://schemas.microsoft.com/office/drawing/2014/main" val="4149991081"/>
                    </a:ext>
                  </a:extLst>
                </a:gridCol>
                <a:gridCol w="678179">
                  <a:extLst>
                    <a:ext uri="{9D8B030D-6E8A-4147-A177-3AD203B41FA5}">
                      <a16:colId xmlns:a16="http://schemas.microsoft.com/office/drawing/2014/main" val="653353255"/>
                    </a:ext>
                  </a:extLst>
                </a:gridCol>
              </a:tblGrid>
              <a:tr h="361326">
                <a:tc gridSpan="4">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Milestones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946">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Milestone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Baseline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Expected</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RAG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Create PMP</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12/04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10/01</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lumMod val="50000"/>
                      </a:schemeClr>
                    </a:solidFill>
                  </a:tcPr>
                </a:tc>
                <a:extLst>
                  <a:ext uri="{0D108BD9-81ED-4DB2-BD59-A6C34878D82A}">
                    <a16:rowId xmlns:a16="http://schemas.microsoft.com/office/drawing/2014/main" val="2535682130"/>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Research and create Database </a:t>
                      </a:r>
                      <a:r>
                        <a:rPr lang="en-US" sz="900" b="0" dirty="0" err="1">
                          <a:solidFill>
                            <a:schemeClr val="tx1"/>
                          </a:solidFill>
                        </a:rPr>
                        <a:t>Artchitecture</a:t>
                      </a: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10/01</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251619013"/>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User Interface Design</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12/04</a:t>
                      </a:r>
                    </a:p>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790509019"/>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Database Design</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12/04</a:t>
                      </a:r>
                    </a:p>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3322630190"/>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Database Integration</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12/04</a:t>
                      </a:r>
                    </a:p>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891976964"/>
                  </a:ext>
                </a:extLst>
              </a:tr>
            </a:tbl>
          </a:graphicData>
        </a:graphic>
      </p:graphicFrame>
      <p:graphicFrame>
        <p:nvGraphicFramePr>
          <p:cNvPr id="22" name="Group 135"/>
          <p:cNvGraphicFramePr>
            <a:graphicFrameLocks/>
          </p:cNvGraphicFramePr>
          <p:nvPr>
            <p:extLst>
              <p:ext uri="{D42A27DB-BD31-4B8C-83A1-F6EECF244321}">
                <p14:modId xmlns:p14="http://schemas.microsoft.com/office/powerpoint/2010/main" val="2344558834"/>
              </p:ext>
            </p:extLst>
          </p:nvPr>
        </p:nvGraphicFramePr>
        <p:xfrm>
          <a:off x="133424" y="4089923"/>
          <a:ext cx="5873676" cy="2582161"/>
        </p:xfrm>
        <a:graphic>
          <a:graphicData uri="http://schemas.openxmlformats.org/drawingml/2006/table">
            <a:tbl>
              <a:tblPr/>
              <a:tblGrid>
                <a:gridCol w="5873676">
                  <a:extLst>
                    <a:ext uri="{9D8B030D-6E8A-4147-A177-3AD203B41FA5}">
                      <a16:colId xmlns:a16="http://schemas.microsoft.com/office/drawing/2014/main" val="20000"/>
                    </a:ext>
                  </a:extLst>
                </a:gridCol>
              </a:tblGrid>
              <a:tr h="228843">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Risks, Issues, and Dependencies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77361">
                <a:tc>
                  <a:txBody>
                    <a:bodyPr/>
                    <a:lstStyle/>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potential unauthorized access or disclosure of sensitive player information.</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Risks associated with maintaining accurate and up-to-date information in the system.</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Possibility of system crashes or other technical challenges during design, development, or deployment.</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Risks of interruptions in service due to server outages, impacting accessibility.</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Challenges in scalability if the system struggles to handle an increased number of players.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risk of losing critical data due to unforeseen circumstances.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Implementation of a robust database for team data storage and retrieval.</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Integration of security measures, including firewalls and multi-factor authentication.</a:t>
                      </a: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9338930"/>
              </p:ext>
            </p:extLst>
          </p:nvPr>
        </p:nvGraphicFramePr>
        <p:xfrm>
          <a:off x="533266" y="6532664"/>
          <a:ext cx="11127195" cy="278840"/>
        </p:xfrm>
        <a:graphic>
          <a:graphicData uri="http://schemas.openxmlformats.org/drawingml/2006/table">
            <a:tbl>
              <a:tblPr firstRow="1" bandRow="1">
                <a:tableStyleId>{5C22544A-7EE6-4342-B048-85BDC9FD1C3A}</a:tableStyleId>
              </a:tblPr>
              <a:tblGrid>
                <a:gridCol w="915972">
                  <a:extLst>
                    <a:ext uri="{9D8B030D-6E8A-4147-A177-3AD203B41FA5}">
                      <a16:colId xmlns:a16="http://schemas.microsoft.com/office/drawing/2014/main" val="1681909027"/>
                    </a:ext>
                  </a:extLst>
                </a:gridCol>
                <a:gridCol w="1889185">
                  <a:extLst>
                    <a:ext uri="{9D8B030D-6E8A-4147-A177-3AD203B41FA5}">
                      <a16:colId xmlns:a16="http://schemas.microsoft.com/office/drawing/2014/main" val="3644752523"/>
                    </a:ext>
                  </a:extLst>
                </a:gridCol>
                <a:gridCol w="3549432">
                  <a:extLst>
                    <a:ext uri="{9D8B030D-6E8A-4147-A177-3AD203B41FA5}">
                      <a16:colId xmlns:a16="http://schemas.microsoft.com/office/drawing/2014/main" val="1310532763"/>
                    </a:ext>
                  </a:extLst>
                </a:gridCol>
                <a:gridCol w="2386303">
                  <a:extLst>
                    <a:ext uri="{9D8B030D-6E8A-4147-A177-3AD203B41FA5}">
                      <a16:colId xmlns:a16="http://schemas.microsoft.com/office/drawing/2014/main" val="3631814191"/>
                    </a:ext>
                  </a:extLst>
                </a:gridCol>
                <a:gridCol w="2386303">
                  <a:extLst>
                    <a:ext uri="{9D8B030D-6E8A-4147-A177-3AD203B41FA5}">
                      <a16:colId xmlns:a16="http://schemas.microsoft.com/office/drawing/2014/main" val="2825869829"/>
                    </a:ext>
                  </a:extLst>
                </a:gridCol>
              </a:tblGrid>
              <a:tr h="278840">
                <a:tc>
                  <a:txBody>
                    <a:bodyPr/>
                    <a:lstStyle/>
                    <a:p>
                      <a:pPr algn="ctr"/>
                      <a:r>
                        <a:rPr lang="en-US" sz="1100" dirty="0"/>
                        <a:t>Status Key:</a:t>
                      </a:r>
                    </a:p>
                  </a:txBody>
                  <a:tcPr anchor="ctr">
                    <a:solidFill>
                      <a:srgbClr val="0063A7"/>
                    </a:solidFill>
                  </a:tcPr>
                </a:tc>
                <a:tc>
                  <a:txBody>
                    <a:bodyPr/>
                    <a:lstStyle/>
                    <a:p>
                      <a:pPr algn="ctr"/>
                      <a:r>
                        <a:rPr lang="en-US" sz="1100" b="1" dirty="0">
                          <a:solidFill>
                            <a:schemeClr val="bg1"/>
                          </a:solidFill>
                        </a:rPr>
                        <a:t>Green: On</a:t>
                      </a:r>
                      <a:r>
                        <a:rPr lang="en-US" sz="1100" b="1" baseline="0" dirty="0">
                          <a:solidFill>
                            <a:schemeClr val="bg1"/>
                          </a:solidFill>
                        </a:rPr>
                        <a:t> Target</a:t>
                      </a:r>
                      <a:endParaRPr lang="en-US" sz="1100" b="1" dirty="0">
                        <a:solidFill>
                          <a:schemeClr val="bg1"/>
                        </a:solidFill>
                      </a:endParaRPr>
                    </a:p>
                  </a:txBody>
                  <a:tcPr anchor="ctr">
                    <a:solidFill>
                      <a:schemeClr val="accent3"/>
                    </a:solidFill>
                  </a:tcPr>
                </a:tc>
                <a:tc>
                  <a:txBody>
                    <a:bodyPr/>
                    <a:lstStyle/>
                    <a:p>
                      <a:pPr algn="ctr"/>
                      <a:r>
                        <a:rPr lang="en-US" sz="1100" b="1" dirty="0">
                          <a:solidFill>
                            <a:schemeClr val="bg1"/>
                          </a:solidFill>
                        </a:rPr>
                        <a:t>Amber:</a:t>
                      </a:r>
                      <a:r>
                        <a:rPr lang="en-US" sz="1100" b="1" baseline="0" dirty="0">
                          <a:solidFill>
                            <a:schemeClr val="bg1"/>
                          </a:solidFill>
                        </a:rPr>
                        <a:t> </a:t>
                      </a:r>
                      <a:r>
                        <a:rPr lang="en-US" sz="1100" b="1" dirty="0">
                          <a:solidFill>
                            <a:schemeClr val="bg1"/>
                          </a:solidFill>
                        </a:rPr>
                        <a:t>Risks to Timeline, Scope,  or Budget</a:t>
                      </a:r>
                    </a:p>
                  </a:txBody>
                  <a:tcPr anchor="ctr">
                    <a:solidFill>
                      <a:schemeClr val="accent4">
                        <a:lumMod val="75000"/>
                      </a:schemeClr>
                    </a:solidFill>
                  </a:tcPr>
                </a:tc>
                <a:tc>
                  <a:txBody>
                    <a:bodyPr/>
                    <a:lstStyle/>
                    <a:p>
                      <a:pPr algn="ctr"/>
                      <a:r>
                        <a:rPr lang="en-US" sz="1100" b="1" dirty="0">
                          <a:solidFill>
                            <a:schemeClr val="bg1"/>
                          </a:solidFill>
                        </a:rPr>
                        <a:t>Red:</a:t>
                      </a:r>
                      <a:r>
                        <a:rPr lang="en-US" sz="1100" b="1" baseline="0" dirty="0">
                          <a:solidFill>
                            <a:schemeClr val="bg1"/>
                          </a:solidFill>
                        </a:rPr>
                        <a:t> </a:t>
                      </a:r>
                      <a:r>
                        <a:rPr lang="en-US" sz="1100" b="1" dirty="0">
                          <a:solidFill>
                            <a:schemeClr val="bg1"/>
                          </a:solidFill>
                        </a:rPr>
                        <a:t>Requires Corrective Action</a:t>
                      </a:r>
                    </a:p>
                  </a:txBody>
                  <a:tcPr anchor="ctr">
                    <a:solidFill>
                      <a:schemeClr val="accent6"/>
                    </a:solidFill>
                  </a:tcPr>
                </a:tc>
                <a:tc>
                  <a:txBody>
                    <a:bodyPr/>
                    <a:lstStyle/>
                    <a:p>
                      <a:pPr algn="ctr"/>
                      <a:r>
                        <a:rPr lang="en-US" sz="1100" b="1" dirty="0">
                          <a:solidFill>
                            <a:schemeClr val="bg1"/>
                          </a:solidFill>
                        </a:rPr>
                        <a:t>Complete: Work Complete</a:t>
                      </a:r>
                    </a:p>
                  </a:txBody>
                  <a:tcPr anchor="ctr">
                    <a:solidFill>
                      <a:schemeClr val="accent1">
                        <a:lumMod val="50000"/>
                      </a:schemeClr>
                    </a:solidFill>
                  </a:tcPr>
                </a:tc>
                <a:extLst>
                  <a:ext uri="{0D108BD9-81ED-4DB2-BD59-A6C34878D82A}">
                    <a16:rowId xmlns:a16="http://schemas.microsoft.com/office/drawing/2014/main" val="3162001137"/>
                  </a:ext>
                </a:extLst>
              </a:tr>
            </a:tbl>
          </a:graphicData>
        </a:graphic>
      </p:graphicFrame>
      <p:graphicFrame>
        <p:nvGraphicFramePr>
          <p:cNvPr id="30" name="Group 64"/>
          <p:cNvGraphicFramePr>
            <a:graphicFrameLocks noGrp="1"/>
          </p:cNvGraphicFramePr>
          <p:nvPr>
            <p:extLst>
              <p:ext uri="{D42A27DB-BD31-4B8C-83A1-F6EECF244321}">
                <p14:modId xmlns:p14="http://schemas.microsoft.com/office/powerpoint/2010/main" val="2922386189"/>
              </p:ext>
            </p:extLst>
          </p:nvPr>
        </p:nvGraphicFramePr>
        <p:xfrm>
          <a:off x="9201151" y="40231"/>
          <a:ext cx="2970213" cy="1109031"/>
        </p:xfrm>
        <a:graphic>
          <a:graphicData uri="http://schemas.openxmlformats.org/drawingml/2006/table">
            <a:tbl>
              <a:tblPr/>
              <a:tblGrid>
                <a:gridCol w="1410647">
                  <a:extLst>
                    <a:ext uri="{9D8B030D-6E8A-4147-A177-3AD203B41FA5}">
                      <a16:colId xmlns:a16="http://schemas.microsoft.com/office/drawing/2014/main" val="20000"/>
                    </a:ext>
                  </a:extLst>
                </a:gridCol>
                <a:gridCol w="1559566">
                  <a:extLst>
                    <a:ext uri="{9D8B030D-6E8A-4147-A177-3AD203B41FA5}">
                      <a16:colId xmlns:a16="http://schemas.microsoft.com/office/drawing/2014/main" val="20001"/>
                    </a:ext>
                  </a:extLst>
                </a:gridCol>
              </a:tblGrid>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Status Date</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11/09/23</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Execution Owner</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900" b="1" i="0" u="none" strike="noStrike" cap="none" normalizeH="0" baseline="0" dirty="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Project ID</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MDKML-01</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2253046"/>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RAG Status</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bg1"/>
                          </a:solidFill>
                          <a:effectLst/>
                          <a:latin typeface="Arial" charset="0"/>
                        </a:rPr>
                        <a:t>Green</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7704459"/>
      </p:ext>
    </p:extLst>
  </p:cSld>
  <p:clrMapOvr>
    <a:masterClrMapping/>
  </p:clrMapOvr>
</p:sld>
</file>

<file path=ppt/theme/theme1.xml><?xml version="1.0" encoding="utf-8"?>
<a:theme xmlns:a="http://schemas.openxmlformats.org/drawingml/2006/main" name="1_Office Theme">
  <a:themeElements>
    <a:clrScheme name="Anthem Colors">
      <a:dk1>
        <a:srgbClr val="000000"/>
      </a:dk1>
      <a:lt1>
        <a:sysClr val="window" lastClr="FFFFFF"/>
      </a:lt1>
      <a:dk2>
        <a:srgbClr val="5B6770"/>
      </a:dk2>
      <a:lt2>
        <a:srgbClr val="D9D9D9"/>
      </a:lt2>
      <a:accent1>
        <a:srgbClr val="0079C2"/>
      </a:accent1>
      <a:accent2>
        <a:srgbClr val="815E90"/>
      </a:accent2>
      <a:accent3>
        <a:srgbClr val="5D9674"/>
      </a:accent3>
      <a:accent4>
        <a:srgbClr val="FEC246"/>
      </a:accent4>
      <a:accent5>
        <a:srgbClr val="BA9D80"/>
      </a:accent5>
      <a:accent6>
        <a:srgbClr val="D90026"/>
      </a:accent6>
      <a:hlink>
        <a:srgbClr val="518CC9"/>
      </a:hlink>
      <a:folHlink>
        <a:srgbClr val="D9D9D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3A7B724854324E86AE5F1F65FD69F4" ma:contentTypeVersion="11" ma:contentTypeDescription="Create a new document." ma:contentTypeScope="" ma:versionID="2db606b6377527f92821a36739fe98f9">
  <xsd:schema xmlns:xsd="http://www.w3.org/2001/XMLSchema" xmlns:xs="http://www.w3.org/2001/XMLSchema" xmlns:p="http://schemas.microsoft.com/office/2006/metadata/properties" xmlns:ns2="be5e5f69-3a68-4adf-8800-d27698c3c346" xmlns:ns3="6a79aa7a-0061-4a54-a23b-d5b2710fe6ba" targetNamespace="http://schemas.microsoft.com/office/2006/metadata/properties" ma:root="true" ma:fieldsID="45ee3efab67d1faeba28f31e81ea09ab" ns2:_="" ns3:_="">
    <xsd:import namespace="be5e5f69-3a68-4adf-8800-d27698c3c346"/>
    <xsd:import namespace="6a79aa7a-0061-4a54-a23b-d5b2710fe6b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5e5f69-3a68-4adf-8800-d27698c3c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9aeee01-be69-4027-8c27-9c43c59eb87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79aa7a-0061-4a54-a23b-d5b2710fe6b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44bf12af-2bd9-496e-9eea-5a0342dd9852}" ma:internalName="TaxCatchAll" ma:showField="CatchAllData" ma:web="6a79aa7a-0061-4a54-a23b-d5b2710fe6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5e5f69-3a68-4adf-8800-d27698c3c346">
      <Terms xmlns="http://schemas.microsoft.com/office/infopath/2007/PartnerControls"/>
    </lcf76f155ced4ddcb4097134ff3c332f>
    <TaxCatchAll xmlns="6a79aa7a-0061-4a54-a23b-d5b2710fe6ba" xsi:nil="true"/>
  </documentManagement>
</p:properties>
</file>

<file path=customXml/itemProps1.xml><?xml version="1.0" encoding="utf-8"?>
<ds:datastoreItem xmlns:ds="http://schemas.openxmlformats.org/officeDocument/2006/customXml" ds:itemID="{534016BF-ACBD-4712-8081-9CA08EDF00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5e5f69-3a68-4adf-8800-d27698c3c346"/>
    <ds:schemaRef ds:uri="6a79aa7a-0061-4a54-a23b-d5b2710fe6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A8C48C-3CE4-417B-84BE-19C4E49923C9}">
  <ds:schemaRefs>
    <ds:schemaRef ds:uri="http://schemas.microsoft.com/sharepoint/v3/contenttype/forms"/>
  </ds:schemaRefs>
</ds:datastoreItem>
</file>

<file path=customXml/itemProps3.xml><?xml version="1.0" encoding="utf-8"?>
<ds:datastoreItem xmlns:ds="http://schemas.openxmlformats.org/officeDocument/2006/customXml" ds:itemID="{FC0FF237-8FEB-481C-8949-A10C1C731A2D}">
  <ds:schemaRefs>
    <ds:schemaRef ds:uri="be5e5f69-3a68-4adf-8800-d27698c3c346"/>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terms/"/>
    <ds:schemaRef ds:uri="6a79aa7a-0061-4a54-a23b-d5b2710fe6b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1350</TotalTime>
  <Words>406</Words>
  <Application>Microsoft Macintosh PowerPoint</Application>
  <PresentationFormat>Widescreen</PresentationFormat>
  <Paragraphs>60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Project Status Report:  MDKML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 David Chrisman</dc:creator>
  <cp:lastModifiedBy>Touray, Mambuna</cp:lastModifiedBy>
  <cp:revision>296</cp:revision>
  <cp:lastPrinted>2023-11-10T21:08:05Z</cp:lastPrinted>
  <dcterms:created xsi:type="dcterms:W3CDTF">2021-02-03T14:40:55Z</dcterms:created>
  <dcterms:modified xsi:type="dcterms:W3CDTF">2023-11-10T21:11:29Z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0x010100FB3A7B724854324E86AE5F1F65FD69F4</vt:lpwstr>
  </property>
  <property fmtid="{D5CDD505-2E9C-101B-9397-08002B2CF9AE}" pid="3" name="MediaServiceImageTags">
    <vt:lpwstr/>
  </property>
</Properties>
</file>