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433" r:id="rId2"/>
    <p:sldId id="257" r:id="rId3"/>
    <p:sldId id="399" r:id="rId4"/>
    <p:sldId id="434" r:id="rId5"/>
    <p:sldId id="258" r:id="rId6"/>
    <p:sldId id="435" r:id="rId7"/>
    <p:sldId id="375" r:id="rId8"/>
    <p:sldId id="436" r:id="rId9"/>
    <p:sldId id="396" r:id="rId10"/>
    <p:sldId id="437" r:id="rId11"/>
    <p:sldId id="268" r:id="rId12"/>
    <p:sldId id="438" r:id="rId13"/>
    <p:sldId id="429" r:id="rId14"/>
    <p:sldId id="407" r:id="rId15"/>
    <p:sldId id="432" r:id="rId16"/>
    <p:sldId id="431" r:id="rId17"/>
    <p:sldId id="282" r:id="rId18"/>
    <p:sldId id="439" r:id="rId19"/>
    <p:sldId id="440"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p:cViewPr>
        <p:scale>
          <a:sx n="50" d="100"/>
          <a:sy n="50" d="100"/>
        </p:scale>
        <p:origin x="1956" y="3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ijarcce.com/wp-content/uploads/2012/03/4-shobha-bharamaoudar-WEB-BASED-STUDENT-INFORMATION.pdf" TargetMode="External"/><Relationship Id="rId2" Type="http://schemas.openxmlformats.org/officeDocument/2006/relationships/hyperlink" Target="https://www.academia.edu/36297551/ONLINE_STUDENT_PROFILE_MANAGEMENT_SYSTEM" TargetMode="External"/><Relationship Id="rId1" Type="http://schemas.openxmlformats.org/officeDocument/2006/relationships/slideLayout" Target="../slideLayouts/slideLayout1.xml"/><Relationship Id="rId5" Type="http://schemas.openxmlformats.org/officeDocument/2006/relationships/hyperlink" Target="https://www.academia.edu/" TargetMode="External"/><Relationship Id="rId4" Type="http://schemas.openxmlformats.org/officeDocument/2006/relationships/hyperlink" Target="https://www.researchgate.net/publication/45529800_Online_student_profile_management_syste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28800"/>
            <a:ext cx="9144000" cy="707886"/>
          </a:xfrm>
          <a:prstGeom prst="rect">
            <a:avLst/>
          </a:prstGeom>
          <a:noFill/>
        </p:spPr>
        <p:txBody>
          <a:bodyPr wrap="square" rtlCol="0">
            <a:spAutoFit/>
          </a:bodyPr>
          <a:lstStyle/>
          <a:p>
            <a:pPr algn="ctr"/>
            <a:r>
              <a:rPr lang="en-IN" sz="4000" b="1" dirty="0"/>
              <a:t>STUDENT360</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337175" y="3048000"/>
            <a:ext cx="5029200" cy="1631216"/>
          </a:xfrm>
          <a:prstGeom prst="rect">
            <a:avLst/>
          </a:prstGeom>
          <a:noFill/>
        </p:spPr>
        <p:txBody>
          <a:bodyPr wrap="square" rtlCol="0">
            <a:spAutoFit/>
          </a:bodyPr>
          <a:lstStyle/>
          <a:p>
            <a:r>
              <a:rPr lang="en-US" sz="2000" b="1" dirty="0">
                <a:solidFill>
                  <a:schemeClr val="tx2">
                    <a:lumMod val="75000"/>
                  </a:schemeClr>
                </a:solidFill>
              </a:rPr>
              <a:t>Name of the student:</a:t>
            </a:r>
          </a:p>
          <a:p>
            <a:r>
              <a:rPr lang="en-IN" sz="2000" dirty="0"/>
              <a:t>Rishab Agarwal-(20H51A0547)</a:t>
            </a:r>
          </a:p>
          <a:p>
            <a:r>
              <a:rPr lang="en-IN" sz="2000" dirty="0" err="1"/>
              <a:t>Pammina</a:t>
            </a:r>
            <a:r>
              <a:rPr lang="en-IN" sz="2000" dirty="0"/>
              <a:t> </a:t>
            </a:r>
            <a:r>
              <a:rPr lang="en-IN" sz="2000" dirty="0" err="1"/>
              <a:t>Satwik</a:t>
            </a:r>
            <a:r>
              <a:rPr lang="en-IN" sz="2000" dirty="0"/>
              <a:t>-(20H51A0543)</a:t>
            </a:r>
          </a:p>
          <a:p>
            <a:r>
              <a:rPr lang="en-IN" sz="2000" dirty="0"/>
              <a:t>Akshith Akkali-(20H51A05M7)</a:t>
            </a:r>
            <a:endParaRPr lang="en-US" sz="2000" b="1" dirty="0">
              <a:solidFill>
                <a:schemeClr val="tx2">
                  <a:lumMod val="75000"/>
                </a:schemeClr>
              </a:solidFill>
            </a:endParaRPr>
          </a:p>
          <a:p>
            <a:endParaRPr lang="en-US" sz="2000" b="1" dirty="0">
              <a:solidFill>
                <a:schemeClr val="tx2">
                  <a:lumMod val="75000"/>
                </a:schemeClr>
              </a:solidFill>
            </a:endParaRPr>
          </a:p>
        </p:txBody>
      </p:sp>
      <p:sp>
        <p:nvSpPr>
          <p:cNvPr id="4" name="TextBox 3"/>
          <p:cNvSpPr txBox="1"/>
          <p:nvPr/>
        </p:nvSpPr>
        <p:spPr>
          <a:xfrm>
            <a:off x="155574" y="4876800"/>
            <a:ext cx="7007225" cy="830997"/>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the esteemed guidance of</a:t>
            </a:r>
          </a:p>
          <a:p>
            <a:r>
              <a:rPr lang="en-IN" dirty="0" err="1"/>
              <a:t>Dr.K</a:t>
            </a:r>
            <a:r>
              <a:rPr lang="en-IN" dirty="0"/>
              <a:t>. Vijaya Kumar </a:t>
            </a:r>
            <a:r>
              <a:rPr lang="en-IN" dirty="0" err="1"/>
              <a:t>Koppula</a:t>
            </a:r>
            <a:r>
              <a:rPr lang="en-IN" dirty="0"/>
              <a:t> (Professor of CSE &amp; Dean Academics) </a:t>
            </a:r>
            <a:endParaRPr lang="en-US" b="1" dirty="0"/>
          </a:p>
        </p:txBody>
      </p:sp>
      <p:graphicFrame>
        <p:nvGraphicFramePr>
          <p:cNvPr id="5" name="Table 4"/>
          <p:cNvGraphicFramePr>
            <a:graphicFrameLocks noGrp="1"/>
          </p:cNvGraphicFramePr>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3146286"/>
            <a:ext cx="5029200" cy="707886"/>
          </a:xfrm>
          <a:prstGeom prst="rect">
            <a:avLst/>
          </a:prstGeom>
          <a:noFill/>
        </p:spPr>
        <p:txBody>
          <a:bodyPr wrap="square" rtlCol="0">
            <a:spAutoFit/>
          </a:bodyPr>
          <a:lstStyle/>
          <a:p>
            <a:r>
              <a:rPr lang="en-US" sz="2000" b="1" dirty="0">
                <a:solidFill>
                  <a:schemeClr val="tx2">
                    <a:lumMod val="75000"/>
                  </a:schemeClr>
                </a:solidFill>
              </a:rPr>
              <a:t>Batch No:69</a:t>
            </a:r>
            <a:endParaRPr lang="en-US" sz="2000" b="1" dirty="0"/>
          </a:p>
          <a:p>
            <a:endParaRPr lang="en-US" sz="2000" b="1" dirty="0">
              <a:solidFill>
                <a:schemeClr val="tx2">
                  <a:lumMod val="75000"/>
                </a:schemeClr>
              </a:solidFill>
            </a:endParaRPr>
          </a:p>
        </p:txBody>
      </p:sp>
      <p:sp>
        <p:nvSpPr>
          <p:cNvPr id="8" name="TextBox 7">
            <a:extLst>
              <a:ext uri="{FF2B5EF4-FFF2-40B4-BE49-F238E27FC236}">
                <a16:creationId xmlns:a16="http://schemas.microsoft.com/office/drawing/2014/main" id="{4349CF48-4EE2-C24D-A403-0D5887485D8F}"/>
              </a:ext>
            </a:extLst>
          </p:cNvPr>
          <p:cNvSpPr txBox="1"/>
          <p:nvPr/>
        </p:nvSpPr>
        <p:spPr>
          <a:xfrm>
            <a:off x="76200" y="6059269"/>
            <a:ext cx="10210800" cy="369332"/>
          </a:xfrm>
          <a:prstGeom prst="rect">
            <a:avLst/>
          </a:prstGeom>
          <a:noFill/>
        </p:spPr>
        <p:txBody>
          <a:bodyPr wrap="square">
            <a:spAutoFit/>
          </a:bodyPr>
          <a:lstStyle/>
          <a:p>
            <a:r>
              <a:rPr lang="en-US" sz="18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D78809F9-A4AA-908C-25CC-55E2A5F27E79}"/>
              </a:ext>
            </a:extLst>
          </p:cNvPr>
          <p:cNvSpPr txBox="1"/>
          <p:nvPr/>
        </p:nvSpPr>
        <p:spPr>
          <a:xfrm>
            <a:off x="457200" y="1447800"/>
            <a:ext cx="8381160" cy="4401205"/>
          </a:xfrm>
          <a:prstGeom prst="rect">
            <a:avLst/>
          </a:prstGeom>
          <a:noFill/>
        </p:spPr>
        <p:txBody>
          <a:bodyPr wrap="square" rtlCol="0">
            <a:spAutoFit/>
          </a:bodyPr>
          <a:lstStyle/>
          <a:p>
            <a:pPr algn="just"/>
            <a:endParaRPr lang="en-US" sz="2000" b="0" i="0" dirty="0">
              <a:solidFill>
                <a:srgbClr val="374151"/>
              </a:solidFill>
              <a:effectLst/>
              <a:latin typeface="Söhne"/>
            </a:endParaRPr>
          </a:p>
          <a:p>
            <a:pPr algn="just">
              <a:buFont typeface="+mj-lt"/>
              <a:buAutoNum type="arabicPeriod"/>
            </a:pPr>
            <a:r>
              <a:rPr lang="en-US" sz="2000" dirty="0">
                <a:solidFill>
                  <a:srgbClr val="374151"/>
                </a:solidFill>
                <a:latin typeface="Söhne"/>
              </a:rPr>
              <a:t>  Inefficient Communication Channels: Communication between educators, administrators, and students can be disjointed, making it difficult to convey important information, updates, or announcements.</a:t>
            </a:r>
          </a:p>
          <a:p>
            <a:pPr algn="just">
              <a:buFont typeface="+mj-lt"/>
              <a:buAutoNum type="arabicPeriod"/>
            </a:pPr>
            <a:endParaRPr lang="en-US" sz="2000" b="0" i="0" dirty="0">
              <a:solidFill>
                <a:srgbClr val="374151"/>
              </a:solidFill>
              <a:effectLst/>
              <a:latin typeface="Söhne"/>
            </a:endParaRPr>
          </a:p>
          <a:p>
            <a:pPr algn="just">
              <a:buFont typeface="+mj-lt"/>
              <a:buAutoNum type="arabicPeriod"/>
            </a:pPr>
            <a:endParaRPr lang="en-US" sz="2000" dirty="0">
              <a:solidFill>
                <a:srgbClr val="374151"/>
              </a:solidFill>
              <a:latin typeface="Söhne"/>
            </a:endParaRPr>
          </a:p>
          <a:p>
            <a:pPr algn="just">
              <a:buFont typeface="+mj-lt"/>
              <a:buAutoNum type="arabicPeriod"/>
            </a:pPr>
            <a:r>
              <a:rPr lang="en-US" sz="2000" b="0" i="0" dirty="0">
                <a:solidFill>
                  <a:srgbClr val="374151"/>
                </a:solidFill>
                <a:effectLst/>
                <a:latin typeface="Söhne"/>
              </a:rPr>
              <a:t>Complex Data Retrieval and Analysis: Retrieving specific information from student profiles can be time-consuming and cumbersome, impeding timely decision-making and analysis of academic progress</a:t>
            </a:r>
          </a:p>
          <a:p>
            <a:pPr algn="just">
              <a:buFont typeface="+mj-lt"/>
              <a:buAutoNum type="arabicPeriod"/>
            </a:pPr>
            <a:endParaRPr lang="en-US" sz="2000" dirty="0">
              <a:solidFill>
                <a:srgbClr val="374151"/>
              </a:solidFill>
              <a:latin typeface="Söhne"/>
            </a:endParaRPr>
          </a:p>
          <a:p>
            <a:pPr algn="just">
              <a:buFont typeface="+mj-lt"/>
              <a:buAutoNum type="arabicPeriod"/>
            </a:pPr>
            <a:endParaRPr lang="en-US" sz="2000" b="0" i="0" dirty="0">
              <a:solidFill>
                <a:srgbClr val="374151"/>
              </a:solidFill>
              <a:effectLst/>
              <a:latin typeface="Söhne"/>
            </a:endParaRPr>
          </a:p>
          <a:p>
            <a:pPr algn="just">
              <a:buFont typeface="+mj-lt"/>
              <a:buAutoNum type="arabicPeriod"/>
            </a:pPr>
            <a:r>
              <a:rPr lang="en-US" sz="2000" b="0" i="0" dirty="0">
                <a:solidFill>
                  <a:srgbClr val="374151"/>
                </a:solidFill>
                <a:effectLst/>
                <a:latin typeface="Söhne"/>
              </a:rPr>
              <a:t>Limited Accessibility and Collaboration: Current systems often restrict access to student profiles, hindering collaboration among educators, administrators, and students themselves.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Arial Black"/>
              </a:rPr>
              <a:t>Scope of the Project</a:t>
            </a:r>
            <a:endParaRPr lang="en-IN" sz="2800" dirty="0">
              <a:solidFill>
                <a:srgbClr val="FF0000"/>
              </a:solidFill>
            </a:endParaRPr>
          </a:p>
        </p:txBody>
      </p:sp>
      <p:sp>
        <p:nvSpPr>
          <p:cNvPr id="2" name="TextBox 1">
            <a:extLst>
              <a:ext uri="{FF2B5EF4-FFF2-40B4-BE49-F238E27FC236}">
                <a16:creationId xmlns:a16="http://schemas.microsoft.com/office/drawing/2014/main" id="{0CE1D3BE-00AF-29B3-E511-C97557CA8753}"/>
              </a:ext>
            </a:extLst>
          </p:cNvPr>
          <p:cNvSpPr txBox="1"/>
          <p:nvPr/>
        </p:nvSpPr>
        <p:spPr>
          <a:xfrm>
            <a:off x="457200" y="1371600"/>
            <a:ext cx="8381160" cy="5016758"/>
          </a:xfrm>
          <a:prstGeom prst="rect">
            <a:avLst/>
          </a:prstGeom>
          <a:noFill/>
        </p:spPr>
        <p:txBody>
          <a:bodyPr wrap="square" rtlCol="0">
            <a:spAutoFit/>
          </a:bodyPr>
          <a:lstStyle/>
          <a:p>
            <a:pPr algn="just"/>
            <a:r>
              <a:rPr lang="en-US" sz="2000" dirty="0"/>
              <a:t>Defining the scope of a project is crucial to ensure that it remains manageable, feasible, and aligned with its objectives. The scope of a Student Profile Management Web Application encompasses the boundaries, features, and deliverables of the project</a:t>
            </a:r>
          </a:p>
          <a:p>
            <a:pPr algn="just"/>
            <a:endParaRPr lang="en-US" sz="2000" dirty="0"/>
          </a:p>
          <a:p>
            <a:pPr algn="just"/>
            <a:r>
              <a:rPr lang="en-US" sz="2000" dirty="0"/>
              <a:t>Secondly, the project encompasses the implementation of a user management system, including user profiles, authentication, verification, and privacy features. </a:t>
            </a:r>
          </a:p>
          <a:p>
            <a:pPr algn="just"/>
            <a:endParaRPr lang="en-US" sz="2000" dirty="0"/>
          </a:p>
          <a:p>
            <a:pPr algn="just"/>
            <a:r>
              <a:rPr lang="en-US" sz="2000" dirty="0"/>
              <a:t>It's important to note that the scope should be well-defined but flexible enough to adapt to changing requirements and user feedback as the project progresses. Clear documentation of the scope, objectives, and deliverables will be essential to guide the development team throughout the project lifecycle. Regular communication with stakeholders will also be crucial to ensure that the project stays aligned with its intended goals.</a:t>
            </a:r>
          </a:p>
          <a:p>
            <a:pPr algn="just"/>
            <a:endParaRPr lang="en-US" sz="2000" dirty="0"/>
          </a:p>
        </p:txBody>
      </p:sp>
    </p:spTree>
    <p:extLst>
      <p:ext uri="{BB962C8B-B14F-4D97-AF65-F5344CB8AC3E}">
        <p14:creationId xmlns:p14="http://schemas.microsoft.com/office/powerpoint/2010/main" val="2280091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DFD025B0-0530-AD75-690D-ABD1D194797C}"/>
                  </a:ext>
                </a:extLst>
              </p:cNvPr>
              <p:cNvGraphicFramePr>
                <a:graphicFrameLocks noChangeAspect="1"/>
              </p:cNvGraphicFramePr>
              <p:nvPr>
                <p:extLst>
                  <p:ext uri="{D42A27DB-BD31-4B8C-83A1-F6EECF244321}">
                    <p14:modId xmlns:p14="http://schemas.microsoft.com/office/powerpoint/2010/main" val="3713244168"/>
                  </p:ext>
                </p:extLst>
              </p:nvPr>
            </p:nvGraphicFramePr>
            <p:xfrm>
              <a:off x="-2464904" y="4499941"/>
              <a:ext cx="2286000" cy="1714500"/>
            </p:xfrm>
            <a:graphic>
              <a:graphicData uri="http://schemas.microsoft.com/office/powerpoint/2016/slidezoom">
                <pslz:sldZm>
                  <pslz:sldZmObj sldId="407" cId="0">
                    <pslz:zmPr id="{C0C948FC-194C-4D21-8F5C-5D65CFB8A97A}"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DFD025B0-0530-AD75-690D-ABD1D194797C}"/>
                  </a:ext>
                </a:extLst>
              </p:cNvPr>
              <p:cNvPicPr>
                <a:picLocks noGrp="1" noRot="1" noChangeAspect="1" noMove="1" noResize="1" noEditPoints="1" noAdjustHandles="1" noChangeArrowheads="1" noChangeShapeType="1"/>
              </p:cNvPicPr>
              <p:nvPr/>
            </p:nvPicPr>
            <p:blipFill>
              <a:blip r:embed="rId5"/>
              <a:stretch>
                <a:fillRect/>
              </a:stretch>
            </p:blipFill>
            <p:spPr>
              <a:xfrm>
                <a:off x="-2464904" y="4499941"/>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24238"/>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3413475507"/>
              </p:ext>
            </p:extLst>
          </p:nvPr>
        </p:nvGraphicFramePr>
        <p:xfrm>
          <a:off x="0" y="451727"/>
          <a:ext cx="9144000" cy="7528560"/>
        </p:xfrm>
        <a:graphic>
          <a:graphicData uri="http://schemas.openxmlformats.org/drawingml/2006/table">
            <a:tbl>
              <a:tblPr firstRow="1" bandRow="1">
                <a:tableStyleId>{5C22544A-7EE6-4342-B048-85BDC9FD1C3A}</a:tableStyleId>
              </a:tblPr>
              <a:tblGrid>
                <a:gridCol w="559285">
                  <a:extLst>
                    <a:ext uri="{9D8B030D-6E8A-4147-A177-3AD203B41FA5}">
                      <a16:colId xmlns:a16="http://schemas.microsoft.com/office/drawing/2014/main" val="432745929"/>
                    </a:ext>
                  </a:extLst>
                </a:gridCol>
                <a:gridCol w="1549831">
                  <a:extLst>
                    <a:ext uri="{9D8B030D-6E8A-4147-A177-3AD203B41FA5}">
                      <a16:colId xmlns:a16="http://schemas.microsoft.com/office/drawing/2014/main" val="1998233565"/>
                    </a:ext>
                  </a:extLst>
                </a:gridCol>
                <a:gridCol w="1549831">
                  <a:extLst>
                    <a:ext uri="{9D8B030D-6E8A-4147-A177-3AD203B41FA5}">
                      <a16:colId xmlns:a16="http://schemas.microsoft.com/office/drawing/2014/main" val="3760181125"/>
                    </a:ext>
                  </a:extLst>
                </a:gridCol>
                <a:gridCol w="1317356">
                  <a:extLst>
                    <a:ext uri="{9D8B030D-6E8A-4147-A177-3AD203B41FA5}">
                      <a16:colId xmlns:a16="http://schemas.microsoft.com/office/drawing/2014/main" val="1470764825"/>
                    </a:ext>
                  </a:extLst>
                </a:gridCol>
                <a:gridCol w="2557220">
                  <a:extLst>
                    <a:ext uri="{9D8B030D-6E8A-4147-A177-3AD203B41FA5}">
                      <a16:colId xmlns:a16="http://schemas.microsoft.com/office/drawing/2014/main" val="3423994347"/>
                    </a:ext>
                  </a:extLst>
                </a:gridCol>
                <a:gridCol w="1610477">
                  <a:extLst>
                    <a:ext uri="{9D8B030D-6E8A-4147-A177-3AD203B41FA5}">
                      <a16:colId xmlns:a16="http://schemas.microsoft.com/office/drawing/2014/main" val="635663868"/>
                    </a:ext>
                  </a:extLst>
                </a:gridCol>
              </a:tblGrid>
              <a:tr h="562248">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954480">
                <a:tc>
                  <a:txBody>
                    <a:bodyPr/>
                    <a:lstStyle/>
                    <a:p>
                      <a:r>
                        <a:rPr lang="en-US" dirty="0"/>
                        <a:t>1</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dirty="0" err="1"/>
                        <a:t>Bamo</a:t>
                      </a:r>
                      <a:r>
                        <a:rPr lang="en-IN" sz="1400" dirty="0"/>
                        <a:t> Nadir and Aree Ali-Kurdistan Journal of Applied Research</a:t>
                      </a:r>
                    </a:p>
                    <a:p>
                      <a:pPr marL="0" marR="0" lvl="0" indent="0" defTabSz="914400" eaLnBrk="1" fontAlgn="auto" latinLnBrk="0" hangingPunct="1">
                        <a:lnSpc>
                          <a:spcPct val="100000"/>
                        </a:lnSpc>
                        <a:spcBef>
                          <a:spcPts val="0"/>
                        </a:spcBef>
                        <a:spcAft>
                          <a:spcPts val="0"/>
                        </a:spcAft>
                        <a:buClrTx/>
                        <a:buSzTx/>
                        <a:buFontTx/>
                        <a:buNone/>
                        <a:tabLst/>
                        <a:defRPr/>
                      </a:pPr>
                      <a:r>
                        <a:rPr lang="en-IN" sz="1400" dirty="0"/>
                        <a:t>(</a:t>
                      </a:r>
                      <a:r>
                        <a:rPr lang="en-IN" sz="1400" b="0" i="0" dirty="0">
                          <a:solidFill>
                            <a:schemeClr val="dk1"/>
                          </a:solidFill>
                          <a:effectLst/>
                          <a:latin typeface="+mn-lt"/>
                          <a:ea typeface="+mn-ea"/>
                          <a:cs typeface="+mn-cs"/>
                        </a:rPr>
                        <a:t>December-2021</a:t>
                      </a:r>
                      <a:r>
                        <a:rPr lang="en-IN" sz="1400" dirty="0"/>
                        <a:t>)</a:t>
                      </a:r>
                    </a:p>
                  </a:txBody>
                  <a:tcPr/>
                </a:tc>
                <a:tc>
                  <a:txBody>
                    <a:bodyPr/>
                    <a:lstStyle/>
                    <a:p>
                      <a:r>
                        <a:rPr lang="en-US" sz="1400" b="0" i="0" dirty="0">
                          <a:solidFill>
                            <a:schemeClr val="dk1"/>
                          </a:solidFill>
                          <a:effectLst/>
                          <a:latin typeface="+mn-lt"/>
                          <a:ea typeface="+mn-ea"/>
                          <a:cs typeface="+mn-cs"/>
                        </a:rPr>
                        <a:t>The prerequisites represent set of courses a student must have completed in order to be able to join on a specific course</a:t>
                      </a:r>
                      <a:endParaRPr lang="en-IN" sz="14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0" i="0" dirty="0">
                          <a:solidFill>
                            <a:schemeClr val="dk1"/>
                          </a:solidFill>
                          <a:effectLst/>
                          <a:latin typeface="+mn-lt"/>
                          <a:ea typeface="+mn-ea"/>
                          <a:cs typeface="+mn-cs"/>
                        </a:rPr>
                        <a:t>Online Course Registration and Advisory Systems Based on Students</a:t>
                      </a:r>
                    </a:p>
                    <a:p>
                      <a:endParaRPr lang="en-IN" dirty="0"/>
                    </a:p>
                  </a:txBody>
                  <a:tcPr/>
                </a:tc>
                <a:tc>
                  <a:txBody>
                    <a:bodyPr/>
                    <a:lstStyle/>
                    <a:p>
                      <a:r>
                        <a:rPr lang="en-US" sz="1400" b="0" i="0" dirty="0">
                          <a:solidFill>
                            <a:schemeClr val="dk1"/>
                          </a:solidFill>
                          <a:effectLst/>
                          <a:latin typeface="+mn-lt"/>
                          <a:ea typeface="+mn-ea"/>
                          <a:cs typeface="+mn-cs"/>
                        </a:rPr>
                        <a:t>Web based system developed and implemented by facilitating course registration for the students that the best possible schedule and course/section combination is presented to the students considering their personal constraints and course requirements.</a:t>
                      </a:r>
                      <a:endParaRPr lang="en-IN" sz="1400" dirty="0"/>
                    </a:p>
                  </a:txBody>
                  <a:tcPr/>
                </a:tc>
                <a:tc>
                  <a:txBody>
                    <a:bodyPr/>
                    <a:lstStyle/>
                    <a:p>
                      <a:r>
                        <a:rPr lang="en-IN" sz="1400" dirty="0"/>
                        <a:t>This solution only focused on course registration with less privacy</a:t>
                      </a:r>
                    </a:p>
                  </a:txBody>
                  <a:tcPr/>
                </a:tc>
                <a:extLst>
                  <a:ext uri="{0D108BD9-81ED-4DB2-BD59-A6C34878D82A}">
                    <a16:rowId xmlns:a16="http://schemas.microsoft.com/office/drawing/2014/main" val="3097843794"/>
                  </a:ext>
                </a:extLst>
              </a:tr>
              <a:tr h="1954480">
                <a:tc>
                  <a:txBody>
                    <a:bodyPr/>
                    <a:lstStyle/>
                    <a:p>
                      <a:r>
                        <a:rPr lang="en-US" dirty="0"/>
                        <a:t>2</a:t>
                      </a:r>
                      <a:endParaRPr lang="en-IN" dirty="0"/>
                    </a:p>
                  </a:txBody>
                  <a:tcPr/>
                </a:tc>
                <a:tc>
                  <a:txBody>
                    <a:bodyPr/>
                    <a:lstStyle/>
                    <a:p>
                      <a:r>
                        <a:rPr lang="en-IN" sz="1400" dirty="0"/>
                        <a:t>Jason </a:t>
                      </a:r>
                      <a:r>
                        <a:rPr lang="en-IN" sz="1400" dirty="0" err="1"/>
                        <a:t>Siefken</a:t>
                      </a:r>
                      <a:r>
                        <a:rPr lang="en-IN" sz="1400" dirty="0"/>
                        <a:t>-</a:t>
                      </a:r>
                      <a:r>
                        <a:rPr lang="en-US" sz="1400" dirty="0"/>
                        <a:t>Journal of the Scholarship of Teaching and Learning</a:t>
                      </a:r>
                    </a:p>
                    <a:p>
                      <a:r>
                        <a:rPr lang="en-US" sz="1400" dirty="0"/>
                        <a:t>(</a:t>
                      </a:r>
                      <a:r>
                        <a:rPr lang="en-IN" sz="1400" dirty="0"/>
                        <a:t>April 2017)</a:t>
                      </a:r>
                    </a:p>
                  </a:txBody>
                  <a:tcPr/>
                </a:tc>
                <a:tc>
                  <a:txBody>
                    <a:bodyPr/>
                    <a:lstStyle/>
                    <a:p>
                      <a:r>
                        <a:rPr lang="en-IN" sz="1400" dirty="0"/>
                        <a:t>Registration time of a student to enrol for a course</a:t>
                      </a:r>
                    </a:p>
                  </a:txBody>
                  <a:tcPr/>
                </a:tc>
                <a:tc>
                  <a:txBody>
                    <a:bodyPr/>
                    <a:lstStyle/>
                    <a:p>
                      <a:r>
                        <a:rPr lang="en-US" sz="1400" dirty="0"/>
                        <a:t>Registration Delay and Student Performance</a:t>
                      </a:r>
                      <a:endParaRPr lang="en-IN" sz="1400" dirty="0"/>
                    </a:p>
                  </a:txBody>
                  <a:tcPr/>
                </a:tc>
                <a:tc>
                  <a:txBody>
                    <a:bodyPr/>
                    <a:lstStyle/>
                    <a:p>
                      <a:r>
                        <a:rPr lang="en-US" sz="1400" dirty="0"/>
                        <a:t>The amount of time a student delays in registering for a course is a measure of diligence that in turn correlates with his/her final mark. </a:t>
                      </a:r>
                      <a:endParaRPr lang="en-IN" sz="1400" dirty="0"/>
                    </a:p>
                  </a:txBody>
                  <a:tcPr/>
                </a:tc>
                <a:tc>
                  <a:txBody>
                    <a:bodyPr/>
                    <a:lstStyle/>
                    <a:p>
                      <a:r>
                        <a:rPr lang="en-US" sz="1400" dirty="0"/>
                        <a:t>Explores the question of whether the time a student registers for a course and final marks in the course are correlated and to what extent</a:t>
                      </a:r>
                      <a:endParaRPr lang="en-IN" sz="1400" dirty="0"/>
                    </a:p>
                  </a:txBody>
                  <a:tcPr/>
                </a:tc>
                <a:extLst>
                  <a:ext uri="{0D108BD9-81ED-4DB2-BD59-A6C34878D82A}">
                    <a16:rowId xmlns:a16="http://schemas.microsoft.com/office/drawing/2014/main" val="3396774005"/>
                  </a:ext>
                </a:extLst>
              </a:tr>
              <a:tr h="1820611">
                <a:tc>
                  <a:txBody>
                    <a:bodyPr/>
                    <a:lstStyle/>
                    <a:p>
                      <a:r>
                        <a:rPr lang="en-US" dirty="0"/>
                        <a:t>3</a:t>
                      </a:r>
                      <a:endParaRPr lang="en-IN" dirty="0"/>
                    </a:p>
                  </a:txBody>
                  <a:tcPr/>
                </a:tc>
                <a:tc>
                  <a:txBody>
                    <a:bodyPr/>
                    <a:lstStyle/>
                    <a:p>
                      <a:r>
                        <a:rPr lang="en-IN" sz="1400" dirty="0"/>
                        <a:t>Anju </a:t>
                      </a:r>
                      <a:r>
                        <a:rPr lang="en-IN" sz="1400" dirty="0" err="1"/>
                        <a:t>Padia</a:t>
                      </a:r>
                      <a:r>
                        <a:rPr lang="en-IN" sz="1400" dirty="0"/>
                        <a:t>, Vinit </a:t>
                      </a:r>
                      <a:r>
                        <a:rPr lang="en-IN" sz="1400" dirty="0" err="1"/>
                        <a:t>Santani</a:t>
                      </a:r>
                      <a:endParaRPr lang="en-IN" sz="1400" dirty="0"/>
                    </a:p>
                    <a:p>
                      <a:r>
                        <a:rPr lang="en-US" sz="1400" dirty="0"/>
                        <a:t>International Research Journal of Engineering and Technology</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a:t>
                      </a:r>
                      <a:r>
                        <a:rPr lang="en-IN" sz="1400" dirty="0"/>
                        <a:t>April 2017)</a:t>
                      </a:r>
                    </a:p>
                    <a:p>
                      <a:endParaRPr lang="en-IN" dirty="0"/>
                    </a:p>
                  </a:txBody>
                  <a:tcPr/>
                </a:tc>
                <a:tc>
                  <a:txBody>
                    <a:bodyPr/>
                    <a:lstStyle/>
                    <a:p>
                      <a:r>
                        <a:rPr lang="en-US" sz="1400" dirty="0"/>
                        <a:t>A list of courses available according to the semester a student selects and talks about the courses one has selected.</a:t>
                      </a:r>
                      <a:endParaRPr lang="en-IN" sz="1400" dirty="0"/>
                    </a:p>
                  </a:txBody>
                  <a:tcPr/>
                </a:tc>
                <a:tc>
                  <a:txBody>
                    <a:bodyPr/>
                    <a:lstStyle/>
                    <a:p>
                      <a:r>
                        <a:rPr lang="en-IN" sz="1400" dirty="0"/>
                        <a:t>Course registration system</a:t>
                      </a:r>
                    </a:p>
                  </a:txBody>
                  <a:tcPr/>
                </a:tc>
                <a:tc>
                  <a:txBody>
                    <a:bodyPr/>
                    <a:lstStyle/>
                    <a:p>
                      <a:r>
                        <a:rPr lang="en-US" sz="1400" dirty="0"/>
                        <a:t>A college management registration system empowers colleges and educators to manage regular tasks such as campaigns, student enrolment, admissions, course registration, etc.</a:t>
                      </a:r>
                      <a:endParaRPr lang="en-IN" sz="1400" dirty="0"/>
                    </a:p>
                  </a:txBody>
                  <a:tcPr/>
                </a:tc>
                <a:tc>
                  <a:txBody>
                    <a:bodyPr/>
                    <a:lstStyle/>
                    <a:p>
                      <a:r>
                        <a:rPr lang="en-IN" sz="1400" dirty="0"/>
                        <a:t>Not user friendly and also helps with showing the list of course registration </a:t>
                      </a:r>
                    </a:p>
                  </a:txBody>
                  <a:tcPr/>
                </a:tc>
                <a:extLst>
                  <a:ext uri="{0D108BD9-81ED-4DB2-BD59-A6C34878D82A}">
                    <a16:rowId xmlns:a16="http://schemas.microsoft.com/office/drawing/2014/main" val="715288033"/>
                  </a:ext>
                </a:extLst>
              </a:tr>
              <a:tr h="0">
                <a:tc>
                  <a:txBody>
                    <a:bodyPr/>
                    <a:lstStyle/>
                    <a:p>
                      <a:endParaRPr lang="en-IN" dirty="0"/>
                    </a:p>
                  </a:txBody>
                  <a:tcPr/>
                </a:tc>
                <a:tc>
                  <a:txBody>
                    <a:bodyPr/>
                    <a:lstStyle/>
                    <a:p>
                      <a:endParaRPr lang="en-IN" sz="1400"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76427978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1456156682"/>
              </p:ext>
            </p:extLst>
          </p:nvPr>
        </p:nvGraphicFramePr>
        <p:xfrm>
          <a:off x="0" y="685800"/>
          <a:ext cx="9144000" cy="5638800"/>
        </p:xfrm>
        <a:graphic>
          <a:graphicData uri="http://schemas.openxmlformats.org/drawingml/2006/table">
            <a:tbl>
              <a:tblPr firstRow="1" bandRow="1">
                <a:tableStyleId>{5C22544A-7EE6-4342-B048-85BDC9FD1C3A}</a:tableStyleId>
              </a:tblPr>
              <a:tblGrid>
                <a:gridCol w="589935">
                  <a:extLst>
                    <a:ext uri="{9D8B030D-6E8A-4147-A177-3AD203B41FA5}">
                      <a16:colId xmlns:a16="http://schemas.microsoft.com/office/drawing/2014/main" val="432745929"/>
                    </a:ext>
                  </a:extLst>
                </a:gridCol>
                <a:gridCol w="1596672">
                  <a:extLst>
                    <a:ext uri="{9D8B030D-6E8A-4147-A177-3AD203B41FA5}">
                      <a16:colId xmlns:a16="http://schemas.microsoft.com/office/drawing/2014/main" val="1998233565"/>
                    </a:ext>
                  </a:extLst>
                </a:gridCol>
                <a:gridCol w="1394793">
                  <a:extLst>
                    <a:ext uri="{9D8B030D-6E8A-4147-A177-3AD203B41FA5}">
                      <a16:colId xmlns:a16="http://schemas.microsoft.com/office/drawing/2014/main" val="3760181125"/>
                    </a:ext>
                  </a:extLst>
                </a:gridCol>
                <a:gridCol w="1222359">
                  <a:extLst>
                    <a:ext uri="{9D8B030D-6E8A-4147-A177-3AD203B41FA5}">
                      <a16:colId xmlns:a16="http://schemas.microsoft.com/office/drawing/2014/main" val="1470764825"/>
                    </a:ext>
                  </a:extLst>
                </a:gridCol>
                <a:gridCol w="2962238">
                  <a:extLst>
                    <a:ext uri="{9D8B030D-6E8A-4147-A177-3AD203B41FA5}">
                      <a16:colId xmlns:a16="http://schemas.microsoft.com/office/drawing/2014/main" val="3423994347"/>
                    </a:ext>
                  </a:extLst>
                </a:gridCol>
                <a:gridCol w="1378003">
                  <a:extLst>
                    <a:ext uri="{9D8B030D-6E8A-4147-A177-3AD203B41FA5}">
                      <a16:colId xmlns:a16="http://schemas.microsoft.com/office/drawing/2014/main" val="635663868"/>
                    </a:ext>
                  </a:extLst>
                </a:gridCol>
              </a:tblGrid>
              <a:tr h="755150">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901860">
                <a:tc>
                  <a:txBody>
                    <a:bodyPr/>
                    <a:lstStyle/>
                    <a:p>
                      <a:r>
                        <a:rPr lang="en-US" dirty="0"/>
                        <a:t>4</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b="0" i="0" dirty="0">
                          <a:solidFill>
                            <a:schemeClr val="dk1"/>
                          </a:solidFill>
                          <a:effectLst/>
                          <a:latin typeface="+mn-lt"/>
                          <a:ea typeface="+mn-ea"/>
                          <a:cs typeface="+mn-cs"/>
                        </a:rPr>
                        <a:t>Rattan Singh, Ravinder Singh, O. P. Gupta-</a:t>
                      </a:r>
                      <a:r>
                        <a:rPr lang="en-IN" sz="1400" b="0" u="none" strike="noStrike" dirty="0">
                          <a:solidFill>
                            <a:schemeClr val="dk1"/>
                          </a:solidFill>
                          <a:effectLst/>
                          <a:latin typeface="+mn-lt"/>
                          <a:ea typeface="+mn-ea"/>
                          <a:cs typeface="+mn-cs"/>
                        </a:rPr>
                        <a:t>Oriental </a:t>
                      </a:r>
                      <a:r>
                        <a:rPr lang="en-US" sz="1400" b="0" dirty="0">
                          <a:solidFill>
                            <a:schemeClr val="dk1"/>
                          </a:solidFill>
                          <a:effectLst/>
                          <a:latin typeface="+mn-lt"/>
                          <a:ea typeface="+mn-ea"/>
                          <a:cs typeface="+mn-cs"/>
                        </a:rPr>
                        <a:t>journal of Computer Science and Technology</a:t>
                      </a:r>
                      <a:endParaRPr lang="en-US" sz="1400" b="1"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IN" sz="1400" dirty="0"/>
                        <a:t>(</a:t>
                      </a:r>
                      <a:r>
                        <a:rPr lang="en-IN" sz="1400" b="0" i="0" dirty="0">
                          <a:solidFill>
                            <a:schemeClr val="dk1"/>
                          </a:solidFill>
                          <a:effectLst/>
                          <a:latin typeface="+mn-lt"/>
                          <a:ea typeface="+mn-ea"/>
                          <a:cs typeface="+mn-cs"/>
                        </a:rPr>
                        <a:t>Jun 2016)</a:t>
                      </a:r>
                      <a:endParaRPr lang="en-IN" sz="1400" dirty="0"/>
                    </a:p>
                    <a:p>
                      <a:endParaRPr lang="en-IN" dirty="0"/>
                    </a:p>
                  </a:txBody>
                  <a:tcPr/>
                </a:tc>
                <a:tc>
                  <a:txBody>
                    <a:bodyPr/>
                    <a:lstStyle/>
                    <a:p>
                      <a:r>
                        <a:rPr lang="en-US" sz="1400" b="0" i="0" dirty="0">
                          <a:solidFill>
                            <a:schemeClr val="dk1"/>
                          </a:solidFill>
                          <a:effectLst/>
                          <a:latin typeface="+mn-lt"/>
                          <a:ea typeface="+mn-ea"/>
                          <a:cs typeface="+mn-cs"/>
                        </a:rPr>
                        <a:t>Student course registration process in colleges is very laborious and time consuming. </a:t>
                      </a:r>
                      <a:endParaRPr lang="en-IN" sz="1400" dirty="0"/>
                    </a:p>
                  </a:txBody>
                  <a:tcPr/>
                </a:tc>
                <a:tc>
                  <a:txBody>
                    <a:bodyPr/>
                    <a:lstStyle/>
                    <a:p>
                      <a:r>
                        <a:rPr lang="en-IN" sz="1400" b="0" i="0" dirty="0">
                          <a:solidFill>
                            <a:schemeClr val="dk1"/>
                          </a:solidFill>
                          <a:effectLst/>
                          <a:latin typeface="+mn-lt"/>
                          <a:ea typeface="+mn-ea"/>
                          <a:cs typeface="+mn-cs"/>
                        </a:rPr>
                        <a:t>Student Course Registration System</a:t>
                      </a:r>
                      <a:endParaRPr lang="en-IN" sz="1400" dirty="0"/>
                    </a:p>
                  </a:txBody>
                  <a:tcPr/>
                </a:tc>
                <a:tc>
                  <a:txBody>
                    <a:bodyPr/>
                    <a:lstStyle/>
                    <a:p>
                      <a:r>
                        <a:rPr lang="en-US" sz="1400" b="0" i="0" dirty="0">
                          <a:solidFill>
                            <a:schemeClr val="dk1"/>
                          </a:solidFill>
                          <a:effectLst/>
                          <a:latin typeface="+mn-lt"/>
                          <a:ea typeface="+mn-ea"/>
                          <a:cs typeface="+mn-cs"/>
                        </a:rPr>
                        <a:t>To computer rise student and faculty database, allowing faculty to acknowledge registration requests from anywhere.</a:t>
                      </a:r>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0" i="0" dirty="0">
                          <a:solidFill>
                            <a:schemeClr val="dk1"/>
                          </a:solidFill>
                          <a:effectLst/>
                          <a:latin typeface="+mn-lt"/>
                          <a:ea typeface="+mn-ea"/>
                          <a:cs typeface="+mn-cs"/>
                        </a:rPr>
                        <a:t>No data consistency and integrity.</a:t>
                      </a:r>
                    </a:p>
                    <a:p>
                      <a:endParaRPr lang="en-IN" dirty="0"/>
                    </a:p>
                  </a:txBody>
                  <a:tcPr/>
                </a:tc>
                <a:extLst>
                  <a:ext uri="{0D108BD9-81ED-4DB2-BD59-A6C34878D82A}">
                    <a16:rowId xmlns:a16="http://schemas.microsoft.com/office/drawing/2014/main" val="3097843794"/>
                  </a:ext>
                </a:extLst>
              </a:tr>
              <a:tr h="1845923">
                <a:tc>
                  <a:txBody>
                    <a:bodyPr/>
                    <a:lstStyle/>
                    <a:p>
                      <a:r>
                        <a:rPr lang="en-US" dirty="0"/>
                        <a:t>5</a:t>
                      </a:r>
                      <a:endParaRPr lang="en-IN" dirty="0"/>
                    </a:p>
                  </a:txBody>
                  <a:tcPr/>
                </a:tc>
                <a:tc>
                  <a:txBody>
                    <a:bodyPr/>
                    <a:lstStyle/>
                    <a:p>
                      <a:r>
                        <a:rPr lang="en-IN" sz="1400" dirty="0"/>
                        <a:t>Ying Liu, </a:t>
                      </a:r>
                      <a:r>
                        <a:rPr lang="en-IN" sz="1400" dirty="0" err="1"/>
                        <a:t>Fuxiang</a:t>
                      </a:r>
                      <a:r>
                        <a:rPr lang="en-IN" sz="1400" dirty="0"/>
                        <a:t> Gao</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Journal of the Scholarship of Teaching and Learning</a:t>
                      </a:r>
                    </a:p>
                    <a:p>
                      <a:r>
                        <a:rPr lang="en-IN" sz="1400" dirty="0"/>
                        <a:t>(April 2018)</a:t>
                      </a:r>
                    </a:p>
                    <a:p>
                      <a:endParaRPr lang="en-IN" dirty="0"/>
                    </a:p>
                  </a:txBody>
                  <a:tcPr/>
                </a:tc>
                <a:tc>
                  <a:txBody>
                    <a:bodyPr/>
                    <a:lstStyle/>
                    <a:p>
                      <a:r>
                        <a:rPr lang="en-US" sz="1400" dirty="0"/>
                        <a:t>The counselor should stay in his office all day around, waiting for the students to come to registration. </a:t>
                      </a:r>
                      <a:endParaRPr lang="en-IN" sz="1400" dirty="0"/>
                    </a:p>
                  </a:txBody>
                  <a:tcPr/>
                </a:tc>
                <a:tc>
                  <a:txBody>
                    <a:bodyPr/>
                    <a:lstStyle/>
                    <a:p>
                      <a:r>
                        <a:rPr lang="en-US" sz="1400" dirty="0"/>
                        <a:t>Design and Implementation of Student Registration System for Universities</a:t>
                      </a:r>
                      <a:endParaRPr lang="en-IN" sz="1400" dirty="0"/>
                    </a:p>
                  </a:txBody>
                  <a:tcPr/>
                </a:tc>
                <a:tc>
                  <a:txBody>
                    <a:bodyPr/>
                    <a:lstStyle/>
                    <a:p>
                      <a:r>
                        <a:rPr lang="en-US" dirty="0"/>
                        <a:t>A management system can record the information for student registration each term quickly and efficiently, also do statistics on the students' basic information, registration information.</a:t>
                      </a:r>
                      <a:endParaRPr lang="en-IN" dirty="0"/>
                    </a:p>
                  </a:txBody>
                  <a:tcPr/>
                </a:tc>
                <a:tc>
                  <a:txBody>
                    <a:bodyPr/>
                    <a:lstStyle/>
                    <a:p>
                      <a:r>
                        <a:rPr lang="en-IN" dirty="0"/>
                        <a:t>No credits calculator to remind the students.</a:t>
                      </a:r>
                    </a:p>
                  </a:txBody>
                  <a:tcPr/>
                </a:tc>
                <a:extLst>
                  <a:ext uri="{0D108BD9-81ED-4DB2-BD59-A6C34878D82A}">
                    <a16:rowId xmlns:a16="http://schemas.microsoft.com/office/drawing/2014/main" val="3396774005"/>
                  </a:ext>
                </a:extLst>
              </a:tr>
              <a:tr h="327658">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715288033"/>
                  </a:ext>
                </a:extLst>
              </a:tr>
              <a:tr h="140425">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764279788"/>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a:extLst>
              <a:ext uri="{FF2B5EF4-FFF2-40B4-BE49-F238E27FC236}">
                <a16:creationId xmlns:a16="http://schemas.microsoft.com/office/drawing/2014/main" id="{8B59AC2A-4CFC-2B0E-7E0D-0329DF2B5B91}"/>
              </a:ext>
            </a:extLst>
          </p:cNvPr>
          <p:cNvSpPr txBox="1"/>
          <p:nvPr/>
        </p:nvSpPr>
        <p:spPr>
          <a:xfrm>
            <a:off x="76200" y="1266885"/>
            <a:ext cx="8381160" cy="5324535"/>
          </a:xfrm>
          <a:prstGeom prst="rect">
            <a:avLst/>
          </a:prstGeom>
          <a:noFill/>
        </p:spPr>
        <p:txBody>
          <a:bodyPr wrap="square">
            <a:spAutoFit/>
          </a:bodyPr>
          <a:lstStyle/>
          <a:p>
            <a:pPr marL="342900" indent="-342900">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An online registration system was developed where a student can register himself. The registration form has been designed to be user friendly and easy to fill and hence leads to saving of time and money as compared to multiple forms filled manually by the students.</a:t>
            </a:r>
          </a:p>
          <a:p>
            <a:pPr marL="342900" indent="-342900">
              <a:buFont typeface="Arial" panose="020B0604020202020204" pitchFamily="34" charset="0"/>
              <a:buChar char="•"/>
            </a:pPr>
            <a:endParaRPr lang="en-US" sz="2000" dirty="0">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 The software development team ascertained the technical feasibility of the project and concluded that the project can be undertaken with available technology and resources. Although implementation phase might require hardware additions but currently the project is technically feasible and should proceed further. The operational feasibility analysis acknowledged the acceptability of the provided solution to the problem. </a:t>
            </a:r>
          </a:p>
          <a:p>
            <a:pPr marL="342900" indent="-342900">
              <a:buFont typeface="Arial" panose="020B0604020202020204" pitchFamily="34" charset="0"/>
              <a:buChar char="•"/>
            </a:pPr>
            <a:endParaRPr lang="en-US" sz="2000" dirty="0">
              <a:latin typeface="Times New Roman" panose="02020603050405020304" pitchFamily="18" charset="0"/>
            </a:endParaRPr>
          </a:p>
          <a:p>
            <a:pPr marL="342900" indent="-342900">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While designing the web application portal a three tier architecture for application development was followed. The presentation tier occupies the front end design of the application. It relates to every entity with which the user interacts. It accepts user inputs and actions, and then sends this information to the data tier through the application tier for further processing. </a:t>
            </a:r>
            <a:endParaRPr lang="en-IN" sz="2000" dirty="0"/>
          </a:p>
        </p:txBody>
      </p:sp>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mj-lt"/>
              </a:rPr>
              <a:t>Result</a:t>
            </a:r>
            <a:endParaRPr lang="en-US" sz="3200" b="1" dirty="0">
              <a:solidFill>
                <a:srgbClr val="FF0000"/>
              </a:solidFill>
              <a:latin typeface="Calibri" pitchFamily="34" charset="0"/>
            </a:endParaRPr>
          </a:p>
        </p:txBody>
      </p:sp>
      <p:sp>
        <p:nvSpPr>
          <p:cNvPr id="3" name="TextBox 2">
            <a:extLst>
              <a:ext uri="{FF2B5EF4-FFF2-40B4-BE49-F238E27FC236}">
                <a16:creationId xmlns:a16="http://schemas.microsoft.com/office/drawing/2014/main" id="{2258D358-3E3D-CECC-C019-A02CF64C9A93}"/>
              </a:ext>
            </a:extLst>
          </p:cNvPr>
          <p:cNvSpPr txBox="1"/>
          <p:nvPr/>
        </p:nvSpPr>
        <p:spPr>
          <a:xfrm>
            <a:off x="457200" y="1295400"/>
            <a:ext cx="8381160" cy="6186309"/>
          </a:xfrm>
          <a:prstGeom prst="rect">
            <a:avLst/>
          </a:prstGeom>
          <a:noFill/>
        </p:spPr>
        <p:txBody>
          <a:bodyPr wrap="square">
            <a:spAutoFit/>
          </a:bodyPr>
          <a:lstStyle/>
          <a:p>
            <a:r>
              <a:rPr lang="en-US" dirty="0"/>
              <a:t>Data Entry and Accuracy:  User-generated data may contain inaccuracies or inconsistencies, impacting the reliability of the information within student profiles.</a:t>
            </a:r>
          </a:p>
          <a:p>
            <a:r>
              <a:rPr lang="en-US" dirty="0"/>
              <a:t> Manually entering data into the system can be time-consuming, especially during initial setup and data migration.</a:t>
            </a:r>
          </a:p>
          <a:p>
            <a:endParaRPr lang="en-US" dirty="0"/>
          </a:p>
          <a:p>
            <a:r>
              <a:rPr lang="en-US" dirty="0"/>
              <a:t>Scalability:  While designed to be scalable, the application may encounter limitations in handling extremely large datasets or institutions with exceptionally high user counts.</a:t>
            </a:r>
          </a:p>
          <a:p>
            <a:endParaRPr lang="en-US" dirty="0"/>
          </a:p>
          <a:p>
            <a:r>
              <a:rPr lang="en-US" dirty="0"/>
              <a:t>Limited Customization: Some institutions may require highly customized features that the application may not readily provide, necessitating additional development efforts.</a:t>
            </a:r>
          </a:p>
          <a:p>
            <a:endParaRPr lang="en-US" dirty="0"/>
          </a:p>
          <a:p>
            <a:r>
              <a:rPr lang="en-US" dirty="0"/>
              <a:t>Technical Constraints:   Access to the application may be hindered in areas with poor or no internet connectivity, affecting its accessibility.</a:t>
            </a:r>
          </a:p>
          <a:p>
            <a:r>
              <a:rPr lang="en-US" dirty="0"/>
              <a:t>Compatibility Issues: The application may not function optimally on all devices and web browsers, necessitating ongoing compatibility testing and updates.</a:t>
            </a:r>
          </a:p>
          <a:p>
            <a:endParaRPr lang="en-US" dirty="0"/>
          </a:p>
          <a:p>
            <a:endParaRPr lang="en-US" dirty="0"/>
          </a:p>
          <a:p>
            <a:endParaRPr lang="en-IN" dirty="0"/>
          </a:p>
          <a:p>
            <a:endParaRPr lang="en-IN" dirty="0"/>
          </a:p>
          <a:p>
            <a:r>
              <a:rPr lang="en-IN"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dirty="0">
              <a:solidFill>
                <a:srgbClr val="C00000"/>
              </a:solidFill>
            </a:endParaRPr>
          </a:p>
        </p:txBody>
      </p:sp>
      <p:sp>
        <p:nvSpPr>
          <p:cNvPr id="2" name="TextBox 1">
            <a:extLst>
              <a:ext uri="{FF2B5EF4-FFF2-40B4-BE49-F238E27FC236}">
                <a16:creationId xmlns:a16="http://schemas.microsoft.com/office/drawing/2014/main" id="{95D6A9D7-1E31-6146-8A24-978449CD3907}"/>
              </a:ext>
            </a:extLst>
          </p:cNvPr>
          <p:cNvSpPr txBox="1"/>
          <p:nvPr/>
        </p:nvSpPr>
        <p:spPr>
          <a:xfrm>
            <a:off x="457200" y="1295400"/>
            <a:ext cx="8381160" cy="4524315"/>
          </a:xfrm>
          <a:prstGeom prst="rect">
            <a:avLst/>
          </a:prstGeom>
          <a:noFill/>
        </p:spPr>
        <p:txBody>
          <a:bodyPr wrap="square" rtlCol="0">
            <a:spAutoFit/>
          </a:bodyPr>
          <a:lstStyle/>
          <a:p>
            <a:pPr algn="l"/>
            <a:r>
              <a:rPr lang="en-US" b="0" i="0" dirty="0">
                <a:solidFill>
                  <a:srgbClr val="374151"/>
                </a:solidFill>
                <a:effectLst/>
                <a:latin typeface="Söhne"/>
              </a:rPr>
              <a:t>In conclusion, the development of a Student Profile Management Web Application represents a significant step forward in modernizing and revolutionizing the way educational institutions handle student information.</a:t>
            </a:r>
          </a:p>
          <a:p>
            <a:pPr algn="l"/>
            <a:endParaRPr lang="en-US" dirty="0">
              <a:solidFill>
                <a:srgbClr val="374151"/>
              </a:solidFill>
              <a:latin typeface="Söhne"/>
            </a:endParaRPr>
          </a:p>
          <a:p>
            <a:pPr algn="l"/>
            <a:r>
              <a:rPr lang="en-US" b="0" i="0" dirty="0">
                <a:solidFill>
                  <a:srgbClr val="374151"/>
                </a:solidFill>
                <a:effectLst/>
                <a:latin typeface="Söhne"/>
              </a:rPr>
              <a:t> This innovative solution has been designed to address a multitude of challenges and inefficiencies that have persisted in traditional manual or fragmented digital systems. By providing a comprehensive, secure, and user-friendly platform, this web application has the potential to bring about transformative benefits to educators, administrators, students, and parents alike.</a:t>
            </a:r>
          </a:p>
          <a:p>
            <a:pPr algn="l"/>
            <a:endParaRPr lang="en-US" dirty="0">
              <a:solidFill>
                <a:srgbClr val="374151"/>
              </a:solidFill>
              <a:latin typeface="Söhne"/>
            </a:endParaRPr>
          </a:p>
          <a:p>
            <a:pPr algn="l"/>
            <a:r>
              <a:rPr lang="en-US" dirty="0">
                <a:solidFill>
                  <a:srgbClr val="374151"/>
                </a:solidFill>
                <a:latin typeface="Söhne"/>
              </a:rPr>
              <a:t>In essence, the Student Profile Management Web Application represents a transformational tool that empowers educational institutions to streamline their operations, enhance collaboration, and deliver a higher quality of education. By harnessing the power of technology, we are not only simplifying the management of student profiles but also fostering an environment where educators can focus on what truly matters: nurturing the growth and development of our future leaders.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FF0000"/>
                </a:solidFill>
                <a:latin typeface="Bookman Old Style" pitchFamily="18" charset="0"/>
              </a:rPr>
              <a:t> </a:t>
            </a:r>
            <a:r>
              <a:rPr lang="en-IN" sz="3200" b="1" dirty="0">
                <a:solidFill>
                  <a:srgbClr val="FF0000"/>
                </a:solidFill>
                <a:latin typeface="Bookman Old Style" pitchFamily="18" charset="0"/>
              </a:rPr>
              <a:t>References :</a:t>
            </a:r>
            <a:endParaRPr lang="en-US" sz="3200" b="1" dirty="0">
              <a:solidFill>
                <a:srgbClr val="FF0000"/>
              </a:solidFill>
              <a:latin typeface="Calibri" pitchFamily="34" charset="0"/>
            </a:endParaRPr>
          </a:p>
        </p:txBody>
      </p:sp>
      <p:sp>
        <p:nvSpPr>
          <p:cNvPr id="4" name="TextBox 3">
            <a:extLst>
              <a:ext uri="{FF2B5EF4-FFF2-40B4-BE49-F238E27FC236}">
                <a16:creationId xmlns:a16="http://schemas.microsoft.com/office/drawing/2014/main" id="{81EFE647-C658-F535-6C81-57BC642EF6AE}"/>
              </a:ext>
            </a:extLst>
          </p:cNvPr>
          <p:cNvSpPr txBox="1"/>
          <p:nvPr/>
        </p:nvSpPr>
        <p:spPr>
          <a:xfrm>
            <a:off x="381840" y="1676400"/>
            <a:ext cx="8381160" cy="3693319"/>
          </a:xfrm>
          <a:prstGeom prst="rect">
            <a:avLst/>
          </a:prstGeom>
          <a:noFill/>
        </p:spPr>
        <p:txBody>
          <a:bodyPr wrap="square" rtlCol="0">
            <a:spAutoFit/>
          </a:bodyPr>
          <a:lstStyle/>
          <a:p>
            <a:pPr marL="342900" indent="-342900">
              <a:buAutoNum type="arabicPeriod"/>
            </a:pPr>
            <a:r>
              <a:rPr lang="en-US" dirty="0"/>
              <a:t>ACADEMIA :  </a:t>
            </a:r>
            <a:r>
              <a:rPr lang="en-US" dirty="0">
                <a:hlinkClick r:id="rId2"/>
              </a:rPr>
              <a:t>https://www.academia.edu/36297551/ONLINE_STUDENT_PROFILE_MANAGEMENT_SYSTEM</a:t>
            </a:r>
            <a:endParaRPr lang="en-US" dirty="0"/>
          </a:p>
          <a:p>
            <a:pPr marL="342900" indent="-342900">
              <a:buAutoNum type="arabicPeriod"/>
            </a:pPr>
            <a:endParaRPr lang="en-US" dirty="0"/>
          </a:p>
          <a:p>
            <a:pPr marL="342900" indent="-342900">
              <a:buAutoNum type="arabicPeriod"/>
            </a:pPr>
            <a:r>
              <a:rPr lang="en-IN" dirty="0"/>
              <a:t>Web Based Management System :</a:t>
            </a:r>
          </a:p>
          <a:p>
            <a:r>
              <a:rPr lang="en-IN" dirty="0"/>
              <a:t> </a:t>
            </a:r>
            <a:r>
              <a:rPr lang="en-IN" dirty="0">
                <a:hlinkClick r:id="rId3"/>
              </a:rPr>
              <a:t>https://ijarcce.com/wp-content/uploads/2012/03/4-shobha-bharamaoudar-WEB-BASED-STUDENT-INFORMATION.pdf</a:t>
            </a:r>
            <a:endParaRPr lang="en-IN" dirty="0"/>
          </a:p>
          <a:p>
            <a:endParaRPr lang="en-IN" dirty="0"/>
          </a:p>
          <a:p>
            <a:r>
              <a:rPr lang="en-IN" b="0" i="0" dirty="0">
                <a:solidFill>
                  <a:srgbClr val="111111"/>
                </a:solidFill>
                <a:effectLst/>
                <a:latin typeface="Roboto" panose="02000000000000000000" pitchFamily="2" charset="0"/>
              </a:rPr>
              <a:t>3.Online student profile management system:</a:t>
            </a:r>
          </a:p>
          <a:p>
            <a:r>
              <a:rPr lang="en-IN" b="0" i="0" dirty="0">
                <a:solidFill>
                  <a:srgbClr val="111111"/>
                </a:solidFill>
                <a:effectLst/>
                <a:latin typeface="Roboto" panose="02000000000000000000" pitchFamily="2" charset="0"/>
                <a:hlinkClick r:id="rId4"/>
              </a:rPr>
              <a:t>https://www.researchgate.net/publication/45529800_Online_student_profile_management</a:t>
            </a:r>
            <a:r>
              <a:rPr lang="en-IN" b="0" i="0">
                <a:solidFill>
                  <a:srgbClr val="111111"/>
                </a:solidFill>
                <a:effectLst/>
                <a:latin typeface="Roboto" panose="02000000000000000000" pitchFamily="2" charset="0"/>
                <a:hlinkClick r:id="rId4"/>
              </a:rPr>
              <a:t>_system</a:t>
            </a:r>
            <a:endParaRPr lang="en-IN" b="0" i="0">
              <a:solidFill>
                <a:srgbClr val="111111"/>
              </a:solidFill>
              <a:effectLst/>
              <a:latin typeface="Roboto" panose="02000000000000000000" pitchFamily="2" charset="0"/>
            </a:endParaRPr>
          </a:p>
          <a:p>
            <a:endParaRPr lang="en-IN" b="0" i="0" dirty="0">
              <a:solidFill>
                <a:srgbClr val="111111"/>
              </a:solidFill>
              <a:effectLst/>
              <a:latin typeface="Roboto" panose="02000000000000000000" pitchFamily="2" charset="0"/>
            </a:endParaRPr>
          </a:p>
          <a:p>
            <a:endParaRPr lang="en-IN" dirty="0"/>
          </a:p>
        </p:txBody>
      </p:sp>
      <p:sp>
        <p:nvSpPr>
          <p:cNvPr id="7" name="AutoShape 4" descr="Academia.edu">
            <a:hlinkClick r:id="rId5"/>
            <a:extLst>
              <a:ext uri="{FF2B5EF4-FFF2-40B4-BE49-F238E27FC236}">
                <a16:creationId xmlns:a16="http://schemas.microsoft.com/office/drawing/2014/main" id="{845610C9-493D-B34E-183D-1771171E1599}"/>
              </a:ext>
            </a:extLst>
          </p:cNvPr>
          <p:cNvSpPr>
            <a:spLocks noChangeAspect="1" noChangeArrowheads="1"/>
          </p:cNvSpPr>
          <p:nvPr/>
        </p:nvSpPr>
        <p:spPr bwMode="auto">
          <a:xfrm>
            <a:off x="3881438" y="3343275"/>
            <a:ext cx="138112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09337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E244D66B-AD58-BDDD-7B38-6AE53D66529B}"/>
              </a:ext>
            </a:extLst>
          </p:cNvPr>
          <p:cNvSpPr txBox="1"/>
          <p:nvPr/>
        </p:nvSpPr>
        <p:spPr>
          <a:xfrm>
            <a:off x="457200" y="1447799"/>
            <a:ext cx="8381160" cy="3970318"/>
          </a:xfrm>
          <a:prstGeom prst="rect">
            <a:avLst/>
          </a:prstGeom>
          <a:noFill/>
        </p:spPr>
        <p:txBody>
          <a:bodyPr wrap="square" rtlCol="0">
            <a:spAutoFit/>
          </a:bodyPr>
          <a:lstStyle/>
          <a:p>
            <a:pPr algn="just"/>
            <a:r>
              <a:rPr lang="en-US" dirty="0"/>
              <a:t>In colleges and Universities, faculty face a lot of problems collecting information from students about the completion and choosing of Open Electives and Professional electives at the beginning of the semester. Also, most of the students select the subjects which were already attained by them, not realizing until the final semester. </a:t>
            </a:r>
          </a:p>
          <a:p>
            <a:pPr algn="just"/>
            <a:endParaRPr lang="en-US" dirty="0"/>
          </a:p>
          <a:p>
            <a:pPr algn="just"/>
            <a:r>
              <a:rPr lang="en-US" dirty="0"/>
              <a:t>Thus, resulting in not satisfying the required credit score and taking an extra semester wasting their valuable time. Student360 is a project that focuses on students completing their Open Electives and Professional electives, faculty managing students academic profiles and admins adding subjects elected by students and also regarding their academics. </a:t>
            </a:r>
          </a:p>
          <a:p>
            <a:pPr algn="just"/>
            <a:endParaRPr lang="en-US" dirty="0"/>
          </a:p>
          <a:p>
            <a:pPr algn="just"/>
            <a:r>
              <a:rPr lang="en-US" dirty="0"/>
              <a:t>The project works as a reminder for students to check their credit score and wrap up the subjects which were not completed by them previously.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TextBox 1">
            <a:extLst>
              <a:ext uri="{FF2B5EF4-FFF2-40B4-BE49-F238E27FC236}">
                <a16:creationId xmlns:a16="http://schemas.microsoft.com/office/drawing/2014/main" id="{E3ECF6FB-2E92-3890-0CEE-75E81CF5B72F}"/>
              </a:ext>
            </a:extLst>
          </p:cNvPr>
          <p:cNvSpPr txBox="1"/>
          <p:nvPr/>
        </p:nvSpPr>
        <p:spPr>
          <a:xfrm>
            <a:off x="457200" y="1411574"/>
            <a:ext cx="8381160" cy="5016758"/>
          </a:xfrm>
          <a:prstGeom prst="rect">
            <a:avLst/>
          </a:prstGeom>
          <a:noFill/>
        </p:spPr>
        <p:txBody>
          <a:bodyPr wrap="square" rtlCol="0">
            <a:spAutoFit/>
          </a:bodyPr>
          <a:lstStyle/>
          <a:p>
            <a:pPr algn="just">
              <a:buFont typeface="Arial" panose="020B0604020202020204" pitchFamily="34" charset="0"/>
              <a:buChar char="•"/>
            </a:pPr>
            <a:r>
              <a:rPr lang="en-US" sz="2000" b="0" i="0" dirty="0">
                <a:solidFill>
                  <a:srgbClr val="374151"/>
                </a:solidFill>
                <a:effectLst/>
                <a:latin typeface="Söhne"/>
              </a:rPr>
              <a:t>In an era marked by the relentless pursuit of knowledge and the ever-expanding realm of education, the need for efficient and organized student profile management has never been greater. </a:t>
            </a:r>
          </a:p>
          <a:p>
            <a:pPr algn="just">
              <a:buFont typeface="Arial" panose="020B0604020202020204" pitchFamily="34" charset="0"/>
              <a:buChar char="•"/>
            </a:pPr>
            <a:endParaRPr lang="en-US" sz="2000" b="0" i="0" dirty="0">
              <a:solidFill>
                <a:srgbClr val="374151"/>
              </a:solidFill>
              <a:effectLst/>
              <a:latin typeface="Söhne"/>
            </a:endParaRPr>
          </a:p>
          <a:p>
            <a:pPr algn="just">
              <a:buFont typeface="Arial" panose="020B0604020202020204" pitchFamily="34" charset="0"/>
              <a:buChar char="•"/>
            </a:pPr>
            <a:r>
              <a:rPr lang="en-US" sz="2000" b="0" i="0" dirty="0">
                <a:solidFill>
                  <a:srgbClr val="374151"/>
                </a:solidFill>
                <a:effectLst/>
                <a:latin typeface="Söhne"/>
              </a:rPr>
              <a:t>With a growing number of students enrolling in educational institutions of all kinds, from schools to universities, the demand for a streamlined system to manage their information is undeniable. </a:t>
            </a:r>
          </a:p>
          <a:p>
            <a:pPr algn="just">
              <a:buFont typeface="Arial" panose="020B0604020202020204" pitchFamily="34" charset="0"/>
              <a:buChar char="•"/>
            </a:pPr>
            <a:endParaRPr lang="en-US" sz="2000" b="0" i="0" dirty="0">
              <a:solidFill>
                <a:srgbClr val="374151"/>
              </a:solidFill>
              <a:effectLst/>
              <a:latin typeface="Söhne"/>
            </a:endParaRPr>
          </a:p>
          <a:p>
            <a:pPr algn="just">
              <a:buFont typeface="Arial" panose="020B0604020202020204" pitchFamily="34" charset="0"/>
              <a:buChar char="•"/>
            </a:pPr>
            <a:r>
              <a:rPr lang="en-US" sz="2000" b="0" i="0" dirty="0">
                <a:solidFill>
                  <a:srgbClr val="374151"/>
                </a:solidFill>
                <a:effectLst/>
                <a:latin typeface="Söhne"/>
              </a:rPr>
              <a:t>Enter the Student Profile Management Web Application, a powerful tool designed to simplify and enhance the management of students’ additional courses and other data.</a:t>
            </a:r>
          </a:p>
          <a:p>
            <a:pPr algn="just">
              <a:buFont typeface="Arial" panose="020B0604020202020204" pitchFamily="34" charset="0"/>
              <a:buChar char="•"/>
            </a:pPr>
            <a:endParaRPr lang="en-US" sz="2000" dirty="0">
              <a:solidFill>
                <a:srgbClr val="374151"/>
              </a:solidFill>
              <a:latin typeface="Söhne"/>
            </a:endParaRPr>
          </a:p>
          <a:p>
            <a:pPr algn="just">
              <a:buFont typeface="Arial" panose="020B0604020202020204" pitchFamily="34" charset="0"/>
              <a:buChar char="•"/>
            </a:pPr>
            <a:r>
              <a:rPr lang="en-US" sz="2000" b="0" i="0" dirty="0">
                <a:solidFill>
                  <a:srgbClr val="374151"/>
                </a:solidFill>
                <a:effectLst/>
                <a:latin typeface="Söhne"/>
              </a:rPr>
              <a:t>Whether you're an educator, administrator, or student, this innovative web application promises to be your go-to platform for managing student profiles with ease. With its user-friendly interface and robust feature set, it offers a comprehensive solution to meet the diverse needs of educational institutions.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2" name="TextBox 1">
            <a:extLst>
              <a:ext uri="{FF2B5EF4-FFF2-40B4-BE49-F238E27FC236}">
                <a16:creationId xmlns:a16="http://schemas.microsoft.com/office/drawing/2014/main" id="{A97D1118-1B57-85AD-8035-EC47C492600A}"/>
              </a:ext>
            </a:extLst>
          </p:cNvPr>
          <p:cNvSpPr txBox="1"/>
          <p:nvPr/>
        </p:nvSpPr>
        <p:spPr>
          <a:xfrm>
            <a:off x="457200" y="1676400"/>
            <a:ext cx="8381160" cy="4401205"/>
          </a:xfrm>
          <a:prstGeom prst="rect">
            <a:avLst/>
          </a:prstGeom>
          <a:noFill/>
        </p:spPr>
        <p:txBody>
          <a:bodyPr wrap="square" rtlCol="0">
            <a:spAutoFit/>
          </a:bodyPr>
          <a:lstStyle/>
          <a:p>
            <a:pPr algn="just">
              <a:buFont typeface="+mj-lt"/>
              <a:buAutoNum type="arabicPeriod"/>
            </a:pPr>
            <a:r>
              <a:rPr lang="en-US" sz="2000" b="0" i="0" dirty="0">
                <a:solidFill>
                  <a:srgbClr val="374151"/>
                </a:solidFill>
                <a:effectLst/>
                <a:latin typeface="Söhne"/>
              </a:rPr>
              <a:t> User Requirements Analysis: - Identify the specific needs and requirements of educators, administrators, and students concerning student profile management. Determine the pain points and challenges faced in the current manual or digital systems.</a:t>
            </a:r>
          </a:p>
          <a:p>
            <a:pPr algn="just">
              <a:buFont typeface="+mj-lt"/>
              <a:buAutoNum type="arabicPeriod"/>
            </a:pPr>
            <a:endParaRPr lang="en-US" sz="2000" dirty="0">
              <a:solidFill>
                <a:srgbClr val="374151"/>
              </a:solidFill>
              <a:latin typeface="Söhne"/>
            </a:endParaRPr>
          </a:p>
          <a:p>
            <a:pPr algn="just">
              <a:buFont typeface="+mj-lt"/>
              <a:buAutoNum type="arabicPeriod"/>
            </a:pPr>
            <a:r>
              <a:rPr lang="en-US" sz="2000" b="0" i="0" dirty="0">
                <a:solidFill>
                  <a:srgbClr val="374151"/>
                </a:solidFill>
                <a:effectLst/>
                <a:latin typeface="Söhne"/>
              </a:rPr>
              <a:t>User Interface and Experience: Design a user-friendly interface that caters to the diverse user roles within educational institutions. Conduct usability testing and gather feedback to optimize the user experience.</a:t>
            </a:r>
          </a:p>
          <a:p>
            <a:pPr algn="just">
              <a:buFont typeface="+mj-lt"/>
              <a:buAutoNum type="arabicPeriod"/>
            </a:pPr>
            <a:endParaRPr lang="en-US" sz="2000" b="0" i="0" dirty="0">
              <a:solidFill>
                <a:srgbClr val="374151"/>
              </a:solidFill>
              <a:effectLst/>
              <a:latin typeface="Söhne"/>
            </a:endParaRPr>
          </a:p>
          <a:p>
            <a:pPr algn="just">
              <a:buFont typeface="+mj-lt"/>
              <a:buAutoNum type="arabicPeriod"/>
            </a:pPr>
            <a:r>
              <a:rPr lang="en-US" sz="2000" dirty="0">
                <a:solidFill>
                  <a:srgbClr val="374151"/>
                </a:solidFill>
                <a:latin typeface="Söhne"/>
              </a:rPr>
              <a:t>Performance and Reliability: Test the application's performance under various loads to ensure reliability during peak usage times. Develop strategies for data backup and disaster recovery.</a:t>
            </a:r>
          </a:p>
          <a:p>
            <a:pPr algn="just">
              <a:buFont typeface="+mj-lt"/>
              <a:buAutoNum type="arabicPeriod"/>
            </a:pPr>
            <a:endParaRPr lang="en-US" sz="2000" dirty="0">
              <a:solidFill>
                <a:srgbClr val="374151"/>
              </a:solidFill>
              <a:latin typeface="Söhne"/>
            </a:endParaRPr>
          </a:p>
          <a:p>
            <a:pPr algn="just">
              <a:buFont typeface="+mj-lt"/>
              <a:buAutoNum type="arabicPeriod"/>
            </a:pPr>
            <a:endParaRPr lang="en-US" sz="2000" dirty="0">
              <a:solidFill>
                <a:srgbClr val="374151"/>
              </a:solidFill>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10088</TotalTime>
  <Words>1738</Words>
  <Application>Microsoft Office PowerPoint</Application>
  <PresentationFormat>On-screen Show (4:3)</PresentationFormat>
  <Paragraphs>159</Paragraphs>
  <Slides>20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Black</vt:lpstr>
      <vt:lpstr>Bookman Old Style</vt:lpstr>
      <vt:lpstr>Calibri</vt:lpstr>
      <vt:lpstr>Roboto</vt:lpstr>
      <vt:lpstr>Söhne</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akshith akkali</cp:lastModifiedBy>
  <cp:revision>716</cp:revision>
  <dcterms:modified xsi:type="dcterms:W3CDTF">2023-10-17T07:29:50Z</dcterms:modified>
</cp:coreProperties>
</file>