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2860000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-2232" y="-120"/>
      </p:cViewPr>
      <p:guideLst>
        <p:guide orient="horz" pos="864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442199" y="10229855"/>
            <a:ext cx="234061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3035300" y="5276855"/>
            <a:ext cx="23406100" cy="150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09150" algn="l" rtl="0">
              <a:spcBef>
                <a:spcPts val="1920"/>
              </a:spcBef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327692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–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239884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15517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14950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»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14383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13818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1325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126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14500" y="8521702"/>
            <a:ext cx="19431000" cy="58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920"/>
              </a:spcBef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ctr" rtl="0">
              <a:spcBef>
                <a:spcPts val="1420"/>
              </a:spcBef>
              <a:buClr>
                <a:srgbClr val="888888"/>
              </a:buClr>
              <a:buFont typeface="Arial"/>
              <a:buNone/>
              <a:defRPr sz="7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ctr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805783" y="17627601"/>
            <a:ext cx="19431000" cy="54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05783" y="11626853"/>
            <a:ext cx="19431000" cy="6000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180"/>
              </a:spcBef>
              <a:buClr>
                <a:srgbClr val="888888"/>
              </a:buClr>
              <a:buFont typeface="Arial"/>
              <a:buNone/>
              <a:defRPr sz="5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1080"/>
              </a:spcBef>
              <a:buClr>
                <a:srgbClr val="888888"/>
              </a:buClr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940"/>
              </a:spcBef>
              <a:buClr>
                <a:srgbClr val="888888"/>
              </a:buClr>
              <a:buFont typeface="Arial"/>
              <a:buNone/>
              <a:defRPr sz="4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840"/>
              </a:spcBef>
              <a:buClr>
                <a:srgbClr val="888888"/>
              </a:buClr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43000" y="1098553"/>
            <a:ext cx="205739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43000" y="6400801"/>
            <a:ext cx="10096499" cy="18103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85350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•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410242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3160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47267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–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46700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»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46133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45568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45002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44434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1620500" y="6400801"/>
            <a:ext cx="10096499" cy="18103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85350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•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410242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3160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47267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–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46700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»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46133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45568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45002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44434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43000" y="1098553"/>
            <a:ext cx="205739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420"/>
              </a:spcBef>
              <a:buClr>
                <a:schemeClr val="dk1"/>
              </a:buClr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43000" y="8699500"/>
            <a:ext cx="10100470" cy="15805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567900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48644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347834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91717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–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91150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»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90583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90018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89452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88884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1612564" y="6140453"/>
            <a:ext cx="10104437" cy="2559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420"/>
              </a:spcBef>
              <a:buClr>
                <a:schemeClr val="dk1"/>
              </a:buClr>
              <a:buFont typeface="Arial"/>
              <a:buNone/>
              <a:defRPr sz="7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1080"/>
              </a:spcBef>
              <a:buClr>
                <a:schemeClr val="dk1"/>
              </a:buClr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940"/>
              </a:spcBef>
              <a:buClr>
                <a:schemeClr val="dk1"/>
              </a:buClr>
              <a:buFont typeface="Arial"/>
              <a:buNone/>
              <a:defRPr sz="4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1612564" y="8699500"/>
            <a:ext cx="10104437" cy="15805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567900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48644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347834" algn="l" rtl="0">
              <a:spcBef>
                <a:spcPts val="1080"/>
              </a:spcBef>
              <a:buClr>
                <a:schemeClr val="dk1"/>
              </a:buClr>
              <a:buSzPct val="100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91717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–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91150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»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90583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90018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89452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88884" algn="l" rtl="0">
              <a:spcBef>
                <a:spcPts val="940"/>
              </a:spcBef>
              <a:buClr>
                <a:schemeClr val="dk1"/>
              </a:buClr>
              <a:buSzPct val="100000"/>
              <a:buFont typeface="Arial"/>
              <a:buChar char="•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43000" y="1098553"/>
            <a:ext cx="205739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3003" y="1092200"/>
            <a:ext cx="7520783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937625" y="1092201"/>
            <a:ext cx="12779375" cy="23412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09150" algn="l" rtl="0">
              <a:spcBef>
                <a:spcPts val="1920"/>
              </a:spcBef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327692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–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239884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15517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14950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»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14383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13818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1325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126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3003" y="5740403"/>
            <a:ext cx="7520783" cy="18764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4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700"/>
              </a:spcBef>
              <a:buClr>
                <a:schemeClr val="dk1"/>
              </a:buClr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600"/>
              </a:spcBef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480719" y="19202401"/>
            <a:ext cx="13716000" cy="2266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4480719" y="2451100"/>
            <a:ext cx="13716000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920"/>
              </a:spcBef>
              <a:buClr>
                <a:schemeClr val="dk1"/>
              </a:buClr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1420"/>
              </a:spcBef>
              <a:buClr>
                <a:schemeClr val="dk1"/>
              </a:buClr>
              <a:buFont typeface="Arial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1180"/>
              </a:spcBef>
              <a:buClr>
                <a:schemeClr val="dk1"/>
              </a:buClr>
              <a:buFont typeface="Arial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480719" y="21469353"/>
            <a:ext cx="13716000" cy="32194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84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700"/>
              </a:spcBef>
              <a:buClr>
                <a:schemeClr val="dk1"/>
              </a:buClr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600"/>
              </a:spcBef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3000" y="1098553"/>
            <a:ext cx="205739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78074" y="5165728"/>
            <a:ext cx="18103852" cy="2057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09150" algn="l" rtl="0">
              <a:spcBef>
                <a:spcPts val="1920"/>
              </a:spcBef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327692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–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239884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15517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14950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»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14383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13818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1325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126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3000" y="1098553"/>
            <a:ext cx="205739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3000" y="6400801"/>
            <a:ext cx="20573999" cy="18103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18750" marR="0" lvl="0" indent="-409150" algn="l" rtl="0">
              <a:spcBef>
                <a:spcPts val="1920"/>
              </a:spcBef>
              <a:buClr>
                <a:schemeClr val="dk1"/>
              </a:buClr>
              <a:buSzPct val="1000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07292" marR="0" lvl="1" indent="-327692" algn="l" rtl="0">
              <a:spcBef>
                <a:spcPts val="1680"/>
              </a:spcBef>
              <a:buClr>
                <a:schemeClr val="dk1"/>
              </a:buClr>
              <a:buSzPct val="100000"/>
              <a:buFont typeface="Arial"/>
              <a:buChar char="–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395835" marR="0" lvl="2" indent="-239884" algn="l" rtl="0">
              <a:spcBef>
                <a:spcPts val="1420"/>
              </a:spcBef>
              <a:buClr>
                <a:schemeClr val="dk1"/>
              </a:buClr>
              <a:buSzPct val="100000"/>
              <a:buFont typeface="Arial"/>
              <a:buChar char="•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754168" marR="0" lvl="3" indent="-315517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–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12501" marR="0" lvl="4" indent="-314950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»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70834" marR="0" lvl="5" indent="-314383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29168" marR="0" lvl="6" indent="-313818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187502" marR="0" lvl="7" indent="-313252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545835" marR="0" lvl="8" indent="-312684" algn="l" rtl="0">
              <a:spcBef>
                <a:spcPts val="1180"/>
              </a:spcBef>
              <a:buClr>
                <a:schemeClr val="dk1"/>
              </a:buClr>
              <a:buSzPct val="1000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14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58333" marR="0" lvl="1" indent="-12132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716666" marR="0" lvl="2" indent="-11565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75001" marR="0" lvl="3" indent="-110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433334" marR="0" lvl="4" indent="-10433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6791667" marR="0" lvl="5" indent="-98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150001" marR="0" lvl="6" indent="-930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508334" marR="0" lvl="7" indent="-8734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866668" marR="0" lvl="8" indent="-8167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6383000" y="25425403"/>
            <a:ext cx="5333999" cy="1460500"/>
          </a:xfrm>
          <a:prstGeom prst="rect">
            <a:avLst/>
          </a:prstGeom>
          <a:noFill/>
          <a:ln>
            <a:noFill/>
          </a:ln>
        </p:spPr>
        <p:txBody>
          <a:bodyPr lIns="271650" tIns="135825" rIns="271650" bIns="1358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35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stackexchange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pamore@asu.edu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jain10@asu.edu" TargetMode="External"/><Relationship Id="rId11" Type="http://schemas.openxmlformats.org/officeDocument/2006/relationships/image" Target="../media/image4.png"/><Relationship Id="rId5" Type="http://schemas.openxmlformats.org/officeDocument/2006/relationships/hyperlink" Target="mailto:nkshah6@asu.edu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krathor1@asu.edu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ASU_engineering_CMYK_20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4801" y="594808"/>
            <a:ext cx="5080000" cy="1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845137" y="671243"/>
            <a:ext cx="17123100" cy="2577600"/>
          </a:xfrm>
          <a:prstGeom prst="rect">
            <a:avLst/>
          </a:prstGeom>
          <a:noFill/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660000"/>
                </a:solidFill>
              </a:rPr>
              <a:t>Analyzing and Comparing Different Users of              CrossValidated 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45125" y="2714175"/>
            <a:ext cx="16914000" cy="1601400"/>
          </a:xfrm>
          <a:prstGeom prst="rect">
            <a:avLst/>
          </a:prstGeom>
          <a:noFill/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err="1">
                <a:solidFill>
                  <a:schemeClr val="dk1"/>
                </a:solidFill>
              </a:rPr>
              <a:t>Kavita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Rathore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u="sng">
                <a:solidFill>
                  <a:schemeClr val="hlink"/>
                </a:solidFill>
                <a:hlinkClick r:id="rId4"/>
              </a:rPr>
              <a:t>krathor1</a:t>
            </a:r>
            <a:r>
              <a:rPr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@asu.edu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3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Nishi </a:t>
            </a:r>
            <a:r>
              <a:rPr lang="en-US" sz="3200">
                <a:solidFill>
                  <a:schemeClr val="dk1"/>
                </a:solidFill>
              </a:rPr>
              <a:t>Shah, </a:t>
            </a:r>
            <a:r>
              <a:rPr lang="en-US" sz="3200" u="sng">
                <a:solidFill>
                  <a:schemeClr val="hlink"/>
                </a:solidFill>
                <a:hlinkClick r:id="rId5"/>
              </a:rPr>
              <a:t>nkshah6@asu.edu</a:t>
            </a:r>
            <a:r>
              <a:rPr lang="en-US" sz="320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err="1">
                <a:solidFill>
                  <a:schemeClr val="dk1"/>
                </a:solidFill>
              </a:rPr>
              <a:t>Kshama</a:t>
            </a:r>
            <a:r>
              <a:rPr lang="en-US" sz="3200" dirty="0">
                <a:solidFill>
                  <a:schemeClr val="dk1"/>
                </a:solidFill>
              </a:rPr>
              <a:t> Jain, </a:t>
            </a:r>
            <a:r>
              <a:rPr lang="en-US" sz="3200" u="sng" dirty="0">
                <a:solidFill>
                  <a:schemeClr val="hlink"/>
                </a:solidFill>
                <a:hlinkClick r:id="rId6"/>
              </a:rPr>
              <a:t>kjain10@asu.edu</a:t>
            </a:r>
            <a:r>
              <a:rPr lang="en-US" sz="3200" dirty="0">
                <a:solidFill>
                  <a:schemeClr val="dk1"/>
                </a:solidFill>
              </a:rPr>
              <a:t> 			             </a:t>
            </a:r>
            <a:r>
              <a:rPr lang="en-US" sz="3200" dirty="0" err="1">
                <a:solidFill>
                  <a:schemeClr val="dk1"/>
                </a:solidFill>
              </a:rPr>
              <a:t>Prachi</a:t>
            </a:r>
            <a:r>
              <a:rPr lang="en-US" sz="3200" dirty="0">
                <a:solidFill>
                  <a:schemeClr val="dk1"/>
                </a:solidFill>
              </a:rPr>
              <a:t> More, </a:t>
            </a:r>
            <a:r>
              <a:rPr lang="en-US" sz="3200" u="sng" dirty="0">
                <a:solidFill>
                  <a:schemeClr val="hlink"/>
                </a:solidFill>
                <a:hlinkClick r:id="rId7"/>
              </a:rPr>
              <a:t>pamore@asu.edu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376400" y="4047805"/>
            <a:ext cx="11098402" cy="6324067"/>
          </a:xfrm>
          <a:prstGeom prst="rect">
            <a:avLst/>
          </a:prstGeom>
          <a:noFill/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Questions: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How to compare different users on CrossValidated based on their posts, scores, votes, views and number of answers accepted?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Is there a difference between words used in post by a high scoring user and a low scoring user?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Can we find correlation between different features of user profile ?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Whether the use of tag words in post affects the score of a user?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45136" y="4110933"/>
            <a:ext cx="10280063" cy="6816508"/>
          </a:xfrm>
          <a:prstGeom prst="rect">
            <a:avLst/>
          </a:prstGeom>
          <a:noFill/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 &amp; Relevant Work</a:t>
            </a:r>
            <a:r>
              <a:rPr lang="en-US" sz="3600" b="1">
                <a:solidFill>
                  <a:schemeClr val="dk1"/>
                </a:solidFill>
              </a:rPr>
              <a:t>:</a:t>
            </a:r>
          </a:p>
          <a:p>
            <a:pPr marL="571500" marR="0" lvl="0" indent="-571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On CrossValidated discussion forum, users provide answers to questions asked which receive reviews from other users in form of  upvotes, downvotes or a comment.</a:t>
            </a:r>
          </a:p>
          <a:p>
            <a:pPr marL="571500" marR="0" lvl="0" indent="-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Users build their skills in ‘R’ domain by receiving high upvotes for their posts; influencing their reputation as well.</a:t>
            </a:r>
          </a:p>
          <a:p>
            <a:pPr marL="571500" marR="0" lvl="0" indent="-571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On this Online Discussion Forum we can look into statistics of each and every users, such as  posts, votes, views but we cannot compare different users.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26725" y="10219475"/>
            <a:ext cx="15289200" cy="8562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The forum is user centric, so user specific data and their posts are analysed.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Users are categorised based on their scores, number of posts and the number of accepted answers.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Two users can be compared with their attributes like score, posts, views, UpVotes, DownVotes.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D3- force is used to simulate a bubble chart for all users in R domain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Text analysis using Python script and R.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Used libraries: csv, sys, re (regular expression),nltk (natural language tool kit), tm(Text Mining)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Stemming, removing stopwords, lowercase conversion, removing non-alphabets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Bubble Chart implementation using results from text analysis</a:t>
            </a:r>
          </a:p>
          <a:p>
            <a:pPr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7874000" y="23393400"/>
            <a:ext cx="18466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8261875" y="21180899"/>
            <a:ext cx="14042100" cy="5946300"/>
          </a:xfrm>
          <a:prstGeom prst="rect">
            <a:avLst/>
          </a:prstGeom>
          <a:noFill/>
          <a:ln>
            <a:noFill/>
          </a:ln>
        </p:spPr>
        <p:txBody>
          <a:bodyPr lIns="75450" tIns="37725" rIns="75450" bIns="377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</a:p>
          <a:p>
            <a:pPr marL="5715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There are significant amount of users with posts less than 5 in R domain. Number of skilled, high scoring users are only 3% of all the users in R.</a:t>
            </a:r>
          </a:p>
          <a:p>
            <a:pPr marL="571500" marR="0" lvl="0" indent="-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Users with same number of posts differ in their score because of their number of accepted answers.</a:t>
            </a:r>
          </a:p>
          <a:p>
            <a:pPr marL="571500" marR="0" lvl="0" indent="-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The quality of the post and the views it receives play an major role in developing the user’s score</a:t>
            </a:r>
            <a:r>
              <a:rPr lang="en-US" sz="3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71500" marR="0" lvl="0" indent="-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There is a positive correlation between the amount of answers accepted and the number of posts given by the user.</a:t>
            </a:r>
          </a:p>
          <a:p>
            <a:pPr marL="571500" marR="0" lvl="0" indent="-57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There is no relation found between the use of tag word in post and the score of the user.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8153399" y="18872200"/>
            <a:ext cx="14219700" cy="229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and Cleaning:</a:t>
            </a:r>
          </a:p>
          <a:p>
            <a:pPr marL="457200" marR="0" lvl="0" indent="-431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</a:rPr>
              <a:t>Stack Exchange Data Explorer (</a:t>
            </a:r>
            <a:r>
              <a:rPr lang="en-US" sz="3200">
                <a:solidFill>
                  <a:schemeClr val="dk1"/>
                </a:solidFill>
                <a:hlinkClick r:id="rId8"/>
              </a:rPr>
              <a:t>http://data.stackexchange.com</a:t>
            </a:r>
            <a:r>
              <a:rPr lang="en-US" sz="3200">
                <a:solidFill>
                  <a:schemeClr val="dk1"/>
                </a:solidFill>
              </a:rPr>
              <a:t>)</a:t>
            </a:r>
          </a:p>
          <a:p>
            <a:pPr marL="457200" marR="0" lvl="0" indent="-431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</a:rPr>
              <a:t>Parsing data and calculating frequency of relevant words after removing unwanted characters and words using R and Python script.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683475" y="1960050"/>
            <a:ext cx="2433249" cy="2433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907712" y="19985500"/>
            <a:ext cx="7347300" cy="9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Text Analysis of posts of two users: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5903950" y="14581600"/>
            <a:ext cx="7077300" cy="9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Comparing features of two users: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060400" y="10038975"/>
            <a:ext cx="7077300" cy="31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Categorizing users based on score </a:t>
            </a:r>
          </a:p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and </a:t>
            </a:r>
          </a:p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answers </a:t>
            </a:r>
          </a:p>
          <a:p>
            <a:pPr marR="0" lvl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accpted:</a:t>
            </a:r>
          </a:p>
        </p:txBody>
      </p:sp>
      <p:pic>
        <p:nvPicPr>
          <p:cNvPr id="97" name="Shape 97" descr="Capture9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624" y="21198524"/>
            <a:ext cx="7794399" cy="43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Capture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60400" y="15359850"/>
            <a:ext cx="6414400" cy="36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Capture10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875725" y="11062350"/>
            <a:ext cx="4681639" cy="344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2</cp:revision>
  <dcterms:modified xsi:type="dcterms:W3CDTF">2016-12-05T02:09:35Z</dcterms:modified>
</cp:coreProperties>
</file>