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f5407ecd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f5407ecd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2302596ef_2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2302596ef_2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2302596ef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2302596ef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2302596ef_2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2302596ef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f491fad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f491fad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f5407ec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f5407ec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f5407ecd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f5407ecd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f5407ecd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f5407ecd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f5407ecd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f5407ecd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f5407ec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f5407ec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f5407ec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f5407ec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2302596e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2302596e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2302596e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2302596e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2302596e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2302596ef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2302596ef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2302596ef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2302596ef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2302596ef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2302596ef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2302596ef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hyperlink" Target="https://docs.anaconda.com/anaconda/navigator/glossary/#navigator-glossary-conda-environment" TargetMode="External"/><Relationship Id="rId5" Type="http://schemas.openxmlformats.org/officeDocument/2006/relationships/hyperlink" Target="https://docs.anaconda.com/anaconda/navigator/glossary/#navigator-glossary-conda-pkg" TargetMode="External"/><Relationship Id="rId6" Type="http://schemas.openxmlformats.org/officeDocument/2006/relationships/hyperlink" Target="https://docs.anaconda.com/anaconda/navigator/glossary/#navigator-glossary-channels" TargetMode="External"/><Relationship Id="rId7" Type="http://schemas.openxmlformats.org/officeDocument/2006/relationships/image" Target="../media/image7.png"/><Relationship Id="rId8"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hyperlink" Target="https://docs.anaconda.com/anaconda/navigator/glossary/#navigator-glossary-conda-environment" TargetMode="External"/><Relationship Id="rId5" Type="http://schemas.openxmlformats.org/officeDocument/2006/relationships/hyperlink" Target="https://docs.anaconda.com/anaconda/navigator/glossary/#navigator-glossary-conda-pkg" TargetMode="External"/><Relationship Id="rId6" Type="http://schemas.openxmlformats.org/officeDocument/2006/relationships/hyperlink" Target="https://docs.anaconda.com/anaconda/navigator/glossary/#navigator-glossary-channels" TargetMode="External"/><Relationship Id="rId7" Type="http://schemas.openxmlformats.org/officeDocument/2006/relationships/image" Target="../media/image7.png"/><Relationship Id="rId8"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wcarpentry.github.io/python-novice-inflammation/setup/index.html" TargetMode="External"/><Relationship Id="rId4" Type="http://schemas.openxmlformats.org/officeDocument/2006/relationships/hyperlink" Target="https://docs.anaconda.com/anaconda/insta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anaconda.com/" TargetMode="External"/><Relationship Id="rId4" Type="http://schemas.openxmlformats.org/officeDocument/2006/relationships/hyperlink" Target="https://carpentries.github.io/workshop-template/#python" TargetMode="External"/><Relationship Id="rId9" Type="http://schemas.openxmlformats.org/officeDocument/2006/relationships/hyperlink" Target="https://www.rstudio.com/products/rstudio/download/#download" TargetMode="External"/><Relationship Id="rId5" Type="http://schemas.openxmlformats.org/officeDocument/2006/relationships/hyperlink" Target="https://docs.anaconda.com/anaconda/install" TargetMode="External"/><Relationship Id="rId6" Type="http://schemas.openxmlformats.org/officeDocument/2006/relationships/hyperlink" Target="https://www.anaconda.com/products/individual#download-section" TargetMode="External"/><Relationship Id="rId7" Type="http://schemas.openxmlformats.org/officeDocument/2006/relationships/hyperlink" Target="https://www.anaconda.com/products/individual#download-section" TargetMode="External"/><Relationship Id="rId8" Type="http://schemas.openxmlformats.org/officeDocument/2006/relationships/hyperlink" Target="https://cran.r-project.org/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hyperlink" Target="https://docs.anaconda.com/anaconda/navigator/glossary/#navigator-glossary-conda-environment" TargetMode="External"/><Relationship Id="rId5" Type="http://schemas.openxmlformats.org/officeDocument/2006/relationships/hyperlink" Target="https://docs.anaconda.com/anaconda/navigator/glossary/#navigator-glossary-conda-pkg" TargetMode="External"/><Relationship Id="rId6" Type="http://schemas.openxmlformats.org/officeDocument/2006/relationships/hyperlink" Target="https://docs.anaconda.com/anaconda/navigator/glossary/#navigator-glossary-channel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hyperlink" Target="https://docs.anaconda.com/anaconda/navigator/glossary/#navigator-glossary-conda-environment" TargetMode="External"/><Relationship Id="rId5" Type="http://schemas.openxmlformats.org/officeDocument/2006/relationships/hyperlink" Target="https://docs.anaconda.com/anaconda/navigator/glossary/#navigator-glossary-conda-pkg" TargetMode="External"/><Relationship Id="rId6" Type="http://schemas.openxmlformats.org/officeDocument/2006/relationships/hyperlink" Target="https://docs.anaconda.com/anaconda/navigator/glossary/#navigator-glossary-channel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hyperlink" Target="https://docs.anaconda.com/anaconda/navigator/glossary/#navigator-glossary-conda-environment" TargetMode="External"/><Relationship Id="rId5" Type="http://schemas.openxmlformats.org/officeDocument/2006/relationships/hyperlink" Target="https://docs.anaconda.com/anaconda/navigator/glossary/#navigator-glossary-conda-pkg" TargetMode="External"/><Relationship Id="rId6" Type="http://schemas.openxmlformats.org/officeDocument/2006/relationships/hyperlink" Target="https://docs.anaconda.com/anaconda/navigator/glossary/#navigator-glossary-channel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hyperlink" Target="https://docs.anaconda.com/anaconda/navigator/glossary/#navigator-glossary-conda-environment" TargetMode="External"/><Relationship Id="rId5" Type="http://schemas.openxmlformats.org/officeDocument/2006/relationships/hyperlink" Target="https://docs.anaconda.com/anaconda/navigator/glossary/#navigator-glossary-conda-pkg" TargetMode="External"/><Relationship Id="rId6" Type="http://schemas.openxmlformats.org/officeDocument/2006/relationships/hyperlink" Target="https://docs.anaconda.com/anaconda/navigator/glossary/#navigator-glossary-channels" TargetMode="External"/><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Anaconda Navigator</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highlight>
                  <a:srgbClr val="FFFFFF"/>
                </a:highlight>
              </a:rPr>
              <a:t>Anaconda Navigator is a desktop graphical user interface (GUI) included in Anaconda® distribution that allows you to launch applications and easily manage conda packages, environments, and channels without using command-line commands. Navigator can search for packages on Anaconda Cloud or in a local Anaconda Repository. It is available for Windows, macOS, and Linux.</a:t>
            </a:r>
            <a:endParaRPr sz="1200">
              <a:solidFill>
                <a:srgbClr val="414042"/>
              </a:solidFill>
              <a:highlight>
                <a:srgbClr val="FFFFFF"/>
              </a:highlight>
            </a:endParaRPr>
          </a:p>
          <a:p>
            <a:pPr indent="0" lvl="0" marL="0" rtl="0" algn="l">
              <a:lnSpc>
                <a:spcPct val="120000"/>
              </a:lnSpc>
              <a:spcBef>
                <a:spcPts val="1600"/>
              </a:spcBef>
              <a:spcAft>
                <a:spcPts val="0"/>
              </a:spcAft>
              <a:buClr>
                <a:schemeClr val="dk1"/>
              </a:buClr>
              <a:buSzPts val="1100"/>
              <a:buFont typeface="Arial"/>
              <a:buNone/>
            </a:pPr>
            <a:r>
              <a:rPr b="1" lang="en" sz="1950">
                <a:solidFill>
                  <a:srgbClr val="414042"/>
                </a:solidFill>
                <a:highlight>
                  <a:srgbClr val="FFFFFF"/>
                </a:highlight>
              </a:rPr>
              <a:t>Why use Navigator?</a:t>
            </a:r>
            <a:endParaRPr b="1" sz="1950">
              <a:solidFill>
                <a:srgbClr val="414042"/>
              </a:solidFill>
              <a:highlight>
                <a:srgbClr val="FFFFFF"/>
              </a:highlight>
            </a:endParaRPr>
          </a:p>
          <a:p>
            <a:pPr indent="0" lvl="0" marL="0" rtl="0" algn="l">
              <a:spcBef>
                <a:spcPts val="1500"/>
              </a:spcBef>
              <a:spcAft>
                <a:spcPts val="0"/>
              </a:spcAft>
              <a:buClr>
                <a:schemeClr val="dk1"/>
              </a:buClr>
              <a:buSzPts val="1100"/>
              <a:buFont typeface="Arial"/>
              <a:buNone/>
            </a:pPr>
            <a:r>
              <a:rPr lang="en" sz="1200">
                <a:solidFill>
                  <a:srgbClr val="414042"/>
                </a:solidFill>
                <a:highlight>
                  <a:srgbClr val="FFFFFF"/>
                </a:highlight>
              </a:rPr>
              <a:t>In order to run, many scientific packages depend on specific versions of other packages. Data scientists often use multiple versions of many packages and use multiple environments to separate these different versions.</a:t>
            </a:r>
            <a:endParaRPr sz="1200">
              <a:solidFill>
                <a:srgbClr val="414042"/>
              </a:solidFill>
              <a:highlight>
                <a:srgbClr val="FFFFFF"/>
              </a:highlight>
            </a:endParaRPr>
          </a:p>
          <a:p>
            <a:pPr indent="0" lvl="0" marL="0" rtl="0" algn="l">
              <a:spcBef>
                <a:spcPts val="800"/>
              </a:spcBef>
              <a:spcAft>
                <a:spcPts val="0"/>
              </a:spcAft>
              <a:buClr>
                <a:schemeClr val="dk1"/>
              </a:buClr>
              <a:buSzPts val="1100"/>
              <a:buFont typeface="Arial"/>
              <a:buNone/>
            </a:pPr>
            <a:r>
              <a:rPr lang="en" sz="1200">
                <a:solidFill>
                  <a:srgbClr val="414042"/>
                </a:solidFill>
                <a:highlight>
                  <a:srgbClr val="FFFFFF"/>
                </a:highlight>
              </a:rPr>
              <a:t>The command-line program conda is both a package manager and an environment manager. This helps data scientists ensure that each version of each package has all the dependencies it requires and works correctly.</a:t>
            </a:r>
            <a:endParaRPr sz="1200">
              <a:solidFill>
                <a:srgbClr val="414042"/>
              </a:solidFill>
              <a:highlight>
                <a:srgbClr val="FFFFFF"/>
              </a:highlight>
            </a:endParaRPr>
          </a:p>
          <a:p>
            <a:pPr indent="0" lvl="0" marL="0" rtl="0" algn="l">
              <a:spcBef>
                <a:spcPts val="800"/>
              </a:spcBef>
              <a:spcAft>
                <a:spcPts val="0"/>
              </a:spcAft>
              <a:buClr>
                <a:schemeClr val="dk1"/>
              </a:buClr>
              <a:buSzPts val="1100"/>
              <a:buFont typeface="Arial"/>
              <a:buNone/>
            </a:pPr>
            <a:r>
              <a:rPr lang="en" sz="1200">
                <a:solidFill>
                  <a:srgbClr val="414042"/>
                </a:solidFill>
                <a:highlight>
                  <a:srgbClr val="FFFFFF"/>
                </a:highlight>
              </a:rPr>
              <a:t>Navigator is an easy, point-and-click way to work with packages and environments without needing to type conda commands in a terminal window. You can use it to find the packages you want, install them in an environment, run the packages, and update them – all inside Navigator.</a:t>
            </a:r>
            <a:endParaRPr sz="1200">
              <a:solidFill>
                <a:srgbClr val="414042"/>
              </a:solidFill>
              <a:highlight>
                <a:srgbClr val="FFFFFF"/>
              </a:highlight>
            </a:endParaRPr>
          </a:p>
          <a:p>
            <a:pPr indent="0" lvl="0" marL="0" rtl="0" algn="l">
              <a:spcBef>
                <a:spcPts val="0"/>
              </a:spcBef>
              <a:spcAft>
                <a:spcPts val="0"/>
              </a:spcAft>
              <a:buNone/>
            </a:pPr>
            <a:r>
              <a:t/>
            </a:r>
            <a:endParaRPr sz="1200">
              <a:solidFill>
                <a:srgbClr val="414042"/>
              </a:solidFill>
              <a:highlight>
                <a:srgbClr val="FFFFFF"/>
              </a:highlight>
            </a:endParaRPr>
          </a:p>
          <a:p>
            <a:pPr indent="0" lvl="0" marL="0" rtl="0" algn="l">
              <a:spcBef>
                <a:spcPts val="1600"/>
              </a:spcBef>
              <a:spcAft>
                <a:spcPts val="1600"/>
              </a:spcAft>
              <a:buNone/>
            </a:pPr>
            <a:r>
              <a:t/>
            </a:r>
            <a:endParaRPr sz="1200">
              <a:solidFill>
                <a:srgbClr val="414042"/>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1158387" y="299112"/>
            <a:ext cx="6827227" cy="4545274"/>
          </a:xfrm>
          <a:prstGeom prst="rect">
            <a:avLst/>
          </a:prstGeom>
          <a:noFill/>
          <a:ln>
            <a:noFill/>
          </a:ln>
        </p:spPr>
      </p:pic>
      <p:cxnSp>
        <p:nvCxnSpPr>
          <p:cNvPr id="144" name="Google Shape;144;p22"/>
          <p:cNvCxnSpPr/>
          <p:nvPr/>
        </p:nvCxnSpPr>
        <p:spPr>
          <a:xfrm flipH="1" rot="10800000">
            <a:off x="1424700" y="1475325"/>
            <a:ext cx="164400" cy="214800"/>
          </a:xfrm>
          <a:prstGeom prst="straightConnector1">
            <a:avLst/>
          </a:prstGeom>
          <a:noFill/>
          <a:ln cap="flat" cmpd="sng" w="9525">
            <a:solidFill>
              <a:srgbClr val="FF0000"/>
            </a:solidFill>
            <a:prstDash val="solid"/>
            <a:round/>
            <a:headEnd len="med" w="med" type="none"/>
            <a:tailEnd len="med" w="med" type="triangle"/>
          </a:ln>
        </p:spPr>
      </p:cxnSp>
      <p:sp>
        <p:nvSpPr>
          <p:cNvPr id="145" name="Google Shape;145;p22"/>
          <p:cNvSpPr txBox="1"/>
          <p:nvPr/>
        </p:nvSpPr>
        <p:spPr>
          <a:xfrm>
            <a:off x="502150" y="1690125"/>
            <a:ext cx="1817100" cy="9990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Environments tab allows you to manage installed </a:t>
            </a:r>
            <a:r>
              <a:rPr lang="en" sz="1200" u="sng">
                <a:solidFill>
                  <a:srgbClr val="047704"/>
                </a:solidFill>
                <a:hlinkClick r:id="rId4">
                  <a:extLst>
                    <a:ext uri="{A12FA001-AC4F-418D-AE19-62706E023703}">
                      <ahyp:hlinkClr val="tx"/>
                    </a:ext>
                  </a:extLst>
                </a:hlinkClick>
              </a:rPr>
              <a:t>environments</a:t>
            </a:r>
            <a:r>
              <a:rPr lang="en" sz="1200">
                <a:solidFill>
                  <a:srgbClr val="414042"/>
                </a:solidFill>
              </a:rPr>
              <a:t>, </a:t>
            </a:r>
            <a:r>
              <a:rPr lang="en" sz="1200" u="sng">
                <a:solidFill>
                  <a:srgbClr val="047704"/>
                </a:solidFill>
                <a:hlinkClick r:id="rId5">
                  <a:extLst>
                    <a:ext uri="{A12FA001-AC4F-418D-AE19-62706E023703}">
                      <ahyp:hlinkClr val="tx"/>
                    </a:ext>
                  </a:extLst>
                </a:hlinkClick>
              </a:rPr>
              <a:t>packages</a:t>
            </a:r>
            <a:r>
              <a:rPr lang="en" sz="1200">
                <a:solidFill>
                  <a:srgbClr val="414042"/>
                </a:solidFill>
              </a:rPr>
              <a:t>, and </a:t>
            </a:r>
            <a:r>
              <a:rPr lang="en" sz="1200" u="sng">
                <a:solidFill>
                  <a:srgbClr val="047704"/>
                </a:solidFill>
                <a:hlinkClick r:id="rId6">
                  <a:extLst>
                    <a:ext uri="{A12FA001-AC4F-418D-AE19-62706E023703}">
                      <ahyp:hlinkClr val="tx"/>
                    </a:ext>
                  </a:extLst>
                </a:hlinkClick>
              </a:rPr>
              <a:t>channels</a:t>
            </a:r>
            <a:r>
              <a:rPr lang="en" sz="1200">
                <a:solidFill>
                  <a:srgbClr val="414042"/>
                </a:solidFill>
              </a:rPr>
              <a:t>.</a:t>
            </a:r>
            <a:endParaRPr/>
          </a:p>
        </p:txBody>
      </p:sp>
      <p:sp>
        <p:nvSpPr>
          <p:cNvPr id="146" name="Google Shape;146;p22"/>
          <p:cNvSpPr txBox="1"/>
          <p:nvPr/>
        </p:nvSpPr>
        <p:spPr>
          <a:xfrm>
            <a:off x="2093525" y="2763050"/>
            <a:ext cx="2093400" cy="12558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left column lists your environments. Click an environment to activate it.</a:t>
            </a:r>
            <a:endParaRPr sz="1200">
              <a:solidFill>
                <a:srgbClr val="414042"/>
              </a:solidFill>
            </a:endParaRPr>
          </a:p>
          <a:p>
            <a:pPr indent="0" lvl="0" marL="0" rtl="0" algn="l">
              <a:spcBef>
                <a:spcPts val="0"/>
              </a:spcBef>
              <a:spcAft>
                <a:spcPts val="0"/>
              </a:spcAft>
              <a:buNone/>
            </a:pPr>
            <a:r>
              <a:rPr lang="en" sz="1200">
                <a:solidFill>
                  <a:srgbClr val="414042"/>
                </a:solidFill>
              </a:rPr>
              <a:t>If you do not what to specify an environment (yet), you can use `root`. </a:t>
            </a:r>
            <a:endParaRPr sz="1200">
              <a:solidFill>
                <a:srgbClr val="414042"/>
              </a:solidFill>
            </a:endParaRPr>
          </a:p>
        </p:txBody>
      </p:sp>
      <p:cxnSp>
        <p:nvCxnSpPr>
          <p:cNvPr id="147" name="Google Shape;147;p22"/>
          <p:cNvCxnSpPr>
            <a:stCxn id="146" idx="0"/>
          </p:cNvCxnSpPr>
          <p:nvPr/>
        </p:nvCxnSpPr>
        <p:spPr>
          <a:xfrm flipH="1" rot="10800000">
            <a:off x="3140225" y="1467650"/>
            <a:ext cx="17400" cy="1295400"/>
          </a:xfrm>
          <a:prstGeom prst="straightConnector1">
            <a:avLst/>
          </a:prstGeom>
          <a:noFill/>
          <a:ln cap="flat" cmpd="sng" w="9525">
            <a:solidFill>
              <a:srgbClr val="FF0000"/>
            </a:solidFill>
            <a:prstDash val="solid"/>
            <a:round/>
            <a:headEnd len="med" w="med" type="none"/>
            <a:tailEnd len="med" w="med" type="triangle"/>
          </a:ln>
        </p:spPr>
      </p:cxnSp>
      <p:sp>
        <p:nvSpPr>
          <p:cNvPr id="148" name="Google Shape;148;p22"/>
          <p:cNvSpPr/>
          <p:nvPr/>
        </p:nvSpPr>
        <p:spPr>
          <a:xfrm>
            <a:off x="0" y="0"/>
            <a:ext cx="4230900" cy="49911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2"/>
          <p:cNvPicPr preferRelativeResize="0"/>
          <p:nvPr/>
        </p:nvPicPr>
        <p:blipFill>
          <a:blip r:embed="rId7">
            <a:alphaModFix/>
          </a:blip>
          <a:stretch>
            <a:fillRect/>
          </a:stretch>
        </p:blipFill>
        <p:spPr>
          <a:xfrm>
            <a:off x="4186925" y="299108"/>
            <a:ext cx="4230901" cy="4674343"/>
          </a:xfrm>
          <a:prstGeom prst="rect">
            <a:avLst/>
          </a:prstGeom>
          <a:noFill/>
          <a:ln>
            <a:noFill/>
          </a:ln>
        </p:spPr>
      </p:pic>
      <p:sp>
        <p:nvSpPr>
          <p:cNvPr id="150" name="Google Shape;150;p22"/>
          <p:cNvSpPr txBox="1"/>
          <p:nvPr/>
        </p:nvSpPr>
        <p:spPr>
          <a:xfrm>
            <a:off x="6907825" y="3835925"/>
            <a:ext cx="1656900" cy="6045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 “Apply” at the bottom</a:t>
            </a:r>
            <a:endParaRPr/>
          </a:p>
        </p:txBody>
      </p:sp>
      <p:pic>
        <p:nvPicPr>
          <p:cNvPr id="151" name="Google Shape;151;p22"/>
          <p:cNvPicPr preferRelativeResize="0"/>
          <p:nvPr/>
        </p:nvPicPr>
        <p:blipFill>
          <a:blip r:embed="rId8">
            <a:alphaModFix/>
          </a:blip>
          <a:stretch>
            <a:fillRect/>
          </a:stretch>
        </p:blipFill>
        <p:spPr>
          <a:xfrm>
            <a:off x="3799025" y="4525605"/>
            <a:ext cx="4670674" cy="447850"/>
          </a:xfrm>
          <a:prstGeom prst="rect">
            <a:avLst/>
          </a:prstGeom>
          <a:noFill/>
          <a:ln>
            <a:noFill/>
          </a:ln>
        </p:spPr>
      </p:pic>
      <p:cxnSp>
        <p:nvCxnSpPr>
          <p:cNvPr id="152" name="Google Shape;152;p22"/>
          <p:cNvCxnSpPr/>
          <p:nvPr/>
        </p:nvCxnSpPr>
        <p:spPr>
          <a:xfrm flipH="1">
            <a:off x="7601450" y="4440425"/>
            <a:ext cx="132300" cy="191100"/>
          </a:xfrm>
          <a:prstGeom prst="straightConnector1">
            <a:avLst/>
          </a:prstGeom>
          <a:noFill/>
          <a:ln cap="flat" cmpd="sng" w="9525">
            <a:solidFill>
              <a:srgbClr val="FF0000"/>
            </a:solidFill>
            <a:prstDash val="solid"/>
            <a:round/>
            <a:headEnd len="med" w="med" type="none"/>
            <a:tailEnd len="med" w="med" type="triangle"/>
          </a:ln>
        </p:spPr>
      </p:cxnSp>
      <p:sp>
        <p:nvSpPr>
          <p:cNvPr id="153" name="Google Shape;153;p22"/>
          <p:cNvSpPr/>
          <p:nvPr/>
        </p:nvSpPr>
        <p:spPr>
          <a:xfrm>
            <a:off x="4074775" y="140725"/>
            <a:ext cx="4230900" cy="26223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3"/>
          <p:cNvPicPr preferRelativeResize="0"/>
          <p:nvPr/>
        </p:nvPicPr>
        <p:blipFill>
          <a:blip r:embed="rId3">
            <a:alphaModFix/>
          </a:blip>
          <a:stretch>
            <a:fillRect/>
          </a:stretch>
        </p:blipFill>
        <p:spPr>
          <a:xfrm>
            <a:off x="1158387" y="299112"/>
            <a:ext cx="6827227" cy="4545274"/>
          </a:xfrm>
          <a:prstGeom prst="rect">
            <a:avLst/>
          </a:prstGeom>
          <a:noFill/>
          <a:ln>
            <a:noFill/>
          </a:ln>
        </p:spPr>
      </p:pic>
      <p:cxnSp>
        <p:nvCxnSpPr>
          <p:cNvPr id="159" name="Google Shape;159;p23"/>
          <p:cNvCxnSpPr/>
          <p:nvPr/>
        </p:nvCxnSpPr>
        <p:spPr>
          <a:xfrm flipH="1" rot="10800000">
            <a:off x="1424700" y="1475325"/>
            <a:ext cx="164400" cy="214800"/>
          </a:xfrm>
          <a:prstGeom prst="straightConnector1">
            <a:avLst/>
          </a:prstGeom>
          <a:noFill/>
          <a:ln cap="flat" cmpd="sng" w="9525">
            <a:solidFill>
              <a:srgbClr val="FF0000"/>
            </a:solidFill>
            <a:prstDash val="solid"/>
            <a:round/>
            <a:headEnd len="med" w="med" type="none"/>
            <a:tailEnd len="med" w="med" type="triangle"/>
          </a:ln>
        </p:spPr>
      </p:cxnSp>
      <p:sp>
        <p:nvSpPr>
          <p:cNvPr id="160" name="Google Shape;160;p23"/>
          <p:cNvSpPr txBox="1"/>
          <p:nvPr/>
        </p:nvSpPr>
        <p:spPr>
          <a:xfrm>
            <a:off x="502150" y="1690125"/>
            <a:ext cx="1817100" cy="9990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Environments tab allows you to manage installed </a:t>
            </a:r>
            <a:r>
              <a:rPr lang="en" sz="1200" u="sng">
                <a:solidFill>
                  <a:srgbClr val="047704"/>
                </a:solidFill>
                <a:hlinkClick r:id="rId4">
                  <a:extLst>
                    <a:ext uri="{A12FA001-AC4F-418D-AE19-62706E023703}">
                      <ahyp:hlinkClr val="tx"/>
                    </a:ext>
                  </a:extLst>
                </a:hlinkClick>
              </a:rPr>
              <a:t>environments</a:t>
            </a:r>
            <a:r>
              <a:rPr lang="en" sz="1200">
                <a:solidFill>
                  <a:srgbClr val="414042"/>
                </a:solidFill>
              </a:rPr>
              <a:t>, </a:t>
            </a:r>
            <a:r>
              <a:rPr lang="en" sz="1200" u="sng">
                <a:solidFill>
                  <a:srgbClr val="047704"/>
                </a:solidFill>
                <a:hlinkClick r:id="rId5">
                  <a:extLst>
                    <a:ext uri="{A12FA001-AC4F-418D-AE19-62706E023703}">
                      <ahyp:hlinkClr val="tx"/>
                    </a:ext>
                  </a:extLst>
                </a:hlinkClick>
              </a:rPr>
              <a:t>packages</a:t>
            </a:r>
            <a:r>
              <a:rPr lang="en" sz="1200">
                <a:solidFill>
                  <a:srgbClr val="414042"/>
                </a:solidFill>
              </a:rPr>
              <a:t>, and </a:t>
            </a:r>
            <a:r>
              <a:rPr lang="en" sz="1200" u="sng">
                <a:solidFill>
                  <a:srgbClr val="047704"/>
                </a:solidFill>
                <a:hlinkClick r:id="rId6">
                  <a:extLst>
                    <a:ext uri="{A12FA001-AC4F-418D-AE19-62706E023703}">
                      <ahyp:hlinkClr val="tx"/>
                    </a:ext>
                  </a:extLst>
                </a:hlinkClick>
              </a:rPr>
              <a:t>channels</a:t>
            </a:r>
            <a:r>
              <a:rPr lang="en" sz="1200">
                <a:solidFill>
                  <a:srgbClr val="414042"/>
                </a:solidFill>
              </a:rPr>
              <a:t>.</a:t>
            </a:r>
            <a:endParaRPr/>
          </a:p>
        </p:txBody>
      </p:sp>
      <p:sp>
        <p:nvSpPr>
          <p:cNvPr id="161" name="Google Shape;161;p23"/>
          <p:cNvSpPr txBox="1"/>
          <p:nvPr/>
        </p:nvSpPr>
        <p:spPr>
          <a:xfrm>
            <a:off x="2093525" y="2763050"/>
            <a:ext cx="2093400" cy="12558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left column lists your environments. Click an environment to activate it.</a:t>
            </a:r>
            <a:endParaRPr sz="1200">
              <a:solidFill>
                <a:srgbClr val="414042"/>
              </a:solidFill>
            </a:endParaRPr>
          </a:p>
          <a:p>
            <a:pPr indent="0" lvl="0" marL="0" rtl="0" algn="l">
              <a:spcBef>
                <a:spcPts val="0"/>
              </a:spcBef>
              <a:spcAft>
                <a:spcPts val="0"/>
              </a:spcAft>
              <a:buNone/>
            </a:pPr>
            <a:r>
              <a:rPr lang="en" sz="1200">
                <a:solidFill>
                  <a:srgbClr val="414042"/>
                </a:solidFill>
              </a:rPr>
              <a:t>If you do not what to specify an environment (yet), you can use `root`. </a:t>
            </a:r>
            <a:endParaRPr sz="1200">
              <a:solidFill>
                <a:srgbClr val="414042"/>
              </a:solidFill>
            </a:endParaRPr>
          </a:p>
        </p:txBody>
      </p:sp>
      <p:cxnSp>
        <p:nvCxnSpPr>
          <p:cNvPr id="162" name="Google Shape;162;p23"/>
          <p:cNvCxnSpPr>
            <a:stCxn id="161" idx="0"/>
          </p:cNvCxnSpPr>
          <p:nvPr/>
        </p:nvCxnSpPr>
        <p:spPr>
          <a:xfrm flipH="1" rot="10800000">
            <a:off x="3140225" y="1467650"/>
            <a:ext cx="17400" cy="1295400"/>
          </a:xfrm>
          <a:prstGeom prst="straightConnector1">
            <a:avLst/>
          </a:prstGeom>
          <a:noFill/>
          <a:ln cap="flat" cmpd="sng" w="9525">
            <a:solidFill>
              <a:srgbClr val="FF0000"/>
            </a:solidFill>
            <a:prstDash val="solid"/>
            <a:round/>
            <a:headEnd len="med" w="med" type="none"/>
            <a:tailEnd len="med" w="med" type="triangle"/>
          </a:ln>
        </p:spPr>
      </p:cxnSp>
      <p:sp>
        <p:nvSpPr>
          <p:cNvPr id="163" name="Google Shape;163;p23"/>
          <p:cNvSpPr/>
          <p:nvPr/>
        </p:nvSpPr>
        <p:spPr>
          <a:xfrm>
            <a:off x="0" y="0"/>
            <a:ext cx="4230900" cy="49911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23"/>
          <p:cNvPicPr preferRelativeResize="0"/>
          <p:nvPr/>
        </p:nvPicPr>
        <p:blipFill>
          <a:blip r:embed="rId7">
            <a:alphaModFix/>
          </a:blip>
          <a:stretch>
            <a:fillRect/>
          </a:stretch>
        </p:blipFill>
        <p:spPr>
          <a:xfrm>
            <a:off x="4186925" y="299108"/>
            <a:ext cx="4230901" cy="4674343"/>
          </a:xfrm>
          <a:prstGeom prst="rect">
            <a:avLst/>
          </a:prstGeom>
          <a:noFill/>
          <a:ln>
            <a:noFill/>
          </a:ln>
        </p:spPr>
      </p:pic>
      <p:cxnSp>
        <p:nvCxnSpPr>
          <p:cNvPr id="165" name="Google Shape;165;p23"/>
          <p:cNvCxnSpPr/>
          <p:nvPr/>
        </p:nvCxnSpPr>
        <p:spPr>
          <a:xfrm flipH="1">
            <a:off x="6236225" y="3823700"/>
            <a:ext cx="132300" cy="191100"/>
          </a:xfrm>
          <a:prstGeom prst="straightConnector1">
            <a:avLst/>
          </a:prstGeom>
          <a:noFill/>
          <a:ln cap="flat" cmpd="sng" w="9525">
            <a:solidFill>
              <a:srgbClr val="FF0000"/>
            </a:solidFill>
            <a:prstDash val="solid"/>
            <a:round/>
            <a:headEnd len="med" w="med" type="none"/>
            <a:tailEnd len="med" w="med" type="triangle"/>
          </a:ln>
        </p:spPr>
      </p:cxnSp>
      <p:sp>
        <p:nvSpPr>
          <p:cNvPr id="166" name="Google Shape;166;p23"/>
          <p:cNvSpPr/>
          <p:nvPr/>
        </p:nvSpPr>
        <p:spPr>
          <a:xfrm>
            <a:off x="4074775" y="140725"/>
            <a:ext cx="4230900" cy="48504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23"/>
          <p:cNvPicPr preferRelativeResize="0"/>
          <p:nvPr/>
        </p:nvPicPr>
        <p:blipFill>
          <a:blip r:embed="rId8">
            <a:alphaModFix/>
          </a:blip>
          <a:stretch>
            <a:fillRect/>
          </a:stretch>
        </p:blipFill>
        <p:spPr>
          <a:xfrm>
            <a:off x="2586600" y="663450"/>
            <a:ext cx="4053873" cy="3816575"/>
          </a:xfrm>
          <a:prstGeom prst="rect">
            <a:avLst/>
          </a:prstGeom>
          <a:noFill/>
          <a:ln>
            <a:noFill/>
          </a:ln>
        </p:spPr>
      </p:pic>
      <p:sp>
        <p:nvSpPr>
          <p:cNvPr id="168" name="Google Shape;168;p23"/>
          <p:cNvSpPr txBox="1"/>
          <p:nvPr/>
        </p:nvSpPr>
        <p:spPr>
          <a:xfrm>
            <a:off x="6217100" y="3219200"/>
            <a:ext cx="1656900" cy="6045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 “Apply” again</a:t>
            </a:r>
            <a:endParaRPr/>
          </a:p>
        </p:txBody>
      </p:sp>
      <p:cxnSp>
        <p:nvCxnSpPr>
          <p:cNvPr id="169" name="Google Shape;169;p23"/>
          <p:cNvCxnSpPr/>
          <p:nvPr/>
        </p:nvCxnSpPr>
        <p:spPr>
          <a:xfrm flipH="1">
            <a:off x="6368525" y="3823700"/>
            <a:ext cx="132300" cy="191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4"/>
          <p:cNvPicPr preferRelativeResize="0"/>
          <p:nvPr/>
        </p:nvPicPr>
        <p:blipFill>
          <a:blip r:embed="rId3">
            <a:alphaModFix/>
          </a:blip>
          <a:stretch>
            <a:fillRect/>
          </a:stretch>
        </p:blipFill>
        <p:spPr>
          <a:xfrm>
            <a:off x="2417700" y="789427"/>
            <a:ext cx="5940251" cy="2695401"/>
          </a:xfrm>
          <a:prstGeom prst="rect">
            <a:avLst/>
          </a:prstGeom>
          <a:noFill/>
          <a:ln>
            <a:noFill/>
          </a:ln>
        </p:spPr>
      </p:pic>
      <p:sp>
        <p:nvSpPr>
          <p:cNvPr id="175" name="Google Shape;175;p24"/>
          <p:cNvSpPr txBox="1"/>
          <p:nvPr/>
        </p:nvSpPr>
        <p:spPr>
          <a:xfrm>
            <a:off x="431700" y="259025"/>
            <a:ext cx="1986000" cy="5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Once the package is installed, you can change it to Installed:</a:t>
            </a:r>
            <a:endParaRPr/>
          </a:p>
        </p:txBody>
      </p:sp>
      <p:cxnSp>
        <p:nvCxnSpPr>
          <p:cNvPr id="176" name="Google Shape;176;p24"/>
          <p:cNvCxnSpPr/>
          <p:nvPr/>
        </p:nvCxnSpPr>
        <p:spPr>
          <a:xfrm>
            <a:off x="2257750" y="937400"/>
            <a:ext cx="418800" cy="185100"/>
          </a:xfrm>
          <a:prstGeom prst="straightConnector1">
            <a:avLst/>
          </a:prstGeom>
          <a:noFill/>
          <a:ln cap="flat" cmpd="sng" w="9525">
            <a:solidFill>
              <a:srgbClr val="FF0000"/>
            </a:solidFill>
            <a:prstDash val="solid"/>
            <a:round/>
            <a:headEnd len="med" w="med" type="none"/>
            <a:tailEnd len="med" w="med" type="triangle"/>
          </a:ln>
        </p:spPr>
      </p:cxnSp>
      <p:sp>
        <p:nvSpPr>
          <p:cNvPr id="177" name="Google Shape;177;p24"/>
          <p:cNvSpPr txBox="1"/>
          <p:nvPr/>
        </p:nvSpPr>
        <p:spPr>
          <a:xfrm>
            <a:off x="271750" y="2286275"/>
            <a:ext cx="1986000" cy="7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You should see the package you installed here:</a:t>
            </a:r>
            <a:endParaRPr/>
          </a:p>
        </p:txBody>
      </p:sp>
      <p:cxnSp>
        <p:nvCxnSpPr>
          <p:cNvPr id="178" name="Google Shape;178;p24"/>
          <p:cNvCxnSpPr>
            <a:stCxn id="177" idx="3"/>
          </p:cNvCxnSpPr>
          <p:nvPr/>
        </p:nvCxnSpPr>
        <p:spPr>
          <a:xfrm>
            <a:off x="2257750" y="2684975"/>
            <a:ext cx="287400" cy="720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idx="1" type="body"/>
          </p:nvPr>
        </p:nvSpPr>
        <p:spPr>
          <a:xfrm>
            <a:off x="311700" y="5375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Packages that you need to install before the bootcamp:</a:t>
            </a:r>
            <a:endParaRPr/>
          </a:p>
          <a:p>
            <a:pPr indent="0" lvl="0" marL="0" rtl="0" algn="l">
              <a:spcBef>
                <a:spcPts val="1600"/>
              </a:spcBef>
              <a:spcAft>
                <a:spcPts val="0"/>
              </a:spcAft>
              <a:buNone/>
            </a:pPr>
            <a:r>
              <a:rPr lang="en"/>
              <a:t>Numpy</a:t>
            </a:r>
            <a:endParaRPr/>
          </a:p>
          <a:p>
            <a:pPr indent="0" lvl="0" marL="0" rtl="0" algn="l">
              <a:spcBef>
                <a:spcPts val="1600"/>
              </a:spcBef>
              <a:spcAft>
                <a:spcPts val="0"/>
              </a:spcAft>
              <a:buNone/>
            </a:pPr>
            <a:r>
              <a:rPr lang="en"/>
              <a:t>Pandas</a:t>
            </a:r>
            <a:endParaRPr/>
          </a:p>
          <a:p>
            <a:pPr indent="0" lvl="0" marL="0" rtl="0" algn="l">
              <a:spcBef>
                <a:spcPts val="1600"/>
              </a:spcBef>
              <a:spcAft>
                <a:spcPts val="0"/>
              </a:spcAft>
              <a:buNone/>
            </a:pPr>
            <a:r>
              <a:rPr lang="en"/>
              <a:t>S</a:t>
            </a:r>
            <a:r>
              <a:rPr lang="en"/>
              <a:t>tatsmodels</a:t>
            </a:r>
            <a:endParaRPr/>
          </a:p>
          <a:p>
            <a:pPr indent="0" lvl="0" marL="0" rtl="0" algn="l">
              <a:spcBef>
                <a:spcPts val="1600"/>
              </a:spcBef>
              <a:spcAft>
                <a:spcPts val="0"/>
              </a:spcAft>
              <a:buNone/>
            </a:pPr>
            <a:r>
              <a:rPr lang="en"/>
              <a:t>Seaborn</a:t>
            </a:r>
            <a:endParaRPr/>
          </a:p>
          <a:p>
            <a:pPr indent="0" lvl="0" marL="0" rtl="0" algn="l">
              <a:spcBef>
                <a:spcPts val="1600"/>
              </a:spcBef>
              <a:spcAft>
                <a:spcPts val="0"/>
              </a:spcAft>
              <a:buNone/>
            </a:pPr>
            <a:r>
              <a:rPr lang="en"/>
              <a:t>Matplotlib</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Launch </a:t>
            </a:r>
            <a:r>
              <a:rPr lang="en" sz="2400"/>
              <a:t>Jupyter Notebook in Anaconda</a:t>
            </a:r>
            <a:endParaRPr sz="2400"/>
          </a:p>
        </p:txBody>
      </p:sp>
      <p:pic>
        <p:nvPicPr>
          <p:cNvPr id="189" name="Google Shape;189;p26"/>
          <p:cNvPicPr preferRelativeResize="0"/>
          <p:nvPr/>
        </p:nvPicPr>
        <p:blipFill>
          <a:blip r:embed="rId3">
            <a:alphaModFix/>
          </a:blip>
          <a:stretch>
            <a:fillRect/>
          </a:stretch>
        </p:blipFill>
        <p:spPr>
          <a:xfrm>
            <a:off x="2308400" y="1062725"/>
            <a:ext cx="5759952" cy="3847001"/>
          </a:xfrm>
          <a:prstGeom prst="rect">
            <a:avLst/>
          </a:prstGeom>
          <a:noFill/>
          <a:ln>
            <a:noFill/>
          </a:ln>
        </p:spPr>
      </p:pic>
      <p:sp>
        <p:nvSpPr>
          <p:cNvPr id="190" name="Google Shape;190;p26"/>
          <p:cNvSpPr/>
          <p:nvPr/>
        </p:nvSpPr>
        <p:spPr>
          <a:xfrm>
            <a:off x="3427600" y="1579325"/>
            <a:ext cx="1640100" cy="244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26"/>
          <p:cNvCxnSpPr>
            <a:stCxn id="192" idx="1"/>
            <a:endCxn id="190" idx="3"/>
          </p:cNvCxnSpPr>
          <p:nvPr/>
        </p:nvCxnSpPr>
        <p:spPr>
          <a:xfrm flipH="1">
            <a:off x="5067850" y="1461600"/>
            <a:ext cx="265200" cy="240000"/>
          </a:xfrm>
          <a:prstGeom prst="straightConnector1">
            <a:avLst/>
          </a:prstGeom>
          <a:noFill/>
          <a:ln cap="flat" cmpd="sng" w="9525">
            <a:solidFill>
              <a:srgbClr val="FF0000"/>
            </a:solidFill>
            <a:prstDash val="solid"/>
            <a:round/>
            <a:headEnd len="med" w="med" type="none"/>
            <a:tailEnd len="med" w="med" type="triangle"/>
          </a:ln>
        </p:spPr>
      </p:cxnSp>
      <p:sp>
        <p:nvSpPr>
          <p:cNvPr id="192" name="Google Shape;192;p26"/>
          <p:cNvSpPr txBox="1"/>
          <p:nvPr/>
        </p:nvSpPr>
        <p:spPr>
          <a:xfrm>
            <a:off x="5333050" y="962100"/>
            <a:ext cx="3601800" cy="9990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t>This window show you which environment you are managing. Select the environment you would like to launch Jupyter Notebook (or you can select root: the environment that you have installed all the packages needed for the bootcamp)</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idx="1" type="body"/>
          </p:nvPr>
        </p:nvSpPr>
        <p:spPr>
          <a:xfrm>
            <a:off x="311700" y="111550"/>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50">
              <a:solidFill>
                <a:srgbClr val="333333"/>
              </a:solidFill>
            </a:endParaRPr>
          </a:p>
          <a:p>
            <a:pPr indent="0" lvl="0" marL="457200" rtl="0" algn="l">
              <a:spcBef>
                <a:spcPts val="0"/>
              </a:spcBef>
              <a:spcAft>
                <a:spcPts val="0"/>
              </a:spcAft>
              <a:buNone/>
            </a:pPr>
            <a:r>
              <a:rPr lang="en" sz="1250">
                <a:solidFill>
                  <a:srgbClr val="333333"/>
                </a:solidFill>
              </a:rPr>
              <a:t>Find the “Notebook” tab and click on the “Launch” button: Anaconda will open a new browser window or tab with a Notebook Dashboard showing you the contents of your Home (or User) folder.</a:t>
            </a:r>
            <a:endParaRPr sz="1250">
              <a:solidFill>
                <a:srgbClr val="333333"/>
              </a:solidFill>
            </a:endParaRPr>
          </a:p>
          <a:p>
            <a:pPr indent="0" lvl="0" marL="457200" rtl="0" algn="l">
              <a:spcBef>
                <a:spcPts val="0"/>
              </a:spcBef>
              <a:spcAft>
                <a:spcPts val="0"/>
              </a:spcAft>
              <a:buNone/>
            </a:pPr>
            <a:r>
              <a:rPr lang="en" sz="1250">
                <a:solidFill>
                  <a:srgbClr val="333333"/>
                </a:solidFill>
              </a:rPr>
              <a:t>You may need</a:t>
            </a:r>
            <a:endParaRPr sz="1250">
              <a:solidFill>
                <a:srgbClr val="333333"/>
              </a:solidFill>
            </a:endParaRPr>
          </a:p>
          <a:p>
            <a:pPr indent="0" lvl="0" marL="0" rtl="0" algn="l">
              <a:spcBef>
                <a:spcPts val="0"/>
              </a:spcBef>
              <a:spcAft>
                <a:spcPts val="1600"/>
              </a:spcAft>
              <a:buNone/>
            </a:pPr>
            <a:r>
              <a:t/>
            </a:r>
            <a:endParaRPr sz="2000"/>
          </a:p>
        </p:txBody>
      </p:sp>
      <p:pic>
        <p:nvPicPr>
          <p:cNvPr id="198" name="Google Shape;198;p27"/>
          <p:cNvPicPr preferRelativeResize="0"/>
          <p:nvPr/>
        </p:nvPicPr>
        <p:blipFill>
          <a:blip r:embed="rId3">
            <a:alphaModFix/>
          </a:blip>
          <a:stretch>
            <a:fillRect/>
          </a:stretch>
        </p:blipFill>
        <p:spPr>
          <a:xfrm>
            <a:off x="-123925" y="845399"/>
            <a:ext cx="9144003" cy="390625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nvSpPr>
        <p:spPr>
          <a:xfrm>
            <a:off x="549750" y="435700"/>
            <a:ext cx="8044500" cy="25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33333"/>
                </a:solidFill>
              </a:rPr>
              <a:t>This is the Jupyter Notebook Dashboard. You can navigate to the folder where our modules live.</a:t>
            </a:r>
            <a:endParaRPr sz="1700"/>
          </a:p>
        </p:txBody>
      </p:sp>
      <p:pic>
        <p:nvPicPr>
          <p:cNvPr id="204" name="Google Shape;204;p28"/>
          <p:cNvPicPr preferRelativeResize="0"/>
          <p:nvPr/>
        </p:nvPicPr>
        <p:blipFill rotWithShape="1">
          <a:blip r:embed="rId3">
            <a:alphaModFix/>
          </a:blip>
          <a:srcRect b="0" l="12509" r="11259" t="0"/>
          <a:stretch/>
        </p:blipFill>
        <p:spPr>
          <a:xfrm>
            <a:off x="924525" y="1083750"/>
            <a:ext cx="7463974" cy="3517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idx="1" type="body"/>
          </p:nvPr>
        </p:nvSpPr>
        <p:spPr>
          <a:xfrm>
            <a:off x="311700" y="7274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here is from </a:t>
            </a:r>
            <a:endParaRPr/>
          </a:p>
          <a:p>
            <a:pPr indent="0" lvl="0" marL="0" rtl="0" algn="l">
              <a:spcBef>
                <a:spcPts val="1600"/>
              </a:spcBef>
              <a:spcAft>
                <a:spcPts val="0"/>
              </a:spcAft>
              <a:buNone/>
            </a:pPr>
            <a:r>
              <a:rPr lang="en"/>
              <a:t>Software Carpentry website: </a:t>
            </a:r>
            <a:endParaRPr/>
          </a:p>
          <a:p>
            <a:pPr indent="0" lvl="0" marL="0" rtl="0" algn="l">
              <a:spcBef>
                <a:spcPts val="1600"/>
              </a:spcBef>
              <a:spcAft>
                <a:spcPts val="0"/>
              </a:spcAft>
              <a:buNone/>
            </a:pPr>
            <a:r>
              <a:rPr lang="en" sz="1100" u="sng">
                <a:solidFill>
                  <a:schemeClr val="hlink"/>
                </a:solidFill>
                <a:hlinkClick r:id="rId3"/>
              </a:rPr>
              <a:t>https://swcarpentry.github.io/python-novice-inflammation/setup/index.html</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Anaconda Documentation:</a:t>
            </a:r>
            <a:endParaRPr/>
          </a:p>
          <a:p>
            <a:pPr indent="0" lvl="0" marL="0" rtl="0" algn="l">
              <a:spcBef>
                <a:spcPts val="1600"/>
              </a:spcBef>
              <a:spcAft>
                <a:spcPts val="0"/>
              </a:spcAft>
              <a:buNone/>
            </a:pPr>
            <a:r>
              <a:rPr lang="en" sz="1100" u="sng">
                <a:solidFill>
                  <a:schemeClr val="hlink"/>
                </a:solidFill>
                <a:hlinkClick r:id="rId4"/>
              </a:rPr>
              <a:t>https://docs.anaconda.com/anaconda/install/</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0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 Python</a:t>
            </a:r>
            <a:endParaRPr/>
          </a:p>
        </p:txBody>
      </p:sp>
      <p:sp>
        <p:nvSpPr>
          <p:cNvPr id="61" name="Google Shape;61;p14"/>
          <p:cNvSpPr txBox="1"/>
          <p:nvPr>
            <p:ph idx="1" type="body"/>
          </p:nvPr>
        </p:nvSpPr>
        <p:spPr>
          <a:xfrm>
            <a:off x="311700" y="773300"/>
            <a:ext cx="8520600" cy="41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In this lesson, we will be using Python 3 with some of its most popular scientific libraries. Although one can install a plain-vanilla Python and all required libraries by hand, we recommend installing </a:t>
            </a:r>
            <a:r>
              <a:rPr lang="en" sz="1050">
                <a:solidFill>
                  <a:srgbClr val="337AB7"/>
                </a:solidFill>
                <a:highlight>
                  <a:srgbClr val="FFFFFF"/>
                </a:highlight>
                <a:uFill>
                  <a:noFill/>
                </a:uFill>
                <a:hlinkClick r:id="rId3">
                  <a:extLst>
                    <a:ext uri="{A12FA001-AC4F-418D-AE19-62706E023703}">
                      <ahyp:hlinkClr val="tx"/>
                    </a:ext>
                  </a:extLst>
                </a:hlinkClick>
              </a:rPr>
              <a:t>Anaconda</a:t>
            </a:r>
            <a:r>
              <a:rPr lang="en" sz="1050">
                <a:solidFill>
                  <a:srgbClr val="333333"/>
                </a:solidFill>
                <a:highlight>
                  <a:srgbClr val="FFFFFF"/>
                </a:highlight>
              </a:rPr>
              <a:t>, a Python distribution that comes with everything we need for the lesson. Detailed installation instructions for various operating systems can be found on The Carpentries </a:t>
            </a:r>
            <a:r>
              <a:rPr lang="en" sz="1050">
                <a:solidFill>
                  <a:srgbClr val="337AB7"/>
                </a:solidFill>
                <a:highlight>
                  <a:srgbClr val="FFFFFF"/>
                </a:highlight>
                <a:uFill>
                  <a:noFill/>
                </a:uFill>
                <a:hlinkClick r:id="rId4">
                  <a:extLst>
                    <a:ext uri="{A12FA001-AC4F-418D-AE19-62706E023703}">
                      <ahyp:hlinkClr val="tx"/>
                    </a:ext>
                  </a:extLst>
                </a:hlinkClick>
              </a:rPr>
              <a:t>template website for workshops</a:t>
            </a:r>
            <a:r>
              <a:rPr lang="en" sz="1050">
                <a:solidFill>
                  <a:srgbClr val="333333"/>
                </a:solidFill>
                <a:highlight>
                  <a:srgbClr val="FFFFFF"/>
                </a:highlight>
              </a:rPr>
              <a:t> and in </a:t>
            </a:r>
            <a:r>
              <a:rPr lang="en" sz="1050">
                <a:solidFill>
                  <a:srgbClr val="337AB7"/>
                </a:solidFill>
                <a:highlight>
                  <a:srgbClr val="FFFFFF"/>
                </a:highlight>
                <a:uFill>
                  <a:noFill/>
                </a:uFill>
                <a:hlinkClick r:id="rId5">
                  <a:extLst>
                    <a:ext uri="{A12FA001-AC4F-418D-AE19-62706E023703}">
                      <ahyp:hlinkClr val="tx"/>
                    </a:ext>
                  </a:extLst>
                </a:hlinkClick>
              </a:rPr>
              <a:t>Anaconda documentation</a:t>
            </a:r>
            <a:r>
              <a:rPr lang="en" sz="1050">
                <a:solidFill>
                  <a:srgbClr val="333333"/>
                </a:solidFill>
                <a:highlight>
                  <a:srgbClr val="FFFFFF"/>
                </a:highlight>
              </a:rPr>
              <a:t>.</a:t>
            </a:r>
            <a:endParaRPr sz="1050">
              <a:solidFill>
                <a:srgbClr val="333333"/>
              </a:solidFill>
              <a:highlight>
                <a:srgbClr val="FFFFFF"/>
              </a:highlight>
            </a:endParaRPr>
          </a:p>
          <a:p>
            <a:pPr indent="0" lvl="0" marL="0" rtl="0" algn="l">
              <a:spcBef>
                <a:spcPts val="1600"/>
              </a:spcBef>
              <a:spcAft>
                <a:spcPts val="0"/>
              </a:spcAft>
              <a:buNone/>
            </a:pPr>
            <a:r>
              <a:rPr lang="en" sz="1050">
                <a:solidFill>
                  <a:srgbClr val="333333"/>
                </a:solidFill>
                <a:highlight>
                  <a:srgbClr val="FFFFFF"/>
                </a:highlight>
              </a:rPr>
              <a:t>MacOS</a:t>
            </a:r>
            <a:endParaRPr sz="1050">
              <a:solidFill>
                <a:srgbClr val="333333"/>
              </a:solidFill>
              <a:highlight>
                <a:srgbClr val="FFFFFF"/>
              </a:highlight>
            </a:endParaRPr>
          </a:p>
          <a:p>
            <a:pPr indent="-295275" lvl="0" marL="457200" rtl="0" algn="l">
              <a:spcBef>
                <a:spcPts val="1600"/>
              </a:spcBef>
              <a:spcAft>
                <a:spcPts val="0"/>
              </a:spcAft>
              <a:buClr>
                <a:srgbClr val="333333"/>
              </a:buClr>
              <a:buSzPts val="1050"/>
              <a:buAutoNum type="arabicPeriod"/>
            </a:pPr>
            <a:r>
              <a:rPr lang="en" sz="1050">
                <a:solidFill>
                  <a:srgbClr val="333333"/>
                </a:solidFill>
                <a:highlight>
                  <a:srgbClr val="FFFFFF"/>
                </a:highlight>
              </a:rPr>
              <a:t>Open </a:t>
            </a:r>
            <a:r>
              <a:rPr lang="en" sz="1050">
                <a:solidFill>
                  <a:srgbClr val="204A6F"/>
                </a:solidFill>
                <a:highlight>
                  <a:srgbClr val="FFFFFF"/>
                </a:highlight>
                <a:uFill>
                  <a:noFill/>
                </a:uFill>
                <a:hlinkClick r:id="rId6">
                  <a:extLst>
                    <a:ext uri="{A12FA001-AC4F-418D-AE19-62706E023703}">
                      <ahyp:hlinkClr val="tx"/>
                    </a:ext>
                  </a:extLst>
                </a:hlinkClick>
              </a:rPr>
              <a:t>https://www.anaconda.com/products/individual#download-section</a:t>
            </a:r>
            <a:r>
              <a:rPr lang="en" sz="1050">
                <a:solidFill>
                  <a:srgbClr val="333333"/>
                </a:solidFill>
                <a:highlight>
                  <a:srgbClr val="FFFFFF"/>
                </a:highlight>
              </a:rPr>
              <a:t> with your web browser.</a:t>
            </a:r>
            <a:endParaRPr sz="1050">
              <a:solidFill>
                <a:srgbClr val="333333"/>
              </a:solidFill>
              <a:highlight>
                <a:srgbClr val="FFFFFF"/>
              </a:highlight>
            </a:endParaRPr>
          </a:p>
          <a:p>
            <a:pPr indent="-295275" lvl="0" marL="457200" rtl="0" algn="l">
              <a:spcBef>
                <a:spcPts val="0"/>
              </a:spcBef>
              <a:spcAft>
                <a:spcPts val="0"/>
              </a:spcAft>
              <a:buClr>
                <a:srgbClr val="333333"/>
              </a:buClr>
              <a:buSzPts val="1050"/>
              <a:buAutoNum type="arabicPeriod"/>
            </a:pPr>
            <a:r>
              <a:rPr lang="en" sz="1050">
                <a:solidFill>
                  <a:srgbClr val="333333"/>
                </a:solidFill>
                <a:highlight>
                  <a:srgbClr val="FFFFFF"/>
                </a:highlight>
              </a:rPr>
              <a:t>Download the Anaconda Installer with Python 3 for macOS (you can either use the Graphical or the Command Line Installer).</a:t>
            </a:r>
            <a:endParaRPr sz="1050">
              <a:solidFill>
                <a:srgbClr val="333333"/>
              </a:solidFill>
              <a:highlight>
                <a:srgbClr val="FFFFFF"/>
              </a:highlight>
            </a:endParaRPr>
          </a:p>
          <a:p>
            <a:pPr indent="-295275" lvl="0" marL="457200" rtl="0" algn="l">
              <a:spcBef>
                <a:spcPts val="0"/>
              </a:spcBef>
              <a:spcAft>
                <a:spcPts val="0"/>
              </a:spcAft>
              <a:buClr>
                <a:srgbClr val="333333"/>
              </a:buClr>
              <a:buSzPts val="1050"/>
              <a:buAutoNum type="arabicPeriod"/>
            </a:pPr>
            <a:r>
              <a:rPr lang="en" sz="1050">
                <a:solidFill>
                  <a:srgbClr val="333333"/>
                </a:solidFill>
                <a:highlight>
                  <a:srgbClr val="FFFFFF"/>
                </a:highlight>
              </a:rPr>
              <a:t>Install Python 3 by running the Anaconda Installer using all of the defaults for installation.</a:t>
            </a:r>
            <a:endParaRPr sz="1050">
              <a:solidFill>
                <a:srgbClr val="333333"/>
              </a:solidFill>
              <a:highlight>
                <a:srgbClr val="FFFFFF"/>
              </a:highlight>
            </a:endParaRPr>
          </a:p>
          <a:p>
            <a:pPr indent="0" lvl="0" marL="0" rtl="0" algn="l">
              <a:spcBef>
                <a:spcPts val="800"/>
              </a:spcBef>
              <a:spcAft>
                <a:spcPts val="0"/>
              </a:spcAft>
              <a:buNone/>
            </a:pPr>
            <a:r>
              <a:rPr lang="en" sz="1050">
                <a:solidFill>
                  <a:srgbClr val="333333"/>
                </a:solidFill>
                <a:highlight>
                  <a:srgbClr val="FFFFFF"/>
                </a:highlight>
              </a:rPr>
              <a:t>Windows</a:t>
            </a:r>
            <a:endParaRPr sz="1050">
              <a:solidFill>
                <a:srgbClr val="333333"/>
              </a:solidFill>
              <a:highlight>
                <a:srgbClr val="FFFFFF"/>
              </a:highlight>
            </a:endParaRPr>
          </a:p>
          <a:p>
            <a:pPr indent="-295275" lvl="0" marL="457200" rtl="0" algn="l">
              <a:spcBef>
                <a:spcPts val="1600"/>
              </a:spcBef>
              <a:spcAft>
                <a:spcPts val="0"/>
              </a:spcAft>
              <a:buClr>
                <a:srgbClr val="333333"/>
              </a:buClr>
              <a:buSzPts val="1050"/>
              <a:buAutoNum type="arabicPeriod"/>
            </a:pPr>
            <a:r>
              <a:rPr lang="en" sz="1050">
                <a:solidFill>
                  <a:srgbClr val="333333"/>
                </a:solidFill>
                <a:highlight>
                  <a:srgbClr val="FFFFFF"/>
                </a:highlight>
              </a:rPr>
              <a:t>Open </a:t>
            </a:r>
            <a:r>
              <a:rPr lang="en" sz="1050">
                <a:solidFill>
                  <a:srgbClr val="204A6F"/>
                </a:solidFill>
                <a:highlight>
                  <a:srgbClr val="FFFFFF"/>
                </a:highlight>
                <a:uFill>
                  <a:noFill/>
                </a:uFill>
                <a:hlinkClick r:id="rId7">
                  <a:extLst>
                    <a:ext uri="{A12FA001-AC4F-418D-AE19-62706E023703}">
                      <ahyp:hlinkClr val="tx"/>
                    </a:ext>
                  </a:extLst>
                </a:hlinkClick>
              </a:rPr>
              <a:t>https://www.anaconda.com/products/individual#download-section</a:t>
            </a:r>
            <a:r>
              <a:rPr lang="en" sz="1050">
                <a:solidFill>
                  <a:srgbClr val="333333"/>
                </a:solidFill>
                <a:highlight>
                  <a:srgbClr val="FFFFFF"/>
                </a:highlight>
              </a:rPr>
              <a:t> with your web browser.</a:t>
            </a:r>
            <a:endParaRPr sz="1050">
              <a:solidFill>
                <a:srgbClr val="333333"/>
              </a:solidFill>
              <a:highlight>
                <a:srgbClr val="FFFFFF"/>
              </a:highlight>
            </a:endParaRPr>
          </a:p>
          <a:p>
            <a:pPr indent="-295275" lvl="0" marL="457200" rtl="0" algn="l">
              <a:spcBef>
                <a:spcPts val="0"/>
              </a:spcBef>
              <a:spcAft>
                <a:spcPts val="0"/>
              </a:spcAft>
              <a:buClr>
                <a:srgbClr val="333333"/>
              </a:buClr>
              <a:buSzPts val="1050"/>
              <a:buAutoNum type="arabicPeriod"/>
            </a:pPr>
            <a:r>
              <a:rPr lang="en" sz="1050">
                <a:solidFill>
                  <a:srgbClr val="333333"/>
                </a:solidFill>
                <a:highlight>
                  <a:srgbClr val="FFFFFF"/>
                </a:highlight>
              </a:rPr>
              <a:t>Download the Anaconda for Windows installer with Python 3. (If you are not sure which version to choose, you probably want the 64-bit Graphical Installer </a:t>
            </a:r>
            <a:r>
              <a:rPr i="1" lang="en" sz="1050">
                <a:solidFill>
                  <a:srgbClr val="333333"/>
                </a:solidFill>
                <a:highlight>
                  <a:srgbClr val="FFFFFF"/>
                </a:highlight>
              </a:rPr>
              <a:t>Anaconda3-...-Windows-x86_64.exe</a:t>
            </a:r>
            <a:r>
              <a:rPr lang="en" sz="1050">
                <a:solidFill>
                  <a:srgbClr val="333333"/>
                </a:solidFill>
                <a:highlight>
                  <a:srgbClr val="FFFFFF"/>
                </a:highlight>
              </a:rPr>
              <a:t>)</a:t>
            </a:r>
            <a:endParaRPr sz="1050">
              <a:solidFill>
                <a:srgbClr val="333333"/>
              </a:solidFill>
              <a:highlight>
                <a:srgbClr val="FFFFFF"/>
              </a:highlight>
            </a:endParaRPr>
          </a:p>
          <a:p>
            <a:pPr indent="-295275" lvl="0" marL="457200" rtl="0" algn="l">
              <a:spcBef>
                <a:spcPts val="0"/>
              </a:spcBef>
              <a:spcAft>
                <a:spcPts val="0"/>
              </a:spcAft>
              <a:buClr>
                <a:srgbClr val="333333"/>
              </a:buClr>
              <a:buSzPts val="1050"/>
              <a:buAutoNum type="arabicPeriod"/>
            </a:pPr>
            <a:r>
              <a:rPr lang="en" sz="1050">
                <a:solidFill>
                  <a:srgbClr val="333333"/>
                </a:solidFill>
                <a:highlight>
                  <a:srgbClr val="FFFFFF"/>
                </a:highlight>
              </a:rPr>
              <a:t>Install Python 3 by running the Anaconda Installer, using all of the defaults for installation </a:t>
            </a:r>
            <a:r>
              <a:rPr i="1" lang="en" sz="1050">
                <a:solidFill>
                  <a:srgbClr val="333333"/>
                </a:solidFill>
                <a:highlight>
                  <a:srgbClr val="FFFFFF"/>
                </a:highlight>
              </a:rPr>
              <a:t>except</a:t>
            </a:r>
            <a:r>
              <a:rPr lang="en" sz="1050">
                <a:solidFill>
                  <a:srgbClr val="333333"/>
                </a:solidFill>
                <a:highlight>
                  <a:srgbClr val="FFFFFF"/>
                </a:highlight>
              </a:rPr>
              <a:t> make sure to check </a:t>
            </a:r>
            <a:r>
              <a:rPr b="1" lang="en" sz="1050">
                <a:solidFill>
                  <a:srgbClr val="333333"/>
                </a:solidFill>
                <a:highlight>
                  <a:srgbClr val="FFFFFF"/>
                </a:highlight>
              </a:rPr>
              <a:t>Add Anaconda to my PATH environment variable</a:t>
            </a:r>
            <a:r>
              <a:rPr lang="en" sz="1050">
                <a:solidFill>
                  <a:srgbClr val="333333"/>
                </a:solidFill>
                <a:highlight>
                  <a:srgbClr val="FFFFFF"/>
                </a:highlight>
              </a:rPr>
              <a:t>.</a:t>
            </a:r>
            <a:endParaRPr sz="1050">
              <a:solidFill>
                <a:srgbClr val="333333"/>
              </a:solidFill>
              <a:highlight>
                <a:srgbClr val="FFFFFF"/>
              </a:highlight>
            </a:endParaRPr>
          </a:p>
          <a:p>
            <a:pPr indent="0" lvl="0" marL="0" rtl="0" algn="l">
              <a:spcBef>
                <a:spcPts val="800"/>
              </a:spcBef>
              <a:spcAft>
                <a:spcPts val="0"/>
              </a:spcAft>
              <a:buNone/>
            </a:pPr>
            <a:r>
              <a:rPr lang="en" sz="1050">
                <a:solidFill>
                  <a:srgbClr val="333333"/>
                </a:solidFill>
                <a:highlight>
                  <a:srgbClr val="FFFFFF"/>
                </a:highlight>
              </a:rPr>
              <a:t>Linux</a:t>
            </a:r>
            <a:endParaRPr sz="1050">
              <a:solidFill>
                <a:srgbClr val="333333"/>
              </a:solidFill>
              <a:highlight>
                <a:srgbClr val="FFFFFF"/>
              </a:highlight>
            </a:endParaRPr>
          </a:p>
          <a:p>
            <a:pPr indent="0" lvl="0" marL="0" rtl="0" algn="l">
              <a:spcBef>
                <a:spcPts val="800"/>
              </a:spcBef>
              <a:spcAft>
                <a:spcPts val="0"/>
              </a:spcAft>
              <a:buNone/>
            </a:pPr>
            <a:r>
              <a:rPr lang="en" sz="1050">
                <a:solidFill>
                  <a:srgbClr val="333333"/>
                </a:solidFill>
                <a:highlight>
                  <a:srgbClr val="FFFFFF"/>
                </a:highlight>
              </a:rPr>
              <a:t>You can download the binary files for your distribution from </a:t>
            </a:r>
            <a:r>
              <a:rPr lang="en" sz="1050">
                <a:solidFill>
                  <a:srgbClr val="204A6F"/>
                </a:solidFill>
                <a:highlight>
                  <a:srgbClr val="FFFFFF"/>
                </a:highlight>
                <a:uFill>
                  <a:noFill/>
                </a:uFill>
                <a:hlinkClick r:id="rId8">
                  <a:extLst>
                    <a:ext uri="{A12FA001-AC4F-418D-AE19-62706E023703}">
                      <ahyp:hlinkClr val="tx"/>
                    </a:ext>
                  </a:extLst>
                </a:hlinkClick>
              </a:rPr>
              <a:t>CRAN</a:t>
            </a:r>
            <a:r>
              <a:rPr lang="en" sz="1050">
                <a:solidFill>
                  <a:srgbClr val="333333"/>
                </a:solidFill>
                <a:highlight>
                  <a:srgbClr val="FFFFFF"/>
                </a:highlight>
              </a:rPr>
              <a:t>. Or you can use your package manager (e.g. for Debian/Ubuntu run </a:t>
            </a:r>
            <a:r>
              <a:rPr lang="en" sz="950">
                <a:solidFill>
                  <a:srgbClr val="006CAD"/>
                </a:solidFill>
                <a:highlight>
                  <a:srgbClr val="E7E7E7"/>
                </a:highlight>
                <a:latin typeface="Courier New"/>
                <a:ea typeface="Courier New"/>
                <a:cs typeface="Courier New"/>
                <a:sym typeface="Courier New"/>
              </a:rPr>
              <a:t>sudo apt-get install r-base</a:t>
            </a:r>
            <a:r>
              <a:rPr lang="en" sz="1050">
                <a:solidFill>
                  <a:srgbClr val="333333"/>
                </a:solidFill>
                <a:highlight>
                  <a:srgbClr val="FFFFFF"/>
                </a:highlight>
              </a:rPr>
              <a:t> and for Fedora run </a:t>
            </a:r>
            <a:r>
              <a:rPr lang="en" sz="950">
                <a:solidFill>
                  <a:srgbClr val="006CAD"/>
                </a:solidFill>
                <a:highlight>
                  <a:srgbClr val="E7E7E7"/>
                </a:highlight>
                <a:latin typeface="Courier New"/>
                <a:ea typeface="Courier New"/>
                <a:cs typeface="Courier New"/>
                <a:sym typeface="Courier New"/>
              </a:rPr>
              <a:t>sudo dnf install R</a:t>
            </a:r>
            <a:r>
              <a:rPr lang="en" sz="1050">
                <a:solidFill>
                  <a:srgbClr val="333333"/>
                </a:solidFill>
                <a:highlight>
                  <a:srgbClr val="FFFFFF"/>
                </a:highlight>
              </a:rPr>
              <a:t>). Also, please install the </a:t>
            </a:r>
            <a:r>
              <a:rPr lang="en" sz="1050">
                <a:solidFill>
                  <a:srgbClr val="204A6F"/>
                </a:solidFill>
                <a:highlight>
                  <a:srgbClr val="FFFFFF"/>
                </a:highlight>
                <a:uFill>
                  <a:noFill/>
                </a:uFill>
                <a:hlinkClick r:id="rId9">
                  <a:extLst>
                    <a:ext uri="{A12FA001-AC4F-418D-AE19-62706E023703}">
                      <ahyp:hlinkClr val="tx"/>
                    </a:ext>
                  </a:extLst>
                </a:hlinkClick>
              </a:rPr>
              <a:t>RStudio IDE</a:t>
            </a:r>
            <a:r>
              <a:rPr lang="en" sz="1050">
                <a:solidFill>
                  <a:srgbClr val="333333"/>
                </a:solidFill>
                <a:highlight>
                  <a:srgbClr val="FFFFFF"/>
                </a:highlight>
              </a:rPr>
              <a:t>.</a:t>
            </a:r>
            <a:endParaRPr sz="1050">
              <a:solidFill>
                <a:srgbClr val="333333"/>
              </a:solidFill>
              <a:highlight>
                <a:srgbClr val="FFFFFF"/>
              </a:highlight>
            </a:endParaRPr>
          </a:p>
          <a:p>
            <a:pPr indent="0" lvl="0" marL="0" rtl="0" algn="l">
              <a:spcBef>
                <a:spcPts val="800"/>
              </a:spcBef>
              <a:spcAft>
                <a:spcPts val="0"/>
              </a:spcAft>
              <a:buNone/>
            </a:pPr>
            <a:r>
              <a:t/>
            </a:r>
            <a:endParaRPr sz="1050">
              <a:solidFill>
                <a:srgbClr val="333333"/>
              </a:solidFill>
              <a:highlight>
                <a:srgbClr val="FFFFFF"/>
              </a:highlight>
            </a:endParaRPr>
          </a:p>
          <a:p>
            <a:pPr indent="0" lvl="0" marL="0" rtl="0" algn="l">
              <a:spcBef>
                <a:spcPts val="1600"/>
              </a:spcBef>
              <a:spcAft>
                <a:spcPts val="1600"/>
              </a:spcAft>
              <a:buNone/>
            </a:pPr>
            <a:r>
              <a:t/>
            </a:r>
            <a:endParaRPr sz="1050">
              <a:solidFill>
                <a:srgbClr val="333333"/>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Anaconda Navigator</a:t>
            </a:r>
            <a:endParaRPr/>
          </a:p>
          <a:p>
            <a:pPr indent="0" lvl="0" marL="0" rtl="0" algn="l">
              <a:spcBef>
                <a:spcPts val="0"/>
              </a:spcBef>
              <a:spcAft>
                <a:spcPts val="0"/>
              </a:spcAft>
              <a:buNone/>
            </a:pPr>
            <a:r>
              <a:t/>
            </a:r>
            <a:endParaRPr/>
          </a:p>
        </p:txBody>
      </p:sp>
      <p:pic>
        <p:nvPicPr>
          <p:cNvPr descr="Anaconda Navigator first launch" id="67" name="Google Shape;67;p15"/>
          <p:cNvPicPr preferRelativeResize="0"/>
          <p:nvPr/>
        </p:nvPicPr>
        <p:blipFill rotWithShape="1">
          <a:blip r:embed="rId3">
            <a:alphaModFix/>
          </a:blip>
          <a:srcRect b="0" l="28643" r="28355" t="0"/>
          <a:stretch/>
        </p:blipFill>
        <p:spPr>
          <a:xfrm>
            <a:off x="2857662" y="1810300"/>
            <a:ext cx="3428676" cy="2815650"/>
          </a:xfrm>
          <a:prstGeom prst="rect">
            <a:avLst/>
          </a:prstGeom>
          <a:noFill/>
          <a:ln>
            <a:noFill/>
          </a:ln>
        </p:spPr>
      </p:pic>
      <p:sp>
        <p:nvSpPr>
          <p:cNvPr id="68" name="Google Shape;68;p15"/>
          <p:cNvSpPr txBox="1"/>
          <p:nvPr/>
        </p:nvSpPr>
        <p:spPr>
          <a:xfrm>
            <a:off x="442975" y="1086313"/>
            <a:ext cx="7973700" cy="8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333333"/>
                </a:solidFill>
              </a:rPr>
              <a:t>Launch Anaconda Navigator. It might ask you if you’d like to send anonymized usage information to Anaconda developers: </a:t>
            </a:r>
            <a:r>
              <a:rPr lang="en" sz="1050">
                <a:solidFill>
                  <a:srgbClr val="333333"/>
                </a:solidFill>
              </a:rPr>
              <a:t>Make your choice and click “Ok, and don’t show again” button.</a:t>
            </a:r>
            <a:endParaRPr sz="1050">
              <a:solidFill>
                <a:srgbClr val="333333"/>
              </a:solidFill>
            </a:endParaRPr>
          </a:p>
          <a:p>
            <a:pPr indent="0" lvl="0" marL="457200" rtl="0" algn="l">
              <a:spcBef>
                <a:spcPts val="0"/>
              </a:spcBef>
              <a:spcAft>
                <a:spcPts val="0"/>
              </a:spcAft>
              <a:buNone/>
            </a:pPr>
            <a:r>
              <a:t/>
            </a:r>
            <a:endParaRPr sz="1050">
              <a:solidFill>
                <a:srgbClr val="333333"/>
              </a:solidFill>
            </a:endParaRPr>
          </a:p>
          <a:p>
            <a:pPr indent="0" lvl="0" marL="0" rtl="0" algn="l">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793775" y="152400"/>
            <a:ext cx="7267925" cy="4838700"/>
          </a:xfrm>
          <a:prstGeom prst="rect">
            <a:avLst/>
          </a:prstGeom>
          <a:noFill/>
          <a:ln>
            <a:noFill/>
          </a:ln>
        </p:spPr>
      </p:pic>
      <p:sp>
        <p:nvSpPr>
          <p:cNvPr id="74" name="Google Shape;74;p16"/>
          <p:cNvSpPr txBox="1"/>
          <p:nvPr/>
        </p:nvSpPr>
        <p:spPr>
          <a:xfrm>
            <a:off x="581325" y="113750"/>
            <a:ext cx="2995200" cy="5307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Install packages</a:t>
            </a:r>
            <a:endParaRPr/>
          </a:p>
        </p:txBody>
      </p:sp>
      <p:cxnSp>
        <p:nvCxnSpPr>
          <p:cNvPr id="75" name="Google Shape;75;p16"/>
          <p:cNvCxnSpPr/>
          <p:nvPr/>
        </p:nvCxnSpPr>
        <p:spPr>
          <a:xfrm flipH="1" rot="10800000">
            <a:off x="1289025" y="1339625"/>
            <a:ext cx="164400" cy="214800"/>
          </a:xfrm>
          <a:prstGeom prst="straightConnector1">
            <a:avLst/>
          </a:prstGeom>
          <a:noFill/>
          <a:ln cap="flat" cmpd="sng" w="9525">
            <a:solidFill>
              <a:srgbClr val="FF0000"/>
            </a:solidFill>
            <a:prstDash val="solid"/>
            <a:round/>
            <a:headEnd len="med" w="med" type="none"/>
            <a:tailEnd len="med" w="med" type="triangle"/>
          </a:ln>
        </p:spPr>
      </p:cxnSp>
      <p:sp>
        <p:nvSpPr>
          <p:cNvPr id="76" name="Google Shape;76;p16"/>
          <p:cNvSpPr txBox="1"/>
          <p:nvPr/>
        </p:nvSpPr>
        <p:spPr>
          <a:xfrm>
            <a:off x="366475" y="1554425"/>
            <a:ext cx="1582500" cy="5307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On the Home page, click Environments.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1158387" y="299112"/>
            <a:ext cx="6827227" cy="4545274"/>
          </a:xfrm>
          <a:prstGeom prst="rect">
            <a:avLst/>
          </a:prstGeom>
          <a:noFill/>
          <a:ln>
            <a:noFill/>
          </a:ln>
        </p:spPr>
      </p:pic>
      <p:cxnSp>
        <p:nvCxnSpPr>
          <p:cNvPr id="82" name="Google Shape;82;p17"/>
          <p:cNvCxnSpPr/>
          <p:nvPr/>
        </p:nvCxnSpPr>
        <p:spPr>
          <a:xfrm flipH="1" rot="10800000">
            <a:off x="1424700" y="1475325"/>
            <a:ext cx="164400" cy="214800"/>
          </a:xfrm>
          <a:prstGeom prst="straightConnector1">
            <a:avLst/>
          </a:prstGeom>
          <a:noFill/>
          <a:ln cap="flat" cmpd="sng" w="9525">
            <a:solidFill>
              <a:srgbClr val="FF0000"/>
            </a:solidFill>
            <a:prstDash val="solid"/>
            <a:round/>
            <a:headEnd len="med" w="med" type="none"/>
            <a:tailEnd len="med" w="med" type="triangle"/>
          </a:ln>
        </p:spPr>
      </p:cxnSp>
      <p:sp>
        <p:nvSpPr>
          <p:cNvPr id="83" name="Google Shape;83;p17"/>
          <p:cNvSpPr txBox="1"/>
          <p:nvPr/>
        </p:nvSpPr>
        <p:spPr>
          <a:xfrm>
            <a:off x="502150" y="1690125"/>
            <a:ext cx="1817100" cy="9990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Environments tab allows you to manage installed </a:t>
            </a:r>
            <a:r>
              <a:rPr lang="en" sz="1200" u="sng">
                <a:solidFill>
                  <a:srgbClr val="047704"/>
                </a:solidFill>
                <a:hlinkClick r:id="rId4">
                  <a:extLst>
                    <a:ext uri="{A12FA001-AC4F-418D-AE19-62706E023703}">
                      <ahyp:hlinkClr val="tx"/>
                    </a:ext>
                  </a:extLst>
                </a:hlinkClick>
              </a:rPr>
              <a:t>environments</a:t>
            </a:r>
            <a:r>
              <a:rPr lang="en" sz="1200">
                <a:solidFill>
                  <a:srgbClr val="414042"/>
                </a:solidFill>
              </a:rPr>
              <a:t>, </a:t>
            </a:r>
            <a:r>
              <a:rPr lang="en" sz="1200" u="sng">
                <a:solidFill>
                  <a:srgbClr val="047704"/>
                </a:solidFill>
                <a:hlinkClick r:id="rId5">
                  <a:extLst>
                    <a:ext uri="{A12FA001-AC4F-418D-AE19-62706E023703}">
                      <ahyp:hlinkClr val="tx"/>
                    </a:ext>
                  </a:extLst>
                </a:hlinkClick>
              </a:rPr>
              <a:t>packages</a:t>
            </a:r>
            <a:r>
              <a:rPr lang="en" sz="1200">
                <a:solidFill>
                  <a:srgbClr val="414042"/>
                </a:solidFill>
              </a:rPr>
              <a:t>, and </a:t>
            </a:r>
            <a:r>
              <a:rPr lang="en" sz="1200" u="sng">
                <a:solidFill>
                  <a:srgbClr val="047704"/>
                </a:solidFill>
                <a:hlinkClick r:id="rId6">
                  <a:extLst>
                    <a:ext uri="{A12FA001-AC4F-418D-AE19-62706E023703}">
                      <ahyp:hlinkClr val="tx"/>
                    </a:ext>
                  </a:extLst>
                </a:hlinkClick>
              </a:rPr>
              <a:t>channels</a:t>
            </a:r>
            <a:r>
              <a:rPr lang="en" sz="1200">
                <a:solidFill>
                  <a:srgbClr val="414042"/>
                </a:solidFill>
              </a:rPr>
              <a:t>.</a:t>
            </a:r>
            <a:endParaRPr/>
          </a:p>
        </p:txBody>
      </p:sp>
      <p:sp>
        <p:nvSpPr>
          <p:cNvPr id="84" name="Google Shape;84;p17"/>
          <p:cNvSpPr/>
          <p:nvPr/>
        </p:nvSpPr>
        <p:spPr>
          <a:xfrm>
            <a:off x="2418900" y="152400"/>
            <a:ext cx="6005700" cy="49911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1158387" y="299112"/>
            <a:ext cx="6827227" cy="4545274"/>
          </a:xfrm>
          <a:prstGeom prst="rect">
            <a:avLst/>
          </a:prstGeom>
          <a:noFill/>
          <a:ln>
            <a:noFill/>
          </a:ln>
        </p:spPr>
      </p:pic>
      <p:cxnSp>
        <p:nvCxnSpPr>
          <p:cNvPr id="90" name="Google Shape;90;p18"/>
          <p:cNvCxnSpPr/>
          <p:nvPr/>
        </p:nvCxnSpPr>
        <p:spPr>
          <a:xfrm flipH="1" rot="10800000">
            <a:off x="1424700" y="1475325"/>
            <a:ext cx="164400" cy="214800"/>
          </a:xfrm>
          <a:prstGeom prst="straightConnector1">
            <a:avLst/>
          </a:prstGeom>
          <a:noFill/>
          <a:ln cap="flat" cmpd="sng" w="9525">
            <a:solidFill>
              <a:srgbClr val="FF0000"/>
            </a:solidFill>
            <a:prstDash val="solid"/>
            <a:round/>
            <a:headEnd len="med" w="med" type="none"/>
            <a:tailEnd len="med" w="med" type="triangle"/>
          </a:ln>
        </p:spPr>
      </p:cxnSp>
      <p:sp>
        <p:nvSpPr>
          <p:cNvPr id="91" name="Google Shape;91;p18"/>
          <p:cNvSpPr txBox="1"/>
          <p:nvPr/>
        </p:nvSpPr>
        <p:spPr>
          <a:xfrm>
            <a:off x="502150" y="1690125"/>
            <a:ext cx="1817100" cy="9990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Environments tab allows you to manage installed </a:t>
            </a:r>
            <a:r>
              <a:rPr lang="en" sz="1200" u="sng">
                <a:solidFill>
                  <a:srgbClr val="047704"/>
                </a:solidFill>
                <a:hlinkClick r:id="rId4">
                  <a:extLst>
                    <a:ext uri="{A12FA001-AC4F-418D-AE19-62706E023703}">
                      <ahyp:hlinkClr val="tx"/>
                    </a:ext>
                  </a:extLst>
                </a:hlinkClick>
              </a:rPr>
              <a:t>environments</a:t>
            </a:r>
            <a:r>
              <a:rPr lang="en" sz="1200">
                <a:solidFill>
                  <a:srgbClr val="414042"/>
                </a:solidFill>
              </a:rPr>
              <a:t>, </a:t>
            </a:r>
            <a:r>
              <a:rPr lang="en" sz="1200" u="sng">
                <a:solidFill>
                  <a:srgbClr val="047704"/>
                </a:solidFill>
                <a:hlinkClick r:id="rId5">
                  <a:extLst>
                    <a:ext uri="{A12FA001-AC4F-418D-AE19-62706E023703}">
                      <ahyp:hlinkClr val="tx"/>
                    </a:ext>
                  </a:extLst>
                </a:hlinkClick>
              </a:rPr>
              <a:t>packages</a:t>
            </a:r>
            <a:r>
              <a:rPr lang="en" sz="1200">
                <a:solidFill>
                  <a:srgbClr val="414042"/>
                </a:solidFill>
              </a:rPr>
              <a:t>, and </a:t>
            </a:r>
            <a:r>
              <a:rPr lang="en" sz="1200" u="sng">
                <a:solidFill>
                  <a:srgbClr val="047704"/>
                </a:solidFill>
                <a:hlinkClick r:id="rId6">
                  <a:extLst>
                    <a:ext uri="{A12FA001-AC4F-418D-AE19-62706E023703}">
                      <ahyp:hlinkClr val="tx"/>
                    </a:ext>
                  </a:extLst>
                </a:hlinkClick>
              </a:rPr>
              <a:t>channels</a:t>
            </a:r>
            <a:r>
              <a:rPr lang="en" sz="1200">
                <a:solidFill>
                  <a:srgbClr val="414042"/>
                </a:solidFill>
              </a:rPr>
              <a:t>.</a:t>
            </a:r>
            <a:endParaRPr/>
          </a:p>
        </p:txBody>
      </p:sp>
      <p:sp>
        <p:nvSpPr>
          <p:cNvPr id="92" name="Google Shape;92;p18"/>
          <p:cNvSpPr txBox="1"/>
          <p:nvPr/>
        </p:nvSpPr>
        <p:spPr>
          <a:xfrm>
            <a:off x="2093525" y="2763050"/>
            <a:ext cx="2093400" cy="12558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left column lists your environments. Click an environment to activate it.</a:t>
            </a:r>
            <a:endParaRPr sz="1200">
              <a:solidFill>
                <a:srgbClr val="414042"/>
              </a:solidFill>
            </a:endParaRPr>
          </a:p>
          <a:p>
            <a:pPr indent="0" lvl="0" marL="0" rtl="0" algn="l">
              <a:spcBef>
                <a:spcPts val="0"/>
              </a:spcBef>
              <a:spcAft>
                <a:spcPts val="0"/>
              </a:spcAft>
              <a:buNone/>
            </a:pPr>
            <a:r>
              <a:rPr lang="en" sz="1200">
                <a:solidFill>
                  <a:srgbClr val="414042"/>
                </a:solidFill>
              </a:rPr>
              <a:t>If you do not what to create an environment (yet), you can use `root`. </a:t>
            </a:r>
            <a:endParaRPr sz="1200">
              <a:solidFill>
                <a:srgbClr val="414042"/>
              </a:solidFill>
            </a:endParaRPr>
          </a:p>
        </p:txBody>
      </p:sp>
      <p:cxnSp>
        <p:nvCxnSpPr>
          <p:cNvPr id="93" name="Google Shape;93;p18"/>
          <p:cNvCxnSpPr>
            <a:stCxn id="92" idx="0"/>
          </p:cNvCxnSpPr>
          <p:nvPr/>
        </p:nvCxnSpPr>
        <p:spPr>
          <a:xfrm flipH="1" rot="10800000">
            <a:off x="3140225" y="1467650"/>
            <a:ext cx="17400" cy="1295400"/>
          </a:xfrm>
          <a:prstGeom prst="straightConnector1">
            <a:avLst/>
          </a:prstGeom>
          <a:noFill/>
          <a:ln cap="flat" cmpd="sng" w="9525">
            <a:solidFill>
              <a:srgbClr val="FF0000"/>
            </a:solidFill>
            <a:prstDash val="solid"/>
            <a:round/>
            <a:headEnd len="med" w="med" type="none"/>
            <a:tailEnd len="med" w="med" type="triangle"/>
          </a:ln>
        </p:spPr>
      </p:cxnSp>
      <p:sp>
        <p:nvSpPr>
          <p:cNvPr id="94" name="Google Shape;94;p18"/>
          <p:cNvSpPr/>
          <p:nvPr/>
        </p:nvSpPr>
        <p:spPr>
          <a:xfrm>
            <a:off x="4280075" y="152400"/>
            <a:ext cx="4230900" cy="49911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1158387" y="299112"/>
            <a:ext cx="6827227" cy="4545274"/>
          </a:xfrm>
          <a:prstGeom prst="rect">
            <a:avLst/>
          </a:prstGeom>
          <a:noFill/>
          <a:ln>
            <a:noFill/>
          </a:ln>
        </p:spPr>
      </p:pic>
      <p:cxnSp>
        <p:nvCxnSpPr>
          <p:cNvPr id="100" name="Google Shape;100;p19"/>
          <p:cNvCxnSpPr/>
          <p:nvPr/>
        </p:nvCxnSpPr>
        <p:spPr>
          <a:xfrm flipH="1" rot="10800000">
            <a:off x="1424700" y="1475325"/>
            <a:ext cx="164400" cy="214800"/>
          </a:xfrm>
          <a:prstGeom prst="straightConnector1">
            <a:avLst/>
          </a:prstGeom>
          <a:noFill/>
          <a:ln cap="flat" cmpd="sng" w="9525">
            <a:solidFill>
              <a:srgbClr val="FF0000"/>
            </a:solidFill>
            <a:prstDash val="solid"/>
            <a:round/>
            <a:headEnd len="med" w="med" type="none"/>
            <a:tailEnd len="med" w="med" type="triangle"/>
          </a:ln>
        </p:spPr>
      </p:cxnSp>
      <p:sp>
        <p:nvSpPr>
          <p:cNvPr id="101" name="Google Shape;101;p19"/>
          <p:cNvSpPr txBox="1"/>
          <p:nvPr/>
        </p:nvSpPr>
        <p:spPr>
          <a:xfrm>
            <a:off x="502150" y="1690125"/>
            <a:ext cx="1817100" cy="9990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Environments tab allows you to manage installed </a:t>
            </a:r>
            <a:r>
              <a:rPr lang="en" sz="1200" u="sng">
                <a:solidFill>
                  <a:srgbClr val="047704"/>
                </a:solidFill>
                <a:hlinkClick r:id="rId4">
                  <a:extLst>
                    <a:ext uri="{A12FA001-AC4F-418D-AE19-62706E023703}">
                      <ahyp:hlinkClr val="tx"/>
                    </a:ext>
                  </a:extLst>
                </a:hlinkClick>
              </a:rPr>
              <a:t>environments</a:t>
            </a:r>
            <a:r>
              <a:rPr lang="en" sz="1200">
                <a:solidFill>
                  <a:srgbClr val="414042"/>
                </a:solidFill>
              </a:rPr>
              <a:t>, </a:t>
            </a:r>
            <a:r>
              <a:rPr lang="en" sz="1200" u="sng">
                <a:solidFill>
                  <a:srgbClr val="047704"/>
                </a:solidFill>
                <a:hlinkClick r:id="rId5">
                  <a:extLst>
                    <a:ext uri="{A12FA001-AC4F-418D-AE19-62706E023703}">
                      <ahyp:hlinkClr val="tx"/>
                    </a:ext>
                  </a:extLst>
                </a:hlinkClick>
              </a:rPr>
              <a:t>packages</a:t>
            </a:r>
            <a:r>
              <a:rPr lang="en" sz="1200">
                <a:solidFill>
                  <a:srgbClr val="414042"/>
                </a:solidFill>
              </a:rPr>
              <a:t>, and </a:t>
            </a:r>
            <a:r>
              <a:rPr lang="en" sz="1200" u="sng">
                <a:solidFill>
                  <a:srgbClr val="047704"/>
                </a:solidFill>
                <a:hlinkClick r:id="rId6">
                  <a:extLst>
                    <a:ext uri="{A12FA001-AC4F-418D-AE19-62706E023703}">
                      <ahyp:hlinkClr val="tx"/>
                    </a:ext>
                  </a:extLst>
                </a:hlinkClick>
              </a:rPr>
              <a:t>channels</a:t>
            </a:r>
            <a:r>
              <a:rPr lang="en" sz="1200">
                <a:solidFill>
                  <a:srgbClr val="414042"/>
                </a:solidFill>
              </a:rPr>
              <a:t>.</a:t>
            </a:r>
            <a:endParaRPr/>
          </a:p>
        </p:txBody>
      </p:sp>
      <p:sp>
        <p:nvSpPr>
          <p:cNvPr id="102" name="Google Shape;102;p19"/>
          <p:cNvSpPr txBox="1"/>
          <p:nvPr/>
        </p:nvSpPr>
        <p:spPr>
          <a:xfrm>
            <a:off x="2093525" y="2763050"/>
            <a:ext cx="2093400" cy="12558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left column lists your environments. Click an environment to activate it.</a:t>
            </a:r>
            <a:endParaRPr sz="1200">
              <a:solidFill>
                <a:srgbClr val="414042"/>
              </a:solidFill>
            </a:endParaRPr>
          </a:p>
          <a:p>
            <a:pPr indent="0" lvl="0" marL="0" rtl="0" algn="l">
              <a:spcBef>
                <a:spcPts val="0"/>
              </a:spcBef>
              <a:spcAft>
                <a:spcPts val="0"/>
              </a:spcAft>
              <a:buNone/>
            </a:pPr>
            <a:r>
              <a:rPr lang="en" sz="1200">
                <a:solidFill>
                  <a:srgbClr val="414042"/>
                </a:solidFill>
              </a:rPr>
              <a:t>If you do not what to specify an environment (yet), you can use `root`. </a:t>
            </a:r>
            <a:endParaRPr sz="1200">
              <a:solidFill>
                <a:srgbClr val="414042"/>
              </a:solidFill>
            </a:endParaRPr>
          </a:p>
        </p:txBody>
      </p:sp>
      <p:cxnSp>
        <p:nvCxnSpPr>
          <p:cNvPr id="103" name="Google Shape;103;p19"/>
          <p:cNvCxnSpPr>
            <a:stCxn id="102" idx="0"/>
          </p:cNvCxnSpPr>
          <p:nvPr/>
        </p:nvCxnSpPr>
        <p:spPr>
          <a:xfrm flipH="1" rot="10800000">
            <a:off x="3140225" y="1467650"/>
            <a:ext cx="17400" cy="1295400"/>
          </a:xfrm>
          <a:prstGeom prst="straightConnector1">
            <a:avLst/>
          </a:prstGeom>
          <a:noFill/>
          <a:ln cap="flat" cmpd="sng" w="9525">
            <a:solidFill>
              <a:srgbClr val="FF0000"/>
            </a:solidFill>
            <a:prstDash val="solid"/>
            <a:round/>
            <a:headEnd len="med" w="med" type="none"/>
            <a:tailEnd len="med" w="med" type="triangle"/>
          </a:ln>
        </p:spPr>
      </p:cxnSp>
      <p:sp>
        <p:nvSpPr>
          <p:cNvPr id="104" name="Google Shape;104;p19"/>
          <p:cNvSpPr/>
          <p:nvPr/>
        </p:nvSpPr>
        <p:spPr>
          <a:xfrm>
            <a:off x="4293350" y="1115850"/>
            <a:ext cx="3677100" cy="3549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0" y="0"/>
            <a:ext cx="4230900" cy="49911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txBox="1"/>
          <p:nvPr/>
        </p:nvSpPr>
        <p:spPr>
          <a:xfrm>
            <a:off x="1424700" y="2297238"/>
            <a:ext cx="2716200" cy="5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right column lists packages in the current environment. </a:t>
            </a:r>
            <a:endParaRPr/>
          </a:p>
        </p:txBody>
      </p:sp>
      <p:cxnSp>
        <p:nvCxnSpPr>
          <p:cNvPr id="107" name="Google Shape;107;p19"/>
          <p:cNvCxnSpPr/>
          <p:nvPr/>
        </p:nvCxnSpPr>
        <p:spPr>
          <a:xfrm>
            <a:off x="3978600" y="2569038"/>
            <a:ext cx="318900" cy="54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1158387" y="299112"/>
            <a:ext cx="6827227" cy="4545274"/>
          </a:xfrm>
          <a:prstGeom prst="rect">
            <a:avLst/>
          </a:prstGeom>
          <a:noFill/>
          <a:ln>
            <a:noFill/>
          </a:ln>
        </p:spPr>
      </p:pic>
      <p:cxnSp>
        <p:nvCxnSpPr>
          <p:cNvPr id="113" name="Google Shape;113;p20"/>
          <p:cNvCxnSpPr/>
          <p:nvPr/>
        </p:nvCxnSpPr>
        <p:spPr>
          <a:xfrm flipH="1" rot="10800000">
            <a:off x="1424700" y="1475325"/>
            <a:ext cx="164400" cy="214800"/>
          </a:xfrm>
          <a:prstGeom prst="straightConnector1">
            <a:avLst/>
          </a:prstGeom>
          <a:noFill/>
          <a:ln cap="flat" cmpd="sng" w="9525">
            <a:solidFill>
              <a:srgbClr val="FF0000"/>
            </a:solidFill>
            <a:prstDash val="solid"/>
            <a:round/>
            <a:headEnd len="med" w="med" type="none"/>
            <a:tailEnd len="med" w="med" type="triangle"/>
          </a:ln>
        </p:spPr>
      </p:cxnSp>
      <p:cxnSp>
        <p:nvCxnSpPr>
          <p:cNvPr id="114" name="Google Shape;114;p20"/>
          <p:cNvCxnSpPr>
            <a:stCxn id="115" idx="0"/>
          </p:cNvCxnSpPr>
          <p:nvPr/>
        </p:nvCxnSpPr>
        <p:spPr>
          <a:xfrm flipH="1" rot="10800000">
            <a:off x="3140225" y="1467650"/>
            <a:ext cx="17400" cy="1295400"/>
          </a:xfrm>
          <a:prstGeom prst="straightConnector1">
            <a:avLst/>
          </a:prstGeom>
          <a:noFill/>
          <a:ln cap="flat" cmpd="sng" w="9525">
            <a:solidFill>
              <a:srgbClr val="FF0000"/>
            </a:solidFill>
            <a:prstDash val="solid"/>
            <a:round/>
            <a:headEnd len="med" w="med" type="none"/>
            <a:tailEnd len="med" w="med" type="triangle"/>
          </a:ln>
        </p:spPr>
      </p:cxnSp>
      <p:sp>
        <p:nvSpPr>
          <p:cNvPr id="116" name="Google Shape;116;p20"/>
          <p:cNvSpPr/>
          <p:nvPr/>
        </p:nvSpPr>
        <p:spPr>
          <a:xfrm>
            <a:off x="4293350" y="1115850"/>
            <a:ext cx="3677100" cy="3549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a:off x="66600" y="0"/>
            <a:ext cx="4230900" cy="49911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nvSpPr>
        <p:spPr>
          <a:xfrm>
            <a:off x="1424700" y="2297238"/>
            <a:ext cx="2716200" cy="5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right column lists packages in the current environment. </a:t>
            </a:r>
            <a:endParaRPr/>
          </a:p>
        </p:txBody>
      </p:sp>
      <p:cxnSp>
        <p:nvCxnSpPr>
          <p:cNvPr id="119" name="Google Shape;119;p20"/>
          <p:cNvCxnSpPr/>
          <p:nvPr/>
        </p:nvCxnSpPr>
        <p:spPr>
          <a:xfrm>
            <a:off x="3978600" y="2569038"/>
            <a:ext cx="318900" cy="5400"/>
          </a:xfrm>
          <a:prstGeom prst="straightConnector1">
            <a:avLst/>
          </a:prstGeom>
          <a:noFill/>
          <a:ln cap="flat" cmpd="sng" w="9525">
            <a:solidFill>
              <a:srgbClr val="FF0000"/>
            </a:solidFill>
            <a:prstDash val="solid"/>
            <a:round/>
            <a:headEnd len="med" w="med" type="none"/>
            <a:tailEnd len="med" w="med" type="triangle"/>
          </a:ln>
        </p:spPr>
      </p:cxnSp>
      <p:sp>
        <p:nvSpPr>
          <p:cNvPr id="120" name="Google Shape;120;p20"/>
          <p:cNvSpPr txBox="1"/>
          <p:nvPr/>
        </p:nvSpPr>
        <p:spPr>
          <a:xfrm>
            <a:off x="876625" y="701375"/>
            <a:ext cx="3007500" cy="10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default view is Installed packages. To change which packages are displayed, click the arrow next to the list, then select Not Installed, Upgradeable, or All packages. Change it to Not Installed.</a:t>
            </a:r>
            <a:endParaRPr/>
          </a:p>
        </p:txBody>
      </p:sp>
      <p:cxnSp>
        <p:nvCxnSpPr>
          <p:cNvPr id="121" name="Google Shape;121;p20"/>
          <p:cNvCxnSpPr/>
          <p:nvPr/>
        </p:nvCxnSpPr>
        <p:spPr>
          <a:xfrm flipH="1" rot="10800000">
            <a:off x="3884125" y="1048350"/>
            <a:ext cx="543900" cy="67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1"/>
          <p:cNvPicPr preferRelativeResize="0"/>
          <p:nvPr/>
        </p:nvPicPr>
        <p:blipFill>
          <a:blip r:embed="rId3">
            <a:alphaModFix/>
          </a:blip>
          <a:stretch>
            <a:fillRect/>
          </a:stretch>
        </p:blipFill>
        <p:spPr>
          <a:xfrm>
            <a:off x="1158387" y="299112"/>
            <a:ext cx="6827227" cy="4545274"/>
          </a:xfrm>
          <a:prstGeom prst="rect">
            <a:avLst/>
          </a:prstGeom>
          <a:noFill/>
          <a:ln>
            <a:noFill/>
          </a:ln>
        </p:spPr>
      </p:pic>
      <p:cxnSp>
        <p:nvCxnSpPr>
          <p:cNvPr id="127" name="Google Shape;127;p21"/>
          <p:cNvCxnSpPr/>
          <p:nvPr/>
        </p:nvCxnSpPr>
        <p:spPr>
          <a:xfrm flipH="1" rot="10800000">
            <a:off x="1424700" y="1475325"/>
            <a:ext cx="164400" cy="214800"/>
          </a:xfrm>
          <a:prstGeom prst="straightConnector1">
            <a:avLst/>
          </a:prstGeom>
          <a:noFill/>
          <a:ln cap="flat" cmpd="sng" w="9525">
            <a:solidFill>
              <a:srgbClr val="FF0000"/>
            </a:solidFill>
            <a:prstDash val="solid"/>
            <a:round/>
            <a:headEnd len="med" w="med" type="none"/>
            <a:tailEnd len="med" w="med" type="triangle"/>
          </a:ln>
        </p:spPr>
      </p:cxnSp>
      <p:sp>
        <p:nvSpPr>
          <p:cNvPr id="128" name="Google Shape;128;p21"/>
          <p:cNvSpPr txBox="1"/>
          <p:nvPr/>
        </p:nvSpPr>
        <p:spPr>
          <a:xfrm>
            <a:off x="502150" y="1690125"/>
            <a:ext cx="1817100" cy="9990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Environments tab allows you to manage installed </a:t>
            </a:r>
            <a:r>
              <a:rPr lang="en" sz="1200" u="sng">
                <a:solidFill>
                  <a:srgbClr val="047704"/>
                </a:solidFill>
                <a:hlinkClick r:id="rId4">
                  <a:extLst>
                    <a:ext uri="{A12FA001-AC4F-418D-AE19-62706E023703}">
                      <ahyp:hlinkClr val="tx"/>
                    </a:ext>
                  </a:extLst>
                </a:hlinkClick>
              </a:rPr>
              <a:t>environments</a:t>
            </a:r>
            <a:r>
              <a:rPr lang="en" sz="1200">
                <a:solidFill>
                  <a:srgbClr val="414042"/>
                </a:solidFill>
              </a:rPr>
              <a:t>, </a:t>
            </a:r>
            <a:r>
              <a:rPr lang="en" sz="1200" u="sng">
                <a:solidFill>
                  <a:srgbClr val="047704"/>
                </a:solidFill>
                <a:hlinkClick r:id="rId5">
                  <a:extLst>
                    <a:ext uri="{A12FA001-AC4F-418D-AE19-62706E023703}">
                      <ahyp:hlinkClr val="tx"/>
                    </a:ext>
                  </a:extLst>
                </a:hlinkClick>
              </a:rPr>
              <a:t>packages</a:t>
            </a:r>
            <a:r>
              <a:rPr lang="en" sz="1200">
                <a:solidFill>
                  <a:srgbClr val="414042"/>
                </a:solidFill>
              </a:rPr>
              <a:t>, and </a:t>
            </a:r>
            <a:r>
              <a:rPr lang="en" sz="1200" u="sng">
                <a:solidFill>
                  <a:srgbClr val="047704"/>
                </a:solidFill>
                <a:hlinkClick r:id="rId6">
                  <a:extLst>
                    <a:ext uri="{A12FA001-AC4F-418D-AE19-62706E023703}">
                      <ahyp:hlinkClr val="tx"/>
                    </a:ext>
                  </a:extLst>
                </a:hlinkClick>
              </a:rPr>
              <a:t>channels</a:t>
            </a:r>
            <a:r>
              <a:rPr lang="en" sz="1200">
                <a:solidFill>
                  <a:srgbClr val="414042"/>
                </a:solidFill>
              </a:rPr>
              <a:t>.</a:t>
            </a:r>
            <a:endParaRPr/>
          </a:p>
        </p:txBody>
      </p:sp>
      <p:sp>
        <p:nvSpPr>
          <p:cNvPr id="129" name="Google Shape;129;p21"/>
          <p:cNvSpPr txBox="1"/>
          <p:nvPr/>
        </p:nvSpPr>
        <p:spPr>
          <a:xfrm>
            <a:off x="2093525" y="2763050"/>
            <a:ext cx="2093400" cy="12558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left column lists your environments. Click an environment to activate it.</a:t>
            </a:r>
            <a:endParaRPr sz="1200">
              <a:solidFill>
                <a:srgbClr val="414042"/>
              </a:solidFill>
            </a:endParaRPr>
          </a:p>
          <a:p>
            <a:pPr indent="0" lvl="0" marL="0" rtl="0" algn="l">
              <a:spcBef>
                <a:spcPts val="0"/>
              </a:spcBef>
              <a:spcAft>
                <a:spcPts val="0"/>
              </a:spcAft>
              <a:buNone/>
            </a:pPr>
            <a:r>
              <a:rPr lang="en" sz="1200">
                <a:solidFill>
                  <a:srgbClr val="414042"/>
                </a:solidFill>
              </a:rPr>
              <a:t>If you do not what to specify an environment (yet), you can use `root`. </a:t>
            </a:r>
            <a:endParaRPr sz="1200">
              <a:solidFill>
                <a:srgbClr val="414042"/>
              </a:solidFill>
            </a:endParaRPr>
          </a:p>
        </p:txBody>
      </p:sp>
      <p:cxnSp>
        <p:nvCxnSpPr>
          <p:cNvPr id="130" name="Google Shape;130;p21"/>
          <p:cNvCxnSpPr>
            <a:stCxn id="129" idx="0"/>
          </p:cNvCxnSpPr>
          <p:nvPr/>
        </p:nvCxnSpPr>
        <p:spPr>
          <a:xfrm flipH="1" rot="10800000">
            <a:off x="3140225" y="1467650"/>
            <a:ext cx="17400" cy="1295400"/>
          </a:xfrm>
          <a:prstGeom prst="straightConnector1">
            <a:avLst/>
          </a:prstGeom>
          <a:noFill/>
          <a:ln cap="flat" cmpd="sng" w="9525">
            <a:solidFill>
              <a:srgbClr val="FF0000"/>
            </a:solidFill>
            <a:prstDash val="solid"/>
            <a:round/>
            <a:headEnd len="med" w="med" type="none"/>
            <a:tailEnd len="med" w="med" type="triangle"/>
          </a:ln>
        </p:spPr>
      </p:cxnSp>
      <p:sp>
        <p:nvSpPr>
          <p:cNvPr id="131" name="Google Shape;131;p21"/>
          <p:cNvSpPr/>
          <p:nvPr/>
        </p:nvSpPr>
        <p:spPr>
          <a:xfrm>
            <a:off x="0" y="0"/>
            <a:ext cx="4230900" cy="49911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nvSpPr>
        <p:spPr>
          <a:xfrm>
            <a:off x="1819350" y="516375"/>
            <a:ext cx="2093400" cy="3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Change it to Not Installed.</a:t>
            </a:r>
            <a:endParaRPr/>
          </a:p>
        </p:txBody>
      </p:sp>
      <p:pic>
        <p:nvPicPr>
          <p:cNvPr id="133" name="Google Shape;133;p21"/>
          <p:cNvPicPr preferRelativeResize="0"/>
          <p:nvPr/>
        </p:nvPicPr>
        <p:blipFill>
          <a:blip r:embed="rId7">
            <a:alphaModFix/>
          </a:blip>
          <a:stretch>
            <a:fillRect/>
          </a:stretch>
        </p:blipFill>
        <p:spPr>
          <a:xfrm>
            <a:off x="4186925" y="299108"/>
            <a:ext cx="4230901" cy="4674343"/>
          </a:xfrm>
          <a:prstGeom prst="rect">
            <a:avLst/>
          </a:prstGeom>
          <a:noFill/>
          <a:ln>
            <a:noFill/>
          </a:ln>
        </p:spPr>
      </p:pic>
      <p:cxnSp>
        <p:nvCxnSpPr>
          <p:cNvPr id="134" name="Google Shape;134;p21"/>
          <p:cNvCxnSpPr/>
          <p:nvPr/>
        </p:nvCxnSpPr>
        <p:spPr>
          <a:xfrm flipH="1" rot="10800000">
            <a:off x="3912750" y="571175"/>
            <a:ext cx="450600" cy="130200"/>
          </a:xfrm>
          <a:prstGeom prst="straightConnector1">
            <a:avLst/>
          </a:prstGeom>
          <a:noFill/>
          <a:ln cap="flat" cmpd="sng" w="9525">
            <a:solidFill>
              <a:srgbClr val="FF0000"/>
            </a:solidFill>
            <a:prstDash val="solid"/>
            <a:round/>
            <a:headEnd len="med" w="med" type="none"/>
            <a:tailEnd len="med" w="med" type="triangle"/>
          </a:ln>
        </p:spPr>
      </p:cxnSp>
      <p:cxnSp>
        <p:nvCxnSpPr>
          <p:cNvPr id="135" name="Google Shape;135;p21"/>
          <p:cNvCxnSpPr/>
          <p:nvPr/>
        </p:nvCxnSpPr>
        <p:spPr>
          <a:xfrm>
            <a:off x="3912750" y="3388238"/>
            <a:ext cx="318900" cy="5400"/>
          </a:xfrm>
          <a:prstGeom prst="straightConnector1">
            <a:avLst/>
          </a:prstGeom>
          <a:noFill/>
          <a:ln cap="flat" cmpd="sng" w="9525">
            <a:solidFill>
              <a:srgbClr val="FF0000"/>
            </a:solidFill>
            <a:prstDash val="solid"/>
            <a:round/>
            <a:headEnd len="med" w="med" type="none"/>
            <a:tailEnd len="med" w="med" type="triangle"/>
          </a:ln>
        </p:spPr>
      </p:cxnSp>
      <p:cxnSp>
        <p:nvCxnSpPr>
          <p:cNvPr id="136" name="Google Shape;136;p21"/>
          <p:cNvCxnSpPr/>
          <p:nvPr/>
        </p:nvCxnSpPr>
        <p:spPr>
          <a:xfrm flipH="1">
            <a:off x="7282625" y="357700"/>
            <a:ext cx="155100" cy="164100"/>
          </a:xfrm>
          <a:prstGeom prst="straightConnector1">
            <a:avLst/>
          </a:prstGeom>
          <a:noFill/>
          <a:ln cap="flat" cmpd="sng" w="9525">
            <a:solidFill>
              <a:srgbClr val="FF0000"/>
            </a:solidFill>
            <a:prstDash val="solid"/>
            <a:round/>
            <a:headEnd len="med" w="med" type="none"/>
            <a:tailEnd len="med" w="med" type="triangle"/>
          </a:ln>
        </p:spPr>
      </p:cxnSp>
      <p:sp>
        <p:nvSpPr>
          <p:cNvPr id="137" name="Google Shape;137;p21"/>
          <p:cNvSpPr txBox="1"/>
          <p:nvPr/>
        </p:nvSpPr>
        <p:spPr>
          <a:xfrm>
            <a:off x="7487050" y="148025"/>
            <a:ext cx="1455600" cy="9990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Say if you want to install a package called “numpy”</a:t>
            </a:r>
            <a:endParaRPr/>
          </a:p>
        </p:txBody>
      </p:sp>
      <p:sp>
        <p:nvSpPr>
          <p:cNvPr id="138" name="Google Shape;138;p21"/>
          <p:cNvSpPr txBox="1"/>
          <p:nvPr/>
        </p:nvSpPr>
        <p:spPr>
          <a:xfrm>
            <a:off x="1875150" y="3088700"/>
            <a:ext cx="2037600" cy="6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Select the package you would like to install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