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Amatic SC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Montserrat Light"/>
      <p:regular r:id="rId43"/>
      <p:bold r:id="rId44"/>
      <p:italic r:id="rId45"/>
      <p:boldItalic r:id="rId46"/>
    </p:embeddedFont>
    <p:embeddedFont>
      <p:font typeface="Helvetica Neue"/>
      <p:regular r:id="rId47"/>
      <p:bold r:id="rId48"/>
      <p:italic r:id="rId49"/>
      <p:boldItalic r:id="rId50"/>
    </p:embeddedFont>
    <p:embeddedFont>
      <p:font typeface="Helvetica Neue Light"/>
      <p:regular r:id="rId51"/>
      <p:bold r:id="rId52"/>
      <p:italic r:id="rId53"/>
      <p:boldItalic r:id="rId54"/>
    </p:embeddedFont>
    <p:embeddedFont>
      <p:font typeface="Gill Sans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MontserratLight-bold.fntdata"/><Relationship Id="rId43" Type="http://schemas.openxmlformats.org/officeDocument/2006/relationships/font" Target="fonts/MontserratLight-regular.fntdata"/><Relationship Id="rId46" Type="http://schemas.openxmlformats.org/officeDocument/2006/relationships/font" Target="fonts/MontserratLight-boldItalic.fntdata"/><Relationship Id="rId45" Type="http://schemas.openxmlformats.org/officeDocument/2006/relationships/font" Target="fonts/Montserrat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AmaticSC-regular.fntdata"/><Relationship Id="rId36" Type="http://schemas.openxmlformats.org/officeDocument/2006/relationships/slide" Target="slides/slide29.xml"/><Relationship Id="rId39" Type="http://schemas.openxmlformats.org/officeDocument/2006/relationships/font" Target="fonts/Montserrat-regular.fntdata"/><Relationship Id="rId38" Type="http://schemas.openxmlformats.org/officeDocument/2006/relationships/font" Target="fonts/AmaticSC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HelveticaNeueLight-regular.fntdata"/><Relationship Id="rId50" Type="http://schemas.openxmlformats.org/officeDocument/2006/relationships/font" Target="fonts/HelveticaNeue-boldItalic.fntdata"/><Relationship Id="rId53" Type="http://schemas.openxmlformats.org/officeDocument/2006/relationships/font" Target="fonts/HelveticaNeueLight-italic.fntdata"/><Relationship Id="rId52" Type="http://schemas.openxmlformats.org/officeDocument/2006/relationships/font" Target="fonts/HelveticaNeueLight-bold.fntdata"/><Relationship Id="rId11" Type="http://schemas.openxmlformats.org/officeDocument/2006/relationships/slide" Target="slides/slide4.xml"/><Relationship Id="rId55" Type="http://schemas.openxmlformats.org/officeDocument/2006/relationships/font" Target="fonts/GillSans-regular.fntdata"/><Relationship Id="rId10" Type="http://schemas.openxmlformats.org/officeDocument/2006/relationships/slide" Target="slides/slide3.xml"/><Relationship Id="rId54" Type="http://schemas.openxmlformats.org/officeDocument/2006/relationships/font" Target="fonts/HelveticaNeueLight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Gill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fae36d5d1_0_5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8fae36d5d1_0_5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fae36d5d1_0_5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8fae36d5d1_0_5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fae36d5d1_0_5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8fae36d5d1_0_5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fae36d5d1_0_5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8fae36d5d1_0_5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fae36d5d1_0_5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8fae36d5d1_0_5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fae36d5d1_0_9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8fae36d5d1_0_9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fae36d5d1_0_6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8fae36d5d1_0_6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fae36d5d1_0_6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8fae36d5d1_0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fae36d5d1_0_6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8fae36d5d1_0_6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8fae36d5d1_0_10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8fae36d5d1_0_10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fae36d5d1_0_6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8fae36d5d1_0_6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fae36d5d1_0_5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fae36d5d1_0_5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8fae36d5d1_0_7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8fae36d5d1_0_7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fae36d5d1_0_7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8fae36d5d1_0_7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fae36d5d1_0_7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8fae36d5d1_0_7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fae36d5d1_0_7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8fae36d5d1_0_7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fae36d5d1_0_7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8fae36d5d1_0_7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fae36d5d1_0_7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8fae36d5d1_0_7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fae36d5d1_0_8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8fae36d5d1_0_8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fae36d5d1_0_8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8fae36d5d1_0_8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fae36d5d1_0_10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8fae36d5d1_0_10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fae36d5d1_0_10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8fae36d5d1_0_10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fae36d5d1_0_5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fae36d5d1_0_5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fae36d5d1_0_5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fae36d5d1_0_5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fae36d5d1_0_5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8fae36d5d1_0_5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fae36d5d1_0_5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8fae36d5d1_0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fae36d5d1_0_5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8fae36d5d1_0_5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fae36d5d1_0_5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8fae36d5d1_0_5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fae36d5d1_0_10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8fae36d5d1_0_10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None/>
              <a:defRPr sz="2100"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None/>
              <a:defRPr sz="2100"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None/>
              <a:defRPr sz="2100"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None/>
              <a:defRPr sz="2100"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None/>
              <a:defRPr sz="2100"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ill Sans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-3365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ill Sans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-3365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ill Sans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-3365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ill Sans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-3365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ill Sans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892969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 title">
  <p:cSld name="Center 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892969" y="2250660"/>
            <a:ext cx="7358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venir"/>
              <a:buNone/>
              <a:defRPr sz="3900">
                <a:latin typeface="Avenir"/>
                <a:ea typeface="Avenir"/>
                <a:cs typeface="Avenir"/>
                <a:sym typeface="Avenir"/>
              </a:defRPr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724709" y="4801939"/>
            <a:ext cx="31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 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178594" y="267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724304" y="4801939"/>
            <a:ext cx="31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178594" y="267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2" type="body"/>
          </p:nvPr>
        </p:nvSpPr>
        <p:spPr>
          <a:xfrm>
            <a:off x="1000125" y="702506"/>
            <a:ext cx="7143900" cy="4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7465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Char char="-"/>
              <a:defRPr>
                <a:latin typeface="Avenir"/>
                <a:ea typeface="Avenir"/>
                <a:cs typeface="Avenir"/>
                <a:sym typeface="Avenir"/>
              </a:defRPr>
            </a:lvl2pPr>
            <a:lvl3pPr indent="-374650" lvl="2" marL="1371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Char char="-"/>
              <a:defRPr>
                <a:latin typeface="Avenir"/>
                <a:ea typeface="Avenir"/>
                <a:cs typeface="Avenir"/>
                <a:sym typeface="Avenir"/>
              </a:defRPr>
            </a:lvl3pPr>
            <a:lvl4pPr indent="-374650" lvl="3" marL="1828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Char char="-"/>
              <a:defRPr>
                <a:latin typeface="Avenir"/>
                <a:ea typeface="Avenir"/>
                <a:cs typeface="Avenir"/>
                <a:sym typeface="Avenir"/>
              </a:defRPr>
            </a:lvl4pPr>
            <a:lvl5pPr indent="-374650" lvl="4" marL="22860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Char char="-"/>
              <a:defRPr>
                <a:latin typeface="Avenir"/>
                <a:ea typeface="Avenir"/>
                <a:cs typeface="Avenir"/>
                <a:sym typeface="Avenir"/>
              </a:defRPr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724304" y="4801939"/>
            <a:ext cx="31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/>
          <p:nvPr>
            <p:ph idx="2" type="pic"/>
          </p:nvPr>
        </p:nvSpPr>
        <p:spPr>
          <a:xfrm>
            <a:off x="1129605" y="334863"/>
            <a:ext cx="6876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type="title"/>
          </p:nvPr>
        </p:nvSpPr>
        <p:spPr>
          <a:xfrm>
            <a:off x="892969" y="3542854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892969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4437983" y="4875609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 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892969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>
            <p:ph idx="2" type="pic"/>
          </p:nvPr>
        </p:nvSpPr>
        <p:spPr>
          <a:xfrm>
            <a:off x="4723805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4" name="Google Shape;94;p25"/>
          <p:cNvSpPr txBox="1"/>
          <p:nvPr>
            <p:ph type="title"/>
          </p:nvPr>
        </p:nvSpPr>
        <p:spPr>
          <a:xfrm>
            <a:off x="669727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sz="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669727" y="2511475"/>
            <a:ext cx="37506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 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/>
          <p:nvPr>
            <p:ph idx="2" type="pic"/>
          </p:nvPr>
        </p:nvSpPr>
        <p:spPr>
          <a:xfrm>
            <a:off x="4723805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6" name="Google Shape;106;p28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669727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1pPr>
            <a:lvl2pPr indent="-317500" lvl="1" marL="914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2pPr>
            <a:lvl3pPr indent="-317500" lvl="2" marL="1371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3pPr>
            <a:lvl4pPr indent="-317500" lvl="3" marL="1828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4pPr>
            <a:lvl5pPr indent="-317500" lvl="4" marL="22860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669727" y="669727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/>
          <p:nvPr>
            <p:ph idx="2" type="pic"/>
          </p:nvPr>
        </p:nvSpPr>
        <p:spPr>
          <a:xfrm>
            <a:off x="4723805" y="2685604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4" name="Google Shape;114;p30"/>
          <p:cNvSpPr/>
          <p:nvPr>
            <p:ph idx="3" type="pic"/>
          </p:nvPr>
        </p:nvSpPr>
        <p:spPr>
          <a:xfrm>
            <a:off x="4728177" y="468809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5" name="Google Shape;115;p30"/>
          <p:cNvSpPr/>
          <p:nvPr>
            <p:ph idx="4" type="pic"/>
          </p:nvPr>
        </p:nvSpPr>
        <p:spPr>
          <a:xfrm>
            <a:off x="669727" y="468809"/>
            <a:ext cx="37506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/>
          <p:nvPr>
            <p:ph idx="1" type="body"/>
          </p:nvPr>
        </p:nvSpPr>
        <p:spPr>
          <a:xfrm>
            <a:off x="892969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1500"/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2" type="body"/>
          </p:nvPr>
        </p:nvSpPr>
        <p:spPr>
          <a:xfrm>
            <a:off x="892969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idx="1" type="body"/>
          </p:nvPr>
        </p:nvSpPr>
        <p:spPr>
          <a:xfrm>
            <a:off x="178594" y="267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2" type="body"/>
          </p:nvPr>
        </p:nvSpPr>
        <p:spPr>
          <a:xfrm>
            <a:off x="1000125" y="702506"/>
            <a:ext cx="7143900" cy="4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37465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7465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Char char="-"/>
              <a:defRPr>
                <a:latin typeface="Avenir"/>
                <a:ea typeface="Avenir"/>
                <a:cs typeface="Avenir"/>
                <a:sym typeface="Avenir"/>
              </a:defRPr>
            </a:lvl2pPr>
            <a:lvl3pPr indent="-374650" lvl="2" marL="1371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Char char="-"/>
              <a:defRPr>
                <a:latin typeface="Avenir"/>
                <a:ea typeface="Avenir"/>
                <a:cs typeface="Avenir"/>
                <a:sym typeface="Avenir"/>
              </a:defRPr>
            </a:lvl3pPr>
            <a:lvl4pPr indent="-374650" lvl="3" marL="1828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Char char="-"/>
              <a:defRPr>
                <a:latin typeface="Avenir"/>
                <a:ea typeface="Avenir"/>
                <a:cs typeface="Avenir"/>
                <a:sym typeface="Avenir"/>
              </a:defRPr>
            </a:lvl4pPr>
            <a:lvl5pPr indent="-374650" lvl="4" marL="22860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Char char="-"/>
              <a:defRPr>
                <a:latin typeface="Avenir"/>
                <a:ea typeface="Avenir"/>
                <a:cs typeface="Avenir"/>
                <a:sym typeface="Avenir"/>
              </a:defRPr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2" type="sldNum"/>
          </p:nvPr>
        </p:nvSpPr>
        <p:spPr>
          <a:xfrm>
            <a:off x="8724304" y="4801939"/>
            <a:ext cx="31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idx="1" type="body"/>
          </p:nvPr>
        </p:nvSpPr>
        <p:spPr>
          <a:xfrm>
            <a:off x="178594" y="267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2" type="sldNum"/>
          </p:nvPr>
        </p:nvSpPr>
        <p:spPr>
          <a:xfrm>
            <a:off x="8724304" y="4801939"/>
            <a:ext cx="31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  <a:defRPr sz="15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Gill Sans"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1" type="body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ill Sans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-3365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ill Sans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-3365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ill Sans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-3365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ill Sans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-3365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ill Sans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42" name="Google Shape;142;p37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/>
          <p:nvPr>
            <p:ph idx="2" type="pic"/>
          </p:nvPr>
        </p:nvSpPr>
        <p:spPr>
          <a:xfrm>
            <a:off x="1129605" y="334863"/>
            <a:ext cx="6876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45" name="Google Shape;145;p38"/>
          <p:cNvSpPr txBox="1"/>
          <p:nvPr>
            <p:ph type="title"/>
          </p:nvPr>
        </p:nvSpPr>
        <p:spPr>
          <a:xfrm>
            <a:off x="892969" y="3542854"/>
            <a:ext cx="7358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" type="body"/>
          </p:nvPr>
        </p:nvSpPr>
        <p:spPr>
          <a:xfrm>
            <a:off x="892969" y="4319736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2" type="sldNum"/>
          </p:nvPr>
        </p:nvSpPr>
        <p:spPr>
          <a:xfrm>
            <a:off x="4437983" y="4875609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title"/>
          </p:nvPr>
        </p:nvSpPr>
        <p:spPr>
          <a:xfrm>
            <a:off x="892969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>
            <p:ph idx="2" type="pic"/>
          </p:nvPr>
        </p:nvSpPr>
        <p:spPr>
          <a:xfrm>
            <a:off x="4723805" y="334863"/>
            <a:ext cx="37506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669727" y="334863"/>
            <a:ext cx="37506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None/>
              <a:defRPr sz="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669727" y="2511475"/>
            <a:ext cx="37506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 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1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158" name="Google Shape;158;p41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161" name="Google Shape;161;p42"/>
          <p:cNvSpPr txBox="1"/>
          <p:nvPr>
            <p:ph idx="1" type="body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62" name="Google Shape;162;p42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"/>
          <p:cNvSpPr/>
          <p:nvPr>
            <p:ph idx="2" type="pic"/>
          </p:nvPr>
        </p:nvSpPr>
        <p:spPr>
          <a:xfrm>
            <a:off x="4723805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65" name="Google Shape;165;p43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166" name="Google Shape;166;p43"/>
          <p:cNvSpPr txBox="1"/>
          <p:nvPr>
            <p:ph idx="1" type="body"/>
          </p:nvPr>
        </p:nvSpPr>
        <p:spPr>
          <a:xfrm>
            <a:off x="669727" y="1372939"/>
            <a:ext cx="37506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1pPr>
            <a:lvl2pPr indent="-317500" lvl="1" marL="9144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2pPr>
            <a:lvl3pPr indent="-317500" lvl="2" marL="13716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3pPr>
            <a:lvl4pPr indent="-317500" lvl="3" marL="18288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4pPr>
            <a:lvl5pPr indent="-317500" lvl="4" marL="228600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  <a:defRPr sz="1800"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67" name="Google Shape;167;p43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4"/>
          <p:cNvSpPr txBox="1"/>
          <p:nvPr>
            <p:ph idx="1" type="body"/>
          </p:nvPr>
        </p:nvSpPr>
        <p:spPr>
          <a:xfrm>
            <a:off x="669727" y="669727"/>
            <a:ext cx="78045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85750" lvl="0" marL="457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70" name="Google Shape;170;p44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5"/>
          <p:cNvSpPr/>
          <p:nvPr>
            <p:ph idx="2" type="pic"/>
          </p:nvPr>
        </p:nvSpPr>
        <p:spPr>
          <a:xfrm>
            <a:off x="4723805" y="2685604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3" name="Google Shape;173;p45"/>
          <p:cNvSpPr/>
          <p:nvPr>
            <p:ph idx="3" type="pic"/>
          </p:nvPr>
        </p:nvSpPr>
        <p:spPr>
          <a:xfrm>
            <a:off x="4728177" y="468809"/>
            <a:ext cx="37506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4" name="Google Shape;174;p45"/>
          <p:cNvSpPr/>
          <p:nvPr>
            <p:ph idx="4" type="pic"/>
          </p:nvPr>
        </p:nvSpPr>
        <p:spPr>
          <a:xfrm>
            <a:off x="669727" y="468809"/>
            <a:ext cx="37506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75" name="Google Shape;175;p45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6"/>
          <p:cNvSpPr txBox="1"/>
          <p:nvPr>
            <p:ph idx="1" type="body"/>
          </p:nvPr>
        </p:nvSpPr>
        <p:spPr>
          <a:xfrm>
            <a:off x="892969" y="3355330"/>
            <a:ext cx="7358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1500"/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78" name="Google Shape;178;p46"/>
          <p:cNvSpPr txBox="1"/>
          <p:nvPr>
            <p:ph idx="2" type="body"/>
          </p:nvPr>
        </p:nvSpPr>
        <p:spPr>
          <a:xfrm>
            <a:off x="892969" y="2250281"/>
            <a:ext cx="73581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-285750" lvl="1" marL="914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2pPr>
            <a:lvl3pPr indent="-285750" lvl="2" marL="1371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4pPr>
            <a:lvl5pPr indent="-285750" lvl="4" marL="22860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5pPr>
            <a:lvl6pPr indent="-2857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79" name="Google Shape;179;p46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2" name="Google Shape;182;p47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8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b="0" i="0" sz="5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6" name="Google Shape;126;p33"/>
          <p:cNvSpPr txBox="1"/>
          <p:nvPr>
            <p:ph idx="1" type="body"/>
          </p:nvPr>
        </p:nvSpPr>
        <p:spPr>
          <a:xfrm>
            <a:off x="669727" y="1372939"/>
            <a:ext cx="7804500" cy="3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4437983" y="4878958"/>
            <a:ext cx="25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33.png"/><Relationship Id="rId6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46.png"/><Relationship Id="rId5" Type="http://schemas.openxmlformats.org/officeDocument/2006/relationships/image" Target="../media/image30.png"/><Relationship Id="rId6" Type="http://schemas.openxmlformats.org/officeDocument/2006/relationships/image" Target="../media/image37.png"/><Relationship Id="rId7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jpg"/><Relationship Id="rId4" Type="http://schemas.openxmlformats.org/officeDocument/2006/relationships/image" Target="../media/image42.png"/><Relationship Id="rId5" Type="http://schemas.openxmlformats.org/officeDocument/2006/relationships/image" Target="../media/image4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9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Gill Sans"/>
              <a:buNone/>
            </a:pPr>
            <a:r>
              <a:rPr lang="en" sz="3600">
                <a:latin typeface="Gill Sans"/>
                <a:ea typeface="Gill Sans"/>
                <a:cs typeface="Gill Sans"/>
                <a:sym typeface="Gill Sans"/>
              </a:rPr>
              <a:t>Introductory Statistics with R/Python</a:t>
            </a:r>
            <a:endParaRPr sz="3600"/>
          </a:p>
        </p:txBody>
      </p:sp>
      <p:sp>
        <p:nvSpPr>
          <p:cNvPr id="190" name="Google Shape;190;p49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ill Sans"/>
              <a:buNone/>
            </a:pPr>
            <a:r>
              <a:rPr lang="en"/>
              <a:t>Part 2: Correlation &amp; Linear Regression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8"/>
          <p:cNvSpPr txBox="1"/>
          <p:nvPr>
            <p:ph idx="2" type="body"/>
          </p:nvPr>
        </p:nvSpPr>
        <p:spPr>
          <a:xfrm>
            <a:off x="509000" y="1153950"/>
            <a:ext cx="7143900" cy="3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>
                <a:latin typeface="Gill Sans"/>
                <a:ea typeface="Gill Sans"/>
                <a:cs typeface="Gill Sans"/>
                <a:sym typeface="Gill Sans"/>
              </a:rPr>
              <a:t>standardized: -1 ≤ r ≤ 1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>
                <a:latin typeface="Gill Sans"/>
                <a:ea typeface="Gill Sans"/>
                <a:cs typeface="Gill Sans"/>
                <a:sym typeface="Gill Sans"/>
              </a:rPr>
              <a:t>scale independent (for both X and Y)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>
                <a:latin typeface="Gill Sans"/>
                <a:ea typeface="Gill Sans"/>
                <a:cs typeface="Gill Sans"/>
                <a:sym typeface="Gill Sans"/>
              </a:rPr>
              <a:t>commutativity: r(X, Y) = r(Y, X)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lang="en" sz="2400">
                <a:latin typeface="Gill Sans"/>
                <a:ea typeface="Gill Sans"/>
                <a:cs typeface="Gill Sans"/>
                <a:sym typeface="Gill Sans"/>
              </a:rPr>
              <a:t>sign determines the direction of dependence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nir"/>
              <a:buChar char="•"/>
            </a:pPr>
            <a:r>
              <a:rPr lang="en" sz="2400">
                <a:latin typeface="Gill Sans"/>
                <a:ea typeface="Gill Sans"/>
                <a:cs typeface="Gill Sans"/>
                <a:sym typeface="Gill Sans"/>
              </a:rPr>
              <a:t>captures </a:t>
            </a:r>
            <a:r>
              <a:rPr b="1" lang="en" sz="2400">
                <a:latin typeface="Gill Sans"/>
                <a:ea typeface="Gill Sans"/>
                <a:cs typeface="Gill Sans"/>
                <a:sym typeface="Gill Sans"/>
              </a:rPr>
              <a:t>linear dependence</a:t>
            </a:r>
            <a:r>
              <a:rPr lang="en" sz="2400">
                <a:latin typeface="Gill Sans"/>
                <a:ea typeface="Gill Sans"/>
                <a:cs typeface="Gill Sans"/>
                <a:sym typeface="Gill Sans"/>
              </a:rPr>
              <a:t> only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p58"/>
          <p:cNvSpPr txBox="1"/>
          <p:nvPr>
            <p:ph idx="1" type="body"/>
          </p:nvPr>
        </p:nvSpPr>
        <p:spPr>
          <a:xfrm>
            <a:off x="178669" y="2177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rPr lang="en" sz="3200">
                <a:latin typeface="Gill Sans"/>
                <a:ea typeface="Gill Sans"/>
                <a:cs typeface="Gill Sans"/>
                <a:sym typeface="Gill Sans"/>
              </a:rPr>
              <a:t>Properties of the Pearson correlation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58"/>
          <p:cNvSpPr/>
          <p:nvPr/>
        </p:nvSpPr>
        <p:spPr>
          <a:xfrm>
            <a:off x="6755625" y="1394443"/>
            <a:ext cx="21630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lang="en" sz="2700">
                <a:solidFill>
                  <a:srgbClr val="F7766D"/>
                </a:solidFill>
                <a:latin typeface="Amatic SC"/>
                <a:ea typeface="Amatic SC"/>
                <a:cs typeface="Amatic SC"/>
                <a:sym typeface="Amatic SC"/>
              </a:rPr>
              <a:t>Remember! </a:t>
            </a:r>
            <a:r>
              <a:rPr b="1" lang="en" sz="2700">
                <a:solidFill>
                  <a:srgbClr val="F7766D"/>
                </a:solidFill>
                <a:latin typeface="Amatic SC"/>
                <a:ea typeface="Amatic SC"/>
                <a:cs typeface="Amatic SC"/>
                <a:sym typeface="Amatic SC"/>
              </a:rPr>
              <a:t>correlation is </a:t>
            </a:r>
            <a:r>
              <a:rPr b="1" i="0" lang="en" sz="2700" u="none" cap="none" strike="noStrike">
                <a:solidFill>
                  <a:srgbClr val="F7766D"/>
                </a:solidFill>
                <a:latin typeface="Amatic SC"/>
                <a:ea typeface="Amatic SC"/>
                <a:cs typeface="Amatic SC"/>
                <a:sym typeface="Amatic SC"/>
              </a:rPr>
              <a:t>not</a:t>
            </a:r>
            <a:r>
              <a:rPr b="1" i="0" lang="en" sz="2700" u="none" cap="none" strike="noStrike">
                <a:solidFill>
                  <a:srgbClr val="F7766D"/>
                </a:solidFill>
                <a:latin typeface="Amatic SC"/>
                <a:ea typeface="Amatic SC"/>
                <a:cs typeface="Amatic SC"/>
                <a:sym typeface="Amatic SC"/>
              </a:rPr>
              <a:t> causation</a:t>
            </a:r>
            <a:endParaRPr b="1" sz="1300">
              <a:solidFill>
                <a:srgbClr val="F7766D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322" y="525682"/>
            <a:ext cx="5857580" cy="409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9"/>
          <p:cNvSpPr/>
          <p:nvPr/>
        </p:nvSpPr>
        <p:spPr>
          <a:xfrm>
            <a:off x="1347332" y="101575"/>
            <a:ext cx="6449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500"/>
              <a:buFont typeface="Helvetica Neue"/>
              <a:buNone/>
            </a:pPr>
            <a:r>
              <a:rPr i="0" lang="en" sz="25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Be careful about interpreting correlations!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3" name="Google Shape;283;p59"/>
          <p:cNvSpPr/>
          <p:nvPr/>
        </p:nvSpPr>
        <p:spPr>
          <a:xfrm>
            <a:off x="2412171" y="4673575"/>
            <a:ext cx="4319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500"/>
              <a:buFont typeface="Helvetica Neue"/>
              <a:buNone/>
            </a:pPr>
            <a:r>
              <a:rPr i="0" lang="en" sz="25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always visualize the data ...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317" y="951526"/>
            <a:ext cx="4051765" cy="405176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60"/>
          <p:cNvSpPr/>
          <p:nvPr/>
        </p:nvSpPr>
        <p:spPr>
          <a:xfrm>
            <a:off x="1347307" y="292575"/>
            <a:ext cx="6449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500"/>
              <a:buFont typeface="Helvetica Neue"/>
              <a:buNone/>
            </a:pPr>
            <a:r>
              <a:rPr i="0" lang="en" sz="36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Be</a:t>
            </a:r>
            <a:r>
              <a:rPr lang="en" sz="3600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ware of small sample sizes</a:t>
            </a:r>
            <a:r>
              <a:rPr i="0" lang="en" sz="36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!</a:t>
            </a:r>
            <a:endParaRPr sz="36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1"/>
          <p:cNvSpPr txBox="1"/>
          <p:nvPr>
            <p:ph idx="1" type="body"/>
          </p:nvPr>
        </p:nvSpPr>
        <p:spPr>
          <a:xfrm>
            <a:off x="385719" y="19053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R: cor(x,y)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5" name="Google Shape;29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18" y="2029252"/>
            <a:ext cx="4327383" cy="26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61"/>
          <p:cNvSpPr/>
          <p:nvPr/>
        </p:nvSpPr>
        <p:spPr>
          <a:xfrm>
            <a:off x="279025" y="726650"/>
            <a:ext cx="83295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urier New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 </a:t>
            </a:r>
            <a:r>
              <a:rPr b="0" i="0" lang="en" sz="18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cor</a:t>
            </a:r>
            <a:r>
              <a:rPr b="0" i="0" lang="en" sz="18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" sz="18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" sz="1800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method = c(“pearson”, “kendall”, “spearman”)</a:t>
            </a:r>
            <a:r>
              <a:rPr b="0" i="0" lang="en" sz="18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26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" name="Google Shape;297;p61"/>
          <p:cNvSpPr/>
          <p:nvPr/>
        </p:nvSpPr>
        <p:spPr>
          <a:xfrm>
            <a:off x="5587578" y="2968304"/>
            <a:ext cx="1197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venir"/>
              <a:buNone/>
            </a:pPr>
            <a:r>
              <a:rPr i="0" lang="en" sz="2600" u="none" cap="none" strike="noStrike">
                <a:solidFill>
                  <a:srgbClr val="00BA38"/>
                </a:solidFill>
                <a:latin typeface="Gill Sans"/>
                <a:ea typeface="Gill Sans"/>
                <a:cs typeface="Gill Sans"/>
                <a:sym typeface="Gill Sans"/>
              </a:rPr>
              <a:t>r = .61</a:t>
            </a:r>
            <a:endParaRPr sz="900">
              <a:solidFill>
                <a:srgbClr val="00BA3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61"/>
          <p:cNvSpPr/>
          <p:nvPr/>
        </p:nvSpPr>
        <p:spPr>
          <a:xfrm>
            <a:off x="5220599" y="4209975"/>
            <a:ext cx="35790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500"/>
              <a:buFont typeface="Helvetica Neue"/>
              <a:buNone/>
            </a:pPr>
            <a:r>
              <a:rPr lang="en" sz="2500">
                <a:solidFill>
                  <a:srgbClr val="F7766D"/>
                </a:solidFill>
                <a:latin typeface="Amatic SC"/>
                <a:ea typeface="Amatic SC"/>
                <a:cs typeface="Amatic SC"/>
                <a:sym typeface="Amatic SC"/>
              </a:rPr>
              <a:t>Also check out cor.test for significance testing!</a:t>
            </a:r>
            <a:endParaRPr sz="900">
              <a:solidFill>
                <a:srgbClr val="F7766D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2"/>
          <p:cNvSpPr txBox="1"/>
          <p:nvPr>
            <p:ph type="title"/>
          </p:nvPr>
        </p:nvSpPr>
        <p:spPr>
          <a:xfrm>
            <a:off x="892969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Gill Sans"/>
              <a:buNone/>
            </a:pPr>
            <a:r>
              <a:rPr lang="en" sz="4800"/>
              <a:t>Linear Regression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idx="1" type="body"/>
          </p:nvPr>
        </p:nvSpPr>
        <p:spPr>
          <a:xfrm>
            <a:off x="178594" y="267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rPr lang="en" sz="3200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Linear model: Simple regression</a:t>
            </a:r>
            <a:endParaRPr sz="900">
              <a:solidFill>
                <a:srgbClr val="00A2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9" name="Google Shape;30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5792" y="2145753"/>
            <a:ext cx="3549312" cy="46519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3"/>
          <p:cNvSpPr/>
          <p:nvPr/>
        </p:nvSpPr>
        <p:spPr>
          <a:xfrm>
            <a:off x="727150" y="919186"/>
            <a:ext cx="7689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ourier New"/>
              <a:buNone/>
            </a:pPr>
            <a:r>
              <a:rPr b="0" i="0" lang="en" sz="4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= Model + Error</a:t>
            </a:r>
            <a:endParaRPr sz="900"/>
          </a:p>
        </p:txBody>
      </p:sp>
      <p:grpSp>
        <p:nvGrpSpPr>
          <p:cNvPr id="311" name="Google Shape;311;p63"/>
          <p:cNvGrpSpPr/>
          <p:nvPr/>
        </p:nvGrpSpPr>
        <p:grpSpPr>
          <a:xfrm>
            <a:off x="2205792" y="3168274"/>
            <a:ext cx="6697590" cy="1560580"/>
            <a:chOff x="0" y="0"/>
            <a:chExt cx="9525800" cy="2959568"/>
          </a:xfrm>
        </p:grpSpPr>
        <p:pic>
          <p:nvPicPr>
            <p:cNvPr id="312" name="Google Shape;312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5205670" cy="10924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3" name="Google Shape;313;p63"/>
            <p:cNvGrpSpPr/>
            <p:nvPr/>
          </p:nvGrpSpPr>
          <p:grpSpPr>
            <a:xfrm>
              <a:off x="2996268" y="1171109"/>
              <a:ext cx="6529532" cy="1788459"/>
              <a:chOff x="-216200" y="-50801"/>
              <a:chExt cx="6529532" cy="1788459"/>
            </a:xfrm>
          </p:grpSpPr>
          <p:sp>
            <p:nvSpPr>
              <p:cNvPr id="314" name="Google Shape;314;p63"/>
              <p:cNvSpPr/>
              <p:nvPr/>
            </p:nvSpPr>
            <p:spPr>
              <a:xfrm>
                <a:off x="769032" y="543958"/>
                <a:ext cx="5544300" cy="119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2750" lIns="32750" spcFirstLastPara="1" rIns="32750" wrap="square" tIns="327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A2FF"/>
                  </a:buClr>
                  <a:buSzPts val="2300"/>
                  <a:buFont typeface="Helvetica Neue"/>
                  <a:buNone/>
                </a:pPr>
                <a:r>
                  <a:rPr b="0" i="0" lang="en" sz="2300" u="none" cap="none" strike="noStrike">
                    <a:solidFill>
                      <a:srgbClr val="00A2FF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the model is a linear combination of predictors</a:t>
                </a:r>
                <a:endParaRPr sz="900"/>
              </a:p>
            </p:txBody>
          </p:sp>
          <p:pic>
            <p:nvPicPr>
              <p:cNvPr id="315" name="Google Shape;315;p6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-216200" y="-50801"/>
                <a:ext cx="963712" cy="12832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575" y="1129288"/>
            <a:ext cx="1425112" cy="30174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4"/>
          <p:cNvSpPr/>
          <p:nvPr/>
        </p:nvSpPr>
        <p:spPr>
          <a:xfrm>
            <a:off x="1424669" y="639424"/>
            <a:ext cx="1277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b="0" i="0" lang="en" sz="2000" u="none" cap="none" strike="noStrike">
                <a:solidFill>
                  <a:srgbClr val="00A2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C</a:t>
            </a:r>
            <a:endParaRPr sz="600"/>
          </a:p>
        </p:txBody>
      </p:sp>
      <p:sp>
        <p:nvSpPr>
          <p:cNvPr id="322" name="Google Shape;322;p64"/>
          <p:cNvSpPr/>
          <p:nvPr/>
        </p:nvSpPr>
        <p:spPr>
          <a:xfrm>
            <a:off x="348960" y="77629"/>
            <a:ext cx="39468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937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: Chocolate consumption and happiness are unrelated.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900"/>
          </a:p>
        </p:txBody>
      </p:sp>
      <p:sp>
        <p:nvSpPr>
          <p:cNvPr id="323" name="Google Shape;323;p64"/>
          <p:cNvSpPr/>
          <p:nvPr/>
        </p:nvSpPr>
        <p:spPr>
          <a:xfrm>
            <a:off x="5748657" y="639377"/>
            <a:ext cx="1242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C"/>
              </a:buClr>
              <a:buSzPts val="2300"/>
              <a:buFont typeface="Helvetica Neue"/>
              <a:buNone/>
            </a:pPr>
            <a:r>
              <a:rPr b="0" i="0" lang="en" sz="2000" u="none" cap="none" strike="noStrike">
                <a:solidFill>
                  <a:srgbClr val="EE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A</a:t>
            </a:r>
            <a:endParaRPr sz="600"/>
          </a:p>
        </p:txBody>
      </p:sp>
      <p:pic>
        <p:nvPicPr>
          <p:cNvPr id="324" name="Google Shape;32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5900" y="1129200"/>
            <a:ext cx="2593500" cy="3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/>
          <p:nvPr/>
        </p:nvSpPr>
        <p:spPr>
          <a:xfrm>
            <a:off x="4747096" y="77617"/>
            <a:ext cx="3618293" cy="562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4191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: Chocolate consumption and happiness are related.</a:t>
            </a:r>
            <a:endParaRPr sz="900"/>
          </a:p>
        </p:txBody>
      </p:sp>
      <p:cxnSp>
        <p:nvCxnSpPr>
          <p:cNvPr id="326" name="Google Shape;326;p64"/>
          <p:cNvCxnSpPr/>
          <p:nvPr/>
        </p:nvCxnSpPr>
        <p:spPr>
          <a:xfrm rot="10800000">
            <a:off x="4344971" y="102836"/>
            <a:ext cx="0" cy="477053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27" name="Google Shape;327;p64"/>
          <p:cNvSpPr/>
          <p:nvPr/>
        </p:nvSpPr>
        <p:spPr>
          <a:xfrm>
            <a:off x="7547204" y="1465550"/>
            <a:ext cx="14496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C"/>
              </a:buClr>
              <a:buSzPts val="1700"/>
              <a:buFont typeface="Avenir"/>
              <a:buNone/>
            </a:pPr>
            <a:r>
              <a:rPr b="0" i="0" lang="en" sz="1700" u="none" cap="none" strike="noStrike">
                <a:solidFill>
                  <a:srgbClr val="EE220C"/>
                </a:solidFill>
                <a:latin typeface="Avenir"/>
                <a:ea typeface="Avenir"/>
                <a:cs typeface="Avenir"/>
                <a:sym typeface="Avenir"/>
              </a:rPr>
              <a:t>chocolate consumption</a:t>
            </a:r>
            <a:endParaRPr sz="900"/>
          </a:p>
        </p:txBody>
      </p:sp>
      <p:pic>
        <p:nvPicPr>
          <p:cNvPr id="328" name="Google Shape;328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6551" y="1397985"/>
            <a:ext cx="623489" cy="3723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64"/>
          <p:cNvGrpSpPr/>
          <p:nvPr/>
        </p:nvGrpSpPr>
        <p:grpSpPr>
          <a:xfrm>
            <a:off x="861221" y="1704222"/>
            <a:ext cx="2542619" cy="1263302"/>
            <a:chOff x="0" y="0"/>
            <a:chExt cx="4365760" cy="2395794"/>
          </a:xfrm>
        </p:grpSpPr>
        <p:pic>
          <p:nvPicPr>
            <p:cNvPr id="330" name="Google Shape;330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4365760" cy="572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64"/>
            <p:cNvSpPr/>
            <p:nvPr/>
          </p:nvSpPr>
          <p:spPr>
            <a:xfrm>
              <a:off x="1592281" y="838958"/>
              <a:ext cx="1089300" cy="7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venir"/>
                <a:buNone/>
              </a:pPr>
              <a:r>
                <a:rPr b="0" i="0" lang="en" sz="23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and</a:t>
              </a:r>
              <a:endParaRPr sz="900"/>
            </a:p>
          </p:txBody>
        </p:sp>
        <p:pic>
          <p:nvPicPr>
            <p:cNvPr id="332" name="Google Shape;332;p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6694" y="1829652"/>
              <a:ext cx="1574854" cy="5661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5"/>
          <p:cNvSpPr txBox="1"/>
          <p:nvPr>
            <p:ph idx="1" type="body"/>
          </p:nvPr>
        </p:nvSpPr>
        <p:spPr>
          <a:xfrm>
            <a:off x="178594" y="1791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rPr lang="en" sz="3200">
                <a:latin typeface="Avenir"/>
                <a:ea typeface="Avenir"/>
                <a:cs typeface="Avenir"/>
                <a:sym typeface="Avenir"/>
              </a:rPr>
              <a:t>The general procedure</a:t>
            </a:r>
            <a:endParaRPr sz="900"/>
          </a:p>
        </p:txBody>
      </p:sp>
      <p:sp>
        <p:nvSpPr>
          <p:cNvPr id="338" name="Google Shape;338;p65"/>
          <p:cNvSpPr txBox="1"/>
          <p:nvPr>
            <p:ph idx="12" type="sldNum"/>
          </p:nvPr>
        </p:nvSpPr>
        <p:spPr>
          <a:xfrm>
            <a:off x="8724304" y="4801939"/>
            <a:ext cx="31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None/>
            </a:pPr>
            <a:fld id="{00000000-1234-1234-1234-123412341234}" type="slidenum">
              <a:rPr lang="en" sz="1500">
                <a:latin typeface="Avenir"/>
                <a:ea typeface="Avenir"/>
                <a:cs typeface="Avenir"/>
                <a:sym typeface="Avenir"/>
              </a:rPr>
              <a:t>‹#›</a:t>
            </a:fld>
            <a:endParaRPr sz="900"/>
          </a:p>
        </p:txBody>
      </p:sp>
      <p:sp>
        <p:nvSpPr>
          <p:cNvPr id="339" name="Google Shape;339;p65"/>
          <p:cNvSpPr txBox="1"/>
          <p:nvPr>
            <p:ph idx="2" type="body"/>
          </p:nvPr>
        </p:nvSpPr>
        <p:spPr>
          <a:xfrm>
            <a:off x="740125" y="813450"/>
            <a:ext cx="7288800" cy="3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92100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AutoNum type="arabicPeriod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Define H</a:t>
            </a:r>
            <a:r>
              <a:rPr baseline="-25000" lang="en" sz="1800"/>
              <a:t>0</a:t>
            </a:r>
            <a:r>
              <a:rPr lang="en" sz="1800">
                <a:latin typeface="Avenir"/>
                <a:ea typeface="Avenir"/>
                <a:cs typeface="Avenir"/>
                <a:sym typeface="Avenir"/>
              </a:rPr>
              <a:t> as Model C (compact) and H</a:t>
            </a:r>
            <a:r>
              <a:rPr baseline="-25000" lang="en" sz="1800"/>
              <a:t>1</a:t>
            </a:r>
            <a:r>
              <a:rPr lang="en" sz="1800">
                <a:latin typeface="Avenir"/>
                <a:ea typeface="Avenir"/>
                <a:cs typeface="Avenir"/>
                <a:sym typeface="Avenir"/>
              </a:rPr>
              <a:t> as Model A (augmented) </a:t>
            </a:r>
            <a:endParaRPr sz="1800"/>
          </a:p>
          <a:p>
            <a:pPr indent="-292100" lvl="0" marL="330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AutoNum type="arabicPeriod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Fit model parameters to the data </a:t>
            </a:r>
            <a:endParaRPr sz="1800"/>
          </a:p>
          <a:p>
            <a:pPr indent="-292100" lvl="0" marL="330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AutoNum type="arabicPeriod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Calculate the proportional reduction of error (PRE) in our sample</a:t>
            </a:r>
            <a:endParaRPr sz="1800"/>
          </a:p>
          <a:p>
            <a:pPr indent="-292100" lvl="0" marL="330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AutoNum type="arabicPeriod"/>
            </a:pPr>
            <a:r>
              <a:rPr lang="en" sz="1800">
                <a:latin typeface="Avenir"/>
                <a:ea typeface="Avenir"/>
                <a:cs typeface="Avenir"/>
                <a:sym typeface="Avenir"/>
              </a:rPr>
              <a:t>Decide whether the augmented model is </a:t>
            </a:r>
            <a:r>
              <a:rPr lang="en" sz="1800">
                <a:solidFill>
                  <a:srgbClr val="EE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worth it</a:t>
            </a:r>
            <a:r>
              <a:rPr lang="en" sz="1800">
                <a:latin typeface="Avenir"/>
                <a:ea typeface="Avenir"/>
                <a:cs typeface="Avenir"/>
                <a:sym typeface="Avenir"/>
              </a:rPr>
              <a:t> by comparing the observed PRE in our sample to the sampling distribution of PRE (assuming that H</a:t>
            </a:r>
            <a:r>
              <a:rPr baseline="-25000" lang="en" sz="1800"/>
              <a:t>0</a:t>
            </a:r>
            <a:r>
              <a:rPr lang="en" sz="1800">
                <a:latin typeface="Avenir"/>
                <a:ea typeface="Avenir"/>
                <a:cs typeface="Avenir"/>
                <a:sym typeface="Avenir"/>
              </a:rPr>
              <a:t> is true)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575" y="1281688"/>
            <a:ext cx="1425112" cy="30174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66"/>
          <p:cNvSpPr/>
          <p:nvPr/>
        </p:nvSpPr>
        <p:spPr>
          <a:xfrm>
            <a:off x="1424669" y="791824"/>
            <a:ext cx="1277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i="0" lang="en" sz="20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Model C</a:t>
            </a:r>
            <a:endParaRPr sz="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6" name="Google Shape;346;p66"/>
          <p:cNvSpPr/>
          <p:nvPr/>
        </p:nvSpPr>
        <p:spPr>
          <a:xfrm>
            <a:off x="348960" y="77629"/>
            <a:ext cx="39468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937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0</a:t>
            </a: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: Chocolate consumption and happiness are unrelated.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900"/>
          </a:p>
        </p:txBody>
      </p:sp>
      <p:sp>
        <p:nvSpPr>
          <p:cNvPr id="347" name="Google Shape;347;p66"/>
          <p:cNvSpPr/>
          <p:nvPr/>
        </p:nvSpPr>
        <p:spPr>
          <a:xfrm>
            <a:off x="5748657" y="791777"/>
            <a:ext cx="1242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C"/>
              </a:buClr>
              <a:buSzPts val="2300"/>
              <a:buFont typeface="Helvetica Neue"/>
              <a:buNone/>
            </a:pPr>
            <a:r>
              <a:rPr i="0" lang="en" sz="2000" u="none" cap="none" strike="noStrike">
                <a:solidFill>
                  <a:srgbClr val="EE220C"/>
                </a:solidFill>
                <a:latin typeface="Gill Sans"/>
                <a:ea typeface="Gill Sans"/>
                <a:cs typeface="Gill Sans"/>
                <a:sym typeface="Gill Sans"/>
              </a:rPr>
              <a:t>Model A</a:t>
            </a:r>
            <a:endParaRPr sz="6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48" name="Google Shape;34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5900" y="1281600"/>
            <a:ext cx="2593500" cy="3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66"/>
          <p:cNvSpPr/>
          <p:nvPr/>
        </p:nvSpPr>
        <p:spPr>
          <a:xfrm>
            <a:off x="4747096" y="77617"/>
            <a:ext cx="36183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4191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H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: Chocolate consumption and happiness are related.</a:t>
            </a:r>
            <a:endParaRPr sz="900"/>
          </a:p>
        </p:txBody>
      </p:sp>
      <p:cxnSp>
        <p:nvCxnSpPr>
          <p:cNvPr id="350" name="Google Shape;350;p66"/>
          <p:cNvCxnSpPr/>
          <p:nvPr/>
        </p:nvCxnSpPr>
        <p:spPr>
          <a:xfrm rot="10800000">
            <a:off x="4344971" y="102772"/>
            <a:ext cx="0" cy="4770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51" name="Google Shape;351;p66"/>
          <p:cNvSpPr/>
          <p:nvPr/>
        </p:nvSpPr>
        <p:spPr>
          <a:xfrm>
            <a:off x="5150168" y="1847136"/>
            <a:ext cx="2439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C"/>
              </a:buClr>
              <a:buSzPts val="2300"/>
              <a:buFont typeface="Helvetica Neue"/>
              <a:buNone/>
            </a:pPr>
            <a:r>
              <a:rPr i="0" lang="en" sz="2300" u="none" cap="none" strike="noStrike">
                <a:solidFill>
                  <a:srgbClr val="EE220C"/>
                </a:solidFill>
                <a:latin typeface="Gill Sans"/>
                <a:ea typeface="Gill Sans"/>
                <a:cs typeface="Gill Sans"/>
                <a:sym typeface="Gill Sans"/>
              </a:rPr>
              <a:t>Model prediction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2" name="Google Shape;352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2550" y="2208000"/>
            <a:ext cx="2821308" cy="17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6"/>
          <p:cNvSpPr/>
          <p:nvPr/>
        </p:nvSpPr>
        <p:spPr>
          <a:xfrm>
            <a:off x="5588036" y="4082704"/>
            <a:ext cx="18492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C"/>
              </a:buClr>
              <a:buSzPts val="2300"/>
              <a:buFont typeface="Helvetica Neue"/>
              <a:buNone/>
            </a:pPr>
            <a:r>
              <a:rPr i="0" lang="en" sz="2300" u="none" cap="none" strike="noStrike">
                <a:solidFill>
                  <a:srgbClr val="EE220C"/>
                </a:solidFill>
                <a:latin typeface="Gill Sans"/>
                <a:ea typeface="Gill Sans"/>
                <a:cs typeface="Gill Sans"/>
                <a:sym typeface="Gill Sans"/>
              </a:rPr>
              <a:t>Fitted model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4" name="Google Shape;354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78773" y="4511149"/>
            <a:ext cx="3154957" cy="30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000" y="2208313"/>
            <a:ext cx="2984350" cy="17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66"/>
          <p:cNvSpPr/>
          <p:nvPr/>
        </p:nvSpPr>
        <p:spPr>
          <a:xfrm>
            <a:off x="806470" y="1847136"/>
            <a:ext cx="2439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i="0" lang="en" sz="23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Model prediction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7" name="Google Shape;357;p66"/>
          <p:cNvSpPr/>
          <p:nvPr/>
        </p:nvSpPr>
        <p:spPr>
          <a:xfrm>
            <a:off x="989992" y="4082704"/>
            <a:ext cx="18492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i="0" lang="en" sz="23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Fitted model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8" name="Google Shape;358;p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0001" y="4557975"/>
            <a:ext cx="1969350" cy="3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7"/>
          <p:cNvSpPr txBox="1"/>
          <p:nvPr>
            <p:ph idx="1" type="body"/>
          </p:nvPr>
        </p:nvSpPr>
        <p:spPr>
          <a:xfrm>
            <a:off x="204444" y="158964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rPr lang="en" sz="3200">
                <a:solidFill>
                  <a:srgbClr val="00BA38"/>
                </a:solidFill>
                <a:latin typeface="Avenir"/>
                <a:ea typeface="Avenir"/>
                <a:cs typeface="Avenir"/>
                <a:sym typeface="Avenir"/>
              </a:rPr>
              <a:t>Calculate PRE</a:t>
            </a:r>
            <a:endParaRPr sz="900">
              <a:solidFill>
                <a:srgbClr val="00BA38"/>
              </a:solidFill>
            </a:endParaRPr>
          </a:p>
        </p:txBody>
      </p:sp>
      <p:pic>
        <p:nvPicPr>
          <p:cNvPr id="364" name="Google Shape;36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281" y="168426"/>
            <a:ext cx="2009930" cy="505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3139" y="1990229"/>
            <a:ext cx="2821299" cy="174114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67"/>
          <p:cNvSpPr/>
          <p:nvPr/>
        </p:nvSpPr>
        <p:spPr>
          <a:xfrm>
            <a:off x="4730478" y="1630781"/>
            <a:ext cx="3278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C"/>
              </a:buClr>
              <a:buSzPts val="2300"/>
              <a:buFont typeface="Helvetica Neue"/>
              <a:buNone/>
            </a:pPr>
            <a:r>
              <a:rPr i="0" lang="en" sz="2300" u="none" cap="none" strike="noStrike">
                <a:solidFill>
                  <a:srgbClr val="EE220C"/>
                </a:solidFill>
                <a:latin typeface="Gill Sans"/>
                <a:ea typeface="Gill Sans"/>
                <a:cs typeface="Gill Sans"/>
                <a:sym typeface="Gill Sans"/>
              </a:rPr>
              <a:t>Sum of squared errors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7" name="Google Shape;367;p67"/>
          <p:cNvSpPr/>
          <p:nvPr/>
        </p:nvSpPr>
        <p:spPr>
          <a:xfrm>
            <a:off x="5223569" y="3749312"/>
            <a:ext cx="2749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SSE(</a:t>
            </a:r>
            <a:r>
              <a:rPr b="1" i="0" lang="en" sz="1800" u="none" cap="none" strike="noStrike">
                <a:solidFill>
                  <a:srgbClr val="EE220C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i="0" lang="en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 = 2396.946</a:t>
            </a:r>
            <a:endParaRPr sz="4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68" name="Google Shape;368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323" y="1990225"/>
            <a:ext cx="2821308" cy="17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67"/>
          <p:cNvSpPr/>
          <p:nvPr/>
        </p:nvSpPr>
        <p:spPr>
          <a:xfrm>
            <a:off x="424744" y="1630782"/>
            <a:ext cx="3278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i="0" lang="en" sz="23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Sum of squared errors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0" name="Google Shape;370;p67"/>
          <p:cNvSpPr/>
          <p:nvPr/>
        </p:nvSpPr>
        <p:spPr>
          <a:xfrm>
            <a:off x="917860" y="3749308"/>
            <a:ext cx="2755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SSE(</a:t>
            </a:r>
            <a:r>
              <a:rPr b="1" i="0" lang="en" sz="1800" u="none" cap="none" strike="noStrike">
                <a:solidFill>
                  <a:srgbClr val="00A2F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i="0" lang="en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 = 5215.016</a:t>
            </a:r>
            <a:endParaRPr sz="4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71" name="Google Shape;371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0992" y="4438192"/>
            <a:ext cx="2464284" cy="46163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7"/>
          <p:cNvSpPr/>
          <p:nvPr/>
        </p:nvSpPr>
        <p:spPr>
          <a:xfrm>
            <a:off x="4093085" y="4210319"/>
            <a:ext cx="35697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augmented model reduces the error by 54%.</a:t>
            </a:r>
            <a:endParaRPr sz="4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73" name="Google Shape;373;p67"/>
          <p:cNvSpPr/>
          <p:nvPr/>
        </p:nvSpPr>
        <p:spPr>
          <a:xfrm>
            <a:off x="215753" y="799656"/>
            <a:ext cx="86517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None/>
            </a:pPr>
            <a:r>
              <a:rPr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Both models were fit to minimize the sum of squared errors</a:t>
            </a:r>
            <a:endParaRPr sz="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None/>
            </a:pPr>
            <a:r>
              <a:rPr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OLS = Ordinary </a:t>
            </a:r>
            <a:r>
              <a:rPr b="1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least squares</a:t>
            </a:r>
            <a:r>
              <a:rPr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regression</a:t>
            </a:r>
            <a:endParaRPr sz="7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74" name="Google Shape;374;p67"/>
          <p:cNvCxnSpPr/>
          <p:nvPr/>
        </p:nvCxnSpPr>
        <p:spPr>
          <a:xfrm flipH="1" rot="10800000">
            <a:off x="4305400" y="1690300"/>
            <a:ext cx="15900" cy="2253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0"/>
          <p:cNvSpPr txBox="1"/>
          <p:nvPr>
            <p:ph type="title"/>
          </p:nvPr>
        </p:nvSpPr>
        <p:spPr>
          <a:xfrm>
            <a:off x="892969" y="1701105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Gill Sans"/>
              <a:buNone/>
            </a:pPr>
            <a:r>
              <a:rPr lang="en" sz="4800">
                <a:latin typeface="Gill Sans"/>
                <a:ea typeface="Gill Sans"/>
                <a:cs typeface="Gill Sans"/>
                <a:sym typeface="Gill Sans"/>
              </a:rPr>
              <a:t>Correlation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8"/>
          <p:cNvSpPr txBox="1"/>
          <p:nvPr>
            <p:ph idx="2" type="body"/>
          </p:nvPr>
        </p:nvSpPr>
        <p:spPr>
          <a:xfrm>
            <a:off x="236223" y="842275"/>
            <a:ext cx="4395300" cy="2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540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•"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To compute the F statistic, we need: 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1" marL="609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-"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PRE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1" marL="609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-"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number of parameters in Model C (PC) and Model A (PA)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1" marL="609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-"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number of observations </a:t>
            </a:r>
            <a:r>
              <a:rPr i="1" lang="en" sz="1800"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 i="1"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0" name="Google Shape;380;p68"/>
          <p:cNvSpPr txBox="1"/>
          <p:nvPr>
            <p:ph idx="1" type="body"/>
          </p:nvPr>
        </p:nvSpPr>
        <p:spPr>
          <a:xfrm>
            <a:off x="178594" y="1791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rPr lang="en" sz="3200">
                <a:latin typeface="Gill Sans"/>
                <a:ea typeface="Gill Sans"/>
                <a:cs typeface="Gill Sans"/>
                <a:sym typeface="Gill Sans"/>
              </a:rPr>
              <a:t>Decide whether it's </a:t>
            </a:r>
            <a:r>
              <a:rPr lang="en">
                <a:solidFill>
                  <a:srgbClr val="B51700"/>
                </a:solidFill>
                <a:latin typeface="Gill Sans"/>
                <a:ea typeface="Gill Sans"/>
                <a:cs typeface="Gill Sans"/>
                <a:sym typeface="Gill Sans"/>
              </a:rPr>
              <a:t>worth it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1" name="Google Shape;381;p68"/>
          <p:cNvSpPr/>
          <p:nvPr/>
        </p:nvSpPr>
        <p:spPr>
          <a:xfrm>
            <a:off x="5667225" y="641175"/>
            <a:ext cx="3078900" cy="136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2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more likely to be </a:t>
            </a:r>
            <a:r>
              <a:rPr i="0" lang="en" sz="2200" u="none" cap="none" strike="noStrike">
                <a:solidFill>
                  <a:srgbClr val="B51700"/>
                </a:solidFill>
                <a:latin typeface="Amatic SC"/>
                <a:ea typeface="Amatic SC"/>
                <a:cs typeface="Amatic SC"/>
                <a:sym typeface="Amatic SC"/>
              </a:rPr>
              <a:t>worth it</a:t>
            </a:r>
            <a:r>
              <a:rPr i="0" lang="en" sz="22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if:</a:t>
            </a:r>
            <a:endParaRPr sz="1800">
              <a:latin typeface="Amatic SC"/>
              <a:ea typeface="Amatic SC"/>
              <a:cs typeface="Amatic SC"/>
              <a:sym typeface="Amatic SC"/>
            </a:endParaRPr>
          </a:p>
          <a:p>
            <a:pPr indent="-279400" lvl="1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AutoNum type="arabicPeriod"/>
            </a:pPr>
            <a:r>
              <a:rPr i="0" lang="en" sz="18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PRE is </a:t>
            </a:r>
            <a:r>
              <a:rPr b="1" i="0" lang="en" sz="18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high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  <a:p>
            <a:pPr indent="-279400" lvl="1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matic SC"/>
              <a:buAutoNum type="arabicPeriod"/>
            </a:pPr>
            <a:r>
              <a:rPr i="0" lang="en" sz="18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the number of additional parameters in </a:t>
            </a: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model</a:t>
            </a:r>
            <a:r>
              <a:rPr i="0" lang="en" sz="18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A compared to </a:t>
            </a: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model</a:t>
            </a:r>
            <a:r>
              <a:rPr i="0" lang="en" sz="18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C is </a:t>
            </a:r>
            <a:r>
              <a:rPr b="1" i="0" lang="en" sz="1800" u="none" cap="none" strike="noStrik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low 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82" name="Google Shape;38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175" y="3284125"/>
            <a:ext cx="4065775" cy="93032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8"/>
          <p:cNvSpPr/>
          <p:nvPr/>
        </p:nvSpPr>
        <p:spPr>
          <a:xfrm>
            <a:off x="5450084" y="2236774"/>
            <a:ext cx="3181457" cy="817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100"/>
              <a:buFont typeface="Helvetica Neue"/>
              <a:buNone/>
            </a:pPr>
            <a:r>
              <a:rPr i="0" lang="en" sz="1700" u="none" cap="none" strike="noStrike">
                <a:solidFill>
                  <a:srgbClr val="00A2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difference in parameters between models A and C</a:t>
            </a:r>
            <a:endParaRPr sz="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4" name="Google Shape;384;p68"/>
          <p:cNvSpPr/>
          <p:nvPr/>
        </p:nvSpPr>
        <p:spPr>
          <a:xfrm>
            <a:off x="5487515" y="4238739"/>
            <a:ext cx="31815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100"/>
              <a:buFont typeface="Helvetica Neue"/>
              <a:buNone/>
            </a:pPr>
            <a:r>
              <a:rPr i="0" lang="en" sz="1600" u="none" cap="none" strike="noStrike">
                <a:solidFill>
                  <a:srgbClr val="00A2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number of observations vs. parameters in Model A</a:t>
            </a:r>
            <a:endParaRPr sz="4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385" name="Google Shape;385;p68"/>
          <p:cNvCxnSpPr/>
          <p:nvPr/>
        </p:nvCxnSpPr>
        <p:spPr>
          <a:xfrm flipH="1">
            <a:off x="4814650" y="2642125"/>
            <a:ext cx="644700" cy="573000"/>
          </a:xfrm>
          <a:prstGeom prst="straightConnector1">
            <a:avLst/>
          </a:prstGeom>
          <a:noFill/>
          <a:ln cap="flat" cmpd="sng" w="19050">
            <a:solidFill>
              <a:srgbClr val="00A2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68"/>
          <p:cNvCxnSpPr/>
          <p:nvPr/>
        </p:nvCxnSpPr>
        <p:spPr>
          <a:xfrm rot="10800000">
            <a:off x="5038700" y="4214450"/>
            <a:ext cx="372900" cy="301200"/>
          </a:xfrm>
          <a:prstGeom prst="straightConnector1">
            <a:avLst/>
          </a:prstGeom>
          <a:noFill/>
          <a:ln cap="flat" cmpd="sng" w="19050">
            <a:solidFill>
              <a:srgbClr val="00A2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3350" y="1532900"/>
            <a:ext cx="2808850" cy="17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9"/>
          <p:cNvSpPr/>
          <p:nvPr/>
        </p:nvSpPr>
        <p:spPr>
          <a:xfrm>
            <a:off x="4014272" y="3602350"/>
            <a:ext cx="37221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1600"/>
              <a:buFont typeface="Helvetica Neue"/>
              <a:buNone/>
            </a:pPr>
            <a:r>
              <a:rPr i="0" lang="en" sz="1600" u="none" cap="none" strike="noStrike">
                <a:solidFill>
                  <a:srgbClr val="00BA38"/>
                </a:solidFill>
                <a:latin typeface="Montserrat"/>
                <a:ea typeface="Montserrat"/>
                <a:cs typeface="Montserrat"/>
                <a:sym typeface="Montserrat"/>
              </a:rPr>
              <a:t>There is a significant relationship between chocolate consumption and happiness </a:t>
            </a:r>
            <a:endParaRPr sz="900">
              <a:solidFill>
                <a:srgbClr val="00BA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1600"/>
              <a:buFont typeface="Helvetica Neue"/>
              <a:buNone/>
            </a:pPr>
            <a:r>
              <a:rPr i="0" lang="en" sz="1600" u="none" cap="none" strike="noStrike">
                <a:solidFill>
                  <a:srgbClr val="00BA38"/>
                </a:solidFill>
                <a:latin typeface="Montserrat"/>
                <a:ea typeface="Montserrat"/>
                <a:cs typeface="Montserrat"/>
                <a:sym typeface="Montserrat"/>
              </a:rPr>
              <a:t>F(1, 8) = 9.39, p = .0154.</a:t>
            </a:r>
            <a:endParaRPr sz="900">
              <a:solidFill>
                <a:srgbClr val="00BA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69"/>
          <p:cNvSpPr txBox="1"/>
          <p:nvPr>
            <p:ph idx="2" type="body"/>
          </p:nvPr>
        </p:nvSpPr>
        <p:spPr>
          <a:xfrm>
            <a:off x="178598" y="899050"/>
            <a:ext cx="4395300" cy="2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540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•"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To compute the F statistic, we need: 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1" marL="609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-"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PRE = 0.54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1" marL="609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-"/>
            </a:pP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PC = 1 and PA = 2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-292100" lvl="1" marL="609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Char char="-"/>
            </a:pPr>
            <a:r>
              <a:rPr i="1" lang="en" sz="1800"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en" sz="1800">
                <a:latin typeface="Gill Sans"/>
                <a:ea typeface="Gill Sans"/>
                <a:cs typeface="Gill Sans"/>
                <a:sym typeface="Gill Sans"/>
              </a:rPr>
              <a:t> = 10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69"/>
          <p:cNvSpPr txBox="1"/>
          <p:nvPr>
            <p:ph idx="1" type="body"/>
          </p:nvPr>
        </p:nvSpPr>
        <p:spPr>
          <a:xfrm>
            <a:off x="178594" y="1791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rPr lang="en" sz="3200">
                <a:latin typeface="Gill Sans"/>
                <a:ea typeface="Gill Sans"/>
                <a:cs typeface="Gill Sans"/>
                <a:sym typeface="Gill Sans"/>
              </a:rPr>
              <a:t>Decide whether it's </a:t>
            </a:r>
            <a:r>
              <a:rPr lang="en">
                <a:solidFill>
                  <a:srgbClr val="B51700"/>
                </a:solidFill>
                <a:latin typeface="Gill Sans"/>
                <a:ea typeface="Gill Sans"/>
                <a:cs typeface="Gill Sans"/>
                <a:sym typeface="Gill Sans"/>
              </a:rPr>
              <a:t>worth it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idx="1" type="body"/>
          </p:nvPr>
        </p:nvSpPr>
        <p:spPr>
          <a:xfrm>
            <a:off x="178594" y="267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rPr lang="en" sz="3200">
                <a:solidFill>
                  <a:srgbClr val="00BA38"/>
                </a:solidFill>
                <a:latin typeface="Gill Sans"/>
                <a:ea typeface="Gill Sans"/>
                <a:cs typeface="Gill Sans"/>
                <a:sym typeface="Gill Sans"/>
              </a:rPr>
              <a:t>Linear model</a:t>
            </a:r>
            <a:endParaRPr sz="900">
              <a:solidFill>
                <a:srgbClr val="00BA3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0" name="Google Shape;40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307" y="831150"/>
            <a:ext cx="2542075" cy="333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5242" y="1567488"/>
            <a:ext cx="4810137" cy="36086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/>
          <p:nvPr/>
        </p:nvSpPr>
        <p:spPr>
          <a:xfrm>
            <a:off x="287738" y="2452536"/>
            <a:ext cx="8568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 New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fit 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100" u="none" cap="none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2100" u="none" cap="none" strike="noStrike">
                <a:solidFill>
                  <a:srgbClr val="0327CE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income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 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df.credit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/>
          </a:p>
        </p:txBody>
      </p:sp>
      <p:sp>
        <p:nvSpPr>
          <p:cNvPr id="403" name="Google Shape;403;p70"/>
          <p:cNvSpPr/>
          <p:nvPr/>
        </p:nvSpPr>
        <p:spPr>
          <a:xfrm>
            <a:off x="1096593" y="3210001"/>
            <a:ext cx="1313250" cy="34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i="0" lang="en" sz="23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outcome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4" name="Google Shape;404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383474">
            <a:off x="1636779" y="2927116"/>
            <a:ext cx="541579" cy="20113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70"/>
          <p:cNvSpPr/>
          <p:nvPr/>
        </p:nvSpPr>
        <p:spPr>
          <a:xfrm>
            <a:off x="4678440" y="3210003"/>
            <a:ext cx="1330968" cy="34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i="0" lang="en" sz="23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predictor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6" name="Google Shape;406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7369081">
            <a:off x="4581911" y="2927497"/>
            <a:ext cx="488918" cy="20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0"/>
          <p:cNvSpPr/>
          <p:nvPr/>
        </p:nvSpPr>
        <p:spPr>
          <a:xfrm>
            <a:off x="2851429" y="3210003"/>
            <a:ext cx="1313250" cy="34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i="0" lang="en" sz="23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intercept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8" name="Google Shape;408;p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737155">
            <a:off x="3258373" y="2944420"/>
            <a:ext cx="458408" cy="21025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70"/>
          <p:cNvSpPr/>
          <p:nvPr/>
        </p:nvSpPr>
        <p:spPr>
          <a:xfrm>
            <a:off x="2527676" y="3588815"/>
            <a:ext cx="21426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None/>
            </a:pPr>
            <a:r>
              <a:rPr i="0" lang="en" sz="1600" u="none" cap="none" strike="noStrike">
                <a:solidFill>
                  <a:srgbClr val="F7766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(doesn't need to be specified explicitly)</a:t>
            </a:r>
            <a:endParaRPr sz="900">
              <a:solidFill>
                <a:srgbClr val="F7766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10" name="Google Shape;410;p70"/>
          <p:cNvSpPr/>
          <p:nvPr/>
        </p:nvSpPr>
        <p:spPr>
          <a:xfrm>
            <a:off x="6856859" y="3196504"/>
            <a:ext cx="705983" cy="34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i="0" lang="en" sz="23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data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11" name="Google Shape;411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7369081">
            <a:off x="6803010" y="2927497"/>
            <a:ext cx="488917" cy="20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1"/>
          <p:cNvSpPr txBox="1"/>
          <p:nvPr>
            <p:ph idx="1" type="body"/>
          </p:nvPr>
        </p:nvSpPr>
        <p:spPr>
          <a:xfrm>
            <a:off x="178594" y="267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" sz="3600"/>
              <a:t>lm</a:t>
            </a: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600"/>
          </a:p>
        </p:txBody>
      </p:sp>
      <p:sp>
        <p:nvSpPr>
          <p:cNvPr id="417" name="Google Shape;417;p71"/>
          <p:cNvSpPr/>
          <p:nvPr/>
        </p:nvSpPr>
        <p:spPr>
          <a:xfrm>
            <a:off x="287738" y="973359"/>
            <a:ext cx="8568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urier New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fit 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100" u="none" cap="none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2100" u="none" cap="none" strike="noStrike">
                <a:solidFill>
                  <a:srgbClr val="0327CE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income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 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df.credit</a:t>
            </a:r>
            <a:r>
              <a:rPr b="0" i="0" lang="en" sz="2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/>
          </a:p>
        </p:txBody>
      </p:sp>
      <p:sp>
        <p:nvSpPr>
          <p:cNvPr id="418" name="Google Shape;418;p71"/>
          <p:cNvSpPr/>
          <p:nvPr/>
        </p:nvSpPr>
        <p:spPr>
          <a:xfrm>
            <a:off x="317925" y="2166250"/>
            <a:ext cx="8334600" cy="18366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Call: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lm(formula = balance ~ 1 + income, data = df.credit)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(Intercept)       income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246.515        6.048 </a:t>
            </a:r>
            <a:endParaRPr sz="900"/>
          </a:p>
        </p:txBody>
      </p:sp>
      <p:sp>
        <p:nvSpPr>
          <p:cNvPr id="419" name="Google Shape;419;p71"/>
          <p:cNvSpPr/>
          <p:nvPr/>
        </p:nvSpPr>
        <p:spPr>
          <a:xfrm>
            <a:off x="304161" y="1566451"/>
            <a:ext cx="18486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A87"/>
              </a:buClr>
              <a:buSzPts val="2100"/>
              <a:buFont typeface="Courier New"/>
              <a:buNone/>
            </a:pPr>
            <a:r>
              <a:rPr b="1" i="0" lang="en" sz="2100" u="none" cap="none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2100" u="none" cap="none" strike="noStrike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2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fit)</a:t>
            </a:r>
            <a:endParaRPr sz="900"/>
          </a:p>
        </p:txBody>
      </p:sp>
      <p:sp>
        <p:nvSpPr>
          <p:cNvPr id="420" name="Google Shape;420;p71"/>
          <p:cNvSpPr/>
          <p:nvPr/>
        </p:nvSpPr>
        <p:spPr>
          <a:xfrm>
            <a:off x="876259" y="4675714"/>
            <a:ext cx="3010393" cy="341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i="0" lang="en" sz="23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parameter estimates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21" name="Google Shape;42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476203">
            <a:off x="1294283" y="4283463"/>
            <a:ext cx="666397" cy="20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429016">
            <a:off x="2984360" y="4288651"/>
            <a:ext cx="771801" cy="20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2"/>
          <p:cNvSpPr txBox="1"/>
          <p:nvPr>
            <p:ph idx="1" type="body"/>
          </p:nvPr>
        </p:nvSpPr>
        <p:spPr>
          <a:xfrm>
            <a:off x="178594" y="267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urier New"/>
              <a:buNone/>
            </a:pPr>
            <a:r>
              <a:rPr b="1" lang="en" sz="3600"/>
              <a:t>summary</a:t>
            </a: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3600"/>
          </a:p>
        </p:txBody>
      </p:sp>
      <p:sp>
        <p:nvSpPr>
          <p:cNvPr id="428" name="Google Shape;428;p72"/>
          <p:cNvSpPr/>
          <p:nvPr/>
        </p:nvSpPr>
        <p:spPr>
          <a:xfrm>
            <a:off x="368347" y="508704"/>
            <a:ext cx="90507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" sz="2000" u="none" cap="none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b="0" i="0" lang="en" sz="20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b="0" i="0" lang="en" sz="20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2000" u="none" cap="none" strike="noStrike">
                <a:solidFill>
                  <a:srgbClr val="0327CE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20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income</a:t>
            </a:r>
            <a:r>
              <a:rPr b="0" i="0" lang="en" sz="20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 </a:t>
            </a:r>
            <a:r>
              <a:rPr b="0" i="0" lang="en" sz="20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df.credit</a:t>
            </a:r>
            <a:r>
              <a:rPr b="0" i="0" lang="en" sz="20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) %&gt;%</a:t>
            </a: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b="1" i="0" lang="en" sz="2000" u="none" cap="none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summary</a:t>
            </a:r>
            <a:r>
              <a:rPr b="0" i="0" lang="en" sz="20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9" name="Google Shape;429;p72"/>
          <p:cNvSpPr/>
          <p:nvPr/>
        </p:nvSpPr>
        <p:spPr>
          <a:xfrm>
            <a:off x="692375" y="1351150"/>
            <a:ext cx="7646700" cy="3654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Call: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lm(formula = balance ~ 1 + income, data = df.credit)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Residuals: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Min      1Q  Median      3Q     Max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-803.64 -348.99  -54.42  331.75 1100.25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Estimate Std. Error t value Pr(&gt;|t|)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(Intercept) 246.5148    33.1993   7.425  6.9e-13 ***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income        6.0484     0.5794  10.440  &lt; 2e-16 ***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Signif. codes:  0 ‘***’ 0.001 ‘**’ 0.01 ‘*’ 0.05 ‘.’ 0.1 ‘ ’ 1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Residual standard error: 407.9 on 398 degrees of freedom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Multiple R-squared:  0.215,	Adjusted R-squared:  0.213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F-statistic:   109 on 1 and 398 DF,  p-value: &lt; 2.2e-16</a:t>
            </a:r>
            <a:endParaRPr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/>
          <p:nvPr>
            <p:ph idx="1" type="body"/>
          </p:nvPr>
        </p:nvSpPr>
        <p:spPr>
          <a:xfrm>
            <a:off x="178594" y="267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rPr lang="en" sz="3200">
                <a:solidFill>
                  <a:srgbClr val="00BA38"/>
                </a:solidFill>
                <a:latin typeface="Gill Sans"/>
                <a:ea typeface="Gill Sans"/>
                <a:cs typeface="Gill Sans"/>
                <a:sym typeface="Gill Sans"/>
              </a:rPr>
              <a:t>Hypothesis test</a:t>
            </a:r>
            <a:endParaRPr sz="900">
              <a:solidFill>
                <a:srgbClr val="00BA3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35" name="Google Shape;43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381" y="1263738"/>
            <a:ext cx="1487047" cy="204263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3"/>
          <p:cNvSpPr/>
          <p:nvPr/>
        </p:nvSpPr>
        <p:spPr>
          <a:xfrm>
            <a:off x="493710" y="1856253"/>
            <a:ext cx="3360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fit_c 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formula 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balance 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0327CE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data 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df.credit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/>
          </a:p>
        </p:txBody>
      </p:sp>
      <p:pic>
        <p:nvPicPr>
          <p:cNvPr id="437" name="Google Shape;43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0550" y="1253038"/>
            <a:ext cx="2955600" cy="22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3560959" y="1404569"/>
            <a:ext cx="1717281" cy="7143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73"/>
          <p:cNvSpPr/>
          <p:nvPr/>
        </p:nvSpPr>
        <p:spPr>
          <a:xfrm>
            <a:off x="4718600" y="1856149"/>
            <a:ext cx="4227881" cy="321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fit_a 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lm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formula 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balance 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0327CE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income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23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data 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df.credit</a:t>
            </a:r>
            <a:r>
              <a:rPr b="0" i="0" lang="en" sz="12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/>
          </a:p>
        </p:txBody>
      </p:sp>
      <p:sp>
        <p:nvSpPr>
          <p:cNvPr id="440" name="Google Shape;440;p73"/>
          <p:cNvSpPr/>
          <p:nvPr/>
        </p:nvSpPr>
        <p:spPr>
          <a:xfrm>
            <a:off x="1935856" y="2272205"/>
            <a:ext cx="4967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A87"/>
              </a:buClr>
              <a:buSzPts val="3100"/>
              <a:buFont typeface="Courier New"/>
              <a:buNone/>
            </a:pPr>
            <a:r>
              <a:rPr b="1" i="0" lang="en" sz="3100" u="none" cap="none" strike="noStrike">
                <a:solidFill>
                  <a:srgbClr val="204A87"/>
                </a:solidFill>
                <a:latin typeface="Courier New"/>
                <a:ea typeface="Courier New"/>
                <a:cs typeface="Courier New"/>
                <a:sym typeface="Courier New"/>
              </a:rPr>
              <a:t>anova</a:t>
            </a:r>
            <a:r>
              <a:rPr b="0" i="0" lang="en" sz="3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3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fit_c</a:t>
            </a:r>
            <a:r>
              <a:rPr b="0" i="0" lang="en" sz="3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3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fit_a</a:t>
            </a:r>
            <a:r>
              <a:rPr b="0" i="0" lang="en" sz="3100" u="none" cap="none" strike="noStrike">
                <a:solidFill>
                  <a:srgbClr val="CD5C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/>
          </a:p>
        </p:txBody>
      </p:sp>
      <p:sp>
        <p:nvSpPr>
          <p:cNvPr id="441" name="Google Shape;441;p73"/>
          <p:cNvSpPr/>
          <p:nvPr/>
        </p:nvSpPr>
        <p:spPr>
          <a:xfrm>
            <a:off x="1196025" y="3030900"/>
            <a:ext cx="6751800" cy="1893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Analysis of Variance Table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 1: balance ~ 1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 2: balance ~ 1 + income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Res.Df      RSS Df Sum of Sq      F    Pr(&gt;F)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1    399 84339912                                  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  398 66208745  1  18131167 108.99 &lt; 2.2e-16 ***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Signif. codes:  0 ‘***’ 0.001 ‘**’ 0.01 ‘*’ 0.05 ‘.’ 0.1 ‘ ’ 1</a:t>
            </a:r>
            <a:endParaRPr sz="900"/>
          </a:p>
        </p:txBody>
      </p:sp>
      <p:pic>
        <p:nvPicPr>
          <p:cNvPr id="442" name="Google Shape;442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7725" y="4264975"/>
            <a:ext cx="5268650" cy="2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3"/>
          <p:cNvSpPr/>
          <p:nvPr/>
        </p:nvSpPr>
        <p:spPr>
          <a:xfrm>
            <a:off x="1424669" y="791824"/>
            <a:ext cx="12774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i="0" lang="en" sz="25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Model C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4" name="Google Shape;444;p73"/>
          <p:cNvSpPr/>
          <p:nvPr/>
        </p:nvSpPr>
        <p:spPr>
          <a:xfrm>
            <a:off x="5748657" y="791777"/>
            <a:ext cx="1242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220C"/>
              </a:buClr>
              <a:buSzPts val="2300"/>
              <a:buFont typeface="Helvetica Neue"/>
              <a:buNone/>
            </a:pPr>
            <a:r>
              <a:rPr i="0" lang="en" sz="2500" u="none" cap="none" strike="noStrike">
                <a:solidFill>
                  <a:srgbClr val="EE220C"/>
                </a:solidFill>
                <a:latin typeface="Gill Sans"/>
                <a:ea typeface="Gill Sans"/>
                <a:cs typeface="Gill Sans"/>
                <a:sym typeface="Gill Sans"/>
              </a:rPr>
              <a:t>Model A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4"/>
          <p:cNvSpPr txBox="1"/>
          <p:nvPr>
            <p:ph idx="2" type="body"/>
          </p:nvPr>
        </p:nvSpPr>
        <p:spPr>
          <a:xfrm>
            <a:off x="683349" y="635006"/>
            <a:ext cx="8191200" cy="1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/>
          <a:p>
            <a:pPr indent="-279400" lvl="0" marL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Char char="•"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independent observations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  <a:p>
            <a:pPr indent="-279400" lvl="0" marL="279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Char char="•"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Y i</a:t>
            </a: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s continuous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  <a:p>
            <a:pPr indent="-279400" lvl="0" marL="279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Char char="•"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errors are normally distributed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  <a:p>
            <a:pPr indent="-279400" lvl="0" marL="279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Char char="•"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errors have constant variance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  <a:p>
            <a:pPr indent="-279400" lvl="0" marL="279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Gill Sans"/>
              <a:buChar char="•"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error terms are uncorrelated</a:t>
            </a:r>
            <a:endParaRPr sz="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0" name="Google Shape;450;p74"/>
          <p:cNvSpPr txBox="1"/>
          <p:nvPr>
            <p:ph idx="1" type="body"/>
          </p:nvPr>
        </p:nvSpPr>
        <p:spPr>
          <a:xfrm>
            <a:off x="178594" y="26789"/>
            <a:ext cx="78045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venir"/>
              <a:buNone/>
            </a:pPr>
            <a:r>
              <a:rPr lang="en" sz="3200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Model assumptions</a:t>
            </a:r>
            <a:endParaRPr sz="900">
              <a:solidFill>
                <a:srgbClr val="00A2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51" name="Google Shape;45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8800" y="1949625"/>
            <a:ext cx="4075751" cy="29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5"/>
          <p:cNvSpPr txBox="1"/>
          <p:nvPr>
            <p:ph idx="1" type="body"/>
          </p:nvPr>
        </p:nvSpPr>
        <p:spPr>
          <a:xfrm>
            <a:off x="669727" y="1372939"/>
            <a:ext cx="78045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32385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Gill Sans"/>
              <a:buChar char="•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Q1: What is the relationship between age and optimism?</a:t>
            </a:r>
            <a:endParaRPr/>
          </a:p>
          <a:p>
            <a:pPr indent="-323850" lvl="0" marL="2921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Gill Sans"/>
              <a:buChar char="•"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Q2: How do age and party affiliation contribute to optimism?</a:t>
            </a:r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Gill Sans"/>
              <a:buNone/>
            </a:pPr>
            <a:r>
              <a:rPr lang="en" sz="4800">
                <a:latin typeface="Gill Sans"/>
                <a:ea typeface="Gill Sans"/>
                <a:cs typeface="Gill Sans"/>
                <a:sym typeface="Gill Sans"/>
              </a:rPr>
              <a:t>Try it yourself!</a:t>
            </a:r>
            <a:endParaRPr sz="4800"/>
          </a:p>
        </p:txBody>
      </p:sp>
      <p:pic>
        <p:nvPicPr>
          <p:cNvPr id="458" name="Google Shape;45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391" y="3247504"/>
            <a:ext cx="1493491" cy="151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75"/>
          <p:cNvPicPr preferRelativeResize="0"/>
          <p:nvPr/>
        </p:nvPicPr>
        <p:blipFill rotWithShape="1">
          <a:blip r:embed="rId4">
            <a:alphaModFix/>
          </a:blip>
          <a:srcRect b="0" l="10950" r="13372" t="0"/>
          <a:stretch/>
        </p:blipFill>
        <p:spPr>
          <a:xfrm>
            <a:off x="5850620" y="3270317"/>
            <a:ext cx="2644805" cy="146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1693" y="3482170"/>
            <a:ext cx="1814959" cy="124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898" y="2214144"/>
            <a:ext cx="3523658" cy="226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539" y="1922873"/>
            <a:ext cx="2032557" cy="284558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6"/>
          <p:cNvSpPr/>
          <p:nvPr/>
        </p:nvSpPr>
        <p:spPr>
          <a:xfrm>
            <a:off x="885381" y="1329407"/>
            <a:ext cx="73731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85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ill Sans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Q1: What is the relationship between age and optimism?</a:t>
            </a:r>
            <a:endParaRPr sz="900"/>
          </a:p>
        </p:txBody>
      </p:sp>
      <p:sp>
        <p:nvSpPr>
          <p:cNvPr id="468" name="Google Shape;468;p76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Gill Sans"/>
              <a:buNone/>
            </a:pPr>
            <a:r>
              <a:rPr lang="en" sz="3600">
                <a:latin typeface="Gill Sans"/>
                <a:ea typeface="Gill Sans"/>
                <a:cs typeface="Gill Sans"/>
                <a:sym typeface="Gill Sans"/>
              </a:rPr>
              <a:t>What did you find?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7"/>
          <p:cNvSpPr txBox="1"/>
          <p:nvPr>
            <p:ph type="title"/>
          </p:nvPr>
        </p:nvSpPr>
        <p:spPr>
          <a:xfrm>
            <a:off x="669727" y="234404"/>
            <a:ext cx="7804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Gill Sans"/>
              <a:buNone/>
            </a:pPr>
            <a:r>
              <a:rPr lang="en" sz="3600">
                <a:latin typeface="Gill Sans"/>
                <a:ea typeface="Gill Sans"/>
                <a:cs typeface="Gill Sans"/>
                <a:sym typeface="Gill Sans"/>
              </a:rPr>
              <a:t>What did you find?</a:t>
            </a:r>
            <a:endParaRPr sz="3600"/>
          </a:p>
        </p:txBody>
      </p:sp>
      <p:pic>
        <p:nvPicPr>
          <p:cNvPr id="474" name="Google Shape;47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3594" y="1835125"/>
            <a:ext cx="3991001" cy="2843483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77"/>
          <p:cNvSpPr/>
          <p:nvPr/>
        </p:nvSpPr>
        <p:spPr>
          <a:xfrm>
            <a:off x="511093" y="1228948"/>
            <a:ext cx="8121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-285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Gill Sans"/>
              <a:buChar char="•"/>
            </a:pPr>
            <a:r>
              <a:rPr b="0" i="0" lang="en" sz="2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Q2: How do age and party affiliation contribute to optimism?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625" y="1181025"/>
            <a:ext cx="5720300" cy="35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51"/>
          <p:cNvSpPr/>
          <p:nvPr/>
        </p:nvSpPr>
        <p:spPr>
          <a:xfrm>
            <a:off x="5952725" y="3010450"/>
            <a:ext cx="3064200" cy="709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None/>
            </a:pP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orrelation</a:t>
            </a:r>
            <a:r>
              <a:rPr lang="en" sz="16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i="1" lang="en" sz="1600">
                <a:latin typeface="Gill Sans"/>
                <a:ea typeface="Gill Sans"/>
                <a:cs typeface="Gill Sans"/>
                <a:sym typeface="Gill Sans"/>
              </a:rPr>
              <a:t>a measure of the relationship between two variables</a:t>
            </a:r>
            <a:endParaRPr i="1" sz="1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51"/>
          <p:cNvSpPr/>
          <p:nvPr/>
        </p:nvSpPr>
        <p:spPr>
          <a:xfrm>
            <a:off x="1161700" y="188898"/>
            <a:ext cx="68205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i="0" lang="en" sz="27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How </a:t>
            </a:r>
            <a:r>
              <a:rPr lang="en" sz="2700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would you </a:t>
            </a:r>
            <a:r>
              <a:rPr i="0" lang="en" sz="27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characterize the relationship between x and y by a single number?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667" y="2157683"/>
            <a:ext cx="3142080" cy="193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0133" y="2156136"/>
            <a:ext cx="3147095" cy="194220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2"/>
          <p:cNvSpPr/>
          <p:nvPr/>
        </p:nvSpPr>
        <p:spPr>
          <a:xfrm>
            <a:off x="3432025" y="259000"/>
            <a:ext cx="2227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lang="en" sz="4800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i="0" lang="en" sz="48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ariance</a:t>
            </a:r>
            <a:endParaRPr sz="4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0" name="Google Shape;21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5977" y="1037856"/>
            <a:ext cx="2471772" cy="75732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2"/>
          <p:cNvSpPr/>
          <p:nvPr/>
        </p:nvSpPr>
        <p:spPr>
          <a:xfrm>
            <a:off x="1248674" y="4426650"/>
            <a:ext cx="6803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In other words, how</a:t>
            </a:r>
            <a:r>
              <a:rPr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well does the mean </a:t>
            </a: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describe</a:t>
            </a:r>
            <a:r>
              <a:rPr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the data?</a:t>
            </a:r>
            <a:endParaRPr sz="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52"/>
          <p:cNvSpPr/>
          <p:nvPr/>
        </p:nvSpPr>
        <p:spPr>
          <a:xfrm>
            <a:off x="4926150" y="1181450"/>
            <a:ext cx="3087900" cy="470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None/>
            </a:pPr>
            <a:r>
              <a:rPr i="1" lang="en" sz="1900">
                <a:latin typeface="Gill Sans"/>
                <a:ea typeface="Gill Sans"/>
                <a:cs typeface="Gill Sans"/>
                <a:sym typeface="Gill Sans"/>
              </a:rPr>
              <a:t>aka: </a:t>
            </a:r>
            <a:r>
              <a:rPr i="1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sum of squared errors </a:t>
            </a:r>
            <a:endParaRPr i="1" sz="5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068" y="914778"/>
            <a:ext cx="3550695" cy="74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5629" y="2118148"/>
            <a:ext cx="4064354" cy="250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53"/>
          <p:cNvSpPr/>
          <p:nvPr/>
        </p:nvSpPr>
        <p:spPr>
          <a:xfrm>
            <a:off x="2874125" y="259000"/>
            <a:ext cx="3517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i="1" lang="en" sz="4800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Co-</a:t>
            </a:r>
            <a:r>
              <a:rPr lang="en" sz="4800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V</a:t>
            </a:r>
            <a:r>
              <a:rPr i="0" lang="en" sz="48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ariance</a:t>
            </a:r>
            <a:endParaRPr sz="4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42" y="2114961"/>
            <a:ext cx="4069520" cy="25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8068" y="914778"/>
            <a:ext cx="3550695" cy="74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0573" y="4314608"/>
            <a:ext cx="168892" cy="19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89566" y="3078561"/>
            <a:ext cx="154426" cy="19017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4"/>
          <p:cNvSpPr/>
          <p:nvPr/>
        </p:nvSpPr>
        <p:spPr>
          <a:xfrm>
            <a:off x="2874125" y="259000"/>
            <a:ext cx="3517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lang="en" sz="4800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Cov</a:t>
            </a:r>
            <a:r>
              <a:rPr i="0" lang="en" sz="48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ariance</a:t>
            </a:r>
            <a:endParaRPr sz="4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54"/>
          <p:cNvSpPr txBox="1"/>
          <p:nvPr/>
        </p:nvSpPr>
        <p:spPr>
          <a:xfrm>
            <a:off x="6050175" y="1329203"/>
            <a:ext cx="29448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BA38"/>
                </a:solidFill>
                <a:latin typeface="Amatic SC"/>
                <a:ea typeface="Amatic SC"/>
                <a:cs typeface="Amatic SC"/>
                <a:sym typeface="Amatic SC"/>
              </a:rPr>
              <a:t>Which quadrants represent positive covariance versus negative covariance?</a:t>
            </a:r>
            <a:endParaRPr b="1" sz="2700">
              <a:solidFill>
                <a:srgbClr val="00BA3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42" y="2114961"/>
            <a:ext cx="4069520" cy="251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55"/>
          <p:cNvGrpSpPr/>
          <p:nvPr/>
        </p:nvGrpSpPr>
        <p:grpSpPr>
          <a:xfrm>
            <a:off x="7027211" y="4254195"/>
            <a:ext cx="2151054" cy="629438"/>
            <a:chOff x="0" y="0"/>
            <a:chExt cx="3059385" cy="1193700"/>
          </a:xfrm>
        </p:grpSpPr>
        <p:sp>
          <p:nvSpPr>
            <p:cNvPr id="236" name="Google Shape;236;p55"/>
            <p:cNvSpPr/>
            <p:nvPr/>
          </p:nvSpPr>
          <p:spPr>
            <a:xfrm>
              <a:off x="286785" y="0"/>
              <a:ext cx="2772600" cy="11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1700"/>
                </a:buClr>
                <a:buSzPts val="2300"/>
                <a:buFont typeface="Helvetica Neue"/>
                <a:buNone/>
              </a:pPr>
              <a:r>
                <a:rPr b="0" i="0" lang="en" sz="2300" u="none" cap="none" strike="noStrike">
                  <a:solidFill>
                    <a:srgbClr val="B517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beware of outliers</a:t>
              </a:r>
              <a:endParaRPr sz="900"/>
            </a:p>
          </p:txBody>
        </p:sp>
        <p:pic>
          <p:nvPicPr>
            <p:cNvPr id="237" name="Google Shape;237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9317283">
              <a:off x="206523" y="418857"/>
              <a:ext cx="730454" cy="29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55"/>
            <p:cNvSpPr/>
            <p:nvPr/>
          </p:nvSpPr>
          <p:spPr>
            <a:xfrm>
              <a:off x="0" y="274875"/>
              <a:ext cx="157800" cy="157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t" bIns="32750" lIns="32750" spcFirstLastPara="1" rIns="32750" wrap="square" tIns="327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2FF"/>
                </a:buClr>
                <a:buSzPts val="2300"/>
                <a:buFont typeface="Helvetica Neue"/>
                <a:buNone/>
              </a:pPr>
              <a:r>
                <a:t/>
              </a:r>
              <a:endParaRPr b="0" i="0" sz="2300" u="none" cap="none" strike="noStrike">
                <a:solidFill>
                  <a:srgbClr val="00A2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239" name="Google Shape;239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8068" y="914778"/>
            <a:ext cx="3550695" cy="7406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55"/>
          <p:cNvGrpSpPr/>
          <p:nvPr/>
        </p:nvGrpSpPr>
        <p:grpSpPr>
          <a:xfrm>
            <a:off x="2190166" y="2404318"/>
            <a:ext cx="4708210" cy="1590477"/>
            <a:chOff x="0" y="0"/>
            <a:chExt cx="6696359" cy="3016265"/>
          </a:xfrm>
        </p:grpSpPr>
        <p:sp>
          <p:nvSpPr>
            <p:cNvPr id="241" name="Google Shape;241;p55"/>
            <p:cNvSpPr/>
            <p:nvPr/>
          </p:nvSpPr>
          <p:spPr>
            <a:xfrm>
              <a:off x="0" y="0"/>
              <a:ext cx="2834400" cy="6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negative values</a:t>
              </a:r>
              <a:endParaRPr sz="900"/>
            </a:p>
          </p:txBody>
        </p:sp>
        <p:sp>
          <p:nvSpPr>
            <p:cNvPr id="242" name="Google Shape;242;p55"/>
            <p:cNvSpPr/>
            <p:nvPr/>
          </p:nvSpPr>
          <p:spPr>
            <a:xfrm>
              <a:off x="3861959" y="2381165"/>
              <a:ext cx="2834400" cy="6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negative values</a:t>
              </a:r>
              <a:endParaRPr sz="900"/>
            </a:p>
          </p:txBody>
        </p:sp>
      </p:grpSp>
      <p:grpSp>
        <p:nvGrpSpPr>
          <p:cNvPr id="243" name="Google Shape;243;p55"/>
          <p:cNvGrpSpPr/>
          <p:nvPr/>
        </p:nvGrpSpPr>
        <p:grpSpPr>
          <a:xfrm>
            <a:off x="2241655" y="2404318"/>
            <a:ext cx="4605276" cy="1590477"/>
            <a:chOff x="0" y="0"/>
            <a:chExt cx="6549959" cy="3016265"/>
          </a:xfrm>
        </p:grpSpPr>
        <p:sp>
          <p:nvSpPr>
            <p:cNvPr id="244" name="Google Shape;244;p55"/>
            <p:cNvSpPr/>
            <p:nvPr/>
          </p:nvSpPr>
          <p:spPr>
            <a:xfrm>
              <a:off x="0" y="2381165"/>
              <a:ext cx="2688000" cy="6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positive values</a:t>
              </a:r>
              <a:endParaRPr sz="900"/>
            </a:p>
          </p:txBody>
        </p:sp>
        <p:sp>
          <p:nvSpPr>
            <p:cNvPr id="245" name="Google Shape;245;p55"/>
            <p:cNvSpPr/>
            <p:nvPr/>
          </p:nvSpPr>
          <p:spPr>
            <a:xfrm>
              <a:off x="3861959" y="0"/>
              <a:ext cx="2688000" cy="63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750" lIns="32750" spcFirstLastPara="1" rIns="32750" wrap="square" tIns="32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positive values</a:t>
              </a:r>
              <a:endParaRPr sz="900"/>
            </a:p>
          </p:txBody>
        </p:sp>
      </p:grpSp>
      <p:pic>
        <p:nvPicPr>
          <p:cNvPr id="246" name="Google Shape;246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0573" y="4314608"/>
            <a:ext cx="168892" cy="19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89566" y="3078561"/>
            <a:ext cx="154426" cy="19017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5"/>
          <p:cNvSpPr/>
          <p:nvPr/>
        </p:nvSpPr>
        <p:spPr>
          <a:xfrm>
            <a:off x="6407468" y="1851749"/>
            <a:ext cx="50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CFF"/>
              </a:buClr>
              <a:buSzPts val="1200"/>
              <a:buFont typeface="Avenir"/>
              <a:buNone/>
            </a:pPr>
            <a:r>
              <a:rPr b="0" i="0" lang="en" sz="1200" u="none" cap="none" strike="noStrike">
                <a:solidFill>
                  <a:srgbClr val="619CFF"/>
                </a:solidFill>
                <a:latin typeface="Avenir"/>
                <a:ea typeface="Avenir"/>
                <a:cs typeface="Avenir"/>
                <a:sym typeface="Avenir"/>
              </a:rPr>
              <a:t>large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9CFF"/>
              </a:buClr>
              <a:buSzPts val="1200"/>
              <a:buFont typeface="Avenir"/>
              <a:buNone/>
            </a:pPr>
            <a:r>
              <a:rPr b="0" i="0" lang="en" sz="1200" u="none" cap="none" strike="noStrike">
                <a:solidFill>
                  <a:srgbClr val="619CFF"/>
                </a:solidFill>
                <a:latin typeface="Avenir"/>
                <a:ea typeface="Avenir"/>
                <a:cs typeface="Avenir"/>
                <a:sym typeface="Avenir"/>
              </a:rPr>
              <a:t>value</a:t>
            </a:r>
            <a:endParaRPr sz="900"/>
          </a:p>
        </p:txBody>
      </p:sp>
      <p:sp>
        <p:nvSpPr>
          <p:cNvPr id="249" name="Google Shape;249;p55"/>
          <p:cNvSpPr/>
          <p:nvPr/>
        </p:nvSpPr>
        <p:spPr>
          <a:xfrm>
            <a:off x="4774615" y="1910607"/>
            <a:ext cx="7353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A38"/>
              </a:buClr>
              <a:buSzPts val="1200"/>
              <a:buFont typeface="Avenir"/>
              <a:buNone/>
            </a:pPr>
            <a:r>
              <a:rPr b="0" i="0" lang="en" sz="1200" u="none" cap="none" strike="noStrike">
                <a:solidFill>
                  <a:srgbClr val="00BA38"/>
                </a:solidFill>
                <a:latin typeface="Avenir"/>
                <a:ea typeface="Avenir"/>
                <a:cs typeface="Avenir"/>
                <a:sym typeface="Avenir"/>
              </a:rPr>
              <a:t>medium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A38"/>
              </a:buClr>
              <a:buSzPts val="1200"/>
              <a:buFont typeface="Avenir"/>
              <a:buNone/>
            </a:pPr>
            <a:r>
              <a:rPr b="0" i="0" lang="en" sz="1200" u="none" cap="none" strike="noStrike">
                <a:solidFill>
                  <a:srgbClr val="00BA38"/>
                </a:solidFill>
                <a:latin typeface="Avenir"/>
                <a:ea typeface="Avenir"/>
                <a:cs typeface="Avenir"/>
                <a:sym typeface="Avenir"/>
              </a:rPr>
              <a:t>value</a:t>
            </a:r>
            <a:endParaRPr sz="900"/>
          </a:p>
        </p:txBody>
      </p:sp>
      <p:sp>
        <p:nvSpPr>
          <p:cNvPr id="250" name="Google Shape;250;p55"/>
          <p:cNvSpPr/>
          <p:nvPr/>
        </p:nvSpPr>
        <p:spPr>
          <a:xfrm>
            <a:off x="4737009" y="3203453"/>
            <a:ext cx="509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766D"/>
              </a:buClr>
              <a:buSzPts val="1200"/>
              <a:buFont typeface="Avenir"/>
              <a:buNone/>
            </a:pPr>
            <a:r>
              <a:rPr b="0" i="0" lang="en" sz="1200" u="none" cap="none" strike="noStrike">
                <a:solidFill>
                  <a:srgbClr val="F7766D"/>
                </a:solidFill>
                <a:latin typeface="Avenir"/>
                <a:ea typeface="Avenir"/>
                <a:cs typeface="Avenir"/>
                <a:sym typeface="Avenir"/>
              </a:rPr>
              <a:t>small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766D"/>
              </a:buClr>
              <a:buSzPts val="1200"/>
              <a:buFont typeface="Avenir"/>
              <a:buNone/>
            </a:pPr>
            <a:r>
              <a:rPr b="0" i="0" lang="en" sz="1200" u="none" cap="none" strike="noStrike">
                <a:solidFill>
                  <a:srgbClr val="F7766D"/>
                </a:solidFill>
                <a:latin typeface="Avenir"/>
                <a:ea typeface="Avenir"/>
                <a:cs typeface="Avenir"/>
                <a:sym typeface="Avenir"/>
              </a:rPr>
              <a:t>value</a:t>
            </a:r>
            <a:endParaRPr sz="900"/>
          </a:p>
        </p:txBody>
      </p:sp>
      <p:sp>
        <p:nvSpPr>
          <p:cNvPr id="251" name="Google Shape;251;p55"/>
          <p:cNvSpPr/>
          <p:nvPr/>
        </p:nvSpPr>
        <p:spPr>
          <a:xfrm>
            <a:off x="2874125" y="259000"/>
            <a:ext cx="3517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lang="en" sz="4800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Cov</a:t>
            </a:r>
            <a:r>
              <a:rPr i="0" lang="en" sz="48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ariance</a:t>
            </a:r>
            <a:endParaRPr sz="4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0068" y="914778"/>
            <a:ext cx="3550695" cy="74066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6"/>
          <p:cNvSpPr/>
          <p:nvPr/>
        </p:nvSpPr>
        <p:spPr>
          <a:xfrm>
            <a:off x="1807900" y="1750325"/>
            <a:ext cx="7090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None/>
            </a:pPr>
            <a:r>
              <a:rPr i="1" lang="en" sz="230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Problem: this </a:t>
            </a:r>
            <a:r>
              <a:rPr i="1" lang="en" sz="2300" u="none" cap="none" strike="noStrik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depends on the scale of the variables</a:t>
            </a:r>
            <a:endParaRPr i="1" sz="90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56"/>
          <p:cNvSpPr/>
          <p:nvPr/>
        </p:nvSpPr>
        <p:spPr>
          <a:xfrm>
            <a:off x="2874125" y="259000"/>
            <a:ext cx="3517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lang="en" sz="4800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Cov</a:t>
            </a:r>
            <a:r>
              <a:rPr i="0" lang="en" sz="48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ariance</a:t>
            </a:r>
            <a:endParaRPr sz="4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p56"/>
          <p:cNvSpPr/>
          <p:nvPr/>
        </p:nvSpPr>
        <p:spPr>
          <a:xfrm>
            <a:off x="2326400" y="2308575"/>
            <a:ext cx="5448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None/>
            </a:pPr>
            <a:r>
              <a:rPr i="1" lang="en" sz="230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ie., bigger variables have more influence!</a:t>
            </a:r>
            <a:endParaRPr i="1" sz="90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0068" y="914778"/>
            <a:ext cx="3550695" cy="74066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7"/>
          <p:cNvSpPr/>
          <p:nvPr/>
        </p:nvSpPr>
        <p:spPr>
          <a:xfrm>
            <a:off x="1807900" y="1750325"/>
            <a:ext cx="70908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None/>
            </a:pPr>
            <a:r>
              <a:rPr i="1" lang="en" sz="230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Problem: this </a:t>
            </a:r>
            <a:r>
              <a:rPr i="1" lang="en" sz="2300" u="none" cap="none" strike="noStrik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depends on the scale of the variables</a:t>
            </a:r>
            <a:endParaRPr i="1" sz="90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57"/>
          <p:cNvSpPr/>
          <p:nvPr/>
        </p:nvSpPr>
        <p:spPr>
          <a:xfrm>
            <a:off x="2260125" y="2687325"/>
            <a:ext cx="49560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i="0" lang="en" sz="41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Pearson </a:t>
            </a:r>
            <a:r>
              <a:rPr lang="en" sz="4100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i="0" lang="en" sz="41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orrelation</a:t>
            </a:r>
            <a:endParaRPr sz="27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p57"/>
          <p:cNvSpPr/>
          <p:nvPr/>
        </p:nvSpPr>
        <p:spPr>
          <a:xfrm>
            <a:off x="1927432" y="4211511"/>
            <a:ext cx="52890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None/>
            </a:pPr>
            <a:r>
              <a:rPr i="1" lang="en" sz="2300" u="none" cap="none" strike="noStrik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standardized </a:t>
            </a:r>
            <a:r>
              <a:rPr i="0" lang="en" sz="2300" u="none" cap="none" strike="noStrik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covariation</a:t>
            </a:r>
            <a:endParaRPr sz="90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nir"/>
              <a:buNone/>
            </a:pPr>
            <a:r>
              <a:rPr i="0" lang="en" sz="2300" u="none" cap="none" strike="noStrik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(dividing by the standard deviations)</a:t>
            </a:r>
            <a:endParaRPr sz="90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68" name="Google Shape;26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6824" y="3347725"/>
            <a:ext cx="3646851" cy="7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7"/>
          <p:cNvSpPr/>
          <p:nvPr/>
        </p:nvSpPr>
        <p:spPr>
          <a:xfrm>
            <a:off x="2874125" y="259000"/>
            <a:ext cx="3517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2300"/>
              <a:buFont typeface="Helvetica Neue"/>
              <a:buNone/>
            </a:pPr>
            <a:r>
              <a:rPr lang="en" sz="4800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Cov</a:t>
            </a:r>
            <a:r>
              <a:rPr i="0" lang="en" sz="4800" u="none" cap="none" strike="noStrike">
                <a:solidFill>
                  <a:srgbClr val="00A2FF"/>
                </a:solidFill>
                <a:latin typeface="Gill Sans"/>
                <a:ea typeface="Gill Sans"/>
                <a:cs typeface="Gill Sans"/>
                <a:sym typeface="Gill Sans"/>
              </a:rPr>
              <a:t>ariance</a:t>
            </a:r>
            <a:endParaRPr sz="4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