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9" r:id="rId3"/>
    <p:sldId id="305" r:id="rId4"/>
    <p:sldId id="284" r:id="rId5"/>
    <p:sldId id="307" r:id="rId6"/>
    <p:sldId id="308" r:id="rId7"/>
    <p:sldId id="309" r:id="rId8"/>
    <p:sldId id="310" r:id="rId9"/>
    <p:sldId id="311" r:id="rId10"/>
    <p:sldId id="314" r:id="rId11"/>
    <p:sldId id="312" r:id="rId12"/>
    <p:sldId id="318" r:id="rId13"/>
    <p:sldId id="313" r:id="rId14"/>
    <p:sldId id="304" r:id="rId15"/>
    <p:sldId id="283" r:id="rId16"/>
    <p:sldId id="306" r:id="rId17"/>
    <p:sldId id="285" r:id="rId18"/>
    <p:sldId id="286" r:id="rId19"/>
    <p:sldId id="287" r:id="rId20"/>
    <p:sldId id="288" r:id="rId21"/>
    <p:sldId id="289" r:id="rId22"/>
    <p:sldId id="315" r:id="rId23"/>
    <p:sldId id="290" r:id="rId24"/>
    <p:sldId id="291" r:id="rId25"/>
    <p:sldId id="292" r:id="rId26"/>
    <p:sldId id="293" r:id="rId27"/>
    <p:sldId id="294" r:id="rId28"/>
    <p:sldId id="295" r:id="rId29"/>
    <p:sldId id="296" r:id="rId30"/>
    <p:sldId id="297" r:id="rId31"/>
    <p:sldId id="298" r:id="rId32"/>
    <p:sldId id="316" r:id="rId33"/>
    <p:sldId id="299" r:id="rId34"/>
    <p:sldId id="300" r:id="rId35"/>
    <p:sldId id="301" r:id="rId36"/>
    <p:sldId id="302" r:id="rId37"/>
    <p:sldId id="317" r:id="rId38"/>
    <p:sldId id="280" r:id="rId39"/>
    <p:sldId id="303"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0826" y="1842368"/>
            <a:ext cx="11177587" cy="552450"/>
          </a:xfrm>
        </p:spPr>
        <p:txBody>
          <a:bodyPr/>
          <a:lstStyle/>
          <a:p>
            <a:pPr algn="just"/>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    PROBLEM STATEMENT:</a:t>
            </a:r>
          </a:p>
        </p:txBody>
      </p:sp>
      <p:sp>
        <p:nvSpPr>
          <p:cNvPr id="5" name="Subtitle 2"/>
          <p:cNvSpPr txBox="1">
            <a:spLocks/>
          </p:cNvSpPr>
          <p:nvPr/>
        </p:nvSpPr>
        <p:spPr>
          <a:xfrm>
            <a:off x="6287015" y="344169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a:latin typeface="Arial Black" panose="020B0A04020102020204" pitchFamily="34" charset="0"/>
              </a:rPr>
              <a:t>R PROGRAMMING PROJECT</a:t>
            </a:r>
          </a:p>
          <a:p>
            <a:endParaRPr lang="en-GB" sz="1800" dirty="0">
              <a:latin typeface="Arial Black" panose="020B0A04020102020204" pitchFamily="34" charset="0"/>
            </a:endParaRPr>
          </a:p>
        </p:txBody>
      </p:sp>
      <p:sp>
        <p:nvSpPr>
          <p:cNvPr id="8" name="TextBox 7">
            <a:extLst>
              <a:ext uri="{FF2B5EF4-FFF2-40B4-BE49-F238E27FC236}">
                <a16:creationId xmlns:a16="http://schemas.microsoft.com/office/drawing/2014/main" id="{AB79B404-EC78-4EC6-8880-53C722464A03}"/>
              </a:ext>
            </a:extLst>
          </p:cNvPr>
          <p:cNvSpPr txBox="1"/>
          <p:nvPr/>
        </p:nvSpPr>
        <p:spPr>
          <a:xfrm>
            <a:off x="858688" y="2394818"/>
            <a:ext cx="10722486" cy="2862322"/>
          </a:xfrm>
          <a:prstGeom prst="rect">
            <a:avLst/>
          </a:prstGeom>
          <a:noFill/>
        </p:spPr>
        <p:txBody>
          <a:bodyPr wrap="square">
            <a:spAutoFit/>
          </a:bodyPr>
          <a:lstStyle/>
          <a:p>
            <a:pPr algn="just"/>
            <a:r>
              <a:rPr lang="en-US" sz="3600" b="0" dirty="0">
                <a:solidFill>
                  <a:schemeClr val="tx1"/>
                </a:solidFill>
                <a:latin typeface="Times New Roman" panose="02020603050405020304" pitchFamily="18" charset="0"/>
                <a:cs typeface="Times New Roman" panose="02020603050405020304" pitchFamily="18" charset="0"/>
              </a:rPr>
              <a:t>Natural Language Processing (NLP) for Sentiment Analysis:-Implement NLP techniques to analyze sentiment in text data. Apply sentiment analysis to social media, customer reviews, or news articles to understand public opinion or customer feedback.</a:t>
            </a:r>
            <a:endParaRPr lang="en-IN" sz="3600" dirty="0"/>
          </a:p>
        </p:txBody>
      </p:sp>
      <p:sp>
        <p:nvSpPr>
          <p:cNvPr id="9" name="TextBox 8">
            <a:extLst>
              <a:ext uri="{FF2B5EF4-FFF2-40B4-BE49-F238E27FC236}">
                <a16:creationId xmlns:a16="http://schemas.microsoft.com/office/drawing/2014/main" id="{D364C204-4C9E-4158-128C-AFF9CF57D8F8}"/>
              </a:ext>
            </a:extLst>
          </p:cNvPr>
          <p:cNvSpPr txBox="1"/>
          <p:nvPr/>
        </p:nvSpPr>
        <p:spPr>
          <a:xfrm>
            <a:off x="762000" y="1133519"/>
            <a:ext cx="11295529" cy="646331"/>
          </a:xfrm>
          <a:prstGeom prst="rect">
            <a:avLst/>
          </a:prstGeom>
          <a:noFill/>
        </p:spPr>
        <p:txBody>
          <a:bodyPr wrap="square">
            <a:spAutoFit/>
          </a:bodyPr>
          <a:lstStyle/>
          <a:p>
            <a:r>
              <a:rPr lang="en-IN" sz="3600" dirty="0"/>
              <a:t>SENTIMENT ANALYSIS FOR SOCIAL MEDIA </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159ABF-08E2-FAB8-F156-1E8AA9CD95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9940" y="997996"/>
            <a:ext cx="4972423" cy="2796987"/>
          </a:xfrm>
          <a:prstGeom prst="rect">
            <a:avLst/>
          </a:prstGeom>
        </p:spPr>
      </p:pic>
      <p:pic>
        <p:nvPicPr>
          <p:cNvPr id="14" name="Picture 13">
            <a:extLst>
              <a:ext uri="{FF2B5EF4-FFF2-40B4-BE49-F238E27FC236}">
                <a16:creationId xmlns:a16="http://schemas.microsoft.com/office/drawing/2014/main" id="{91CDC9A0-27D2-D43F-AE79-5B5678C14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557" y="3983242"/>
            <a:ext cx="4122690" cy="2555262"/>
          </a:xfrm>
          <a:prstGeom prst="rect">
            <a:avLst/>
          </a:prstGeom>
        </p:spPr>
      </p:pic>
      <p:pic>
        <p:nvPicPr>
          <p:cNvPr id="16" name="Picture 15">
            <a:extLst>
              <a:ext uri="{FF2B5EF4-FFF2-40B4-BE49-F238E27FC236}">
                <a16:creationId xmlns:a16="http://schemas.microsoft.com/office/drawing/2014/main" id="{24123AA7-B786-1669-D097-792AA1D02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47" y="997996"/>
            <a:ext cx="4401671" cy="2784619"/>
          </a:xfrm>
          <a:prstGeom prst="rect">
            <a:avLst/>
          </a:prstGeom>
        </p:spPr>
      </p:pic>
    </p:spTree>
    <p:extLst>
      <p:ext uri="{BB962C8B-B14F-4D97-AF65-F5344CB8AC3E}">
        <p14:creationId xmlns:p14="http://schemas.microsoft.com/office/powerpoint/2010/main" val="21090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Sentiment Analysis</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lnSpcReduction="10000"/>
          </a:bodyPr>
          <a:lstStyle/>
          <a:p>
            <a:pPr algn="just"/>
            <a:r>
              <a:rPr lang="en-US" sz="2800" b="1" dirty="0">
                <a:latin typeface="Times New Roman" panose="02020603050405020304" pitchFamily="18" charset="0"/>
                <a:cs typeface="Times New Roman" panose="02020603050405020304" pitchFamily="18" charset="0"/>
              </a:rPr>
              <a:t>Setup:</a:t>
            </a:r>
            <a:r>
              <a:rPr lang="en-US" sz="2800" dirty="0">
                <a:latin typeface="Times New Roman" panose="02020603050405020304" pitchFamily="18" charset="0"/>
                <a:cs typeface="Times New Roman" panose="02020603050405020304" pitchFamily="18" charset="0"/>
              </a:rPr>
              <a:t> The script integrates sentiment analysis tools, leveraging the </a:t>
            </a:r>
            <a:r>
              <a:rPr lang="en-US" sz="2800" dirty="0" err="1">
                <a:latin typeface="Times New Roman" panose="02020603050405020304" pitchFamily="18" charset="0"/>
                <a:cs typeface="Times New Roman" panose="02020603050405020304" pitchFamily="18" charset="0"/>
              </a:rPr>
              <a:t>syuzhet</a:t>
            </a:r>
            <a:r>
              <a:rPr lang="en-US" sz="2800" dirty="0">
                <a:latin typeface="Times New Roman" panose="02020603050405020304" pitchFamily="18" charset="0"/>
                <a:cs typeface="Times New Roman" panose="02020603050405020304" pitchFamily="18" charset="0"/>
              </a:rPr>
              <a:t> package. It begins by reading the file, converting text using </a:t>
            </a:r>
            <a:r>
              <a:rPr lang="en-US" sz="2800" dirty="0" err="1">
                <a:latin typeface="Times New Roman" panose="02020603050405020304" pitchFamily="18" charset="0"/>
                <a:cs typeface="Times New Roman" panose="02020603050405020304" pitchFamily="18" charset="0"/>
              </a:rPr>
              <a:t>iconv</a:t>
            </a:r>
            <a:r>
              <a:rPr lang="en-US" sz="2800" dirty="0">
                <a:latin typeface="Times New Roman" panose="02020603050405020304" pitchFamily="18" charset="0"/>
                <a:cs typeface="Times New Roman" panose="02020603050405020304" pitchFamily="18" charset="0"/>
              </a:rPr>
              <a:t>, and extracting sentiment scores with </a:t>
            </a:r>
            <a:r>
              <a:rPr lang="en-US" sz="2800" dirty="0" err="1">
                <a:latin typeface="Times New Roman" panose="02020603050405020304" pitchFamily="18" charset="0"/>
                <a:cs typeface="Times New Roman" panose="02020603050405020304" pitchFamily="18" charset="0"/>
              </a:rPr>
              <a:t>get_nrc_sentiment</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Scores: </a:t>
            </a:r>
            <a:r>
              <a:rPr lang="en-US" sz="2800" dirty="0">
                <a:latin typeface="Times New Roman" panose="02020603050405020304" pitchFamily="18" charset="0"/>
                <a:cs typeface="Times New Roman" panose="02020603050405020304" pitchFamily="18" charset="0"/>
              </a:rPr>
              <a:t>Sentiment scores are computed for Apple-related tweets, providing an overview of emotional tones present in the text data.</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Bar Plot: </a:t>
            </a:r>
            <a:r>
              <a:rPr lang="en-US" sz="2800" dirty="0">
                <a:latin typeface="Times New Roman" panose="02020603050405020304" pitchFamily="18" charset="0"/>
                <a:cs typeface="Times New Roman" panose="02020603050405020304" pitchFamily="18" charset="0"/>
              </a:rPr>
              <a:t>A bar plot visualizes the sentiment scores, offering a clear depiction of the distribution of sentiments within the Apple-related tweets.</a:t>
            </a:r>
          </a:p>
          <a:p>
            <a:pPr algn="just"/>
            <a:r>
              <a:rPr lang="en-IN" sz="2800" b="1" i="0" dirty="0">
                <a:effectLst/>
                <a:latin typeface="Söhne"/>
              </a:rPr>
              <a:t>Histogram of Sentiment Distribution: </a:t>
            </a:r>
            <a:r>
              <a:rPr lang="en-US" sz="2800" b="0" i="0" dirty="0">
                <a:effectLst/>
                <a:latin typeface="Söhne"/>
              </a:rPr>
              <a:t>The histogram visually represents the distribution of sentiment labels (positive/negative) within the Apple-related tweets dataset.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46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0B4D8-AF9A-EA8C-34D6-155253B77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1764" y="3774142"/>
            <a:ext cx="5468471" cy="2832846"/>
          </a:xfrm>
          <a:prstGeom prst="rect">
            <a:avLst/>
          </a:prstGeom>
        </p:spPr>
      </p:pic>
      <p:pic>
        <p:nvPicPr>
          <p:cNvPr id="7" name="Picture 6">
            <a:extLst>
              <a:ext uri="{FF2B5EF4-FFF2-40B4-BE49-F238E27FC236}">
                <a16:creationId xmlns:a16="http://schemas.microsoft.com/office/drawing/2014/main" id="{CF73CD92-9233-0FE0-0C7A-4CF82B7812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057835"/>
            <a:ext cx="5605673" cy="2563905"/>
          </a:xfrm>
          <a:prstGeom prst="rect">
            <a:avLst/>
          </a:prstGeom>
        </p:spPr>
      </p:pic>
      <p:pic>
        <p:nvPicPr>
          <p:cNvPr id="9" name="Picture 8">
            <a:extLst>
              <a:ext uri="{FF2B5EF4-FFF2-40B4-BE49-F238E27FC236}">
                <a16:creationId xmlns:a16="http://schemas.microsoft.com/office/drawing/2014/main" id="{F5A5E007-4129-2226-2F4A-A990BF7A7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9" y="748551"/>
            <a:ext cx="4775713" cy="3025591"/>
          </a:xfrm>
          <a:prstGeom prst="rect">
            <a:avLst/>
          </a:prstGeom>
        </p:spPr>
      </p:pic>
    </p:spTree>
    <p:extLst>
      <p:ext uri="{BB962C8B-B14F-4D97-AF65-F5344CB8AC3E}">
        <p14:creationId xmlns:p14="http://schemas.microsoft.com/office/powerpoint/2010/main" val="224629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The R code begins by reading Apple-related tweets from a CSV file and then processes the text data. The text cleaning involves converting to lowercase, removing punctuation, numbers, and stop words. A term-document matrix is then created to represent the frequency of terms in the corpus. After further cleaning, the code generates a bar plot and a word cloud to visualize the most frequent terms in the tweets.</a:t>
            </a:r>
          </a:p>
          <a:p>
            <a:r>
              <a:rPr lang="en-US" dirty="0">
                <a:latin typeface="Times New Roman" panose="02020603050405020304" pitchFamily="18" charset="0"/>
                <a:cs typeface="Times New Roman" panose="02020603050405020304" pitchFamily="18" charset="0"/>
              </a:rPr>
              <a:t>The sentiment analysis section involves using the </a:t>
            </a:r>
            <a:r>
              <a:rPr lang="en-US" dirty="0" err="1">
                <a:latin typeface="Times New Roman" panose="02020603050405020304" pitchFamily="18" charset="0"/>
                <a:cs typeface="Times New Roman" panose="02020603050405020304" pitchFamily="18" charset="0"/>
              </a:rPr>
              <a:t>syuzhet</a:t>
            </a:r>
            <a:r>
              <a:rPr lang="en-US" dirty="0">
                <a:latin typeface="Times New Roman" panose="02020603050405020304" pitchFamily="18" charset="0"/>
                <a:cs typeface="Times New Roman" panose="02020603050405020304" pitchFamily="18" charset="0"/>
              </a:rPr>
              <a:t> library to obtain sentiment scores for each tweet. The code then creates a bar plot to visualize the overall sentiment distribution in the Apple-related tweets.</a:t>
            </a:r>
          </a:p>
          <a:p>
            <a:r>
              <a:rPr lang="en-US" dirty="0">
                <a:latin typeface="Times New Roman" panose="02020603050405020304" pitchFamily="18" charset="0"/>
                <a:cs typeface="Times New Roman" panose="02020603050405020304" pitchFamily="18" charset="0"/>
              </a:rPr>
              <a:t>In summary, this R code provides a comprehensive analysis of sentiment in Apple-related tweets, offering visualizations to enhance the understanding of the data. The libraries used cover a range of functionalities, from text processing to sentiment analysis and data visualization.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2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EF19AB-5C1D-8E7C-89FB-74346DC300E8}"/>
              </a:ext>
            </a:extLst>
          </p:cNvPr>
          <p:cNvSpPr>
            <a:spLocks noGrp="1"/>
          </p:cNvSpPr>
          <p:nvPr>
            <p:ph type="ctrTitle"/>
          </p:nvPr>
        </p:nvSpPr>
        <p:spPr/>
        <p:txBody>
          <a:bodyPr/>
          <a:lstStyle/>
          <a:p>
            <a:r>
              <a:rPr lang="en-IN" dirty="0"/>
              <a:t>SENTIMENT ANALYSIS FOR CUSTOMER REVIEW </a:t>
            </a:r>
          </a:p>
        </p:txBody>
      </p:sp>
      <p:sp>
        <p:nvSpPr>
          <p:cNvPr id="10" name="Subtitle 9">
            <a:extLst>
              <a:ext uri="{FF2B5EF4-FFF2-40B4-BE49-F238E27FC236}">
                <a16:creationId xmlns:a16="http://schemas.microsoft.com/office/drawing/2014/main" id="{DEFC8BE3-6DB4-AC2C-F299-1D9ABD25730F}"/>
              </a:ext>
            </a:extLst>
          </p:cNvPr>
          <p:cNvSpPr>
            <a:spLocks noGrp="1"/>
          </p:cNvSpPr>
          <p:nvPr>
            <p:ph type="subTitle" idx="1"/>
          </p:nvPr>
        </p:nvSpPr>
        <p:spPr/>
        <p:txBody>
          <a:bodyPr/>
          <a:lstStyle/>
          <a:p>
            <a:r>
              <a:rPr lang="en-IN" dirty="0"/>
              <a:t>USING R LANGUAGE</a:t>
            </a:r>
          </a:p>
        </p:txBody>
      </p:sp>
    </p:spTree>
    <p:extLst>
      <p:ext uri="{BB962C8B-B14F-4D97-AF65-F5344CB8AC3E}">
        <p14:creationId xmlns:p14="http://schemas.microsoft.com/office/powerpoint/2010/main" val="234192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200" dirty="0"/>
              <a:t>In this analysis, we delve into the sentiments expressed in Flipkart reviews and conduct text analysis to gain insights into customer feedback.</a:t>
            </a:r>
          </a:p>
          <a:p>
            <a:r>
              <a:rPr lang="en-US" sz="3200" dirty="0"/>
              <a:t>The goal is to understand the overall sentiment and key aspects highlighted by customers in their reviews.</a:t>
            </a:r>
            <a:endParaRPr lang="en-IN" sz="3200" dirty="0"/>
          </a:p>
        </p:txBody>
      </p:sp>
    </p:spTree>
    <p:extLst>
      <p:ext uri="{BB962C8B-B14F-4D97-AF65-F5344CB8AC3E}">
        <p14:creationId xmlns:p14="http://schemas.microsoft.com/office/powerpoint/2010/main" val="71047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IN" dirty="0"/>
              <a:t>LIBRARIES</a:t>
            </a:r>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lnSpcReduction="10000"/>
          </a:bodyPr>
          <a:lstStyle/>
          <a:p>
            <a:pPr algn="just"/>
            <a:r>
              <a:rPr lang="en-IN" b="1" dirty="0" err="1">
                <a:latin typeface="Times New Roman" panose="02020603050405020304" pitchFamily="18" charset="0"/>
                <a:ea typeface="Calibri" panose="020F0502020204030204" pitchFamily="34" charset="0"/>
                <a:cs typeface="Times New Roman" panose="02020603050405020304" pitchFamily="18" charset="0"/>
              </a:rPr>
              <a:t>Tidyverse</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collection of packages for data manipulation and visualization in the "tidy" data format.</a:t>
            </a:r>
          </a:p>
          <a:p>
            <a:pPr algn="just"/>
            <a:r>
              <a:rPr lang="en-IN" b="1" dirty="0" err="1">
                <a:latin typeface="Times New Roman" panose="02020603050405020304" pitchFamily="18" charset="0"/>
                <a:ea typeface="Calibri" panose="020F0502020204030204" pitchFamily="34" charset="0"/>
                <a:cs typeface="Times New Roman" panose="02020603050405020304" pitchFamily="18" charset="0"/>
              </a:rPr>
              <a:t>syuzhet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package for sentiment analysis that uses the NRC sentiment lexicon.</a:t>
            </a:r>
          </a:p>
          <a:p>
            <a:pPr algn="just"/>
            <a:r>
              <a:rPr lang="en-IN" b="1" dirty="0" err="1">
                <a:latin typeface="Times New Roman" panose="02020603050405020304" pitchFamily="18" charset="0"/>
                <a:ea typeface="Calibri" panose="020F0502020204030204" pitchFamily="34" charset="0"/>
                <a:cs typeface="Times New Roman" panose="02020603050405020304" pitchFamily="18" charset="0"/>
              </a:rPr>
              <a:t>tidytext</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package for text mining and analysis, especially when working with tidy data principles.</a:t>
            </a: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ggplot2: </a:t>
            </a:r>
            <a:r>
              <a:rPr lang="en-IN" dirty="0">
                <a:latin typeface="Times New Roman" panose="02020603050405020304" pitchFamily="18" charset="0"/>
                <a:cs typeface="Times New Roman" panose="02020603050405020304" pitchFamily="18" charset="0"/>
              </a:rPr>
              <a:t>A popular package for creating static graphics in R, used for data visualization.</a:t>
            </a:r>
          </a:p>
          <a:p>
            <a:pPr algn="just"/>
            <a:r>
              <a:rPr lang="en-IN" b="1" dirty="0" err="1">
                <a:latin typeface="Times New Roman" panose="02020603050405020304" pitchFamily="18" charset="0"/>
                <a:ea typeface="Calibri" panose="020F0502020204030204" pitchFamily="34" charset="0"/>
                <a:cs typeface="Times New Roman" panose="02020603050405020304" pitchFamily="18" charset="0"/>
              </a:rPr>
              <a:t>lubridate</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package for handling date and time data, often used for data preprocessing.</a:t>
            </a:r>
          </a:p>
          <a:p>
            <a:pPr algn="just"/>
            <a:r>
              <a:rPr lang="en-IN" b="1" dirty="0" err="1">
                <a:latin typeface="Times New Roman" panose="02020603050405020304" pitchFamily="18" charset="0"/>
                <a:ea typeface="Calibri" panose="020F0502020204030204" pitchFamily="34" charset="0"/>
                <a:cs typeface="Times New Roman" panose="02020603050405020304" pitchFamily="18" charset="0"/>
              </a:rPr>
              <a:t>wordcloud</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package for creating word clouds, a visual representation of frequently used words in a text corpus.</a:t>
            </a: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wordcloud2:</a:t>
            </a:r>
            <a:r>
              <a:rPr lang="en-IN" dirty="0">
                <a:latin typeface="Times New Roman" panose="02020603050405020304" pitchFamily="18" charset="0"/>
                <a:cs typeface="Times New Roman" panose="02020603050405020304" pitchFamily="18" charset="0"/>
              </a:rPr>
              <a:t>An extension of the </a:t>
            </a:r>
            <a:r>
              <a:rPr lang="en-IN" dirty="0" err="1">
                <a:latin typeface="Times New Roman" panose="02020603050405020304" pitchFamily="18" charset="0"/>
                <a:cs typeface="Times New Roman" panose="02020603050405020304" pitchFamily="18" charset="0"/>
              </a:rPr>
              <a:t>wordcloud</a:t>
            </a:r>
            <a:r>
              <a:rPr lang="en-IN" dirty="0">
                <a:latin typeface="Times New Roman" panose="02020603050405020304" pitchFamily="18" charset="0"/>
                <a:cs typeface="Times New Roman" panose="02020603050405020304" pitchFamily="18" charset="0"/>
              </a:rPr>
              <a:t> package, allowing for the creation of interactive word clouds</a:t>
            </a:r>
          </a:p>
        </p:txBody>
      </p:sp>
    </p:spTree>
    <p:extLst>
      <p:ext uri="{BB962C8B-B14F-4D97-AF65-F5344CB8AC3E}">
        <p14:creationId xmlns:p14="http://schemas.microsoft.com/office/powerpoint/2010/main" val="43153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IN" dirty="0"/>
              <a:t>Sentiment Analysis using </a:t>
            </a:r>
            <a:r>
              <a:rPr lang="en-IN" dirty="0" err="1"/>
              <a:t>syuzhet</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762000" y="1036321"/>
            <a:ext cx="11140440" cy="4952997"/>
          </a:xfrm>
        </p:spPr>
        <p:txBody>
          <a:bodyPr>
            <a:noAutofit/>
          </a:bodyPr>
          <a:lstStyle/>
          <a:p>
            <a:r>
              <a:rPr lang="en-US" dirty="0">
                <a:latin typeface="Times New Roman" panose="02020603050405020304" pitchFamily="18" charset="0"/>
                <a:cs typeface="Times New Roman" panose="02020603050405020304" pitchFamily="18" charset="0"/>
              </a:rPr>
              <a:t>In this section, we employ the </a:t>
            </a:r>
            <a:r>
              <a:rPr lang="en-US" dirty="0" err="1">
                <a:latin typeface="Times New Roman" panose="02020603050405020304" pitchFamily="18" charset="0"/>
                <a:cs typeface="Times New Roman" panose="02020603050405020304" pitchFamily="18" charset="0"/>
              </a:rPr>
              <a:t>syuzhet</a:t>
            </a:r>
            <a:r>
              <a:rPr lang="en-US" dirty="0">
                <a:latin typeface="Times New Roman" panose="02020603050405020304" pitchFamily="18" charset="0"/>
                <a:cs typeface="Times New Roman" panose="02020603050405020304" pitchFamily="18" charset="0"/>
              </a:rPr>
              <a:t> package for sentiment analysis, which is a crucial step in understanding the emotional tone of Flipkart reviews.</a:t>
            </a:r>
          </a:p>
          <a:p>
            <a:r>
              <a:rPr lang="en-US" dirty="0">
                <a:latin typeface="Times New Roman" panose="02020603050405020304" pitchFamily="18" charset="0"/>
                <a:cs typeface="Times New Roman" panose="02020603050405020304" pitchFamily="18" charset="0"/>
              </a:rPr>
              <a:t>Utilizing the NRC (National Research Council) sentiment lexicon, the </a:t>
            </a:r>
            <a:r>
              <a:rPr lang="en-US" dirty="0" err="1">
                <a:latin typeface="Times New Roman" panose="02020603050405020304" pitchFamily="18" charset="0"/>
                <a:cs typeface="Times New Roman" panose="02020603050405020304" pitchFamily="18" charset="0"/>
              </a:rPr>
              <a:t>get_nrc_sentiment</a:t>
            </a:r>
            <a:r>
              <a:rPr lang="en-US" dirty="0">
                <a:latin typeface="Times New Roman" panose="02020603050405020304" pitchFamily="18" charset="0"/>
                <a:cs typeface="Times New Roman" panose="02020603050405020304" pitchFamily="18" charset="0"/>
              </a:rPr>
              <a:t> function is applied to the review texts to extract sentiment scores for various emotions.</a:t>
            </a:r>
          </a:p>
          <a:p>
            <a:r>
              <a:rPr lang="en-US" dirty="0">
                <a:latin typeface="Times New Roman" panose="02020603050405020304" pitchFamily="18" charset="0"/>
                <a:cs typeface="Times New Roman" panose="02020603050405020304" pitchFamily="18" charset="0"/>
              </a:rPr>
              <a:t>The resulting sentiment scores are aggregated and visualized through a bar plot, showcasing the distribution of different emotions as expressed in the Flipkart reviews.</a:t>
            </a:r>
          </a:p>
          <a:p>
            <a:r>
              <a:rPr lang="en-US" dirty="0">
                <a:latin typeface="Times New Roman" panose="02020603050405020304" pitchFamily="18" charset="0"/>
                <a:cs typeface="Times New Roman" panose="02020603050405020304" pitchFamily="18" charset="0"/>
              </a:rPr>
              <a:t>This analysis provides valuable insights into the emotional context of customer feedback, allowing us to discern prevalent sentiments such as joy, anger, anticipation, and more.</a:t>
            </a:r>
          </a:p>
          <a:p>
            <a:r>
              <a:rPr lang="en-US" dirty="0">
                <a:latin typeface="Times New Roman" panose="02020603050405020304" pitchFamily="18" charset="0"/>
                <a:cs typeface="Times New Roman" panose="02020603050405020304" pitchFamily="18" charset="0"/>
              </a:rPr>
              <a:t>The bar plot serves as a visual representation of the emotional nuances present in the reviews, aiding in the interpretation of customer sentiments towards Flipkart products or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US" dirty="0"/>
              <a:t>Sentiment Analysis using </a:t>
            </a:r>
            <a:r>
              <a:rPr lang="en-US" dirty="0" err="1"/>
              <a:t>tidytext</a:t>
            </a:r>
            <a:r>
              <a:rPr lang="en-US" dirty="0"/>
              <a:t> (</a:t>
            </a:r>
            <a:r>
              <a:rPr lang="en-US" dirty="0" err="1"/>
              <a:t>bing</a:t>
            </a:r>
            <a:r>
              <a:rPr lang="en-US" dirty="0"/>
              <a:t> lexicon)</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762000" y="1036321"/>
            <a:ext cx="11140440" cy="4952997"/>
          </a:xfrm>
        </p:spPr>
        <p:txBody>
          <a:bodyPr>
            <a:noAutofit/>
          </a:bodyPr>
          <a:lstStyle/>
          <a:p>
            <a:r>
              <a:rPr lang="en-US" sz="2100" dirty="0">
                <a:latin typeface="Times New Roman" panose="02020603050405020304" pitchFamily="18" charset="0"/>
                <a:cs typeface="Times New Roman" panose="02020603050405020304" pitchFamily="18" charset="0"/>
              </a:rPr>
              <a:t>In this segment, we leverage the </a:t>
            </a:r>
            <a:r>
              <a:rPr lang="en-US" sz="2100" dirty="0" err="1">
                <a:latin typeface="Times New Roman" panose="02020603050405020304" pitchFamily="18" charset="0"/>
                <a:cs typeface="Times New Roman" panose="02020603050405020304" pitchFamily="18" charset="0"/>
              </a:rPr>
              <a:t>tidytext</a:t>
            </a:r>
            <a:r>
              <a:rPr lang="en-US" sz="2100" dirty="0">
                <a:latin typeface="Times New Roman" panose="02020603050405020304" pitchFamily="18" charset="0"/>
                <a:cs typeface="Times New Roman" panose="02020603050405020304" pitchFamily="18" charset="0"/>
              </a:rPr>
              <a:t> package to perform sentiment analysis using the '</a:t>
            </a:r>
            <a:r>
              <a:rPr lang="en-US" sz="2100" dirty="0" err="1">
                <a:latin typeface="Times New Roman" panose="02020603050405020304" pitchFamily="18" charset="0"/>
                <a:cs typeface="Times New Roman" panose="02020603050405020304" pitchFamily="18" charset="0"/>
              </a:rPr>
              <a:t>bing</a:t>
            </a:r>
            <a:r>
              <a:rPr lang="en-US" sz="2100" dirty="0">
                <a:latin typeface="Times New Roman" panose="02020603050405020304" pitchFamily="18" charset="0"/>
                <a:cs typeface="Times New Roman" panose="02020603050405020304" pitchFamily="18" charset="0"/>
              </a:rPr>
              <a:t>' lexicon, which classifies words as either positive or negative.</a:t>
            </a:r>
          </a:p>
          <a:p>
            <a:r>
              <a:rPr lang="en-US" sz="2100" dirty="0">
                <a:latin typeface="Times New Roman" panose="02020603050405020304" pitchFamily="18" charset="0"/>
                <a:cs typeface="Times New Roman" panose="02020603050405020304" pitchFamily="18" charset="0"/>
              </a:rPr>
              <a:t>The </a:t>
            </a:r>
            <a:r>
              <a:rPr lang="en-US" sz="2100" dirty="0" err="1">
                <a:latin typeface="Times New Roman" panose="02020603050405020304" pitchFamily="18" charset="0"/>
                <a:cs typeface="Times New Roman" panose="02020603050405020304" pitchFamily="18" charset="0"/>
              </a:rPr>
              <a:t>unnest_tokens</a:t>
            </a:r>
            <a:r>
              <a:rPr lang="en-US" sz="2100" dirty="0">
                <a:latin typeface="Times New Roman" panose="02020603050405020304" pitchFamily="18" charset="0"/>
                <a:cs typeface="Times New Roman" panose="02020603050405020304" pitchFamily="18" charset="0"/>
              </a:rPr>
              <a:t> function is employed to tokenize and unnest the text data, creating a word-level data frame.</a:t>
            </a:r>
          </a:p>
          <a:p>
            <a:r>
              <a:rPr lang="en-US" sz="2100" dirty="0">
                <a:latin typeface="Times New Roman" panose="02020603050405020304" pitchFamily="18" charset="0"/>
                <a:cs typeface="Times New Roman" panose="02020603050405020304" pitchFamily="18" charset="0"/>
              </a:rPr>
              <a:t>We then use the </a:t>
            </a:r>
            <a:r>
              <a:rPr lang="en-US" sz="2100" dirty="0" err="1">
                <a:latin typeface="Times New Roman" panose="02020603050405020304" pitchFamily="18" charset="0"/>
                <a:cs typeface="Times New Roman" panose="02020603050405020304" pitchFamily="18" charset="0"/>
              </a:rPr>
              <a:t>inner_join</a:t>
            </a:r>
            <a:r>
              <a:rPr lang="en-US" sz="2100" dirty="0">
                <a:latin typeface="Times New Roman" panose="02020603050405020304" pitchFamily="18" charset="0"/>
                <a:cs typeface="Times New Roman" panose="02020603050405020304" pitchFamily="18" charset="0"/>
              </a:rPr>
              <a:t> function to associate words with sentiment labels from the '</a:t>
            </a:r>
            <a:r>
              <a:rPr lang="en-US" sz="2100" dirty="0" err="1">
                <a:latin typeface="Times New Roman" panose="02020603050405020304" pitchFamily="18" charset="0"/>
                <a:cs typeface="Times New Roman" panose="02020603050405020304" pitchFamily="18" charset="0"/>
              </a:rPr>
              <a:t>bing</a:t>
            </a:r>
            <a:r>
              <a:rPr lang="en-US" sz="2100" dirty="0">
                <a:latin typeface="Times New Roman" panose="02020603050405020304" pitchFamily="18" charset="0"/>
                <a:cs typeface="Times New Roman" panose="02020603050405020304" pitchFamily="18" charset="0"/>
              </a:rPr>
              <a:t>' lexicon, and subsequently, the count function tallies the occurrences of each word sentiment.</a:t>
            </a:r>
          </a:p>
          <a:p>
            <a:r>
              <a:rPr lang="en-US" sz="2100" dirty="0">
                <a:latin typeface="Times New Roman" panose="02020603050405020304" pitchFamily="18" charset="0"/>
                <a:cs typeface="Times New Roman" panose="02020603050405020304" pitchFamily="18" charset="0"/>
              </a:rPr>
              <a:t>Focusing on the top 10 words contributing to each sentiment, we create a bar plot. This visual representation illustrates the relative importance of words in conveying positive or negative sentiments in the Flipkart reviews.</a:t>
            </a:r>
          </a:p>
          <a:p>
            <a:r>
              <a:rPr lang="en-US" sz="2100" dirty="0">
                <a:latin typeface="Times New Roman" panose="02020603050405020304" pitchFamily="18" charset="0"/>
                <a:cs typeface="Times New Roman" panose="02020603050405020304" pitchFamily="18" charset="0"/>
              </a:rPr>
              <a:t>By examining these key words, we gain insights into the language used by customers, allowing us to understand specific aspects that contribute to positive or negative sentiments in their reviews.</a:t>
            </a:r>
          </a:p>
          <a:p>
            <a:r>
              <a:rPr lang="en-US" sz="2100" dirty="0">
                <a:latin typeface="Times New Roman" panose="02020603050405020304" pitchFamily="18" charset="0"/>
                <a:cs typeface="Times New Roman" panose="02020603050405020304" pitchFamily="18" charset="0"/>
              </a:rPr>
              <a:t>This detailed sentiment analysis enhances our understanding of the nuanced sentiments expressed in the Flipkart reviews and provides valuable information for further interpretation and decision-making.</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826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US" dirty="0"/>
              <a:t>Sentiment Analysis using </a:t>
            </a:r>
            <a:r>
              <a:rPr lang="en-US" dirty="0" err="1"/>
              <a:t>tidytext</a:t>
            </a:r>
            <a:r>
              <a:rPr lang="en-US" dirty="0"/>
              <a:t> (</a:t>
            </a:r>
            <a:r>
              <a:rPr lang="en-US" dirty="0" err="1"/>
              <a:t>loughranlexicon</a:t>
            </a:r>
            <a:r>
              <a:rPr lang="en-US" dirty="0"/>
              <a:t>)</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696012" y="952501"/>
            <a:ext cx="11379724" cy="4952997"/>
          </a:xfrm>
        </p:spPr>
        <p:txBody>
          <a:bodyPr>
            <a:noAutofit/>
          </a:bodyPr>
          <a:lstStyle/>
          <a:p>
            <a:r>
              <a:rPr lang="en-US" sz="2100" dirty="0">
                <a:latin typeface="Times New Roman" panose="02020603050405020304" pitchFamily="18" charset="0"/>
                <a:cs typeface="Times New Roman" panose="02020603050405020304" pitchFamily="18" charset="0"/>
              </a:rPr>
              <a:t>In this section, we employ the </a:t>
            </a:r>
            <a:r>
              <a:rPr lang="en-US" sz="2100" dirty="0" err="1">
                <a:latin typeface="Times New Roman" panose="02020603050405020304" pitchFamily="18" charset="0"/>
                <a:cs typeface="Times New Roman" panose="02020603050405020304" pitchFamily="18" charset="0"/>
              </a:rPr>
              <a:t>tidytext</a:t>
            </a:r>
            <a:r>
              <a:rPr lang="en-US" sz="2100" dirty="0">
                <a:latin typeface="Times New Roman" panose="02020603050405020304" pitchFamily="18" charset="0"/>
                <a:cs typeface="Times New Roman" panose="02020603050405020304" pitchFamily="18" charset="0"/>
              </a:rPr>
              <a:t> package to conduct sentiment analysis using the '</a:t>
            </a:r>
            <a:r>
              <a:rPr lang="en-US" sz="2100" dirty="0" err="1">
                <a:latin typeface="Times New Roman" panose="02020603050405020304" pitchFamily="18" charset="0"/>
                <a:cs typeface="Times New Roman" panose="02020603050405020304" pitchFamily="18" charset="0"/>
              </a:rPr>
              <a:t>loughran</a:t>
            </a:r>
            <a:r>
              <a:rPr lang="en-US" sz="2100" dirty="0">
                <a:latin typeface="Times New Roman" panose="02020603050405020304" pitchFamily="18" charset="0"/>
                <a:cs typeface="Times New Roman" panose="02020603050405020304" pitchFamily="18" charset="0"/>
              </a:rPr>
              <a:t>' lexicon. The '</a:t>
            </a:r>
            <a:r>
              <a:rPr lang="en-US" sz="2100" dirty="0" err="1">
                <a:latin typeface="Times New Roman" panose="02020603050405020304" pitchFamily="18" charset="0"/>
                <a:cs typeface="Times New Roman" panose="02020603050405020304" pitchFamily="18" charset="0"/>
              </a:rPr>
              <a:t>loughran</a:t>
            </a:r>
            <a:r>
              <a:rPr lang="en-US" sz="2100" dirty="0">
                <a:latin typeface="Times New Roman" panose="02020603050405020304" pitchFamily="18" charset="0"/>
                <a:cs typeface="Times New Roman" panose="02020603050405020304" pitchFamily="18" charset="0"/>
              </a:rPr>
              <a:t>' lexicon is designed for financial sentiment analysis and categorizes words into different financial sentiments.</a:t>
            </a:r>
          </a:p>
          <a:p>
            <a:r>
              <a:rPr lang="en-US" sz="2100" dirty="0">
                <a:latin typeface="Times New Roman" panose="02020603050405020304" pitchFamily="18" charset="0"/>
                <a:cs typeface="Times New Roman" panose="02020603050405020304" pitchFamily="18" charset="0"/>
              </a:rPr>
              <a:t>The process begins with tokenization and unnesting of the text data using the </a:t>
            </a:r>
            <a:r>
              <a:rPr lang="en-US" sz="2100" dirty="0" err="1">
                <a:latin typeface="Times New Roman" panose="02020603050405020304" pitchFamily="18" charset="0"/>
                <a:cs typeface="Times New Roman" panose="02020603050405020304" pitchFamily="18" charset="0"/>
              </a:rPr>
              <a:t>unnest_tokens</a:t>
            </a:r>
            <a:r>
              <a:rPr lang="en-US" sz="2100" dirty="0">
                <a:latin typeface="Times New Roman" panose="02020603050405020304" pitchFamily="18" charset="0"/>
                <a:cs typeface="Times New Roman" panose="02020603050405020304" pitchFamily="18" charset="0"/>
              </a:rPr>
              <a:t> function, creating a word-level data frame.</a:t>
            </a:r>
          </a:p>
          <a:p>
            <a:r>
              <a:rPr lang="en-US" sz="2100" dirty="0">
                <a:latin typeface="Times New Roman" panose="02020603050405020304" pitchFamily="18" charset="0"/>
                <a:cs typeface="Times New Roman" panose="02020603050405020304" pitchFamily="18" charset="0"/>
              </a:rPr>
              <a:t>The </a:t>
            </a:r>
            <a:r>
              <a:rPr lang="en-US" sz="2100" dirty="0" err="1">
                <a:latin typeface="Times New Roman" panose="02020603050405020304" pitchFamily="18" charset="0"/>
                <a:cs typeface="Times New Roman" panose="02020603050405020304" pitchFamily="18" charset="0"/>
              </a:rPr>
              <a:t>inner_join</a:t>
            </a:r>
            <a:r>
              <a:rPr lang="en-US" sz="2100" dirty="0">
                <a:latin typeface="Times New Roman" panose="02020603050405020304" pitchFamily="18" charset="0"/>
                <a:cs typeface="Times New Roman" panose="02020603050405020304" pitchFamily="18" charset="0"/>
              </a:rPr>
              <a:t> function is then utilized to associate words with sentiment labels from the '</a:t>
            </a:r>
            <a:r>
              <a:rPr lang="en-US" sz="2100" dirty="0" err="1">
                <a:latin typeface="Times New Roman" panose="02020603050405020304" pitchFamily="18" charset="0"/>
                <a:cs typeface="Times New Roman" panose="02020603050405020304" pitchFamily="18" charset="0"/>
              </a:rPr>
              <a:t>loughran</a:t>
            </a:r>
            <a:r>
              <a:rPr lang="en-US" sz="2100" dirty="0">
                <a:latin typeface="Times New Roman" panose="02020603050405020304" pitchFamily="18" charset="0"/>
                <a:cs typeface="Times New Roman" panose="02020603050405020304" pitchFamily="18" charset="0"/>
              </a:rPr>
              <a:t>' lexicon, and the count function tallies the occurrences of each word sentiment.</a:t>
            </a:r>
          </a:p>
          <a:p>
            <a:r>
              <a:rPr lang="en-US" sz="2100" dirty="0">
                <a:latin typeface="Times New Roman" panose="02020603050405020304" pitchFamily="18" charset="0"/>
                <a:cs typeface="Times New Roman" panose="02020603050405020304" pitchFamily="18" charset="0"/>
              </a:rPr>
              <a:t>Focusing on the top 10 words contributing to each sentiment, we generate a bar plot. This visualization illustrates the relative importance of words in conveying specific financial sentiments in the context of Flipkart reviews.</a:t>
            </a:r>
          </a:p>
          <a:p>
            <a:r>
              <a:rPr lang="en-US" sz="2100" dirty="0">
                <a:latin typeface="Times New Roman" panose="02020603050405020304" pitchFamily="18" charset="0"/>
                <a:cs typeface="Times New Roman" panose="02020603050405020304" pitchFamily="18" charset="0"/>
              </a:rPr>
              <a:t>Analyzing these key words provides insights into the financial language used by customers, offering a nuanced perspective on sentiments related to financial aspects in the reviews.</a:t>
            </a:r>
          </a:p>
          <a:p>
            <a:r>
              <a:rPr lang="en-US" sz="2100" dirty="0">
                <a:latin typeface="Times New Roman" panose="02020603050405020304" pitchFamily="18" charset="0"/>
                <a:cs typeface="Times New Roman" panose="02020603050405020304" pitchFamily="18" charset="0"/>
              </a:rPr>
              <a:t>The detailed sentiment analysis based on the '</a:t>
            </a:r>
            <a:r>
              <a:rPr lang="en-US" sz="2100" dirty="0" err="1">
                <a:latin typeface="Times New Roman" panose="02020603050405020304" pitchFamily="18" charset="0"/>
                <a:cs typeface="Times New Roman" panose="02020603050405020304" pitchFamily="18" charset="0"/>
              </a:rPr>
              <a:t>loughran</a:t>
            </a:r>
            <a:r>
              <a:rPr lang="en-US" sz="2100" dirty="0">
                <a:latin typeface="Times New Roman" panose="02020603050405020304" pitchFamily="18" charset="0"/>
                <a:cs typeface="Times New Roman" panose="02020603050405020304" pitchFamily="18" charset="0"/>
              </a:rPr>
              <a:t>' lexicon enriches our understanding of how financial sentiments are expressed in Flipkart reviews, providing valuable information for stakeholders and decision-makers.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61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0127D1-0584-72A7-BF61-2BBE529ED1C9}"/>
              </a:ext>
            </a:extLst>
          </p:cNvPr>
          <p:cNvSpPr txBox="1"/>
          <p:nvPr/>
        </p:nvSpPr>
        <p:spPr>
          <a:xfrm>
            <a:off x="3048000" y="2428725"/>
            <a:ext cx="6813176" cy="3108543"/>
          </a:xfrm>
          <a:prstGeom prst="rect">
            <a:avLst/>
          </a:prstGeom>
          <a:noFill/>
        </p:spPr>
        <p:txBody>
          <a:bodyPr wrap="square">
            <a:spAutoFit/>
          </a:bodyPr>
          <a:lstStyle/>
          <a:p>
            <a:r>
              <a:rPr lang="en-GB" sz="2800" b="1" dirty="0">
                <a:latin typeface="Calibri" panose="020F0502020204030204" pitchFamily="34" charset="0"/>
                <a:ea typeface="Calibri" panose="020F0502020204030204" pitchFamily="34" charset="0"/>
                <a:cs typeface="Calibri" panose="020F0502020204030204" pitchFamily="34" charset="0"/>
              </a:rPr>
              <a:t>Roll No                        Student Name</a:t>
            </a:r>
          </a:p>
          <a:p>
            <a:r>
              <a:rPr lang="en-GB" sz="2800" dirty="0">
                <a:latin typeface="Times New Roman" panose="02020603050405020304" pitchFamily="18" charset="0"/>
                <a:cs typeface="Times New Roman" panose="02020603050405020304" pitchFamily="18" charset="0"/>
              </a:rPr>
              <a:t>20201CAI0120        Vamsi </a:t>
            </a:r>
            <a:r>
              <a:rPr lang="en-GB" sz="2800" dirty="0" err="1">
                <a:latin typeface="Times New Roman" panose="02020603050405020304" pitchFamily="18" charset="0"/>
                <a:cs typeface="Times New Roman" panose="02020603050405020304" pitchFamily="18" charset="0"/>
              </a:rPr>
              <a:t>Michangatla</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20201CAI0152        </a:t>
            </a:r>
            <a:r>
              <a:rPr lang="en-GB" sz="2800" dirty="0" err="1">
                <a:latin typeface="Times New Roman" panose="02020603050405020304" pitchFamily="18" charset="0"/>
                <a:cs typeface="Times New Roman" panose="02020603050405020304" pitchFamily="18" charset="0"/>
              </a:rPr>
              <a:t>Pamu</a:t>
            </a:r>
            <a:r>
              <a:rPr lang="en-GB" sz="2800" dirty="0">
                <a:latin typeface="Times New Roman" panose="02020603050405020304" pitchFamily="18" charset="0"/>
                <a:cs typeface="Times New Roman" panose="02020603050405020304" pitchFamily="18" charset="0"/>
              </a:rPr>
              <a:t> Arun Teja</a:t>
            </a:r>
          </a:p>
          <a:p>
            <a:r>
              <a:rPr lang="en-GB" sz="2800" dirty="0">
                <a:latin typeface="Times New Roman" panose="02020603050405020304" pitchFamily="18" charset="0"/>
                <a:cs typeface="Times New Roman" panose="02020603050405020304" pitchFamily="18" charset="0"/>
              </a:rPr>
              <a:t>20201CAI0096	  </a:t>
            </a:r>
            <a:r>
              <a:rPr lang="en-GB" sz="2800" dirty="0" err="1">
                <a:latin typeface="Times New Roman" panose="02020603050405020304" pitchFamily="18" charset="0"/>
                <a:cs typeface="Times New Roman" panose="02020603050405020304" pitchFamily="18" charset="0"/>
              </a:rPr>
              <a:t>Salapakshi</a:t>
            </a:r>
            <a:r>
              <a:rPr lang="en-GB" sz="2800" dirty="0">
                <a:latin typeface="Times New Roman" panose="02020603050405020304" pitchFamily="18" charset="0"/>
                <a:cs typeface="Times New Roman" panose="02020603050405020304" pitchFamily="18" charset="0"/>
              </a:rPr>
              <a:t> Ganesh</a:t>
            </a:r>
          </a:p>
          <a:p>
            <a:r>
              <a:rPr lang="en-GB" sz="2800" dirty="0">
                <a:latin typeface="Times New Roman" panose="02020603050405020304" pitchFamily="18" charset="0"/>
                <a:cs typeface="Times New Roman" panose="02020603050405020304" pitchFamily="18" charset="0"/>
              </a:rPr>
              <a:t>20201CAI0131	  Karthik Sharma</a:t>
            </a:r>
          </a:p>
          <a:p>
            <a:r>
              <a:rPr lang="en-GB" sz="2800" dirty="0">
                <a:latin typeface="Times New Roman" panose="02020603050405020304" pitchFamily="18" charset="0"/>
                <a:cs typeface="Times New Roman" panose="02020603050405020304" pitchFamily="18" charset="0"/>
              </a:rPr>
              <a:t>20201CAI0145	  Dileep Kumar </a:t>
            </a:r>
          </a:p>
          <a:p>
            <a:r>
              <a:rPr lang="en-GB" sz="2800" dirty="0">
                <a:latin typeface="Times New Roman" panose="02020603050405020304" pitchFamily="18" charset="0"/>
                <a:cs typeface="Times New Roman" panose="02020603050405020304" pitchFamily="18" charset="0"/>
              </a:rPr>
              <a:t>20201CAI0149	  Sai Charan</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D254F9-A489-CDD4-E2B2-C27EED913A4D}"/>
              </a:ext>
            </a:extLst>
          </p:cNvPr>
          <p:cNvSpPr txBox="1"/>
          <p:nvPr/>
        </p:nvSpPr>
        <p:spPr>
          <a:xfrm>
            <a:off x="2698377" y="1621050"/>
            <a:ext cx="4320988" cy="646331"/>
          </a:xfrm>
          <a:prstGeom prst="rect">
            <a:avLst/>
          </a:prstGeom>
          <a:noFill/>
        </p:spPr>
        <p:txBody>
          <a:bodyPr wrap="square" rtlCol="0">
            <a:spAutoFit/>
          </a:bodyPr>
          <a:lstStyle/>
          <a:p>
            <a:r>
              <a:rPr lang="en-IN" sz="3600" dirty="0"/>
              <a:t>Team Members:</a:t>
            </a:r>
          </a:p>
        </p:txBody>
      </p:sp>
    </p:spTree>
    <p:extLst>
      <p:ext uri="{BB962C8B-B14F-4D97-AF65-F5344CB8AC3E}">
        <p14:creationId xmlns:p14="http://schemas.microsoft.com/office/powerpoint/2010/main" val="385962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IN" dirty="0"/>
              <a:t>Text Analysis</a:t>
            </a:r>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611171" y="877087"/>
            <a:ext cx="11495988" cy="4952997"/>
          </a:xfrm>
        </p:spPr>
        <p:txBody>
          <a:bodyPr>
            <a:noAutofit/>
          </a:bodyPr>
          <a:lstStyle/>
          <a:p>
            <a:r>
              <a:rPr lang="en-US" sz="2000" dirty="0">
                <a:latin typeface="Times New Roman" panose="02020603050405020304" pitchFamily="18" charset="0"/>
                <a:cs typeface="Times New Roman" panose="02020603050405020304" pitchFamily="18" charset="0"/>
              </a:rPr>
              <a:t>In the text analysis phase, we delve into the Flipkart reviews to extract meaningful insights from the textual </a:t>
            </a:r>
            <a:r>
              <a:rPr lang="en-US" sz="2000" dirty="0" err="1">
                <a:latin typeface="Times New Roman" panose="02020603050405020304" pitchFamily="18" charset="0"/>
                <a:cs typeface="Times New Roman" panose="02020603050405020304" pitchFamily="18" charset="0"/>
              </a:rPr>
              <a:t>data.The</a:t>
            </a:r>
            <a:r>
              <a:rPr lang="en-US" sz="2000" dirty="0">
                <a:latin typeface="Times New Roman" panose="02020603050405020304" pitchFamily="18" charset="0"/>
                <a:cs typeface="Times New Roman" panose="02020603050405020304" pitchFamily="18" charset="0"/>
              </a:rPr>
              <a:t> process begins with lowercasing the text, removing punctuation, and eliminating numbers to ensure consistency and focus on the actual content of the reviews.</a:t>
            </a:r>
          </a:p>
          <a:p>
            <a:r>
              <a:rPr lang="en-US" sz="2000" dirty="0">
                <a:latin typeface="Times New Roman" panose="02020603050405020304" pitchFamily="18" charset="0"/>
                <a:cs typeface="Times New Roman" panose="02020603050405020304" pitchFamily="18" charset="0"/>
              </a:rPr>
              <a:t>Stop words, common words that do not carry significant meaning, are removed using the </a:t>
            </a:r>
            <a:r>
              <a:rPr lang="en-US" sz="2000" dirty="0" err="1">
                <a:latin typeface="Times New Roman" panose="02020603050405020304" pitchFamily="18" charset="0"/>
                <a:cs typeface="Times New Roman" panose="02020603050405020304" pitchFamily="18" charset="0"/>
              </a:rPr>
              <a:t>removeWords</a:t>
            </a:r>
            <a:r>
              <a:rPr lang="en-US" sz="2000" dirty="0">
                <a:latin typeface="Times New Roman" panose="02020603050405020304" pitchFamily="18" charset="0"/>
                <a:cs typeface="Times New Roman" panose="02020603050405020304" pitchFamily="18" charset="0"/>
              </a:rPr>
              <a:t> function from the 'tm' package.</a:t>
            </a:r>
          </a:p>
          <a:p>
            <a:r>
              <a:rPr lang="en-US" sz="2000" dirty="0">
                <a:latin typeface="Times New Roman" panose="02020603050405020304" pitchFamily="18" charset="0"/>
                <a:cs typeface="Times New Roman" panose="02020603050405020304" pitchFamily="18" charset="0"/>
              </a:rPr>
              <a:t>To create a comprehensive representation of the text data, we utilize the Term Document Matrix (TDM). The TDM captures the frequency of terms (words) in the corpus of reviews, providing a structured and quantitative view of the language used by customers.</a:t>
            </a:r>
          </a:p>
          <a:p>
            <a:r>
              <a:rPr lang="en-US" sz="2000" dirty="0">
                <a:latin typeface="Times New Roman" panose="02020603050405020304" pitchFamily="18" charset="0"/>
                <a:cs typeface="Times New Roman" panose="02020603050405020304" pitchFamily="18" charset="0"/>
              </a:rPr>
              <a:t>Bar plots are employed to visualize the most frequent terms, offering a quick overview of the key words and phrases that stand out in the reviews.</a:t>
            </a:r>
          </a:p>
          <a:p>
            <a:r>
              <a:rPr lang="en-US" sz="2000" dirty="0">
                <a:latin typeface="Times New Roman" panose="02020603050405020304" pitchFamily="18" charset="0"/>
                <a:cs typeface="Times New Roman" panose="02020603050405020304" pitchFamily="18" charset="0"/>
              </a:rPr>
              <a:t>Additionally, word clouds are generated to present a visually appealing representation of the most frequently occurring words. Larger and bolder words in the cloud indicate higher frequency, offering an intuitive snapshot of the prominent themes within the reviews.</a:t>
            </a:r>
          </a:p>
          <a:p>
            <a:r>
              <a:rPr lang="en-US" sz="2000" dirty="0">
                <a:latin typeface="Times New Roman" panose="02020603050405020304" pitchFamily="18" charset="0"/>
                <a:cs typeface="Times New Roman" panose="02020603050405020304" pitchFamily="18" charset="0"/>
              </a:rPr>
              <a:t> Term Document Matrix, bar plots, and word clouds provides a comprehensive and multi-faceted approach to understanding the textual content and themes within the Flipkart reviews. It aids in uncovering patterns, trends, and common language used by customers, facilitating a more nuanced interpretation of their sentiments and feedback.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68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US" dirty="0"/>
              <a:t>Sentiment Analysis of Flipkart Reviews</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611171" y="877087"/>
            <a:ext cx="11495988" cy="4952997"/>
          </a:xfrm>
        </p:spPr>
        <p:txBody>
          <a:bodyPr>
            <a:noAutofit/>
          </a:bodyPr>
          <a:lstStyle/>
          <a:p>
            <a:r>
              <a:rPr lang="en-US" sz="2000" dirty="0">
                <a:latin typeface="Times New Roman" panose="02020603050405020304" pitchFamily="18" charset="0"/>
                <a:cs typeface="Times New Roman" panose="02020603050405020304" pitchFamily="18" charset="0"/>
              </a:rPr>
              <a:t>To discern the sentiment expressed in Flipkart reviews, we employ the </a:t>
            </a:r>
            <a:r>
              <a:rPr lang="en-US" sz="2000" dirty="0" err="1">
                <a:latin typeface="Times New Roman" panose="02020603050405020304" pitchFamily="18" charset="0"/>
                <a:cs typeface="Times New Roman" panose="02020603050405020304" pitchFamily="18" charset="0"/>
              </a:rPr>
              <a:t>syuzhet</a:t>
            </a:r>
            <a:r>
              <a:rPr lang="en-US" sz="2000" dirty="0">
                <a:latin typeface="Times New Roman" panose="02020603050405020304" pitchFamily="18" charset="0"/>
                <a:cs typeface="Times New Roman" panose="02020603050405020304" pitchFamily="18" charset="0"/>
              </a:rPr>
              <a:t> package, a valuable tool for sentiment analysis in </a:t>
            </a:r>
            <a:r>
              <a:rPr lang="en-US" sz="2000" dirty="0" err="1">
                <a:latin typeface="Times New Roman" panose="02020603050405020304" pitchFamily="18" charset="0"/>
                <a:cs typeface="Times New Roman" panose="02020603050405020304" pitchFamily="18" charset="0"/>
              </a:rPr>
              <a:t>R.The</a:t>
            </a:r>
            <a:r>
              <a:rPr lang="en-US" sz="2000" dirty="0">
                <a:latin typeface="Times New Roman" panose="02020603050405020304" pitchFamily="18" charset="0"/>
                <a:cs typeface="Times New Roman" panose="02020603050405020304" pitchFamily="18" charset="0"/>
              </a:rPr>
              <a:t> analysis begins by reading the Flipkart reviews and extracting the relevant text </a:t>
            </a:r>
            <a:r>
              <a:rPr lang="en-US" sz="2000" dirty="0" err="1">
                <a:latin typeface="Times New Roman" panose="02020603050405020304" pitchFamily="18" charset="0"/>
                <a:cs typeface="Times New Roman" panose="02020603050405020304" pitchFamily="18" charset="0"/>
              </a:rPr>
              <a:t>data.We</a:t>
            </a:r>
            <a:r>
              <a:rPr lang="en-US" sz="2000" dirty="0">
                <a:latin typeface="Times New Roman" panose="02020603050405020304" pitchFamily="18" charset="0"/>
                <a:cs typeface="Times New Roman" panose="02020603050405020304" pitchFamily="18" charset="0"/>
              </a:rPr>
              <a:t> use the </a:t>
            </a:r>
            <a:r>
              <a:rPr lang="en-US" sz="2000" dirty="0" err="1">
                <a:latin typeface="Times New Roman" panose="02020603050405020304" pitchFamily="18" charset="0"/>
                <a:cs typeface="Times New Roman" panose="02020603050405020304" pitchFamily="18" charset="0"/>
              </a:rPr>
              <a:t>get_nrc_sentiment</a:t>
            </a:r>
            <a:r>
              <a:rPr lang="en-US" sz="2000" dirty="0">
                <a:latin typeface="Times New Roman" panose="02020603050405020304" pitchFamily="18" charset="0"/>
                <a:cs typeface="Times New Roman" panose="02020603050405020304" pitchFamily="18" charset="0"/>
              </a:rPr>
              <a:t> function from the </a:t>
            </a:r>
            <a:r>
              <a:rPr lang="en-US" sz="2000" dirty="0" err="1">
                <a:latin typeface="Times New Roman" panose="02020603050405020304" pitchFamily="18" charset="0"/>
                <a:cs typeface="Times New Roman" panose="02020603050405020304" pitchFamily="18" charset="0"/>
              </a:rPr>
              <a:t>syuzhet</a:t>
            </a:r>
            <a:r>
              <a:rPr lang="en-US" sz="2000" dirty="0">
                <a:latin typeface="Times New Roman" panose="02020603050405020304" pitchFamily="18" charset="0"/>
                <a:cs typeface="Times New Roman" panose="02020603050405020304" pitchFamily="18" charset="0"/>
              </a:rPr>
              <a:t> package to obtain sentiment scores for each review.</a:t>
            </a:r>
          </a:p>
          <a:p>
            <a:r>
              <a:rPr lang="en-US" sz="2000" dirty="0">
                <a:latin typeface="Times New Roman" panose="02020603050405020304" pitchFamily="18" charset="0"/>
                <a:cs typeface="Times New Roman" panose="02020603050405020304" pitchFamily="18" charset="0"/>
              </a:rPr>
              <a:t> This function assigns scores based on the NRC (National Research Council) sentiment lexicon, which categorizes words into various emotional </a:t>
            </a:r>
            <a:r>
              <a:rPr lang="en-US" sz="2000" dirty="0" err="1">
                <a:latin typeface="Times New Roman" panose="02020603050405020304" pitchFamily="18" charset="0"/>
                <a:cs typeface="Times New Roman" panose="02020603050405020304" pitchFamily="18" charset="0"/>
              </a:rPr>
              <a:t>categories.The</a:t>
            </a:r>
            <a:r>
              <a:rPr lang="en-US" sz="2000" dirty="0">
                <a:latin typeface="Times New Roman" panose="02020603050405020304" pitchFamily="18" charset="0"/>
                <a:cs typeface="Times New Roman" panose="02020603050405020304" pitchFamily="18" charset="0"/>
              </a:rPr>
              <a:t> resulting sentiment scores provide a quantitative measure of sentiments such as joy, anger, fear, and more within each review, offering a nuanced understanding of the emotional tone.</a:t>
            </a:r>
          </a:p>
          <a:p>
            <a:r>
              <a:rPr lang="en-US" sz="2000" dirty="0">
                <a:latin typeface="Times New Roman" panose="02020603050405020304" pitchFamily="18" charset="0"/>
                <a:cs typeface="Times New Roman" panose="02020603050405020304" pitchFamily="18" charset="0"/>
              </a:rPr>
              <a:t>To visualize the sentiment distribution, a bar plot is generated using the </a:t>
            </a:r>
            <a:r>
              <a:rPr lang="en-US" sz="2000" dirty="0" err="1">
                <a:latin typeface="Times New Roman" panose="02020603050405020304" pitchFamily="18" charset="0"/>
                <a:cs typeface="Times New Roman" panose="02020603050405020304" pitchFamily="18" charset="0"/>
              </a:rPr>
              <a:t>barplot</a:t>
            </a:r>
            <a:r>
              <a:rPr lang="en-US" sz="2000" dirty="0">
                <a:latin typeface="Times New Roman" panose="02020603050405020304" pitchFamily="18" charset="0"/>
                <a:cs typeface="Times New Roman" panose="02020603050405020304" pitchFamily="18" charset="0"/>
              </a:rPr>
              <a:t> function. This plot illustrates the count of sentiments across all reviews, providing an overview of the prevalent emotional tones expressed by customers.</a:t>
            </a:r>
          </a:p>
          <a:p>
            <a:r>
              <a:rPr lang="en-US" sz="2000" dirty="0">
                <a:latin typeface="Times New Roman" panose="02020603050405020304" pitchFamily="18" charset="0"/>
                <a:cs typeface="Times New Roman" panose="02020603050405020304" pitchFamily="18" charset="0"/>
              </a:rPr>
              <a:t>The bar plot serves as a valuable tool for quick interpretation, allowing stakeholders to grasp the overall sentiment distribution in Flipkart reviews efficiently.</a:t>
            </a:r>
          </a:p>
          <a:p>
            <a:r>
              <a:rPr lang="en-US" sz="2000" dirty="0">
                <a:latin typeface="Times New Roman" panose="02020603050405020304" pitchFamily="18" charset="0"/>
                <a:cs typeface="Times New Roman" panose="02020603050405020304" pitchFamily="18" charset="0"/>
              </a:rPr>
              <a:t>This sentiment analysis not only reveals the prevailing sentiments in customer feedback but also enables a more data-driven and insightful exploration of the emotional aspects associated with the Flipkart user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26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672B94-A4B5-1701-FF11-B9AAC11EB2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681" y="1058955"/>
            <a:ext cx="4922619" cy="2768973"/>
          </a:xfrm>
          <a:prstGeom prst="rect">
            <a:avLst/>
          </a:prstGeom>
        </p:spPr>
      </p:pic>
      <p:pic>
        <p:nvPicPr>
          <p:cNvPr id="7" name="Picture 6">
            <a:extLst>
              <a:ext uri="{FF2B5EF4-FFF2-40B4-BE49-F238E27FC236}">
                <a16:creationId xmlns:a16="http://schemas.microsoft.com/office/drawing/2014/main" id="{DE25C44D-DF3D-BDCB-42D8-514D0F6B0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482" y="950258"/>
            <a:ext cx="4715436" cy="4787153"/>
          </a:xfrm>
          <a:prstGeom prst="rect">
            <a:avLst/>
          </a:prstGeom>
        </p:spPr>
      </p:pic>
      <p:pic>
        <p:nvPicPr>
          <p:cNvPr id="11" name="Picture 10">
            <a:extLst>
              <a:ext uri="{FF2B5EF4-FFF2-40B4-BE49-F238E27FC236}">
                <a16:creationId xmlns:a16="http://schemas.microsoft.com/office/drawing/2014/main" id="{B95201CE-4AD3-D4CB-B933-DFE1CB76E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185" y="3922059"/>
            <a:ext cx="5345828" cy="2232212"/>
          </a:xfrm>
          <a:prstGeom prst="rect">
            <a:avLst/>
          </a:prstGeom>
        </p:spPr>
      </p:pic>
    </p:spTree>
    <p:extLst>
      <p:ext uri="{BB962C8B-B14F-4D97-AF65-F5344CB8AC3E}">
        <p14:creationId xmlns:p14="http://schemas.microsoft.com/office/powerpoint/2010/main" val="243509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Results - Bar Plot</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611171" y="877087"/>
            <a:ext cx="11495988" cy="4952997"/>
          </a:xfrm>
        </p:spPr>
        <p:txBody>
          <a:bodyPr>
            <a:noAutofit/>
          </a:bodyPr>
          <a:lstStyle/>
          <a:p>
            <a:r>
              <a:rPr lang="en-US" sz="2000" dirty="0">
                <a:latin typeface="Times New Roman" panose="02020603050405020304" pitchFamily="18" charset="0"/>
                <a:cs typeface="Times New Roman" panose="02020603050405020304" pitchFamily="18" charset="0"/>
              </a:rPr>
              <a:t>The bar plot illustrates a visual representation of the results obtained from the sentiment analysis and text mining conducted on Flipkart </a:t>
            </a:r>
            <a:r>
              <a:rPr lang="en-US" sz="2000" dirty="0" err="1">
                <a:latin typeface="Times New Roman" panose="02020603050405020304" pitchFamily="18" charset="0"/>
                <a:cs typeface="Times New Roman" panose="02020603050405020304" pitchFamily="18" charset="0"/>
              </a:rPr>
              <a:t>reviews.Each</a:t>
            </a:r>
            <a:r>
              <a:rPr lang="en-US" sz="2000" dirty="0">
                <a:latin typeface="Times New Roman" panose="02020603050405020304" pitchFamily="18" charset="0"/>
                <a:cs typeface="Times New Roman" panose="02020603050405020304" pitchFamily="18" charset="0"/>
              </a:rPr>
              <a:t> bar in the plot corresponds to a specific sentiment or term, showcasing the distribution and frequency of sentiments or words across the </a:t>
            </a:r>
            <a:r>
              <a:rPr lang="en-US" sz="2000" dirty="0" err="1">
                <a:latin typeface="Times New Roman" panose="02020603050405020304" pitchFamily="18" charset="0"/>
                <a:cs typeface="Times New Roman" panose="02020603050405020304" pitchFamily="18" charset="0"/>
              </a:rPr>
              <a:t>reviews.The</a:t>
            </a:r>
            <a:r>
              <a:rPr lang="en-US" sz="2000" dirty="0">
                <a:latin typeface="Times New Roman" panose="02020603050405020304" pitchFamily="18" charset="0"/>
                <a:cs typeface="Times New Roman" panose="02020603050405020304" pitchFamily="18" charset="0"/>
              </a:rPr>
              <a:t> height of each bar reflects the count allowing for a quick and intuitive understanding of the most prevalent aspects identified in the analysis.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1432AD-F9E0-C59E-AD4C-BA38C4371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729" y="2662518"/>
            <a:ext cx="7862047" cy="3578373"/>
          </a:xfrm>
          <a:prstGeom prst="rect">
            <a:avLst/>
          </a:prstGeom>
        </p:spPr>
      </p:pic>
    </p:spTree>
    <p:extLst>
      <p:ext uri="{BB962C8B-B14F-4D97-AF65-F5344CB8AC3E}">
        <p14:creationId xmlns:p14="http://schemas.microsoft.com/office/powerpoint/2010/main" val="4252593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B4A2-3CFB-4676-3EB2-4CC628C821B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Results - Word Cloud</a:t>
            </a:r>
            <a:endParaRPr lang="en-IN" dirty="0"/>
          </a:p>
        </p:txBody>
      </p:sp>
      <p:sp>
        <p:nvSpPr>
          <p:cNvPr id="3" name="Content Placeholder 2">
            <a:extLst>
              <a:ext uri="{FF2B5EF4-FFF2-40B4-BE49-F238E27FC236}">
                <a16:creationId xmlns:a16="http://schemas.microsoft.com/office/drawing/2014/main" id="{A4FF5982-FAEC-5DE5-0B38-00A4D3947C5E}"/>
              </a:ext>
            </a:extLst>
          </p:cNvPr>
          <p:cNvSpPr>
            <a:spLocks noGrp="1"/>
          </p:cNvSpPr>
          <p:nvPr>
            <p:ph idx="1"/>
          </p:nvPr>
        </p:nvSpPr>
        <p:spPr>
          <a:xfrm>
            <a:off x="611171" y="877087"/>
            <a:ext cx="11495988" cy="4952997"/>
          </a:xfrm>
        </p:spPr>
        <p:txBody>
          <a:bodyPr>
            <a:noAutofit/>
          </a:bodyPr>
          <a:lstStyle/>
          <a:p>
            <a:r>
              <a:rPr lang="en-US" sz="2000" dirty="0">
                <a:latin typeface="Times New Roman" panose="02020603050405020304" pitchFamily="18" charset="0"/>
                <a:cs typeface="Times New Roman" panose="02020603050405020304" pitchFamily="18" charset="0"/>
              </a:rPr>
              <a:t>The word cloud visually presents a compilation of prominent words derived from the Flipkart reviews.</a:t>
            </a:r>
          </a:p>
          <a:p>
            <a:r>
              <a:rPr lang="en-US" sz="2000" dirty="0">
                <a:latin typeface="Times New Roman" panose="02020603050405020304" pitchFamily="18" charset="0"/>
                <a:cs typeface="Times New Roman" panose="02020603050405020304" pitchFamily="18" charset="0"/>
              </a:rPr>
              <a:t>Larger and bolder words in the cloud indicate higher frequency and significance within the dataset.</a:t>
            </a:r>
          </a:p>
          <a:p>
            <a:r>
              <a:rPr lang="en-US" sz="2000" dirty="0">
                <a:latin typeface="Times New Roman" panose="02020603050405020304" pitchFamily="18" charset="0"/>
                <a:cs typeface="Times New Roman" panose="02020603050405020304" pitchFamily="18" charset="0"/>
              </a:rPr>
              <a:t>This visualization enhances the interpretability of the analysis results, providing a snapshot of the language and sentiments expressed by customers on Flipkart.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86F01E-C43F-D4C2-2C86-134E45911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460" y="2841812"/>
            <a:ext cx="4972423" cy="2796987"/>
          </a:xfrm>
          <a:prstGeom prst="rect">
            <a:avLst/>
          </a:prstGeom>
        </p:spPr>
      </p:pic>
      <p:pic>
        <p:nvPicPr>
          <p:cNvPr id="5" name="Picture 4">
            <a:extLst>
              <a:ext uri="{FF2B5EF4-FFF2-40B4-BE49-F238E27FC236}">
                <a16:creationId xmlns:a16="http://schemas.microsoft.com/office/drawing/2014/main" id="{C1758857-7CCD-7752-4F6B-2E90CF2A9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4172" y="2850776"/>
            <a:ext cx="4972421" cy="2796987"/>
          </a:xfrm>
          <a:prstGeom prst="rect">
            <a:avLst/>
          </a:prstGeom>
        </p:spPr>
      </p:pic>
    </p:spTree>
    <p:extLst>
      <p:ext uri="{BB962C8B-B14F-4D97-AF65-F5344CB8AC3E}">
        <p14:creationId xmlns:p14="http://schemas.microsoft.com/office/powerpoint/2010/main" val="158534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74AC33-67F6-8D1C-1BA1-9C606517BCE2}"/>
              </a:ext>
            </a:extLst>
          </p:cNvPr>
          <p:cNvSpPr>
            <a:spLocks noGrp="1"/>
          </p:cNvSpPr>
          <p:nvPr>
            <p:ph type="title"/>
          </p:nvPr>
        </p:nvSpPr>
        <p:spPr/>
        <p:txBody>
          <a:bodyPr/>
          <a:lstStyle/>
          <a:p>
            <a:r>
              <a:rPr lang="en-US" dirty="0"/>
              <a:t>CONCLUSION</a:t>
            </a:r>
            <a:endParaRPr lang="en-IN" dirty="0"/>
          </a:p>
        </p:txBody>
      </p:sp>
      <p:sp>
        <p:nvSpPr>
          <p:cNvPr id="7" name="Content Placeholder 6">
            <a:extLst>
              <a:ext uri="{FF2B5EF4-FFF2-40B4-BE49-F238E27FC236}">
                <a16:creationId xmlns:a16="http://schemas.microsoft.com/office/drawing/2014/main" id="{ED9C9801-52EE-0590-19CA-6319D7BF0A72}"/>
              </a:ext>
            </a:extLst>
          </p:cNvPr>
          <p:cNvSpPr>
            <a:spLocks noGrp="1"/>
          </p:cNvSpPr>
          <p:nvPr>
            <p:ph idx="1"/>
          </p:nvPr>
        </p:nvSpPr>
        <p:spPr/>
        <p:txBody>
          <a:bodyPr>
            <a:noAutofit/>
          </a:bodyPr>
          <a:lstStyle/>
          <a:p>
            <a:pPr algn="just"/>
            <a:r>
              <a:rPr lang="en-US" sz="3200" dirty="0">
                <a:latin typeface="Times New Roman" panose="02020603050405020304" pitchFamily="18" charset="0"/>
                <a:cs typeface="Times New Roman" panose="02020603050405020304" pitchFamily="18" charset="0"/>
              </a:rPr>
              <a:t>The analysis of Flipkart reviews revealed valuable insights into customer sentiments and prevalent themes.</a:t>
            </a:r>
          </a:p>
          <a:p>
            <a:pPr algn="just"/>
            <a:r>
              <a:rPr lang="en-US" sz="3200" dirty="0">
                <a:latin typeface="Times New Roman" panose="02020603050405020304" pitchFamily="18" charset="0"/>
                <a:cs typeface="Times New Roman" panose="02020603050405020304" pitchFamily="18" charset="0"/>
              </a:rPr>
              <a:t> Utilizing sentiment analysis and text mining techniques, we identified emotional nuances, key positive and negative terms, and recurring themes.</a:t>
            </a:r>
          </a:p>
          <a:p>
            <a:pPr algn="just"/>
            <a:r>
              <a:rPr lang="en-US" sz="3200" dirty="0">
                <a:latin typeface="Times New Roman" panose="02020603050405020304" pitchFamily="18" charset="0"/>
                <a:cs typeface="Times New Roman" panose="02020603050405020304" pitchFamily="18" charset="0"/>
              </a:rPr>
              <a:t> The visualizations, including bar plots and word clouds, provided a clear and concise overview of the findings.</a:t>
            </a:r>
          </a:p>
          <a:p>
            <a:pPr algn="just"/>
            <a:r>
              <a:rPr lang="en-US" sz="3200" dirty="0">
                <a:latin typeface="Times New Roman" panose="02020603050405020304" pitchFamily="18" charset="0"/>
                <a:cs typeface="Times New Roman" panose="02020603050405020304" pitchFamily="18" charset="0"/>
              </a:rPr>
              <a:t> This comprehensive approach enhances decision-making for improving customer satisfaction on the Flipkart platform.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385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EF19AB-5C1D-8E7C-89FB-74346DC300E8}"/>
              </a:ext>
            </a:extLst>
          </p:cNvPr>
          <p:cNvSpPr>
            <a:spLocks noGrp="1"/>
          </p:cNvSpPr>
          <p:nvPr>
            <p:ph type="ctrTitle"/>
          </p:nvPr>
        </p:nvSpPr>
        <p:spPr/>
        <p:txBody>
          <a:bodyPr/>
          <a:lstStyle/>
          <a:p>
            <a:r>
              <a:rPr lang="en-IN" dirty="0"/>
              <a:t>SENTIMENT ANALYSIS FOR CUSTOMER REVIEW </a:t>
            </a:r>
          </a:p>
        </p:txBody>
      </p:sp>
      <p:sp>
        <p:nvSpPr>
          <p:cNvPr id="10" name="Subtitle 9">
            <a:extLst>
              <a:ext uri="{FF2B5EF4-FFF2-40B4-BE49-F238E27FC236}">
                <a16:creationId xmlns:a16="http://schemas.microsoft.com/office/drawing/2014/main" id="{DEFC8BE3-6DB4-AC2C-F299-1D9ABD25730F}"/>
              </a:ext>
            </a:extLst>
          </p:cNvPr>
          <p:cNvSpPr>
            <a:spLocks noGrp="1"/>
          </p:cNvSpPr>
          <p:nvPr>
            <p:ph type="subTitle" idx="1"/>
          </p:nvPr>
        </p:nvSpPr>
        <p:spPr/>
        <p:txBody>
          <a:bodyPr>
            <a:normAutofit/>
          </a:bodyPr>
          <a:lstStyle/>
          <a:p>
            <a:r>
              <a:rPr lang="en-IN" sz="2400" dirty="0"/>
              <a:t>USING MACHINE LEARNING</a:t>
            </a:r>
          </a:p>
        </p:txBody>
      </p:sp>
    </p:spTree>
    <p:extLst>
      <p:ext uri="{BB962C8B-B14F-4D97-AF65-F5344CB8AC3E}">
        <p14:creationId xmlns:p14="http://schemas.microsoft.com/office/powerpoint/2010/main" val="995005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This analysis focuses on sentiment classification of Flipkart reviews using a Support Vector Machine (SVM) model. Leveraging the </a:t>
            </a:r>
            <a:r>
              <a:rPr lang="en-US" sz="3600" dirty="0" err="1">
                <a:latin typeface="Times New Roman" panose="02020603050405020304" pitchFamily="18" charset="0"/>
                <a:cs typeface="Times New Roman" panose="02020603050405020304" pitchFamily="18" charset="0"/>
              </a:rPr>
              <a:t>syuzhet</a:t>
            </a:r>
            <a:r>
              <a:rPr lang="en-US" sz="3600" dirty="0">
                <a:latin typeface="Times New Roman" panose="02020603050405020304" pitchFamily="18" charset="0"/>
                <a:cs typeface="Times New Roman" panose="02020603050405020304" pitchFamily="18" charset="0"/>
              </a:rPr>
              <a:t> and caret packages in R, the study aims to predict sentiments (positive/negative) based on textual content.</a:t>
            </a:r>
          </a:p>
          <a:p>
            <a:r>
              <a:rPr lang="en-US" sz="3600" dirty="0">
                <a:latin typeface="Times New Roman" panose="02020603050405020304" pitchFamily="18" charset="0"/>
                <a:cs typeface="Times New Roman" panose="02020603050405020304" pitchFamily="18" charset="0"/>
              </a:rPr>
              <a:t> The SVM model is trained on preprocessed data, and its performance is evaluated to gain insights into sentiment distribution.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0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dirty="0"/>
              <a:t>L</a:t>
            </a:r>
            <a:r>
              <a:rPr lang="en-IN" dirty="0" err="1"/>
              <a:t>ibraries</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Autofit/>
          </a:bodyPr>
          <a:lstStyle/>
          <a:p>
            <a:pPr algn="just"/>
            <a:r>
              <a:rPr lang="en-IN" sz="3000" b="1" i="0" dirty="0" err="1">
                <a:effectLst/>
                <a:latin typeface="Calibri" panose="020F0502020204030204" pitchFamily="34" charset="0"/>
                <a:ea typeface="Calibri" panose="020F0502020204030204" pitchFamily="34" charset="0"/>
                <a:cs typeface="Calibri" panose="020F0502020204030204" pitchFamily="34" charset="0"/>
              </a:rPr>
              <a:t>tidyverse</a:t>
            </a:r>
            <a:r>
              <a:rPr lang="en-IN" sz="3000" b="1" i="0" dirty="0">
                <a:effectLst/>
                <a:latin typeface="Calibri" panose="020F0502020204030204" pitchFamily="34" charset="0"/>
                <a:ea typeface="Calibri" panose="020F0502020204030204" pitchFamily="34" charset="0"/>
                <a:cs typeface="Calibri" panose="020F0502020204030204" pitchFamily="34" charset="0"/>
              </a:rPr>
              <a:t>:</a:t>
            </a:r>
            <a:r>
              <a:rPr lang="en-IN" sz="3000" b="0" i="0" dirty="0">
                <a:effectLst/>
                <a:latin typeface="Calibri" panose="020F0502020204030204" pitchFamily="34" charset="0"/>
                <a:ea typeface="Calibri" panose="020F0502020204030204" pitchFamily="34" charset="0"/>
                <a:cs typeface="Calibri" panose="020F0502020204030204" pitchFamily="34" charset="0"/>
              </a:rPr>
              <a:t> </a:t>
            </a:r>
            <a:r>
              <a:rPr lang="en-IN" sz="3000" b="0" i="0" dirty="0">
                <a:effectLst/>
                <a:latin typeface="Times New Roman" panose="02020603050405020304" pitchFamily="18" charset="0"/>
                <a:cs typeface="Times New Roman" panose="02020603050405020304" pitchFamily="18" charset="0"/>
              </a:rPr>
              <a:t>Comprehensive data manipulation and visualization toolkit.</a:t>
            </a:r>
          </a:p>
          <a:p>
            <a:pPr algn="just"/>
            <a:r>
              <a:rPr lang="en-IN" sz="3000" b="1" i="0" dirty="0" err="1">
                <a:effectLst/>
                <a:latin typeface="Calibri" panose="020F0502020204030204" pitchFamily="34" charset="0"/>
                <a:ea typeface="Calibri" panose="020F0502020204030204" pitchFamily="34" charset="0"/>
                <a:cs typeface="Calibri" panose="020F0502020204030204" pitchFamily="34" charset="0"/>
              </a:rPr>
              <a:t>syuzhet</a:t>
            </a:r>
            <a:r>
              <a:rPr lang="en-IN" sz="3000" b="1" i="0" dirty="0">
                <a:effectLst/>
                <a:latin typeface="Calibri" panose="020F0502020204030204" pitchFamily="34" charset="0"/>
                <a:ea typeface="Calibri" panose="020F0502020204030204" pitchFamily="34" charset="0"/>
                <a:cs typeface="Calibri" panose="020F0502020204030204" pitchFamily="34" charset="0"/>
              </a:rPr>
              <a:t>:</a:t>
            </a:r>
            <a:r>
              <a:rPr lang="en-IN" sz="3000" b="0" i="0" dirty="0">
                <a:effectLst/>
                <a:latin typeface="Calibri" panose="020F0502020204030204" pitchFamily="34" charset="0"/>
                <a:ea typeface="Calibri" panose="020F0502020204030204" pitchFamily="34" charset="0"/>
                <a:cs typeface="Calibri" panose="020F0502020204030204" pitchFamily="34" charset="0"/>
              </a:rPr>
              <a:t> </a:t>
            </a:r>
            <a:r>
              <a:rPr lang="en-IN" sz="3000" b="0" i="0" dirty="0">
                <a:effectLst/>
                <a:latin typeface="Times New Roman" panose="02020603050405020304" pitchFamily="18" charset="0"/>
                <a:cs typeface="Times New Roman" panose="02020603050405020304" pitchFamily="18" charset="0"/>
              </a:rPr>
              <a:t>Specialized for sentiment analysis, extracting sentiment scores from text.</a:t>
            </a:r>
          </a:p>
          <a:p>
            <a:pPr algn="just"/>
            <a:r>
              <a:rPr lang="en-IN" sz="3000" b="1" i="0" dirty="0">
                <a:effectLst/>
                <a:latin typeface="Calibri" panose="020F0502020204030204" pitchFamily="34" charset="0"/>
                <a:ea typeface="Calibri" panose="020F0502020204030204" pitchFamily="34" charset="0"/>
                <a:cs typeface="Calibri" panose="020F0502020204030204" pitchFamily="34" charset="0"/>
              </a:rPr>
              <a:t>caret:</a:t>
            </a:r>
            <a:r>
              <a:rPr lang="en-IN" sz="3000" b="0" i="0" dirty="0">
                <a:effectLst/>
                <a:latin typeface="Calibri" panose="020F0502020204030204" pitchFamily="34" charset="0"/>
                <a:ea typeface="Calibri" panose="020F0502020204030204" pitchFamily="34" charset="0"/>
                <a:cs typeface="Calibri" panose="020F0502020204030204" pitchFamily="34" charset="0"/>
              </a:rPr>
              <a:t> </a:t>
            </a:r>
            <a:r>
              <a:rPr lang="en-IN" sz="3000" b="0" i="0" dirty="0">
                <a:effectLst/>
                <a:latin typeface="Times New Roman" panose="02020603050405020304" pitchFamily="18" charset="0"/>
                <a:cs typeface="Times New Roman" panose="02020603050405020304" pitchFamily="18" charset="0"/>
              </a:rPr>
              <a:t>Unified framework for training and evaluating machine learning models.</a:t>
            </a:r>
          </a:p>
          <a:p>
            <a:pPr algn="just"/>
            <a:r>
              <a:rPr lang="en-IN" sz="3000" b="1" i="0" dirty="0">
                <a:effectLst/>
                <a:latin typeface="Calibri" panose="020F0502020204030204" pitchFamily="34" charset="0"/>
                <a:ea typeface="Calibri" panose="020F0502020204030204" pitchFamily="34" charset="0"/>
                <a:cs typeface="Calibri" panose="020F0502020204030204" pitchFamily="34" charset="0"/>
              </a:rPr>
              <a:t>e1071:</a:t>
            </a:r>
            <a:r>
              <a:rPr lang="en-IN" sz="3000" b="0" i="0" dirty="0">
                <a:effectLst/>
                <a:latin typeface="Calibri" panose="020F0502020204030204" pitchFamily="34" charset="0"/>
                <a:ea typeface="Calibri" panose="020F0502020204030204" pitchFamily="34" charset="0"/>
                <a:cs typeface="Calibri" panose="020F0502020204030204" pitchFamily="34" charset="0"/>
              </a:rPr>
              <a:t> </a:t>
            </a:r>
            <a:r>
              <a:rPr lang="en-IN" sz="3000" b="0" i="0" dirty="0">
                <a:effectLst/>
                <a:latin typeface="Times New Roman" panose="02020603050405020304" pitchFamily="18" charset="0"/>
                <a:cs typeface="Times New Roman" panose="02020603050405020304" pitchFamily="18" charset="0"/>
              </a:rPr>
              <a:t>Extension of SVM for statistical learning, classification, and regression.</a:t>
            </a:r>
          </a:p>
          <a:p>
            <a:pPr algn="just"/>
            <a:r>
              <a:rPr lang="en-IN" sz="3000" b="1" i="0" dirty="0">
                <a:effectLst/>
                <a:latin typeface="Calibri" panose="020F0502020204030204" pitchFamily="34" charset="0"/>
                <a:ea typeface="Calibri" panose="020F0502020204030204" pitchFamily="34" charset="0"/>
                <a:cs typeface="Calibri" panose="020F0502020204030204" pitchFamily="34" charset="0"/>
              </a:rPr>
              <a:t>tm(Text Mining):</a:t>
            </a:r>
            <a:r>
              <a:rPr lang="en-IN" sz="3000" b="0" i="0" dirty="0">
                <a:effectLst/>
                <a:latin typeface="Calibri" panose="020F0502020204030204" pitchFamily="34" charset="0"/>
                <a:ea typeface="Calibri" panose="020F0502020204030204" pitchFamily="34" charset="0"/>
                <a:cs typeface="Calibri" panose="020F0502020204030204" pitchFamily="34" charset="0"/>
              </a:rPr>
              <a:t> </a:t>
            </a:r>
            <a:r>
              <a:rPr lang="en-IN" sz="3000" b="0" i="0" dirty="0">
                <a:effectLst/>
                <a:latin typeface="Times New Roman" panose="02020603050405020304" pitchFamily="18" charset="0"/>
                <a:cs typeface="Times New Roman" panose="02020603050405020304" pitchFamily="18" charset="0"/>
              </a:rPr>
              <a:t>Essential for text mining tasks, including corpus creation and manipulation.</a:t>
            </a: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80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The dataset, sourced from Flipkart reviews, provides textual feedback. </a:t>
            </a:r>
          </a:p>
          <a:p>
            <a:pPr algn="just"/>
            <a:r>
              <a:rPr lang="en-US" sz="3600" dirty="0">
                <a:latin typeface="Times New Roman" panose="02020603050405020304" pitchFamily="18" charset="0"/>
                <a:cs typeface="Times New Roman" panose="02020603050405020304" pitchFamily="18" charset="0"/>
              </a:rPr>
              <a:t>Initial exploration includes loading the dataset, converting text to lowercase, and creating a </a:t>
            </a:r>
            <a:r>
              <a:rPr lang="en-US" sz="3600" dirty="0" err="1">
                <a:latin typeface="Times New Roman" panose="02020603050405020304" pitchFamily="18" charset="0"/>
                <a:cs typeface="Times New Roman" panose="02020603050405020304" pitchFamily="18" charset="0"/>
              </a:rPr>
              <a:t>tibble</a:t>
            </a:r>
            <a:r>
              <a:rPr lang="en-US" sz="3600" dirty="0">
                <a:latin typeface="Times New Roman" panose="02020603050405020304" pitchFamily="18" charset="0"/>
                <a:cs typeface="Times New Roman" panose="02020603050405020304" pitchFamily="18" charset="0"/>
              </a:rPr>
              <a:t> for efficient handling. </a:t>
            </a:r>
          </a:p>
          <a:p>
            <a:pPr algn="just"/>
            <a:r>
              <a:rPr lang="en-US" sz="3600" dirty="0">
                <a:latin typeface="Times New Roman" panose="02020603050405020304" pitchFamily="18" charset="0"/>
                <a:cs typeface="Times New Roman" panose="02020603050405020304" pitchFamily="18" charset="0"/>
              </a:rPr>
              <a:t>The subsequent sentiment labeling is carried out using the </a:t>
            </a:r>
            <a:r>
              <a:rPr lang="en-US" sz="3600" dirty="0" err="1">
                <a:latin typeface="Times New Roman" panose="02020603050405020304" pitchFamily="18" charset="0"/>
                <a:cs typeface="Times New Roman" panose="02020603050405020304" pitchFamily="18" charset="0"/>
              </a:rPr>
              <a:t>syuzhet</a:t>
            </a:r>
            <a:r>
              <a:rPr lang="en-US" sz="3600" dirty="0">
                <a:latin typeface="Times New Roman" panose="02020603050405020304" pitchFamily="18" charset="0"/>
                <a:cs typeface="Times New Roman" panose="02020603050405020304" pitchFamily="18" charset="0"/>
              </a:rPr>
              <a:t> package to determine positive or negative sentiments.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81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This script analyzes sentiment and explores textual patterns in Apple-related data. It encompasses data loading, text preprocessing, creation of a Term Document Matrix (TDM), and sentiment analysis, followed by visualizations such as bar plots and word clouds.</a:t>
            </a:r>
            <a:endParaRPr lang="en-IN" sz="3600" dirty="0">
              <a:latin typeface="Times New Roman" panose="02020603050405020304" pitchFamily="18"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735871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IN" dirty="0"/>
              <a:t>Sentiment </a:t>
            </a:r>
            <a:r>
              <a:rPr lang="en-IN" dirty="0" err="1"/>
              <a:t>Labeling</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Sentiments are labeled as </a:t>
            </a:r>
            <a:r>
              <a:rPr lang="en-US" sz="3600" b="1" dirty="0">
                <a:latin typeface="Times New Roman" panose="02020603050405020304" pitchFamily="18" charset="0"/>
                <a:cs typeface="Times New Roman" panose="02020603050405020304" pitchFamily="18" charset="0"/>
              </a:rPr>
              <a:t>"positive" </a:t>
            </a:r>
            <a:r>
              <a:rPr lang="en-US" sz="3600" dirty="0">
                <a:latin typeface="Times New Roman" panose="02020603050405020304" pitchFamily="18" charset="0"/>
                <a:cs typeface="Times New Roman" panose="02020603050405020304" pitchFamily="18" charset="0"/>
              </a:rPr>
              <a:t>or </a:t>
            </a:r>
            <a:r>
              <a:rPr lang="en-US" sz="3600" b="1" dirty="0">
                <a:latin typeface="Times New Roman" panose="02020603050405020304" pitchFamily="18" charset="0"/>
                <a:cs typeface="Times New Roman" panose="02020603050405020304" pitchFamily="18" charset="0"/>
              </a:rPr>
              <a:t>"negative" </a:t>
            </a:r>
            <a:r>
              <a:rPr lang="en-US" sz="3600" dirty="0">
                <a:latin typeface="Times New Roman" panose="02020603050405020304" pitchFamily="18" charset="0"/>
                <a:cs typeface="Times New Roman" panose="02020603050405020304" pitchFamily="18" charset="0"/>
              </a:rPr>
              <a:t>based on the difference between positive and negative emotion scores obtained using the </a:t>
            </a:r>
            <a:r>
              <a:rPr lang="en-US" sz="3600" dirty="0" err="1">
                <a:latin typeface="Times New Roman" panose="02020603050405020304" pitchFamily="18" charset="0"/>
                <a:cs typeface="Times New Roman" panose="02020603050405020304" pitchFamily="18" charset="0"/>
              </a:rPr>
              <a:t>syuzhet</a:t>
            </a:r>
            <a:r>
              <a:rPr lang="en-US" sz="3600" dirty="0">
                <a:latin typeface="Times New Roman" panose="02020603050405020304" pitchFamily="18" charset="0"/>
                <a:cs typeface="Times New Roman" panose="02020603050405020304" pitchFamily="18" charset="0"/>
              </a:rPr>
              <a:t> package. </a:t>
            </a:r>
          </a:p>
          <a:p>
            <a:r>
              <a:rPr lang="en-US" sz="3600" dirty="0">
                <a:latin typeface="Times New Roman" panose="02020603050405020304" pitchFamily="18" charset="0"/>
                <a:cs typeface="Times New Roman" panose="02020603050405020304" pitchFamily="18" charset="0"/>
              </a:rPr>
              <a:t>The resulting sentiment labels are crucial for training and evaluating the SVM model.</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16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Data preprocessing involves a series of steps including:</a:t>
            </a:r>
          </a:p>
          <a:p>
            <a:r>
              <a:rPr lang="en-US" sz="3600" dirty="0">
                <a:latin typeface="Times New Roman" panose="02020603050405020304" pitchFamily="18" charset="0"/>
                <a:cs typeface="Times New Roman" panose="02020603050405020304" pitchFamily="18" charset="0"/>
              </a:rPr>
              <a:t> text cleaning functions to convert text to lowercase,</a:t>
            </a:r>
          </a:p>
          <a:p>
            <a:r>
              <a:rPr lang="en-US" sz="3600" dirty="0">
                <a:latin typeface="Times New Roman" panose="02020603050405020304" pitchFamily="18" charset="0"/>
                <a:cs typeface="Times New Roman" panose="02020603050405020304" pitchFamily="18" charset="0"/>
              </a:rPr>
              <a:t> remove special characters, numbers, and punctuation. </a:t>
            </a:r>
          </a:p>
          <a:p>
            <a:r>
              <a:rPr lang="en-US" sz="3600" dirty="0">
                <a:latin typeface="Times New Roman" panose="02020603050405020304" pitchFamily="18" charset="0"/>
                <a:cs typeface="Times New Roman" panose="02020603050405020304" pitchFamily="18" charset="0"/>
              </a:rPr>
              <a:t>The cleaned text is then used for further analysis, enhancing the quality of input data.</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2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9638FD-A2B3-A800-3AAE-6F0DB5742C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 y="1013012"/>
            <a:ext cx="5466478" cy="3074894"/>
          </a:xfrm>
          <a:prstGeom prst="rect">
            <a:avLst/>
          </a:prstGeom>
        </p:spPr>
      </p:pic>
      <p:pic>
        <p:nvPicPr>
          <p:cNvPr id="9" name="Picture 8">
            <a:extLst>
              <a:ext uri="{FF2B5EF4-FFF2-40B4-BE49-F238E27FC236}">
                <a16:creationId xmlns:a16="http://schemas.microsoft.com/office/drawing/2014/main" id="{2CE78FE5-0A70-D14A-1BBE-546891643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3271" y="1013012"/>
            <a:ext cx="5781238" cy="3251946"/>
          </a:xfrm>
          <a:prstGeom prst="rect">
            <a:avLst/>
          </a:prstGeom>
        </p:spPr>
      </p:pic>
    </p:spTree>
    <p:extLst>
      <p:ext uri="{BB962C8B-B14F-4D97-AF65-F5344CB8AC3E}">
        <p14:creationId xmlns:p14="http://schemas.microsoft.com/office/powerpoint/2010/main" val="3732693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Train-Test Split</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dataset is divided into training and testing sets using the caret package's </a:t>
            </a:r>
            <a:r>
              <a:rPr lang="en-US" sz="3600" dirty="0" err="1">
                <a:latin typeface="Times New Roman" panose="02020603050405020304" pitchFamily="18" charset="0"/>
                <a:cs typeface="Times New Roman" panose="02020603050405020304" pitchFamily="18" charset="0"/>
              </a:rPr>
              <a:t>createDataPartition</a:t>
            </a:r>
            <a:r>
              <a:rPr lang="en-US" sz="3600" dirty="0">
                <a:latin typeface="Times New Roman" panose="02020603050405020304" pitchFamily="18" charset="0"/>
                <a:cs typeface="Times New Roman" panose="02020603050405020304" pitchFamily="18" charset="0"/>
              </a:rPr>
              <a:t> function. </a:t>
            </a:r>
          </a:p>
          <a:p>
            <a:r>
              <a:rPr lang="en-US" sz="3600" dirty="0">
                <a:latin typeface="Times New Roman" panose="02020603050405020304" pitchFamily="18" charset="0"/>
                <a:cs typeface="Times New Roman" panose="02020603050405020304" pitchFamily="18" charset="0"/>
              </a:rPr>
              <a:t>This ensures the model is trained on a subset of the data and evaluated on an independent subset, providing a robust assessment of model performance.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56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Feature </a:t>
            </a:r>
            <a:r>
              <a:rPr lang="en-US" sz="2800" dirty="0" err="1">
                <a:latin typeface="Times New Roman" panose="02020603050405020304" pitchFamily="18" charset="0"/>
                <a:cs typeface="Times New Roman" panose="02020603050405020304" pitchFamily="18" charset="0"/>
              </a:rPr>
              <a:t>Extracton</a:t>
            </a:r>
            <a:r>
              <a:rPr lang="en-US" sz="2800"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Feature extraction involves tokenization of text data and the creation of a Document-Term Matrix (DTM) to represent the frequency of words in the dataset. This matrix serves as input for training the SVM model.</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60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SVM Model Training</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SVM model is trained using the </a:t>
            </a:r>
            <a:r>
              <a:rPr lang="en-US" sz="3600" dirty="0" err="1">
                <a:latin typeface="Times New Roman" panose="02020603050405020304" pitchFamily="18" charset="0"/>
                <a:cs typeface="Times New Roman" panose="02020603050405020304" pitchFamily="18" charset="0"/>
              </a:rPr>
              <a:t>svm</a:t>
            </a:r>
            <a:r>
              <a:rPr lang="en-US" sz="3600" dirty="0">
                <a:latin typeface="Times New Roman" panose="02020603050405020304" pitchFamily="18" charset="0"/>
                <a:cs typeface="Times New Roman" panose="02020603050405020304" pitchFamily="18" charset="0"/>
              </a:rPr>
              <a:t> function from the e1071 package. The model is fed the Document-Term Matrix created from the training set's tokenized text features.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65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Model Evaluation:</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trained SVM model is evaluated on the testing set, and performance metrics such as accuracy, ROC curve, AUC, precision, recall, and F1 score are calculated.</a:t>
            </a:r>
          </a:p>
          <a:p>
            <a:r>
              <a:rPr lang="en-US" sz="3600" dirty="0">
                <a:latin typeface="Times New Roman" panose="02020603050405020304" pitchFamily="18" charset="0"/>
                <a:cs typeface="Times New Roman" panose="02020603050405020304" pitchFamily="18" charset="0"/>
              </a:rPr>
              <a:t> The confusion matrix provides a detailed overview of model predictions.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38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EA4A2F-AB93-7699-3312-9CD1338E65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42" y="1111625"/>
            <a:ext cx="5695451" cy="3203691"/>
          </a:xfrm>
          <a:prstGeom prst="rect">
            <a:avLst/>
          </a:prstGeom>
        </p:spPr>
      </p:pic>
      <p:pic>
        <p:nvPicPr>
          <p:cNvPr id="10" name="Picture 9">
            <a:extLst>
              <a:ext uri="{FF2B5EF4-FFF2-40B4-BE49-F238E27FC236}">
                <a16:creationId xmlns:a16="http://schemas.microsoft.com/office/drawing/2014/main" id="{268FFEAA-8EAB-147C-3D43-4A9E7BFB4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609" y="1111625"/>
            <a:ext cx="5345828" cy="3092824"/>
          </a:xfrm>
          <a:prstGeom prst="rect">
            <a:avLst/>
          </a:prstGeom>
        </p:spPr>
      </p:pic>
    </p:spTree>
    <p:extLst>
      <p:ext uri="{BB962C8B-B14F-4D97-AF65-F5344CB8AC3E}">
        <p14:creationId xmlns:p14="http://schemas.microsoft.com/office/powerpoint/2010/main" val="1529950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FA0FEA-5775-A129-A2BA-02CF1950DC58}"/>
              </a:ext>
            </a:extLst>
          </p:cNvPr>
          <p:cNvSpPr>
            <a:spLocks noGrp="1"/>
          </p:cNvSpPr>
          <p:nvPr>
            <p:ph type="title"/>
          </p:nvPr>
        </p:nvSpPr>
        <p:spPr/>
        <p:txBody>
          <a:bodyPr/>
          <a:lstStyle/>
          <a:p>
            <a:r>
              <a:rPr lang="en-IN" dirty="0"/>
              <a:t>Output</a:t>
            </a:r>
          </a:p>
        </p:txBody>
      </p:sp>
      <p:pic>
        <p:nvPicPr>
          <p:cNvPr id="9" name="Content Placeholder 8">
            <a:extLst>
              <a:ext uri="{FF2B5EF4-FFF2-40B4-BE49-F238E27FC236}">
                <a16:creationId xmlns:a16="http://schemas.microsoft.com/office/drawing/2014/main" id="{68B40E0F-9DA3-7A0E-99F0-59A286F94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143001"/>
            <a:ext cx="4976694" cy="2756646"/>
          </a:xfrm>
        </p:spPr>
      </p:pic>
      <p:pic>
        <p:nvPicPr>
          <p:cNvPr id="3" name="Picture 2">
            <a:extLst>
              <a:ext uri="{FF2B5EF4-FFF2-40B4-BE49-F238E27FC236}">
                <a16:creationId xmlns:a16="http://schemas.microsoft.com/office/drawing/2014/main" id="{944DEC2B-E4E3-6E08-FB2C-899AD65665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7365" y="3132560"/>
            <a:ext cx="5603475" cy="3151954"/>
          </a:xfrm>
          <a:prstGeom prst="rect">
            <a:avLst/>
          </a:prstGeom>
        </p:spPr>
      </p:pic>
    </p:spTree>
    <p:extLst>
      <p:ext uri="{BB962C8B-B14F-4D97-AF65-F5344CB8AC3E}">
        <p14:creationId xmlns:p14="http://schemas.microsoft.com/office/powerpoint/2010/main" val="1980937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284B-D865-2292-E2D5-43D25BDBAAE5}"/>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0B3E032-8071-6B15-D213-689A52613023}"/>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This analysis demonstrates the application of an SVM model for sentiment classification in Flipkart reviews. Through comprehensive preprocessing, model training, and evaluation, the study provides insights into sentiment distribution and model performance, offering a foundation for further refinement and application in customer feedback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23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IN" dirty="0"/>
              <a:t>LIBRARIES</a:t>
            </a:r>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fontScale="92500" lnSpcReduction="20000"/>
          </a:bodyPr>
          <a:lstStyle/>
          <a:p>
            <a:pPr algn="just"/>
            <a:r>
              <a:rPr lang="en-IN" b="1" dirty="0">
                <a:latin typeface="Times New Roman" panose="02020603050405020304" pitchFamily="18" charset="0"/>
                <a:cs typeface="Times New Roman" panose="02020603050405020304" pitchFamily="18" charset="0"/>
              </a:rPr>
              <a:t>tm (Text Mining): </a:t>
            </a:r>
            <a:r>
              <a:rPr lang="en-IN" dirty="0">
                <a:latin typeface="Times New Roman" panose="02020603050405020304" pitchFamily="18" charset="0"/>
                <a:cs typeface="Times New Roman" panose="02020603050405020304" pitchFamily="18" charset="0"/>
              </a:rPr>
              <a:t>Used for text mining tasks, facilitates text corpus creation, and Term Document Matrix (TDM) construction.</a:t>
            </a:r>
          </a:p>
          <a:p>
            <a:pPr algn="just"/>
            <a:r>
              <a:rPr lang="en-IN" b="1" dirty="0" err="1">
                <a:latin typeface="Times New Roman" panose="02020603050405020304" pitchFamily="18" charset="0"/>
                <a:cs typeface="Times New Roman" panose="02020603050405020304" pitchFamily="18" charset="0"/>
              </a:rPr>
              <a:t>wordcloud</a:t>
            </a:r>
            <a:r>
              <a:rPr lang="en-IN" b="1" dirty="0">
                <a:latin typeface="Times New Roman" panose="02020603050405020304" pitchFamily="18" charset="0"/>
                <a:cs typeface="Times New Roman" panose="02020603050405020304" pitchFamily="18" charset="0"/>
              </a:rPr>
              <a:t> and wordcloud2: </a:t>
            </a:r>
            <a:r>
              <a:rPr lang="en-IN" dirty="0">
                <a:latin typeface="Times New Roman" panose="02020603050405020304" pitchFamily="18" charset="0"/>
                <a:cs typeface="Times New Roman" panose="02020603050405020304" pitchFamily="18" charset="0"/>
              </a:rPr>
              <a:t>Generates visually appealing word clouds; </a:t>
            </a:r>
            <a:r>
              <a:rPr lang="en-IN" dirty="0" err="1">
                <a:latin typeface="Times New Roman" panose="02020603050405020304" pitchFamily="18" charset="0"/>
                <a:cs typeface="Times New Roman" panose="02020603050405020304" pitchFamily="18" charset="0"/>
              </a:rPr>
              <a:t>wordcloud</a:t>
            </a:r>
            <a:r>
              <a:rPr lang="en-IN" dirty="0">
                <a:latin typeface="Times New Roman" panose="02020603050405020304" pitchFamily="18" charset="0"/>
                <a:cs typeface="Times New Roman" panose="02020603050405020304" pitchFamily="18" charset="0"/>
              </a:rPr>
              <a:t> for traditional clouds, and wordcloud2 for advanced customization.</a:t>
            </a:r>
          </a:p>
          <a:p>
            <a:pPr algn="just"/>
            <a:r>
              <a:rPr lang="en-IN" b="1" dirty="0" err="1">
                <a:latin typeface="Times New Roman" panose="02020603050405020304" pitchFamily="18" charset="0"/>
                <a:cs typeface="Times New Roman" panose="02020603050405020304" pitchFamily="18" charset="0"/>
              </a:rPr>
              <a:t>syuzhet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Essential for sentiment analysis, extracts sentiment scores using the NRC sentiment lexicon.</a:t>
            </a:r>
          </a:p>
          <a:p>
            <a:pPr algn="just"/>
            <a:r>
              <a:rPr lang="en-IN" b="1" dirty="0" err="1">
                <a:latin typeface="Times New Roman" panose="02020603050405020304" pitchFamily="18" charset="0"/>
                <a:cs typeface="Times New Roman" panose="02020603050405020304" pitchFamily="18" charset="0"/>
              </a:rPr>
              <a:t>lubridate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Simplifies date-time manipulation, useful for handling timestamps or date-related information.</a:t>
            </a:r>
          </a:p>
          <a:p>
            <a:pPr algn="just"/>
            <a:r>
              <a:rPr lang="en-IN" b="1" dirty="0">
                <a:latin typeface="Times New Roman" panose="02020603050405020304" pitchFamily="18" charset="0"/>
                <a:cs typeface="Times New Roman" panose="02020603050405020304" pitchFamily="18" charset="0"/>
              </a:rPr>
              <a:t>ggplot2: </a:t>
            </a:r>
            <a:r>
              <a:rPr lang="en-IN" dirty="0">
                <a:latin typeface="Times New Roman" panose="02020603050405020304" pitchFamily="18" charset="0"/>
                <a:cs typeface="Times New Roman" panose="02020603050405020304" pitchFamily="18" charset="0"/>
              </a:rPr>
              <a:t>Widely used for data visualization, particularly creating informative and customizable plots.</a:t>
            </a:r>
          </a:p>
          <a:p>
            <a:pPr algn="just"/>
            <a:r>
              <a:rPr lang="en-IN" b="1" dirty="0">
                <a:latin typeface="Times New Roman" panose="02020603050405020304" pitchFamily="18" charset="0"/>
                <a:cs typeface="Times New Roman" panose="02020603050405020304" pitchFamily="18" charset="0"/>
              </a:rPr>
              <a:t>scales: </a:t>
            </a:r>
            <a:r>
              <a:rPr lang="en-IN" dirty="0">
                <a:latin typeface="Times New Roman" panose="02020603050405020304" pitchFamily="18" charset="0"/>
                <a:cs typeface="Times New Roman" panose="02020603050405020304" pitchFamily="18" charset="0"/>
              </a:rPr>
              <a:t>Complements ggplot2, providing additional scales for aesthetic adjustments in plots.</a:t>
            </a:r>
          </a:p>
          <a:p>
            <a:pPr algn="just"/>
            <a:r>
              <a:rPr lang="en-IN" b="1" dirty="0">
                <a:latin typeface="Times New Roman" panose="02020603050405020304" pitchFamily="18" charset="0"/>
                <a:cs typeface="Times New Roman" panose="02020603050405020304" pitchFamily="18" charset="0"/>
              </a:rPr>
              <a:t>reshape2: </a:t>
            </a:r>
            <a:r>
              <a:rPr lang="en-IN" dirty="0">
                <a:latin typeface="Times New Roman" panose="02020603050405020304" pitchFamily="18" charset="0"/>
                <a:cs typeface="Times New Roman" panose="02020603050405020304" pitchFamily="18" charset="0"/>
              </a:rPr>
              <a:t>Primarily used for reshaping and restructuring data frames.</a:t>
            </a:r>
          </a:p>
          <a:p>
            <a:pPr algn="just"/>
            <a:r>
              <a:rPr lang="en-IN" b="1" dirty="0" err="1">
                <a:latin typeface="Times New Roman" panose="02020603050405020304" pitchFamily="18" charset="0"/>
                <a:cs typeface="Times New Roman" panose="02020603050405020304" pitchFamily="18" charset="0"/>
              </a:rPr>
              <a:t>dplyr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Powerful for data manipulation, streamlining tasks such as filtering, summarizing, and transforming data frames.</a:t>
            </a:r>
          </a:p>
        </p:txBody>
      </p:sp>
    </p:spTree>
    <p:extLst>
      <p:ext uri="{BB962C8B-B14F-4D97-AF65-F5344CB8AC3E}">
        <p14:creationId xmlns:p14="http://schemas.microsoft.com/office/powerpoint/2010/main" val="1407933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0676E-45E2-7017-2CB4-494EA70EC049}"/>
              </a:ext>
            </a:extLst>
          </p:cNvPr>
          <p:cNvSpPr txBox="1"/>
          <p:nvPr/>
        </p:nvSpPr>
        <p:spPr>
          <a:xfrm>
            <a:off x="3906579" y="2774098"/>
            <a:ext cx="6786694" cy="923330"/>
          </a:xfrm>
          <a:prstGeom prst="rect">
            <a:avLst/>
          </a:prstGeom>
          <a:noFill/>
        </p:spPr>
        <p:txBody>
          <a:bodyPr wrap="square" rtlCol="0">
            <a:spAutoFit/>
          </a:bodyPr>
          <a:lstStyle/>
          <a:p>
            <a:r>
              <a:rPr lang="en-GB" sz="5400" dirty="0"/>
              <a:t>THANK YOU</a:t>
            </a:r>
            <a:endParaRPr lang="en-IN" sz="5400" dirty="0"/>
          </a:p>
        </p:txBody>
      </p:sp>
    </p:spTree>
    <p:extLst>
      <p:ext uri="{BB962C8B-B14F-4D97-AF65-F5344CB8AC3E}">
        <p14:creationId xmlns:p14="http://schemas.microsoft.com/office/powerpoint/2010/main" val="213621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Loading and Inspection</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The script begins by loading an Apple-related dataset using read.csv and provides an initial inspection of the dataset structure using str and displaying the first few rows with head.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38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Building Text Corpus</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Textual data is then processed to construct a text corpus using the tm package. The </a:t>
            </a:r>
            <a:r>
              <a:rPr lang="en-US" sz="3600" dirty="0" err="1">
                <a:latin typeface="Times New Roman" panose="02020603050405020304" pitchFamily="18" charset="0"/>
                <a:cs typeface="Times New Roman" panose="02020603050405020304" pitchFamily="18" charset="0"/>
              </a:rPr>
              <a:t>iconv</a:t>
            </a:r>
            <a:r>
              <a:rPr lang="en-US" sz="3600" dirty="0">
                <a:latin typeface="Times New Roman" panose="02020603050405020304" pitchFamily="18" charset="0"/>
                <a:cs typeface="Times New Roman" panose="02020603050405020304" pitchFamily="18" charset="0"/>
              </a:rPr>
              <a:t> function is applied to convert the text encoding, and a Corpus is formed for further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4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Text Cleaning</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a:bodyPr>
          <a:lstStyle/>
          <a:p>
            <a:pPr algn="just"/>
            <a:r>
              <a:rPr lang="en-US" sz="3600" dirty="0">
                <a:latin typeface="Times New Roman" panose="02020603050405020304" pitchFamily="18" charset="0"/>
                <a:cs typeface="Times New Roman" panose="02020603050405020304" pitchFamily="18" charset="0"/>
              </a:rPr>
              <a:t>The corpus undergoes cleaning steps using </a:t>
            </a:r>
            <a:r>
              <a:rPr lang="en-US" sz="3600" dirty="0" err="1">
                <a:latin typeface="Times New Roman" panose="02020603050405020304" pitchFamily="18" charset="0"/>
                <a:cs typeface="Times New Roman" panose="02020603050405020304" pitchFamily="18" charset="0"/>
              </a:rPr>
              <a:t>tm_map</a:t>
            </a:r>
            <a:r>
              <a:rPr lang="en-US" sz="3600" dirty="0">
                <a:latin typeface="Times New Roman" panose="02020603050405020304" pitchFamily="18" charset="0"/>
                <a:cs typeface="Times New Roman" panose="02020603050405020304" pitchFamily="18" charset="0"/>
              </a:rPr>
              <a:t> functions, including converting to lowercase, removing punctuation, numbers, stop words, URLs, and extra white spaces.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05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Term Document Matrix (TDM)</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fontScale="85000" lnSpcReduction="20000"/>
          </a:bodyPr>
          <a:lstStyle/>
          <a:p>
            <a:pPr algn="just"/>
            <a:r>
              <a:rPr lang="en-US" sz="3600" dirty="0">
                <a:latin typeface="Times New Roman" panose="02020603050405020304" pitchFamily="18" charset="0"/>
                <a:cs typeface="Times New Roman" panose="02020603050405020304" pitchFamily="18" charset="0"/>
              </a:rPr>
              <a:t>A Term Document Matrix is constructed from the cleaned corpus, representing the frequency of terms in the dataset. This matrix forms the basis for subsequent exploratory and visual analyses.</a:t>
            </a:r>
          </a:p>
          <a:p>
            <a:pPr algn="just"/>
            <a:r>
              <a:rPr lang="en-US" sz="3600" b="1" dirty="0">
                <a:latin typeface="Times New Roman" panose="02020603050405020304" pitchFamily="18" charset="0"/>
                <a:cs typeface="Times New Roman" panose="02020603050405020304" pitchFamily="18" charset="0"/>
              </a:rPr>
              <a:t>Further Text Cleaning: </a:t>
            </a:r>
            <a:r>
              <a:rPr lang="en-US" sz="3600" dirty="0">
                <a:latin typeface="Times New Roman" panose="02020603050405020304" pitchFamily="18" charset="0"/>
                <a:cs typeface="Times New Roman" panose="02020603050405020304" pitchFamily="18" charset="0"/>
              </a:rPr>
              <a:t>Additional text cleaning involves removing specific words like '</a:t>
            </a:r>
            <a:r>
              <a:rPr lang="en-US" sz="3600" dirty="0" err="1">
                <a:latin typeface="Times New Roman" panose="02020603050405020304" pitchFamily="18" charset="0"/>
                <a:cs typeface="Times New Roman" panose="02020603050405020304" pitchFamily="18" charset="0"/>
              </a:rPr>
              <a:t>aapl</a:t>
            </a:r>
            <a:r>
              <a:rPr lang="en-US" sz="3600" dirty="0">
                <a:latin typeface="Times New Roman" panose="02020603050405020304" pitchFamily="18" charset="0"/>
                <a:cs typeface="Times New Roman" panose="02020603050405020304" pitchFamily="18" charset="0"/>
              </a:rPr>
              <a:t>' and 'apple' to refine the TDM and improve the accuracy of subsequent visualizations.</a:t>
            </a:r>
          </a:p>
          <a:p>
            <a:pPr algn="just"/>
            <a:r>
              <a:rPr lang="en-US" sz="3600" b="1" dirty="0">
                <a:latin typeface="Times New Roman" panose="02020603050405020304" pitchFamily="18" charset="0"/>
                <a:cs typeface="Times New Roman" panose="02020603050405020304" pitchFamily="18" charset="0"/>
              </a:rPr>
              <a:t>Updated Term Document Matrix: </a:t>
            </a:r>
            <a:r>
              <a:rPr lang="en-US" sz="3600" dirty="0">
                <a:latin typeface="Times New Roman" panose="02020603050405020304" pitchFamily="18" charset="0"/>
                <a:cs typeface="Times New Roman" panose="02020603050405020304" pitchFamily="18" charset="0"/>
              </a:rPr>
              <a:t>After the final cleaning steps, the Term Document Matrix is updated and visualized to showcase the frequency of terms, leading to insights into the most common words.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71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D4A7-0F2D-C9E1-CF28-9A8AF541430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07C708D0-DD3F-A15D-2757-26B0CAC25CE9}"/>
              </a:ext>
            </a:extLst>
          </p:cNvPr>
          <p:cNvSpPr>
            <a:spLocks noGrp="1"/>
          </p:cNvSpPr>
          <p:nvPr>
            <p:ph idx="1"/>
          </p:nvPr>
        </p:nvSpPr>
        <p:spPr/>
        <p:txBody>
          <a:bodyPr>
            <a:normAutofit fontScale="85000" lnSpcReduction="20000"/>
          </a:bodyPr>
          <a:lstStyle/>
          <a:p>
            <a:pPr algn="just"/>
            <a:r>
              <a:rPr lang="en-US" sz="3600" b="1" dirty="0">
                <a:latin typeface="Times New Roman" panose="02020603050405020304" pitchFamily="18" charset="0"/>
                <a:cs typeface="Times New Roman" panose="02020603050405020304" pitchFamily="18" charset="0"/>
              </a:rPr>
              <a:t>Bar Plot:</a:t>
            </a:r>
            <a:r>
              <a:rPr lang="en-US" sz="3600" dirty="0">
                <a:latin typeface="Times New Roman" panose="02020603050405020304" pitchFamily="18" charset="0"/>
                <a:cs typeface="Times New Roman" panose="02020603050405020304" pitchFamily="18" charset="0"/>
              </a:rPr>
              <a:t> A bar plot is generated using the row sums of the Term Document Matrix, highlighting terms with frequencies exceeding a specified threshold. This plot aids in identifying prevalent terms.</a:t>
            </a:r>
          </a:p>
          <a:p>
            <a:pPr algn="just"/>
            <a:r>
              <a:rPr lang="en-US" sz="3600" b="1" dirty="0">
                <a:latin typeface="Times New Roman" panose="02020603050405020304" pitchFamily="18" charset="0"/>
                <a:cs typeface="Times New Roman" panose="02020603050405020304" pitchFamily="18" charset="0"/>
              </a:rPr>
              <a:t>Word Cloud: </a:t>
            </a:r>
            <a:r>
              <a:rPr lang="en-US" sz="3600" dirty="0">
                <a:latin typeface="Times New Roman" panose="02020603050405020304" pitchFamily="18" charset="0"/>
                <a:cs typeface="Times New Roman" panose="02020603050405020304" pitchFamily="18" charset="0"/>
              </a:rPr>
              <a:t>A word cloud is created to visually represent frequently occurring words. Larger and bolder words indicate higher frequency, offering an intuitive snapshot of key terms in the dataset.</a:t>
            </a:r>
          </a:p>
          <a:p>
            <a:pPr algn="just"/>
            <a:r>
              <a:rPr lang="en-US" sz="3600" b="1" dirty="0">
                <a:latin typeface="Times New Roman" panose="02020603050405020304" pitchFamily="18" charset="0"/>
                <a:cs typeface="Times New Roman" panose="02020603050405020304" pitchFamily="18" charset="0"/>
              </a:rPr>
              <a:t>Advanced Word Cloud: </a:t>
            </a:r>
            <a:r>
              <a:rPr lang="en-US" sz="3600" dirty="0">
                <a:latin typeface="Times New Roman" panose="02020603050405020304" pitchFamily="18" charset="0"/>
                <a:cs typeface="Times New Roman" panose="02020603050405020304" pitchFamily="18" charset="0"/>
              </a:rPr>
              <a:t>An advanced word cloud, utilizing the wordcloud2 package, introduces additional customization such as a star-shaped layout for enhanced visual appeal.</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93641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1063</TotalTime>
  <Words>2740</Words>
  <Application>Microsoft Office PowerPoint</Application>
  <PresentationFormat>Widescreen</PresentationFormat>
  <Paragraphs>140</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Black</vt:lpstr>
      <vt:lpstr>Bookman Old Style</vt:lpstr>
      <vt:lpstr>Calibri</vt:lpstr>
      <vt:lpstr>Söhne</vt:lpstr>
      <vt:lpstr>Times New Roman</vt:lpstr>
      <vt:lpstr>Verdana</vt:lpstr>
      <vt:lpstr>Bioinformatics</vt:lpstr>
      <vt:lpstr>    PROBLEM STATEMENT:</vt:lpstr>
      <vt:lpstr>PowerPoint Presentation</vt:lpstr>
      <vt:lpstr>INTRODUCTION</vt:lpstr>
      <vt:lpstr>LIBRARIES</vt:lpstr>
      <vt:lpstr>Data Loading and Inspection</vt:lpstr>
      <vt:lpstr>Building Text Corpus</vt:lpstr>
      <vt:lpstr>Text Cleaning</vt:lpstr>
      <vt:lpstr>Term Document Matrix (TDM)</vt:lpstr>
      <vt:lpstr>Exploratory Data Analysis</vt:lpstr>
      <vt:lpstr>PowerPoint Presentation</vt:lpstr>
      <vt:lpstr>Sentiment Analysis</vt:lpstr>
      <vt:lpstr>PowerPoint Presentation</vt:lpstr>
      <vt:lpstr>Conclusion</vt:lpstr>
      <vt:lpstr>SENTIMENT ANALYSIS FOR CUSTOMER REVIEW </vt:lpstr>
      <vt:lpstr>INTRODUCTION</vt:lpstr>
      <vt:lpstr>LIBRARIES</vt:lpstr>
      <vt:lpstr>Sentiment Analysis using syuzhet</vt:lpstr>
      <vt:lpstr>Sentiment Analysis using tidytext (bing lexicon)</vt:lpstr>
      <vt:lpstr>Sentiment Analysis using tidytext (loughranlexicon)</vt:lpstr>
      <vt:lpstr>Text Analysis</vt:lpstr>
      <vt:lpstr>Sentiment Analysis of Flipkart Reviews</vt:lpstr>
      <vt:lpstr>PowerPoint Presentation</vt:lpstr>
      <vt:lpstr>Results - Bar Plot</vt:lpstr>
      <vt:lpstr>Results - Word Cloud</vt:lpstr>
      <vt:lpstr>CONCLUSION</vt:lpstr>
      <vt:lpstr>SENTIMENT ANALYSIS FOR CUSTOMER REVIEW </vt:lpstr>
      <vt:lpstr>Introduction</vt:lpstr>
      <vt:lpstr>Libraries</vt:lpstr>
      <vt:lpstr>Dataset Overview</vt:lpstr>
      <vt:lpstr>Sentiment Labeling</vt:lpstr>
      <vt:lpstr>Data Preprocessing</vt:lpstr>
      <vt:lpstr>PowerPoint Presentation</vt:lpstr>
      <vt:lpstr>Train-Test Split</vt:lpstr>
      <vt:lpstr>Feature Extracton:</vt:lpstr>
      <vt:lpstr>SVM Model Training</vt:lpstr>
      <vt:lpstr>Model Evaluation:</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Vamsi Krishna</cp:lastModifiedBy>
  <cp:revision>59</cp:revision>
  <dcterms:created xsi:type="dcterms:W3CDTF">2023-03-16T03:26:27Z</dcterms:created>
  <dcterms:modified xsi:type="dcterms:W3CDTF">2023-12-20T08:26:52Z</dcterms:modified>
  <cp:contentStatus/>
</cp:coreProperties>
</file>