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6D66A-B056-F8B6-158E-D2460ECB7909}" v="2" dt="2023-09-01T15:33:00.564"/>
    <p1510:client id="{6142AF4B-2B8A-A53A-0B69-97252B3A18DB}" v="1" dt="2021-07-01T16:00:33.960"/>
    <p1510:client id="{C91041BA-C11F-D6C0-46D0-CDA2BCC8E078}" v="1" dt="2021-09-22T19:24:34.5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tha Bora" userId="S::partha.bora@marlabs.com::772bb14f-5bb4-4ca2-babd-f3d992151e32" providerId="AD" clId="Web-{6142AF4B-2B8A-A53A-0B69-97252B3A18DB}"/>
    <pc:docChg chg="modSld">
      <pc:chgData name="Partha Bora" userId="S::partha.bora@marlabs.com::772bb14f-5bb4-4ca2-babd-f3d992151e32" providerId="AD" clId="Web-{6142AF4B-2B8A-A53A-0B69-97252B3A18DB}" dt="2021-07-01T16:00:33.960" v="0" actId="1076"/>
      <pc:docMkLst>
        <pc:docMk/>
      </pc:docMkLst>
      <pc:sldChg chg="modSp">
        <pc:chgData name="Partha Bora" userId="S::partha.bora@marlabs.com::772bb14f-5bb4-4ca2-babd-f3d992151e32" providerId="AD" clId="Web-{6142AF4B-2B8A-A53A-0B69-97252B3A18DB}" dt="2021-07-01T16:00:33.960" v="0" actId="1076"/>
        <pc:sldMkLst>
          <pc:docMk/>
          <pc:sldMk cId="3360002634" sldId="265"/>
        </pc:sldMkLst>
        <pc:picChg chg="mod">
          <ac:chgData name="Partha Bora" userId="S::partha.bora@marlabs.com::772bb14f-5bb4-4ca2-babd-f3d992151e32" providerId="AD" clId="Web-{6142AF4B-2B8A-A53A-0B69-97252B3A18DB}" dt="2021-07-01T16:00:33.960" v="0" actId="1076"/>
          <ac:picMkLst>
            <pc:docMk/>
            <pc:sldMk cId="3360002634" sldId="265"/>
            <ac:picMk id="6" creationId="{00000000-0000-0000-0000-000000000000}"/>
          </ac:picMkLst>
        </pc:picChg>
      </pc:sldChg>
    </pc:docChg>
  </pc:docChgLst>
  <pc:docChgLst>
    <pc:chgData name="Partha Bora" userId="S::partha.bora@marlabs.com::772bb14f-5bb4-4ca2-babd-f3d992151e32" providerId="AD" clId="Web-{C91041BA-C11F-D6C0-46D0-CDA2BCC8E078}"/>
    <pc:docChg chg="modSld">
      <pc:chgData name="Partha Bora" userId="S::partha.bora@marlabs.com::772bb14f-5bb4-4ca2-babd-f3d992151e32" providerId="AD" clId="Web-{C91041BA-C11F-D6C0-46D0-CDA2BCC8E078}" dt="2021-09-22T19:24:34.501" v="0" actId="1076"/>
      <pc:docMkLst>
        <pc:docMk/>
      </pc:docMkLst>
      <pc:sldChg chg="modSp">
        <pc:chgData name="Partha Bora" userId="S::partha.bora@marlabs.com::772bb14f-5bb4-4ca2-babd-f3d992151e32" providerId="AD" clId="Web-{C91041BA-C11F-D6C0-46D0-CDA2BCC8E078}" dt="2021-09-22T19:24:34.501" v="0" actId="1076"/>
        <pc:sldMkLst>
          <pc:docMk/>
          <pc:sldMk cId="2054100813" sldId="268"/>
        </pc:sldMkLst>
        <pc:picChg chg="mod">
          <ac:chgData name="Partha Bora" userId="S::partha.bora@marlabs.com::772bb14f-5bb4-4ca2-babd-f3d992151e32" providerId="AD" clId="Web-{C91041BA-C11F-D6C0-46D0-CDA2BCC8E078}" dt="2021-09-22T19:24:34.501" v="0" actId="1076"/>
          <ac:picMkLst>
            <pc:docMk/>
            <pc:sldMk cId="2054100813" sldId="268"/>
            <ac:picMk id="4" creationId="{00000000-0000-0000-0000-000000000000}"/>
          </ac:picMkLst>
        </pc:picChg>
      </pc:sldChg>
    </pc:docChg>
  </pc:docChgLst>
  <pc:docChgLst>
    <pc:chgData name="Partha Bora" userId="S::partha.bora@marlabs.com::772bb14f-5bb4-4ca2-babd-f3d992151e32" providerId="AD" clId="Web-{07D6D66A-B056-F8B6-158E-D2460ECB7909}"/>
    <pc:docChg chg="modSld">
      <pc:chgData name="Partha Bora" userId="S::partha.bora@marlabs.com::772bb14f-5bb4-4ca2-babd-f3d992151e32" providerId="AD" clId="Web-{07D6D66A-B056-F8B6-158E-D2460ECB7909}" dt="2023-09-01T15:33:00.564" v="1" actId="1076"/>
      <pc:docMkLst>
        <pc:docMk/>
      </pc:docMkLst>
      <pc:sldChg chg="modSp">
        <pc:chgData name="Partha Bora" userId="S::partha.bora@marlabs.com::772bb14f-5bb4-4ca2-babd-f3d992151e32" providerId="AD" clId="Web-{07D6D66A-B056-F8B6-158E-D2460ECB7909}" dt="2023-09-01T15:33:00.564" v="1" actId="1076"/>
        <pc:sldMkLst>
          <pc:docMk/>
          <pc:sldMk cId="2899561176" sldId="275"/>
        </pc:sldMkLst>
        <pc:picChg chg="mod">
          <ac:chgData name="Partha Bora" userId="S::partha.bora@marlabs.com::772bb14f-5bb4-4ca2-babd-f3d992151e32" providerId="AD" clId="Web-{07D6D66A-B056-F8B6-158E-D2460ECB7909}" dt="2023-09-01T15:33:00.564" v="1" actId="1076"/>
          <ac:picMkLst>
            <pc:docMk/>
            <pc:sldMk cId="2899561176" sldId="275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80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2204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77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6364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84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99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9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6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26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3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49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2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5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8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err="1"/>
              <a:t>JavaSCRIPT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355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43" y="1521369"/>
            <a:ext cx="8479028" cy="32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02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13113"/>
            <a:ext cx="8855958" cy="352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Link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93111"/>
            <a:ext cx="9053810" cy="339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1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Compile &amp; Link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17" y="1880928"/>
            <a:ext cx="9436574" cy="420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0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Order of execution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663" y="1379312"/>
            <a:ext cx="5928145" cy="466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6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Watchers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02" y="1930400"/>
            <a:ext cx="85153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83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Watch Listener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772477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73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 Listener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106" y="2572544"/>
            <a:ext cx="7743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5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Equality Listener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8394" y="3058319"/>
            <a:ext cx="77152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33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Collection Listener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006" y="2534444"/>
            <a:ext cx="78200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531" y="232224"/>
            <a:ext cx="8911687" cy="538484"/>
          </a:xfrm>
        </p:spPr>
        <p:txBody>
          <a:bodyPr>
            <a:normAutofit fontScale="90000"/>
          </a:bodyPr>
          <a:lstStyle/>
          <a:p>
            <a:r>
              <a:rPr lang="en-IN" err="1"/>
              <a:t>Async</a:t>
            </a:r>
            <a:r>
              <a:rPr lang="en-IN"/>
              <a:t> 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284512"/>
            <a:ext cx="11230291" cy="4815841"/>
          </a:xfrm>
        </p:spPr>
        <p:txBody>
          <a:bodyPr/>
          <a:lstStyle/>
          <a:p>
            <a:r>
              <a:rPr lang="en-US" err="1"/>
              <a:t>Async</a:t>
            </a:r>
            <a:r>
              <a:rPr lang="en-US"/>
              <a:t> and Await are extensions of promises.</a:t>
            </a:r>
          </a:p>
          <a:p>
            <a:r>
              <a:rPr lang="en-US"/>
              <a:t>More recent additions to the JavaScript language are </a:t>
            </a:r>
            <a:r>
              <a:rPr lang="en-US" err="1"/>
              <a:t>async</a:t>
            </a:r>
            <a:r>
              <a:rPr lang="en-US"/>
              <a:t> functions and the await keyword, part of the so-called ECMAScript 2017 JavaScript edition</a:t>
            </a:r>
          </a:p>
          <a:p>
            <a:r>
              <a:rPr lang="en-US" err="1"/>
              <a:t>async</a:t>
            </a:r>
            <a:r>
              <a:rPr lang="en-US"/>
              <a:t> keyword, which you put in front of a function declaration to turn it into an </a:t>
            </a:r>
            <a:r>
              <a:rPr lang="en-US" err="1"/>
              <a:t>async</a:t>
            </a:r>
            <a:r>
              <a:rPr lang="en-US"/>
              <a:t> function.</a:t>
            </a:r>
          </a:p>
          <a:p>
            <a:r>
              <a:rPr lang="en-US" err="1"/>
              <a:t>Async</a:t>
            </a:r>
            <a:r>
              <a:rPr lang="en-US"/>
              <a:t> functions enable us to write promise based code as if it were synchronous, but without blocking the execution thread. It operates asynchronously via the event-loop. </a:t>
            </a:r>
            <a:r>
              <a:rPr lang="en-US" err="1"/>
              <a:t>Async</a:t>
            </a:r>
            <a:r>
              <a:rPr lang="en-US"/>
              <a:t> functions will always return a value. Using </a:t>
            </a:r>
            <a:r>
              <a:rPr lang="en-US" err="1"/>
              <a:t>async</a:t>
            </a:r>
            <a:r>
              <a:rPr lang="en-US"/>
              <a:t> simply implies that a promise will be returned, and if a promise is not returned, JavaScript automatically wraps it in a resolved promise with its value.</a:t>
            </a:r>
          </a:p>
          <a:p>
            <a:r>
              <a:rPr lang="en-IN"/>
              <a:t>Basically  </a:t>
            </a:r>
            <a:r>
              <a:rPr lang="en-IN" err="1"/>
              <a:t>async</a:t>
            </a:r>
            <a:r>
              <a:rPr lang="en-IN"/>
              <a:t> functions will always return a promise and we can use await inside </a:t>
            </a:r>
            <a:r>
              <a:rPr lang="en-IN" err="1"/>
              <a:t>async</a:t>
            </a:r>
            <a:r>
              <a:rPr lang="en-I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8368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Digest Process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30" y="2057623"/>
            <a:ext cx="7402852" cy="384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611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Digest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3294" y="2172494"/>
            <a:ext cx="55054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23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006" y="2467769"/>
            <a:ext cx="78200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6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Angular Context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744" y="2348706"/>
            <a:ext cx="66865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0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062" y="1477475"/>
            <a:ext cx="7043301" cy="331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10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</a:t>
            </a:r>
            <a:r>
              <a:rPr lang="en-IN" err="1"/>
              <a:t>jquery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/>
              <a:t>jQuery is a fast, small, and feature-rich JavaScript library. It makes things like HTML document traversal and manipulation, event handling, animation, and Ajax much simpler with an easy-to-use API that works across a multitude of browsers. With a combination of versatility and extensibility, jQuery has changed the way that millions of people write JavaScript.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09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jQuery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$(this).hide() - hides the current element.</a:t>
            </a:r>
          </a:p>
          <a:p>
            <a:endParaRPr lang="en-US"/>
          </a:p>
          <a:p>
            <a:r>
              <a:rPr lang="en-US"/>
              <a:t>$("p").hide() - hides all &lt;p&gt; elements.</a:t>
            </a:r>
          </a:p>
          <a:p>
            <a:endParaRPr lang="en-US"/>
          </a:p>
          <a:p>
            <a:r>
              <a:rPr lang="en-US"/>
              <a:t>$(".test").hide() - hides all elements with class="test".</a:t>
            </a:r>
          </a:p>
          <a:p>
            <a:endParaRPr lang="en-US"/>
          </a:p>
          <a:p>
            <a:r>
              <a:rPr lang="en-US"/>
              <a:t>$("#test").hide() - hides the element with id="test".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49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More Selectors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607310"/>
              </p:ext>
            </p:extLst>
          </p:nvPr>
        </p:nvGraphicFramePr>
        <p:xfrm>
          <a:off x="1345475" y="1489162"/>
          <a:ext cx="7733211" cy="4728757"/>
        </p:xfrm>
        <a:graphic>
          <a:graphicData uri="http://schemas.openxmlformats.org/drawingml/2006/table">
            <a:tbl>
              <a:tblPr/>
              <a:tblGrid>
                <a:gridCol w="2149134">
                  <a:extLst>
                    <a:ext uri="{9D8B030D-6E8A-4147-A177-3AD203B41FA5}">
                      <a16:colId xmlns:a16="http://schemas.microsoft.com/office/drawing/2014/main" val="1470544645"/>
                    </a:ext>
                  </a:extLst>
                </a:gridCol>
                <a:gridCol w="5584077">
                  <a:extLst>
                    <a:ext uri="{9D8B030D-6E8A-4147-A177-3AD203B41FA5}">
                      <a16:colId xmlns:a16="http://schemas.microsoft.com/office/drawing/2014/main" val="383053690"/>
                    </a:ext>
                  </a:extLst>
                </a:gridCol>
              </a:tblGrid>
              <a:tr h="48060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Syntax</a:t>
                      </a:r>
                    </a:p>
                  </a:txBody>
                  <a:tcPr marL="89024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Description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346491"/>
                  </a:ext>
                </a:extLst>
              </a:tr>
              <a:tr h="29071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$("*")</a:t>
                      </a:r>
                    </a:p>
                  </a:txBody>
                  <a:tcPr marL="89024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Selects all elements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075445"/>
                  </a:ext>
                </a:extLst>
              </a:tr>
              <a:tr h="29071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$(this)</a:t>
                      </a:r>
                    </a:p>
                  </a:txBody>
                  <a:tcPr marL="89024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the current HTML element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00605"/>
                  </a:ext>
                </a:extLst>
              </a:tr>
              <a:tr h="29071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$("p.intro")</a:t>
                      </a:r>
                    </a:p>
                  </a:txBody>
                  <a:tcPr marL="89024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all &lt;p&gt; elements with class="intro"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255776"/>
                  </a:ext>
                </a:extLst>
              </a:tr>
              <a:tr h="29071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$("p:first")</a:t>
                      </a:r>
                    </a:p>
                  </a:txBody>
                  <a:tcPr marL="89024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the first &lt;p&gt; element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483050"/>
                  </a:ext>
                </a:extLst>
              </a:tr>
              <a:tr h="29071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$("ul li:first")</a:t>
                      </a:r>
                    </a:p>
                  </a:txBody>
                  <a:tcPr marL="89024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the first &lt;li&gt; element of the first &lt;ul&gt;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012458"/>
                  </a:ext>
                </a:extLst>
              </a:tr>
              <a:tr h="48060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$("ul li:first-child")</a:t>
                      </a:r>
                    </a:p>
                  </a:txBody>
                  <a:tcPr marL="89024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the first &lt;li&gt; element of every &lt;ul&gt;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008714"/>
                  </a:ext>
                </a:extLst>
              </a:tr>
              <a:tr h="29071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$("[href]")</a:t>
                      </a:r>
                    </a:p>
                  </a:txBody>
                  <a:tcPr marL="89024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all elements with an </a:t>
                      </a:r>
                      <a:r>
                        <a:rPr lang="en-US" sz="1100" err="1">
                          <a:effectLst/>
                        </a:rPr>
                        <a:t>href</a:t>
                      </a:r>
                      <a:r>
                        <a:rPr lang="en-US" sz="1100">
                          <a:effectLst/>
                        </a:rPr>
                        <a:t> attribute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158430"/>
                  </a:ext>
                </a:extLst>
              </a:tr>
              <a:tr h="48060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$("a[target='_blank']")</a:t>
                      </a:r>
                    </a:p>
                  </a:txBody>
                  <a:tcPr marL="89024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all &lt;a&gt; elements with a target attribute value equal to "_blank"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30485"/>
                  </a:ext>
                </a:extLst>
              </a:tr>
              <a:tr h="48060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$("a[target!='_blank']")</a:t>
                      </a:r>
                    </a:p>
                  </a:txBody>
                  <a:tcPr marL="89024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all &lt;a&gt; elements with a target attribute value NOT equal to "_blank"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127580"/>
                  </a:ext>
                </a:extLst>
              </a:tr>
              <a:tr h="480601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$(":button")</a:t>
                      </a:r>
                    </a:p>
                  </a:txBody>
                  <a:tcPr marL="89024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all &lt;button&gt; elements and &lt;input&gt; elements of type="button"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021098"/>
                  </a:ext>
                </a:extLst>
              </a:tr>
              <a:tr h="29071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$("tr:even")</a:t>
                      </a:r>
                    </a:p>
                  </a:txBody>
                  <a:tcPr marL="89024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all even &lt;tr&gt; elements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53443"/>
                  </a:ext>
                </a:extLst>
              </a:tr>
              <a:tr h="290719">
                <a:tc>
                  <a:txBody>
                    <a:bodyPr/>
                    <a:lstStyle/>
                    <a:p>
                      <a:pPr algn="l" fontAlgn="t"/>
                      <a:r>
                        <a:rPr lang="en-IN" sz="1100">
                          <a:effectLst/>
                        </a:rPr>
                        <a:t>$("tr:odd")</a:t>
                      </a:r>
                    </a:p>
                  </a:txBody>
                  <a:tcPr marL="89024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Selects all odd &lt;</a:t>
                      </a:r>
                      <a:r>
                        <a:rPr lang="en-US" sz="1100" err="1">
                          <a:effectLst/>
                        </a:rPr>
                        <a:t>tr</a:t>
                      </a:r>
                      <a:r>
                        <a:rPr lang="en-US" sz="1100">
                          <a:effectLst/>
                        </a:rPr>
                        <a:t>&gt; elements</a:t>
                      </a:r>
                    </a:p>
                  </a:txBody>
                  <a:tcPr marL="44512" marR="44512" marT="44512" marB="4451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85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79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Document Ready Event</a:t>
            </a:r>
            <a:br>
              <a:rPr lang="en-IN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$(document).ready(function(){</a:t>
            </a:r>
            <a:br>
              <a:rPr lang="en-US"/>
            </a:br>
            <a:br>
              <a:rPr lang="en-US"/>
            </a:br>
            <a:r>
              <a:rPr lang="en-US"/>
              <a:t>  </a:t>
            </a:r>
            <a:r>
              <a:rPr lang="en-US" i="1"/>
              <a:t>// jQuery methods go here...</a:t>
            </a:r>
            <a:br>
              <a:rPr lang="en-US"/>
            </a:br>
            <a:br>
              <a:rPr lang="en-US"/>
            </a:br>
            <a:r>
              <a:rPr lang="en-US"/>
              <a:t>});</a:t>
            </a:r>
          </a:p>
          <a:p>
            <a:endParaRPr lang="en-US"/>
          </a:p>
          <a:p>
            <a:r>
              <a:rPr lang="en-US"/>
              <a:t>This is to prevent any jQuery code from running before the document is finished loading (is ready).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533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Events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502842"/>
              </p:ext>
            </p:extLst>
          </p:nvPr>
        </p:nvGraphicFramePr>
        <p:xfrm>
          <a:off x="677334" y="1930400"/>
          <a:ext cx="8596312" cy="2334856"/>
        </p:xfrm>
        <a:graphic>
          <a:graphicData uri="http://schemas.openxmlformats.org/drawingml/2006/table">
            <a:tbl>
              <a:tblPr/>
              <a:tblGrid>
                <a:gridCol w="1972473">
                  <a:extLst>
                    <a:ext uri="{9D8B030D-6E8A-4147-A177-3AD203B41FA5}">
                      <a16:colId xmlns:a16="http://schemas.microsoft.com/office/drawing/2014/main" val="2560357670"/>
                    </a:ext>
                  </a:extLst>
                </a:gridCol>
                <a:gridCol w="2146784">
                  <a:extLst>
                    <a:ext uri="{9D8B030D-6E8A-4147-A177-3AD203B41FA5}">
                      <a16:colId xmlns:a16="http://schemas.microsoft.com/office/drawing/2014/main" val="3053461935"/>
                    </a:ext>
                  </a:extLst>
                </a:gridCol>
                <a:gridCol w="1880730">
                  <a:extLst>
                    <a:ext uri="{9D8B030D-6E8A-4147-A177-3AD203B41FA5}">
                      <a16:colId xmlns:a16="http://schemas.microsoft.com/office/drawing/2014/main" val="808287942"/>
                    </a:ext>
                  </a:extLst>
                </a:gridCol>
                <a:gridCol w="2596325">
                  <a:extLst>
                    <a:ext uri="{9D8B030D-6E8A-4147-A177-3AD203B41FA5}">
                      <a16:colId xmlns:a16="http://schemas.microsoft.com/office/drawing/2014/main" val="2472530455"/>
                    </a:ext>
                  </a:extLst>
                </a:gridCol>
              </a:tblGrid>
              <a:tr h="690824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Mouse Events</a:t>
                      </a:r>
                    </a:p>
                  </a:txBody>
                  <a:tcPr marL="146789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Keyboard Events</a:t>
                      </a:r>
                    </a:p>
                  </a:txBody>
                  <a:tcPr marL="73394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Form Events</a:t>
                      </a:r>
                    </a:p>
                  </a:txBody>
                  <a:tcPr marL="73394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Document/Window Events</a:t>
                      </a:r>
                    </a:p>
                  </a:txBody>
                  <a:tcPr marL="73394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15093"/>
                  </a:ext>
                </a:extLst>
              </a:tr>
              <a:tr h="411008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click</a:t>
                      </a:r>
                    </a:p>
                  </a:txBody>
                  <a:tcPr marL="146789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keypress</a:t>
                      </a:r>
                    </a:p>
                  </a:txBody>
                  <a:tcPr marL="73394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submit</a:t>
                      </a:r>
                    </a:p>
                  </a:txBody>
                  <a:tcPr marL="73394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load</a:t>
                      </a:r>
                    </a:p>
                  </a:txBody>
                  <a:tcPr marL="73394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99834"/>
                  </a:ext>
                </a:extLst>
              </a:tr>
              <a:tr h="411008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dblclick</a:t>
                      </a:r>
                    </a:p>
                  </a:txBody>
                  <a:tcPr marL="146789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keydown</a:t>
                      </a:r>
                    </a:p>
                  </a:txBody>
                  <a:tcPr marL="73394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change</a:t>
                      </a:r>
                    </a:p>
                  </a:txBody>
                  <a:tcPr marL="73394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resize</a:t>
                      </a:r>
                    </a:p>
                  </a:txBody>
                  <a:tcPr marL="73394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816104"/>
                  </a:ext>
                </a:extLst>
              </a:tr>
              <a:tr h="411008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mouseenter</a:t>
                      </a:r>
                    </a:p>
                  </a:txBody>
                  <a:tcPr marL="146789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keyup</a:t>
                      </a:r>
                    </a:p>
                  </a:txBody>
                  <a:tcPr marL="73394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focus</a:t>
                      </a:r>
                    </a:p>
                  </a:txBody>
                  <a:tcPr marL="73394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scroll</a:t>
                      </a:r>
                    </a:p>
                  </a:txBody>
                  <a:tcPr marL="73394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75601"/>
                  </a:ext>
                </a:extLst>
              </a:tr>
              <a:tr h="411008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mouseleave</a:t>
                      </a:r>
                    </a:p>
                  </a:txBody>
                  <a:tcPr marL="146789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 </a:t>
                      </a:r>
                    </a:p>
                  </a:txBody>
                  <a:tcPr marL="73394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blur</a:t>
                      </a:r>
                    </a:p>
                  </a:txBody>
                  <a:tcPr marL="73394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unload</a:t>
                      </a:r>
                    </a:p>
                  </a:txBody>
                  <a:tcPr marL="73394" marR="73394" marT="73394" marB="73394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7253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33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jQuery Animations</a:t>
            </a:r>
            <a:br>
              <a:rPr lang="en-IN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jQuery animate() method is used to create custom animations.</a:t>
            </a:r>
          </a:p>
          <a:p>
            <a:r>
              <a:rPr lang="en-US"/>
              <a:t>$(</a:t>
            </a:r>
            <a:r>
              <a:rPr lang="en-US" i="1"/>
              <a:t>selector</a:t>
            </a:r>
            <a:r>
              <a:rPr lang="en-US"/>
              <a:t>).animate({</a:t>
            </a:r>
            <a:r>
              <a:rPr lang="en-US" i="1" err="1"/>
              <a:t>params</a:t>
            </a:r>
            <a:r>
              <a:rPr lang="en-US"/>
              <a:t>}</a:t>
            </a:r>
            <a:r>
              <a:rPr lang="en-US" i="1"/>
              <a:t>,</a:t>
            </a:r>
            <a:r>
              <a:rPr lang="en-US" i="1" err="1"/>
              <a:t>speed,callback</a:t>
            </a:r>
            <a:r>
              <a:rPr lang="en-US"/>
              <a:t>);</a:t>
            </a:r>
          </a:p>
          <a:p>
            <a:r>
              <a:rPr lang="en-US"/>
              <a:t>The required </a:t>
            </a:r>
            <a:r>
              <a:rPr lang="en-US" err="1"/>
              <a:t>params</a:t>
            </a:r>
            <a:r>
              <a:rPr lang="en-US"/>
              <a:t> parameter defines the CSS properties to be animated.</a:t>
            </a:r>
          </a:p>
          <a:p>
            <a:r>
              <a:rPr lang="en-US"/>
              <a:t>The optional speed parameter specifies the duration of the effect. It can take the following values: "slow", "fast", or milliseconds.</a:t>
            </a:r>
          </a:p>
          <a:p>
            <a:r>
              <a:rPr lang="en-US"/>
              <a:t>The optional callback parameter is a function to be executed after the animation completes.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3248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Facet</vt:lpstr>
      <vt:lpstr>JavaSCRIPT</vt:lpstr>
      <vt:lpstr>Async Await</vt:lpstr>
      <vt:lpstr>PowerPoint Presentation</vt:lpstr>
      <vt:lpstr>What is jquery</vt:lpstr>
      <vt:lpstr>jQuery selectors</vt:lpstr>
      <vt:lpstr>More Selectors</vt:lpstr>
      <vt:lpstr>The Document Ready Event </vt:lpstr>
      <vt:lpstr>Events</vt:lpstr>
      <vt:lpstr>jQuery Animations </vt:lpstr>
      <vt:lpstr>Compile</vt:lpstr>
      <vt:lpstr>Compile</vt:lpstr>
      <vt:lpstr>Link</vt:lpstr>
      <vt:lpstr>Compile &amp; Link</vt:lpstr>
      <vt:lpstr>Order of execution</vt:lpstr>
      <vt:lpstr>Watchers</vt:lpstr>
      <vt:lpstr>Watch Listener</vt:lpstr>
      <vt:lpstr>Reference Listener</vt:lpstr>
      <vt:lpstr>Equality Listener</vt:lpstr>
      <vt:lpstr>Collection Listener</vt:lpstr>
      <vt:lpstr>Digest Process</vt:lpstr>
      <vt:lpstr>Digest Cycle</vt:lpstr>
      <vt:lpstr>PowerPoint Presentation</vt:lpstr>
      <vt:lpstr>Angular 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</dc:title>
  <dc:creator>partha bora</dc:creator>
  <cp:revision>4</cp:revision>
  <dcterms:created xsi:type="dcterms:W3CDTF">2021-01-07T07:08:24Z</dcterms:created>
  <dcterms:modified xsi:type="dcterms:W3CDTF">2023-09-01T15:33:10Z</dcterms:modified>
</cp:coreProperties>
</file>