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5" r:id="rId6"/>
    <p:sldId id="267" r:id="rId7"/>
    <p:sldId id="291" r:id="rId8"/>
    <p:sldId id="270" r:id="rId9"/>
    <p:sldId id="274" r:id="rId10"/>
    <p:sldId id="290" r:id="rId11"/>
    <p:sldId id="278" r:id="rId12"/>
  </p:sldIdLst>
  <p:sldSz cx="18288000" cy="10287000"/>
  <p:notesSz cx="6858000" cy="9144000"/>
  <p:embeddedFontLst>
    <p:embeddedFont>
      <p:font typeface="Britannic Bold" panose="020B0903060703020204" pitchFamily="34" charset="0"/>
      <p:regular r:id="rId14"/>
    </p:embeddedFont>
    <p:embeddedFont>
      <p:font typeface="Playfair Display Black" panose="020F0502020204030204" pitchFamily="2" charset="0"/>
      <p:bold r:id="rId15"/>
      <p:boldItalic r:id="rId16"/>
    </p:embeddedFont>
    <p:embeddedFont>
      <p:font typeface="Roboto" pitchFamily="2" charset="0"/>
      <p:regular r:id="rId17"/>
      <p:bold r:id="rId18"/>
      <p:italic r:id="rId19"/>
      <p:boldItalic r:id="rId20"/>
    </p:embeddedFont>
    <p:embeddedFont>
      <p:font typeface="Tw Cen MT" panose="020B0602020104020603" pitchFamily="3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098D140-4961-4532-BD58-4F3D4F08A97D}">
  <a:tblStyle styleId="{B098D140-4961-4532-BD58-4F3D4F08A97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2" d="100"/>
          <a:sy n="52" d="100"/>
        </p:scale>
        <p:origin x="850" y="2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4">
          <a:extLst>
            <a:ext uri="{FF2B5EF4-FFF2-40B4-BE49-F238E27FC236}">
              <a16:creationId xmlns:a16="http://schemas.microsoft.com/office/drawing/2014/main" id="{BA2DBE77-6BB4-2801-F73B-59DBF82EEE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p19:notes">
            <a:extLst>
              <a:ext uri="{FF2B5EF4-FFF2-40B4-BE49-F238E27FC236}">
                <a16:creationId xmlns:a16="http://schemas.microsoft.com/office/drawing/2014/main" id="{6C9D2F63-2783-1B60-089B-FD9736CF93C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6" name="Google Shape;746;p19:notes">
            <a:extLst>
              <a:ext uri="{FF2B5EF4-FFF2-40B4-BE49-F238E27FC236}">
                <a16:creationId xmlns:a16="http://schemas.microsoft.com/office/drawing/2014/main" id="{EA6273CF-C0CF-69BE-EB99-C01D95CC842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581054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9" name="Google Shape;859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5" name="Google Shape;47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>
          <a:extLst>
            <a:ext uri="{FF2B5EF4-FFF2-40B4-BE49-F238E27FC236}">
              <a16:creationId xmlns:a16="http://schemas.microsoft.com/office/drawing/2014/main" id="{DD783AA1-DA79-874A-395D-1CF5582BFD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12:notes">
            <a:extLst>
              <a:ext uri="{FF2B5EF4-FFF2-40B4-BE49-F238E27FC236}">
                <a16:creationId xmlns:a16="http://schemas.microsoft.com/office/drawing/2014/main" id="{CBD8BA9A-87F3-6706-F9D9-71E472C2DD9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5" name="Google Shape;475;p12:notes">
            <a:extLst>
              <a:ext uri="{FF2B5EF4-FFF2-40B4-BE49-F238E27FC236}">
                <a16:creationId xmlns:a16="http://schemas.microsoft.com/office/drawing/2014/main" id="{C836B651-CE55-DEF9-07A6-6E175F0762A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836264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8" name="Google Shape;598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6" name="Google Shape;746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1320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4" name="Google Shape;84;p13"/>
          <p:cNvCxnSpPr/>
          <p:nvPr/>
        </p:nvCxnSpPr>
        <p:spPr>
          <a:xfrm rot="-5400000">
            <a:off x="-4059167" y="4327520"/>
            <a:ext cx="13354541" cy="0"/>
          </a:xfrm>
          <a:prstGeom prst="straightConnector1">
            <a:avLst/>
          </a:prstGeom>
          <a:noFill/>
          <a:ln w="38100" cap="flat" cmpd="sng">
            <a:solidFill>
              <a:srgbClr val="4DA1A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5" name="Google Shape;85;p13"/>
          <p:cNvCxnSpPr/>
          <p:nvPr/>
        </p:nvCxnSpPr>
        <p:spPr>
          <a:xfrm rot="-5400000">
            <a:off x="-3091580" y="4175120"/>
            <a:ext cx="13354541" cy="0"/>
          </a:xfrm>
          <a:prstGeom prst="straightConnector1">
            <a:avLst/>
          </a:prstGeom>
          <a:noFill/>
          <a:ln w="38100" cap="flat" cmpd="sng">
            <a:solidFill>
              <a:srgbClr val="FF9F1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6" name="Google Shape;86;p13"/>
          <p:cNvCxnSpPr/>
          <p:nvPr/>
        </p:nvCxnSpPr>
        <p:spPr>
          <a:xfrm rot="-5400000">
            <a:off x="-2016971" y="4327520"/>
            <a:ext cx="13354541" cy="0"/>
          </a:xfrm>
          <a:prstGeom prst="straightConnector1">
            <a:avLst/>
          </a:prstGeom>
          <a:noFill/>
          <a:ln w="38100" cap="flat" cmpd="sng">
            <a:solidFill>
              <a:srgbClr val="6874E8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87" name="Google Shape;87;p13"/>
          <p:cNvGrpSpPr/>
          <p:nvPr/>
        </p:nvGrpSpPr>
        <p:grpSpPr>
          <a:xfrm>
            <a:off x="1028700" y="884039"/>
            <a:ext cx="16230600" cy="8374261"/>
            <a:chOff x="0" y="-38100"/>
            <a:chExt cx="4274726" cy="2205567"/>
          </a:xfrm>
        </p:grpSpPr>
        <p:sp>
          <p:nvSpPr>
            <p:cNvPr id="88" name="Google Shape;88;p13"/>
            <p:cNvSpPr/>
            <p:nvPr/>
          </p:nvSpPr>
          <p:spPr>
            <a:xfrm>
              <a:off x="0" y="0"/>
              <a:ext cx="4274726" cy="2167467"/>
            </a:xfrm>
            <a:custGeom>
              <a:avLst/>
              <a:gdLst/>
              <a:ahLst/>
              <a:cxnLst/>
              <a:rect l="l" t="t" r="r" b="b"/>
              <a:pathLst>
                <a:path w="4274726" h="2167467" extrusionOk="0">
                  <a:moveTo>
                    <a:pt x="22896" y="0"/>
                  </a:moveTo>
                  <a:lnTo>
                    <a:pt x="4251830" y="0"/>
                  </a:lnTo>
                  <a:cubicBezTo>
                    <a:pt x="4264475" y="0"/>
                    <a:pt x="4274726" y="10251"/>
                    <a:pt x="4274726" y="22896"/>
                  </a:cubicBezTo>
                  <a:lnTo>
                    <a:pt x="4274726" y="2144571"/>
                  </a:lnTo>
                  <a:cubicBezTo>
                    <a:pt x="4274726" y="2150643"/>
                    <a:pt x="4272314" y="2156467"/>
                    <a:pt x="4268020" y="2160761"/>
                  </a:cubicBezTo>
                  <a:cubicBezTo>
                    <a:pt x="4263726" y="2165054"/>
                    <a:pt x="4257903" y="2167467"/>
                    <a:pt x="4251830" y="2167467"/>
                  </a:cubicBezTo>
                  <a:lnTo>
                    <a:pt x="22896" y="2167467"/>
                  </a:lnTo>
                  <a:cubicBezTo>
                    <a:pt x="16823" y="2167467"/>
                    <a:pt x="11000" y="2165054"/>
                    <a:pt x="6706" y="2160761"/>
                  </a:cubicBezTo>
                  <a:cubicBezTo>
                    <a:pt x="2412" y="2156467"/>
                    <a:pt x="0" y="2150643"/>
                    <a:pt x="0" y="2144571"/>
                  </a:cubicBezTo>
                  <a:lnTo>
                    <a:pt x="0" y="22896"/>
                  </a:lnTo>
                  <a:cubicBezTo>
                    <a:pt x="0" y="16823"/>
                    <a:pt x="2412" y="11000"/>
                    <a:pt x="6706" y="6706"/>
                  </a:cubicBezTo>
                  <a:cubicBezTo>
                    <a:pt x="11000" y="2412"/>
                    <a:pt x="16823" y="0"/>
                    <a:pt x="22896" y="0"/>
                  </a:cubicBezTo>
                  <a:close/>
                </a:path>
              </a:pathLst>
            </a:custGeom>
            <a:solidFill>
              <a:srgbClr val="F3F6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3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0" name="Google Shape;90;p13"/>
          <p:cNvSpPr txBox="1"/>
          <p:nvPr/>
        </p:nvSpPr>
        <p:spPr>
          <a:xfrm>
            <a:off x="1688155" y="1805049"/>
            <a:ext cx="13583366" cy="5909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>
              <a:lnSpc>
                <a:spcPct val="119998"/>
              </a:lnSpc>
            </a:pPr>
            <a:r>
              <a:rPr lang="en-US" sz="8000" dirty="0">
                <a:solidFill>
                  <a:schemeClr val="tx1">
                    <a:lumMod val="95000"/>
                    <a:lumOff val="5000"/>
                  </a:schemeClr>
                </a:solidFill>
                <a:latin typeface="Britannic Bold" panose="020B0903060703020204" pitchFamily="34" charset="0"/>
              </a:rPr>
              <a:t>Impact of CSR on Brand Image: A Customer’s Perspective on Hindustan Unilever Limited (HUL)</a:t>
            </a:r>
            <a:endParaRPr sz="8000" dirty="0">
              <a:latin typeface="Britannic Bold" panose="020B0903060703020204" pitchFamily="34" charset="0"/>
            </a:endParaRPr>
          </a:p>
        </p:txBody>
      </p:sp>
      <p:grpSp>
        <p:nvGrpSpPr>
          <p:cNvPr id="91" name="Google Shape;91;p13"/>
          <p:cNvGrpSpPr/>
          <p:nvPr/>
        </p:nvGrpSpPr>
        <p:grpSpPr>
          <a:xfrm>
            <a:off x="12385106" y="6084623"/>
            <a:ext cx="4476247" cy="5509227"/>
            <a:chOff x="0" y="0"/>
            <a:chExt cx="5968330" cy="7345637"/>
          </a:xfrm>
        </p:grpSpPr>
        <p:grpSp>
          <p:nvGrpSpPr>
            <p:cNvPr id="92" name="Google Shape;92;p13"/>
            <p:cNvGrpSpPr/>
            <p:nvPr/>
          </p:nvGrpSpPr>
          <p:grpSpPr>
            <a:xfrm>
              <a:off x="0" y="0"/>
              <a:ext cx="5968330" cy="7345637"/>
              <a:chOff x="0" y="0"/>
              <a:chExt cx="660400" cy="812800"/>
            </a:xfrm>
          </p:grpSpPr>
          <p:sp>
            <p:nvSpPr>
              <p:cNvPr id="93" name="Google Shape;93;p13"/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6874E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13"/>
              <p:cNvSpPr txBox="1"/>
              <p:nvPr/>
            </p:nvSpPr>
            <p:spPr>
              <a:xfrm>
                <a:off x="0" y="69850"/>
                <a:ext cx="660400" cy="742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5" name="Google Shape;95;p13"/>
            <p:cNvGrpSpPr/>
            <p:nvPr/>
          </p:nvGrpSpPr>
          <p:grpSpPr>
            <a:xfrm>
              <a:off x="348677" y="429141"/>
              <a:ext cx="5270975" cy="6487354"/>
              <a:chOff x="0" y="0"/>
              <a:chExt cx="660400" cy="812800"/>
            </a:xfrm>
          </p:grpSpPr>
          <p:sp>
            <p:nvSpPr>
              <p:cNvPr id="96" name="Google Shape;96;p13"/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FF9F1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13"/>
              <p:cNvSpPr txBox="1"/>
              <p:nvPr/>
            </p:nvSpPr>
            <p:spPr>
              <a:xfrm>
                <a:off x="0" y="69850"/>
                <a:ext cx="660400" cy="742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8" name="Google Shape;98;p13"/>
            <p:cNvGrpSpPr/>
            <p:nvPr/>
          </p:nvGrpSpPr>
          <p:grpSpPr>
            <a:xfrm>
              <a:off x="692894" y="852793"/>
              <a:ext cx="4582541" cy="5640050"/>
              <a:chOff x="0" y="0"/>
              <a:chExt cx="660400" cy="812800"/>
            </a:xfrm>
          </p:grpSpPr>
          <p:sp>
            <p:nvSpPr>
              <p:cNvPr id="99" name="Google Shape;99;p13"/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4DA1A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13"/>
              <p:cNvSpPr txBox="1"/>
              <p:nvPr/>
            </p:nvSpPr>
            <p:spPr>
              <a:xfrm>
                <a:off x="0" y="69850"/>
                <a:ext cx="660400" cy="742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cxnSp>
        <p:nvCxnSpPr>
          <p:cNvPr id="101" name="Google Shape;101;p13"/>
          <p:cNvCxnSpPr/>
          <p:nvPr/>
        </p:nvCxnSpPr>
        <p:spPr>
          <a:xfrm>
            <a:off x="1592374" y="1883323"/>
            <a:ext cx="13354541" cy="0"/>
          </a:xfrm>
          <a:prstGeom prst="straightConnector1">
            <a:avLst/>
          </a:prstGeom>
          <a:noFill/>
          <a:ln w="38100" cap="flat" cmpd="sng">
            <a:solidFill>
              <a:srgbClr val="0B1320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02" name="Google Shape;102;p13"/>
          <p:cNvGrpSpPr/>
          <p:nvPr/>
        </p:nvGrpSpPr>
        <p:grpSpPr>
          <a:xfrm>
            <a:off x="15328896" y="1678999"/>
            <a:ext cx="406823" cy="408647"/>
            <a:chOff x="1813" y="0"/>
            <a:chExt cx="809173" cy="812800"/>
          </a:xfrm>
        </p:grpSpPr>
        <p:sp>
          <p:nvSpPr>
            <p:cNvPr id="103" name="Google Shape;103;p13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4DA1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3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5" name="Google Shape;105;p13"/>
          <p:cNvGrpSpPr/>
          <p:nvPr/>
        </p:nvGrpSpPr>
        <p:grpSpPr>
          <a:xfrm>
            <a:off x="15892570" y="1678999"/>
            <a:ext cx="406823" cy="408647"/>
            <a:chOff x="1813" y="0"/>
            <a:chExt cx="809173" cy="812800"/>
          </a:xfrm>
        </p:grpSpPr>
        <p:sp>
          <p:nvSpPr>
            <p:cNvPr id="106" name="Google Shape;106;p13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9F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3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8" name="Google Shape;108;p13"/>
          <p:cNvGrpSpPr/>
          <p:nvPr/>
        </p:nvGrpSpPr>
        <p:grpSpPr>
          <a:xfrm>
            <a:off x="16453618" y="1678999"/>
            <a:ext cx="406823" cy="408647"/>
            <a:chOff x="1813" y="0"/>
            <a:chExt cx="809173" cy="812800"/>
          </a:xfrm>
        </p:grpSpPr>
        <p:sp>
          <p:nvSpPr>
            <p:cNvPr id="109" name="Google Shape;109;p13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6874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3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7">
          <a:extLst>
            <a:ext uri="{FF2B5EF4-FFF2-40B4-BE49-F238E27FC236}">
              <a16:creationId xmlns:a16="http://schemas.microsoft.com/office/drawing/2014/main" id="{50778F97-9051-8EB5-8616-B77BC1698D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p31">
            <a:extLst>
              <a:ext uri="{FF2B5EF4-FFF2-40B4-BE49-F238E27FC236}">
                <a16:creationId xmlns:a16="http://schemas.microsoft.com/office/drawing/2014/main" id="{AC2A94B9-4C87-E892-456D-66F57452678E}"/>
              </a:ext>
            </a:extLst>
          </p:cNvPr>
          <p:cNvSpPr txBox="1"/>
          <p:nvPr/>
        </p:nvSpPr>
        <p:spPr>
          <a:xfrm>
            <a:off x="1057275" y="265314"/>
            <a:ext cx="15128178" cy="138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0" dirty="0">
                <a:solidFill>
                  <a:srgbClr val="0B1320"/>
                </a:solidFill>
                <a:latin typeface="Playfair Display Black"/>
                <a:sym typeface="Playfair Display Black"/>
              </a:rPr>
              <a:t>Key Findings &amp; Conclusion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13FD468-6E97-EE59-945B-922DAB3B9AFD}"/>
              </a:ext>
            </a:extLst>
          </p:cNvPr>
          <p:cNvSpPr txBox="1"/>
          <p:nvPr/>
        </p:nvSpPr>
        <p:spPr>
          <a:xfrm>
            <a:off x="885825" y="2378971"/>
            <a:ext cx="6372225" cy="807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buFont typeface="Tw Cen MT" panose="020B0602020104020603" pitchFamily="34" charset="0"/>
              <a:buNone/>
            </a:pPr>
            <a:r>
              <a:rPr lang="en-US" altLang="en-US" sz="4400" b="1" dirty="0"/>
              <a:t>Key Findings:</a:t>
            </a:r>
            <a:endParaRPr lang="en-US" altLang="en-US" sz="4400" dirty="0"/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4400" dirty="0"/>
              <a:t>CSR significantly impacts customer perception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4400" dirty="0"/>
              <a:t>Younger and female consumers more responsive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4400" dirty="0"/>
              <a:t>Environmental &amp; Social Initiatives have significant impact on brand image.</a:t>
            </a:r>
          </a:p>
          <a:p>
            <a:pPr eaLnBrk="1" fontAlgn="auto" hangingPunct="1">
              <a:lnSpc>
                <a:spcPct val="115000"/>
              </a:lnSpc>
              <a:tabLst>
                <a:tab pos="457200" algn="l"/>
              </a:tabLst>
              <a:defRPr/>
            </a:pPr>
            <a:endParaRPr lang="en-IN" sz="32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163750-A31B-84DD-6C52-E64F52F1D69F}"/>
              </a:ext>
            </a:extLst>
          </p:cNvPr>
          <p:cNvSpPr txBox="1"/>
          <p:nvPr/>
        </p:nvSpPr>
        <p:spPr>
          <a:xfrm>
            <a:off x="8943975" y="2378971"/>
            <a:ext cx="7241478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/>
            <a:r>
              <a:rPr lang="en-US" altLang="en-US" sz="4400" b="1" dirty="0"/>
              <a:t>Conclusion: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4400" b="0" dirty="0">
                <a:latin typeface="Arial" panose="020B0604020202020204" pitchFamily="34" charset="0"/>
                <a:cs typeface="Arial" panose="020B0604020202020204" pitchFamily="34" charset="0"/>
              </a:rPr>
              <a:t>HUL’s CSR = brand equity booster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4400" b="0" dirty="0">
                <a:latin typeface="Arial" panose="020B0604020202020204" pitchFamily="34" charset="0"/>
                <a:cs typeface="Arial" panose="020B0604020202020204" pitchFamily="34" charset="0"/>
              </a:rPr>
              <a:t>Transparency &amp; communication = essential to sustain impact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4400" b="0" dirty="0">
                <a:latin typeface="Arial" panose="020B0604020202020204" pitchFamily="34" charset="0"/>
                <a:cs typeface="Arial" panose="020B0604020202020204" pitchFamily="34" charset="0"/>
              </a:rPr>
              <a:t>CSR should be embedded in long-term strategy</a:t>
            </a:r>
          </a:p>
          <a:p>
            <a:endParaRPr lang="en-IN" dirty="0"/>
          </a:p>
        </p:txBody>
      </p:sp>
      <p:grpSp>
        <p:nvGrpSpPr>
          <p:cNvPr id="4" name="Google Shape;622;p27">
            <a:extLst>
              <a:ext uri="{FF2B5EF4-FFF2-40B4-BE49-F238E27FC236}">
                <a16:creationId xmlns:a16="http://schemas.microsoft.com/office/drawing/2014/main" id="{B62E2559-801B-41EB-A649-438BE5742351}"/>
              </a:ext>
            </a:extLst>
          </p:cNvPr>
          <p:cNvGrpSpPr/>
          <p:nvPr/>
        </p:nvGrpSpPr>
        <p:grpSpPr>
          <a:xfrm>
            <a:off x="15928278" y="3752636"/>
            <a:ext cx="6045617" cy="7440760"/>
            <a:chOff x="0" y="0"/>
            <a:chExt cx="8060823" cy="9921013"/>
          </a:xfrm>
        </p:grpSpPr>
        <p:grpSp>
          <p:nvGrpSpPr>
            <p:cNvPr id="5" name="Google Shape;623;p27">
              <a:extLst>
                <a:ext uri="{FF2B5EF4-FFF2-40B4-BE49-F238E27FC236}">
                  <a16:creationId xmlns:a16="http://schemas.microsoft.com/office/drawing/2014/main" id="{06539D33-362F-D89B-A19D-5FF42A4CFEE0}"/>
                </a:ext>
              </a:extLst>
            </p:cNvPr>
            <p:cNvGrpSpPr/>
            <p:nvPr/>
          </p:nvGrpSpPr>
          <p:grpSpPr>
            <a:xfrm>
              <a:off x="0" y="0"/>
              <a:ext cx="8060823" cy="9921013"/>
              <a:chOff x="0" y="0"/>
              <a:chExt cx="660400" cy="812800"/>
            </a:xfrm>
          </p:grpSpPr>
          <p:sp>
            <p:nvSpPr>
              <p:cNvPr id="13" name="Google Shape;624;p27">
                <a:extLst>
                  <a:ext uri="{FF2B5EF4-FFF2-40B4-BE49-F238E27FC236}">
                    <a16:creationId xmlns:a16="http://schemas.microsoft.com/office/drawing/2014/main" id="{908F21E0-F5C9-F165-236F-8D1EDB5F2E59}"/>
                  </a:ext>
                </a:extLst>
              </p:cNvPr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4DA1A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625;p27">
                <a:extLst>
                  <a:ext uri="{FF2B5EF4-FFF2-40B4-BE49-F238E27FC236}">
                    <a16:creationId xmlns:a16="http://schemas.microsoft.com/office/drawing/2014/main" id="{3E19ABB8-00D7-EEC6-F319-A0BC1215858E}"/>
                  </a:ext>
                </a:extLst>
              </p:cNvPr>
              <p:cNvSpPr txBox="1"/>
              <p:nvPr/>
            </p:nvSpPr>
            <p:spPr>
              <a:xfrm>
                <a:off x="0" y="69850"/>
                <a:ext cx="660400" cy="742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" name="Google Shape;626;p27">
              <a:extLst>
                <a:ext uri="{FF2B5EF4-FFF2-40B4-BE49-F238E27FC236}">
                  <a16:creationId xmlns:a16="http://schemas.microsoft.com/office/drawing/2014/main" id="{A581564C-AF1B-5ABA-07A9-078099A4A567}"/>
                </a:ext>
              </a:extLst>
            </p:cNvPr>
            <p:cNvGrpSpPr/>
            <p:nvPr/>
          </p:nvGrpSpPr>
          <p:grpSpPr>
            <a:xfrm>
              <a:off x="470923" y="579598"/>
              <a:ext cx="7118977" cy="8761817"/>
              <a:chOff x="0" y="0"/>
              <a:chExt cx="660400" cy="812800"/>
            </a:xfrm>
          </p:grpSpPr>
          <p:sp>
            <p:nvSpPr>
              <p:cNvPr id="11" name="Google Shape;627;p27">
                <a:extLst>
                  <a:ext uri="{FF2B5EF4-FFF2-40B4-BE49-F238E27FC236}">
                    <a16:creationId xmlns:a16="http://schemas.microsoft.com/office/drawing/2014/main" id="{0D6A740E-851F-1294-CB3F-98DD2D7CAF60}"/>
                  </a:ext>
                </a:extLst>
              </p:cNvPr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FF9F1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628;p27">
                <a:extLst>
                  <a:ext uri="{FF2B5EF4-FFF2-40B4-BE49-F238E27FC236}">
                    <a16:creationId xmlns:a16="http://schemas.microsoft.com/office/drawing/2014/main" id="{C00D367C-ECAB-3BB6-2901-164553A7BF2E}"/>
                  </a:ext>
                </a:extLst>
              </p:cNvPr>
              <p:cNvSpPr txBox="1"/>
              <p:nvPr/>
            </p:nvSpPr>
            <p:spPr>
              <a:xfrm>
                <a:off x="0" y="69850"/>
                <a:ext cx="660400" cy="742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" name="Google Shape;629;p27">
              <a:extLst>
                <a:ext uri="{FF2B5EF4-FFF2-40B4-BE49-F238E27FC236}">
                  <a16:creationId xmlns:a16="http://schemas.microsoft.com/office/drawing/2014/main" id="{4690FDA0-A44D-0C46-CA7C-72163F340DD1}"/>
                </a:ext>
              </a:extLst>
            </p:cNvPr>
            <p:cNvGrpSpPr/>
            <p:nvPr/>
          </p:nvGrpSpPr>
          <p:grpSpPr>
            <a:xfrm>
              <a:off x="935823" y="1151782"/>
              <a:ext cx="6189177" cy="7617449"/>
              <a:chOff x="0" y="0"/>
              <a:chExt cx="660400" cy="812800"/>
            </a:xfrm>
          </p:grpSpPr>
          <p:sp>
            <p:nvSpPr>
              <p:cNvPr id="8" name="Google Shape;630;p27">
                <a:extLst>
                  <a:ext uri="{FF2B5EF4-FFF2-40B4-BE49-F238E27FC236}">
                    <a16:creationId xmlns:a16="http://schemas.microsoft.com/office/drawing/2014/main" id="{617171BD-141D-7BD6-0D6D-678781018A71}"/>
                  </a:ext>
                </a:extLst>
              </p:cNvPr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6874E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Google Shape;631;p27">
                <a:extLst>
                  <a:ext uri="{FF2B5EF4-FFF2-40B4-BE49-F238E27FC236}">
                    <a16:creationId xmlns:a16="http://schemas.microsoft.com/office/drawing/2014/main" id="{3BAD6567-767A-AC4C-BCEE-118571FA4D16}"/>
                  </a:ext>
                </a:extLst>
              </p:cNvPr>
              <p:cNvSpPr txBox="1"/>
              <p:nvPr/>
            </p:nvSpPr>
            <p:spPr>
              <a:xfrm>
                <a:off x="0" y="69850"/>
                <a:ext cx="660400" cy="742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69746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1" name="Google Shape;861;p35"/>
          <p:cNvPicPr preferRelativeResize="0"/>
          <p:nvPr/>
        </p:nvPicPr>
        <p:blipFill rotWithShape="1">
          <a:blip r:embed="rId3">
            <a:alphaModFix/>
          </a:blip>
          <a:srcRect t="7825" b="7824"/>
          <a:stretch/>
        </p:blipFill>
        <p:spPr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62" name="Google Shape;862;p35"/>
          <p:cNvGrpSpPr/>
          <p:nvPr/>
        </p:nvGrpSpPr>
        <p:grpSpPr>
          <a:xfrm>
            <a:off x="3750761" y="2365603"/>
            <a:ext cx="10767979" cy="5555793"/>
            <a:chOff x="0" y="-38100"/>
            <a:chExt cx="4274726" cy="2205567"/>
          </a:xfrm>
        </p:grpSpPr>
        <p:sp>
          <p:nvSpPr>
            <p:cNvPr id="863" name="Google Shape;863;p35"/>
            <p:cNvSpPr/>
            <p:nvPr/>
          </p:nvSpPr>
          <p:spPr>
            <a:xfrm>
              <a:off x="0" y="0"/>
              <a:ext cx="4274726" cy="2167467"/>
            </a:xfrm>
            <a:custGeom>
              <a:avLst/>
              <a:gdLst/>
              <a:ahLst/>
              <a:cxnLst/>
              <a:rect l="l" t="t" r="r" b="b"/>
              <a:pathLst>
                <a:path w="4274726" h="2167467" extrusionOk="0">
                  <a:moveTo>
                    <a:pt x="34511" y="0"/>
                  </a:moveTo>
                  <a:lnTo>
                    <a:pt x="4240215" y="0"/>
                  </a:lnTo>
                  <a:cubicBezTo>
                    <a:pt x="4249368" y="0"/>
                    <a:pt x="4258146" y="3636"/>
                    <a:pt x="4264618" y="10108"/>
                  </a:cubicBezTo>
                  <a:cubicBezTo>
                    <a:pt x="4271090" y="16580"/>
                    <a:pt x="4274726" y="25358"/>
                    <a:pt x="4274726" y="34511"/>
                  </a:cubicBezTo>
                  <a:lnTo>
                    <a:pt x="4274726" y="2132956"/>
                  </a:lnTo>
                  <a:cubicBezTo>
                    <a:pt x="4274726" y="2142109"/>
                    <a:pt x="4271090" y="2150887"/>
                    <a:pt x="4264618" y="2157359"/>
                  </a:cubicBezTo>
                  <a:cubicBezTo>
                    <a:pt x="4258146" y="2163831"/>
                    <a:pt x="4249368" y="2167467"/>
                    <a:pt x="4240215" y="2167467"/>
                  </a:cubicBezTo>
                  <a:lnTo>
                    <a:pt x="34511" y="2167467"/>
                  </a:lnTo>
                  <a:cubicBezTo>
                    <a:pt x="25358" y="2167467"/>
                    <a:pt x="16580" y="2163831"/>
                    <a:pt x="10108" y="2157359"/>
                  </a:cubicBezTo>
                  <a:cubicBezTo>
                    <a:pt x="3636" y="2150887"/>
                    <a:pt x="0" y="2142109"/>
                    <a:pt x="0" y="2132956"/>
                  </a:cubicBezTo>
                  <a:lnTo>
                    <a:pt x="0" y="34511"/>
                  </a:lnTo>
                  <a:cubicBezTo>
                    <a:pt x="0" y="25358"/>
                    <a:pt x="3636" y="16580"/>
                    <a:pt x="10108" y="10108"/>
                  </a:cubicBezTo>
                  <a:cubicBezTo>
                    <a:pt x="16580" y="3636"/>
                    <a:pt x="25358" y="0"/>
                    <a:pt x="34511" y="0"/>
                  </a:cubicBezTo>
                  <a:close/>
                </a:path>
              </a:pathLst>
            </a:custGeom>
            <a:solidFill>
              <a:srgbClr val="F3F6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35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65" name="Google Shape;865;p35"/>
          <p:cNvSpPr txBox="1"/>
          <p:nvPr/>
        </p:nvSpPr>
        <p:spPr>
          <a:xfrm>
            <a:off x="4484260" y="3539458"/>
            <a:ext cx="9319480" cy="16619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0" dirty="0">
                <a:solidFill>
                  <a:srgbClr val="0B1320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rPr>
              <a:t>T</a:t>
            </a:r>
            <a:r>
              <a:rPr lang="en-US" sz="9000" b="0" i="0" u="none" strike="noStrike" cap="none" dirty="0">
                <a:solidFill>
                  <a:srgbClr val="0B1320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rPr>
              <a:t>hank you!</a:t>
            </a:r>
            <a:endParaRPr dirty="0"/>
          </a:p>
        </p:txBody>
      </p:sp>
      <p:sp>
        <p:nvSpPr>
          <p:cNvPr id="866" name="Google Shape;866;p35"/>
          <p:cNvSpPr txBox="1"/>
          <p:nvPr/>
        </p:nvSpPr>
        <p:spPr>
          <a:xfrm>
            <a:off x="5128993" y="5004258"/>
            <a:ext cx="8011513" cy="14003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dirty="0">
                <a:solidFill>
                  <a:srgbClr val="0B1320"/>
                </a:solidFill>
                <a:latin typeface="Roboto"/>
                <a:ea typeface="Roboto"/>
                <a:cs typeface="Roboto"/>
                <a:sym typeface="Roboto"/>
              </a:rPr>
              <a:t>Presented By: Sneha Panwar, Puja Das, Manish Kumar &amp; Pranav Kadyan</a:t>
            </a:r>
            <a:endParaRPr dirty="0"/>
          </a:p>
        </p:txBody>
      </p:sp>
      <p:grpSp>
        <p:nvGrpSpPr>
          <p:cNvPr id="867" name="Google Shape;867;p35"/>
          <p:cNvGrpSpPr/>
          <p:nvPr/>
        </p:nvGrpSpPr>
        <p:grpSpPr>
          <a:xfrm>
            <a:off x="8378227" y="7049528"/>
            <a:ext cx="406823" cy="408647"/>
            <a:chOff x="1813" y="0"/>
            <a:chExt cx="809173" cy="812800"/>
          </a:xfrm>
        </p:grpSpPr>
        <p:sp>
          <p:nvSpPr>
            <p:cNvPr id="868" name="Google Shape;868;p35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4DA1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5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70" name="Google Shape;870;p35"/>
          <p:cNvGrpSpPr/>
          <p:nvPr/>
        </p:nvGrpSpPr>
        <p:grpSpPr>
          <a:xfrm>
            <a:off x="8941902" y="7049528"/>
            <a:ext cx="406823" cy="408647"/>
            <a:chOff x="1813" y="0"/>
            <a:chExt cx="809173" cy="812800"/>
          </a:xfrm>
        </p:grpSpPr>
        <p:sp>
          <p:nvSpPr>
            <p:cNvPr id="871" name="Google Shape;871;p35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9F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35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73" name="Google Shape;873;p35"/>
          <p:cNvGrpSpPr/>
          <p:nvPr/>
        </p:nvGrpSpPr>
        <p:grpSpPr>
          <a:xfrm>
            <a:off x="9502949" y="7049528"/>
            <a:ext cx="406823" cy="408647"/>
            <a:chOff x="1813" y="0"/>
            <a:chExt cx="809173" cy="812800"/>
          </a:xfrm>
        </p:grpSpPr>
        <p:sp>
          <p:nvSpPr>
            <p:cNvPr id="874" name="Google Shape;874;p35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6874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35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76" name="Google Shape;876;p35"/>
          <p:cNvGrpSpPr/>
          <p:nvPr/>
        </p:nvGrpSpPr>
        <p:grpSpPr>
          <a:xfrm>
            <a:off x="15296391" y="5855331"/>
            <a:ext cx="6078519" cy="7481254"/>
            <a:chOff x="0" y="0"/>
            <a:chExt cx="8104692" cy="9975005"/>
          </a:xfrm>
        </p:grpSpPr>
        <p:grpSp>
          <p:nvGrpSpPr>
            <p:cNvPr id="877" name="Google Shape;877;p35"/>
            <p:cNvGrpSpPr/>
            <p:nvPr/>
          </p:nvGrpSpPr>
          <p:grpSpPr>
            <a:xfrm>
              <a:off x="0" y="0"/>
              <a:ext cx="8104692" cy="9975005"/>
              <a:chOff x="0" y="0"/>
              <a:chExt cx="660400" cy="812800"/>
            </a:xfrm>
          </p:grpSpPr>
          <p:sp>
            <p:nvSpPr>
              <p:cNvPr id="878" name="Google Shape;878;p35"/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6874E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9" name="Google Shape;879;p35"/>
              <p:cNvSpPr txBox="1"/>
              <p:nvPr/>
            </p:nvSpPr>
            <p:spPr>
              <a:xfrm>
                <a:off x="0" y="69850"/>
                <a:ext cx="660400" cy="742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80" name="Google Shape;880;p35"/>
            <p:cNvGrpSpPr/>
            <p:nvPr/>
          </p:nvGrpSpPr>
          <p:grpSpPr>
            <a:xfrm>
              <a:off x="473486" y="582752"/>
              <a:ext cx="7157719" cy="8809501"/>
              <a:chOff x="0" y="0"/>
              <a:chExt cx="660400" cy="812800"/>
            </a:xfrm>
          </p:grpSpPr>
          <p:sp>
            <p:nvSpPr>
              <p:cNvPr id="881" name="Google Shape;881;p35"/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6874E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2" name="Google Shape;882;p35"/>
              <p:cNvSpPr txBox="1"/>
              <p:nvPr/>
            </p:nvSpPr>
            <p:spPr>
              <a:xfrm>
                <a:off x="0" y="69850"/>
                <a:ext cx="660400" cy="742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83" name="Google Shape;883;p35"/>
            <p:cNvGrpSpPr/>
            <p:nvPr/>
          </p:nvGrpSpPr>
          <p:grpSpPr>
            <a:xfrm>
              <a:off x="940916" y="1158050"/>
              <a:ext cx="6222860" cy="7658905"/>
              <a:chOff x="0" y="0"/>
              <a:chExt cx="660400" cy="812800"/>
            </a:xfrm>
          </p:grpSpPr>
          <p:sp>
            <p:nvSpPr>
              <p:cNvPr id="884" name="Google Shape;884;p35"/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6874E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5" name="Google Shape;885;p35"/>
              <p:cNvSpPr txBox="1"/>
              <p:nvPr/>
            </p:nvSpPr>
            <p:spPr>
              <a:xfrm>
                <a:off x="0" y="69850"/>
                <a:ext cx="660400" cy="742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886" name="Google Shape;886;p35"/>
          <p:cNvGrpSpPr/>
          <p:nvPr/>
        </p:nvGrpSpPr>
        <p:grpSpPr>
          <a:xfrm rot="10800000">
            <a:off x="-2349447" y="-3740627"/>
            <a:ext cx="6078519" cy="7481254"/>
            <a:chOff x="0" y="0"/>
            <a:chExt cx="8104692" cy="9975005"/>
          </a:xfrm>
        </p:grpSpPr>
        <p:grpSp>
          <p:nvGrpSpPr>
            <p:cNvPr id="887" name="Google Shape;887;p35"/>
            <p:cNvGrpSpPr/>
            <p:nvPr/>
          </p:nvGrpSpPr>
          <p:grpSpPr>
            <a:xfrm>
              <a:off x="0" y="0"/>
              <a:ext cx="8104692" cy="9975005"/>
              <a:chOff x="0" y="0"/>
              <a:chExt cx="660400" cy="812800"/>
            </a:xfrm>
          </p:grpSpPr>
          <p:sp>
            <p:nvSpPr>
              <p:cNvPr id="888" name="Google Shape;888;p35"/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FF9F1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9" name="Google Shape;889;p35"/>
              <p:cNvSpPr txBox="1"/>
              <p:nvPr/>
            </p:nvSpPr>
            <p:spPr>
              <a:xfrm>
                <a:off x="0" y="69850"/>
                <a:ext cx="660400" cy="742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90" name="Google Shape;890;p35"/>
            <p:cNvGrpSpPr/>
            <p:nvPr/>
          </p:nvGrpSpPr>
          <p:grpSpPr>
            <a:xfrm>
              <a:off x="473486" y="582752"/>
              <a:ext cx="7157719" cy="8809501"/>
              <a:chOff x="0" y="0"/>
              <a:chExt cx="660400" cy="812800"/>
            </a:xfrm>
          </p:grpSpPr>
          <p:sp>
            <p:nvSpPr>
              <p:cNvPr id="891" name="Google Shape;891;p35"/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FF9F1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2" name="Google Shape;892;p35"/>
              <p:cNvSpPr txBox="1"/>
              <p:nvPr/>
            </p:nvSpPr>
            <p:spPr>
              <a:xfrm>
                <a:off x="0" y="69850"/>
                <a:ext cx="660400" cy="742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93" name="Google Shape;893;p35"/>
            <p:cNvGrpSpPr/>
            <p:nvPr/>
          </p:nvGrpSpPr>
          <p:grpSpPr>
            <a:xfrm>
              <a:off x="940916" y="1158050"/>
              <a:ext cx="6222860" cy="7658905"/>
              <a:chOff x="0" y="0"/>
              <a:chExt cx="660400" cy="812800"/>
            </a:xfrm>
          </p:grpSpPr>
          <p:sp>
            <p:nvSpPr>
              <p:cNvPr id="894" name="Google Shape;894;p35"/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FF9F1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5" name="Google Shape;895;p35"/>
              <p:cNvSpPr txBox="1"/>
              <p:nvPr/>
            </p:nvSpPr>
            <p:spPr>
              <a:xfrm>
                <a:off x="0" y="69850"/>
                <a:ext cx="660400" cy="742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6FA"/>
        </a:soli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oogle Shape;115;p14"/>
          <p:cNvGrpSpPr/>
          <p:nvPr/>
        </p:nvGrpSpPr>
        <p:grpSpPr>
          <a:xfrm>
            <a:off x="9144000" y="689547"/>
            <a:ext cx="8115300" cy="8930567"/>
            <a:chOff x="0" y="-38100"/>
            <a:chExt cx="2137363" cy="2352084"/>
          </a:xfrm>
        </p:grpSpPr>
        <p:sp>
          <p:nvSpPr>
            <p:cNvPr id="116" name="Google Shape;116;p14"/>
            <p:cNvSpPr/>
            <p:nvPr/>
          </p:nvSpPr>
          <p:spPr>
            <a:xfrm>
              <a:off x="0" y="0"/>
              <a:ext cx="2137363" cy="2313984"/>
            </a:xfrm>
            <a:custGeom>
              <a:avLst/>
              <a:gdLst/>
              <a:ahLst/>
              <a:cxnLst/>
              <a:rect l="l" t="t" r="r" b="b"/>
              <a:pathLst>
                <a:path w="2137363" h="2313984" extrusionOk="0">
                  <a:moveTo>
                    <a:pt x="45792" y="0"/>
                  </a:moveTo>
                  <a:lnTo>
                    <a:pt x="2091571" y="0"/>
                  </a:lnTo>
                  <a:cubicBezTo>
                    <a:pt x="2103716" y="0"/>
                    <a:pt x="2115363" y="4824"/>
                    <a:pt x="2123951" y="13412"/>
                  </a:cubicBezTo>
                  <a:cubicBezTo>
                    <a:pt x="2132538" y="22000"/>
                    <a:pt x="2137363" y="33647"/>
                    <a:pt x="2137363" y="45792"/>
                  </a:cubicBezTo>
                  <a:lnTo>
                    <a:pt x="2137363" y="2268192"/>
                  </a:lnTo>
                  <a:cubicBezTo>
                    <a:pt x="2137363" y="2280337"/>
                    <a:pt x="2132538" y="2291984"/>
                    <a:pt x="2123951" y="2300572"/>
                  </a:cubicBezTo>
                  <a:cubicBezTo>
                    <a:pt x="2115363" y="2309159"/>
                    <a:pt x="2103716" y="2313984"/>
                    <a:pt x="2091571" y="2313984"/>
                  </a:cubicBezTo>
                  <a:lnTo>
                    <a:pt x="45792" y="2313984"/>
                  </a:lnTo>
                  <a:cubicBezTo>
                    <a:pt x="33647" y="2313984"/>
                    <a:pt x="22000" y="2309159"/>
                    <a:pt x="13412" y="2300572"/>
                  </a:cubicBezTo>
                  <a:cubicBezTo>
                    <a:pt x="4824" y="2291984"/>
                    <a:pt x="0" y="2280337"/>
                    <a:pt x="0" y="2268192"/>
                  </a:cubicBezTo>
                  <a:lnTo>
                    <a:pt x="0" y="45792"/>
                  </a:lnTo>
                  <a:cubicBezTo>
                    <a:pt x="0" y="33647"/>
                    <a:pt x="4824" y="22000"/>
                    <a:pt x="13412" y="13412"/>
                  </a:cubicBezTo>
                  <a:cubicBezTo>
                    <a:pt x="22000" y="4824"/>
                    <a:pt x="33647" y="0"/>
                    <a:pt x="45792" y="0"/>
                  </a:cubicBezTo>
                  <a:close/>
                </a:path>
              </a:pathLst>
            </a:custGeom>
            <a:solidFill>
              <a:srgbClr val="0B13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4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8" name="Google Shape;118;p14"/>
          <p:cNvSpPr txBox="1"/>
          <p:nvPr/>
        </p:nvSpPr>
        <p:spPr>
          <a:xfrm>
            <a:off x="9679506" y="1650722"/>
            <a:ext cx="6225357" cy="7217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3200" dirty="0">
                <a:solidFill>
                  <a:schemeClr val="bg1"/>
                </a:solidFill>
                <a:latin typeface="Arial" panose="020B0604020202020204" pitchFamily="34" charset="0"/>
              </a:rPr>
              <a:t>CSR has transformed from a voluntary act to a strategic business necessity.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3200" dirty="0">
                <a:solidFill>
                  <a:schemeClr val="bg1"/>
                </a:solidFill>
                <a:latin typeface="Arial" panose="020B0604020202020204" pitchFamily="34" charset="0"/>
              </a:rPr>
              <a:t>HUL, a Unilever subsidiary and India's leading FMCG company, integrates CSR in branding.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3200" dirty="0">
                <a:solidFill>
                  <a:schemeClr val="bg1"/>
                </a:solidFill>
                <a:latin typeface="Arial" panose="020B0604020202020204" pitchFamily="34" charset="0"/>
              </a:rPr>
              <a:t> Notable CSR efforts include Project Shakti, hygiene campaigns, and sustainability projects.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3200" dirty="0">
                <a:solidFill>
                  <a:schemeClr val="bg1"/>
                </a:solidFill>
                <a:latin typeface="Arial" panose="020B0604020202020204" pitchFamily="34" charset="0"/>
              </a:rPr>
              <a:t> CSR builds a trustworthy brand image and aligns business operations with ethical, environmental, and social values.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p14"/>
          <p:cNvSpPr txBox="1"/>
          <p:nvPr/>
        </p:nvSpPr>
        <p:spPr>
          <a:xfrm>
            <a:off x="823975" y="689547"/>
            <a:ext cx="6910589" cy="1218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 dirty="0">
                <a:solidFill>
                  <a:srgbClr val="0B1320"/>
                </a:solidFill>
                <a:latin typeface="Britannic Bold" panose="020B0903060703020204" pitchFamily="34" charset="0"/>
                <a:sym typeface="Playfair Display Black"/>
              </a:rPr>
              <a:t>INTRODUCTION</a:t>
            </a:r>
            <a:endParaRPr sz="6600" dirty="0">
              <a:latin typeface="Britannic Bold" panose="020B0903060703020204" pitchFamily="34" charset="0"/>
            </a:endParaRPr>
          </a:p>
        </p:txBody>
      </p:sp>
      <p:grpSp>
        <p:nvGrpSpPr>
          <p:cNvPr id="130" name="Google Shape;130;p14"/>
          <p:cNvGrpSpPr/>
          <p:nvPr/>
        </p:nvGrpSpPr>
        <p:grpSpPr>
          <a:xfrm>
            <a:off x="16493527" y="1280385"/>
            <a:ext cx="406823" cy="408647"/>
            <a:chOff x="1813" y="0"/>
            <a:chExt cx="809173" cy="812800"/>
          </a:xfrm>
        </p:grpSpPr>
        <p:sp>
          <p:nvSpPr>
            <p:cNvPr id="131" name="Google Shape;131;p14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6874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4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3" name="Google Shape;133;p14"/>
          <p:cNvGrpSpPr/>
          <p:nvPr/>
        </p:nvGrpSpPr>
        <p:grpSpPr>
          <a:xfrm>
            <a:off x="17057202" y="1280385"/>
            <a:ext cx="406823" cy="408647"/>
            <a:chOff x="1813" y="0"/>
            <a:chExt cx="809173" cy="812800"/>
          </a:xfrm>
        </p:grpSpPr>
        <p:sp>
          <p:nvSpPr>
            <p:cNvPr id="134" name="Google Shape;134;p14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6874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4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6" name="Google Shape;136;p14"/>
          <p:cNvGrpSpPr/>
          <p:nvPr/>
        </p:nvGrpSpPr>
        <p:grpSpPr>
          <a:xfrm>
            <a:off x="17618249" y="1280385"/>
            <a:ext cx="406823" cy="408647"/>
            <a:chOff x="1813" y="0"/>
            <a:chExt cx="809173" cy="812800"/>
          </a:xfrm>
        </p:grpSpPr>
        <p:sp>
          <p:nvSpPr>
            <p:cNvPr id="137" name="Google Shape;137;p14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6874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4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9" name="Google Shape;139;p14"/>
          <p:cNvGrpSpPr/>
          <p:nvPr/>
        </p:nvGrpSpPr>
        <p:grpSpPr>
          <a:xfrm>
            <a:off x="8378227" y="8752048"/>
            <a:ext cx="406823" cy="408647"/>
            <a:chOff x="1813" y="0"/>
            <a:chExt cx="809173" cy="812800"/>
          </a:xfrm>
        </p:grpSpPr>
        <p:sp>
          <p:nvSpPr>
            <p:cNvPr id="140" name="Google Shape;140;p14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9F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4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2" name="Google Shape;142;p14"/>
          <p:cNvGrpSpPr/>
          <p:nvPr/>
        </p:nvGrpSpPr>
        <p:grpSpPr>
          <a:xfrm>
            <a:off x="8941902" y="8752048"/>
            <a:ext cx="406823" cy="408647"/>
            <a:chOff x="1813" y="0"/>
            <a:chExt cx="809173" cy="812800"/>
          </a:xfrm>
        </p:grpSpPr>
        <p:sp>
          <p:nvSpPr>
            <p:cNvPr id="143" name="Google Shape;143;p14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9F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4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5" name="Google Shape;145;p14"/>
          <p:cNvGrpSpPr/>
          <p:nvPr/>
        </p:nvGrpSpPr>
        <p:grpSpPr>
          <a:xfrm>
            <a:off x="9502949" y="8752048"/>
            <a:ext cx="406823" cy="408647"/>
            <a:chOff x="1813" y="0"/>
            <a:chExt cx="809173" cy="812800"/>
          </a:xfrm>
        </p:grpSpPr>
        <p:sp>
          <p:nvSpPr>
            <p:cNvPr id="146" name="Google Shape;146;p14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9F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4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" name="Picture Placeholder 11">
            <a:extLst>
              <a:ext uri="{FF2B5EF4-FFF2-40B4-BE49-F238E27FC236}">
                <a16:creationId xmlns:a16="http://schemas.microsoft.com/office/drawing/2014/main" id="{0F7D803C-625F-B8A6-1EA2-F25C275EEFB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0027" b="5797"/>
          <a:stretch/>
        </p:blipFill>
        <p:spPr>
          <a:xfrm>
            <a:off x="586175" y="2418735"/>
            <a:ext cx="8017983" cy="6052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" name="Google Shape;632;p27">
            <a:extLst>
              <a:ext uri="{FF2B5EF4-FFF2-40B4-BE49-F238E27FC236}">
                <a16:creationId xmlns:a16="http://schemas.microsoft.com/office/drawing/2014/main" id="{79D34BB3-5D1F-9487-7857-69766B39787C}"/>
              </a:ext>
            </a:extLst>
          </p:cNvPr>
          <p:cNvGrpSpPr/>
          <p:nvPr/>
        </p:nvGrpSpPr>
        <p:grpSpPr>
          <a:xfrm>
            <a:off x="15696147" y="6439322"/>
            <a:ext cx="5734716" cy="7058111"/>
            <a:chOff x="0" y="0"/>
            <a:chExt cx="7646287" cy="9410815"/>
          </a:xfrm>
        </p:grpSpPr>
        <p:grpSp>
          <p:nvGrpSpPr>
            <p:cNvPr id="4" name="Google Shape;633;p27">
              <a:extLst>
                <a:ext uri="{FF2B5EF4-FFF2-40B4-BE49-F238E27FC236}">
                  <a16:creationId xmlns:a16="http://schemas.microsoft.com/office/drawing/2014/main" id="{8F44C09A-BEF4-C30B-46C5-216C0D526759}"/>
                </a:ext>
              </a:extLst>
            </p:cNvPr>
            <p:cNvGrpSpPr/>
            <p:nvPr/>
          </p:nvGrpSpPr>
          <p:grpSpPr>
            <a:xfrm>
              <a:off x="0" y="0"/>
              <a:ext cx="7646287" cy="9410815"/>
              <a:chOff x="0" y="0"/>
              <a:chExt cx="660400" cy="812800"/>
            </a:xfrm>
          </p:grpSpPr>
          <p:sp>
            <p:nvSpPr>
              <p:cNvPr id="11" name="Google Shape;634;p27">
                <a:extLst>
                  <a:ext uri="{FF2B5EF4-FFF2-40B4-BE49-F238E27FC236}">
                    <a16:creationId xmlns:a16="http://schemas.microsoft.com/office/drawing/2014/main" id="{370AFC89-2002-4DB3-5B16-E786C304E252}"/>
                  </a:ext>
                </a:extLst>
              </p:cNvPr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4DA1A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635;p27">
                <a:extLst>
                  <a:ext uri="{FF2B5EF4-FFF2-40B4-BE49-F238E27FC236}">
                    <a16:creationId xmlns:a16="http://schemas.microsoft.com/office/drawing/2014/main" id="{EBA86501-1DA1-6DA8-5D77-62DF029E1E90}"/>
                  </a:ext>
                </a:extLst>
              </p:cNvPr>
              <p:cNvSpPr txBox="1"/>
              <p:nvPr/>
            </p:nvSpPr>
            <p:spPr>
              <a:xfrm>
                <a:off x="0" y="69850"/>
                <a:ext cx="660400" cy="742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" name="Google Shape;636;p27">
              <a:extLst>
                <a:ext uri="{FF2B5EF4-FFF2-40B4-BE49-F238E27FC236}">
                  <a16:creationId xmlns:a16="http://schemas.microsoft.com/office/drawing/2014/main" id="{72B8DC3F-AF5E-5C88-9897-9297029F4CCE}"/>
                </a:ext>
              </a:extLst>
            </p:cNvPr>
            <p:cNvGrpSpPr/>
            <p:nvPr/>
          </p:nvGrpSpPr>
          <p:grpSpPr>
            <a:xfrm>
              <a:off x="446706" y="549792"/>
              <a:ext cx="6752876" cy="8311232"/>
              <a:chOff x="0" y="0"/>
              <a:chExt cx="660400" cy="812800"/>
            </a:xfrm>
          </p:grpSpPr>
          <p:sp>
            <p:nvSpPr>
              <p:cNvPr id="9" name="Google Shape;637;p27">
                <a:extLst>
                  <a:ext uri="{FF2B5EF4-FFF2-40B4-BE49-F238E27FC236}">
                    <a16:creationId xmlns:a16="http://schemas.microsoft.com/office/drawing/2014/main" id="{0DE3ED51-B394-B627-348C-EB6286B45890}"/>
                  </a:ext>
                </a:extLst>
              </p:cNvPr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FF9F1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638;p27">
                <a:extLst>
                  <a:ext uri="{FF2B5EF4-FFF2-40B4-BE49-F238E27FC236}">
                    <a16:creationId xmlns:a16="http://schemas.microsoft.com/office/drawing/2014/main" id="{E462F73F-E4DE-10C5-0B21-F4DE3A93BD18}"/>
                  </a:ext>
                </a:extLst>
              </p:cNvPr>
              <p:cNvSpPr txBox="1"/>
              <p:nvPr/>
            </p:nvSpPr>
            <p:spPr>
              <a:xfrm>
                <a:off x="0" y="69850"/>
                <a:ext cx="660400" cy="742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" name="Google Shape;639;p27">
              <a:extLst>
                <a:ext uri="{FF2B5EF4-FFF2-40B4-BE49-F238E27FC236}">
                  <a16:creationId xmlns:a16="http://schemas.microsoft.com/office/drawing/2014/main" id="{A59D51C2-5D52-3924-BBDB-049A131DE807}"/>
                </a:ext>
              </a:extLst>
            </p:cNvPr>
            <p:cNvGrpSpPr/>
            <p:nvPr/>
          </p:nvGrpSpPr>
          <p:grpSpPr>
            <a:xfrm>
              <a:off x="887697" y="1092550"/>
              <a:ext cx="5870893" cy="7225714"/>
              <a:chOff x="0" y="0"/>
              <a:chExt cx="660400" cy="812800"/>
            </a:xfrm>
          </p:grpSpPr>
          <p:sp>
            <p:nvSpPr>
              <p:cNvPr id="7" name="Google Shape;640;p27">
                <a:extLst>
                  <a:ext uri="{FF2B5EF4-FFF2-40B4-BE49-F238E27FC236}">
                    <a16:creationId xmlns:a16="http://schemas.microsoft.com/office/drawing/2014/main" id="{59B9E97A-C62A-1416-CA35-06BC82FAB02F}"/>
                  </a:ext>
                </a:extLst>
              </p:cNvPr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6874E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" name="Google Shape;641;p27">
                <a:extLst>
                  <a:ext uri="{FF2B5EF4-FFF2-40B4-BE49-F238E27FC236}">
                    <a16:creationId xmlns:a16="http://schemas.microsoft.com/office/drawing/2014/main" id="{1AA74B3D-3BBF-0589-5FD8-92E224A7DC0D}"/>
                  </a:ext>
                </a:extLst>
              </p:cNvPr>
              <p:cNvSpPr txBox="1"/>
              <p:nvPr/>
            </p:nvSpPr>
            <p:spPr>
              <a:xfrm>
                <a:off x="0" y="69850"/>
                <a:ext cx="660400" cy="742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6FA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5"/>
          <p:cNvSpPr txBox="1"/>
          <p:nvPr/>
        </p:nvSpPr>
        <p:spPr>
          <a:xfrm>
            <a:off x="720538" y="556932"/>
            <a:ext cx="9386237" cy="2659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>
                <a:solidFill>
                  <a:srgbClr val="0B1320"/>
                </a:solidFill>
                <a:latin typeface="Britannic Bold" panose="020B0903060703020204" pitchFamily="34" charset="0"/>
                <a:sym typeface="Playfair Display Black"/>
              </a:rPr>
              <a:t>Objective &amp; Research Questions</a:t>
            </a:r>
            <a:endParaRPr sz="7200" dirty="0">
              <a:latin typeface="Britannic Bold" panose="020B0903060703020204" pitchFamily="34" charset="0"/>
            </a:endParaRPr>
          </a:p>
        </p:txBody>
      </p:sp>
      <p:grpSp>
        <p:nvGrpSpPr>
          <p:cNvPr id="153" name="Google Shape;153;p15"/>
          <p:cNvGrpSpPr/>
          <p:nvPr/>
        </p:nvGrpSpPr>
        <p:grpSpPr>
          <a:xfrm>
            <a:off x="461048" y="5319141"/>
            <a:ext cx="5660281" cy="4536250"/>
            <a:chOff x="0" y="-38100"/>
            <a:chExt cx="1490774" cy="1194732"/>
          </a:xfrm>
        </p:grpSpPr>
        <p:sp>
          <p:nvSpPr>
            <p:cNvPr id="154" name="Google Shape;154;p15"/>
            <p:cNvSpPr/>
            <p:nvPr/>
          </p:nvSpPr>
          <p:spPr>
            <a:xfrm>
              <a:off x="0" y="0"/>
              <a:ext cx="1490774" cy="1156632"/>
            </a:xfrm>
            <a:custGeom>
              <a:avLst/>
              <a:gdLst/>
              <a:ahLst/>
              <a:cxnLst/>
              <a:rect l="l" t="t" r="r" b="b"/>
              <a:pathLst>
                <a:path w="1490774" h="1156632" extrusionOk="0">
                  <a:moveTo>
                    <a:pt x="65653" y="0"/>
                  </a:moveTo>
                  <a:lnTo>
                    <a:pt x="1425121" y="0"/>
                  </a:lnTo>
                  <a:cubicBezTo>
                    <a:pt x="1461380" y="0"/>
                    <a:pt x="1490774" y="29394"/>
                    <a:pt x="1490774" y="65653"/>
                  </a:cubicBezTo>
                  <a:lnTo>
                    <a:pt x="1490774" y="1090979"/>
                  </a:lnTo>
                  <a:cubicBezTo>
                    <a:pt x="1490774" y="1127238"/>
                    <a:pt x="1461380" y="1156632"/>
                    <a:pt x="1425121" y="1156632"/>
                  </a:cubicBezTo>
                  <a:lnTo>
                    <a:pt x="65653" y="1156632"/>
                  </a:lnTo>
                  <a:cubicBezTo>
                    <a:pt x="29394" y="1156632"/>
                    <a:pt x="0" y="1127238"/>
                    <a:pt x="0" y="1090979"/>
                  </a:cubicBezTo>
                  <a:lnTo>
                    <a:pt x="0" y="65653"/>
                  </a:lnTo>
                  <a:cubicBezTo>
                    <a:pt x="0" y="29394"/>
                    <a:pt x="29394" y="0"/>
                    <a:pt x="65653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5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6" name="Google Shape;156;p15"/>
          <p:cNvGrpSpPr/>
          <p:nvPr/>
        </p:nvGrpSpPr>
        <p:grpSpPr>
          <a:xfrm>
            <a:off x="461048" y="4003196"/>
            <a:ext cx="4287561" cy="3230765"/>
            <a:chOff x="0" y="-38100"/>
            <a:chExt cx="1129234" cy="850900"/>
          </a:xfrm>
        </p:grpSpPr>
        <p:sp>
          <p:nvSpPr>
            <p:cNvPr id="157" name="Google Shape;157;p15"/>
            <p:cNvSpPr/>
            <p:nvPr/>
          </p:nvSpPr>
          <p:spPr>
            <a:xfrm>
              <a:off x="0" y="0"/>
              <a:ext cx="1129234" cy="282729"/>
            </a:xfrm>
            <a:custGeom>
              <a:avLst/>
              <a:gdLst/>
              <a:ahLst/>
              <a:cxnLst/>
              <a:rect l="l" t="t" r="r" b="b"/>
              <a:pathLst>
                <a:path w="1129234" h="282729" extrusionOk="0">
                  <a:moveTo>
                    <a:pt x="86672" y="0"/>
                  </a:moveTo>
                  <a:lnTo>
                    <a:pt x="1042562" y="0"/>
                  </a:lnTo>
                  <a:cubicBezTo>
                    <a:pt x="1065549" y="0"/>
                    <a:pt x="1087594" y="9132"/>
                    <a:pt x="1103849" y="25386"/>
                  </a:cubicBezTo>
                  <a:cubicBezTo>
                    <a:pt x="1120103" y="41640"/>
                    <a:pt x="1129234" y="63685"/>
                    <a:pt x="1129234" y="86672"/>
                  </a:cubicBezTo>
                  <a:lnTo>
                    <a:pt x="1129234" y="196057"/>
                  </a:lnTo>
                  <a:cubicBezTo>
                    <a:pt x="1129234" y="243925"/>
                    <a:pt x="1090430" y="282729"/>
                    <a:pt x="1042562" y="282729"/>
                  </a:cubicBezTo>
                  <a:lnTo>
                    <a:pt x="86672" y="282729"/>
                  </a:lnTo>
                  <a:cubicBezTo>
                    <a:pt x="63685" y="282729"/>
                    <a:pt x="41640" y="273598"/>
                    <a:pt x="25386" y="257344"/>
                  </a:cubicBezTo>
                  <a:cubicBezTo>
                    <a:pt x="9132" y="241090"/>
                    <a:pt x="0" y="219044"/>
                    <a:pt x="0" y="196057"/>
                  </a:cubicBezTo>
                  <a:lnTo>
                    <a:pt x="0" y="86672"/>
                  </a:lnTo>
                  <a:cubicBezTo>
                    <a:pt x="0" y="63685"/>
                    <a:pt x="9132" y="41640"/>
                    <a:pt x="25386" y="25386"/>
                  </a:cubicBezTo>
                  <a:cubicBezTo>
                    <a:pt x="41640" y="9132"/>
                    <a:pt x="63685" y="0"/>
                    <a:pt x="86672" y="0"/>
                  </a:cubicBezTo>
                  <a:close/>
                </a:path>
              </a:pathLst>
            </a:custGeom>
            <a:solidFill>
              <a:srgbClr val="0B13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15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9" name="Google Shape;159;p15"/>
          <p:cNvSpPr txBox="1"/>
          <p:nvPr/>
        </p:nvSpPr>
        <p:spPr>
          <a:xfrm>
            <a:off x="720538" y="6021446"/>
            <a:ext cx="5141301" cy="3317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eaLnBrk="1" fontAlgn="auto" hangingPunct="1">
              <a:defRPr/>
            </a:pPr>
            <a:r>
              <a:rPr lang="en-US" sz="2800" b="1" u="sng" dirty="0"/>
              <a:t>Objectives:</a:t>
            </a:r>
            <a:endParaRPr lang="en-US" sz="2800" u="sng" dirty="0"/>
          </a:p>
          <a:p>
            <a:pPr eaLnBrk="1" fontAlgn="auto" hangingPunct="1">
              <a:buFont typeface="+mj-lt"/>
              <a:buAutoNum type="arabicPeriod"/>
              <a:defRPr/>
            </a:pPr>
            <a:r>
              <a:rPr lang="en-US" sz="2800" dirty="0"/>
              <a:t>Evaluate the </a:t>
            </a:r>
            <a:r>
              <a:rPr lang="en-US" sz="2800" b="1" dirty="0"/>
              <a:t>effectiveness</a:t>
            </a:r>
            <a:r>
              <a:rPr lang="en-US" sz="2800" dirty="0"/>
              <a:t> of HUL’s environmental and social initiatives on its brand image.</a:t>
            </a:r>
          </a:p>
          <a:p>
            <a:pPr eaLnBrk="1" fontAlgn="auto" hangingPunct="1">
              <a:buFont typeface="+mj-lt"/>
              <a:buAutoNum type="arabicPeriod"/>
              <a:defRPr/>
            </a:pPr>
            <a:r>
              <a:rPr lang="en-US" sz="2800" dirty="0"/>
              <a:t>Analyze </a:t>
            </a:r>
            <a:r>
              <a:rPr lang="en-US" sz="2800" b="1" dirty="0"/>
              <a:t>factors influencing consumer purchase decisions</a:t>
            </a:r>
            <a:r>
              <a:rPr lang="en-US" sz="2800" dirty="0"/>
              <a:t>.</a:t>
            </a:r>
          </a:p>
          <a:p>
            <a:pPr marL="539749" marR="0" lvl="1" indent="-269874" algn="l" rtl="0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B1320"/>
              </a:buClr>
              <a:buSzPts val="2499"/>
              <a:buFont typeface="Arial"/>
              <a:buChar char="•"/>
            </a:pPr>
            <a:endParaRPr dirty="0"/>
          </a:p>
        </p:txBody>
      </p:sp>
      <p:sp>
        <p:nvSpPr>
          <p:cNvPr id="160" name="Google Shape;160;p15"/>
          <p:cNvSpPr txBox="1"/>
          <p:nvPr/>
        </p:nvSpPr>
        <p:spPr>
          <a:xfrm>
            <a:off x="720538" y="4382977"/>
            <a:ext cx="3484765" cy="700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dirty="0">
                <a:solidFill>
                  <a:srgbClr val="F3F6FA"/>
                </a:solidFill>
                <a:latin typeface="Playfair Display Black"/>
                <a:sym typeface="Playfair Display Black"/>
              </a:rPr>
              <a:t>Objectives</a:t>
            </a:r>
            <a:endParaRPr dirty="0"/>
          </a:p>
        </p:txBody>
      </p:sp>
      <p:grpSp>
        <p:nvGrpSpPr>
          <p:cNvPr id="161" name="Google Shape;161;p15"/>
          <p:cNvGrpSpPr/>
          <p:nvPr/>
        </p:nvGrpSpPr>
        <p:grpSpPr>
          <a:xfrm>
            <a:off x="6313859" y="5319141"/>
            <a:ext cx="5660281" cy="4536250"/>
            <a:chOff x="0" y="-38100"/>
            <a:chExt cx="1490774" cy="1194732"/>
          </a:xfrm>
        </p:grpSpPr>
        <p:sp>
          <p:nvSpPr>
            <p:cNvPr id="162" name="Google Shape;162;p15"/>
            <p:cNvSpPr/>
            <p:nvPr/>
          </p:nvSpPr>
          <p:spPr>
            <a:xfrm>
              <a:off x="0" y="0"/>
              <a:ext cx="1490774" cy="1156632"/>
            </a:xfrm>
            <a:custGeom>
              <a:avLst/>
              <a:gdLst/>
              <a:ahLst/>
              <a:cxnLst/>
              <a:rect l="l" t="t" r="r" b="b"/>
              <a:pathLst>
                <a:path w="1490774" h="1156632" extrusionOk="0">
                  <a:moveTo>
                    <a:pt x="65653" y="0"/>
                  </a:moveTo>
                  <a:lnTo>
                    <a:pt x="1425121" y="0"/>
                  </a:lnTo>
                  <a:cubicBezTo>
                    <a:pt x="1461380" y="0"/>
                    <a:pt x="1490774" y="29394"/>
                    <a:pt x="1490774" y="65653"/>
                  </a:cubicBezTo>
                  <a:lnTo>
                    <a:pt x="1490774" y="1090979"/>
                  </a:lnTo>
                  <a:cubicBezTo>
                    <a:pt x="1490774" y="1127238"/>
                    <a:pt x="1461380" y="1156632"/>
                    <a:pt x="1425121" y="1156632"/>
                  </a:cubicBezTo>
                  <a:lnTo>
                    <a:pt x="65653" y="1156632"/>
                  </a:lnTo>
                  <a:cubicBezTo>
                    <a:pt x="29394" y="1156632"/>
                    <a:pt x="0" y="1127238"/>
                    <a:pt x="0" y="1090979"/>
                  </a:cubicBezTo>
                  <a:lnTo>
                    <a:pt x="0" y="65653"/>
                  </a:lnTo>
                  <a:cubicBezTo>
                    <a:pt x="0" y="29394"/>
                    <a:pt x="29394" y="0"/>
                    <a:pt x="65653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5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4" name="Google Shape;164;p15"/>
          <p:cNvGrpSpPr/>
          <p:nvPr/>
        </p:nvGrpSpPr>
        <p:grpSpPr>
          <a:xfrm>
            <a:off x="6313859" y="4003196"/>
            <a:ext cx="4287561" cy="3230765"/>
            <a:chOff x="0" y="-38100"/>
            <a:chExt cx="1129234" cy="850900"/>
          </a:xfrm>
        </p:grpSpPr>
        <p:sp>
          <p:nvSpPr>
            <p:cNvPr id="165" name="Google Shape;165;p15"/>
            <p:cNvSpPr/>
            <p:nvPr/>
          </p:nvSpPr>
          <p:spPr>
            <a:xfrm>
              <a:off x="0" y="0"/>
              <a:ext cx="1129234" cy="282729"/>
            </a:xfrm>
            <a:custGeom>
              <a:avLst/>
              <a:gdLst/>
              <a:ahLst/>
              <a:cxnLst/>
              <a:rect l="l" t="t" r="r" b="b"/>
              <a:pathLst>
                <a:path w="1129234" h="282729" extrusionOk="0">
                  <a:moveTo>
                    <a:pt x="86672" y="0"/>
                  </a:moveTo>
                  <a:lnTo>
                    <a:pt x="1042562" y="0"/>
                  </a:lnTo>
                  <a:cubicBezTo>
                    <a:pt x="1065549" y="0"/>
                    <a:pt x="1087594" y="9132"/>
                    <a:pt x="1103849" y="25386"/>
                  </a:cubicBezTo>
                  <a:cubicBezTo>
                    <a:pt x="1120103" y="41640"/>
                    <a:pt x="1129234" y="63685"/>
                    <a:pt x="1129234" y="86672"/>
                  </a:cubicBezTo>
                  <a:lnTo>
                    <a:pt x="1129234" y="196057"/>
                  </a:lnTo>
                  <a:cubicBezTo>
                    <a:pt x="1129234" y="243925"/>
                    <a:pt x="1090430" y="282729"/>
                    <a:pt x="1042562" y="282729"/>
                  </a:cubicBezTo>
                  <a:lnTo>
                    <a:pt x="86672" y="282729"/>
                  </a:lnTo>
                  <a:cubicBezTo>
                    <a:pt x="63685" y="282729"/>
                    <a:pt x="41640" y="273598"/>
                    <a:pt x="25386" y="257344"/>
                  </a:cubicBezTo>
                  <a:cubicBezTo>
                    <a:pt x="9132" y="241090"/>
                    <a:pt x="0" y="219044"/>
                    <a:pt x="0" y="196057"/>
                  </a:cubicBezTo>
                  <a:lnTo>
                    <a:pt x="0" y="86672"/>
                  </a:lnTo>
                  <a:cubicBezTo>
                    <a:pt x="0" y="63685"/>
                    <a:pt x="9132" y="41640"/>
                    <a:pt x="25386" y="25386"/>
                  </a:cubicBezTo>
                  <a:cubicBezTo>
                    <a:pt x="41640" y="9132"/>
                    <a:pt x="63685" y="0"/>
                    <a:pt x="86672" y="0"/>
                  </a:cubicBezTo>
                  <a:close/>
                </a:path>
              </a:pathLst>
            </a:custGeom>
            <a:solidFill>
              <a:srgbClr val="0B13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5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0" name="Google Shape;170;p15"/>
          <p:cNvGrpSpPr/>
          <p:nvPr/>
        </p:nvGrpSpPr>
        <p:grpSpPr>
          <a:xfrm>
            <a:off x="6292239" y="3010620"/>
            <a:ext cx="4287561" cy="3230765"/>
            <a:chOff x="0" y="-38100"/>
            <a:chExt cx="1129234" cy="850900"/>
          </a:xfrm>
        </p:grpSpPr>
        <p:sp>
          <p:nvSpPr>
            <p:cNvPr id="171" name="Google Shape;171;p15"/>
            <p:cNvSpPr/>
            <p:nvPr/>
          </p:nvSpPr>
          <p:spPr>
            <a:xfrm>
              <a:off x="0" y="0"/>
              <a:ext cx="1129234" cy="282729"/>
            </a:xfrm>
            <a:custGeom>
              <a:avLst/>
              <a:gdLst/>
              <a:ahLst/>
              <a:cxnLst/>
              <a:rect l="l" t="t" r="r" b="b"/>
              <a:pathLst>
                <a:path w="1129234" h="282729" extrusionOk="0">
                  <a:moveTo>
                    <a:pt x="86672" y="0"/>
                  </a:moveTo>
                  <a:lnTo>
                    <a:pt x="1042562" y="0"/>
                  </a:lnTo>
                  <a:cubicBezTo>
                    <a:pt x="1065549" y="0"/>
                    <a:pt x="1087594" y="9132"/>
                    <a:pt x="1103849" y="25386"/>
                  </a:cubicBezTo>
                  <a:cubicBezTo>
                    <a:pt x="1120103" y="41640"/>
                    <a:pt x="1129234" y="63685"/>
                    <a:pt x="1129234" y="86672"/>
                  </a:cubicBezTo>
                  <a:lnTo>
                    <a:pt x="1129234" y="196057"/>
                  </a:lnTo>
                  <a:cubicBezTo>
                    <a:pt x="1129234" y="243925"/>
                    <a:pt x="1090430" y="282729"/>
                    <a:pt x="1042562" y="282729"/>
                  </a:cubicBezTo>
                  <a:lnTo>
                    <a:pt x="86672" y="282729"/>
                  </a:lnTo>
                  <a:cubicBezTo>
                    <a:pt x="63685" y="282729"/>
                    <a:pt x="41640" y="273598"/>
                    <a:pt x="25386" y="257344"/>
                  </a:cubicBezTo>
                  <a:cubicBezTo>
                    <a:pt x="9132" y="241090"/>
                    <a:pt x="0" y="219044"/>
                    <a:pt x="0" y="196057"/>
                  </a:cubicBezTo>
                  <a:lnTo>
                    <a:pt x="0" y="86672"/>
                  </a:lnTo>
                  <a:cubicBezTo>
                    <a:pt x="0" y="63685"/>
                    <a:pt x="9132" y="41640"/>
                    <a:pt x="25386" y="25386"/>
                  </a:cubicBezTo>
                  <a:cubicBezTo>
                    <a:pt x="41640" y="9132"/>
                    <a:pt x="63685" y="0"/>
                    <a:pt x="86672" y="0"/>
                  </a:cubicBezTo>
                  <a:close/>
                </a:path>
              </a:pathLst>
            </a:custGeom>
            <a:solidFill>
              <a:srgbClr val="0B13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15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3" name="Google Shape;173;p15"/>
          <p:cNvSpPr txBox="1"/>
          <p:nvPr/>
        </p:nvSpPr>
        <p:spPr>
          <a:xfrm>
            <a:off x="6573349" y="6021446"/>
            <a:ext cx="5141301" cy="36256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eaLnBrk="1" fontAlgn="auto" hangingPunct="1">
              <a:buFont typeface="Arial" panose="020B0604020202020204" pitchFamily="34" charset="0"/>
              <a:buChar char="•"/>
              <a:defRPr/>
            </a:pPr>
            <a:r>
              <a:rPr lang="en-US" sz="3600" dirty="0"/>
              <a:t>How do HUL’s CSR efforts impact its brand image?</a:t>
            </a:r>
          </a:p>
          <a:p>
            <a:pPr eaLnBrk="1" fontAlgn="auto" hangingPunct="1">
              <a:buFont typeface="Arial" panose="020B0604020202020204" pitchFamily="34" charset="0"/>
              <a:buChar char="•"/>
              <a:defRPr/>
            </a:pPr>
            <a:r>
              <a:rPr lang="en-US" sz="3600" dirty="0"/>
              <a:t>Do CSR-focused ads and campaigns influence consumer choices?</a:t>
            </a:r>
          </a:p>
          <a:p>
            <a:pPr marL="539749" marR="0" lvl="1" indent="-269874" algn="l" rtl="0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B1320"/>
              </a:buClr>
              <a:buSzPts val="2499"/>
              <a:buFont typeface="Arial"/>
              <a:buChar char="•"/>
            </a:pPr>
            <a:endParaRPr dirty="0"/>
          </a:p>
        </p:txBody>
      </p:sp>
      <p:sp>
        <p:nvSpPr>
          <p:cNvPr id="174" name="Google Shape;174;p15"/>
          <p:cNvSpPr txBox="1"/>
          <p:nvPr/>
        </p:nvSpPr>
        <p:spPr>
          <a:xfrm>
            <a:off x="7162590" y="3496914"/>
            <a:ext cx="3086099" cy="14003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dirty="0">
                <a:solidFill>
                  <a:srgbClr val="F3F6FA"/>
                </a:solidFill>
                <a:latin typeface="Playfair Display Black"/>
                <a:sym typeface="Playfair Display Black"/>
              </a:rPr>
              <a:t>Research Questions</a:t>
            </a:r>
            <a:endParaRPr dirty="0"/>
          </a:p>
        </p:txBody>
      </p:sp>
      <p:cxnSp>
        <p:nvCxnSpPr>
          <p:cNvPr id="177" name="Google Shape;177;p15"/>
          <p:cNvCxnSpPr/>
          <p:nvPr/>
        </p:nvCxnSpPr>
        <p:spPr>
          <a:xfrm>
            <a:off x="10248689" y="1399247"/>
            <a:ext cx="5543425" cy="0"/>
          </a:xfrm>
          <a:prstGeom prst="straightConnector1">
            <a:avLst/>
          </a:prstGeom>
          <a:noFill/>
          <a:ln w="38100" cap="flat" cmpd="sng">
            <a:solidFill>
              <a:srgbClr val="0B1320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78" name="Google Shape;178;p15"/>
          <p:cNvGrpSpPr/>
          <p:nvPr/>
        </p:nvGrpSpPr>
        <p:grpSpPr>
          <a:xfrm>
            <a:off x="16294495" y="1194924"/>
            <a:ext cx="406823" cy="408647"/>
            <a:chOff x="1813" y="0"/>
            <a:chExt cx="809173" cy="812800"/>
          </a:xfrm>
        </p:grpSpPr>
        <p:sp>
          <p:nvSpPr>
            <p:cNvPr id="179" name="Google Shape;179;p15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4DA1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5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1" name="Google Shape;181;p15"/>
          <p:cNvGrpSpPr/>
          <p:nvPr/>
        </p:nvGrpSpPr>
        <p:grpSpPr>
          <a:xfrm>
            <a:off x="16858169" y="1194924"/>
            <a:ext cx="406823" cy="408647"/>
            <a:chOff x="1813" y="0"/>
            <a:chExt cx="809173" cy="812800"/>
          </a:xfrm>
        </p:grpSpPr>
        <p:sp>
          <p:nvSpPr>
            <p:cNvPr id="182" name="Google Shape;182;p15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9F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15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4" name="Google Shape;184;p15"/>
          <p:cNvGrpSpPr/>
          <p:nvPr/>
        </p:nvGrpSpPr>
        <p:grpSpPr>
          <a:xfrm>
            <a:off x="17419216" y="1194924"/>
            <a:ext cx="406823" cy="408647"/>
            <a:chOff x="1813" y="0"/>
            <a:chExt cx="809173" cy="812800"/>
          </a:xfrm>
        </p:grpSpPr>
        <p:sp>
          <p:nvSpPr>
            <p:cNvPr id="185" name="Google Shape;185;p15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6874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5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" name="Picture Placeholder 8">
            <a:extLst>
              <a:ext uri="{FF2B5EF4-FFF2-40B4-BE49-F238E27FC236}">
                <a16:creationId xmlns:a16="http://schemas.microsoft.com/office/drawing/2014/main" id="{E813EF8F-CC55-C303-2CF8-B56F8A51E56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7171" r="7171"/>
          <a:stretch>
            <a:fillRect/>
          </a:stretch>
        </p:blipFill>
        <p:spPr>
          <a:xfrm>
            <a:off x="12166670" y="2887374"/>
            <a:ext cx="5927076" cy="439158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" name="Google Shape;632;p27">
            <a:extLst>
              <a:ext uri="{FF2B5EF4-FFF2-40B4-BE49-F238E27FC236}">
                <a16:creationId xmlns:a16="http://schemas.microsoft.com/office/drawing/2014/main" id="{EBCFFFC1-15DF-8096-76BE-41BBC53E2C76}"/>
              </a:ext>
            </a:extLst>
          </p:cNvPr>
          <p:cNvGrpSpPr/>
          <p:nvPr/>
        </p:nvGrpSpPr>
        <p:grpSpPr>
          <a:xfrm>
            <a:off x="14194222" y="7278963"/>
            <a:ext cx="5734716" cy="7058111"/>
            <a:chOff x="0" y="0"/>
            <a:chExt cx="7646287" cy="9410815"/>
          </a:xfrm>
        </p:grpSpPr>
        <p:grpSp>
          <p:nvGrpSpPr>
            <p:cNvPr id="4" name="Google Shape;633;p27">
              <a:extLst>
                <a:ext uri="{FF2B5EF4-FFF2-40B4-BE49-F238E27FC236}">
                  <a16:creationId xmlns:a16="http://schemas.microsoft.com/office/drawing/2014/main" id="{85485D34-C7B2-3953-94A7-F37556BBE701}"/>
                </a:ext>
              </a:extLst>
            </p:cNvPr>
            <p:cNvGrpSpPr/>
            <p:nvPr/>
          </p:nvGrpSpPr>
          <p:grpSpPr>
            <a:xfrm>
              <a:off x="0" y="0"/>
              <a:ext cx="7646287" cy="9410815"/>
              <a:chOff x="0" y="0"/>
              <a:chExt cx="660400" cy="812800"/>
            </a:xfrm>
          </p:grpSpPr>
          <p:sp>
            <p:nvSpPr>
              <p:cNvPr id="11" name="Google Shape;634;p27">
                <a:extLst>
                  <a:ext uri="{FF2B5EF4-FFF2-40B4-BE49-F238E27FC236}">
                    <a16:creationId xmlns:a16="http://schemas.microsoft.com/office/drawing/2014/main" id="{4F6CA69E-D5F1-77CB-6B94-CB15846FD22A}"/>
                  </a:ext>
                </a:extLst>
              </p:cNvPr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4DA1A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635;p27">
                <a:extLst>
                  <a:ext uri="{FF2B5EF4-FFF2-40B4-BE49-F238E27FC236}">
                    <a16:creationId xmlns:a16="http://schemas.microsoft.com/office/drawing/2014/main" id="{37C27BED-33FA-F107-7570-0D0125C77C4E}"/>
                  </a:ext>
                </a:extLst>
              </p:cNvPr>
              <p:cNvSpPr txBox="1"/>
              <p:nvPr/>
            </p:nvSpPr>
            <p:spPr>
              <a:xfrm>
                <a:off x="0" y="69850"/>
                <a:ext cx="660400" cy="742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" name="Google Shape;636;p27">
              <a:extLst>
                <a:ext uri="{FF2B5EF4-FFF2-40B4-BE49-F238E27FC236}">
                  <a16:creationId xmlns:a16="http://schemas.microsoft.com/office/drawing/2014/main" id="{0BC0597D-8098-C143-72A6-FBC292F8FC6E}"/>
                </a:ext>
              </a:extLst>
            </p:cNvPr>
            <p:cNvGrpSpPr/>
            <p:nvPr/>
          </p:nvGrpSpPr>
          <p:grpSpPr>
            <a:xfrm>
              <a:off x="446706" y="549792"/>
              <a:ext cx="6752876" cy="8311232"/>
              <a:chOff x="0" y="0"/>
              <a:chExt cx="660400" cy="812800"/>
            </a:xfrm>
          </p:grpSpPr>
          <p:sp>
            <p:nvSpPr>
              <p:cNvPr id="9" name="Google Shape;637;p27">
                <a:extLst>
                  <a:ext uri="{FF2B5EF4-FFF2-40B4-BE49-F238E27FC236}">
                    <a16:creationId xmlns:a16="http://schemas.microsoft.com/office/drawing/2014/main" id="{BA0E243C-5627-CC49-3E31-DC106C73090B}"/>
                  </a:ext>
                </a:extLst>
              </p:cNvPr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FF9F1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638;p27">
                <a:extLst>
                  <a:ext uri="{FF2B5EF4-FFF2-40B4-BE49-F238E27FC236}">
                    <a16:creationId xmlns:a16="http://schemas.microsoft.com/office/drawing/2014/main" id="{E2AB87FC-A795-F094-2267-62B3DA6A0B96}"/>
                  </a:ext>
                </a:extLst>
              </p:cNvPr>
              <p:cNvSpPr txBox="1"/>
              <p:nvPr/>
            </p:nvSpPr>
            <p:spPr>
              <a:xfrm>
                <a:off x="0" y="69850"/>
                <a:ext cx="660400" cy="742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" name="Google Shape;639;p27">
              <a:extLst>
                <a:ext uri="{FF2B5EF4-FFF2-40B4-BE49-F238E27FC236}">
                  <a16:creationId xmlns:a16="http://schemas.microsoft.com/office/drawing/2014/main" id="{12CF526F-A0DA-A675-1E15-C8A5F658AEA5}"/>
                </a:ext>
              </a:extLst>
            </p:cNvPr>
            <p:cNvGrpSpPr/>
            <p:nvPr/>
          </p:nvGrpSpPr>
          <p:grpSpPr>
            <a:xfrm>
              <a:off x="887697" y="1092550"/>
              <a:ext cx="5870893" cy="7225714"/>
              <a:chOff x="0" y="0"/>
              <a:chExt cx="660400" cy="812800"/>
            </a:xfrm>
          </p:grpSpPr>
          <p:sp>
            <p:nvSpPr>
              <p:cNvPr id="7" name="Google Shape;640;p27">
                <a:extLst>
                  <a:ext uri="{FF2B5EF4-FFF2-40B4-BE49-F238E27FC236}">
                    <a16:creationId xmlns:a16="http://schemas.microsoft.com/office/drawing/2014/main" id="{064CE9E7-5B6C-63DC-CD39-E5535D9115F3}"/>
                  </a:ext>
                </a:extLst>
              </p:cNvPr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6874E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" name="Google Shape;641;p27">
                <a:extLst>
                  <a:ext uri="{FF2B5EF4-FFF2-40B4-BE49-F238E27FC236}">
                    <a16:creationId xmlns:a16="http://schemas.microsoft.com/office/drawing/2014/main" id="{85E9AE62-F08C-6878-C548-AA5DA0ABC25B}"/>
                  </a:ext>
                </a:extLst>
              </p:cNvPr>
              <p:cNvSpPr txBox="1"/>
              <p:nvPr/>
            </p:nvSpPr>
            <p:spPr>
              <a:xfrm>
                <a:off x="0" y="69850"/>
                <a:ext cx="660400" cy="742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6FA"/>
        </a:solidFill>
        <a:effectLst/>
      </p:bgPr>
    </p:bg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1" name="Google Shape;191;p16"/>
          <p:cNvGrpSpPr/>
          <p:nvPr/>
        </p:nvGrpSpPr>
        <p:grpSpPr>
          <a:xfrm>
            <a:off x="1216824" y="3517700"/>
            <a:ext cx="5020556" cy="6337687"/>
            <a:chOff x="0" y="-38100"/>
            <a:chExt cx="1322286" cy="1669185"/>
          </a:xfrm>
        </p:grpSpPr>
        <p:sp>
          <p:nvSpPr>
            <p:cNvPr id="192" name="Google Shape;192;p16"/>
            <p:cNvSpPr/>
            <p:nvPr/>
          </p:nvSpPr>
          <p:spPr>
            <a:xfrm>
              <a:off x="0" y="0"/>
              <a:ext cx="1322286" cy="1631085"/>
            </a:xfrm>
            <a:custGeom>
              <a:avLst/>
              <a:gdLst/>
              <a:ahLst/>
              <a:cxnLst/>
              <a:rect l="l" t="t" r="r" b="b"/>
              <a:pathLst>
                <a:path w="1322286" h="1631085" extrusionOk="0">
                  <a:moveTo>
                    <a:pt x="74018" y="0"/>
                  </a:moveTo>
                  <a:lnTo>
                    <a:pt x="1248268" y="0"/>
                  </a:lnTo>
                  <a:cubicBezTo>
                    <a:pt x="1267899" y="0"/>
                    <a:pt x="1286726" y="7798"/>
                    <a:pt x="1300607" y="21679"/>
                  </a:cubicBezTo>
                  <a:cubicBezTo>
                    <a:pt x="1314488" y="35560"/>
                    <a:pt x="1322286" y="54387"/>
                    <a:pt x="1322286" y="74018"/>
                  </a:cubicBezTo>
                  <a:lnTo>
                    <a:pt x="1322286" y="1557067"/>
                  </a:lnTo>
                  <a:cubicBezTo>
                    <a:pt x="1322286" y="1576698"/>
                    <a:pt x="1314488" y="1595524"/>
                    <a:pt x="1300607" y="1609406"/>
                  </a:cubicBezTo>
                  <a:cubicBezTo>
                    <a:pt x="1286726" y="1623287"/>
                    <a:pt x="1267899" y="1631085"/>
                    <a:pt x="1248268" y="1631085"/>
                  </a:cubicBezTo>
                  <a:lnTo>
                    <a:pt x="74018" y="1631085"/>
                  </a:lnTo>
                  <a:cubicBezTo>
                    <a:pt x="54387" y="1631085"/>
                    <a:pt x="35560" y="1623287"/>
                    <a:pt x="21679" y="1609406"/>
                  </a:cubicBezTo>
                  <a:cubicBezTo>
                    <a:pt x="7798" y="1595524"/>
                    <a:pt x="0" y="1576698"/>
                    <a:pt x="0" y="1557067"/>
                  </a:cubicBezTo>
                  <a:lnTo>
                    <a:pt x="0" y="74018"/>
                  </a:lnTo>
                  <a:cubicBezTo>
                    <a:pt x="0" y="54387"/>
                    <a:pt x="7798" y="35560"/>
                    <a:pt x="21679" y="21679"/>
                  </a:cubicBezTo>
                  <a:cubicBezTo>
                    <a:pt x="35560" y="7798"/>
                    <a:pt x="54387" y="0"/>
                    <a:pt x="74018" y="0"/>
                  </a:cubicBezTo>
                  <a:close/>
                </a:path>
              </a:pathLst>
            </a:custGeom>
            <a:solidFill>
              <a:srgbClr val="0B1320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6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5" name="Google Shape;195;p16"/>
          <p:cNvGrpSpPr/>
          <p:nvPr/>
        </p:nvGrpSpPr>
        <p:grpSpPr>
          <a:xfrm>
            <a:off x="6633722" y="3517700"/>
            <a:ext cx="5020556" cy="6337687"/>
            <a:chOff x="0" y="-38100"/>
            <a:chExt cx="1322286" cy="1669185"/>
          </a:xfrm>
        </p:grpSpPr>
        <p:sp>
          <p:nvSpPr>
            <p:cNvPr id="196" name="Google Shape;196;p16"/>
            <p:cNvSpPr/>
            <p:nvPr/>
          </p:nvSpPr>
          <p:spPr>
            <a:xfrm>
              <a:off x="0" y="0"/>
              <a:ext cx="1322286" cy="1631085"/>
            </a:xfrm>
            <a:custGeom>
              <a:avLst/>
              <a:gdLst/>
              <a:ahLst/>
              <a:cxnLst/>
              <a:rect l="l" t="t" r="r" b="b"/>
              <a:pathLst>
                <a:path w="1322286" h="1631085" extrusionOk="0">
                  <a:moveTo>
                    <a:pt x="74018" y="0"/>
                  </a:moveTo>
                  <a:lnTo>
                    <a:pt x="1248268" y="0"/>
                  </a:lnTo>
                  <a:cubicBezTo>
                    <a:pt x="1267899" y="0"/>
                    <a:pt x="1286726" y="7798"/>
                    <a:pt x="1300607" y="21679"/>
                  </a:cubicBezTo>
                  <a:cubicBezTo>
                    <a:pt x="1314488" y="35560"/>
                    <a:pt x="1322286" y="54387"/>
                    <a:pt x="1322286" y="74018"/>
                  </a:cubicBezTo>
                  <a:lnTo>
                    <a:pt x="1322286" y="1557067"/>
                  </a:lnTo>
                  <a:cubicBezTo>
                    <a:pt x="1322286" y="1576698"/>
                    <a:pt x="1314488" y="1595524"/>
                    <a:pt x="1300607" y="1609406"/>
                  </a:cubicBezTo>
                  <a:cubicBezTo>
                    <a:pt x="1286726" y="1623287"/>
                    <a:pt x="1267899" y="1631085"/>
                    <a:pt x="1248268" y="1631085"/>
                  </a:cubicBezTo>
                  <a:lnTo>
                    <a:pt x="74018" y="1631085"/>
                  </a:lnTo>
                  <a:cubicBezTo>
                    <a:pt x="54387" y="1631085"/>
                    <a:pt x="35560" y="1623287"/>
                    <a:pt x="21679" y="1609406"/>
                  </a:cubicBezTo>
                  <a:cubicBezTo>
                    <a:pt x="7798" y="1595524"/>
                    <a:pt x="0" y="1576698"/>
                    <a:pt x="0" y="1557067"/>
                  </a:cubicBezTo>
                  <a:lnTo>
                    <a:pt x="0" y="74018"/>
                  </a:lnTo>
                  <a:cubicBezTo>
                    <a:pt x="0" y="54387"/>
                    <a:pt x="7798" y="35560"/>
                    <a:pt x="21679" y="21679"/>
                  </a:cubicBezTo>
                  <a:cubicBezTo>
                    <a:pt x="35560" y="7798"/>
                    <a:pt x="54387" y="0"/>
                    <a:pt x="74018" y="0"/>
                  </a:cubicBezTo>
                  <a:close/>
                </a:path>
              </a:pathLst>
            </a:custGeom>
            <a:solidFill>
              <a:srgbClr val="0B1320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6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9" name="Google Shape;199;p16"/>
          <p:cNvGrpSpPr/>
          <p:nvPr/>
        </p:nvGrpSpPr>
        <p:grpSpPr>
          <a:xfrm>
            <a:off x="12050620" y="3517700"/>
            <a:ext cx="5020556" cy="6337687"/>
            <a:chOff x="0" y="-38100"/>
            <a:chExt cx="1322286" cy="1669185"/>
          </a:xfrm>
        </p:grpSpPr>
        <p:sp>
          <p:nvSpPr>
            <p:cNvPr id="200" name="Google Shape;200;p16"/>
            <p:cNvSpPr/>
            <p:nvPr/>
          </p:nvSpPr>
          <p:spPr>
            <a:xfrm>
              <a:off x="0" y="0"/>
              <a:ext cx="1322286" cy="1631085"/>
            </a:xfrm>
            <a:custGeom>
              <a:avLst/>
              <a:gdLst/>
              <a:ahLst/>
              <a:cxnLst/>
              <a:rect l="l" t="t" r="r" b="b"/>
              <a:pathLst>
                <a:path w="1322286" h="1631085" extrusionOk="0">
                  <a:moveTo>
                    <a:pt x="74018" y="0"/>
                  </a:moveTo>
                  <a:lnTo>
                    <a:pt x="1248268" y="0"/>
                  </a:lnTo>
                  <a:cubicBezTo>
                    <a:pt x="1267899" y="0"/>
                    <a:pt x="1286726" y="7798"/>
                    <a:pt x="1300607" y="21679"/>
                  </a:cubicBezTo>
                  <a:cubicBezTo>
                    <a:pt x="1314488" y="35560"/>
                    <a:pt x="1322286" y="54387"/>
                    <a:pt x="1322286" y="74018"/>
                  </a:cubicBezTo>
                  <a:lnTo>
                    <a:pt x="1322286" y="1557067"/>
                  </a:lnTo>
                  <a:cubicBezTo>
                    <a:pt x="1322286" y="1576698"/>
                    <a:pt x="1314488" y="1595524"/>
                    <a:pt x="1300607" y="1609406"/>
                  </a:cubicBezTo>
                  <a:cubicBezTo>
                    <a:pt x="1286726" y="1623287"/>
                    <a:pt x="1267899" y="1631085"/>
                    <a:pt x="1248268" y="1631085"/>
                  </a:cubicBezTo>
                  <a:lnTo>
                    <a:pt x="74018" y="1631085"/>
                  </a:lnTo>
                  <a:cubicBezTo>
                    <a:pt x="54387" y="1631085"/>
                    <a:pt x="35560" y="1623287"/>
                    <a:pt x="21679" y="1609406"/>
                  </a:cubicBezTo>
                  <a:cubicBezTo>
                    <a:pt x="7798" y="1595524"/>
                    <a:pt x="0" y="1576698"/>
                    <a:pt x="0" y="1557067"/>
                  </a:cubicBezTo>
                  <a:lnTo>
                    <a:pt x="0" y="74018"/>
                  </a:lnTo>
                  <a:cubicBezTo>
                    <a:pt x="0" y="54387"/>
                    <a:pt x="7798" y="35560"/>
                    <a:pt x="21679" y="21679"/>
                  </a:cubicBezTo>
                  <a:cubicBezTo>
                    <a:pt x="35560" y="7798"/>
                    <a:pt x="54387" y="0"/>
                    <a:pt x="74018" y="0"/>
                  </a:cubicBezTo>
                  <a:close/>
                </a:path>
              </a:pathLst>
            </a:custGeom>
            <a:solidFill>
              <a:srgbClr val="0B1320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6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3" name="Google Shape;203;p16"/>
          <p:cNvSpPr txBox="1"/>
          <p:nvPr/>
        </p:nvSpPr>
        <p:spPr>
          <a:xfrm>
            <a:off x="827097" y="414336"/>
            <a:ext cx="16244079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>
                <a:latin typeface="Britannic Bold" panose="020B0903060703020204" pitchFamily="34" charset="0"/>
              </a:rPr>
              <a:t>Research Methodology</a:t>
            </a:r>
            <a:endParaRPr sz="8000" dirty="0">
              <a:latin typeface="Britannic Bold" panose="020B0903060703020204" pitchFamily="34" charset="0"/>
            </a:endParaRPr>
          </a:p>
        </p:txBody>
      </p:sp>
      <p:sp>
        <p:nvSpPr>
          <p:cNvPr id="204" name="Google Shape;204;p16"/>
          <p:cNvSpPr txBox="1"/>
          <p:nvPr/>
        </p:nvSpPr>
        <p:spPr>
          <a:xfrm>
            <a:off x="1539080" y="4643964"/>
            <a:ext cx="4698300" cy="4733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3200" b="1" dirty="0">
                <a:solidFill>
                  <a:schemeClr val="bg1"/>
                </a:solidFill>
                <a:latin typeface="Arial" panose="020B0604020202020204" pitchFamily="34" charset="0"/>
              </a:rPr>
              <a:t>Research Design:</a:t>
            </a:r>
            <a:r>
              <a:rPr lang="en-US" altLang="en-US" sz="3200" dirty="0">
                <a:solidFill>
                  <a:schemeClr val="bg1"/>
                </a:solidFill>
                <a:latin typeface="Arial" panose="020B0604020202020204" pitchFamily="34" charset="0"/>
              </a:rPr>
              <a:t> Descriptive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3200" b="1" dirty="0">
                <a:solidFill>
                  <a:schemeClr val="bg1"/>
                </a:solidFill>
                <a:latin typeface="Arial" panose="020B0604020202020204" pitchFamily="34" charset="0"/>
              </a:rPr>
              <a:t>Primary Data:</a:t>
            </a:r>
            <a:r>
              <a:rPr lang="en-US" altLang="en-US" sz="3200" dirty="0">
                <a:solidFill>
                  <a:schemeClr val="bg1"/>
                </a:solidFill>
                <a:latin typeface="Arial" panose="020B0604020202020204" pitchFamily="34" charset="0"/>
              </a:rPr>
              <a:t> 68 responses via structured Google Forms survey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3200" b="1" dirty="0">
                <a:solidFill>
                  <a:schemeClr val="bg1"/>
                </a:solidFill>
                <a:latin typeface="Arial" panose="020B0604020202020204" pitchFamily="34" charset="0"/>
              </a:rPr>
              <a:t>Secondary Data:</a:t>
            </a:r>
            <a:r>
              <a:rPr lang="en-US" altLang="en-US" sz="3200" dirty="0">
                <a:solidFill>
                  <a:schemeClr val="bg1"/>
                </a:solidFill>
                <a:latin typeface="Arial" panose="020B0604020202020204" pitchFamily="34" charset="0"/>
              </a:rPr>
              <a:t> Academic articles, reports, official documents</a:t>
            </a:r>
          </a:p>
          <a:p>
            <a:pPr marL="0" marR="0" lvl="0" indent="0" algn="l" rtl="0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5" name="Google Shape;205;p16"/>
          <p:cNvSpPr txBox="1"/>
          <p:nvPr/>
        </p:nvSpPr>
        <p:spPr>
          <a:xfrm>
            <a:off x="7148333" y="4410982"/>
            <a:ext cx="3991334" cy="4955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40016"/>
              </a:lnSpc>
            </a:pPr>
            <a:r>
              <a:rPr lang="en-US" altLang="en-US" sz="3600" b="1" dirty="0">
                <a:solidFill>
                  <a:schemeClr val="bg1"/>
                </a:solidFill>
                <a:latin typeface="Arial" panose="020B0604020202020204" pitchFamily="34" charset="0"/>
              </a:rPr>
              <a:t>Sampling:</a:t>
            </a:r>
            <a:r>
              <a:rPr lang="en-US" altLang="en-US" sz="3600" dirty="0">
                <a:solidFill>
                  <a:schemeClr val="bg1"/>
                </a:solidFill>
                <a:latin typeface="Arial" panose="020B0604020202020204" pitchFamily="34" charset="0"/>
              </a:rPr>
              <a:t> Convenience sampling (students, working professionals, general public)</a:t>
            </a:r>
          </a:p>
          <a:p>
            <a:pPr marL="0" marR="0" lvl="0" indent="0" algn="l" rtl="0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6" name="Google Shape;206;p16"/>
          <p:cNvSpPr txBox="1"/>
          <p:nvPr/>
        </p:nvSpPr>
        <p:spPr>
          <a:xfrm>
            <a:off x="12579355" y="4385527"/>
            <a:ext cx="3963085" cy="5287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3600" b="1" dirty="0">
                <a:solidFill>
                  <a:schemeClr val="bg1"/>
                </a:solidFill>
                <a:latin typeface="Arial" panose="020B0604020202020204" pitchFamily="34" charset="0"/>
              </a:rPr>
              <a:t>Tools:</a:t>
            </a:r>
            <a:r>
              <a:rPr lang="en-US" altLang="en-US" sz="3600" dirty="0">
                <a:solidFill>
                  <a:schemeClr val="bg1"/>
                </a:solidFill>
                <a:latin typeface="Arial" panose="020B0604020202020204" pitchFamily="34" charset="0"/>
              </a:rPr>
              <a:t> Likert scale, charts, bar graphs 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3600" b="1" dirty="0">
                <a:solidFill>
                  <a:schemeClr val="bg1"/>
                </a:solidFill>
                <a:latin typeface="Arial" panose="020B0604020202020204" pitchFamily="34" charset="0"/>
              </a:rPr>
              <a:t>Analysis:</a:t>
            </a:r>
            <a:r>
              <a:rPr lang="en-US" altLang="en-US" sz="3600" dirty="0">
                <a:solidFill>
                  <a:schemeClr val="bg1"/>
                </a:solidFill>
                <a:latin typeface="Arial" panose="020B0604020202020204" pitchFamily="34" charset="0"/>
              </a:rPr>
              <a:t> Regression model to assess the impact of CSR awareness on brand perception</a:t>
            </a:r>
          </a:p>
          <a:p>
            <a:pPr marL="0" marR="0" lvl="0" indent="0" algn="l" rtl="0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2" name="Google Shape;632;p27">
            <a:extLst>
              <a:ext uri="{FF2B5EF4-FFF2-40B4-BE49-F238E27FC236}">
                <a16:creationId xmlns:a16="http://schemas.microsoft.com/office/drawing/2014/main" id="{E4BB7E97-DEF2-D1FC-2527-D173107E03FD}"/>
              </a:ext>
            </a:extLst>
          </p:cNvPr>
          <p:cNvGrpSpPr/>
          <p:nvPr/>
        </p:nvGrpSpPr>
        <p:grpSpPr>
          <a:xfrm rot="10800000">
            <a:off x="-3133750" y="-3227165"/>
            <a:ext cx="5734716" cy="7058111"/>
            <a:chOff x="0" y="0"/>
            <a:chExt cx="7646287" cy="9410815"/>
          </a:xfrm>
        </p:grpSpPr>
        <p:grpSp>
          <p:nvGrpSpPr>
            <p:cNvPr id="3" name="Google Shape;633;p27">
              <a:extLst>
                <a:ext uri="{FF2B5EF4-FFF2-40B4-BE49-F238E27FC236}">
                  <a16:creationId xmlns:a16="http://schemas.microsoft.com/office/drawing/2014/main" id="{915C6747-4537-36A4-7801-B89FDCA86641}"/>
                </a:ext>
              </a:extLst>
            </p:cNvPr>
            <p:cNvGrpSpPr/>
            <p:nvPr/>
          </p:nvGrpSpPr>
          <p:grpSpPr>
            <a:xfrm>
              <a:off x="0" y="0"/>
              <a:ext cx="7646287" cy="9410815"/>
              <a:chOff x="0" y="0"/>
              <a:chExt cx="660400" cy="812800"/>
            </a:xfrm>
          </p:grpSpPr>
          <p:sp>
            <p:nvSpPr>
              <p:cNvPr id="10" name="Google Shape;634;p27">
                <a:extLst>
                  <a:ext uri="{FF2B5EF4-FFF2-40B4-BE49-F238E27FC236}">
                    <a16:creationId xmlns:a16="http://schemas.microsoft.com/office/drawing/2014/main" id="{4F6C0059-504A-F78A-8C40-9B8B43EFC2E0}"/>
                  </a:ext>
                </a:extLst>
              </p:cNvPr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4DA1A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635;p27">
                <a:extLst>
                  <a:ext uri="{FF2B5EF4-FFF2-40B4-BE49-F238E27FC236}">
                    <a16:creationId xmlns:a16="http://schemas.microsoft.com/office/drawing/2014/main" id="{20A9D83B-7E4D-E202-6782-AC332910B098}"/>
                  </a:ext>
                </a:extLst>
              </p:cNvPr>
              <p:cNvSpPr txBox="1"/>
              <p:nvPr/>
            </p:nvSpPr>
            <p:spPr>
              <a:xfrm>
                <a:off x="0" y="69850"/>
                <a:ext cx="660400" cy="742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" name="Google Shape;636;p27">
              <a:extLst>
                <a:ext uri="{FF2B5EF4-FFF2-40B4-BE49-F238E27FC236}">
                  <a16:creationId xmlns:a16="http://schemas.microsoft.com/office/drawing/2014/main" id="{6F9BA490-96EA-A352-2F3D-8665FFC473AA}"/>
                </a:ext>
              </a:extLst>
            </p:cNvPr>
            <p:cNvGrpSpPr/>
            <p:nvPr/>
          </p:nvGrpSpPr>
          <p:grpSpPr>
            <a:xfrm>
              <a:off x="446706" y="549792"/>
              <a:ext cx="6752876" cy="8311232"/>
              <a:chOff x="0" y="0"/>
              <a:chExt cx="660400" cy="812800"/>
            </a:xfrm>
          </p:grpSpPr>
          <p:sp>
            <p:nvSpPr>
              <p:cNvPr id="8" name="Google Shape;637;p27">
                <a:extLst>
                  <a:ext uri="{FF2B5EF4-FFF2-40B4-BE49-F238E27FC236}">
                    <a16:creationId xmlns:a16="http://schemas.microsoft.com/office/drawing/2014/main" id="{92D8F9B9-18D1-3D38-19A1-C071A8A6FA90}"/>
                  </a:ext>
                </a:extLst>
              </p:cNvPr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FF9F1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Google Shape;638;p27">
                <a:extLst>
                  <a:ext uri="{FF2B5EF4-FFF2-40B4-BE49-F238E27FC236}">
                    <a16:creationId xmlns:a16="http://schemas.microsoft.com/office/drawing/2014/main" id="{A2DB31C2-B3E2-7558-3307-7408FAA89DDD}"/>
                  </a:ext>
                </a:extLst>
              </p:cNvPr>
              <p:cNvSpPr txBox="1"/>
              <p:nvPr/>
            </p:nvSpPr>
            <p:spPr>
              <a:xfrm>
                <a:off x="0" y="69850"/>
                <a:ext cx="660400" cy="742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" name="Google Shape;639;p27">
              <a:extLst>
                <a:ext uri="{FF2B5EF4-FFF2-40B4-BE49-F238E27FC236}">
                  <a16:creationId xmlns:a16="http://schemas.microsoft.com/office/drawing/2014/main" id="{3AD52815-C619-747D-11C2-E31FC2A11107}"/>
                </a:ext>
              </a:extLst>
            </p:cNvPr>
            <p:cNvGrpSpPr/>
            <p:nvPr/>
          </p:nvGrpSpPr>
          <p:grpSpPr>
            <a:xfrm>
              <a:off x="887697" y="1092550"/>
              <a:ext cx="5870893" cy="7225714"/>
              <a:chOff x="0" y="0"/>
              <a:chExt cx="660400" cy="812800"/>
            </a:xfrm>
          </p:grpSpPr>
          <p:sp>
            <p:nvSpPr>
              <p:cNvPr id="6" name="Google Shape;640;p27">
                <a:extLst>
                  <a:ext uri="{FF2B5EF4-FFF2-40B4-BE49-F238E27FC236}">
                    <a16:creationId xmlns:a16="http://schemas.microsoft.com/office/drawing/2014/main" id="{05D9B369-999C-B676-DA51-543C99192164}"/>
                  </a:ext>
                </a:extLst>
              </p:cNvPr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6874E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" name="Google Shape;641;p27">
                <a:extLst>
                  <a:ext uri="{FF2B5EF4-FFF2-40B4-BE49-F238E27FC236}">
                    <a16:creationId xmlns:a16="http://schemas.microsoft.com/office/drawing/2014/main" id="{E4712E16-9FFD-551E-182F-23A37731B26F}"/>
                  </a:ext>
                </a:extLst>
              </p:cNvPr>
              <p:cNvSpPr txBox="1"/>
              <p:nvPr/>
            </p:nvSpPr>
            <p:spPr>
              <a:xfrm>
                <a:off x="0" y="69850"/>
                <a:ext cx="660400" cy="742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2" name="Google Shape;632;p27">
            <a:extLst>
              <a:ext uri="{FF2B5EF4-FFF2-40B4-BE49-F238E27FC236}">
                <a16:creationId xmlns:a16="http://schemas.microsoft.com/office/drawing/2014/main" id="{58742E2C-0B26-23FE-19B6-E767CA608F77}"/>
              </a:ext>
            </a:extLst>
          </p:cNvPr>
          <p:cNvGrpSpPr/>
          <p:nvPr/>
        </p:nvGrpSpPr>
        <p:grpSpPr>
          <a:xfrm>
            <a:off x="16251637" y="6144072"/>
            <a:ext cx="5734716" cy="7058111"/>
            <a:chOff x="0" y="0"/>
            <a:chExt cx="7646287" cy="9410815"/>
          </a:xfrm>
        </p:grpSpPr>
        <p:grpSp>
          <p:nvGrpSpPr>
            <p:cNvPr id="13" name="Google Shape;633;p27">
              <a:extLst>
                <a:ext uri="{FF2B5EF4-FFF2-40B4-BE49-F238E27FC236}">
                  <a16:creationId xmlns:a16="http://schemas.microsoft.com/office/drawing/2014/main" id="{F6BF8FDD-2BA4-ECC6-F842-DE79F2347B69}"/>
                </a:ext>
              </a:extLst>
            </p:cNvPr>
            <p:cNvGrpSpPr/>
            <p:nvPr/>
          </p:nvGrpSpPr>
          <p:grpSpPr>
            <a:xfrm>
              <a:off x="0" y="0"/>
              <a:ext cx="7646287" cy="9410815"/>
              <a:chOff x="0" y="0"/>
              <a:chExt cx="660400" cy="812800"/>
            </a:xfrm>
          </p:grpSpPr>
          <p:sp>
            <p:nvSpPr>
              <p:cNvPr id="20" name="Google Shape;634;p27">
                <a:extLst>
                  <a:ext uri="{FF2B5EF4-FFF2-40B4-BE49-F238E27FC236}">
                    <a16:creationId xmlns:a16="http://schemas.microsoft.com/office/drawing/2014/main" id="{EA5B5EBE-5616-33B9-5E43-58E7F812C1EA}"/>
                  </a:ext>
                </a:extLst>
              </p:cNvPr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4DA1A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635;p27">
                <a:extLst>
                  <a:ext uri="{FF2B5EF4-FFF2-40B4-BE49-F238E27FC236}">
                    <a16:creationId xmlns:a16="http://schemas.microsoft.com/office/drawing/2014/main" id="{C2C6CB20-09B6-B4E6-CF6C-CE74D8BEA912}"/>
                  </a:ext>
                </a:extLst>
              </p:cNvPr>
              <p:cNvSpPr txBox="1"/>
              <p:nvPr/>
            </p:nvSpPr>
            <p:spPr>
              <a:xfrm>
                <a:off x="0" y="69850"/>
                <a:ext cx="660400" cy="742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" name="Google Shape;636;p27">
              <a:extLst>
                <a:ext uri="{FF2B5EF4-FFF2-40B4-BE49-F238E27FC236}">
                  <a16:creationId xmlns:a16="http://schemas.microsoft.com/office/drawing/2014/main" id="{C127316E-FDF9-644A-3F2D-E75200387813}"/>
                </a:ext>
              </a:extLst>
            </p:cNvPr>
            <p:cNvGrpSpPr/>
            <p:nvPr/>
          </p:nvGrpSpPr>
          <p:grpSpPr>
            <a:xfrm>
              <a:off x="446706" y="549792"/>
              <a:ext cx="6752876" cy="8311232"/>
              <a:chOff x="0" y="0"/>
              <a:chExt cx="660400" cy="812800"/>
            </a:xfrm>
          </p:grpSpPr>
          <p:sp>
            <p:nvSpPr>
              <p:cNvPr id="18" name="Google Shape;637;p27">
                <a:extLst>
                  <a:ext uri="{FF2B5EF4-FFF2-40B4-BE49-F238E27FC236}">
                    <a16:creationId xmlns:a16="http://schemas.microsoft.com/office/drawing/2014/main" id="{9A2FBF5D-809C-B465-4C7C-89EA83B8964D}"/>
                  </a:ext>
                </a:extLst>
              </p:cNvPr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FF9F1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638;p27">
                <a:extLst>
                  <a:ext uri="{FF2B5EF4-FFF2-40B4-BE49-F238E27FC236}">
                    <a16:creationId xmlns:a16="http://schemas.microsoft.com/office/drawing/2014/main" id="{5CB27BA4-CE39-808E-D49B-FE12EFA33318}"/>
                  </a:ext>
                </a:extLst>
              </p:cNvPr>
              <p:cNvSpPr txBox="1"/>
              <p:nvPr/>
            </p:nvSpPr>
            <p:spPr>
              <a:xfrm>
                <a:off x="0" y="69850"/>
                <a:ext cx="660400" cy="742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" name="Google Shape;639;p27">
              <a:extLst>
                <a:ext uri="{FF2B5EF4-FFF2-40B4-BE49-F238E27FC236}">
                  <a16:creationId xmlns:a16="http://schemas.microsoft.com/office/drawing/2014/main" id="{02C623B3-0F57-574D-8AEB-4FB1C3238C5D}"/>
                </a:ext>
              </a:extLst>
            </p:cNvPr>
            <p:cNvGrpSpPr/>
            <p:nvPr/>
          </p:nvGrpSpPr>
          <p:grpSpPr>
            <a:xfrm>
              <a:off x="887697" y="1092550"/>
              <a:ext cx="5870893" cy="7225714"/>
              <a:chOff x="0" y="0"/>
              <a:chExt cx="660400" cy="812800"/>
            </a:xfrm>
          </p:grpSpPr>
          <p:sp>
            <p:nvSpPr>
              <p:cNvPr id="16" name="Google Shape;640;p27">
                <a:extLst>
                  <a:ext uri="{FF2B5EF4-FFF2-40B4-BE49-F238E27FC236}">
                    <a16:creationId xmlns:a16="http://schemas.microsoft.com/office/drawing/2014/main" id="{E3C31996-C898-AC92-0EAD-2202F2068860}"/>
                  </a:ext>
                </a:extLst>
              </p:cNvPr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6874E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641;p27">
                <a:extLst>
                  <a:ext uri="{FF2B5EF4-FFF2-40B4-BE49-F238E27FC236}">
                    <a16:creationId xmlns:a16="http://schemas.microsoft.com/office/drawing/2014/main" id="{D96A3984-D391-3E61-9689-CF98D873B740}"/>
                  </a:ext>
                </a:extLst>
              </p:cNvPr>
              <p:cNvSpPr txBox="1"/>
              <p:nvPr/>
            </p:nvSpPr>
            <p:spPr>
              <a:xfrm>
                <a:off x="0" y="69850"/>
                <a:ext cx="660400" cy="742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1320"/>
        </a:solidFill>
        <a:effectLst/>
      </p:bgPr>
    </p:bg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" name="Google Shape;409;p22"/>
          <p:cNvGrpSpPr/>
          <p:nvPr/>
        </p:nvGrpSpPr>
        <p:grpSpPr>
          <a:xfrm>
            <a:off x="1028700" y="884039"/>
            <a:ext cx="16230600" cy="8374261"/>
            <a:chOff x="0" y="-38100"/>
            <a:chExt cx="4274726" cy="2205567"/>
          </a:xfrm>
        </p:grpSpPr>
        <p:sp>
          <p:nvSpPr>
            <p:cNvPr id="410" name="Google Shape;410;p22"/>
            <p:cNvSpPr/>
            <p:nvPr/>
          </p:nvSpPr>
          <p:spPr>
            <a:xfrm>
              <a:off x="0" y="0"/>
              <a:ext cx="4274726" cy="2167467"/>
            </a:xfrm>
            <a:custGeom>
              <a:avLst/>
              <a:gdLst/>
              <a:ahLst/>
              <a:cxnLst/>
              <a:rect l="l" t="t" r="r" b="b"/>
              <a:pathLst>
                <a:path w="4274726" h="2167467" extrusionOk="0">
                  <a:moveTo>
                    <a:pt x="22896" y="0"/>
                  </a:moveTo>
                  <a:lnTo>
                    <a:pt x="4251830" y="0"/>
                  </a:lnTo>
                  <a:cubicBezTo>
                    <a:pt x="4264475" y="0"/>
                    <a:pt x="4274726" y="10251"/>
                    <a:pt x="4274726" y="22896"/>
                  </a:cubicBezTo>
                  <a:lnTo>
                    <a:pt x="4274726" y="2144571"/>
                  </a:lnTo>
                  <a:cubicBezTo>
                    <a:pt x="4274726" y="2150643"/>
                    <a:pt x="4272314" y="2156467"/>
                    <a:pt x="4268020" y="2160761"/>
                  </a:cubicBezTo>
                  <a:cubicBezTo>
                    <a:pt x="4263726" y="2165054"/>
                    <a:pt x="4257903" y="2167467"/>
                    <a:pt x="4251830" y="2167467"/>
                  </a:cubicBezTo>
                  <a:lnTo>
                    <a:pt x="22896" y="2167467"/>
                  </a:lnTo>
                  <a:cubicBezTo>
                    <a:pt x="16823" y="2167467"/>
                    <a:pt x="11000" y="2165054"/>
                    <a:pt x="6706" y="2160761"/>
                  </a:cubicBezTo>
                  <a:cubicBezTo>
                    <a:pt x="2412" y="2156467"/>
                    <a:pt x="0" y="2150643"/>
                    <a:pt x="0" y="2144571"/>
                  </a:cubicBezTo>
                  <a:lnTo>
                    <a:pt x="0" y="22896"/>
                  </a:lnTo>
                  <a:cubicBezTo>
                    <a:pt x="0" y="16823"/>
                    <a:pt x="2412" y="11000"/>
                    <a:pt x="6706" y="6706"/>
                  </a:cubicBezTo>
                  <a:cubicBezTo>
                    <a:pt x="11000" y="2412"/>
                    <a:pt x="16823" y="0"/>
                    <a:pt x="22896" y="0"/>
                  </a:cubicBezTo>
                  <a:close/>
                </a:path>
              </a:pathLst>
            </a:custGeom>
            <a:solidFill>
              <a:srgbClr val="F3F6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2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12" name="Google Shape;412;p22"/>
          <p:cNvSpPr txBox="1"/>
          <p:nvPr/>
        </p:nvSpPr>
        <p:spPr>
          <a:xfrm>
            <a:off x="1923447" y="1953583"/>
            <a:ext cx="14754137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latin typeface="Britannic Bold" panose="020B0903060703020204" pitchFamily="34" charset="0"/>
              </a:rPr>
              <a:t>HUL’S CSR INITIATIVES</a:t>
            </a:r>
            <a:endParaRPr sz="6000" dirty="0">
              <a:latin typeface="Britannic Bold" panose="020B0903060703020204" pitchFamily="34" charset="0"/>
            </a:endParaRPr>
          </a:p>
        </p:txBody>
      </p:sp>
      <p:sp>
        <p:nvSpPr>
          <p:cNvPr id="413" name="Google Shape;413;p22"/>
          <p:cNvSpPr txBox="1"/>
          <p:nvPr/>
        </p:nvSpPr>
        <p:spPr>
          <a:xfrm>
            <a:off x="1610416" y="2898770"/>
            <a:ext cx="9005197" cy="5718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3200" dirty="0">
                <a:latin typeface="Arial" panose="020B0604020202020204" pitchFamily="34" charset="0"/>
              </a:rPr>
              <a:t>Project Shakti – Rural women entrepreneurship and micro-distribution.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3200" dirty="0">
                <a:latin typeface="Arial" panose="020B0604020202020204" pitchFamily="34" charset="0"/>
              </a:rPr>
              <a:t>Swachh Aadat, Swachh Bharat – Hygiene awareness aligned with national mission.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3200" dirty="0">
                <a:latin typeface="Arial" panose="020B0604020202020204" pitchFamily="34" charset="0"/>
              </a:rPr>
              <a:t>COVID-19 Relief – Medical support, hygiene products, PPE to hospitals and workers.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3200" dirty="0">
                <a:latin typeface="Arial" panose="020B0604020202020204" pitchFamily="34" charset="0"/>
              </a:rPr>
              <a:t>Fair &amp; Lovely Foundation – Scholarships for meritorious girls.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3200" dirty="0">
                <a:latin typeface="Arial" panose="020B0604020202020204" pitchFamily="34" charset="0"/>
              </a:rPr>
              <a:t>Handwashing Campaigns – School programs reducing child mortality through hygiene education.</a:t>
            </a:r>
          </a:p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414" name="Google Shape;414;p22"/>
          <p:cNvCxnSpPr/>
          <p:nvPr/>
        </p:nvCxnSpPr>
        <p:spPr>
          <a:xfrm>
            <a:off x="1766932" y="1886465"/>
            <a:ext cx="12719299" cy="0"/>
          </a:xfrm>
          <a:prstGeom prst="straightConnector1">
            <a:avLst/>
          </a:prstGeom>
          <a:noFill/>
          <a:ln w="38100" cap="flat" cmpd="sng">
            <a:solidFill>
              <a:srgbClr val="0B1320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415" name="Google Shape;415;p22"/>
          <p:cNvGrpSpPr/>
          <p:nvPr/>
        </p:nvGrpSpPr>
        <p:grpSpPr>
          <a:xfrm>
            <a:off x="14988611" y="1682141"/>
            <a:ext cx="406823" cy="408647"/>
            <a:chOff x="1813" y="0"/>
            <a:chExt cx="809173" cy="812800"/>
          </a:xfrm>
        </p:grpSpPr>
        <p:sp>
          <p:nvSpPr>
            <p:cNvPr id="416" name="Google Shape;416;p22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4DA1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2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18" name="Google Shape;418;p22"/>
          <p:cNvGrpSpPr/>
          <p:nvPr/>
        </p:nvGrpSpPr>
        <p:grpSpPr>
          <a:xfrm>
            <a:off x="15552286" y="1682141"/>
            <a:ext cx="406823" cy="408647"/>
            <a:chOff x="1813" y="0"/>
            <a:chExt cx="809173" cy="812800"/>
          </a:xfrm>
        </p:grpSpPr>
        <p:sp>
          <p:nvSpPr>
            <p:cNvPr id="419" name="Google Shape;419;p22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9F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2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21" name="Google Shape;421;p22"/>
          <p:cNvGrpSpPr/>
          <p:nvPr/>
        </p:nvGrpSpPr>
        <p:grpSpPr>
          <a:xfrm>
            <a:off x="16113333" y="1682141"/>
            <a:ext cx="406823" cy="408647"/>
            <a:chOff x="1813" y="0"/>
            <a:chExt cx="809173" cy="812800"/>
          </a:xfrm>
        </p:grpSpPr>
        <p:sp>
          <p:nvSpPr>
            <p:cNvPr id="422" name="Google Shape;422;p22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6874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22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" name="Picture 4">
            <a:extLst>
              <a:ext uri="{FF2B5EF4-FFF2-40B4-BE49-F238E27FC236}">
                <a16:creationId xmlns:a16="http://schemas.microsoft.com/office/drawing/2014/main" id="{B27A4B93-8129-075D-2439-93B074FEFB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8522" y="3061579"/>
            <a:ext cx="5659062" cy="4602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Google Shape;632;p27">
            <a:extLst>
              <a:ext uri="{FF2B5EF4-FFF2-40B4-BE49-F238E27FC236}">
                <a16:creationId xmlns:a16="http://schemas.microsoft.com/office/drawing/2014/main" id="{156BF7CA-B990-721E-6D3E-7BED282AFF2F}"/>
              </a:ext>
            </a:extLst>
          </p:cNvPr>
          <p:cNvGrpSpPr/>
          <p:nvPr/>
        </p:nvGrpSpPr>
        <p:grpSpPr>
          <a:xfrm rot="10800000">
            <a:off x="-3568291" y="-2918542"/>
            <a:ext cx="5734716" cy="7058111"/>
            <a:chOff x="0" y="0"/>
            <a:chExt cx="7646287" cy="9410815"/>
          </a:xfrm>
        </p:grpSpPr>
        <p:grpSp>
          <p:nvGrpSpPr>
            <p:cNvPr id="4" name="Google Shape;633;p27">
              <a:extLst>
                <a:ext uri="{FF2B5EF4-FFF2-40B4-BE49-F238E27FC236}">
                  <a16:creationId xmlns:a16="http://schemas.microsoft.com/office/drawing/2014/main" id="{B49015BC-BFC5-EB34-33EC-54ACB61ED1C2}"/>
                </a:ext>
              </a:extLst>
            </p:cNvPr>
            <p:cNvGrpSpPr/>
            <p:nvPr/>
          </p:nvGrpSpPr>
          <p:grpSpPr>
            <a:xfrm>
              <a:off x="0" y="0"/>
              <a:ext cx="7646287" cy="9410815"/>
              <a:chOff x="0" y="0"/>
              <a:chExt cx="660400" cy="812800"/>
            </a:xfrm>
          </p:grpSpPr>
          <p:sp>
            <p:nvSpPr>
              <p:cNvPr id="11" name="Google Shape;634;p27">
                <a:extLst>
                  <a:ext uri="{FF2B5EF4-FFF2-40B4-BE49-F238E27FC236}">
                    <a16:creationId xmlns:a16="http://schemas.microsoft.com/office/drawing/2014/main" id="{3D16BB5E-2014-4066-F1FF-50B527738308}"/>
                  </a:ext>
                </a:extLst>
              </p:cNvPr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4DA1A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635;p27">
                <a:extLst>
                  <a:ext uri="{FF2B5EF4-FFF2-40B4-BE49-F238E27FC236}">
                    <a16:creationId xmlns:a16="http://schemas.microsoft.com/office/drawing/2014/main" id="{60DA4FA0-3503-D87A-BD02-76EAA88BAF85}"/>
                  </a:ext>
                </a:extLst>
              </p:cNvPr>
              <p:cNvSpPr txBox="1"/>
              <p:nvPr/>
            </p:nvSpPr>
            <p:spPr>
              <a:xfrm>
                <a:off x="0" y="69850"/>
                <a:ext cx="660400" cy="742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" name="Google Shape;636;p27">
              <a:extLst>
                <a:ext uri="{FF2B5EF4-FFF2-40B4-BE49-F238E27FC236}">
                  <a16:creationId xmlns:a16="http://schemas.microsoft.com/office/drawing/2014/main" id="{8B8F11C6-8051-FA9C-2EFD-65C8E1617775}"/>
                </a:ext>
              </a:extLst>
            </p:cNvPr>
            <p:cNvGrpSpPr/>
            <p:nvPr/>
          </p:nvGrpSpPr>
          <p:grpSpPr>
            <a:xfrm>
              <a:off x="446706" y="549792"/>
              <a:ext cx="6752876" cy="8311232"/>
              <a:chOff x="0" y="0"/>
              <a:chExt cx="660400" cy="812800"/>
            </a:xfrm>
          </p:grpSpPr>
          <p:sp>
            <p:nvSpPr>
              <p:cNvPr id="9" name="Google Shape;637;p27">
                <a:extLst>
                  <a:ext uri="{FF2B5EF4-FFF2-40B4-BE49-F238E27FC236}">
                    <a16:creationId xmlns:a16="http://schemas.microsoft.com/office/drawing/2014/main" id="{8A8799A6-BB93-7B0E-B079-5AACF853AD2A}"/>
                  </a:ext>
                </a:extLst>
              </p:cNvPr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FF9F1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638;p27">
                <a:extLst>
                  <a:ext uri="{FF2B5EF4-FFF2-40B4-BE49-F238E27FC236}">
                    <a16:creationId xmlns:a16="http://schemas.microsoft.com/office/drawing/2014/main" id="{9A01D7F3-5E94-7082-7109-B24FAA9C9441}"/>
                  </a:ext>
                </a:extLst>
              </p:cNvPr>
              <p:cNvSpPr txBox="1"/>
              <p:nvPr/>
            </p:nvSpPr>
            <p:spPr>
              <a:xfrm>
                <a:off x="0" y="69850"/>
                <a:ext cx="660400" cy="742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" name="Google Shape;639;p27">
              <a:extLst>
                <a:ext uri="{FF2B5EF4-FFF2-40B4-BE49-F238E27FC236}">
                  <a16:creationId xmlns:a16="http://schemas.microsoft.com/office/drawing/2014/main" id="{9A6DA36E-D9A8-DD62-475B-1B6EC19B3FF6}"/>
                </a:ext>
              </a:extLst>
            </p:cNvPr>
            <p:cNvGrpSpPr/>
            <p:nvPr/>
          </p:nvGrpSpPr>
          <p:grpSpPr>
            <a:xfrm>
              <a:off x="887697" y="1092550"/>
              <a:ext cx="5870893" cy="7225714"/>
              <a:chOff x="0" y="0"/>
              <a:chExt cx="660400" cy="812800"/>
            </a:xfrm>
          </p:grpSpPr>
          <p:sp>
            <p:nvSpPr>
              <p:cNvPr id="7" name="Google Shape;640;p27">
                <a:extLst>
                  <a:ext uri="{FF2B5EF4-FFF2-40B4-BE49-F238E27FC236}">
                    <a16:creationId xmlns:a16="http://schemas.microsoft.com/office/drawing/2014/main" id="{85BB2E12-5A2C-9D17-E6F3-115C9F55DF6D}"/>
                  </a:ext>
                </a:extLst>
              </p:cNvPr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6874E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" name="Google Shape;641;p27">
                <a:extLst>
                  <a:ext uri="{FF2B5EF4-FFF2-40B4-BE49-F238E27FC236}">
                    <a16:creationId xmlns:a16="http://schemas.microsoft.com/office/drawing/2014/main" id="{147BFB16-7709-D101-EDA6-5C7A00AA5CF8}"/>
                  </a:ext>
                </a:extLst>
              </p:cNvPr>
              <p:cNvSpPr txBox="1"/>
              <p:nvPr/>
            </p:nvSpPr>
            <p:spPr>
              <a:xfrm>
                <a:off x="0" y="69850"/>
                <a:ext cx="660400" cy="742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6FA"/>
        </a:solidFill>
        <a:effectLst/>
      </p:bgPr>
    </p:bg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24"/>
          <p:cNvSpPr txBox="1"/>
          <p:nvPr/>
        </p:nvSpPr>
        <p:spPr>
          <a:xfrm>
            <a:off x="1912327" y="1402268"/>
            <a:ext cx="5825379" cy="29546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>
                <a:latin typeface="Britannic Bold" panose="020B0903060703020204" pitchFamily="34" charset="0"/>
              </a:rPr>
              <a:t>Data Analysis</a:t>
            </a:r>
            <a:endParaRPr sz="8000" dirty="0">
              <a:latin typeface="Britannic Bold" panose="020B0903060703020204" pitchFamily="34" charset="0"/>
            </a:endParaRPr>
          </a:p>
        </p:txBody>
      </p:sp>
      <p:cxnSp>
        <p:nvCxnSpPr>
          <p:cNvPr id="492" name="Google Shape;492;p24"/>
          <p:cNvCxnSpPr/>
          <p:nvPr/>
        </p:nvCxnSpPr>
        <p:spPr>
          <a:xfrm>
            <a:off x="1912327" y="874461"/>
            <a:ext cx="13312135" cy="0"/>
          </a:xfrm>
          <a:prstGeom prst="straightConnector1">
            <a:avLst/>
          </a:prstGeom>
          <a:noFill/>
          <a:ln w="38100" cap="flat" cmpd="sng">
            <a:solidFill>
              <a:srgbClr val="0B1320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493" name="Google Shape;493;p24"/>
          <p:cNvGrpSpPr/>
          <p:nvPr/>
        </p:nvGrpSpPr>
        <p:grpSpPr>
          <a:xfrm>
            <a:off x="16109637" y="670137"/>
            <a:ext cx="406823" cy="408647"/>
            <a:chOff x="1813" y="0"/>
            <a:chExt cx="809173" cy="812800"/>
          </a:xfrm>
        </p:grpSpPr>
        <p:sp>
          <p:nvSpPr>
            <p:cNvPr id="494" name="Google Shape;494;p24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4DA1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4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96" name="Google Shape;496;p24"/>
          <p:cNvGrpSpPr/>
          <p:nvPr/>
        </p:nvGrpSpPr>
        <p:grpSpPr>
          <a:xfrm>
            <a:off x="16673311" y="670137"/>
            <a:ext cx="406823" cy="408647"/>
            <a:chOff x="1813" y="0"/>
            <a:chExt cx="809173" cy="812800"/>
          </a:xfrm>
        </p:grpSpPr>
        <p:sp>
          <p:nvSpPr>
            <p:cNvPr id="497" name="Google Shape;497;p24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9F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4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99" name="Google Shape;499;p24"/>
          <p:cNvGrpSpPr/>
          <p:nvPr/>
        </p:nvGrpSpPr>
        <p:grpSpPr>
          <a:xfrm>
            <a:off x="17234359" y="670137"/>
            <a:ext cx="406823" cy="408647"/>
            <a:chOff x="1813" y="0"/>
            <a:chExt cx="809173" cy="812800"/>
          </a:xfrm>
        </p:grpSpPr>
        <p:sp>
          <p:nvSpPr>
            <p:cNvPr id="500" name="Google Shape;500;p24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6874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4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97FD1BE-2527-5656-8EDA-AB623915F8CE}"/>
              </a:ext>
            </a:extLst>
          </p:cNvPr>
          <p:cNvSpPr txBox="1"/>
          <p:nvPr/>
        </p:nvSpPr>
        <p:spPr>
          <a:xfrm>
            <a:off x="6695374" y="1100316"/>
            <a:ext cx="10576384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sz="3600" dirty="0">
                <a:solidFill>
                  <a:schemeClr val="tx1"/>
                </a:solidFill>
              </a:rPr>
              <a:t>1)Gender &amp; Age Insights</a:t>
            </a:r>
          </a:p>
          <a:p>
            <a:pPr defTabSz="914400">
              <a:buFontTx/>
              <a:buChar char="•"/>
            </a:pPr>
            <a:r>
              <a:rPr lang="en-US" altLang="en-US" sz="3600" dirty="0">
                <a:latin typeface="Arial" panose="020B0604020202020204" pitchFamily="34" charset="0"/>
              </a:rPr>
              <a:t>Age group 18–38 – peak brand influence zone</a:t>
            </a:r>
          </a:p>
          <a:p>
            <a:pPr defTabSz="914400">
              <a:buFontTx/>
              <a:buChar char="•"/>
            </a:pPr>
            <a:r>
              <a:rPr lang="en-US" altLang="en-US" sz="3600" dirty="0">
                <a:latin typeface="Arial" panose="020B0604020202020204" pitchFamily="34" charset="0"/>
              </a:rPr>
              <a:t>Majority female (55.9%), high responsive to ethical branding</a:t>
            </a:r>
          </a:p>
          <a:p>
            <a:pPr defTabSz="914400"/>
            <a:r>
              <a:rPr lang="en-US" altLang="en-US" sz="3600" dirty="0">
                <a:latin typeface="Arial" panose="020B0604020202020204" pitchFamily="34" charset="0"/>
              </a:rPr>
              <a:t>2) </a:t>
            </a:r>
            <a:r>
              <a:rPr lang="en-IN" altLang="en-US" sz="3600" dirty="0"/>
              <a:t>Environmental &amp; Social CSR Impact</a:t>
            </a:r>
          </a:p>
          <a:p>
            <a:pPr defTabSz="914400">
              <a:buFontTx/>
              <a:buChar char="•"/>
            </a:pPr>
            <a:r>
              <a:rPr lang="en-US" altLang="en-US" sz="3600" dirty="0">
                <a:latin typeface="Arial" panose="020B0604020202020204" pitchFamily="34" charset="0"/>
              </a:rPr>
              <a:t>Social programs also had strong influence, esp. among women</a:t>
            </a:r>
          </a:p>
          <a:p>
            <a:pPr defTabSz="914400">
              <a:buFontTx/>
              <a:buChar char="•"/>
            </a:pPr>
            <a:r>
              <a:rPr lang="en-US" altLang="en-US" sz="3600" dirty="0">
                <a:latin typeface="Arial" panose="020B0604020202020204" pitchFamily="34" charset="0"/>
              </a:rPr>
              <a:t>50% say environmental initiatives </a:t>
            </a:r>
            <a:r>
              <a:rPr lang="en-US" altLang="en-US" sz="3600" i="1" dirty="0">
                <a:latin typeface="Arial" panose="020B0604020202020204" pitchFamily="34" charset="0"/>
              </a:rPr>
              <a:t>positively influenced brand perception</a:t>
            </a:r>
            <a:endParaRPr lang="en-US" altLang="en-US" sz="3600" dirty="0">
              <a:latin typeface="Arial" panose="020B0604020202020204" pitchFamily="34" charset="0"/>
            </a:endParaRPr>
          </a:p>
          <a:p>
            <a:pPr defTabSz="914400"/>
            <a:endParaRPr lang="en-IN" altLang="en-US" sz="2400" dirty="0"/>
          </a:p>
          <a:p>
            <a:endParaRPr lang="en-IN" altLang="en-US" sz="1800" dirty="0">
              <a:solidFill>
                <a:schemeClr val="tx1"/>
              </a:solidFill>
            </a:endParaRPr>
          </a:p>
          <a:p>
            <a:endParaRPr lang="en-IN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73CD9BA-A2E5-03C4-E7F0-6BF89F312E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662" y="5089184"/>
            <a:ext cx="5966711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en-US" altLang="en-US" sz="28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  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5F08E46-2A73-A6F6-514A-9ECD4BB8A5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451" y="4356923"/>
            <a:ext cx="3962400" cy="396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4F03104-5182-2F0D-756B-7D6B786BB7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3991" y="4477561"/>
            <a:ext cx="13755330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      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F2E874F0-C360-90C6-9E95-5AA2B1AF59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5373" y="6060855"/>
            <a:ext cx="7580314" cy="3920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oogle Shape;632;p27">
            <a:extLst>
              <a:ext uri="{FF2B5EF4-FFF2-40B4-BE49-F238E27FC236}">
                <a16:creationId xmlns:a16="http://schemas.microsoft.com/office/drawing/2014/main" id="{E4F9F17B-809A-2EDE-A4F4-F42A2CA93AAE}"/>
              </a:ext>
            </a:extLst>
          </p:cNvPr>
          <p:cNvGrpSpPr/>
          <p:nvPr/>
        </p:nvGrpSpPr>
        <p:grpSpPr>
          <a:xfrm>
            <a:off x="14691980" y="5321010"/>
            <a:ext cx="5734716" cy="7058111"/>
            <a:chOff x="0" y="0"/>
            <a:chExt cx="7646287" cy="9410815"/>
          </a:xfrm>
        </p:grpSpPr>
        <p:grpSp>
          <p:nvGrpSpPr>
            <p:cNvPr id="6" name="Google Shape;633;p27">
              <a:extLst>
                <a:ext uri="{FF2B5EF4-FFF2-40B4-BE49-F238E27FC236}">
                  <a16:creationId xmlns:a16="http://schemas.microsoft.com/office/drawing/2014/main" id="{2985AA15-86BB-2C83-36A1-2FB60F714422}"/>
                </a:ext>
              </a:extLst>
            </p:cNvPr>
            <p:cNvGrpSpPr/>
            <p:nvPr/>
          </p:nvGrpSpPr>
          <p:grpSpPr>
            <a:xfrm>
              <a:off x="0" y="0"/>
              <a:ext cx="7646287" cy="9410815"/>
              <a:chOff x="0" y="0"/>
              <a:chExt cx="660400" cy="812800"/>
            </a:xfrm>
          </p:grpSpPr>
          <p:sp>
            <p:nvSpPr>
              <p:cNvPr id="13" name="Google Shape;634;p27">
                <a:extLst>
                  <a:ext uri="{FF2B5EF4-FFF2-40B4-BE49-F238E27FC236}">
                    <a16:creationId xmlns:a16="http://schemas.microsoft.com/office/drawing/2014/main" id="{EF58DA2F-9E4C-509E-12A4-047B9DA1C2D7}"/>
                  </a:ext>
                </a:extLst>
              </p:cNvPr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4DA1A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635;p27">
                <a:extLst>
                  <a:ext uri="{FF2B5EF4-FFF2-40B4-BE49-F238E27FC236}">
                    <a16:creationId xmlns:a16="http://schemas.microsoft.com/office/drawing/2014/main" id="{1A9C3661-110D-3FC8-CECF-E330410F3942}"/>
                  </a:ext>
                </a:extLst>
              </p:cNvPr>
              <p:cNvSpPr txBox="1"/>
              <p:nvPr/>
            </p:nvSpPr>
            <p:spPr>
              <a:xfrm>
                <a:off x="0" y="69850"/>
                <a:ext cx="660400" cy="742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" name="Google Shape;636;p27">
              <a:extLst>
                <a:ext uri="{FF2B5EF4-FFF2-40B4-BE49-F238E27FC236}">
                  <a16:creationId xmlns:a16="http://schemas.microsoft.com/office/drawing/2014/main" id="{08FDB772-D529-F7B4-8BCE-536646AE91D2}"/>
                </a:ext>
              </a:extLst>
            </p:cNvPr>
            <p:cNvGrpSpPr/>
            <p:nvPr/>
          </p:nvGrpSpPr>
          <p:grpSpPr>
            <a:xfrm>
              <a:off x="446706" y="549792"/>
              <a:ext cx="6752876" cy="8311232"/>
              <a:chOff x="0" y="0"/>
              <a:chExt cx="660400" cy="812800"/>
            </a:xfrm>
          </p:grpSpPr>
          <p:sp>
            <p:nvSpPr>
              <p:cNvPr id="11" name="Google Shape;637;p27">
                <a:extLst>
                  <a:ext uri="{FF2B5EF4-FFF2-40B4-BE49-F238E27FC236}">
                    <a16:creationId xmlns:a16="http://schemas.microsoft.com/office/drawing/2014/main" id="{23A9C394-79EF-976A-591B-A896568ECB38}"/>
                  </a:ext>
                </a:extLst>
              </p:cNvPr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FF9F1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638;p27">
                <a:extLst>
                  <a:ext uri="{FF2B5EF4-FFF2-40B4-BE49-F238E27FC236}">
                    <a16:creationId xmlns:a16="http://schemas.microsoft.com/office/drawing/2014/main" id="{847F6FE7-6BC9-2250-1DBD-85AE12AD8D1E}"/>
                  </a:ext>
                </a:extLst>
              </p:cNvPr>
              <p:cNvSpPr txBox="1"/>
              <p:nvPr/>
            </p:nvSpPr>
            <p:spPr>
              <a:xfrm>
                <a:off x="0" y="69850"/>
                <a:ext cx="660400" cy="742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" name="Google Shape;639;p27">
              <a:extLst>
                <a:ext uri="{FF2B5EF4-FFF2-40B4-BE49-F238E27FC236}">
                  <a16:creationId xmlns:a16="http://schemas.microsoft.com/office/drawing/2014/main" id="{EA0FE14A-F9C0-8714-3ABF-C1D7AB74C88D}"/>
                </a:ext>
              </a:extLst>
            </p:cNvPr>
            <p:cNvGrpSpPr/>
            <p:nvPr/>
          </p:nvGrpSpPr>
          <p:grpSpPr>
            <a:xfrm>
              <a:off x="887697" y="1092550"/>
              <a:ext cx="5870893" cy="7225714"/>
              <a:chOff x="0" y="0"/>
              <a:chExt cx="660400" cy="812800"/>
            </a:xfrm>
          </p:grpSpPr>
          <p:sp>
            <p:nvSpPr>
              <p:cNvPr id="9" name="Google Shape;640;p27">
                <a:extLst>
                  <a:ext uri="{FF2B5EF4-FFF2-40B4-BE49-F238E27FC236}">
                    <a16:creationId xmlns:a16="http://schemas.microsoft.com/office/drawing/2014/main" id="{C5E0419E-E5E2-6FF2-B742-629D1DA74340}"/>
                  </a:ext>
                </a:extLst>
              </p:cNvPr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6874E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641;p27">
                <a:extLst>
                  <a:ext uri="{FF2B5EF4-FFF2-40B4-BE49-F238E27FC236}">
                    <a16:creationId xmlns:a16="http://schemas.microsoft.com/office/drawing/2014/main" id="{10FA6C3D-EDC3-D556-B5E6-B8ED96F7CDEB}"/>
                  </a:ext>
                </a:extLst>
              </p:cNvPr>
              <p:cNvSpPr txBox="1"/>
              <p:nvPr/>
            </p:nvSpPr>
            <p:spPr>
              <a:xfrm>
                <a:off x="0" y="69850"/>
                <a:ext cx="660400" cy="742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>
          <a:extLst>
            <a:ext uri="{FF2B5EF4-FFF2-40B4-BE49-F238E27FC236}">
              <a16:creationId xmlns:a16="http://schemas.microsoft.com/office/drawing/2014/main" id="{7BC28281-E5DE-7036-F75C-DD0A7EC953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24">
            <a:extLst>
              <a:ext uri="{FF2B5EF4-FFF2-40B4-BE49-F238E27FC236}">
                <a16:creationId xmlns:a16="http://schemas.microsoft.com/office/drawing/2014/main" id="{83EA85CF-BB2A-6A35-EB0F-BF05CFE57B7A}"/>
              </a:ext>
            </a:extLst>
          </p:cNvPr>
          <p:cNvSpPr txBox="1"/>
          <p:nvPr/>
        </p:nvSpPr>
        <p:spPr>
          <a:xfrm>
            <a:off x="728662" y="1383256"/>
            <a:ext cx="4783046" cy="299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dirty="0">
                <a:latin typeface="Britannic Bold" panose="020B0903060703020204" pitchFamily="34" charset="0"/>
              </a:rPr>
              <a:t>Brand Factors- Perception, Reputation</a:t>
            </a:r>
            <a:endParaRPr sz="5400" dirty="0">
              <a:latin typeface="Britannic Bold" panose="020B0903060703020204" pitchFamily="34" charset="0"/>
            </a:endParaRPr>
          </a:p>
        </p:txBody>
      </p:sp>
      <p:cxnSp>
        <p:nvCxnSpPr>
          <p:cNvPr id="492" name="Google Shape;492;p24">
            <a:extLst>
              <a:ext uri="{FF2B5EF4-FFF2-40B4-BE49-F238E27FC236}">
                <a16:creationId xmlns:a16="http://schemas.microsoft.com/office/drawing/2014/main" id="{5007AFC8-5B87-C9B8-4827-B6CC959DF86C}"/>
              </a:ext>
            </a:extLst>
          </p:cNvPr>
          <p:cNvCxnSpPr/>
          <p:nvPr/>
        </p:nvCxnSpPr>
        <p:spPr>
          <a:xfrm>
            <a:off x="1912327" y="874461"/>
            <a:ext cx="13312135" cy="0"/>
          </a:xfrm>
          <a:prstGeom prst="straightConnector1">
            <a:avLst/>
          </a:prstGeom>
          <a:noFill/>
          <a:ln w="38100" cap="flat" cmpd="sng">
            <a:solidFill>
              <a:srgbClr val="0B1320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493" name="Google Shape;493;p24">
            <a:extLst>
              <a:ext uri="{FF2B5EF4-FFF2-40B4-BE49-F238E27FC236}">
                <a16:creationId xmlns:a16="http://schemas.microsoft.com/office/drawing/2014/main" id="{DD79D5EA-0CAB-5339-CE9F-09668DAB5B34}"/>
              </a:ext>
            </a:extLst>
          </p:cNvPr>
          <p:cNvGrpSpPr/>
          <p:nvPr/>
        </p:nvGrpSpPr>
        <p:grpSpPr>
          <a:xfrm>
            <a:off x="16109637" y="670137"/>
            <a:ext cx="406823" cy="408647"/>
            <a:chOff x="1813" y="0"/>
            <a:chExt cx="809173" cy="812800"/>
          </a:xfrm>
        </p:grpSpPr>
        <p:sp>
          <p:nvSpPr>
            <p:cNvPr id="494" name="Google Shape;494;p24">
              <a:extLst>
                <a:ext uri="{FF2B5EF4-FFF2-40B4-BE49-F238E27FC236}">
                  <a16:creationId xmlns:a16="http://schemas.microsoft.com/office/drawing/2014/main" id="{E877F3FF-96E0-C6B5-25A2-C6E52C1DB961}"/>
                </a:ext>
              </a:extLst>
            </p:cNvPr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4DA1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4">
              <a:extLst>
                <a:ext uri="{FF2B5EF4-FFF2-40B4-BE49-F238E27FC236}">
                  <a16:creationId xmlns:a16="http://schemas.microsoft.com/office/drawing/2014/main" id="{C45D9F59-F666-4F5B-B07D-17420C242837}"/>
                </a:ext>
              </a:extLst>
            </p:cNvPr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96" name="Google Shape;496;p24">
            <a:extLst>
              <a:ext uri="{FF2B5EF4-FFF2-40B4-BE49-F238E27FC236}">
                <a16:creationId xmlns:a16="http://schemas.microsoft.com/office/drawing/2014/main" id="{9880D6AE-C611-FA25-5CF8-B399CA83651F}"/>
              </a:ext>
            </a:extLst>
          </p:cNvPr>
          <p:cNvGrpSpPr/>
          <p:nvPr/>
        </p:nvGrpSpPr>
        <p:grpSpPr>
          <a:xfrm>
            <a:off x="16673311" y="670137"/>
            <a:ext cx="406823" cy="408647"/>
            <a:chOff x="1813" y="0"/>
            <a:chExt cx="809173" cy="812800"/>
          </a:xfrm>
        </p:grpSpPr>
        <p:sp>
          <p:nvSpPr>
            <p:cNvPr id="497" name="Google Shape;497;p24">
              <a:extLst>
                <a:ext uri="{FF2B5EF4-FFF2-40B4-BE49-F238E27FC236}">
                  <a16:creationId xmlns:a16="http://schemas.microsoft.com/office/drawing/2014/main" id="{4820BFC9-9792-6E17-3EA8-ECE88DFDF9FB}"/>
                </a:ext>
              </a:extLst>
            </p:cNvPr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9F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4">
              <a:extLst>
                <a:ext uri="{FF2B5EF4-FFF2-40B4-BE49-F238E27FC236}">
                  <a16:creationId xmlns:a16="http://schemas.microsoft.com/office/drawing/2014/main" id="{4C95726C-D433-2ACF-3184-1351A0E3D4B3}"/>
                </a:ext>
              </a:extLst>
            </p:cNvPr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99" name="Google Shape;499;p24">
            <a:extLst>
              <a:ext uri="{FF2B5EF4-FFF2-40B4-BE49-F238E27FC236}">
                <a16:creationId xmlns:a16="http://schemas.microsoft.com/office/drawing/2014/main" id="{C489148B-546D-5CE4-50F2-7D3887F4D051}"/>
              </a:ext>
            </a:extLst>
          </p:cNvPr>
          <p:cNvGrpSpPr/>
          <p:nvPr/>
        </p:nvGrpSpPr>
        <p:grpSpPr>
          <a:xfrm>
            <a:off x="17234359" y="670137"/>
            <a:ext cx="406823" cy="408647"/>
            <a:chOff x="1813" y="0"/>
            <a:chExt cx="809173" cy="812800"/>
          </a:xfrm>
        </p:grpSpPr>
        <p:sp>
          <p:nvSpPr>
            <p:cNvPr id="500" name="Google Shape;500;p24">
              <a:extLst>
                <a:ext uri="{FF2B5EF4-FFF2-40B4-BE49-F238E27FC236}">
                  <a16:creationId xmlns:a16="http://schemas.microsoft.com/office/drawing/2014/main" id="{BABD5A54-A9A6-D342-C840-7947B2037BE5}"/>
                </a:ext>
              </a:extLst>
            </p:cNvPr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6874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4">
              <a:extLst>
                <a:ext uri="{FF2B5EF4-FFF2-40B4-BE49-F238E27FC236}">
                  <a16:creationId xmlns:a16="http://schemas.microsoft.com/office/drawing/2014/main" id="{5773953E-2989-AB23-160F-317EE2FFAE01}"/>
                </a:ext>
              </a:extLst>
            </p:cNvPr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56E76BD-656E-4160-A944-A4DD93221942}"/>
              </a:ext>
            </a:extLst>
          </p:cNvPr>
          <p:cNvSpPr txBox="1"/>
          <p:nvPr/>
        </p:nvSpPr>
        <p:spPr>
          <a:xfrm>
            <a:off x="6695374" y="1100316"/>
            <a:ext cx="10576384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4400" dirty="0">
                <a:latin typeface="Arial" panose="020B0604020202020204" pitchFamily="34" charset="0"/>
              </a:rPr>
              <a:t>CSR improves trust, boosts HUL’s reputation</a:t>
            </a:r>
          </a:p>
          <a:p>
            <a:pPr marL="0" inden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4400" dirty="0">
                <a:latin typeface="Arial" panose="020B0604020202020204" pitchFamily="34" charset="0"/>
              </a:rPr>
              <a:t>Price &amp; Affordability influences 47%</a:t>
            </a:r>
          </a:p>
          <a:p>
            <a:pPr marL="0" inden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4400" dirty="0">
                <a:latin typeface="Arial" panose="020B0604020202020204" pitchFamily="34" charset="0"/>
              </a:rPr>
              <a:t>Quality &amp; Effectiveness: major driver (64.7%)</a:t>
            </a:r>
          </a:p>
          <a:p>
            <a:endParaRPr lang="en-IN" altLang="en-US" sz="2400" dirty="0"/>
          </a:p>
          <a:p>
            <a:endParaRPr lang="en-IN" altLang="en-US" sz="1800" dirty="0">
              <a:solidFill>
                <a:schemeClr val="tx1"/>
              </a:solidFill>
            </a:endParaRPr>
          </a:p>
          <a:p>
            <a:endParaRPr lang="en-IN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928CCA5-A0F8-AC87-A522-A2374DF98B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662" y="5089184"/>
            <a:ext cx="5966711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en-US" altLang="en-US" sz="28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  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F270FC1-813A-9F6C-F477-608FE8D9D0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3991" y="4477561"/>
            <a:ext cx="13755330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      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grpSp>
        <p:nvGrpSpPr>
          <p:cNvPr id="5" name="Google Shape;632;p27">
            <a:extLst>
              <a:ext uri="{FF2B5EF4-FFF2-40B4-BE49-F238E27FC236}">
                <a16:creationId xmlns:a16="http://schemas.microsoft.com/office/drawing/2014/main" id="{169566C1-EA4A-F099-CF68-61FB11A442B3}"/>
              </a:ext>
            </a:extLst>
          </p:cNvPr>
          <p:cNvGrpSpPr/>
          <p:nvPr/>
        </p:nvGrpSpPr>
        <p:grpSpPr>
          <a:xfrm>
            <a:off x="15604692" y="6564022"/>
            <a:ext cx="5734716" cy="7058111"/>
            <a:chOff x="0" y="0"/>
            <a:chExt cx="7646287" cy="9410815"/>
          </a:xfrm>
        </p:grpSpPr>
        <p:grpSp>
          <p:nvGrpSpPr>
            <p:cNvPr id="6" name="Google Shape;633;p27">
              <a:extLst>
                <a:ext uri="{FF2B5EF4-FFF2-40B4-BE49-F238E27FC236}">
                  <a16:creationId xmlns:a16="http://schemas.microsoft.com/office/drawing/2014/main" id="{6C0FFC6B-76C0-C80B-EE1B-E54FF9C5FB3C}"/>
                </a:ext>
              </a:extLst>
            </p:cNvPr>
            <p:cNvGrpSpPr/>
            <p:nvPr/>
          </p:nvGrpSpPr>
          <p:grpSpPr>
            <a:xfrm>
              <a:off x="0" y="0"/>
              <a:ext cx="7646287" cy="9410815"/>
              <a:chOff x="0" y="0"/>
              <a:chExt cx="660400" cy="812800"/>
            </a:xfrm>
          </p:grpSpPr>
          <p:sp>
            <p:nvSpPr>
              <p:cNvPr id="13" name="Google Shape;634;p27">
                <a:extLst>
                  <a:ext uri="{FF2B5EF4-FFF2-40B4-BE49-F238E27FC236}">
                    <a16:creationId xmlns:a16="http://schemas.microsoft.com/office/drawing/2014/main" id="{DB423326-DDD7-AF8E-650C-F2C51E05B5D3}"/>
                  </a:ext>
                </a:extLst>
              </p:cNvPr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4DA1A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635;p27">
                <a:extLst>
                  <a:ext uri="{FF2B5EF4-FFF2-40B4-BE49-F238E27FC236}">
                    <a16:creationId xmlns:a16="http://schemas.microsoft.com/office/drawing/2014/main" id="{6B061D3B-4E36-4417-1960-084584CB12A5}"/>
                  </a:ext>
                </a:extLst>
              </p:cNvPr>
              <p:cNvSpPr txBox="1"/>
              <p:nvPr/>
            </p:nvSpPr>
            <p:spPr>
              <a:xfrm>
                <a:off x="0" y="69850"/>
                <a:ext cx="660400" cy="742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" name="Google Shape;636;p27">
              <a:extLst>
                <a:ext uri="{FF2B5EF4-FFF2-40B4-BE49-F238E27FC236}">
                  <a16:creationId xmlns:a16="http://schemas.microsoft.com/office/drawing/2014/main" id="{88761DAD-704C-2122-4885-9135C593614C}"/>
                </a:ext>
              </a:extLst>
            </p:cNvPr>
            <p:cNvGrpSpPr/>
            <p:nvPr/>
          </p:nvGrpSpPr>
          <p:grpSpPr>
            <a:xfrm>
              <a:off x="446706" y="549792"/>
              <a:ext cx="6752876" cy="8311232"/>
              <a:chOff x="0" y="0"/>
              <a:chExt cx="660400" cy="812800"/>
            </a:xfrm>
          </p:grpSpPr>
          <p:sp>
            <p:nvSpPr>
              <p:cNvPr id="11" name="Google Shape;637;p27">
                <a:extLst>
                  <a:ext uri="{FF2B5EF4-FFF2-40B4-BE49-F238E27FC236}">
                    <a16:creationId xmlns:a16="http://schemas.microsoft.com/office/drawing/2014/main" id="{EDDC5258-79E2-1B42-D455-6FBE49128B32}"/>
                  </a:ext>
                </a:extLst>
              </p:cNvPr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FF9F1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638;p27">
                <a:extLst>
                  <a:ext uri="{FF2B5EF4-FFF2-40B4-BE49-F238E27FC236}">
                    <a16:creationId xmlns:a16="http://schemas.microsoft.com/office/drawing/2014/main" id="{F2B82B26-0023-F793-1450-F18E2BB61856}"/>
                  </a:ext>
                </a:extLst>
              </p:cNvPr>
              <p:cNvSpPr txBox="1"/>
              <p:nvPr/>
            </p:nvSpPr>
            <p:spPr>
              <a:xfrm>
                <a:off x="0" y="69850"/>
                <a:ext cx="660400" cy="742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" name="Google Shape;639;p27">
              <a:extLst>
                <a:ext uri="{FF2B5EF4-FFF2-40B4-BE49-F238E27FC236}">
                  <a16:creationId xmlns:a16="http://schemas.microsoft.com/office/drawing/2014/main" id="{9ABDED97-7B56-255D-241D-71E613ED7381}"/>
                </a:ext>
              </a:extLst>
            </p:cNvPr>
            <p:cNvGrpSpPr/>
            <p:nvPr/>
          </p:nvGrpSpPr>
          <p:grpSpPr>
            <a:xfrm>
              <a:off x="887697" y="1092550"/>
              <a:ext cx="5870893" cy="7225714"/>
              <a:chOff x="0" y="0"/>
              <a:chExt cx="660400" cy="812800"/>
            </a:xfrm>
          </p:grpSpPr>
          <p:sp>
            <p:nvSpPr>
              <p:cNvPr id="9" name="Google Shape;640;p27">
                <a:extLst>
                  <a:ext uri="{FF2B5EF4-FFF2-40B4-BE49-F238E27FC236}">
                    <a16:creationId xmlns:a16="http://schemas.microsoft.com/office/drawing/2014/main" id="{321F679D-3739-459B-BF4D-0D78B6FAFEE4}"/>
                  </a:ext>
                </a:extLst>
              </p:cNvPr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6874E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641;p27">
                <a:extLst>
                  <a:ext uri="{FF2B5EF4-FFF2-40B4-BE49-F238E27FC236}">
                    <a16:creationId xmlns:a16="http://schemas.microsoft.com/office/drawing/2014/main" id="{6394CEF3-A9FA-D790-9F72-3E30F9380A68}"/>
                  </a:ext>
                </a:extLst>
              </p:cNvPr>
              <p:cNvSpPr txBox="1"/>
              <p:nvPr/>
            </p:nvSpPr>
            <p:spPr>
              <a:xfrm>
                <a:off x="0" y="69850"/>
                <a:ext cx="660400" cy="742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5122" name="Picture 2">
            <a:extLst>
              <a:ext uri="{FF2B5EF4-FFF2-40B4-BE49-F238E27FC236}">
                <a16:creationId xmlns:a16="http://schemas.microsoft.com/office/drawing/2014/main" id="{4D16D518-5CB7-D1FA-EACF-988FC12CAB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040" y="5480219"/>
            <a:ext cx="8209801" cy="4240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3">
            <a:extLst>
              <a:ext uri="{FF2B5EF4-FFF2-40B4-BE49-F238E27FC236}">
                <a16:creationId xmlns:a16="http://schemas.microsoft.com/office/drawing/2014/main" id="{A3173A64-3B03-C1DB-FE48-5628168FD3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6965" y="2338921"/>
            <a:ext cx="8037497" cy="81560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</a:t>
            </a:r>
            <a:r>
              <a:rPr kumimoji="0" lang="en-US" altLang="en-US" sz="26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      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71D65320-E3FC-8923-22F6-B1B2B95EA8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1743" y="5568583"/>
            <a:ext cx="8058150" cy="416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2067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6FA"/>
        </a:solidFill>
        <a:effectLst/>
      </p:bgPr>
    </p:bg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27"/>
          <p:cNvSpPr txBox="1"/>
          <p:nvPr/>
        </p:nvSpPr>
        <p:spPr>
          <a:xfrm>
            <a:off x="1028700" y="457200"/>
            <a:ext cx="16230600" cy="138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0" dirty="0">
                <a:solidFill>
                  <a:srgbClr val="0B1320"/>
                </a:solidFill>
                <a:latin typeface="Playfair Display Black"/>
                <a:sym typeface="Playfair Display Black"/>
              </a:rPr>
              <a:t>Hypothesis Testing</a:t>
            </a:r>
            <a:endParaRPr dirty="0"/>
          </a:p>
        </p:txBody>
      </p:sp>
      <p:grpSp>
        <p:nvGrpSpPr>
          <p:cNvPr id="622" name="Google Shape;622;p27"/>
          <p:cNvGrpSpPr/>
          <p:nvPr/>
        </p:nvGrpSpPr>
        <p:grpSpPr>
          <a:xfrm>
            <a:off x="16743241" y="4185870"/>
            <a:ext cx="6045617" cy="7440760"/>
            <a:chOff x="0" y="0"/>
            <a:chExt cx="8060823" cy="9921013"/>
          </a:xfrm>
        </p:grpSpPr>
        <p:grpSp>
          <p:nvGrpSpPr>
            <p:cNvPr id="623" name="Google Shape;623;p27"/>
            <p:cNvGrpSpPr/>
            <p:nvPr/>
          </p:nvGrpSpPr>
          <p:grpSpPr>
            <a:xfrm>
              <a:off x="0" y="0"/>
              <a:ext cx="8060823" cy="9921013"/>
              <a:chOff x="0" y="0"/>
              <a:chExt cx="660400" cy="812800"/>
            </a:xfrm>
          </p:grpSpPr>
          <p:sp>
            <p:nvSpPr>
              <p:cNvPr id="624" name="Google Shape;624;p27"/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4DA1A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" name="Google Shape;625;p27"/>
              <p:cNvSpPr txBox="1"/>
              <p:nvPr/>
            </p:nvSpPr>
            <p:spPr>
              <a:xfrm>
                <a:off x="0" y="69850"/>
                <a:ext cx="660400" cy="742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26" name="Google Shape;626;p27"/>
            <p:cNvGrpSpPr/>
            <p:nvPr/>
          </p:nvGrpSpPr>
          <p:grpSpPr>
            <a:xfrm>
              <a:off x="470923" y="579598"/>
              <a:ext cx="7118977" cy="8761817"/>
              <a:chOff x="0" y="0"/>
              <a:chExt cx="660400" cy="812800"/>
            </a:xfrm>
          </p:grpSpPr>
          <p:sp>
            <p:nvSpPr>
              <p:cNvPr id="627" name="Google Shape;627;p27"/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FF9F1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" name="Google Shape;628;p27"/>
              <p:cNvSpPr txBox="1"/>
              <p:nvPr/>
            </p:nvSpPr>
            <p:spPr>
              <a:xfrm>
                <a:off x="0" y="69850"/>
                <a:ext cx="660400" cy="742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29" name="Google Shape;629;p27"/>
            <p:cNvGrpSpPr/>
            <p:nvPr/>
          </p:nvGrpSpPr>
          <p:grpSpPr>
            <a:xfrm>
              <a:off x="935823" y="1151782"/>
              <a:ext cx="6189177" cy="7617449"/>
              <a:chOff x="0" y="0"/>
              <a:chExt cx="660400" cy="812800"/>
            </a:xfrm>
          </p:grpSpPr>
          <p:sp>
            <p:nvSpPr>
              <p:cNvPr id="630" name="Google Shape;630;p27"/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6874E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1" name="Google Shape;631;p27"/>
              <p:cNvSpPr txBox="1"/>
              <p:nvPr/>
            </p:nvSpPr>
            <p:spPr>
              <a:xfrm>
                <a:off x="0" y="69850"/>
                <a:ext cx="660400" cy="742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632" name="Google Shape;632;p27"/>
          <p:cNvGrpSpPr/>
          <p:nvPr/>
        </p:nvGrpSpPr>
        <p:grpSpPr>
          <a:xfrm rot="10800000">
            <a:off x="-3996916" y="-910903"/>
            <a:ext cx="5734716" cy="7058111"/>
            <a:chOff x="0" y="0"/>
            <a:chExt cx="7646287" cy="9410815"/>
          </a:xfrm>
        </p:grpSpPr>
        <p:grpSp>
          <p:nvGrpSpPr>
            <p:cNvPr id="633" name="Google Shape;633;p27"/>
            <p:cNvGrpSpPr/>
            <p:nvPr/>
          </p:nvGrpSpPr>
          <p:grpSpPr>
            <a:xfrm>
              <a:off x="0" y="0"/>
              <a:ext cx="7646287" cy="9410815"/>
              <a:chOff x="0" y="0"/>
              <a:chExt cx="660400" cy="812800"/>
            </a:xfrm>
          </p:grpSpPr>
          <p:sp>
            <p:nvSpPr>
              <p:cNvPr id="634" name="Google Shape;634;p27"/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4DA1A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" name="Google Shape;635;p27"/>
              <p:cNvSpPr txBox="1"/>
              <p:nvPr/>
            </p:nvSpPr>
            <p:spPr>
              <a:xfrm>
                <a:off x="0" y="69850"/>
                <a:ext cx="660400" cy="742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36" name="Google Shape;636;p27"/>
            <p:cNvGrpSpPr/>
            <p:nvPr/>
          </p:nvGrpSpPr>
          <p:grpSpPr>
            <a:xfrm>
              <a:off x="446706" y="549792"/>
              <a:ext cx="6752876" cy="8311232"/>
              <a:chOff x="0" y="0"/>
              <a:chExt cx="660400" cy="812800"/>
            </a:xfrm>
          </p:grpSpPr>
          <p:sp>
            <p:nvSpPr>
              <p:cNvPr id="637" name="Google Shape;637;p27"/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FF9F1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8" name="Google Shape;638;p27"/>
              <p:cNvSpPr txBox="1"/>
              <p:nvPr/>
            </p:nvSpPr>
            <p:spPr>
              <a:xfrm>
                <a:off x="0" y="69850"/>
                <a:ext cx="660400" cy="742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39" name="Google Shape;639;p27"/>
            <p:cNvGrpSpPr/>
            <p:nvPr/>
          </p:nvGrpSpPr>
          <p:grpSpPr>
            <a:xfrm>
              <a:off x="887697" y="1092550"/>
              <a:ext cx="5870893" cy="7225714"/>
              <a:chOff x="0" y="0"/>
              <a:chExt cx="660400" cy="812800"/>
            </a:xfrm>
          </p:grpSpPr>
          <p:sp>
            <p:nvSpPr>
              <p:cNvPr id="640" name="Google Shape;640;p27"/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6874E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1" name="Google Shape;641;p27"/>
              <p:cNvSpPr txBox="1"/>
              <p:nvPr/>
            </p:nvSpPr>
            <p:spPr>
              <a:xfrm>
                <a:off x="0" y="69850"/>
                <a:ext cx="660400" cy="742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3C1F6BE-0483-C69F-1695-56071AC8E387}"/>
              </a:ext>
            </a:extLst>
          </p:cNvPr>
          <p:cNvSpPr txBox="1"/>
          <p:nvPr/>
        </p:nvSpPr>
        <p:spPr>
          <a:xfrm>
            <a:off x="2079523" y="2079523"/>
            <a:ext cx="14187948" cy="7908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" indent="-91440" eaLnBrk="1" fontAlgn="auto" hangingPunct="1">
              <a:lnSpc>
                <a:spcPct val="115000"/>
              </a:lnSpc>
              <a:spcAft>
                <a:spcPts val="800"/>
              </a:spcAft>
              <a:buFont typeface="Tw Cen MT" panose="020B0602020104020603" pitchFamily="34" charset="0"/>
              <a:buNone/>
              <a:defRPr/>
            </a:pPr>
            <a:r>
              <a:rPr lang="en-IN" sz="3600" kern="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 test if the awareness of Environmental and Social Initiatives done as CSR have significant impact on the brand image of HUL products.</a:t>
            </a:r>
          </a:p>
          <a:p>
            <a:pPr marL="342900" indent="-342900" eaLnBrk="1" fontAlgn="auto" hangingPunct="1">
              <a:lnSpc>
                <a:spcPct val="115000"/>
              </a:lnSpc>
              <a:buFont typeface="Symbol" panose="05050102010706020507" pitchFamily="18" charset="2"/>
              <a:buChar char=""/>
              <a:defRPr/>
            </a:pPr>
            <a:r>
              <a:rPr lang="en-IN" sz="3600" kern="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</a:t>
            </a:r>
            <a:r>
              <a:rPr lang="en-IN" sz="3600" kern="100" baseline="-25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0</a:t>
            </a:r>
            <a:r>
              <a:rPr lang="en-IN" sz="3600" kern="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(Null Hypothesis): Awareness of Environmental and Social Initiatives done as CSR have no significant impact on the brand image of HUL products.</a:t>
            </a:r>
          </a:p>
          <a:p>
            <a:pPr marL="342900" indent="-342900" eaLnBrk="1" fontAlgn="auto" hangingPunct="1">
              <a:lnSpc>
                <a:spcPct val="115000"/>
              </a:lnSpc>
              <a:spcAft>
                <a:spcPts val="800"/>
              </a:spcAft>
              <a:buFont typeface="Symbol" panose="05050102010706020507" pitchFamily="18" charset="2"/>
              <a:buChar char=""/>
              <a:defRPr/>
            </a:pPr>
            <a:r>
              <a:rPr lang="en-IN" sz="3600" kern="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</a:t>
            </a:r>
            <a:r>
              <a:rPr lang="en-IN" sz="3600" kern="100" baseline="-25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IN" sz="3600" kern="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(Alternate Hypothesis): Awareness of Environmental and Social Initiatives done as CSR does have a significant impact on the brand image of HUL products.</a:t>
            </a:r>
          </a:p>
          <a:p>
            <a:r>
              <a:rPr lang="en-IN" sz="3600" b="0" kern="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 test the Hypothesis made we will be using Regression considering Brand Image as an Independent Variable, Environmental and Social Initiatives as dependent variables</a:t>
            </a:r>
            <a:r>
              <a:rPr lang="en-IN" sz="10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6FA"/>
        </a:solidFill>
        <a:effectLst/>
      </p:bgPr>
    </p:bg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p31"/>
          <p:cNvSpPr txBox="1"/>
          <p:nvPr/>
        </p:nvSpPr>
        <p:spPr>
          <a:xfrm>
            <a:off x="1057275" y="265314"/>
            <a:ext cx="15128178" cy="138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0" dirty="0">
                <a:solidFill>
                  <a:srgbClr val="0B1320"/>
                </a:solidFill>
                <a:latin typeface="Playfair Display Black"/>
                <a:sym typeface="Playfair Display Black"/>
              </a:rPr>
              <a:t>Interpretation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44631F-C20F-E2D5-C0EB-C6D3DBE271E8}"/>
              </a:ext>
            </a:extLst>
          </p:cNvPr>
          <p:cNvSpPr txBox="1"/>
          <p:nvPr/>
        </p:nvSpPr>
        <p:spPr>
          <a:xfrm>
            <a:off x="557212" y="1650309"/>
            <a:ext cx="16816387" cy="4586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eaLnBrk="1" fontAlgn="auto" hangingPunct="1">
              <a:lnSpc>
                <a:spcPct val="115000"/>
              </a:lnSpc>
              <a:buFont typeface="+mj-lt"/>
              <a:buAutoNum type="arabicPeriod"/>
              <a:tabLst>
                <a:tab pos="457200" algn="l"/>
              </a:tabLst>
              <a:defRPr/>
            </a:pPr>
            <a:r>
              <a:rPr lang="en-IN" sz="3200" kern="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Both CSR components (Environmental + Social) have statistically significant positive coefficients, meaning:</a:t>
            </a:r>
          </a:p>
          <a:p>
            <a:pPr marL="742950" lvl="1" indent="-285750" eaLnBrk="1" fontAlgn="auto" hangingPunct="1">
              <a:lnSpc>
                <a:spcPct val="115000"/>
              </a:lnSpc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  <a:defRPr/>
            </a:pPr>
            <a:r>
              <a:rPr lang="en-IN" sz="3200" kern="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As awareness increases, brand image scores go up.</a:t>
            </a:r>
          </a:p>
          <a:p>
            <a:pPr marL="342900" indent="-342900" eaLnBrk="1" fontAlgn="auto" hangingPunct="1">
              <a:lnSpc>
                <a:spcPct val="115000"/>
              </a:lnSpc>
              <a:buFont typeface="+mj-lt"/>
              <a:buAutoNum type="arabicPeriod"/>
              <a:tabLst>
                <a:tab pos="457200" algn="l"/>
              </a:tabLst>
              <a:defRPr/>
            </a:pPr>
            <a:r>
              <a:rPr lang="en-IN" sz="3200" kern="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Since their </a:t>
            </a:r>
            <a:r>
              <a:rPr lang="en-IN" sz="3200" b="1" kern="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p-values &lt; 0.05</a:t>
            </a:r>
            <a:r>
              <a:rPr lang="en-IN" sz="3200" kern="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we reject the </a:t>
            </a:r>
            <a:r>
              <a:rPr lang="en-IN" sz="3200" b="1" kern="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null hypothesis</a:t>
            </a:r>
            <a:r>
              <a:rPr lang="en-IN" sz="3200" kern="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(</a:t>
            </a:r>
            <a:r>
              <a:rPr lang="en-IN" sz="3200" b="1" kern="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H₀</a:t>
            </a:r>
            <a:r>
              <a:rPr lang="en-IN" sz="3200" kern="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</a:t>
            </a:r>
            <a:r>
              <a:rPr lang="en-IN" sz="3200" b="1" kern="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 individual predictors</a:t>
            </a:r>
            <a:r>
              <a:rPr lang="en-IN" sz="3200" kern="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too.</a:t>
            </a:r>
          </a:p>
          <a:p>
            <a:pPr marL="91440" indent="-91440" eaLnBrk="1" fontAlgn="auto" hangingPunct="1">
              <a:lnSpc>
                <a:spcPct val="115000"/>
              </a:lnSpc>
              <a:defRPr/>
            </a:pPr>
            <a:r>
              <a:rPr lang="en-IN" sz="3200" b="1" kern="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Hence, we Reject the null hypothesis</a:t>
            </a:r>
            <a:br>
              <a:rPr lang="en-IN" sz="3200" kern="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IN" sz="3200" kern="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CSR Awareness (both environmental &amp; social) </a:t>
            </a:r>
            <a:r>
              <a:rPr lang="en-IN" sz="3200" b="1" kern="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does significantly influence</a:t>
            </a:r>
            <a:r>
              <a:rPr lang="en-IN" sz="3200" kern="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brand image of HUL products</a:t>
            </a:r>
            <a:r>
              <a:rPr lang="en-IN" sz="32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C0DD8AB-7CCB-3DE2-9C51-E4C7B0BE33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8120" y="5689065"/>
            <a:ext cx="13445291" cy="4169310"/>
          </a:xfrm>
          <a:prstGeom prst="rect">
            <a:avLst/>
          </a:prstGeom>
        </p:spPr>
      </p:pic>
      <p:grpSp>
        <p:nvGrpSpPr>
          <p:cNvPr id="11" name="Google Shape;632;p27">
            <a:extLst>
              <a:ext uri="{FF2B5EF4-FFF2-40B4-BE49-F238E27FC236}">
                <a16:creationId xmlns:a16="http://schemas.microsoft.com/office/drawing/2014/main" id="{C4195E9F-5170-3595-8B89-396A7C454C50}"/>
              </a:ext>
            </a:extLst>
          </p:cNvPr>
          <p:cNvGrpSpPr/>
          <p:nvPr/>
        </p:nvGrpSpPr>
        <p:grpSpPr>
          <a:xfrm rot="10800000">
            <a:off x="16185453" y="-2971499"/>
            <a:ext cx="5734716" cy="7058111"/>
            <a:chOff x="0" y="0"/>
            <a:chExt cx="7646287" cy="9410815"/>
          </a:xfrm>
        </p:grpSpPr>
        <p:grpSp>
          <p:nvGrpSpPr>
            <p:cNvPr id="12" name="Google Shape;633;p27">
              <a:extLst>
                <a:ext uri="{FF2B5EF4-FFF2-40B4-BE49-F238E27FC236}">
                  <a16:creationId xmlns:a16="http://schemas.microsoft.com/office/drawing/2014/main" id="{71EAA332-057D-59AC-AFB1-5845731533C5}"/>
                </a:ext>
              </a:extLst>
            </p:cNvPr>
            <p:cNvGrpSpPr/>
            <p:nvPr/>
          </p:nvGrpSpPr>
          <p:grpSpPr>
            <a:xfrm>
              <a:off x="0" y="0"/>
              <a:ext cx="7646287" cy="9410815"/>
              <a:chOff x="0" y="0"/>
              <a:chExt cx="660400" cy="812800"/>
            </a:xfrm>
          </p:grpSpPr>
          <p:sp>
            <p:nvSpPr>
              <p:cNvPr id="19" name="Google Shape;634;p27">
                <a:extLst>
                  <a:ext uri="{FF2B5EF4-FFF2-40B4-BE49-F238E27FC236}">
                    <a16:creationId xmlns:a16="http://schemas.microsoft.com/office/drawing/2014/main" id="{A1CC83CA-0147-B2FA-7F66-930F70DDD302}"/>
                  </a:ext>
                </a:extLst>
              </p:cNvPr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4DA1A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635;p27">
                <a:extLst>
                  <a:ext uri="{FF2B5EF4-FFF2-40B4-BE49-F238E27FC236}">
                    <a16:creationId xmlns:a16="http://schemas.microsoft.com/office/drawing/2014/main" id="{0FACED7B-6CC2-3385-7BDB-35B79D6E36FD}"/>
                  </a:ext>
                </a:extLst>
              </p:cNvPr>
              <p:cNvSpPr txBox="1"/>
              <p:nvPr/>
            </p:nvSpPr>
            <p:spPr>
              <a:xfrm>
                <a:off x="0" y="69850"/>
                <a:ext cx="660400" cy="742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" name="Google Shape;636;p27">
              <a:extLst>
                <a:ext uri="{FF2B5EF4-FFF2-40B4-BE49-F238E27FC236}">
                  <a16:creationId xmlns:a16="http://schemas.microsoft.com/office/drawing/2014/main" id="{553EACD4-8CCC-118B-AFB6-6325ED8837FF}"/>
                </a:ext>
              </a:extLst>
            </p:cNvPr>
            <p:cNvGrpSpPr/>
            <p:nvPr/>
          </p:nvGrpSpPr>
          <p:grpSpPr>
            <a:xfrm>
              <a:off x="446706" y="549792"/>
              <a:ext cx="6752876" cy="8311232"/>
              <a:chOff x="0" y="0"/>
              <a:chExt cx="660400" cy="812800"/>
            </a:xfrm>
          </p:grpSpPr>
          <p:sp>
            <p:nvSpPr>
              <p:cNvPr id="17" name="Google Shape;637;p27">
                <a:extLst>
                  <a:ext uri="{FF2B5EF4-FFF2-40B4-BE49-F238E27FC236}">
                    <a16:creationId xmlns:a16="http://schemas.microsoft.com/office/drawing/2014/main" id="{AE28DA75-8AE4-F4F8-15C7-C4B3AB5B95C2}"/>
                  </a:ext>
                </a:extLst>
              </p:cNvPr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FF9F1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638;p27">
                <a:extLst>
                  <a:ext uri="{FF2B5EF4-FFF2-40B4-BE49-F238E27FC236}">
                    <a16:creationId xmlns:a16="http://schemas.microsoft.com/office/drawing/2014/main" id="{8CD2A55D-3A56-00BE-D737-CBE39E3F8AB4}"/>
                  </a:ext>
                </a:extLst>
              </p:cNvPr>
              <p:cNvSpPr txBox="1"/>
              <p:nvPr/>
            </p:nvSpPr>
            <p:spPr>
              <a:xfrm>
                <a:off x="0" y="69850"/>
                <a:ext cx="660400" cy="742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" name="Google Shape;639;p27">
              <a:extLst>
                <a:ext uri="{FF2B5EF4-FFF2-40B4-BE49-F238E27FC236}">
                  <a16:creationId xmlns:a16="http://schemas.microsoft.com/office/drawing/2014/main" id="{BD1F4C65-0D2D-14BB-565A-B3356015C57B}"/>
                </a:ext>
              </a:extLst>
            </p:cNvPr>
            <p:cNvGrpSpPr/>
            <p:nvPr/>
          </p:nvGrpSpPr>
          <p:grpSpPr>
            <a:xfrm>
              <a:off x="887697" y="1092550"/>
              <a:ext cx="5870893" cy="7225714"/>
              <a:chOff x="0" y="0"/>
              <a:chExt cx="660400" cy="812800"/>
            </a:xfrm>
          </p:grpSpPr>
          <p:sp>
            <p:nvSpPr>
              <p:cNvPr id="15" name="Google Shape;640;p27">
                <a:extLst>
                  <a:ext uri="{FF2B5EF4-FFF2-40B4-BE49-F238E27FC236}">
                    <a16:creationId xmlns:a16="http://schemas.microsoft.com/office/drawing/2014/main" id="{782763C3-4824-0808-D1B1-77F2AB3985DE}"/>
                  </a:ext>
                </a:extLst>
              </p:cNvPr>
              <p:cNvSpPr/>
              <p:nvPr/>
            </p:nvSpPr>
            <p:spPr>
              <a:xfrm>
                <a:off x="0" y="0"/>
                <a:ext cx="6604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812800" extrusionOk="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28502"/>
                    </a:cubicBezTo>
                    <a:lnTo>
                      <a:pt x="660400" y="812800"/>
                    </a:lnTo>
                    <a:lnTo>
                      <a:pt x="0" y="812800"/>
                    </a:lnTo>
                    <a:lnTo>
                      <a:pt x="0" y="328861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6874E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641;p27">
                <a:extLst>
                  <a:ext uri="{FF2B5EF4-FFF2-40B4-BE49-F238E27FC236}">
                    <a16:creationId xmlns:a16="http://schemas.microsoft.com/office/drawing/2014/main" id="{E8445638-062C-CCFD-8D0C-33524BB839E9}"/>
                  </a:ext>
                </a:extLst>
              </p:cNvPr>
              <p:cNvSpPr txBox="1"/>
              <p:nvPr/>
            </p:nvSpPr>
            <p:spPr>
              <a:xfrm>
                <a:off x="0" y="69850"/>
                <a:ext cx="660400" cy="7429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586</Words>
  <Application>Microsoft Office PowerPoint</Application>
  <PresentationFormat>Custom</PresentationFormat>
  <Paragraphs>66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Symbol</vt:lpstr>
      <vt:lpstr>Calibri</vt:lpstr>
      <vt:lpstr>Tw Cen MT</vt:lpstr>
      <vt:lpstr>Playfair Display Black</vt:lpstr>
      <vt:lpstr>Roboto</vt:lpstr>
      <vt:lpstr>Courier New</vt:lpstr>
      <vt:lpstr>Britannic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Nikhil</dc:creator>
  <cp:lastModifiedBy>pranav kadyan</cp:lastModifiedBy>
  <cp:revision>2</cp:revision>
  <dcterms:modified xsi:type="dcterms:W3CDTF">2025-04-30T13:53:02Z</dcterms:modified>
</cp:coreProperties>
</file>