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Lst>
  <p:notesMasterIdLst>
    <p:notesMasterId r:id="rId20"/>
  </p:notesMasterIdLst>
  <p:handoutMasterIdLst>
    <p:handoutMasterId r:id="rId21"/>
  </p:handoutMasterIdLst>
  <p:sldIdLst>
    <p:sldId id="256" r:id="rId5"/>
    <p:sldId id="257" r:id="rId6"/>
    <p:sldId id="258" r:id="rId7"/>
    <p:sldId id="262" r:id="rId8"/>
    <p:sldId id="273" r:id="rId9"/>
    <p:sldId id="274" r:id="rId10"/>
    <p:sldId id="275" r:id="rId11"/>
    <p:sldId id="289" r:id="rId12"/>
    <p:sldId id="272" r:id="rId13"/>
    <p:sldId id="269" r:id="rId14"/>
    <p:sldId id="278" r:id="rId15"/>
    <p:sldId id="277" r:id="rId16"/>
    <p:sldId id="291" r:id="rId17"/>
    <p:sldId id="29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31" d="100"/>
          <a:sy n="131" d="100"/>
        </p:scale>
        <p:origin x="352"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4E6F-C1CB-442A-86DA-C90C8319E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644E2E-5F59-4CD6-A939-C0E0C26F63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D7EB3-7A6E-4D30-B0FD-DD3A1B1E3BF6}"/>
              </a:ext>
            </a:extLst>
          </p:cNvPr>
          <p:cNvSpPr>
            <a:spLocks noGrp="1"/>
          </p:cNvSpPr>
          <p:nvPr>
            <p:ph type="dt" sz="half" idx="10"/>
          </p:nvPr>
        </p:nvSpPr>
        <p:spPr/>
        <p:txBody>
          <a:bodyPr/>
          <a:lstStyle/>
          <a:p>
            <a:fld id="{4BDF68E2-58F2-4D09-BE8B-E3BD06533059}" type="datetimeFigureOut">
              <a:rPr lang="en-US" smtClean="0"/>
              <a:t>10/20/21</a:t>
            </a:fld>
            <a:endParaRPr lang="en-US" dirty="0"/>
          </a:p>
        </p:txBody>
      </p:sp>
      <p:sp>
        <p:nvSpPr>
          <p:cNvPr id="5" name="Footer Placeholder 4">
            <a:extLst>
              <a:ext uri="{FF2B5EF4-FFF2-40B4-BE49-F238E27FC236}">
                <a16:creationId xmlns:a16="http://schemas.microsoft.com/office/drawing/2014/main" id="{059C1DF3-144B-4328-B9E7-1C2966A4BF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EC876F-2F01-408B-9E75-59BD483C2A77}"/>
              </a:ext>
            </a:extLst>
          </p:cNvPr>
          <p:cNvSpPr>
            <a:spLocks noGrp="1"/>
          </p:cNvSpPr>
          <p:nvPr>
            <p:ph type="sldNum" sz="quarter" idx="12"/>
          </p:nvPr>
        </p:nvSpPr>
        <p:spPr/>
        <p:txBody>
          <a:bodyPr/>
          <a:lstStyle/>
          <a:p>
            <a:fld id="{4FAB73BC-B049-4115-A692-8D63A059BFB8}" type="slidenum">
              <a:rPr lang="en-US" smtClean="0"/>
              <a:t>‹N›</a:t>
            </a:fld>
            <a:endParaRPr lang="en-US" dirty="0"/>
          </a:p>
        </p:txBody>
      </p:sp>
      <p:pic>
        <p:nvPicPr>
          <p:cNvPr id="7" name="Graphic 6">
            <a:extLst>
              <a:ext uri="{FF2B5EF4-FFF2-40B4-BE49-F238E27FC236}">
                <a16:creationId xmlns:a16="http://schemas.microsoft.com/office/drawing/2014/main" id="{66E10564-9211-4349-A62F-5B9F786C5E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52591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8818-7533-449E-B456-11243A6A7F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23413-72FB-4D4F-8A14-2C6C8845F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96520-A2C1-4F19-96FE-30FCB8E2A83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8889DFF-B27C-48B4-B5E1-902C4B7B036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DEB5CD2-C0B3-4014-B5C2-C52F5FDFD88A}"/>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17809873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F10E94-3FA9-423C-AEDE-55770F251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82DCE-A6FB-46F2-83F1-8940F4823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73706-1586-4CCE-83A6-BB658FBF6C0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DCF0241-FC7A-4714-A4CA-8A969FDADCA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53BA285-5582-43E2-B846-3B6CB56E4548}"/>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127370648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18772541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églalap 2">
            <a:extLst>
              <a:ext uri="{FF2B5EF4-FFF2-40B4-BE49-F238E27FC236}">
                <a16:creationId xmlns:a16="http://schemas.microsoft.com/office/drawing/2014/main" id="{CCC461F6-6C84-4E25-99F4-A1B874D2AEC2}"/>
              </a:ext>
            </a:extLst>
          </p:cNvPr>
          <p:cNvSpPr/>
          <p:nvPr userDrawn="1"/>
        </p:nvSpPr>
        <p:spPr>
          <a:xfrm>
            <a:off x="-1588" y="127000"/>
            <a:ext cx="2147888" cy="508000"/>
          </a:xfrm>
          <a:custGeom>
            <a:avLst/>
            <a:gdLst>
              <a:gd name="connsiteX0" fmla="*/ 0 w 3984171"/>
              <a:gd name="connsiteY0" fmla="*/ 0 h 958975"/>
              <a:gd name="connsiteX1" fmla="*/ 3984171 w 3984171"/>
              <a:gd name="connsiteY1" fmla="*/ 0 h 958975"/>
              <a:gd name="connsiteX2" fmla="*/ 3984171 w 3984171"/>
              <a:gd name="connsiteY2" fmla="*/ 958975 h 958975"/>
              <a:gd name="connsiteX3" fmla="*/ 0 w 3984171"/>
              <a:gd name="connsiteY3" fmla="*/ 958975 h 958975"/>
              <a:gd name="connsiteX4" fmla="*/ 0 w 3984171"/>
              <a:gd name="connsiteY4" fmla="*/ 0 h 958975"/>
              <a:gd name="connsiteX0" fmla="*/ 0 w 3984171"/>
              <a:gd name="connsiteY0" fmla="*/ 0 h 975304"/>
              <a:gd name="connsiteX1" fmla="*/ 3984171 w 3984171"/>
              <a:gd name="connsiteY1" fmla="*/ 0 h 975304"/>
              <a:gd name="connsiteX2" fmla="*/ 3265714 w 3984171"/>
              <a:gd name="connsiteY2" fmla="*/ 975304 h 975304"/>
              <a:gd name="connsiteX3" fmla="*/ 0 w 3984171"/>
              <a:gd name="connsiteY3" fmla="*/ 958975 h 975304"/>
              <a:gd name="connsiteX4" fmla="*/ 0 w 3984171"/>
              <a:gd name="connsiteY4" fmla="*/ 0 h 975304"/>
              <a:gd name="connsiteX0" fmla="*/ 0 w 3984171"/>
              <a:gd name="connsiteY0" fmla="*/ 0 h 958975"/>
              <a:gd name="connsiteX1" fmla="*/ 3984171 w 3984171"/>
              <a:gd name="connsiteY1" fmla="*/ 0 h 958975"/>
              <a:gd name="connsiteX2" fmla="*/ 3286381 w 3984171"/>
              <a:gd name="connsiteY2" fmla="*/ 944304 h 958975"/>
              <a:gd name="connsiteX3" fmla="*/ 0 w 3984171"/>
              <a:gd name="connsiteY3" fmla="*/ 958975 h 958975"/>
              <a:gd name="connsiteX4" fmla="*/ 0 w 3984171"/>
              <a:gd name="connsiteY4" fmla="*/ 0 h 958975"/>
              <a:gd name="connsiteX0" fmla="*/ 0 w 3984171"/>
              <a:gd name="connsiteY0" fmla="*/ 0 h 959804"/>
              <a:gd name="connsiteX1" fmla="*/ 3984171 w 3984171"/>
              <a:gd name="connsiteY1" fmla="*/ 0 h 959804"/>
              <a:gd name="connsiteX2" fmla="*/ 3307049 w 3984171"/>
              <a:gd name="connsiteY2" fmla="*/ 959804 h 959804"/>
              <a:gd name="connsiteX3" fmla="*/ 0 w 3984171"/>
              <a:gd name="connsiteY3" fmla="*/ 958975 h 959804"/>
              <a:gd name="connsiteX4" fmla="*/ 0 w 3984171"/>
              <a:gd name="connsiteY4" fmla="*/ 0 h 959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4171" h="959804">
                <a:moveTo>
                  <a:pt x="0" y="0"/>
                </a:moveTo>
                <a:lnTo>
                  <a:pt x="3984171" y="0"/>
                </a:lnTo>
                <a:lnTo>
                  <a:pt x="3307049" y="959804"/>
                </a:lnTo>
                <a:lnTo>
                  <a:pt x="0" y="95897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hu-HU" dirty="0"/>
          </a:p>
        </p:txBody>
      </p:sp>
      <p:pic>
        <p:nvPicPr>
          <p:cNvPr id="3" name="Logo IMPULSE rgb SVG">
            <a:extLst>
              <a:ext uri="{FF2B5EF4-FFF2-40B4-BE49-F238E27FC236}">
                <a16:creationId xmlns:a16="http://schemas.microsoft.com/office/drawing/2014/main" id="{59C844A3-E7FD-4925-B7F1-CE0D4DF265E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0" y="252413"/>
            <a:ext cx="1298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zövegdoboz 8">
            <a:extLst>
              <a:ext uri="{FF2B5EF4-FFF2-40B4-BE49-F238E27FC236}">
                <a16:creationId xmlns:a16="http://schemas.microsoft.com/office/drawing/2014/main" id="{3504B18C-1574-4EE5-8579-D7A004D127A7}"/>
              </a:ext>
            </a:extLst>
          </p:cNvPr>
          <p:cNvSpPr txBox="1">
            <a:spLocks noChangeArrowheads="1"/>
          </p:cNvSpPr>
          <p:nvPr userDrawn="1"/>
        </p:nvSpPr>
        <p:spPr bwMode="auto">
          <a:xfrm>
            <a:off x="10969625" y="6488113"/>
            <a:ext cx="1092200" cy="369887"/>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eaLnBrk="0" fontAlgn="base" hangingPunct="0">
              <a:spcBef>
                <a:spcPct val="0"/>
              </a:spcBef>
              <a:spcAft>
                <a:spcPct val="0"/>
              </a:spcAft>
              <a:defRPr>
                <a:solidFill>
                  <a:schemeClr val="tx1"/>
                </a:solidFill>
                <a:latin typeface="Century Gothic" panose="020B0502020202020204" pitchFamily="34" charset="0"/>
              </a:defRPr>
            </a:lvl6pPr>
            <a:lvl7pPr marL="2971800" indent="-228600" eaLnBrk="0" fontAlgn="base" hangingPunct="0">
              <a:spcBef>
                <a:spcPct val="0"/>
              </a:spcBef>
              <a:spcAft>
                <a:spcPct val="0"/>
              </a:spcAft>
              <a:defRPr>
                <a:solidFill>
                  <a:schemeClr val="tx1"/>
                </a:solidFill>
                <a:latin typeface="Century Gothic" panose="020B0502020202020204" pitchFamily="34" charset="0"/>
              </a:defRPr>
            </a:lvl7pPr>
            <a:lvl8pPr marL="3429000" indent="-228600" eaLnBrk="0" fontAlgn="base" hangingPunct="0">
              <a:spcBef>
                <a:spcPct val="0"/>
              </a:spcBef>
              <a:spcAft>
                <a:spcPct val="0"/>
              </a:spcAft>
              <a:defRPr>
                <a:solidFill>
                  <a:schemeClr val="tx1"/>
                </a:solidFill>
                <a:latin typeface="Century Gothic" panose="020B0502020202020204" pitchFamily="34" charset="0"/>
              </a:defRPr>
            </a:lvl8pPr>
            <a:lvl9pPr marL="3886200" indent="-228600" eaLnBrk="0" fontAlgn="base" hangingPunct="0">
              <a:spcBef>
                <a:spcPct val="0"/>
              </a:spcBef>
              <a:spcAft>
                <a:spcPct val="0"/>
              </a:spcAft>
              <a:defRPr>
                <a:solidFill>
                  <a:schemeClr val="tx1"/>
                </a:solidFill>
                <a:latin typeface="Century Gothic" panose="020B0502020202020204" pitchFamily="34" charset="0"/>
              </a:defRPr>
            </a:lvl9pPr>
          </a:lstStyle>
          <a:p>
            <a:pPr algn="r" eaLnBrk="1" hangingPunct="1"/>
            <a:fld id="{96FB677B-B1CE-4678-A025-4B83459CC118}" type="slidenum">
              <a:rPr lang="hu-HU" altLang="hu-HU" b="1">
                <a:solidFill>
                  <a:srgbClr val="7F7F7F"/>
                </a:solidFill>
                <a:latin typeface="Calibri" panose="020F0502020204030204" pitchFamily="34" charset="0"/>
                <a:cs typeface="Calibri" panose="020F0502020204030204" pitchFamily="34" charset="0"/>
              </a:rPr>
              <a:pPr algn="r" eaLnBrk="1" hangingPunct="1"/>
              <a:t>‹N›</a:t>
            </a:fld>
            <a:endParaRPr lang="hu-HU" altLang="hu-HU" b="1">
              <a:solidFill>
                <a:srgbClr val="7F7F7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471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A7EB-C545-474F-A173-D0EB01BDF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FE737B-4E74-4C9F-B321-22620DF61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3E2E0-56C7-464E-A0B9-74F6FB615DF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E642E34-8D4E-4BB0-87DB-611A968F500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8F6EE11-9EA9-4229-B008-EB50958B8AAB}"/>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351201905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D7C3-FF8C-4250-BDD8-1E2254EFD0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30DF9-743F-4277-8C90-64870DA86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35C8BC-F54C-48E1-AF29-65AAD7DACC8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1E6F9CC-75F2-4341-9CBA-5A74BC5EFAE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9106D13-37A6-486E-8F8B-88C4F566998A}"/>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342301543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26CE-538D-4B83-BC75-3E3238E84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BB21BE-BE81-43AD-83FC-12771E3E3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67E725-6720-4FAA-B255-41DB3CFA48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F22109-295F-46FF-AF29-54ECA915422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AB91AC3-D635-4E2B-94D6-B7B7C2A3F6D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48F674B-0DDB-434A-9E40-5CE489B88EE9}"/>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71250406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6383-746F-42D1-94ED-99BAB6A27E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4D1B0E-1176-43F8-B7D7-36F30A9B5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E56E6-7B10-431B-BB06-49E2D28D51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55B31A-BA5E-4A9A-9C97-BB745FDFE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1E06F-97A5-40F2-B5D7-EE17327CC7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B26F40-D91C-4625-AB7A-AB6109BB438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B33EB497-762B-4F75-B266-5D588A3C1DBE}"/>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D3B2A8C6-CB57-4D67-A956-3A5BEAF82A1D}"/>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170331374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48EE-4C8D-46AB-81CE-1E9FDF0094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C5CD3-2E35-4899-8522-3F21867EAB09}"/>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50589B77-129C-462C-9781-9A438C02560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C512A0-33D8-4F92-AA22-E2336116257F}"/>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212414548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A6A59-0E88-4376-85AA-217681D58F89}"/>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E9B7EBF1-A653-4E82-86AA-C2152764318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9AEFC6D-FC30-4747-93EE-2D6D2143F5DD}"/>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201302057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EC92-AC03-4F43-A217-F7FEF3437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E9CA05-42BF-4983-928A-BA521AC82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B8FD08-5974-460A-8FB7-C5234D57D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0AAEF-C74C-4ADE-A74F-F9B79DCFBE0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36950A0-7ACB-4C4C-8738-524A4E5175F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6A40B6-41C5-48B8-BC65-91A5863AB989}"/>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184318200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D303-C542-475C-9139-B2B728F5E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FDCCCC-824D-4859-8FA5-D7E247FD2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D107F1-3E4E-424B-974A-A5C14F6F8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D52680-F0C7-4B9E-8447-C1716EAA583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1F758493-C727-4E17-866B-3B1805D2C339}"/>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2416143-8331-47A0-B197-2634A93603F4}"/>
              </a:ext>
            </a:extLst>
          </p:cNvPr>
          <p:cNvSpPr>
            <a:spLocks noGrp="1"/>
          </p:cNvSpPr>
          <p:nvPr>
            <p:ph type="sldNum" sz="quarter" idx="12"/>
          </p:nvPr>
        </p:nvSpPr>
        <p:spPr/>
        <p:txBody>
          <a:bodyPr/>
          <a:lstStyle/>
          <a:p>
            <a:fld id="{A49DFD55-3C28-40EF-9E31-A92D2E4017FF}" type="slidenum">
              <a:rPr lang="en-US" smtClean="0"/>
              <a:t>‹N›</a:t>
            </a:fld>
            <a:endParaRPr lang="en-US" dirty="0"/>
          </a:p>
        </p:txBody>
      </p:sp>
    </p:spTree>
    <p:extLst>
      <p:ext uri="{BB962C8B-B14F-4D97-AF65-F5344CB8AC3E}">
        <p14:creationId xmlns:p14="http://schemas.microsoft.com/office/powerpoint/2010/main" val="144378483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766E3-CB1E-4530-B706-D30E5E128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0E915-BB93-48F5-A0A5-B1F20AE24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21589-9A4B-4C98-B346-C7D337294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BE45348F-0755-4473-A9DF-861D6829A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5A42F0E5-FE09-4517-899C-27D2AC152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a:t>
            </a:fld>
            <a:endParaRPr lang="en-US" dirty="0"/>
          </a:p>
        </p:txBody>
      </p:sp>
    </p:spTree>
    <p:extLst>
      <p:ext uri="{BB962C8B-B14F-4D97-AF65-F5344CB8AC3E}">
        <p14:creationId xmlns:p14="http://schemas.microsoft.com/office/powerpoint/2010/main" val="396932769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 id="2147483723"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5.jpeg"/><Relationship Id="rId7" Type="http://schemas.openxmlformats.org/officeDocument/2006/relationships/image" Target="../media/image34.jpeg"/><Relationship Id="rId12" Type="http://schemas.openxmlformats.org/officeDocument/2006/relationships/image" Target="../media/image39.png"/><Relationship Id="rId17" Type="http://schemas.openxmlformats.org/officeDocument/2006/relationships/image" Target="../media/image44.sv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jpeg"/><Relationship Id="rId1" Type="http://schemas.openxmlformats.org/officeDocument/2006/relationships/slideLayout" Target="../slideLayouts/slideLayout12.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sv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34.jpeg"/><Relationship Id="rId11" Type="http://schemas.openxmlformats.org/officeDocument/2006/relationships/image" Target="../media/image54.png"/><Relationship Id="rId5" Type="http://schemas.openxmlformats.org/officeDocument/2006/relationships/image" Target="../media/image29.png"/><Relationship Id="rId10" Type="http://schemas.openxmlformats.org/officeDocument/2006/relationships/image" Target="../media/image53.svg"/><Relationship Id="rId4" Type="http://schemas.openxmlformats.org/officeDocument/2006/relationships/image" Target="../media/image49.png"/><Relationship Id="rId9"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zenodo.org/record/4899344"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zenodo.org/record/3862701" TargetMode="External"/><Relationship Id="rId5" Type="http://schemas.openxmlformats.org/officeDocument/2006/relationships/image" Target="../media/image21.emf"/><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hyperlink" Target="https://www.go-fair.org/fair-principles/r1-metadata-richly-described-plurality-accurate-relevant-attributes/" TargetMode="External"/><Relationship Id="rId5" Type="http://schemas.openxmlformats.org/officeDocument/2006/relationships/image" Target="../media/image25.png"/><Relationship Id="rId10" Type="http://schemas.openxmlformats.org/officeDocument/2006/relationships/hyperlink" Target="https://zenodo.org/record/3862701#.YW-xLxpByUk" TargetMode="External"/><Relationship Id="rId4" Type="http://schemas.openxmlformats.org/officeDocument/2006/relationships/image" Target="../media/image24.svg"/><Relationship Id="rId9" Type="http://schemas.openxmlformats.org/officeDocument/2006/relationships/hyperlink" Target="https://en.wikipedia.org/wiki/Meta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7388D44-7743-478E-92D3-BF5325ED7BF5}"/>
              </a:ext>
            </a:extLst>
          </p:cNvPr>
          <p:cNvSpPr>
            <a:spLocks noGrp="1" noChangeArrowheads="1"/>
          </p:cNvSpPr>
          <p:nvPr>
            <p:ph type="ctr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928519" y="5264851"/>
            <a:ext cx="6041808" cy="803519"/>
          </a:xfrm>
        </p:spPr>
        <p:txBody>
          <a:bodyPr>
            <a:normAutofit/>
          </a:bodyPr>
          <a:lstStyle/>
          <a:p>
            <a:r>
              <a:rPr lang="en-US" dirty="0" err="1">
                <a:solidFill>
                  <a:schemeClr val="tx1"/>
                </a:solidFill>
                <a:latin typeface="Calibri" panose="020F0502020204030204" pitchFamily="34" charset="0"/>
                <a:cs typeface="Calibri" panose="020F0502020204030204" pitchFamily="34" charset="0"/>
              </a:rPr>
              <a:t>Teodor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Iv</a:t>
            </a:r>
            <a:r>
              <a:rPr lang="en-US" b="0" i="0" dirty="0" err="1">
                <a:solidFill>
                  <a:schemeClr val="tx1"/>
                </a:solidFill>
                <a:effectLst/>
                <a:latin typeface="Calibri" panose="020F0502020204030204" pitchFamily="34" charset="0"/>
                <a:cs typeface="Calibri" panose="020F0502020204030204" pitchFamily="34" charset="0"/>
              </a:rPr>
              <a:t>ă</a:t>
            </a:r>
            <a:r>
              <a:rPr lang="en-US" dirty="0" err="1">
                <a:solidFill>
                  <a:schemeClr val="tx1"/>
                </a:solidFill>
                <a:latin typeface="Calibri" panose="020F0502020204030204" pitchFamily="34" charset="0"/>
                <a:cs typeface="Calibri" panose="020F0502020204030204" pitchFamily="34" charset="0"/>
              </a:rPr>
              <a:t>noaica</a:t>
            </a:r>
            <a:r>
              <a:rPr lang="en-US" dirty="0">
                <a:solidFill>
                  <a:schemeClr val="tx1"/>
                </a:solidFill>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E28EBD98-485E-4931-A5ED-D0EED1EE723D}"/>
              </a:ext>
            </a:extLst>
          </p:cNvPr>
          <p:cNvSpPr txBox="1"/>
          <p:nvPr/>
        </p:nvSpPr>
        <p:spPr>
          <a:xfrm>
            <a:off x="5928519" y="4518808"/>
            <a:ext cx="5916813" cy="954107"/>
          </a:xfrm>
          <a:prstGeom prst="rect">
            <a:avLst/>
          </a:prstGeom>
          <a:noFill/>
        </p:spPr>
        <p:txBody>
          <a:bodyPr wrap="none" rtlCol="0">
            <a:spAutoFit/>
          </a:bodyPr>
          <a:lstStyle/>
          <a:p>
            <a:r>
              <a:rPr lang="en-US" sz="2800" i="1" dirty="0">
                <a:solidFill>
                  <a:srgbClr val="555555"/>
                </a:solidFill>
                <a:effectLst/>
                <a:latin typeface="Calibri" panose="020F0502020204030204" pitchFamily="34" charset="0"/>
                <a:cs typeface="Calibri" panose="020F0502020204030204" pitchFamily="34" charset="0"/>
              </a:rPr>
              <a:t>ELI Scientific Data Management System</a:t>
            </a:r>
            <a:endParaRPr lang="en-US" sz="2800" dirty="0">
              <a:solidFill>
                <a:srgbClr val="555555"/>
              </a:solidFill>
              <a:effectLst/>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383843-47B3-410B-ADBA-61C89F0E64CA}"/>
              </a:ext>
            </a:extLst>
          </p:cNvPr>
          <p:cNvSpPr txBox="1"/>
          <p:nvPr/>
        </p:nvSpPr>
        <p:spPr>
          <a:xfrm>
            <a:off x="6096000" y="5666610"/>
            <a:ext cx="6060249" cy="369332"/>
          </a:xfrm>
          <a:prstGeom prst="rect">
            <a:avLst/>
          </a:prstGeom>
          <a:noFill/>
        </p:spPr>
        <p:txBody>
          <a:bodyPr wrap="none" rtlCol="0">
            <a:spAutoFit/>
          </a:bodyPr>
          <a:lstStyle/>
          <a:p>
            <a:r>
              <a:rPr lang="en-US" dirty="0"/>
              <a:t>Sr Coordinator for Scientific Computing and Data Management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14" descr="Data Analysis Services - Panosc">
            <a:extLst>
              <a:ext uri="{FF2B5EF4-FFF2-40B4-BE49-F238E27FC236}">
                <a16:creationId xmlns:a16="http://schemas.microsoft.com/office/drawing/2014/main" id="{8EEB3C88-D9AE-4AD9-9BBB-221BBE2A7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66" y="3941865"/>
            <a:ext cx="1243290" cy="1199857"/>
          </a:xfrm>
          <a:prstGeom prst="rect">
            <a:avLst/>
          </a:prstGeom>
          <a:noFill/>
          <a:extLst>
            <a:ext uri="{909E8E84-426E-40DD-AFC4-6F175D3DCCD1}">
              <a14:hiddenFill xmlns:a14="http://schemas.microsoft.com/office/drawing/2010/main">
                <a:solidFill>
                  <a:srgbClr val="FFFFFF"/>
                </a:solidFill>
              </a14:hiddenFill>
            </a:ext>
          </a:extLst>
        </p:spPr>
      </p:pic>
      <p:sp>
        <p:nvSpPr>
          <p:cNvPr id="174" name="Title 1">
            <a:extLst>
              <a:ext uri="{FF2B5EF4-FFF2-40B4-BE49-F238E27FC236}">
                <a16:creationId xmlns:a16="http://schemas.microsoft.com/office/drawing/2014/main" id="{E5A1A89B-D673-49A9-A291-1451040097FD}"/>
              </a:ext>
            </a:extLst>
          </p:cNvPr>
          <p:cNvSpPr>
            <a:spLocks noGrp="1"/>
          </p:cNvSpPr>
          <p:nvPr>
            <p:ph type="title"/>
          </p:nvPr>
        </p:nvSpPr>
        <p:spPr>
          <a:xfrm>
            <a:off x="2459919" y="-1117634"/>
            <a:ext cx="11029616" cy="1188720"/>
          </a:xfrm>
        </p:spPr>
        <p:txBody>
          <a:bodyPr/>
          <a:lstStyle/>
          <a:p>
            <a:r>
              <a:rPr lang="en-US" dirty="0"/>
              <a:t>ELI ERIC Scientific computing data management </a:t>
            </a:r>
          </a:p>
        </p:txBody>
      </p:sp>
      <p:sp>
        <p:nvSpPr>
          <p:cNvPr id="176" name="TextBox 175">
            <a:extLst>
              <a:ext uri="{FF2B5EF4-FFF2-40B4-BE49-F238E27FC236}">
                <a16:creationId xmlns:a16="http://schemas.microsoft.com/office/drawing/2014/main" id="{8633850B-107B-483B-9E52-A07B3173C497}"/>
              </a:ext>
            </a:extLst>
          </p:cNvPr>
          <p:cNvSpPr txBox="1"/>
          <p:nvPr/>
        </p:nvSpPr>
        <p:spPr>
          <a:xfrm>
            <a:off x="7064001" y="182043"/>
            <a:ext cx="4054059" cy="369332"/>
          </a:xfrm>
          <a:prstGeom prst="rect">
            <a:avLst/>
          </a:prstGeom>
          <a:noFill/>
        </p:spPr>
        <p:txBody>
          <a:bodyPr wrap="none" rtlCol="0">
            <a:spAutoFit/>
          </a:bodyPr>
          <a:lstStyle/>
          <a:p>
            <a:r>
              <a:rPr lang="en-US" dirty="0"/>
              <a:t>Unified Data and Computing Experience</a:t>
            </a:r>
          </a:p>
        </p:txBody>
      </p:sp>
      <p:sp>
        <p:nvSpPr>
          <p:cNvPr id="177" name="Rectangle: Rounded Corners 176">
            <a:extLst>
              <a:ext uri="{FF2B5EF4-FFF2-40B4-BE49-F238E27FC236}">
                <a16:creationId xmlns:a16="http://schemas.microsoft.com/office/drawing/2014/main" id="{3699AD7D-D7BC-46A1-8EC5-0618E2DC285E}"/>
              </a:ext>
            </a:extLst>
          </p:cNvPr>
          <p:cNvSpPr/>
          <p:nvPr/>
        </p:nvSpPr>
        <p:spPr>
          <a:xfrm>
            <a:off x="2272150" y="691945"/>
            <a:ext cx="1840637" cy="7416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a:extLst>
              <a:ext uri="{FF2B5EF4-FFF2-40B4-BE49-F238E27FC236}">
                <a16:creationId xmlns:a16="http://schemas.microsoft.com/office/drawing/2014/main" id="{AD99941E-52D2-4720-BAD1-D6B3C36B51D4}"/>
              </a:ext>
            </a:extLst>
          </p:cNvPr>
          <p:cNvSpPr txBox="1"/>
          <p:nvPr/>
        </p:nvSpPr>
        <p:spPr>
          <a:xfrm>
            <a:off x="3041547" y="672115"/>
            <a:ext cx="1319511" cy="692497"/>
          </a:xfrm>
          <a:prstGeom prst="rect">
            <a:avLst/>
          </a:prstGeom>
          <a:noFill/>
        </p:spPr>
        <p:txBody>
          <a:bodyPr wrap="square" rtlCol="0">
            <a:spAutoFit/>
          </a:bodyPr>
          <a:lstStyle/>
          <a:p>
            <a:r>
              <a:rPr lang="en-US" sz="1300" dirty="0"/>
              <a:t>Identity Management</a:t>
            </a:r>
          </a:p>
          <a:p>
            <a:r>
              <a:rPr lang="en-US" sz="1300" dirty="0"/>
              <a:t>System?</a:t>
            </a:r>
          </a:p>
        </p:txBody>
      </p:sp>
      <p:pic>
        <p:nvPicPr>
          <p:cNvPr id="179" name="Picture 2" descr="New Adventures in Identity Management">
            <a:extLst>
              <a:ext uri="{FF2B5EF4-FFF2-40B4-BE49-F238E27FC236}">
                <a16:creationId xmlns:a16="http://schemas.microsoft.com/office/drawing/2014/main" id="{B9536B85-AD48-422F-9B4D-25C3A01EE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261" y="717604"/>
            <a:ext cx="693175" cy="693175"/>
          </a:xfrm>
          <a:prstGeom prst="rect">
            <a:avLst/>
          </a:prstGeom>
          <a:noFill/>
          <a:extLst>
            <a:ext uri="{909E8E84-426E-40DD-AFC4-6F175D3DCCD1}">
              <a14:hiddenFill xmlns:a14="http://schemas.microsoft.com/office/drawing/2010/main">
                <a:solidFill>
                  <a:srgbClr val="FFFFFF"/>
                </a:solidFill>
              </a14:hiddenFill>
            </a:ext>
          </a:extLst>
        </p:spPr>
      </p:pic>
      <p:sp>
        <p:nvSpPr>
          <p:cNvPr id="180" name="TextBox 179">
            <a:extLst>
              <a:ext uri="{FF2B5EF4-FFF2-40B4-BE49-F238E27FC236}">
                <a16:creationId xmlns:a16="http://schemas.microsoft.com/office/drawing/2014/main" id="{9B67E62A-D03E-438F-B769-41662EF41B30}"/>
              </a:ext>
            </a:extLst>
          </p:cNvPr>
          <p:cNvSpPr txBox="1"/>
          <p:nvPr/>
        </p:nvSpPr>
        <p:spPr>
          <a:xfrm>
            <a:off x="4306545" y="507279"/>
            <a:ext cx="1996059" cy="1815882"/>
          </a:xfrm>
          <a:prstGeom prst="rect">
            <a:avLst/>
          </a:prstGeom>
          <a:noFill/>
        </p:spPr>
        <p:txBody>
          <a:bodyPr wrap="none" rtlCol="0">
            <a:spAutoFit/>
          </a:bodyPr>
          <a:lstStyle/>
          <a:p>
            <a:r>
              <a:rPr lang="en-US" sz="1400" b="1" i="1" u="sng" dirty="0"/>
              <a:t>Federated ID(providers):</a:t>
            </a:r>
          </a:p>
          <a:p>
            <a:r>
              <a:rPr lang="en-US" sz="1400" dirty="0">
                <a:solidFill>
                  <a:srgbClr val="FF0000"/>
                </a:solidFill>
              </a:rPr>
              <a:t>Reuse existing:</a:t>
            </a:r>
          </a:p>
          <a:p>
            <a:pPr marL="285750" indent="-285750">
              <a:buFont typeface="Arial" panose="020B0604020202020204" pitchFamily="34" charset="0"/>
              <a:buChar char="•"/>
            </a:pPr>
            <a:r>
              <a:rPr lang="en-US" sz="1400" dirty="0"/>
              <a:t>AD</a:t>
            </a:r>
          </a:p>
          <a:p>
            <a:pPr marL="285750" indent="-285750">
              <a:buFont typeface="Arial" panose="020B0604020202020204" pitchFamily="34" charset="0"/>
              <a:buChar char="•"/>
            </a:pPr>
            <a:r>
              <a:rPr lang="en-US" sz="1400" dirty="0"/>
              <a:t>LDAP</a:t>
            </a:r>
          </a:p>
          <a:p>
            <a:r>
              <a:rPr lang="en-US" sz="1400" b="1" dirty="0">
                <a:solidFill>
                  <a:schemeClr val="accent5"/>
                </a:solidFill>
              </a:rPr>
              <a:t>Add :</a:t>
            </a:r>
          </a:p>
          <a:p>
            <a:pPr marL="285750" indent="-285750">
              <a:buFont typeface="Arial" panose="020B0604020202020204" pitchFamily="34" charset="0"/>
              <a:buChar char="•"/>
            </a:pPr>
            <a:r>
              <a:rPr lang="en-US" sz="1400" b="1" dirty="0" err="1">
                <a:solidFill>
                  <a:schemeClr val="accent5"/>
                </a:solidFill>
              </a:rPr>
              <a:t>UmbrellaID</a:t>
            </a:r>
            <a:endParaRPr lang="en-US" sz="1400" b="1" dirty="0">
              <a:solidFill>
                <a:schemeClr val="accent5"/>
              </a:solidFill>
            </a:endParaRPr>
          </a:p>
          <a:p>
            <a:pPr marL="285750" indent="-285750">
              <a:buFont typeface="Arial" panose="020B0604020202020204" pitchFamily="34" charset="0"/>
              <a:buChar char="•"/>
            </a:pPr>
            <a:r>
              <a:rPr lang="en-US" sz="1400" b="0" i="0" dirty="0">
                <a:solidFill>
                  <a:schemeClr val="accent5"/>
                </a:solidFill>
                <a:effectLst/>
                <a:latin typeface="Google Sans"/>
              </a:rPr>
              <a:t>ORCID</a:t>
            </a:r>
            <a:endParaRPr lang="en-US" sz="1400" b="1" dirty="0">
              <a:solidFill>
                <a:schemeClr val="accent5"/>
              </a:solidFill>
            </a:endParaRPr>
          </a:p>
          <a:p>
            <a:r>
              <a:rPr lang="en-US" sz="1400" dirty="0">
                <a:solidFill>
                  <a:schemeClr val="accent5"/>
                </a:solidFill>
              </a:rPr>
              <a:t>………….</a:t>
            </a:r>
          </a:p>
        </p:txBody>
      </p:sp>
      <p:sp>
        <p:nvSpPr>
          <p:cNvPr id="181" name="TextBox 180">
            <a:extLst>
              <a:ext uri="{FF2B5EF4-FFF2-40B4-BE49-F238E27FC236}">
                <a16:creationId xmlns:a16="http://schemas.microsoft.com/office/drawing/2014/main" id="{0AAD70BC-6C84-43BE-B504-7684B1470DB1}"/>
              </a:ext>
            </a:extLst>
          </p:cNvPr>
          <p:cNvSpPr txBox="1"/>
          <p:nvPr/>
        </p:nvSpPr>
        <p:spPr>
          <a:xfrm>
            <a:off x="2732244" y="416614"/>
            <a:ext cx="660758" cy="323165"/>
          </a:xfrm>
          <a:prstGeom prst="rect">
            <a:avLst/>
          </a:prstGeom>
          <a:noFill/>
        </p:spPr>
        <p:txBody>
          <a:bodyPr wrap="none" rtlCol="0">
            <a:spAutoFit/>
          </a:bodyPr>
          <a:lstStyle/>
          <a:p>
            <a:r>
              <a:rPr lang="en-US" sz="1500" dirty="0">
                <a:solidFill>
                  <a:srgbClr val="FF0000"/>
                </a:solidFill>
                <a:latin typeface="Algerian" panose="04020705040A02060702" pitchFamily="82" charset="0"/>
              </a:rPr>
              <a:t>Who?</a:t>
            </a:r>
          </a:p>
        </p:txBody>
      </p:sp>
      <p:grpSp>
        <p:nvGrpSpPr>
          <p:cNvPr id="182" name="Group 181">
            <a:extLst>
              <a:ext uri="{FF2B5EF4-FFF2-40B4-BE49-F238E27FC236}">
                <a16:creationId xmlns:a16="http://schemas.microsoft.com/office/drawing/2014/main" id="{5914FDE6-4411-48E8-AD53-D107DDB6B3FA}"/>
              </a:ext>
            </a:extLst>
          </p:cNvPr>
          <p:cNvGrpSpPr/>
          <p:nvPr/>
        </p:nvGrpSpPr>
        <p:grpSpPr>
          <a:xfrm>
            <a:off x="-58206" y="1775783"/>
            <a:ext cx="1942715" cy="1215352"/>
            <a:chOff x="336648" y="2587582"/>
            <a:chExt cx="1942715" cy="1215352"/>
          </a:xfrm>
        </p:grpSpPr>
        <p:pic>
          <p:nvPicPr>
            <p:cNvPr id="183" name="Picture 2" descr="Registration Forms | Meridian International School">
              <a:extLst>
                <a:ext uri="{FF2B5EF4-FFF2-40B4-BE49-F238E27FC236}">
                  <a16:creationId xmlns:a16="http://schemas.microsoft.com/office/drawing/2014/main" id="{45CE56BB-F8D9-4785-9BE0-92567DC200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645" y="2850443"/>
              <a:ext cx="731286" cy="731286"/>
            </a:xfrm>
            <a:prstGeom prst="rect">
              <a:avLst/>
            </a:prstGeom>
            <a:noFill/>
            <a:extLst>
              <a:ext uri="{909E8E84-426E-40DD-AFC4-6F175D3DCCD1}">
                <a14:hiddenFill xmlns:a14="http://schemas.microsoft.com/office/drawing/2010/main">
                  <a:solidFill>
                    <a:srgbClr val="FFFFFF"/>
                  </a:solidFill>
                </a14:hiddenFill>
              </a:ext>
            </a:extLst>
          </p:spPr>
        </p:pic>
        <p:sp>
          <p:nvSpPr>
            <p:cNvPr id="184" name="Rectangle: Rounded Corners 183">
              <a:extLst>
                <a:ext uri="{FF2B5EF4-FFF2-40B4-BE49-F238E27FC236}">
                  <a16:creationId xmlns:a16="http://schemas.microsoft.com/office/drawing/2014/main" id="{09225ABC-CD88-4E12-9079-84316B315A4D}"/>
                </a:ext>
              </a:extLst>
            </p:cNvPr>
            <p:cNvSpPr/>
            <p:nvPr/>
          </p:nvSpPr>
          <p:spPr>
            <a:xfrm>
              <a:off x="1003072" y="2870272"/>
              <a:ext cx="1173494" cy="93266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4A7DBFE1-0385-4499-AE7E-B6A4A704B0F6}"/>
                </a:ext>
              </a:extLst>
            </p:cNvPr>
            <p:cNvSpPr txBox="1"/>
            <p:nvPr/>
          </p:nvSpPr>
          <p:spPr>
            <a:xfrm>
              <a:off x="1447209" y="2955227"/>
              <a:ext cx="832154" cy="646331"/>
            </a:xfrm>
            <a:prstGeom prst="rect">
              <a:avLst/>
            </a:prstGeom>
            <a:noFill/>
          </p:spPr>
          <p:txBody>
            <a:bodyPr wrap="square" rtlCol="0">
              <a:spAutoFit/>
            </a:bodyPr>
            <a:lstStyle/>
            <a:p>
              <a:r>
                <a:rPr lang="en-US" dirty="0"/>
                <a:t>User portal</a:t>
              </a:r>
            </a:p>
          </p:txBody>
        </p:sp>
        <p:sp>
          <p:nvSpPr>
            <p:cNvPr id="186" name="TextBox 185">
              <a:extLst>
                <a:ext uri="{FF2B5EF4-FFF2-40B4-BE49-F238E27FC236}">
                  <a16:creationId xmlns:a16="http://schemas.microsoft.com/office/drawing/2014/main" id="{3D766186-C6FC-4EAF-A1E9-4E3FB2C3AA59}"/>
                </a:ext>
              </a:extLst>
            </p:cNvPr>
            <p:cNvSpPr txBox="1"/>
            <p:nvPr/>
          </p:nvSpPr>
          <p:spPr>
            <a:xfrm>
              <a:off x="923577" y="2587582"/>
              <a:ext cx="660758" cy="323165"/>
            </a:xfrm>
            <a:prstGeom prst="rect">
              <a:avLst/>
            </a:prstGeom>
            <a:noFill/>
          </p:spPr>
          <p:txBody>
            <a:bodyPr wrap="none" rtlCol="0">
              <a:spAutoFit/>
            </a:bodyPr>
            <a:lstStyle/>
            <a:p>
              <a:r>
                <a:rPr lang="en-US" sz="1500" dirty="0">
                  <a:solidFill>
                    <a:srgbClr val="FF0000"/>
                  </a:solidFill>
                  <a:latin typeface="Algerian" panose="04020705040A02060702" pitchFamily="82" charset="0"/>
                </a:rPr>
                <a:t>HOW?</a:t>
              </a:r>
            </a:p>
          </p:txBody>
        </p:sp>
        <p:pic>
          <p:nvPicPr>
            <p:cNvPr id="187" name="Graphic 186" descr="Head with gears">
              <a:extLst>
                <a:ext uri="{FF2B5EF4-FFF2-40B4-BE49-F238E27FC236}">
                  <a16:creationId xmlns:a16="http://schemas.microsoft.com/office/drawing/2014/main" id="{9E8BD5F2-A55C-4E16-9F0F-D65B7C8836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6648" y="3049792"/>
              <a:ext cx="457200" cy="457200"/>
            </a:xfrm>
            <a:prstGeom prst="rect">
              <a:avLst/>
            </a:prstGeom>
          </p:spPr>
        </p:pic>
      </p:grpSp>
      <p:sp>
        <p:nvSpPr>
          <p:cNvPr id="188" name="TextBox 187">
            <a:extLst>
              <a:ext uri="{FF2B5EF4-FFF2-40B4-BE49-F238E27FC236}">
                <a16:creationId xmlns:a16="http://schemas.microsoft.com/office/drawing/2014/main" id="{9D52EE44-9F72-416B-8851-20CBFA6771E1}"/>
              </a:ext>
            </a:extLst>
          </p:cNvPr>
          <p:cNvSpPr txBox="1"/>
          <p:nvPr/>
        </p:nvSpPr>
        <p:spPr>
          <a:xfrm>
            <a:off x="1750209" y="1864411"/>
            <a:ext cx="2078902" cy="1169551"/>
          </a:xfrm>
          <a:prstGeom prst="rect">
            <a:avLst/>
          </a:prstGeom>
          <a:noFill/>
        </p:spPr>
        <p:txBody>
          <a:bodyPr wrap="none" rtlCol="0">
            <a:spAutoFit/>
          </a:bodyPr>
          <a:lstStyle/>
          <a:p>
            <a:r>
              <a:rPr lang="en-US" sz="1400" b="1" dirty="0">
                <a:solidFill>
                  <a:srgbClr val="CC3300"/>
                </a:solidFill>
              </a:rPr>
              <a:t>Proposal submission:</a:t>
            </a:r>
          </a:p>
          <a:p>
            <a:pPr marL="285750" indent="-285750">
              <a:buFont typeface="Arial" panose="020B0604020202020204" pitchFamily="34" charset="0"/>
              <a:buChar char="•"/>
            </a:pPr>
            <a:r>
              <a:rPr lang="en-US" sz="1400" b="1" dirty="0">
                <a:solidFill>
                  <a:srgbClr val="CC3300"/>
                </a:solidFill>
              </a:rPr>
              <a:t>Technical feasibility</a:t>
            </a:r>
          </a:p>
          <a:p>
            <a:pPr marL="285750" indent="-285750">
              <a:buFont typeface="Arial" panose="020B0604020202020204" pitchFamily="34" charset="0"/>
              <a:buChar char="•"/>
            </a:pPr>
            <a:r>
              <a:rPr lang="en-US" sz="1400" b="1" dirty="0">
                <a:solidFill>
                  <a:srgbClr val="CC3300"/>
                </a:solidFill>
              </a:rPr>
              <a:t>Scientific peer review</a:t>
            </a:r>
          </a:p>
          <a:p>
            <a:pPr marL="285750" indent="-285750">
              <a:buFont typeface="Arial" panose="020B0604020202020204" pitchFamily="34" charset="0"/>
              <a:buChar char="•"/>
            </a:pPr>
            <a:r>
              <a:rPr lang="en-US" sz="1400" b="1" dirty="0">
                <a:solidFill>
                  <a:srgbClr val="CC3300"/>
                </a:solidFill>
              </a:rPr>
              <a:t>Approval </a:t>
            </a:r>
          </a:p>
          <a:p>
            <a:pPr marL="285750" indent="-285750">
              <a:buFont typeface="Arial" panose="020B0604020202020204" pitchFamily="34" charset="0"/>
              <a:buChar char="•"/>
            </a:pPr>
            <a:r>
              <a:rPr lang="en-US" sz="1400" b="1" dirty="0">
                <a:solidFill>
                  <a:srgbClr val="CC3300"/>
                </a:solidFill>
              </a:rPr>
              <a:t>Scheduling</a:t>
            </a:r>
          </a:p>
        </p:txBody>
      </p:sp>
      <p:sp>
        <p:nvSpPr>
          <p:cNvPr id="189" name="Rectangle: Rounded Corners 188">
            <a:extLst>
              <a:ext uri="{FF2B5EF4-FFF2-40B4-BE49-F238E27FC236}">
                <a16:creationId xmlns:a16="http://schemas.microsoft.com/office/drawing/2014/main" id="{10E6EA21-E11F-4C3D-9BA5-2CEF9E871D5A}"/>
              </a:ext>
            </a:extLst>
          </p:cNvPr>
          <p:cNvSpPr/>
          <p:nvPr/>
        </p:nvSpPr>
        <p:spPr>
          <a:xfrm>
            <a:off x="595566" y="4035755"/>
            <a:ext cx="2393603" cy="1736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a:extLst>
              <a:ext uri="{FF2B5EF4-FFF2-40B4-BE49-F238E27FC236}">
                <a16:creationId xmlns:a16="http://schemas.microsoft.com/office/drawing/2014/main" id="{905A0361-1ED1-45FF-A9C8-193298A1C79D}"/>
              </a:ext>
            </a:extLst>
          </p:cNvPr>
          <p:cNvSpPr txBox="1"/>
          <p:nvPr/>
        </p:nvSpPr>
        <p:spPr>
          <a:xfrm>
            <a:off x="742282" y="5043801"/>
            <a:ext cx="1114487" cy="738664"/>
          </a:xfrm>
          <a:prstGeom prst="rect">
            <a:avLst/>
          </a:prstGeom>
          <a:noFill/>
        </p:spPr>
        <p:txBody>
          <a:bodyPr wrap="square" rtlCol="0">
            <a:spAutoFit/>
          </a:bodyPr>
          <a:lstStyle/>
          <a:p>
            <a:r>
              <a:rPr lang="en-US" sz="1400" dirty="0"/>
              <a:t>ELI internal (embargoed data)</a:t>
            </a:r>
          </a:p>
        </p:txBody>
      </p:sp>
      <p:sp>
        <p:nvSpPr>
          <p:cNvPr id="191" name="TextBox 190">
            <a:extLst>
              <a:ext uri="{FF2B5EF4-FFF2-40B4-BE49-F238E27FC236}">
                <a16:creationId xmlns:a16="http://schemas.microsoft.com/office/drawing/2014/main" id="{50B449CE-6365-49BE-A0E2-401FC745B33B}"/>
              </a:ext>
            </a:extLst>
          </p:cNvPr>
          <p:cNvSpPr txBox="1"/>
          <p:nvPr/>
        </p:nvSpPr>
        <p:spPr>
          <a:xfrm>
            <a:off x="1912990" y="4801733"/>
            <a:ext cx="1030956" cy="738664"/>
          </a:xfrm>
          <a:prstGeom prst="rect">
            <a:avLst/>
          </a:prstGeom>
          <a:noFill/>
        </p:spPr>
        <p:txBody>
          <a:bodyPr wrap="square" rtlCol="0">
            <a:spAutoFit/>
          </a:bodyPr>
          <a:lstStyle/>
          <a:p>
            <a:r>
              <a:rPr lang="en-US" sz="1400" dirty="0"/>
              <a:t>ELI external portal for open data</a:t>
            </a:r>
          </a:p>
        </p:txBody>
      </p:sp>
      <p:sp>
        <p:nvSpPr>
          <p:cNvPr id="192" name="TextBox 191">
            <a:extLst>
              <a:ext uri="{FF2B5EF4-FFF2-40B4-BE49-F238E27FC236}">
                <a16:creationId xmlns:a16="http://schemas.microsoft.com/office/drawing/2014/main" id="{F1C226B3-B920-498E-AAC5-54BA4B07255D}"/>
              </a:ext>
            </a:extLst>
          </p:cNvPr>
          <p:cNvSpPr txBox="1"/>
          <p:nvPr/>
        </p:nvSpPr>
        <p:spPr>
          <a:xfrm>
            <a:off x="3278046" y="4068981"/>
            <a:ext cx="3088640" cy="1815882"/>
          </a:xfrm>
          <a:prstGeom prst="rect">
            <a:avLst/>
          </a:prstGeom>
          <a:noFill/>
        </p:spPr>
        <p:txBody>
          <a:bodyPr wrap="square" rtlCol="0">
            <a:spAutoFit/>
          </a:bodyPr>
          <a:lstStyle/>
          <a:p>
            <a:r>
              <a:rPr lang="en-US" sz="1400" b="1" dirty="0">
                <a:solidFill>
                  <a:srgbClr val="FF0000"/>
                </a:solidFill>
              </a:rPr>
              <a:t>Internal portal:</a:t>
            </a:r>
          </a:p>
          <a:p>
            <a:pPr marL="285750" indent="-285750">
              <a:buFont typeface="Arial" panose="020B0604020202020204" pitchFamily="34" charset="0"/>
              <a:buChar char="•"/>
            </a:pPr>
            <a:r>
              <a:rPr lang="en-US" sz="1400" dirty="0"/>
              <a:t>Access for Authenticated users(PI)</a:t>
            </a:r>
          </a:p>
          <a:p>
            <a:pPr marL="285750" indent="-285750">
              <a:buFont typeface="Arial" panose="020B0604020202020204" pitchFamily="34" charset="0"/>
              <a:buChar char="•"/>
            </a:pPr>
            <a:r>
              <a:rPr lang="en-US" sz="1400" dirty="0"/>
              <a:t>Dedicated/reserved computing capacity</a:t>
            </a:r>
          </a:p>
          <a:p>
            <a:r>
              <a:rPr lang="en-US" sz="1400" b="1" dirty="0" err="1">
                <a:solidFill>
                  <a:schemeClr val="accent4"/>
                </a:solidFill>
              </a:rPr>
              <a:t>PaN</a:t>
            </a:r>
            <a:r>
              <a:rPr lang="en-US" sz="1400" b="1" dirty="0">
                <a:solidFill>
                  <a:schemeClr val="accent4"/>
                </a:solidFill>
              </a:rPr>
              <a:t> Portal:</a:t>
            </a:r>
          </a:p>
          <a:p>
            <a:pPr marL="285750" indent="-285750">
              <a:buFont typeface="Arial" panose="020B0604020202020204" pitchFamily="34" charset="0"/>
              <a:buChar char="•"/>
            </a:pPr>
            <a:r>
              <a:rPr lang="en-US" sz="1400" dirty="0"/>
              <a:t>Open Data</a:t>
            </a:r>
          </a:p>
          <a:p>
            <a:pPr marL="285750" indent="-285750">
              <a:buFont typeface="Arial" panose="020B0604020202020204" pitchFamily="34" charset="0"/>
              <a:buChar char="•"/>
            </a:pPr>
            <a:r>
              <a:rPr lang="en-US" sz="1400" dirty="0"/>
              <a:t>Access based on Umbrella ID</a:t>
            </a:r>
          </a:p>
          <a:p>
            <a:pPr marL="285750" indent="-285750">
              <a:buFont typeface="Arial" panose="020B0604020202020204" pitchFamily="34" charset="0"/>
              <a:buChar char="•"/>
            </a:pPr>
            <a:r>
              <a:rPr lang="en-US" sz="1400" dirty="0"/>
              <a:t>Connection to EOSC</a:t>
            </a:r>
          </a:p>
        </p:txBody>
      </p:sp>
      <p:pic>
        <p:nvPicPr>
          <p:cNvPr id="193" name="Picture 6" descr="PaNOSC · GitHub">
            <a:extLst>
              <a:ext uri="{FF2B5EF4-FFF2-40B4-BE49-F238E27FC236}">
                <a16:creationId xmlns:a16="http://schemas.microsoft.com/office/drawing/2014/main" id="{35CC36CA-61B2-4195-837C-B7910A76831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12990" y="4053093"/>
            <a:ext cx="845070" cy="845070"/>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Group 193">
            <a:extLst>
              <a:ext uri="{FF2B5EF4-FFF2-40B4-BE49-F238E27FC236}">
                <a16:creationId xmlns:a16="http://schemas.microsoft.com/office/drawing/2014/main" id="{CD4BE076-8DAA-4656-9B57-F8AE41FA327E}"/>
              </a:ext>
            </a:extLst>
          </p:cNvPr>
          <p:cNvGrpSpPr/>
          <p:nvPr/>
        </p:nvGrpSpPr>
        <p:grpSpPr>
          <a:xfrm>
            <a:off x="3945093" y="2170450"/>
            <a:ext cx="2093843" cy="2031325"/>
            <a:chOff x="4751768" y="2526625"/>
            <a:chExt cx="2093843" cy="2031325"/>
          </a:xfrm>
        </p:grpSpPr>
        <p:pic>
          <p:nvPicPr>
            <p:cNvPr id="195" name="Picture 2" descr="Metadata Icon">
              <a:extLst>
                <a:ext uri="{FF2B5EF4-FFF2-40B4-BE49-F238E27FC236}">
                  <a16:creationId xmlns:a16="http://schemas.microsoft.com/office/drawing/2014/main" id="{3A54FA8B-2526-4BA8-BA51-F9A77ECF16D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81118" y="2784429"/>
              <a:ext cx="1576856" cy="1576856"/>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4" descr="Icat Overview">
              <a:extLst>
                <a:ext uri="{FF2B5EF4-FFF2-40B4-BE49-F238E27FC236}">
                  <a16:creationId xmlns:a16="http://schemas.microsoft.com/office/drawing/2014/main" id="{93FAE5D5-2357-4C0B-9A61-426DCB00D5B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50000" b="41766"/>
            <a:stretch/>
          </p:blipFill>
          <p:spPr bwMode="auto">
            <a:xfrm>
              <a:off x="5992485" y="2794887"/>
              <a:ext cx="618725" cy="403541"/>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SciCat Project · GitHub">
              <a:extLst>
                <a:ext uri="{FF2B5EF4-FFF2-40B4-BE49-F238E27FC236}">
                  <a16:creationId xmlns:a16="http://schemas.microsoft.com/office/drawing/2014/main" id="{1B346AA3-4A1F-4744-9063-35168C46E79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24062" y="3246887"/>
              <a:ext cx="553301" cy="553301"/>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8" descr="Invenio RDM: An open-source research data management platform | Knowledge  Transfer">
              <a:extLst>
                <a:ext uri="{FF2B5EF4-FFF2-40B4-BE49-F238E27FC236}">
                  <a16:creationId xmlns:a16="http://schemas.microsoft.com/office/drawing/2014/main" id="{B40D5DD0-99F6-49FE-95FB-6BA1244A9D2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92485" y="3810391"/>
              <a:ext cx="816456" cy="502435"/>
            </a:xfrm>
            <a:prstGeom prst="rect">
              <a:avLst/>
            </a:prstGeom>
            <a:noFill/>
            <a:extLst>
              <a:ext uri="{909E8E84-426E-40DD-AFC4-6F175D3DCCD1}">
                <a14:hiddenFill xmlns:a14="http://schemas.microsoft.com/office/drawing/2010/main">
                  <a:solidFill>
                    <a:srgbClr val="FFFFFF"/>
                  </a:solidFill>
                </a14:hiddenFill>
              </a:ext>
            </a:extLst>
          </p:spPr>
        </p:pic>
        <p:sp>
          <p:nvSpPr>
            <p:cNvPr id="199" name="TextBox 198">
              <a:extLst>
                <a:ext uri="{FF2B5EF4-FFF2-40B4-BE49-F238E27FC236}">
                  <a16:creationId xmlns:a16="http://schemas.microsoft.com/office/drawing/2014/main" id="{62600897-85D8-4308-9851-E6672158BA85}"/>
                </a:ext>
              </a:extLst>
            </p:cNvPr>
            <p:cNvSpPr txBox="1"/>
            <p:nvPr/>
          </p:nvSpPr>
          <p:spPr>
            <a:xfrm>
              <a:off x="4751768" y="2526625"/>
              <a:ext cx="2093843" cy="2031325"/>
            </a:xfrm>
            <a:prstGeom prst="rect">
              <a:avLst/>
            </a:prstGeom>
            <a:noFill/>
          </p:spPr>
          <p:txBody>
            <a:bodyPr wrap="none" rtlCol="0">
              <a:spAutoFit/>
            </a:bodyPr>
            <a:lstStyle/>
            <a:p>
              <a:r>
                <a:rPr lang="en-US" dirty="0">
                  <a:solidFill>
                    <a:srgbClr val="FF0000"/>
                  </a:solidFill>
                  <a:latin typeface="Algerian" panose="04020705040A02060702" pitchFamily="82" charset="0"/>
                </a:rPr>
                <a:t>How to look for</a:t>
              </a: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br>
                <a:rPr lang="en-US" dirty="0">
                  <a:solidFill>
                    <a:srgbClr val="FF0000"/>
                  </a:solidFill>
                  <a:latin typeface="Algerian" panose="04020705040A02060702" pitchFamily="82" charset="0"/>
                </a:rPr>
              </a:br>
              <a:r>
                <a:rPr lang="en-US" dirty="0">
                  <a:solidFill>
                    <a:srgbClr val="FF0000"/>
                  </a:solidFill>
                  <a:latin typeface="Algerian" panose="04020705040A02060702" pitchFamily="82" charset="0"/>
                </a:rPr>
                <a:t>(Meta)DATA?</a:t>
              </a:r>
            </a:p>
          </p:txBody>
        </p:sp>
      </p:grpSp>
      <p:grpSp>
        <p:nvGrpSpPr>
          <p:cNvPr id="200" name="Group 199">
            <a:extLst>
              <a:ext uri="{FF2B5EF4-FFF2-40B4-BE49-F238E27FC236}">
                <a16:creationId xmlns:a16="http://schemas.microsoft.com/office/drawing/2014/main" id="{2C77590C-4146-4AA2-9CAD-9C9FC1A39883}"/>
              </a:ext>
            </a:extLst>
          </p:cNvPr>
          <p:cNvGrpSpPr/>
          <p:nvPr/>
        </p:nvGrpSpPr>
        <p:grpSpPr>
          <a:xfrm>
            <a:off x="4231366" y="4234264"/>
            <a:ext cx="5090911" cy="2317627"/>
            <a:chOff x="4884012" y="4533920"/>
            <a:chExt cx="5090911" cy="2317627"/>
          </a:xfrm>
        </p:grpSpPr>
        <p:pic>
          <p:nvPicPr>
            <p:cNvPr id="201" name="Picture 6" descr="OpenStack: Core Components - DZone Cloud">
              <a:extLst>
                <a:ext uri="{FF2B5EF4-FFF2-40B4-BE49-F238E27FC236}">
                  <a16:creationId xmlns:a16="http://schemas.microsoft.com/office/drawing/2014/main" id="{0F6930B5-67CA-4DD4-953F-AF852D0D0D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4012" y="4850999"/>
              <a:ext cx="4017543" cy="1677538"/>
            </a:xfrm>
            <a:prstGeom prst="rect">
              <a:avLst/>
            </a:prstGeom>
            <a:noFill/>
            <a:extLst>
              <a:ext uri="{909E8E84-426E-40DD-AFC4-6F175D3DCCD1}">
                <a14:hiddenFill xmlns:a14="http://schemas.microsoft.com/office/drawing/2010/main">
                  <a:solidFill>
                    <a:srgbClr val="FFFFFF"/>
                  </a:solidFill>
                </a14:hiddenFill>
              </a:ext>
            </a:extLst>
          </p:spPr>
        </p:pic>
        <p:sp>
          <p:nvSpPr>
            <p:cNvPr id="202" name="TextBox 201">
              <a:extLst>
                <a:ext uri="{FF2B5EF4-FFF2-40B4-BE49-F238E27FC236}">
                  <a16:creationId xmlns:a16="http://schemas.microsoft.com/office/drawing/2014/main" id="{189F8CA3-E619-4D61-8620-C8045E8ED578}"/>
                </a:ext>
              </a:extLst>
            </p:cNvPr>
            <p:cNvSpPr txBox="1"/>
            <p:nvPr/>
          </p:nvSpPr>
          <p:spPr>
            <a:xfrm>
              <a:off x="5736739" y="6482215"/>
              <a:ext cx="2923942" cy="369332"/>
            </a:xfrm>
            <a:prstGeom prst="rect">
              <a:avLst/>
            </a:prstGeom>
            <a:noFill/>
          </p:spPr>
          <p:txBody>
            <a:bodyPr wrap="none" rtlCol="0">
              <a:spAutoFit/>
            </a:bodyPr>
            <a:lstStyle/>
            <a:p>
              <a:r>
                <a:rPr lang="en-US" dirty="0"/>
                <a:t>ELI Private Computing Cloud</a:t>
              </a:r>
            </a:p>
          </p:txBody>
        </p:sp>
        <p:pic>
          <p:nvPicPr>
            <p:cNvPr id="203" name="Picture 8" descr="High Performance Computing (HPC) - SMU Office of Information Technology">
              <a:extLst>
                <a:ext uri="{FF2B5EF4-FFF2-40B4-BE49-F238E27FC236}">
                  <a16:creationId xmlns:a16="http://schemas.microsoft.com/office/drawing/2014/main" id="{84F924BD-7C32-4BCF-BE4E-64D3F29D99A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01555" y="5133032"/>
              <a:ext cx="1073368" cy="1073368"/>
            </a:xfrm>
            <a:prstGeom prst="rect">
              <a:avLst/>
            </a:prstGeom>
            <a:noFill/>
            <a:extLst>
              <a:ext uri="{909E8E84-426E-40DD-AFC4-6F175D3DCCD1}">
                <a14:hiddenFill xmlns:a14="http://schemas.microsoft.com/office/drawing/2010/main">
                  <a:solidFill>
                    <a:srgbClr val="FFFFFF"/>
                  </a:solidFill>
                </a14:hiddenFill>
              </a:ext>
            </a:extLst>
          </p:spPr>
        </p:pic>
        <p:sp>
          <p:nvSpPr>
            <p:cNvPr id="204" name="TextBox 203">
              <a:extLst>
                <a:ext uri="{FF2B5EF4-FFF2-40B4-BE49-F238E27FC236}">
                  <a16:creationId xmlns:a16="http://schemas.microsoft.com/office/drawing/2014/main" id="{A0BD879D-8BD4-4E29-AFB5-F70C95DCFA61}"/>
                </a:ext>
              </a:extLst>
            </p:cNvPr>
            <p:cNvSpPr txBox="1"/>
            <p:nvPr/>
          </p:nvSpPr>
          <p:spPr>
            <a:xfrm>
              <a:off x="8985693" y="6247175"/>
              <a:ext cx="596638" cy="369332"/>
            </a:xfrm>
            <a:prstGeom prst="rect">
              <a:avLst/>
            </a:prstGeom>
            <a:noFill/>
          </p:spPr>
          <p:txBody>
            <a:bodyPr wrap="none" rtlCol="0">
              <a:spAutoFit/>
            </a:bodyPr>
            <a:lstStyle/>
            <a:p>
              <a:r>
                <a:rPr lang="en-US" dirty="0"/>
                <a:t>HPC</a:t>
              </a:r>
            </a:p>
          </p:txBody>
        </p:sp>
        <p:sp>
          <p:nvSpPr>
            <p:cNvPr id="205" name="TextBox 204">
              <a:extLst>
                <a:ext uri="{FF2B5EF4-FFF2-40B4-BE49-F238E27FC236}">
                  <a16:creationId xmlns:a16="http://schemas.microsoft.com/office/drawing/2014/main" id="{0AADC3B7-ED79-41CA-82B2-3124CE16223D}"/>
                </a:ext>
              </a:extLst>
            </p:cNvPr>
            <p:cNvSpPr txBox="1"/>
            <p:nvPr/>
          </p:nvSpPr>
          <p:spPr>
            <a:xfrm>
              <a:off x="6018884" y="4533920"/>
              <a:ext cx="2473754" cy="369332"/>
            </a:xfrm>
            <a:prstGeom prst="rect">
              <a:avLst/>
            </a:prstGeom>
            <a:noFill/>
          </p:spPr>
          <p:txBody>
            <a:bodyPr wrap="none" rtlCol="0">
              <a:spAutoFit/>
            </a:bodyPr>
            <a:lstStyle/>
            <a:p>
              <a:r>
                <a:rPr lang="en-US" dirty="0">
                  <a:solidFill>
                    <a:srgbClr val="FF0000"/>
                  </a:solidFill>
                  <a:latin typeface="Algerian" panose="04020705040A02060702" pitchFamily="82" charset="0"/>
                </a:rPr>
                <a:t>Where to </a:t>
              </a:r>
              <a:r>
                <a:rPr lang="en-US" dirty="0" err="1">
                  <a:solidFill>
                    <a:srgbClr val="FF0000"/>
                  </a:solidFill>
                  <a:latin typeface="Algerian" panose="04020705040A02060702" pitchFamily="82" charset="0"/>
                </a:rPr>
                <a:t>analyse</a:t>
              </a:r>
              <a:r>
                <a:rPr lang="en-US" dirty="0">
                  <a:solidFill>
                    <a:srgbClr val="FF0000"/>
                  </a:solidFill>
                  <a:latin typeface="Algerian" panose="04020705040A02060702" pitchFamily="82" charset="0"/>
                </a:rPr>
                <a:t>?</a:t>
              </a:r>
            </a:p>
          </p:txBody>
        </p:sp>
      </p:grpSp>
      <p:sp>
        <p:nvSpPr>
          <p:cNvPr id="206" name="TextBox 205">
            <a:extLst>
              <a:ext uri="{FF2B5EF4-FFF2-40B4-BE49-F238E27FC236}">
                <a16:creationId xmlns:a16="http://schemas.microsoft.com/office/drawing/2014/main" id="{D5CA61C0-43B2-45FD-B019-F90F37435D43}"/>
              </a:ext>
            </a:extLst>
          </p:cNvPr>
          <p:cNvSpPr txBox="1"/>
          <p:nvPr/>
        </p:nvSpPr>
        <p:spPr>
          <a:xfrm>
            <a:off x="9202668" y="4606601"/>
            <a:ext cx="2284657"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solidFill>
              </a:rPr>
              <a:t>Highly Scalable</a:t>
            </a:r>
          </a:p>
          <a:p>
            <a:pPr marL="285750" indent="-285750">
              <a:buFont typeface="Arial" panose="020B0604020202020204" pitchFamily="34" charset="0"/>
              <a:buChar char="•"/>
            </a:pPr>
            <a:r>
              <a:rPr lang="en-US" sz="1400" dirty="0">
                <a:solidFill>
                  <a:schemeClr val="accent2"/>
                </a:solidFill>
              </a:rPr>
              <a:t>Easy to manage</a:t>
            </a:r>
          </a:p>
          <a:p>
            <a:pPr marL="285750" indent="-285750">
              <a:buFont typeface="Arial" panose="020B0604020202020204" pitchFamily="34" charset="0"/>
              <a:buChar char="•"/>
            </a:pPr>
            <a:r>
              <a:rPr lang="en-US" sz="1400" dirty="0">
                <a:solidFill>
                  <a:schemeClr val="accent2"/>
                </a:solidFill>
              </a:rPr>
              <a:t>Vendor agnostic</a:t>
            </a:r>
          </a:p>
          <a:p>
            <a:pPr marL="285750" indent="-285750">
              <a:buFont typeface="Arial" panose="020B0604020202020204" pitchFamily="34" charset="0"/>
              <a:buChar char="•"/>
            </a:pPr>
            <a:r>
              <a:rPr lang="en-US" sz="1400" dirty="0">
                <a:solidFill>
                  <a:schemeClr val="accent2"/>
                </a:solidFill>
              </a:rPr>
              <a:t>Automated provisioning</a:t>
            </a:r>
          </a:p>
          <a:p>
            <a:pPr marL="285750" indent="-285750">
              <a:buFont typeface="Arial" panose="020B0604020202020204" pitchFamily="34" charset="0"/>
              <a:buChar char="•"/>
            </a:pPr>
            <a:r>
              <a:rPr lang="en-US" sz="1400" dirty="0">
                <a:solidFill>
                  <a:schemeClr val="accent2"/>
                </a:solidFill>
              </a:rPr>
              <a:t>Software can be automatically distributed</a:t>
            </a:r>
          </a:p>
          <a:p>
            <a:endParaRPr lang="en-US" sz="1400" dirty="0">
              <a:solidFill>
                <a:schemeClr val="accent2"/>
              </a:solidFill>
            </a:endParaRPr>
          </a:p>
        </p:txBody>
      </p:sp>
      <p:sp>
        <p:nvSpPr>
          <p:cNvPr id="207" name="TextBox 206">
            <a:extLst>
              <a:ext uri="{FF2B5EF4-FFF2-40B4-BE49-F238E27FC236}">
                <a16:creationId xmlns:a16="http://schemas.microsoft.com/office/drawing/2014/main" id="{C87CB9CC-0EA9-4B62-9B27-74E7D7716F4F}"/>
              </a:ext>
            </a:extLst>
          </p:cNvPr>
          <p:cNvSpPr txBox="1"/>
          <p:nvPr/>
        </p:nvSpPr>
        <p:spPr>
          <a:xfrm>
            <a:off x="6465085" y="2824286"/>
            <a:ext cx="1833002" cy="584775"/>
          </a:xfrm>
          <a:prstGeom prst="rect">
            <a:avLst/>
          </a:prstGeom>
          <a:noFill/>
        </p:spPr>
        <p:txBody>
          <a:bodyPr wrap="none" rtlCol="0">
            <a:spAutoFit/>
          </a:bodyPr>
          <a:lstStyle/>
          <a:p>
            <a:r>
              <a:rPr lang="en-US" sz="1600" b="1" dirty="0">
                <a:solidFill>
                  <a:srgbClr val="C527BD"/>
                </a:solidFill>
              </a:rPr>
              <a:t>Ingest Metadata </a:t>
            </a:r>
          </a:p>
          <a:p>
            <a:r>
              <a:rPr lang="en-US" sz="1600" b="1" dirty="0">
                <a:solidFill>
                  <a:srgbClr val="C527BD"/>
                </a:solidFill>
              </a:rPr>
              <a:t>Make it searchable</a:t>
            </a:r>
          </a:p>
        </p:txBody>
      </p:sp>
      <p:sp>
        <p:nvSpPr>
          <p:cNvPr id="208" name="TextBox 207">
            <a:extLst>
              <a:ext uri="{FF2B5EF4-FFF2-40B4-BE49-F238E27FC236}">
                <a16:creationId xmlns:a16="http://schemas.microsoft.com/office/drawing/2014/main" id="{71928798-EAE8-43F5-BA18-4EF95188F965}"/>
              </a:ext>
            </a:extLst>
          </p:cNvPr>
          <p:cNvSpPr txBox="1"/>
          <p:nvPr/>
        </p:nvSpPr>
        <p:spPr>
          <a:xfrm>
            <a:off x="8965666" y="834763"/>
            <a:ext cx="2284657"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rgbClr val="FFC000"/>
                </a:solidFill>
              </a:rPr>
              <a:t>Control/Operate</a:t>
            </a:r>
          </a:p>
          <a:p>
            <a:pPr marL="285750" indent="-285750">
              <a:buFont typeface="Arial" panose="020B0604020202020204" pitchFamily="34" charset="0"/>
              <a:buChar char="•"/>
            </a:pPr>
            <a:r>
              <a:rPr lang="en-US" sz="1400" b="1" dirty="0">
                <a:solidFill>
                  <a:srgbClr val="FFC000"/>
                </a:solidFill>
              </a:rPr>
              <a:t>Acquire-generate (meta)data</a:t>
            </a:r>
          </a:p>
          <a:p>
            <a:pPr marL="285750" indent="-285750">
              <a:buFont typeface="Arial" panose="020B0604020202020204" pitchFamily="34" charset="0"/>
              <a:buChar char="•"/>
            </a:pPr>
            <a:r>
              <a:rPr lang="en-US" sz="1400" b="1" dirty="0">
                <a:solidFill>
                  <a:srgbClr val="FFC000"/>
                </a:solidFill>
              </a:rPr>
              <a:t>Archivers </a:t>
            </a:r>
            <a:r>
              <a:rPr lang="en-US" sz="1400" b="1" dirty="0" err="1">
                <a:solidFill>
                  <a:srgbClr val="FFC000"/>
                </a:solidFill>
              </a:rPr>
              <a:t>etc</a:t>
            </a:r>
            <a:endParaRPr lang="en-US" sz="1400" b="1" dirty="0">
              <a:solidFill>
                <a:srgbClr val="FFC000"/>
              </a:solidFill>
            </a:endParaRPr>
          </a:p>
          <a:p>
            <a:pPr marL="285750" indent="-285750">
              <a:buFont typeface="Arial" panose="020B0604020202020204" pitchFamily="34" charset="0"/>
              <a:buChar char="•"/>
            </a:pPr>
            <a:endParaRPr lang="en-US" sz="1400" b="1" dirty="0"/>
          </a:p>
        </p:txBody>
      </p:sp>
      <p:grpSp>
        <p:nvGrpSpPr>
          <p:cNvPr id="209" name="Group 208">
            <a:extLst>
              <a:ext uri="{FF2B5EF4-FFF2-40B4-BE49-F238E27FC236}">
                <a16:creationId xmlns:a16="http://schemas.microsoft.com/office/drawing/2014/main" id="{42ECAD0B-3742-48F5-A9B2-8ADD14C595CA}"/>
              </a:ext>
            </a:extLst>
          </p:cNvPr>
          <p:cNvGrpSpPr/>
          <p:nvPr/>
        </p:nvGrpSpPr>
        <p:grpSpPr>
          <a:xfrm>
            <a:off x="6394345" y="499068"/>
            <a:ext cx="2556009" cy="1524415"/>
            <a:chOff x="7099020" y="874439"/>
            <a:chExt cx="2556009" cy="1524415"/>
          </a:xfrm>
        </p:grpSpPr>
        <p:grpSp>
          <p:nvGrpSpPr>
            <p:cNvPr id="210" name="Group 209">
              <a:extLst>
                <a:ext uri="{FF2B5EF4-FFF2-40B4-BE49-F238E27FC236}">
                  <a16:creationId xmlns:a16="http://schemas.microsoft.com/office/drawing/2014/main" id="{80319249-680B-41EE-864A-15C9310310F0}"/>
                </a:ext>
              </a:extLst>
            </p:cNvPr>
            <p:cNvGrpSpPr/>
            <p:nvPr/>
          </p:nvGrpSpPr>
          <p:grpSpPr>
            <a:xfrm>
              <a:off x="7225826" y="1210134"/>
              <a:ext cx="2429203" cy="1188720"/>
              <a:chOff x="7255761" y="987591"/>
              <a:chExt cx="2429203" cy="1188720"/>
            </a:xfrm>
          </p:grpSpPr>
          <p:sp>
            <p:nvSpPr>
              <p:cNvPr id="212" name="Rectangle 211">
                <a:extLst>
                  <a:ext uri="{FF2B5EF4-FFF2-40B4-BE49-F238E27FC236}">
                    <a16:creationId xmlns:a16="http://schemas.microsoft.com/office/drawing/2014/main" id="{4471EDA0-64B1-492A-B172-3421522D1715}"/>
                  </a:ext>
                </a:extLst>
              </p:cNvPr>
              <p:cNvSpPr/>
              <p:nvPr/>
            </p:nvSpPr>
            <p:spPr>
              <a:xfrm>
                <a:off x="7255761" y="987591"/>
                <a:ext cx="2421637" cy="1188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3" name="Picture 10" descr="Types of Industrial Control Systems - InstrumentationTools">
                <a:extLst>
                  <a:ext uri="{FF2B5EF4-FFF2-40B4-BE49-F238E27FC236}">
                    <a16:creationId xmlns:a16="http://schemas.microsoft.com/office/drawing/2014/main" id="{5B0AB147-C988-439A-910A-1ACE05C4FB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8359" y="1051058"/>
                <a:ext cx="1208640" cy="786920"/>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2" descr="DAQ Basics - DAQiFi">
                <a:extLst>
                  <a:ext uri="{FF2B5EF4-FFF2-40B4-BE49-F238E27FC236}">
                    <a16:creationId xmlns:a16="http://schemas.microsoft.com/office/drawing/2014/main" id="{2AF2055E-E18A-4A32-A886-1D18E7D34EE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92638" y="1077159"/>
                <a:ext cx="1175617" cy="633911"/>
              </a:xfrm>
              <a:prstGeom prst="rect">
                <a:avLst/>
              </a:prstGeom>
              <a:noFill/>
              <a:extLst>
                <a:ext uri="{909E8E84-426E-40DD-AFC4-6F175D3DCCD1}">
                  <a14:hiddenFill xmlns:a14="http://schemas.microsoft.com/office/drawing/2010/main">
                    <a:solidFill>
                      <a:srgbClr val="FFFFFF"/>
                    </a:solidFill>
                  </a14:hiddenFill>
                </a:ext>
              </a:extLst>
            </p:spPr>
          </p:pic>
          <p:sp>
            <p:nvSpPr>
              <p:cNvPr id="215" name="TextBox 214">
                <a:extLst>
                  <a:ext uri="{FF2B5EF4-FFF2-40B4-BE49-F238E27FC236}">
                    <a16:creationId xmlns:a16="http://schemas.microsoft.com/office/drawing/2014/main" id="{1FDBA604-1E23-4C0E-AF7F-4B96E1E9E597}"/>
                  </a:ext>
                </a:extLst>
              </p:cNvPr>
              <p:cNvSpPr txBox="1"/>
              <p:nvPr/>
            </p:nvSpPr>
            <p:spPr>
              <a:xfrm>
                <a:off x="7311237" y="1795151"/>
                <a:ext cx="2373727" cy="338554"/>
              </a:xfrm>
              <a:prstGeom prst="rect">
                <a:avLst/>
              </a:prstGeom>
              <a:noFill/>
            </p:spPr>
            <p:txBody>
              <a:bodyPr wrap="none" rtlCol="0">
                <a:spAutoFit/>
              </a:bodyPr>
              <a:lstStyle/>
              <a:p>
                <a:r>
                  <a:rPr lang="en-US" sz="1600" dirty="0">
                    <a:solidFill>
                      <a:schemeClr val="accent2"/>
                    </a:solidFill>
                  </a:rPr>
                  <a:t>Control Systems and DAQ</a:t>
                </a:r>
              </a:p>
            </p:txBody>
          </p:sp>
        </p:grpSp>
        <p:sp>
          <p:nvSpPr>
            <p:cNvPr id="211" name="TextBox 210">
              <a:extLst>
                <a:ext uri="{FF2B5EF4-FFF2-40B4-BE49-F238E27FC236}">
                  <a16:creationId xmlns:a16="http://schemas.microsoft.com/office/drawing/2014/main" id="{8C95B299-DB43-4B08-A50A-A717CCF00E90}"/>
                </a:ext>
              </a:extLst>
            </p:cNvPr>
            <p:cNvSpPr txBox="1"/>
            <p:nvPr/>
          </p:nvSpPr>
          <p:spPr>
            <a:xfrm>
              <a:off x="7099020" y="874439"/>
              <a:ext cx="1689886" cy="369332"/>
            </a:xfrm>
            <a:prstGeom prst="rect">
              <a:avLst/>
            </a:prstGeom>
            <a:noFill/>
          </p:spPr>
          <p:txBody>
            <a:bodyPr wrap="none" rtlCol="0">
              <a:spAutoFit/>
            </a:bodyPr>
            <a:lstStyle/>
            <a:p>
              <a:r>
                <a:rPr lang="en-US" dirty="0">
                  <a:solidFill>
                    <a:srgbClr val="FF0000"/>
                  </a:solidFill>
                  <a:latin typeface="Algerian" panose="04020705040A02060702" pitchFamily="82" charset="0"/>
                </a:rPr>
                <a:t>Where from?</a:t>
              </a:r>
            </a:p>
          </p:txBody>
        </p:sp>
      </p:grpSp>
      <p:grpSp>
        <p:nvGrpSpPr>
          <p:cNvPr id="216" name="Group 215">
            <a:extLst>
              <a:ext uri="{FF2B5EF4-FFF2-40B4-BE49-F238E27FC236}">
                <a16:creationId xmlns:a16="http://schemas.microsoft.com/office/drawing/2014/main" id="{E1FDC629-5BD6-431A-A708-14BEA02BF961}"/>
              </a:ext>
            </a:extLst>
          </p:cNvPr>
          <p:cNvGrpSpPr/>
          <p:nvPr/>
        </p:nvGrpSpPr>
        <p:grpSpPr>
          <a:xfrm>
            <a:off x="6191149" y="507279"/>
            <a:ext cx="5141584" cy="1947590"/>
            <a:chOff x="6895824" y="882650"/>
            <a:chExt cx="5141584" cy="1947590"/>
          </a:xfrm>
        </p:grpSpPr>
        <p:sp>
          <p:nvSpPr>
            <p:cNvPr id="217" name="Rectangle: Rounded Corners 216">
              <a:extLst>
                <a:ext uri="{FF2B5EF4-FFF2-40B4-BE49-F238E27FC236}">
                  <a16:creationId xmlns:a16="http://schemas.microsoft.com/office/drawing/2014/main" id="{2525A544-C46C-4BE3-ADD3-081F5A2CCDBE}"/>
                </a:ext>
              </a:extLst>
            </p:cNvPr>
            <p:cNvSpPr/>
            <p:nvPr/>
          </p:nvSpPr>
          <p:spPr>
            <a:xfrm>
              <a:off x="6895824" y="882650"/>
              <a:ext cx="5141583" cy="1947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a:extLst>
                <a:ext uri="{FF2B5EF4-FFF2-40B4-BE49-F238E27FC236}">
                  <a16:creationId xmlns:a16="http://schemas.microsoft.com/office/drawing/2014/main" id="{5D33274D-651D-4188-9EDA-F910119D1727}"/>
                </a:ext>
              </a:extLst>
            </p:cNvPr>
            <p:cNvGrpSpPr/>
            <p:nvPr/>
          </p:nvGrpSpPr>
          <p:grpSpPr>
            <a:xfrm>
              <a:off x="8965666" y="1371527"/>
              <a:ext cx="3071742" cy="914400"/>
              <a:chOff x="8965666" y="1371527"/>
              <a:chExt cx="3071742" cy="914400"/>
            </a:xfrm>
          </p:grpSpPr>
          <p:grpSp>
            <p:nvGrpSpPr>
              <p:cNvPr id="220" name="Group 219">
                <a:extLst>
                  <a:ext uri="{FF2B5EF4-FFF2-40B4-BE49-F238E27FC236}">
                    <a16:creationId xmlns:a16="http://schemas.microsoft.com/office/drawing/2014/main" id="{DC9BE0F6-EA2D-48E8-B566-EE0BC7C2234D}"/>
                  </a:ext>
                </a:extLst>
              </p:cNvPr>
              <p:cNvGrpSpPr/>
              <p:nvPr/>
            </p:nvGrpSpPr>
            <p:grpSpPr>
              <a:xfrm>
                <a:off x="10294848" y="1371527"/>
                <a:ext cx="1742560" cy="914400"/>
                <a:chOff x="10294848" y="1371527"/>
                <a:chExt cx="1742560" cy="914400"/>
              </a:xfrm>
            </p:grpSpPr>
            <p:pic>
              <p:nvPicPr>
                <p:cNvPr id="222" name="Graphic 221" descr="Database">
                  <a:extLst>
                    <a:ext uri="{FF2B5EF4-FFF2-40B4-BE49-F238E27FC236}">
                      <a16:creationId xmlns:a16="http://schemas.microsoft.com/office/drawing/2014/main" id="{D776C8F3-9D9B-4438-A0F3-DCC6F641EF9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94848" y="1371527"/>
                  <a:ext cx="914400" cy="914400"/>
                </a:xfrm>
                <a:prstGeom prst="rect">
                  <a:avLst/>
                </a:prstGeom>
              </p:spPr>
            </p:pic>
            <p:sp>
              <p:nvSpPr>
                <p:cNvPr id="223" name="TextBox 222">
                  <a:extLst>
                    <a:ext uri="{FF2B5EF4-FFF2-40B4-BE49-F238E27FC236}">
                      <a16:creationId xmlns:a16="http://schemas.microsoft.com/office/drawing/2014/main" id="{A1C00522-10A1-4BDB-BD5C-5441962DB402}"/>
                    </a:ext>
                  </a:extLst>
                </p:cNvPr>
                <p:cNvSpPr txBox="1"/>
                <p:nvPr/>
              </p:nvSpPr>
              <p:spPr>
                <a:xfrm>
                  <a:off x="11126838" y="1462984"/>
                  <a:ext cx="910570" cy="646331"/>
                </a:xfrm>
                <a:prstGeom prst="rect">
                  <a:avLst/>
                </a:prstGeom>
                <a:noFill/>
              </p:spPr>
              <p:txBody>
                <a:bodyPr wrap="none" rtlCol="0">
                  <a:spAutoFit/>
                </a:bodyPr>
                <a:lstStyle/>
                <a:p>
                  <a:r>
                    <a:rPr lang="en-US" dirty="0">
                      <a:solidFill>
                        <a:srgbClr val="FF0000"/>
                      </a:solidFill>
                    </a:rPr>
                    <a:t>Online</a:t>
                  </a:r>
                </a:p>
                <a:p>
                  <a:r>
                    <a:rPr lang="en-US" dirty="0">
                      <a:solidFill>
                        <a:srgbClr val="FF0000"/>
                      </a:solidFill>
                    </a:rPr>
                    <a:t>storage</a:t>
                  </a:r>
                </a:p>
              </p:txBody>
            </p:sp>
          </p:grpSp>
          <p:cxnSp>
            <p:nvCxnSpPr>
              <p:cNvPr id="221" name="Straight Arrow Connector 220">
                <a:extLst>
                  <a:ext uri="{FF2B5EF4-FFF2-40B4-BE49-F238E27FC236}">
                    <a16:creationId xmlns:a16="http://schemas.microsoft.com/office/drawing/2014/main" id="{F91CFD26-066C-46A3-92BE-38497AFE97E2}"/>
                  </a:ext>
                </a:extLst>
              </p:cNvPr>
              <p:cNvCxnSpPr>
                <a:cxnSpLocks/>
                <a:stCxn id="208" idx="1"/>
              </p:cNvCxnSpPr>
              <p:nvPr/>
            </p:nvCxnSpPr>
            <p:spPr>
              <a:xfrm>
                <a:off x="8965666" y="1419539"/>
                <a:ext cx="809112" cy="14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376B6731-5E59-48D2-8672-3CB98A6A3DDB}"/>
                </a:ext>
              </a:extLst>
            </p:cNvPr>
            <p:cNvSpPr txBox="1"/>
            <p:nvPr/>
          </p:nvSpPr>
          <p:spPr>
            <a:xfrm>
              <a:off x="7216802" y="2441732"/>
              <a:ext cx="2557110" cy="369332"/>
            </a:xfrm>
            <a:prstGeom prst="rect">
              <a:avLst/>
            </a:prstGeom>
            <a:noFill/>
          </p:spPr>
          <p:txBody>
            <a:bodyPr wrap="none" rtlCol="0">
              <a:spAutoFit/>
            </a:bodyPr>
            <a:lstStyle/>
            <a:p>
              <a:r>
                <a:rPr lang="en-US" b="1" dirty="0">
                  <a:solidFill>
                    <a:srgbClr val="00B050"/>
                  </a:solidFill>
                </a:rPr>
                <a:t>ELI ALPS/Beamlines/NP</a:t>
              </a:r>
            </a:p>
          </p:txBody>
        </p:sp>
      </p:grpSp>
      <p:grpSp>
        <p:nvGrpSpPr>
          <p:cNvPr id="224" name="Group 223">
            <a:extLst>
              <a:ext uri="{FF2B5EF4-FFF2-40B4-BE49-F238E27FC236}">
                <a16:creationId xmlns:a16="http://schemas.microsoft.com/office/drawing/2014/main" id="{9D769868-252E-410B-80C3-F1C918E389F8}"/>
              </a:ext>
            </a:extLst>
          </p:cNvPr>
          <p:cNvGrpSpPr/>
          <p:nvPr/>
        </p:nvGrpSpPr>
        <p:grpSpPr>
          <a:xfrm>
            <a:off x="8252947" y="2654681"/>
            <a:ext cx="2821478" cy="1273162"/>
            <a:chOff x="8809790" y="3039664"/>
            <a:chExt cx="2821478" cy="1273162"/>
          </a:xfrm>
        </p:grpSpPr>
        <p:pic>
          <p:nvPicPr>
            <p:cNvPr id="225" name="Graphic 224" descr="Database">
              <a:extLst>
                <a:ext uri="{FF2B5EF4-FFF2-40B4-BE49-F238E27FC236}">
                  <a16:creationId xmlns:a16="http://schemas.microsoft.com/office/drawing/2014/main" id="{93124521-0029-43AF-92F7-54E539D373D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190674" y="3176025"/>
              <a:ext cx="914400" cy="914400"/>
            </a:xfrm>
            <a:prstGeom prst="rect">
              <a:avLst/>
            </a:prstGeom>
          </p:spPr>
        </p:pic>
        <p:pic>
          <p:nvPicPr>
            <p:cNvPr id="226" name="Picture 14" descr="Why the Future of Data Storage is (Still) Magnetic Tape - IEEE Spectrum">
              <a:extLst>
                <a:ext uri="{FF2B5EF4-FFF2-40B4-BE49-F238E27FC236}">
                  <a16:creationId xmlns:a16="http://schemas.microsoft.com/office/drawing/2014/main" id="{427B5788-7460-4DB2-B45A-3829E9F5568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07343" y="3417205"/>
              <a:ext cx="915261" cy="481250"/>
            </a:xfrm>
            <a:prstGeom prst="rect">
              <a:avLst/>
            </a:prstGeom>
            <a:noFill/>
            <a:extLst>
              <a:ext uri="{909E8E84-426E-40DD-AFC4-6F175D3DCCD1}">
                <a14:hiddenFill xmlns:a14="http://schemas.microsoft.com/office/drawing/2010/main">
                  <a:solidFill>
                    <a:srgbClr val="FFFFFF"/>
                  </a:solidFill>
                </a14:hiddenFill>
              </a:ext>
            </a:extLst>
          </p:spPr>
        </p:pic>
        <p:sp>
          <p:nvSpPr>
            <p:cNvPr id="227" name="Rectangle: Rounded Corners 226">
              <a:extLst>
                <a:ext uri="{FF2B5EF4-FFF2-40B4-BE49-F238E27FC236}">
                  <a16:creationId xmlns:a16="http://schemas.microsoft.com/office/drawing/2014/main" id="{B990F77A-D0CC-47CC-873B-041A8B155351}"/>
                </a:ext>
              </a:extLst>
            </p:cNvPr>
            <p:cNvSpPr/>
            <p:nvPr/>
          </p:nvSpPr>
          <p:spPr>
            <a:xfrm>
              <a:off x="8844563" y="3039664"/>
              <a:ext cx="2554957" cy="1273162"/>
            </a:xfrm>
            <a:prstGeom prst="roundRect">
              <a:avLst/>
            </a:prstGeom>
            <a:noFill/>
            <a:ln>
              <a:solidFill>
                <a:srgbClr val="FF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a:extLst>
                <a:ext uri="{FF2B5EF4-FFF2-40B4-BE49-F238E27FC236}">
                  <a16:creationId xmlns:a16="http://schemas.microsoft.com/office/drawing/2014/main" id="{C3E38077-C965-4397-AB10-6D66A173775F}"/>
                </a:ext>
              </a:extLst>
            </p:cNvPr>
            <p:cNvSpPr txBox="1"/>
            <p:nvPr/>
          </p:nvSpPr>
          <p:spPr>
            <a:xfrm>
              <a:off x="8809790" y="3956924"/>
              <a:ext cx="2821478" cy="307777"/>
            </a:xfrm>
            <a:prstGeom prst="rect">
              <a:avLst/>
            </a:prstGeom>
            <a:noFill/>
          </p:spPr>
          <p:txBody>
            <a:bodyPr wrap="none" rtlCol="0">
              <a:spAutoFit/>
            </a:bodyPr>
            <a:lstStyle/>
            <a:p>
              <a:r>
                <a:rPr lang="en-US" sz="1400">
                  <a:highlight>
                    <a:srgbClr val="FF9900"/>
                  </a:highlight>
                </a:rPr>
                <a:t>??offline </a:t>
              </a:r>
              <a:r>
                <a:rPr lang="en-US" sz="1400" dirty="0">
                  <a:highlight>
                    <a:srgbClr val="FF9900"/>
                  </a:highlight>
                </a:rPr>
                <a:t>and Long Term Storage??</a:t>
              </a:r>
            </a:p>
          </p:txBody>
        </p:sp>
      </p:grpSp>
      <p:grpSp>
        <p:nvGrpSpPr>
          <p:cNvPr id="229" name="Group 228">
            <a:extLst>
              <a:ext uri="{FF2B5EF4-FFF2-40B4-BE49-F238E27FC236}">
                <a16:creationId xmlns:a16="http://schemas.microsoft.com/office/drawing/2014/main" id="{2F1D0F8D-957E-410D-98DC-C302C3362FFB}"/>
              </a:ext>
            </a:extLst>
          </p:cNvPr>
          <p:cNvGrpSpPr/>
          <p:nvPr/>
        </p:nvGrpSpPr>
        <p:grpSpPr>
          <a:xfrm>
            <a:off x="595567" y="973137"/>
            <a:ext cx="10247110" cy="5418713"/>
            <a:chOff x="595567" y="965536"/>
            <a:chExt cx="9915234" cy="5418713"/>
          </a:xfrm>
        </p:grpSpPr>
        <p:grpSp>
          <p:nvGrpSpPr>
            <p:cNvPr id="230" name="Group 229">
              <a:extLst>
                <a:ext uri="{FF2B5EF4-FFF2-40B4-BE49-F238E27FC236}">
                  <a16:creationId xmlns:a16="http://schemas.microsoft.com/office/drawing/2014/main" id="{30D10E00-9C9A-4E54-99CA-0B89D09700F2}"/>
                </a:ext>
              </a:extLst>
            </p:cNvPr>
            <p:cNvGrpSpPr/>
            <p:nvPr/>
          </p:nvGrpSpPr>
          <p:grpSpPr>
            <a:xfrm>
              <a:off x="595567" y="1425998"/>
              <a:ext cx="9915234" cy="4958251"/>
              <a:chOff x="595567" y="1425998"/>
              <a:chExt cx="9915234" cy="4958251"/>
            </a:xfrm>
          </p:grpSpPr>
          <p:grpSp>
            <p:nvGrpSpPr>
              <p:cNvPr id="234" name="Group 233">
                <a:extLst>
                  <a:ext uri="{FF2B5EF4-FFF2-40B4-BE49-F238E27FC236}">
                    <a16:creationId xmlns:a16="http://schemas.microsoft.com/office/drawing/2014/main" id="{B3BA80E2-A128-4782-80FF-CB57214648C6}"/>
                  </a:ext>
                </a:extLst>
              </p:cNvPr>
              <p:cNvGrpSpPr/>
              <p:nvPr/>
            </p:nvGrpSpPr>
            <p:grpSpPr>
              <a:xfrm>
                <a:off x="595567" y="1425998"/>
                <a:ext cx="9915234" cy="4958251"/>
                <a:chOff x="595567" y="1425998"/>
                <a:chExt cx="9915234" cy="4958251"/>
              </a:xfrm>
            </p:grpSpPr>
            <p:cxnSp>
              <p:nvCxnSpPr>
                <p:cNvPr id="237" name="Connector: Elbow 236">
                  <a:extLst>
                    <a:ext uri="{FF2B5EF4-FFF2-40B4-BE49-F238E27FC236}">
                      <a16:creationId xmlns:a16="http://schemas.microsoft.com/office/drawing/2014/main" id="{4A962031-B3D8-4422-B120-12159E0D98E5}"/>
                    </a:ext>
                  </a:extLst>
                </p:cNvPr>
                <p:cNvCxnSpPr>
                  <a:cxnSpLocks/>
                  <a:stCxn id="184" idx="0"/>
                  <a:endCxn id="177" idx="2"/>
                </p:cNvCxnSpPr>
                <p:nvPr/>
              </p:nvCxnSpPr>
              <p:spPr>
                <a:xfrm rot="5400000" flipH="1" flipV="1">
                  <a:off x="1829520" y="772030"/>
                  <a:ext cx="624874" cy="193281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8" name="Connector: Elbow 237">
                  <a:extLst>
                    <a:ext uri="{FF2B5EF4-FFF2-40B4-BE49-F238E27FC236}">
                      <a16:creationId xmlns:a16="http://schemas.microsoft.com/office/drawing/2014/main" id="{8DFBDAE8-DD72-4C00-BD34-646BAE2E101E}"/>
                    </a:ext>
                  </a:extLst>
                </p:cNvPr>
                <p:cNvCxnSpPr>
                  <a:cxnSpLocks/>
                  <a:stCxn id="184" idx="2"/>
                  <a:endCxn id="189" idx="1"/>
                </p:cNvCxnSpPr>
                <p:nvPr/>
              </p:nvCxnSpPr>
              <p:spPr>
                <a:xfrm rot="5400000">
                  <a:off x="-70781" y="3649882"/>
                  <a:ext cx="1912682" cy="579986"/>
                </a:xfrm>
                <a:prstGeom prst="bentConnector4">
                  <a:avLst>
                    <a:gd name="adj1" fmla="val 27308"/>
                    <a:gd name="adj2" fmla="val 138138"/>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9" name="Connector: Elbow 238">
                  <a:extLst>
                    <a:ext uri="{FF2B5EF4-FFF2-40B4-BE49-F238E27FC236}">
                      <a16:creationId xmlns:a16="http://schemas.microsoft.com/office/drawing/2014/main" id="{AD4BC9B9-29B2-4F65-A954-C22FDAEA0D13}"/>
                    </a:ext>
                  </a:extLst>
                </p:cNvPr>
                <p:cNvCxnSpPr>
                  <a:cxnSpLocks/>
                  <a:endCxn id="189" idx="3"/>
                </p:cNvCxnSpPr>
                <p:nvPr/>
              </p:nvCxnSpPr>
              <p:spPr>
                <a:xfrm rot="10800000" flipV="1">
                  <a:off x="2989170" y="3444014"/>
                  <a:ext cx="1545623" cy="1459804"/>
                </a:xfrm>
                <a:prstGeom prst="bentConnector3">
                  <a:avLst>
                    <a:gd name="adj1" fmla="val 87450"/>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6091C7C0-A0FA-43CE-BB4C-2EC35308804E}"/>
                    </a:ext>
                  </a:extLst>
                </p:cNvPr>
                <p:cNvCxnSpPr>
                  <a:cxnSpLocks/>
                  <a:endCxn id="193" idx="0"/>
                </p:cNvCxnSpPr>
                <p:nvPr/>
              </p:nvCxnSpPr>
              <p:spPr>
                <a:xfrm rot="10800000" flipV="1">
                  <a:off x="2335525" y="3316167"/>
                  <a:ext cx="1833766" cy="73692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1" name="Connector: Elbow 240">
                  <a:extLst>
                    <a:ext uri="{FF2B5EF4-FFF2-40B4-BE49-F238E27FC236}">
                      <a16:creationId xmlns:a16="http://schemas.microsoft.com/office/drawing/2014/main" id="{10215FDD-BC4E-46BA-AAA1-079503CCC83D}"/>
                    </a:ext>
                  </a:extLst>
                </p:cNvPr>
                <p:cNvCxnSpPr>
                  <a:cxnSpLocks/>
                </p:cNvCxnSpPr>
                <p:nvPr/>
              </p:nvCxnSpPr>
              <p:spPr>
                <a:xfrm rot="10800000">
                  <a:off x="1568245" y="5779454"/>
                  <a:ext cx="3370478" cy="604795"/>
                </a:xfrm>
                <a:prstGeom prst="bentConnector3">
                  <a:avLst>
                    <a:gd name="adj1" fmla="val 100094"/>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Connector: Elbow 241">
                  <a:extLst>
                    <a:ext uri="{FF2B5EF4-FFF2-40B4-BE49-F238E27FC236}">
                      <a16:creationId xmlns:a16="http://schemas.microsoft.com/office/drawing/2014/main" id="{63F05311-A94F-4F98-922D-BE77967D47B2}"/>
                    </a:ext>
                  </a:extLst>
                </p:cNvPr>
                <p:cNvCxnSpPr>
                  <a:cxnSpLocks/>
                  <a:stCxn id="215" idx="1"/>
                  <a:endCxn id="198" idx="2"/>
                </p:cNvCxnSpPr>
                <p:nvPr/>
              </p:nvCxnSpPr>
              <p:spPr>
                <a:xfrm rot="10800000" flipV="1">
                  <a:off x="5594039" y="1811599"/>
                  <a:ext cx="982589" cy="2145051"/>
                </a:xfrm>
                <a:prstGeom prst="bentConnector4">
                  <a:avLst>
                    <a:gd name="adj1" fmla="val 54840"/>
                    <a:gd name="adj2" fmla="val 11065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245E8725-E6DA-4258-BD2C-B4ABB2D352CD}"/>
                    </a:ext>
                  </a:extLst>
                </p:cNvPr>
                <p:cNvCxnSpPr>
                  <a:cxnSpLocks/>
                  <a:endCxn id="198" idx="2"/>
                </p:cNvCxnSpPr>
                <p:nvPr/>
              </p:nvCxnSpPr>
              <p:spPr>
                <a:xfrm rot="10800000" flipV="1">
                  <a:off x="5594039" y="1984085"/>
                  <a:ext cx="4411959" cy="1972566"/>
                </a:xfrm>
                <a:prstGeom prst="bentConnector4">
                  <a:avLst>
                    <a:gd name="adj1" fmla="val 85213"/>
                    <a:gd name="adj2" fmla="val 11158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4" name="Connector: Elbow 243">
                  <a:extLst>
                    <a:ext uri="{FF2B5EF4-FFF2-40B4-BE49-F238E27FC236}">
                      <a16:creationId xmlns:a16="http://schemas.microsoft.com/office/drawing/2014/main" id="{96B6708B-9AB8-4C2C-AF8B-CF229947745B}"/>
                    </a:ext>
                  </a:extLst>
                </p:cNvPr>
                <p:cNvCxnSpPr>
                  <a:cxnSpLocks/>
                  <a:stCxn id="208" idx="2"/>
                  <a:endCxn id="227" idx="3"/>
                </p:cNvCxnSpPr>
                <p:nvPr/>
              </p:nvCxnSpPr>
              <p:spPr>
                <a:xfrm rot="16200000" flipH="1">
                  <a:off x="9511883" y="2284743"/>
                  <a:ext cx="1286948" cy="710888"/>
                </a:xfrm>
                <a:prstGeom prst="bentConnector4">
                  <a:avLst>
                    <a:gd name="adj1" fmla="val 25268"/>
                    <a:gd name="adj2" fmla="val 186602"/>
                  </a:avLst>
                </a:prstGeom>
                <a:ln w="38100">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35" name="Connector: Elbow 234">
                <a:extLst>
                  <a:ext uri="{FF2B5EF4-FFF2-40B4-BE49-F238E27FC236}">
                    <a16:creationId xmlns:a16="http://schemas.microsoft.com/office/drawing/2014/main" id="{51BE0810-C803-40C0-8068-D82659308722}"/>
                  </a:ext>
                </a:extLst>
              </p:cNvPr>
              <p:cNvCxnSpPr>
                <a:cxnSpLocks/>
                <a:stCxn id="199" idx="3"/>
                <a:endCxn id="228" idx="2"/>
              </p:cNvCxnSpPr>
              <p:nvPr/>
            </p:nvCxnSpPr>
            <p:spPr>
              <a:xfrm>
                <a:off x="6038936" y="3186113"/>
                <a:ext cx="3624750" cy="693605"/>
              </a:xfrm>
              <a:prstGeom prst="bentConnector4">
                <a:avLst>
                  <a:gd name="adj1" fmla="val 13073"/>
                  <a:gd name="adj2" fmla="val 132958"/>
                </a:avLst>
              </a:prstGeom>
              <a:ln w="38100">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6" name="Connector: Elbow 235">
                <a:extLst>
                  <a:ext uri="{FF2B5EF4-FFF2-40B4-BE49-F238E27FC236}">
                    <a16:creationId xmlns:a16="http://schemas.microsoft.com/office/drawing/2014/main" id="{60A9074F-64C9-47CB-A07F-7D99875A86EF}"/>
                  </a:ext>
                </a:extLst>
              </p:cNvPr>
              <p:cNvCxnSpPr>
                <a:cxnSpLocks/>
                <a:stCxn id="190" idx="2"/>
                <a:endCxn id="227" idx="2"/>
              </p:cNvCxnSpPr>
              <p:nvPr/>
            </p:nvCxnSpPr>
            <p:spPr>
              <a:xfrm rot="5400000" flipH="1" flipV="1">
                <a:off x="4505051" y="722317"/>
                <a:ext cx="1854622" cy="8265673"/>
              </a:xfrm>
              <a:prstGeom prst="bentConnector3">
                <a:avLst>
                  <a:gd name="adj1" fmla="val -12326"/>
                </a:avLst>
              </a:prstGeom>
              <a:ln w="38100">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Elbow 230">
              <a:extLst>
                <a:ext uri="{FF2B5EF4-FFF2-40B4-BE49-F238E27FC236}">
                  <a16:creationId xmlns:a16="http://schemas.microsoft.com/office/drawing/2014/main" id="{F7EA45AD-6404-43A9-8536-4B674508C5D7}"/>
                </a:ext>
              </a:extLst>
            </p:cNvPr>
            <p:cNvCxnSpPr>
              <a:cxnSpLocks/>
              <a:stCxn id="213" idx="1"/>
            </p:cNvCxnSpPr>
            <p:nvPr/>
          </p:nvCxnSpPr>
          <p:spPr>
            <a:xfrm rot="10800000">
              <a:off x="4169291" y="965536"/>
              <a:ext cx="2384458" cy="326154"/>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2" name="Connector: Elbow 231">
              <a:extLst>
                <a:ext uri="{FF2B5EF4-FFF2-40B4-BE49-F238E27FC236}">
                  <a16:creationId xmlns:a16="http://schemas.microsoft.com/office/drawing/2014/main" id="{349FD032-350E-48EF-8AA9-65B7BD0CF413}"/>
                </a:ext>
              </a:extLst>
            </p:cNvPr>
            <p:cNvCxnSpPr>
              <a:cxnSpLocks/>
              <a:stCxn id="199" idx="1"/>
            </p:cNvCxnSpPr>
            <p:nvPr/>
          </p:nvCxnSpPr>
          <p:spPr>
            <a:xfrm rot="10800000">
              <a:off x="3705906" y="1426442"/>
              <a:ext cx="264741" cy="1759672"/>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3" name="Connector: Elbow 232">
              <a:extLst>
                <a:ext uri="{FF2B5EF4-FFF2-40B4-BE49-F238E27FC236}">
                  <a16:creationId xmlns:a16="http://schemas.microsoft.com/office/drawing/2014/main" id="{4D2E5127-2321-46B2-90E1-2C618697BE41}"/>
                </a:ext>
              </a:extLst>
            </p:cNvPr>
            <p:cNvCxnSpPr>
              <a:cxnSpLocks/>
              <a:stCxn id="201" idx="1"/>
            </p:cNvCxnSpPr>
            <p:nvPr/>
          </p:nvCxnSpPr>
          <p:spPr>
            <a:xfrm rot="10800000">
              <a:off x="3369918" y="1502159"/>
              <a:ext cx="885317" cy="388795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45" name="TextBox 244">
            <a:extLst>
              <a:ext uri="{FF2B5EF4-FFF2-40B4-BE49-F238E27FC236}">
                <a16:creationId xmlns:a16="http://schemas.microsoft.com/office/drawing/2014/main" id="{E96D2A94-84B2-4756-8459-9CCC56481ACC}"/>
              </a:ext>
            </a:extLst>
          </p:cNvPr>
          <p:cNvSpPr txBox="1"/>
          <p:nvPr/>
        </p:nvSpPr>
        <p:spPr>
          <a:xfrm>
            <a:off x="671958" y="3699649"/>
            <a:ext cx="920445" cy="369332"/>
          </a:xfrm>
          <a:prstGeom prst="rect">
            <a:avLst/>
          </a:prstGeom>
          <a:noFill/>
        </p:spPr>
        <p:txBody>
          <a:bodyPr wrap="none" rtlCol="0">
            <a:spAutoFit/>
          </a:bodyPr>
          <a:lstStyle/>
          <a:p>
            <a:r>
              <a:rPr lang="en-US" dirty="0">
                <a:solidFill>
                  <a:srgbClr val="FF0000"/>
                </a:solidFill>
                <a:latin typeface="Algerian" panose="04020705040A02060702" pitchFamily="82" charset="0"/>
              </a:rPr>
              <a:t>WHAT?</a:t>
            </a:r>
          </a:p>
        </p:txBody>
      </p:sp>
      <p:pic>
        <p:nvPicPr>
          <p:cNvPr id="263" name="Picture 2" descr="eli logo">
            <a:extLst>
              <a:ext uri="{FF2B5EF4-FFF2-40B4-BE49-F238E27FC236}">
                <a16:creationId xmlns:a16="http://schemas.microsoft.com/office/drawing/2014/main" id="{2D6C56AA-90DC-4D2B-826E-7D0C2D0076F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sp>
        <p:nvSpPr>
          <p:cNvPr id="266" name="Footer Placeholder 3">
            <a:extLst>
              <a:ext uri="{FF2B5EF4-FFF2-40B4-BE49-F238E27FC236}">
                <a16:creationId xmlns:a16="http://schemas.microsoft.com/office/drawing/2014/main" id="{6AB66B04-7AB2-496F-9098-70F409861DED}"/>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267" name="Date Placeholder 3">
            <a:extLst>
              <a:ext uri="{FF2B5EF4-FFF2-40B4-BE49-F238E27FC236}">
                <a16:creationId xmlns:a16="http://schemas.microsoft.com/office/drawing/2014/main" id="{6BFF7C00-E9DC-4E99-A2F0-6A58F0A973FF}"/>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spTree>
    <p:extLst>
      <p:ext uri="{BB962C8B-B14F-4D97-AF65-F5344CB8AC3E}">
        <p14:creationId xmlns:p14="http://schemas.microsoft.com/office/powerpoint/2010/main" val="24996826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6"/>
                    </p:tgtEl>
                  </p:cond>
                </p:stCondLst>
                <p:endSync evt="end" delay="0">
                  <p:rtn val="all"/>
                </p:endSync>
                <p:childTnLst>
                  <p:par>
                    <p:cTn id="3" fill="hold">
                      <p:stCondLst>
                        <p:cond delay="0"/>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1+#ppt_w/2"/>
                                          </p:val>
                                        </p:tav>
                                        <p:tav tm="100000">
                                          <p:val>
                                            <p:strVal val="#ppt_x"/>
                                          </p:val>
                                        </p:tav>
                                      </p:tavLst>
                                    </p:anim>
                                    <p:anim calcmode="lin" valueType="num">
                                      <p:cBhvr additive="base">
                                        <p:cTn id="8" dur="500" fill="hold"/>
                                        <p:tgtEl>
                                          <p:spTgt spid="1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1" nodeType="clickEffect">
                                  <p:stCondLst>
                                    <p:cond delay="0"/>
                                  </p:stCondLst>
                                  <p:childTnLst>
                                    <p:anim calcmode="lin" valueType="num">
                                      <p:cBhvr additive="base">
                                        <p:cTn id="12" dur="500"/>
                                        <p:tgtEl>
                                          <p:spTgt spid="180"/>
                                        </p:tgtEl>
                                        <p:attrNameLst>
                                          <p:attrName>ppt_x</p:attrName>
                                        </p:attrNameLst>
                                      </p:cBhvr>
                                      <p:tavLst>
                                        <p:tav tm="0">
                                          <p:val>
                                            <p:strVal val="ppt_x"/>
                                          </p:val>
                                        </p:tav>
                                        <p:tav tm="100000">
                                          <p:val>
                                            <p:strVal val="1+ppt_w/2"/>
                                          </p:val>
                                        </p:tav>
                                      </p:tavLst>
                                    </p:anim>
                                    <p:anim calcmode="lin" valueType="num">
                                      <p:cBhvr additive="base">
                                        <p:cTn id="13" dur="500"/>
                                        <p:tgtEl>
                                          <p:spTgt spid="180"/>
                                        </p:tgtEl>
                                        <p:attrNameLst>
                                          <p:attrName>ppt_y</p:attrName>
                                        </p:attrNameLst>
                                      </p:cBhvr>
                                      <p:tavLst>
                                        <p:tav tm="0">
                                          <p:val>
                                            <p:strVal val="ppt_y"/>
                                          </p:val>
                                        </p:tav>
                                        <p:tav tm="100000">
                                          <p:val>
                                            <p:strVal val="ppt_y"/>
                                          </p:val>
                                        </p:tav>
                                      </p:tavLst>
                                    </p:anim>
                                    <p:set>
                                      <p:cBhvr>
                                        <p:cTn id="14" dur="1" fill="hold">
                                          <p:stCondLst>
                                            <p:cond delay="499"/>
                                          </p:stCondLst>
                                        </p:cTn>
                                        <p:tgtEl>
                                          <p:spTgt spid="180"/>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82"/>
                                        </p:tgtEl>
                                        <p:attrNameLst>
                                          <p:attrName>style.visibility</p:attrName>
                                        </p:attrNameLst>
                                      </p:cBhvr>
                                      <p:to>
                                        <p:strVal val="visible"/>
                                      </p:to>
                                    </p:set>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88"/>
                                        </p:tgtEl>
                                        <p:attrNameLst>
                                          <p:attrName>style.visibility</p:attrName>
                                        </p:attrNameLst>
                                      </p:cBhvr>
                                      <p:to>
                                        <p:strVal val="visible"/>
                                      </p:to>
                                    </p:set>
                                    <p:anim calcmode="lin" valueType="num">
                                      <p:cBhvr additive="base">
                                        <p:cTn id="21" dur="500" fill="hold"/>
                                        <p:tgtEl>
                                          <p:spTgt spid="188"/>
                                        </p:tgtEl>
                                        <p:attrNameLst>
                                          <p:attrName>ppt_x</p:attrName>
                                        </p:attrNameLst>
                                      </p:cBhvr>
                                      <p:tavLst>
                                        <p:tav tm="0">
                                          <p:val>
                                            <p:strVal val="1+#ppt_w/2"/>
                                          </p:val>
                                        </p:tav>
                                        <p:tav tm="100000">
                                          <p:val>
                                            <p:strVal val="#ppt_x"/>
                                          </p:val>
                                        </p:tav>
                                      </p:tavLst>
                                    </p:anim>
                                    <p:anim calcmode="lin" valueType="num">
                                      <p:cBhvr additive="base">
                                        <p:cTn id="22" dur="500" fill="hold"/>
                                        <p:tgtEl>
                                          <p:spTgt spid="18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2" fill="hold" grpId="1" nodeType="clickEffect">
                                  <p:stCondLst>
                                    <p:cond delay="0"/>
                                  </p:stCondLst>
                                  <p:childTnLst>
                                    <p:anim calcmode="lin" valueType="num">
                                      <p:cBhvr additive="base">
                                        <p:cTn id="26" dur="500"/>
                                        <p:tgtEl>
                                          <p:spTgt spid="188"/>
                                        </p:tgtEl>
                                        <p:attrNameLst>
                                          <p:attrName>ppt_x</p:attrName>
                                        </p:attrNameLst>
                                      </p:cBhvr>
                                      <p:tavLst>
                                        <p:tav tm="0">
                                          <p:val>
                                            <p:strVal val="ppt_x"/>
                                          </p:val>
                                        </p:tav>
                                        <p:tav tm="100000">
                                          <p:val>
                                            <p:strVal val="1+ppt_w/2"/>
                                          </p:val>
                                        </p:tav>
                                      </p:tavLst>
                                    </p:anim>
                                    <p:anim calcmode="lin" valueType="num">
                                      <p:cBhvr additive="base">
                                        <p:cTn id="27" dur="500"/>
                                        <p:tgtEl>
                                          <p:spTgt spid="188"/>
                                        </p:tgtEl>
                                        <p:attrNameLst>
                                          <p:attrName>ppt_y</p:attrName>
                                        </p:attrNameLst>
                                      </p:cBhvr>
                                      <p:tavLst>
                                        <p:tav tm="0">
                                          <p:val>
                                            <p:strVal val="ppt_y"/>
                                          </p:val>
                                        </p:tav>
                                        <p:tav tm="100000">
                                          <p:val>
                                            <p:strVal val="ppt_y"/>
                                          </p:val>
                                        </p:tav>
                                      </p:tavLst>
                                    </p:anim>
                                    <p:set>
                                      <p:cBhvr>
                                        <p:cTn id="28" dur="1" fill="hold">
                                          <p:stCondLst>
                                            <p:cond delay="499"/>
                                          </p:stCondLst>
                                        </p:cTn>
                                        <p:tgtEl>
                                          <p:spTgt spid="188"/>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73"/>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89"/>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90"/>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45"/>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91"/>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193"/>
                                        </p:tgtEl>
                                        <p:attrNameLst>
                                          <p:attrName>style.visibility</p:attrName>
                                        </p:attrNameLst>
                                      </p:cBhvr>
                                      <p:to>
                                        <p:strVal val="visible"/>
                                      </p:to>
                                    </p:set>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500" fill="hold"/>
                                        <p:tgtEl>
                                          <p:spTgt spid="192"/>
                                        </p:tgtEl>
                                        <p:attrNameLst>
                                          <p:attrName>ppt_x</p:attrName>
                                        </p:attrNameLst>
                                      </p:cBhvr>
                                      <p:tavLst>
                                        <p:tav tm="0">
                                          <p:val>
                                            <p:strVal val="1+#ppt_w/2"/>
                                          </p:val>
                                        </p:tav>
                                        <p:tav tm="100000">
                                          <p:val>
                                            <p:strVal val="#ppt_x"/>
                                          </p:val>
                                        </p:tav>
                                      </p:tavLst>
                                    </p:anim>
                                    <p:anim calcmode="lin" valueType="num">
                                      <p:cBhvr additive="base">
                                        <p:cTn id="51" dur="500" fill="hold"/>
                                        <p:tgtEl>
                                          <p:spTgt spid="19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2" fill="hold" grpId="1" nodeType="clickEffect">
                                  <p:stCondLst>
                                    <p:cond delay="0"/>
                                  </p:stCondLst>
                                  <p:childTnLst>
                                    <p:anim calcmode="lin" valueType="num">
                                      <p:cBhvr additive="base">
                                        <p:cTn id="55" dur="500"/>
                                        <p:tgtEl>
                                          <p:spTgt spid="192"/>
                                        </p:tgtEl>
                                        <p:attrNameLst>
                                          <p:attrName>ppt_x</p:attrName>
                                        </p:attrNameLst>
                                      </p:cBhvr>
                                      <p:tavLst>
                                        <p:tav tm="0">
                                          <p:val>
                                            <p:strVal val="ppt_x"/>
                                          </p:val>
                                        </p:tav>
                                        <p:tav tm="100000">
                                          <p:val>
                                            <p:strVal val="1+ppt_w/2"/>
                                          </p:val>
                                        </p:tav>
                                      </p:tavLst>
                                    </p:anim>
                                    <p:anim calcmode="lin" valueType="num">
                                      <p:cBhvr additive="base">
                                        <p:cTn id="56" dur="500"/>
                                        <p:tgtEl>
                                          <p:spTgt spid="192"/>
                                        </p:tgtEl>
                                        <p:attrNameLst>
                                          <p:attrName>ppt_y</p:attrName>
                                        </p:attrNameLst>
                                      </p:cBhvr>
                                      <p:tavLst>
                                        <p:tav tm="0">
                                          <p:val>
                                            <p:strVal val="ppt_y"/>
                                          </p:val>
                                        </p:tav>
                                        <p:tav tm="100000">
                                          <p:val>
                                            <p:strVal val="ppt_y"/>
                                          </p:val>
                                        </p:tav>
                                      </p:tavLst>
                                    </p:anim>
                                    <p:set>
                                      <p:cBhvr>
                                        <p:cTn id="57" dur="1" fill="hold">
                                          <p:stCondLst>
                                            <p:cond delay="499"/>
                                          </p:stCondLst>
                                        </p:cTn>
                                        <p:tgtEl>
                                          <p:spTgt spid="192"/>
                                        </p:tgtEl>
                                        <p:attrNameLst>
                                          <p:attrName>style.visibility</p:attrName>
                                        </p:attrNameLst>
                                      </p:cBhvr>
                                      <p:to>
                                        <p:strVal val="hidden"/>
                                      </p:to>
                                    </p:se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194"/>
                                        </p:tgtEl>
                                        <p:attrNameLst>
                                          <p:attrName>style.visibility</p:attrName>
                                        </p:attrNameLst>
                                      </p:cBhvr>
                                      <p:to>
                                        <p:strVal val="visible"/>
                                      </p:to>
                                    </p:set>
                                  </p:childTnLst>
                                </p:cTn>
                              </p:par>
                            </p:childTnLst>
                          </p:cTn>
                        </p:par>
                        <p:par>
                          <p:cTn id="61" fill="hold">
                            <p:stCondLst>
                              <p:cond delay="500"/>
                            </p:stCondLst>
                            <p:childTnLst>
                              <p:par>
                                <p:cTn id="62" presetID="2" presetClass="entr" presetSubtype="1" fill="hold" grpId="0" nodeType="afterEffect">
                                  <p:stCondLst>
                                    <p:cond delay="0"/>
                                  </p:stCondLst>
                                  <p:childTnLst>
                                    <p:set>
                                      <p:cBhvr>
                                        <p:cTn id="63" dur="1" fill="hold">
                                          <p:stCondLst>
                                            <p:cond delay="0"/>
                                          </p:stCondLst>
                                        </p:cTn>
                                        <p:tgtEl>
                                          <p:spTgt spid="207"/>
                                        </p:tgtEl>
                                        <p:attrNameLst>
                                          <p:attrName>style.visibility</p:attrName>
                                        </p:attrNameLst>
                                      </p:cBhvr>
                                      <p:to>
                                        <p:strVal val="visible"/>
                                      </p:to>
                                    </p:set>
                                    <p:anim calcmode="lin" valueType="num">
                                      <p:cBhvr additive="base">
                                        <p:cTn id="64" dur="500" fill="hold"/>
                                        <p:tgtEl>
                                          <p:spTgt spid="207"/>
                                        </p:tgtEl>
                                        <p:attrNameLst>
                                          <p:attrName>ppt_x</p:attrName>
                                        </p:attrNameLst>
                                      </p:cBhvr>
                                      <p:tavLst>
                                        <p:tav tm="0">
                                          <p:val>
                                            <p:strVal val="#ppt_x"/>
                                          </p:val>
                                        </p:tav>
                                        <p:tav tm="100000">
                                          <p:val>
                                            <p:strVal val="#ppt_x"/>
                                          </p:val>
                                        </p:tav>
                                      </p:tavLst>
                                    </p:anim>
                                    <p:anim calcmode="lin" valueType="num">
                                      <p:cBhvr additive="base">
                                        <p:cTn id="65" dur="500" fill="hold"/>
                                        <p:tgtEl>
                                          <p:spTgt spid="207"/>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grpId="1" nodeType="clickEffect">
                                  <p:stCondLst>
                                    <p:cond delay="0"/>
                                  </p:stCondLst>
                                  <p:childTnLst>
                                    <p:anim calcmode="lin" valueType="num">
                                      <p:cBhvr additive="base">
                                        <p:cTn id="69" dur="500"/>
                                        <p:tgtEl>
                                          <p:spTgt spid="207"/>
                                        </p:tgtEl>
                                        <p:attrNameLst>
                                          <p:attrName>ppt_x</p:attrName>
                                        </p:attrNameLst>
                                      </p:cBhvr>
                                      <p:tavLst>
                                        <p:tav tm="0">
                                          <p:val>
                                            <p:strVal val="ppt_x"/>
                                          </p:val>
                                        </p:tav>
                                        <p:tav tm="100000">
                                          <p:val>
                                            <p:strVal val="ppt_x"/>
                                          </p:val>
                                        </p:tav>
                                      </p:tavLst>
                                    </p:anim>
                                    <p:anim calcmode="lin" valueType="num">
                                      <p:cBhvr additive="base">
                                        <p:cTn id="70" dur="500"/>
                                        <p:tgtEl>
                                          <p:spTgt spid="207"/>
                                        </p:tgtEl>
                                        <p:attrNameLst>
                                          <p:attrName>ppt_y</p:attrName>
                                        </p:attrNameLst>
                                      </p:cBhvr>
                                      <p:tavLst>
                                        <p:tav tm="0">
                                          <p:val>
                                            <p:strVal val="ppt_y"/>
                                          </p:val>
                                        </p:tav>
                                        <p:tav tm="100000">
                                          <p:val>
                                            <p:strVal val="0-ppt_h/2"/>
                                          </p:val>
                                        </p:tav>
                                      </p:tavLst>
                                    </p:anim>
                                    <p:set>
                                      <p:cBhvr>
                                        <p:cTn id="71" dur="1" fill="hold">
                                          <p:stCondLst>
                                            <p:cond delay="499"/>
                                          </p:stCondLst>
                                        </p:cTn>
                                        <p:tgtEl>
                                          <p:spTgt spid="207"/>
                                        </p:tgtEl>
                                        <p:attrNameLst>
                                          <p:attrName>style.visibility</p:attrName>
                                        </p:attrNameLst>
                                      </p:cBhvr>
                                      <p:to>
                                        <p:strVal val="hidden"/>
                                      </p:to>
                                    </p:set>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0"/>
                                          </p:stCondLst>
                                        </p:cTn>
                                        <p:tgtEl>
                                          <p:spTgt spid="200"/>
                                        </p:tgtEl>
                                        <p:attrNameLst>
                                          <p:attrName>style.visibility</p:attrName>
                                        </p:attrNameLst>
                                      </p:cBhvr>
                                      <p:to>
                                        <p:strVal val="visible"/>
                                      </p:to>
                                    </p:set>
                                  </p:childTnLst>
                                </p:cTn>
                              </p:par>
                            </p:childTnLst>
                          </p:cTn>
                        </p:par>
                        <p:par>
                          <p:cTn id="75" fill="hold">
                            <p:stCondLst>
                              <p:cond delay="500"/>
                            </p:stCondLst>
                            <p:childTnLst>
                              <p:par>
                                <p:cTn id="76" presetID="2" presetClass="entr" presetSubtype="1" fill="hold" grpId="0" nodeType="afterEffect">
                                  <p:stCondLst>
                                    <p:cond delay="0"/>
                                  </p:stCondLst>
                                  <p:childTnLst>
                                    <p:set>
                                      <p:cBhvr>
                                        <p:cTn id="77" dur="1" fill="hold">
                                          <p:stCondLst>
                                            <p:cond delay="0"/>
                                          </p:stCondLst>
                                        </p:cTn>
                                        <p:tgtEl>
                                          <p:spTgt spid="206"/>
                                        </p:tgtEl>
                                        <p:attrNameLst>
                                          <p:attrName>style.visibility</p:attrName>
                                        </p:attrNameLst>
                                      </p:cBhvr>
                                      <p:to>
                                        <p:strVal val="visible"/>
                                      </p:to>
                                    </p:set>
                                    <p:anim calcmode="lin" valueType="num">
                                      <p:cBhvr additive="base">
                                        <p:cTn id="78" dur="500" fill="hold"/>
                                        <p:tgtEl>
                                          <p:spTgt spid="206"/>
                                        </p:tgtEl>
                                        <p:attrNameLst>
                                          <p:attrName>ppt_x</p:attrName>
                                        </p:attrNameLst>
                                      </p:cBhvr>
                                      <p:tavLst>
                                        <p:tav tm="0">
                                          <p:val>
                                            <p:strVal val="#ppt_x"/>
                                          </p:val>
                                        </p:tav>
                                        <p:tav tm="100000">
                                          <p:val>
                                            <p:strVal val="#ppt_x"/>
                                          </p:val>
                                        </p:tav>
                                      </p:tavLst>
                                    </p:anim>
                                    <p:anim calcmode="lin" valueType="num">
                                      <p:cBhvr additive="base">
                                        <p:cTn id="79" dur="500" fill="hold"/>
                                        <p:tgtEl>
                                          <p:spTgt spid="206"/>
                                        </p:tgtEl>
                                        <p:attrNameLst>
                                          <p:attrName>ppt_y</p:attrName>
                                        </p:attrNameLst>
                                      </p:cBhvr>
                                      <p:tavLst>
                                        <p:tav tm="0">
                                          <p:val>
                                            <p:strVal val="0-#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xit" presetSubtype="1" fill="hold" grpId="1" nodeType="clickEffect">
                                  <p:stCondLst>
                                    <p:cond delay="0"/>
                                  </p:stCondLst>
                                  <p:childTnLst>
                                    <p:anim calcmode="lin" valueType="num">
                                      <p:cBhvr additive="base">
                                        <p:cTn id="83" dur="500"/>
                                        <p:tgtEl>
                                          <p:spTgt spid="206"/>
                                        </p:tgtEl>
                                        <p:attrNameLst>
                                          <p:attrName>ppt_x</p:attrName>
                                        </p:attrNameLst>
                                      </p:cBhvr>
                                      <p:tavLst>
                                        <p:tav tm="0">
                                          <p:val>
                                            <p:strVal val="ppt_x"/>
                                          </p:val>
                                        </p:tav>
                                        <p:tav tm="100000">
                                          <p:val>
                                            <p:strVal val="ppt_x"/>
                                          </p:val>
                                        </p:tav>
                                      </p:tavLst>
                                    </p:anim>
                                    <p:anim calcmode="lin" valueType="num">
                                      <p:cBhvr additive="base">
                                        <p:cTn id="84" dur="500"/>
                                        <p:tgtEl>
                                          <p:spTgt spid="206"/>
                                        </p:tgtEl>
                                        <p:attrNameLst>
                                          <p:attrName>ppt_y</p:attrName>
                                        </p:attrNameLst>
                                      </p:cBhvr>
                                      <p:tavLst>
                                        <p:tav tm="0">
                                          <p:val>
                                            <p:strVal val="ppt_y"/>
                                          </p:val>
                                        </p:tav>
                                        <p:tav tm="100000">
                                          <p:val>
                                            <p:strVal val="0-ppt_h/2"/>
                                          </p:val>
                                        </p:tav>
                                      </p:tavLst>
                                    </p:anim>
                                    <p:set>
                                      <p:cBhvr>
                                        <p:cTn id="85" dur="1" fill="hold">
                                          <p:stCondLst>
                                            <p:cond delay="499"/>
                                          </p:stCondLst>
                                        </p:cTn>
                                        <p:tgtEl>
                                          <p:spTgt spid="206"/>
                                        </p:tgtEl>
                                        <p:attrNameLst>
                                          <p:attrName>style.visibility</p:attrName>
                                        </p:attrNameLst>
                                      </p:cBhvr>
                                      <p:to>
                                        <p:strVal val="hidden"/>
                                      </p:to>
                                    </p:set>
                                  </p:childTnLst>
                                </p:cTn>
                              </p:par>
                            </p:childTnLst>
                          </p:cTn>
                        </p:par>
                        <p:par>
                          <p:cTn id="86" fill="hold">
                            <p:stCondLst>
                              <p:cond delay="500"/>
                            </p:stCondLst>
                            <p:childTnLst>
                              <p:par>
                                <p:cTn id="87" presetID="1" presetClass="entr" presetSubtype="0" fill="hold" nodeType="afterEffect">
                                  <p:stCondLst>
                                    <p:cond delay="0"/>
                                  </p:stCondLst>
                                  <p:childTnLst>
                                    <p:set>
                                      <p:cBhvr>
                                        <p:cTn id="88" dur="1" fill="hold">
                                          <p:stCondLst>
                                            <p:cond delay="0"/>
                                          </p:stCondLst>
                                        </p:cTn>
                                        <p:tgtEl>
                                          <p:spTgt spid="209"/>
                                        </p:tgtEl>
                                        <p:attrNameLst>
                                          <p:attrName>style.visibility</p:attrName>
                                        </p:attrNameLst>
                                      </p:cBhvr>
                                      <p:to>
                                        <p:strVal val="visible"/>
                                      </p:to>
                                    </p:se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208"/>
                                        </p:tgtEl>
                                        <p:attrNameLst>
                                          <p:attrName>style.visibility</p:attrName>
                                        </p:attrNameLst>
                                      </p:cBhvr>
                                      <p:to>
                                        <p:strVal val="visible"/>
                                      </p:to>
                                    </p:set>
                                    <p:anim calcmode="lin" valueType="num">
                                      <p:cBhvr additive="base">
                                        <p:cTn id="92" dur="500" fill="hold"/>
                                        <p:tgtEl>
                                          <p:spTgt spid="208"/>
                                        </p:tgtEl>
                                        <p:attrNameLst>
                                          <p:attrName>ppt_x</p:attrName>
                                        </p:attrNameLst>
                                      </p:cBhvr>
                                      <p:tavLst>
                                        <p:tav tm="0">
                                          <p:val>
                                            <p:strVal val="#ppt_x"/>
                                          </p:val>
                                        </p:tav>
                                        <p:tav tm="100000">
                                          <p:val>
                                            <p:strVal val="#ppt_x"/>
                                          </p:val>
                                        </p:tav>
                                      </p:tavLst>
                                    </p:anim>
                                    <p:anim calcmode="lin" valueType="num">
                                      <p:cBhvr additive="base">
                                        <p:cTn id="93" dur="500" fill="hold"/>
                                        <p:tgtEl>
                                          <p:spTgt spid="208"/>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xit" presetSubtype="8" fill="hold" grpId="1" nodeType="clickEffect">
                                  <p:stCondLst>
                                    <p:cond delay="0"/>
                                  </p:stCondLst>
                                  <p:childTnLst>
                                    <p:anim calcmode="lin" valueType="num">
                                      <p:cBhvr additive="base">
                                        <p:cTn id="97" dur="500"/>
                                        <p:tgtEl>
                                          <p:spTgt spid="208"/>
                                        </p:tgtEl>
                                        <p:attrNameLst>
                                          <p:attrName>ppt_x</p:attrName>
                                        </p:attrNameLst>
                                      </p:cBhvr>
                                      <p:tavLst>
                                        <p:tav tm="0">
                                          <p:val>
                                            <p:strVal val="ppt_x"/>
                                          </p:val>
                                        </p:tav>
                                        <p:tav tm="100000">
                                          <p:val>
                                            <p:strVal val="0-ppt_w/2"/>
                                          </p:val>
                                        </p:tav>
                                      </p:tavLst>
                                    </p:anim>
                                    <p:anim calcmode="lin" valueType="num">
                                      <p:cBhvr additive="base">
                                        <p:cTn id="98" dur="500"/>
                                        <p:tgtEl>
                                          <p:spTgt spid="208"/>
                                        </p:tgtEl>
                                        <p:attrNameLst>
                                          <p:attrName>ppt_y</p:attrName>
                                        </p:attrNameLst>
                                      </p:cBhvr>
                                      <p:tavLst>
                                        <p:tav tm="0">
                                          <p:val>
                                            <p:strVal val="ppt_y"/>
                                          </p:val>
                                        </p:tav>
                                        <p:tav tm="100000">
                                          <p:val>
                                            <p:strVal val="ppt_y"/>
                                          </p:val>
                                        </p:tav>
                                      </p:tavLst>
                                    </p:anim>
                                    <p:set>
                                      <p:cBhvr>
                                        <p:cTn id="99" dur="1" fill="hold">
                                          <p:stCondLst>
                                            <p:cond delay="499"/>
                                          </p:stCondLst>
                                        </p:cTn>
                                        <p:tgtEl>
                                          <p:spTgt spid="208"/>
                                        </p:tgtEl>
                                        <p:attrNameLst>
                                          <p:attrName>style.visibility</p:attrName>
                                        </p:attrNameLst>
                                      </p:cBhvr>
                                      <p:to>
                                        <p:strVal val="hidden"/>
                                      </p:to>
                                    </p:set>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0"/>
                                          </p:stCondLst>
                                        </p:cTn>
                                        <p:tgtEl>
                                          <p:spTgt spid="216"/>
                                        </p:tgtEl>
                                        <p:attrNameLst>
                                          <p:attrName>style.visibility</p:attrName>
                                        </p:attrNameLst>
                                      </p:cBhvr>
                                      <p:to>
                                        <p:strVal val="visible"/>
                                      </p:to>
                                    </p:set>
                                  </p:childTnLst>
                                </p:cTn>
                              </p:par>
                            </p:childTnLst>
                          </p:cTn>
                        </p:par>
                        <p:par>
                          <p:cTn id="103" fill="hold">
                            <p:stCondLst>
                              <p:cond delay="500"/>
                            </p:stCondLst>
                            <p:childTnLst>
                              <p:par>
                                <p:cTn id="104" presetID="2" presetClass="entr" presetSubtype="8" fill="hold" nodeType="afterEffect">
                                  <p:stCondLst>
                                    <p:cond delay="0"/>
                                  </p:stCondLst>
                                  <p:childTnLst>
                                    <p:set>
                                      <p:cBhvr>
                                        <p:cTn id="105" dur="1" fill="hold">
                                          <p:stCondLst>
                                            <p:cond delay="0"/>
                                          </p:stCondLst>
                                        </p:cTn>
                                        <p:tgtEl>
                                          <p:spTgt spid="224"/>
                                        </p:tgtEl>
                                        <p:attrNameLst>
                                          <p:attrName>style.visibility</p:attrName>
                                        </p:attrNameLst>
                                      </p:cBhvr>
                                      <p:to>
                                        <p:strVal val="visible"/>
                                      </p:to>
                                    </p:set>
                                    <p:anim calcmode="lin" valueType="num">
                                      <p:cBhvr additive="base">
                                        <p:cTn id="106" dur="500" fill="hold"/>
                                        <p:tgtEl>
                                          <p:spTgt spid="224"/>
                                        </p:tgtEl>
                                        <p:attrNameLst>
                                          <p:attrName>ppt_x</p:attrName>
                                        </p:attrNameLst>
                                      </p:cBhvr>
                                      <p:tavLst>
                                        <p:tav tm="0">
                                          <p:val>
                                            <p:strVal val="0-#ppt_w/2"/>
                                          </p:val>
                                        </p:tav>
                                        <p:tav tm="100000">
                                          <p:val>
                                            <p:strVal val="#ppt_x"/>
                                          </p:val>
                                        </p:tav>
                                      </p:tavLst>
                                    </p:anim>
                                    <p:anim calcmode="lin" valueType="num">
                                      <p:cBhvr additive="base">
                                        <p:cTn id="107" dur="500" fill="hold"/>
                                        <p:tgtEl>
                                          <p:spTgt spid="224"/>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229"/>
                                        </p:tgtEl>
                                        <p:attrNameLst>
                                          <p:attrName>style.visibility</p:attrName>
                                        </p:attrNameLst>
                                      </p:cBhvr>
                                      <p:to>
                                        <p:strVal val="visible"/>
                                      </p:to>
                                    </p:set>
                                  </p:childTnLst>
                                </p:cTn>
                              </p:par>
                            </p:childTnLst>
                          </p:cTn>
                        </p:par>
                      </p:childTnLst>
                    </p:cTn>
                  </p:par>
                </p:childTnLst>
              </p:cTn>
              <p:nextCondLst>
                <p:cond evt="onClick" delay="0">
                  <p:tgtEl>
                    <p:spTgt spid="176"/>
                  </p:tgtEl>
                </p:cond>
              </p:nextCondLst>
            </p:seq>
          </p:childTnLst>
        </p:cTn>
      </p:par>
    </p:tnLst>
    <p:bldLst>
      <p:bldP spid="180" grpId="0"/>
      <p:bldP spid="180" grpId="1"/>
      <p:bldP spid="188" grpId="0"/>
      <p:bldP spid="188" grpId="1"/>
      <p:bldP spid="189" grpId="0" animBg="1"/>
      <p:bldP spid="190" grpId="0"/>
      <p:bldP spid="191" grpId="0"/>
      <p:bldP spid="192" grpId="0"/>
      <p:bldP spid="192" grpId="1"/>
      <p:bldP spid="206" grpId="0"/>
      <p:bldP spid="206" grpId="1"/>
      <p:bldP spid="207" grpId="0"/>
      <p:bldP spid="207" grpId="1"/>
      <p:bldP spid="208" grpId="0"/>
      <p:bldP spid="208" grpId="1"/>
      <p:bldP spid="2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851464B-40A0-4F31-BF8C-DDB8F42261C6}"/>
              </a:ext>
            </a:extLst>
          </p:cNvPr>
          <p:cNvSpPr>
            <a:spLocks noGrp="1"/>
          </p:cNvSpPr>
          <p:nvPr>
            <p:ph type="sldNum" sz="quarter" idx="12"/>
          </p:nvPr>
        </p:nvSpPr>
        <p:spPr/>
        <p:txBody>
          <a:bodyPr/>
          <a:lstStyle/>
          <a:p>
            <a:fld id="{A49DFD55-3C28-40EF-9E31-A92D2E4017FF}" type="slidenum">
              <a:rPr lang="en-US" smtClean="0"/>
              <a:t>11</a:t>
            </a:fld>
            <a:endParaRPr lang="en-US" dirty="0"/>
          </a:p>
        </p:txBody>
      </p:sp>
      <p:sp>
        <p:nvSpPr>
          <p:cNvPr id="10" name="Footer Placeholder 3">
            <a:extLst>
              <a:ext uri="{FF2B5EF4-FFF2-40B4-BE49-F238E27FC236}">
                <a16:creationId xmlns:a16="http://schemas.microsoft.com/office/drawing/2014/main" id="{760D059F-66F6-4D60-8BA1-E950BEE0CD8B}"/>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1" name="Date Placeholder 3">
            <a:extLst>
              <a:ext uri="{FF2B5EF4-FFF2-40B4-BE49-F238E27FC236}">
                <a16:creationId xmlns:a16="http://schemas.microsoft.com/office/drawing/2014/main" id="{6EE618D5-62E1-4E32-91E5-ECA413856309}"/>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pic>
        <p:nvPicPr>
          <p:cNvPr id="5" name="Picture 2" descr="eli logo">
            <a:extLst>
              <a:ext uri="{FF2B5EF4-FFF2-40B4-BE49-F238E27FC236}">
                <a16:creationId xmlns:a16="http://schemas.microsoft.com/office/drawing/2014/main" id="{97CF4462-CBFF-4CFC-BBBE-26DE26EE5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771E7089-D153-4289-AD15-86E8946274B0}"/>
              </a:ext>
            </a:extLst>
          </p:cNvPr>
          <p:cNvSpPr/>
          <p:nvPr/>
        </p:nvSpPr>
        <p:spPr>
          <a:xfrm>
            <a:off x="4649676" y="2026695"/>
            <a:ext cx="1784991" cy="1621607"/>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Authentication and Authorization Infrastructure - AAI - EOSC hub - EGI  Confluence">
            <a:extLst>
              <a:ext uri="{FF2B5EF4-FFF2-40B4-BE49-F238E27FC236}">
                <a16:creationId xmlns:a16="http://schemas.microsoft.com/office/drawing/2014/main" id="{62C54A92-6A52-4BB7-9268-753EE4726B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05" y="2220931"/>
            <a:ext cx="4210458" cy="305623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3BCA028A-DCCE-480D-9982-1AEA0CF1F0AC}"/>
              </a:ext>
            </a:extLst>
          </p:cNvPr>
          <p:cNvSpPr/>
          <p:nvPr/>
        </p:nvSpPr>
        <p:spPr>
          <a:xfrm>
            <a:off x="5989319" y="4116503"/>
            <a:ext cx="2393603" cy="17361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8" descr="EOSC Portal">
            <a:extLst>
              <a:ext uri="{FF2B5EF4-FFF2-40B4-BE49-F238E27FC236}">
                <a16:creationId xmlns:a16="http://schemas.microsoft.com/office/drawing/2014/main" id="{21F8B98D-946F-4505-B1F5-4E03D2465D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3949" y="3792780"/>
            <a:ext cx="1261024" cy="4754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A4648F0-3B46-406C-B571-CC685206C146}"/>
              </a:ext>
            </a:extLst>
          </p:cNvPr>
          <p:cNvSpPr txBox="1"/>
          <p:nvPr/>
        </p:nvSpPr>
        <p:spPr>
          <a:xfrm>
            <a:off x="6136035" y="5124549"/>
            <a:ext cx="1114487" cy="738664"/>
          </a:xfrm>
          <a:prstGeom prst="rect">
            <a:avLst/>
          </a:prstGeom>
          <a:noFill/>
        </p:spPr>
        <p:txBody>
          <a:bodyPr wrap="square" rtlCol="0">
            <a:spAutoFit/>
          </a:bodyPr>
          <a:lstStyle/>
          <a:p>
            <a:r>
              <a:rPr lang="en-US" sz="1400" dirty="0"/>
              <a:t>ELI internal (embargoed data)</a:t>
            </a:r>
          </a:p>
        </p:txBody>
      </p:sp>
      <p:cxnSp>
        <p:nvCxnSpPr>
          <p:cNvPr id="19" name="Straight Arrow Connector 18">
            <a:extLst>
              <a:ext uri="{FF2B5EF4-FFF2-40B4-BE49-F238E27FC236}">
                <a16:creationId xmlns:a16="http://schemas.microsoft.com/office/drawing/2014/main" id="{04432FF8-377A-406E-98DF-A3CDDA7904AA}"/>
              </a:ext>
            </a:extLst>
          </p:cNvPr>
          <p:cNvCxnSpPr>
            <a:cxnSpLocks/>
            <a:endCxn id="15" idx="1"/>
          </p:cNvCxnSpPr>
          <p:nvPr/>
        </p:nvCxnSpPr>
        <p:spPr>
          <a:xfrm>
            <a:off x="5334000" y="4984565"/>
            <a:ext cx="655319" cy="0"/>
          </a:xfrm>
          <a:prstGeom prst="straightConnector1">
            <a:avLst/>
          </a:prstGeom>
          <a:ln w="28575">
            <a:solidFill>
              <a:srgbClr val="F05A2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50D8FE3-9FAB-488B-A56C-B9803724D20E}"/>
              </a:ext>
            </a:extLst>
          </p:cNvPr>
          <p:cNvCxnSpPr>
            <a:cxnSpLocks/>
            <a:endCxn id="17" idx="2"/>
          </p:cNvCxnSpPr>
          <p:nvPr/>
        </p:nvCxnSpPr>
        <p:spPr>
          <a:xfrm flipV="1">
            <a:off x="8113505" y="4268248"/>
            <a:ext cx="1030956" cy="324688"/>
          </a:xfrm>
          <a:prstGeom prst="straightConnector1">
            <a:avLst/>
          </a:prstGeom>
          <a:ln w="28575">
            <a:solidFill>
              <a:srgbClr val="F05A28"/>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434DB9-DBAC-4049-968B-D44FB4999319}"/>
              </a:ext>
            </a:extLst>
          </p:cNvPr>
          <p:cNvSpPr txBox="1"/>
          <p:nvPr/>
        </p:nvSpPr>
        <p:spPr>
          <a:xfrm>
            <a:off x="6380136" y="2170124"/>
            <a:ext cx="3480013" cy="861774"/>
          </a:xfrm>
          <a:prstGeom prst="rect">
            <a:avLst/>
          </a:prstGeom>
          <a:noFill/>
        </p:spPr>
        <p:txBody>
          <a:bodyPr wrap="square" rtlCol="0">
            <a:spAutoFit/>
          </a:bodyPr>
          <a:lstStyle/>
          <a:p>
            <a:r>
              <a:rPr lang="en-US" sz="1400" b="1" i="1" dirty="0"/>
              <a:t>2. </a:t>
            </a:r>
            <a:r>
              <a:rPr lang="en-US" sz="1400" b="1" i="1" u="sng" dirty="0"/>
              <a:t>Proposal Management System:</a:t>
            </a:r>
          </a:p>
          <a:p>
            <a:pPr marL="285750" indent="-285750">
              <a:buFont typeface="Arial" panose="020B0604020202020204" pitchFamily="34" charset="0"/>
              <a:buChar char="•"/>
            </a:pPr>
            <a:r>
              <a:rPr lang="en-US" sz="1200" b="1" dirty="0"/>
              <a:t>Development of Proposal Management Portal;</a:t>
            </a:r>
          </a:p>
          <a:p>
            <a:pPr marL="285750" indent="-285750">
              <a:buFont typeface="Arial" panose="020B0604020202020204" pitchFamily="34" charset="0"/>
              <a:buChar char="•"/>
            </a:pPr>
            <a:r>
              <a:rPr lang="en-US" sz="1200" b="1" dirty="0"/>
              <a:t>Implementing the DMP data collection;</a:t>
            </a:r>
          </a:p>
          <a:p>
            <a:pPr marL="285750" indent="-285750">
              <a:buFont typeface="Arial" panose="020B0604020202020204" pitchFamily="34" charset="0"/>
              <a:buChar char="•"/>
            </a:pPr>
            <a:r>
              <a:rPr lang="en-US" sz="1200" b="1" dirty="0"/>
              <a:t>Integration with Facility Scheduling System;</a:t>
            </a:r>
          </a:p>
        </p:txBody>
      </p:sp>
      <p:sp>
        <p:nvSpPr>
          <p:cNvPr id="22" name="TextBox 21">
            <a:extLst>
              <a:ext uri="{FF2B5EF4-FFF2-40B4-BE49-F238E27FC236}">
                <a16:creationId xmlns:a16="http://schemas.microsoft.com/office/drawing/2014/main" id="{E8BA7EDB-49A5-4C6C-857C-BA3E1465A938}"/>
              </a:ext>
            </a:extLst>
          </p:cNvPr>
          <p:cNvSpPr txBox="1"/>
          <p:nvPr/>
        </p:nvSpPr>
        <p:spPr>
          <a:xfrm flipH="1">
            <a:off x="1774936" y="2782072"/>
            <a:ext cx="841807" cy="369332"/>
          </a:xfrm>
          <a:prstGeom prst="rect">
            <a:avLst/>
          </a:prstGeom>
          <a:noFill/>
        </p:spPr>
        <p:txBody>
          <a:bodyPr wrap="square" rtlCol="0">
            <a:spAutoFit/>
          </a:bodyPr>
          <a:lstStyle/>
          <a:p>
            <a:r>
              <a:rPr lang="en-US" b="1" dirty="0">
                <a:solidFill>
                  <a:srgbClr val="FFC000"/>
                </a:solidFill>
              </a:rPr>
              <a:t>AAI</a:t>
            </a:r>
          </a:p>
        </p:txBody>
      </p:sp>
      <p:sp>
        <p:nvSpPr>
          <p:cNvPr id="23" name="TextBox 22">
            <a:extLst>
              <a:ext uri="{FF2B5EF4-FFF2-40B4-BE49-F238E27FC236}">
                <a16:creationId xmlns:a16="http://schemas.microsoft.com/office/drawing/2014/main" id="{D5AAADA5-96A4-4E6F-BEA9-1E689D338560}"/>
              </a:ext>
            </a:extLst>
          </p:cNvPr>
          <p:cNvSpPr txBox="1"/>
          <p:nvPr/>
        </p:nvSpPr>
        <p:spPr>
          <a:xfrm>
            <a:off x="1164032" y="5111606"/>
            <a:ext cx="2541080" cy="369332"/>
          </a:xfrm>
          <a:prstGeom prst="rect">
            <a:avLst/>
          </a:prstGeom>
          <a:noFill/>
        </p:spPr>
        <p:txBody>
          <a:bodyPr wrap="none" rtlCol="0">
            <a:spAutoFit/>
          </a:bodyPr>
          <a:lstStyle/>
          <a:p>
            <a:r>
              <a:rPr lang="en-US" dirty="0"/>
              <a:t>Umbrella </a:t>
            </a:r>
            <a:r>
              <a:rPr lang="en-US" sz="1200" dirty="0"/>
              <a:t>ID-Community services</a:t>
            </a:r>
          </a:p>
        </p:txBody>
      </p:sp>
      <p:sp>
        <p:nvSpPr>
          <p:cNvPr id="24" name="TextBox 23">
            <a:extLst>
              <a:ext uri="{FF2B5EF4-FFF2-40B4-BE49-F238E27FC236}">
                <a16:creationId xmlns:a16="http://schemas.microsoft.com/office/drawing/2014/main" id="{F2E44F60-1D31-4A3A-8583-93C1C17F011D}"/>
              </a:ext>
            </a:extLst>
          </p:cNvPr>
          <p:cNvSpPr txBox="1"/>
          <p:nvPr/>
        </p:nvSpPr>
        <p:spPr>
          <a:xfrm>
            <a:off x="4242652" y="4825822"/>
            <a:ext cx="1300549" cy="615553"/>
          </a:xfrm>
          <a:prstGeom prst="rect">
            <a:avLst/>
          </a:prstGeom>
          <a:noFill/>
        </p:spPr>
        <p:txBody>
          <a:bodyPr wrap="square" rtlCol="0">
            <a:spAutoFit/>
          </a:bodyPr>
          <a:lstStyle/>
          <a:p>
            <a:r>
              <a:rPr lang="en-US" sz="1700" dirty="0"/>
              <a:t>ELI internal providers</a:t>
            </a:r>
          </a:p>
        </p:txBody>
      </p:sp>
      <p:cxnSp>
        <p:nvCxnSpPr>
          <p:cNvPr id="25" name="Straight Arrow Connector 24">
            <a:extLst>
              <a:ext uri="{FF2B5EF4-FFF2-40B4-BE49-F238E27FC236}">
                <a16:creationId xmlns:a16="http://schemas.microsoft.com/office/drawing/2014/main" id="{F23E1EF0-046B-4379-B0A5-87F48EA0A5D2}"/>
              </a:ext>
            </a:extLst>
          </p:cNvPr>
          <p:cNvCxnSpPr>
            <a:cxnSpLocks/>
          </p:cNvCxnSpPr>
          <p:nvPr/>
        </p:nvCxnSpPr>
        <p:spPr>
          <a:xfrm flipH="1">
            <a:off x="3280727" y="3241251"/>
            <a:ext cx="1368949" cy="228740"/>
          </a:xfrm>
          <a:prstGeom prst="straightConnector1">
            <a:avLst/>
          </a:prstGeom>
          <a:ln w="28575">
            <a:solidFill>
              <a:srgbClr val="E94D1A"/>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01FE183-4019-45DA-95D6-88158993053C}"/>
              </a:ext>
            </a:extLst>
          </p:cNvPr>
          <p:cNvSpPr txBox="1"/>
          <p:nvPr/>
        </p:nvSpPr>
        <p:spPr>
          <a:xfrm rot="1657213">
            <a:off x="2887323" y="4588310"/>
            <a:ext cx="1462708" cy="369332"/>
          </a:xfrm>
          <a:prstGeom prst="rect">
            <a:avLst/>
          </a:prstGeom>
          <a:noFill/>
        </p:spPr>
        <p:txBody>
          <a:bodyPr wrap="none" rtlCol="0">
            <a:spAutoFit/>
          </a:bodyPr>
          <a:lstStyle/>
          <a:p>
            <a:r>
              <a:rPr lang="en-US" dirty="0"/>
              <a:t>Authorization</a:t>
            </a:r>
          </a:p>
        </p:txBody>
      </p:sp>
      <p:sp>
        <p:nvSpPr>
          <p:cNvPr id="27" name="TextBox 26">
            <a:extLst>
              <a:ext uri="{FF2B5EF4-FFF2-40B4-BE49-F238E27FC236}">
                <a16:creationId xmlns:a16="http://schemas.microsoft.com/office/drawing/2014/main" id="{9C14F6C5-CDAD-44F4-97F9-1232C107864D}"/>
              </a:ext>
            </a:extLst>
          </p:cNvPr>
          <p:cNvSpPr txBox="1"/>
          <p:nvPr/>
        </p:nvSpPr>
        <p:spPr>
          <a:xfrm rot="21060156">
            <a:off x="3174633" y="2979294"/>
            <a:ext cx="1581138" cy="369332"/>
          </a:xfrm>
          <a:prstGeom prst="rect">
            <a:avLst/>
          </a:prstGeom>
          <a:noFill/>
        </p:spPr>
        <p:txBody>
          <a:bodyPr wrap="none" rtlCol="0">
            <a:spAutoFit/>
          </a:bodyPr>
          <a:lstStyle/>
          <a:p>
            <a:r>
              <a:rPr lang="en-US" dirty="0"/>
              <a:t>Authentication</a:t>
            </a:r>
          </a:p>
        </p:txBody>
      </p:sp>
      <p:sp>
        <p:nvSpPr>
          <p:cNvPr id="28" name="Callout: Line 27">
            <a:extLst>
              <a:ext uri="{FF2B5EF4-FFF2-40B4-BE49-F238E27FC236}">
                <a16:creationId xmlns:a16="http://schemas.microsoft.com/office/drawing/2014/main" id="{CC5AD24C-50E5-464E-B04D-8C55EC7979D2}"/>
              </a:ext>
            </a:extLst>
          </p:cNvPr>
          <p:cNvSpPr/>
          <p:nvPr/>
        </p:nvSpPr>
        <p:spPr>
          <a:xfrm>
            <a:off x="4287900" y="4767453"/>
            <a:ext cx="1046100" cy="688370"/>
          </a:xfrm>
          <a:prstGeom prst="borderCallout1">
            <a:avLst>
              <a:gd name="adj1" fmla="val 18750"/>
              <a:gd name="adj2" fmla="val -8333"/>
              <a:gd name="adj3" fmla="val -71153"/>
              <a:gd name="adj4" fmla="val -12132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4" descr="Data Analysis Services - Panosc">
            <a:extLst>
              <a:ext uri="{FF2B5EF4-FFF2-40B4-BE49-F238E27FC236}">
                <a16:creationId xmlns:a16="http://schemas.microsoft.com/office/drawing/2014/main" id="{A63DE57D-3CBB-4769-8F5A-EA056F9843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9319" y="4022613"/>
            <a:ext cx="1243290" cy="119985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PaNOSC · GitHub">
            <a:extLst>
              <a:ext uri="{FF2B5EF4-FFF2-40B4-BE49-F238E27FC236}">
                <a16:creationId xmlns:a16="http://schemas.microsoft.com/office/drawing/2014/main" id="{A238CD9E-D19E-4119-AC67-A11DAD42454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71539" y="4161738"/>
            <a:ext cx="845070" cy="84507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F0969556-B751-4736-82F4-BC47500CAF93}"/>
              </a:ext>
            </a:extLst>
          </p:cNvPr>
          <p:cNvSpPr txBox="1"/>
          <p:nvPr/>
        </p:nvSpPr>
        <p:spPr>
          <a:xfrm>
            <a:off x="6065711" y="3780397"/>
            <a:ext cx="1547668" cy="369332"/>
          </a:xfrm>
          <a:prstGeom prst="rect">
            <a:avLst/>
          </a:prstGeom>
          <a:noFill/>
        </p:spPr>
        <p:txBody>
          <a:bodyPr wrap="none" rtlCol="0">
            <a:spAutoFit/>
          </a:bodyPr>
          <a:lstStyle/>
          <a:p>
            <a:r>
              <a:rPr lang="en-US" dirty="0"/>
              <a:t>ELI Data Portal</a:t>
            </a:r>
          </a:p>
        </p:txBody>
      </p:sp>
      <p:sp>
        <p:nvSpPr>
          <p:cNvPr id="32" name="TextBox 31">
            <a:extLst>
              <a:ext uri="{FF2B5EF4-FFF2-40B4-BE49-F238E27FC236}">
                <a16:creationId xmlns:a16="http://schemas.microsoft.com/office/drawing/2014/main" id="{BEB892D9-E484-499A-A22F-A03D31092447}"/>
              </a:ext>
            </a:extLst>
          </p:cNvPr>
          <p:cNvSpPr txBox="1"/>
          <p:nvPr/>
        </p:nvSpPr>
        <p:spPr>
          <a:xfrm>
            <a:off x="7306743" y="4882481"/>
            <a:ext cx="1030956" cy="738664"/>
          </a:xfrm>
          <a:prstGeom prst="rect">
            <a:avLst/>
          </a:prstGeom>
          <a:noFill/>
        </p:spPr>
        <p:txBody>
          <a:bodyPr wrap="square" rtlCol="0">
            <a:spAutoFit/>
          </a:bodyPr>
          <a:lstStyle/>
          <a:p>
            <a:r>
              <a:rPr lang="en-US" sz="1400" dirty="0"/>
              <a:t>ELI external portal for open data</a:t>
            </a:r>
          </a:p>
        </p:txBody>
      </p:sp>
      <p:pic>
        <p:nvPicPr>
          <p:cNvPr id="33" name="Graphic 32" descr="Gears">
            <a:extLst>
              <a:ext uri="{FF2B5EF4-FFF2-40B4-BE49-F238E27FC236}">
                <a16:creationId xmlns:a16="http://schemas.microsoft.com/office/drawing/2014/main" id="{C9588FE9-382D-4A67-A733-BBA112C4DA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48746" y="2283389"/>
            <a:ext cx="914400" cy="914400"/>
          </a:xfrm>
          <a:prstGeom prst="rect">
            <a:avLst/>
          </a:prstGeom>
        </p:spPr>
      </p:pic>
      <p:pic>
        <p:nvPicPr>
          <p:cNvPr id="34" name="Graphic 33" descr="Gears">
            <a:extLst>
              <a:ext uri="{FF2B5EF4-FFF2-40B4-BE49-F238E27FC236}">
                <a16:creationId xmlns:a16="http://schemas.microsoft.com/office/drawing/2014/main" id="{AD9DAA64-9E83-4018-A7D1-DAA557F3338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3900509">
            <a:off x="4674717" y="2857796"/>
            <a:ext cx="914400" cy="914400"/>
          </a:xfrm>
          <a:prstGeom prst="rect">
            <a:avLst/>
          </a:prstGeom>
        </p:spPr>
      </p:pic>
      <p:sp>
        <p:nvSpPr>
          <p:cNvPr id="35" name="TextBox 34">
            <a:extLst>
              <a:ext uri="{FF2B5EF4-FFF2-40B4-BE49-F238E27FC236}">
                <a16:creationId xmlns:a16="http://schemas.microsoft.com/office/drawing/2014/main" id="{0AE0F1F8-0ED1-4906-9190-D901AF344CC0}"/>
              </a:ext>
            </a:extLst>
          </p:cNvPr>
          <p:cNvSpPr txBox="1"/>
          <p:nvPr/>
        </p:nvSpPr>
        <p:spPr>
          <a:xfrm>
            <a:off x="5253217" y="2196386"/>
            <a:ext cx="1327467" cy="923330"/>
          </a:xfrm>
          <a:prstGeom prst="rect">
            <a:avLst/>
          </a:prstGeom>
          <a:noFill/>
        </p:spPr>
        <p:txBody>
          <a:bodyPr wrap="square" rtlCol="0">
            <a:spAutoFit/>
          </a:bodyPr>
          <a:lstStyle/>
          <a:p>
            <a:r>
              <a:rPr lang="en-US" sz="1800" b="1" dirty="0"/>
              <a:t>Proposal &amp;</a:t>
            </a:r>
          </a:p>
          <a:p>
            <a:r>
              <a:rPr lang="en-US" b="1" dirty="0"/>
              <a:t>Scheduling </a:t>
            </a:r>
          </a:p>
          <a:p>
            <a:r>
              <a:rPr lang="en-US" sz="1800" b="1" dirty="0"/>
              <a:t>System </a:t>
            </a:r>
          </a:p>
        </p:txBody>
      </p:sp>
      <p:pic>
        <p:nvPicPr>
          <p:cNvPr id="36" name="Picture 2" descr="Impulse Project – ELI ERIC Impulse Project">
            <a:extLst>
              <a:ext uri="{FF2B5EF4-FFF2-40B4-BE49-F238E27FC236}">
                <a16:creationId xmlns:a16="http://schemas.microsoft.com/office/drawing/2014/main" id="{B23C354D-DA37-4F4C-B03B-CC070B3A1CD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69679" y="2245440"/>
            <a:ext cx="722917" cy="21159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E8240A0-3D5E-431F-AC2E-B1C91B31AC55}"/>
              </a:ext>
            </a:extLst>
          </p:cNvPr>
          <p:cNvSpPr txBox="1"/>
          <p:nvPr/>
        </p:nvSpPr>
        <p:spPr>
          <a:xfrm>
            <a:off x="2202586" y="308822"/>
            <a:ext cx="9853579" cy="954107"/>
          </a:xfrm>
          <a:prstGeom prst="rect">
            <a:avLst/>
          </a:prstGeom>
          <a:noFill/>
        </p:spPr>
        <p:txBody>
          <a:bodyPr wrap="square" rtlCol="0">
            <a:spAutoFit/>
          </a:bodyPr>
          <a:lstStyle/>
          <a:p>
            <a:r>
              <a:rPr lang="en-US" sz="2800" b="1" dirty="0"/>
              <a:t>Supporting the users by providing a fully integrated Scientific Data Management System!</a:t>
            </a:r>
          </a:p>
        </p:txBody>
      </p:sp>
      <p:sp>
        <p:nvSpPr>
          <p:cNvPr id="40" name="TextBox 39">
            <a:extLst>
              <a:ext uri="{FF2B5EF4-FFF2-40B4-BE49-F238E27FC236}">
                <a16:creationId xmlns:a16="http://schemas.microsoft.com/office/drawing/2014/main" id="{F4D63DFC-6D74-454D-B5BB-089CAC896FD8}"/>
              </a:ext>
            </a:extLst>
          </p:cNvPr>
          <p:cNvSpPr txBox="1"/>
          <p:nvPr/>
        </p:nvSpPr>
        <p:spPr>
          <a:xfrm>
            <a:off x="584805" y="1759226"/>
            <a:ext cx="1038041" cy="369332"/>
          </a:xfrm>
          <a:prstGeom prst="rect">
            <a:avLst/>
          </a:prstGeom>
          <a:noFill/>
        </p:spPr>
        <p:txBody>
          <a:bodyPr wrap="none" rtlCol="0">
            <a:spAutoFit/>
          </a:bodyPr>
          <a:lstStyle/>
          <a:p>
            <a:r>
              <a:rPr lang="en-US" dirty="0"/>
              <a:t>Concept!</a:t>
            </a:r>
          </a:p>
        </p:txBody>
      </p:sp>
    </p:spTree>
    <p:extLst>
      <p:ext uri="{BB962C8B-B14F-4D97-AF65-F5344CB8AC3E}">
        <p14:creationId xmlns:p14="http://schemas.microsoft.com/office/powerpoint/2010/main" val="123679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A989A82-5AF5-48B3-8B2F-C5A8D13B3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2019" y="320675"/>
            <a:ext cx="4743210" cy="64008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E851464B-40A0-4F31-BF8C-DDB8F42261C6}"/>
              </a:ext>
            </a:extLst>
          </p:cNvPr>
          <p:cNvSpPr>
            <a:spLocks noGrp="1"/>
          </p:cNvSpPr>
          <p:nvPr>
            <p:ph type="sldNum" sz="quarter" idx="12"/>
          </p:nvPr>
        </p:nvSpPr>
        <p:spPr/>
        <p:txBody>
          <a:bodyPr/>
          <a:lstStyle/>
          <a:p>
            <a:fld id="{A49DFD55-3C28-40EF-9E31-A92D2E4017FF}" type="slidenum">
              <a:rPr lang="en-US" smtClean="0"/>
              <a:t>12</a:t>
            </a:fld>
            <a:endParaRPr lang="en-US" dirty="0"/>
          </a:p>
        </p:txBody>
      </p:sp>
      <p:sp>
        <p:nvSpPr>
          <p:cNvPr id="10" name="Footer Placeholder 3">
            <a:extLst>
              <a:ext uri="{FF2B5EF4-FFF2-40B4-BE49-F238E27FC236}">
                <a16:creationId xmlns:a16="http://schemas.microsoft.com/office/drawing/2014/main" id="{760D059F-66F6-4D60-8BA1-E950BEE0CD8B}"/>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1" name="Date Placeholder 3">
            <a:extLst>
              <a:ext uri="{FF2B5EF4-FFF2-40B4-BE49-F238E27FC236}">
                <a16:creationId xmlns:a16="http://schemas.microsoft.com/office/drawing/2014/main" id="{6EE618D5-62E1-4E32-91E5-ECA413856309}"/>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pic>
        <p:nvPicPr>
          <p:cNvPr id="5" name="Picture 2" descr="eli logo">
            <a:extLst>
              <a:ext uri="{FF2B5EF4-FFF2-40B4-BE49-F238E27FC236}">
                <a16:creationId xmlns:a16="http://schemas.microsoft.com/office/drawing/2014/main" id="{97CF4462-CBFF-4CFC-BBBE-26DE26EE5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PaNOSC | EOSC Portal">
            <a:extLst>
              <a:ext uri="{FF2B5EF4-FFF2-40B4-BE49-F238E27FC236}">
                <a16:creationId xmlns:a16="http://schemas.microsoft.com/office/drawing/2014/main" id="{F474380F-C15D-4976-BEA1-D8357ADFD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4286" y="0"/>
            <a:ext cx="1757714" cy="103094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1982435-F23E-4EB4-A043-4EABB5BC1BFC}"/>
              </a:ext>
            </a:extLst>
          </p:cNvPr>
          <p:cNvSpPr txBox="1"/>
          <p:nvPr/>
        </p:nvSpPr>
        <p:spPr>
          <a:xfrm>
            <a:off x="1474893" y="848629"/>
            <a:ext cx="7436853" cy="21236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rPr>
              <a:t>Catalogue integrations: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User creates proposal via User Office web portal</a:t>
            </a:r>
          </a:p>
          <a:p>
            <a:pPr marL="1200150" marR="0" lvl="2"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Defines what he wants to do, when and how</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User does the experiment, the full data adhering to his dataset is saved into a single Nexus file</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User wants to search for his old data/some other researcher’s data</a:t>
            </a:r>
          </a:p>
          <a:p>
            <a:pPr marL="1200150" marR="0" lvl="2"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Searches and downloads via the Data Portal web</a:t>
            </a:r>
          </a:p>
        </p:txBody>
      </p:sp>
      <p:pic>
        <p:nvPicPr>
          <p:cNvPr id="11268" name="Picture 4">
            <a:extLst>
              <a:ext uri="{FF2B5EF4-FFF2-40B4-BE49-F238E27FC236}">
                <a16:creationId xmlns:a16="http://schemas.microsoft.com/office/drawing/2014/main" id="{68B465D7-CFFD-4021-B9DB-42DE49151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74" y="3042523"/>
            <a:ext cx="6242835" cy="28011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EF85682-2FCC-4A65-9566-BE1F15732C59}"/>
              </a:ext>
            </a:extLst>
          </p:cNvPr>
          <p:cNvSpPr txBox="1"/>
          <p:nvPr/>
        </p:nvSpPr>
        <p:spPr>
          <a:xfrm>
            <a:off x="6812019" y="5363040"/>
            <a:ext cx="2999219" cy="646331"/>
          </a:xfrm>
          <a:prstGeom prst="rect">
            <a:avLst/>
          </a:prstGeom>
          <a:noFill/>
        </p:spPr>
        <p:txBody>
          <a:bodyPr wrap="none" rtlCol="0">
            <a:spAutoFit/>
          </a:bodyPr>
          <a:lstStyle/>
          <a:p>
            <a:r>
              <a:rPr lang="en-US" dirty="0"/>
              <a:t>User Portal - ICAT Pilot Project</a:t>
            </a:r>
          </a:p>
          <a:p>
            <a:r>
              <a:rPr lang="en-US" dirty="0"/>
              <a:t>@ELI ERIC</a:t>
            </a:r>
          </a:p>
        </p:txBody>
      </p:sp>
      <p:sp>
        <p:nvSpPr>
          <p:cNvPr id="9" name="TextBox 8">
            <a:extLst>
              <a:ext uri="{FF2B5EF4-FFF2-40B4-BE49-F238E27FC236}">
                <a16:creationId xmlns:a16="http://schemas.microsoft.com/office/drawing/2014/main" id="{967A4883-CC3F-4DEC-A04A-55FC358C2975}"/>
              </a:ext>
            </a:extLst>
          </p:cNvPr>
          <p:cNvSpPr txBox="1"/>
          <p:nvPr/>
        </p:nvSpPr>
        <p:spPr>
          <a:xfrm>
            <a:off x="238539" y="1162878"/>
            <a:ext cx="760144" cy="369332"/>
          </a:xfrm>
          <a:prstGeom prst="rect">
            <a:avLst/>
          </a:prstGeom>
          <a:noFill/>
        </p:spPr>
        <p:txBody>
          <a:bodyPr wrap="none" rtlCol="0">
            <a:spAutoFit/>
          </a:bodyPr>
          <a:lstStyle/>
          <a:p>
            <a:r>
              <a:rPr lang="en-US" dirty="0"/>
              <a:t>Pilots:</a:t>
            </a:r>
          </a:p>
        </p:txBody>
      </p:sp>
    </p:spTree>
    <p:extLst>
      <p:ext uri="{BB962C8B-B14F-4D97-AF65-F5344CB8AC3E}">
        <p14:creationId xmlns:p14="http://schemas.microsoft.com/office/powerpoint/2010/main" val="21942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851464B-40A0-4F31-BF8C-DDB8F42261C6}"/>
              </a:ext>
            </a:extLst>
          </p:cNvPr>
          <p:cNvSpPr>
            <a:spLocks noGrp="1"/>
          </p:cNvSpPr>
          <p:nvPr>
            <p:ph type="sldNum" sz="quarter" idx="12"/>
          </p:nvPr>
        </p:nvSpPr>
        <p:spPr/>
        <p:txBody>
          <a:bodyPr/>
          <a:lstStyle/>
          <a:p>
            <a:fld id="{A49DFD55-3C28-40EF-9E31-A92D2E4017FF}" type="slidenum">
              <a:rPr lang="en-US" smtClean="0"/>
              <a:t>13</a:t>
            </a:fld>
            <a:endParaRPr lang="en-US" dirty="0"/>
          </a:p>
        </p:txBody>
      </p:sp>
      <p:sp>
        <p:nvSpPr>
          <p:cNvPr id="10" name="Footer Placeholder 3">
            <a:extLst>
              <a:ext uri="{FF2B5EF4-FFF2-40B4-BE49-F238E27FC236}">
                <a16:creationId xmlns:a16="http://schemas.microsoft.com/office/drawing/2014/main" id="{760D059F-66F6-4D60-8BA1-E950BEE0CD8B}"/>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1" name="Date Placeholder 3">
            <a:extLst>
              <a:ext uri="{FF2B5EF4-FFF2-40B4-BE49-F238E27FC236}">
                <a16:creationId xmlns:a16="http://schemas.microsoft.com/office/drawing/2014/main" id="{6EE618D5-62E1-4E32-91E5-ECA413856309}"/>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pic>
        <p:nvPicPr>
          <p:cNvPr id="5" name="Picture 2" descr="eli logo">
            <a:extLst>
              <a:ext uri="{FF2B5EF4-FFF2-40B4-BE49-F238E27FC236}">
                <a16:creationId xmlns:a16="http://schemas.microsoft.com/office/drawing/2014/main" id="{97CF4462-CBFF-4CFC-BBBE-26DE26EE5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56;p13">
            <a:extLst>
              <a:ext uri="{FF2B5EF4-FFF2-40B4-BE49-F238E27FC236}">
                <a16:creationId xmlns:a16="http://schemas.microsoft.com/office/drawing/2014/main" id="{1832F6D9-C695-4294-9A3F-684930E7F771}"/>
              </a:ext>
            </a:extLst>
          </p:cNvPr>
          <p:cNvSpPr txBox="1"/>
          <p:nvPr/>
        </p:nvSpPr>
        <p:spPr>
          <a:xfrm>
            <a:off x="4529686" y="336006"/>
            <a:ext cx="5888276"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ELI ERIC </a:t>
            </a:r>
            <a:r>
              <a:rPr lang="en-US" dirty="0"/>
              <a:t>Electronic Logbook project, started with one PhD student is ready to be tested:</a:t>
            </a:r>
          </a:p>
          <a:p>
            <a:pPr marL="0" lvl="0" indent="0" algn="l" rtl="0">
              <a:spcBef>
                <a:spcPts val="0"/>
              </a:spcBef>
              <a:spcAft>
                <a:spcPts val="0"/>
              </a:spcAft>
              <a:buNone/>
            </a:pPr>
            <a:r>
              <a:rPr lang="en-US" dirty="0"/>
              <a:t>– A pilot is discussed with ELI Beamlines CS</a:t>
            </a:r>
          </a:p>
          <a:p>
            <a:pPr marL="0" lvl="0" indent="0" algn="l" rtl="0">
              <a:spcBef>
                <a:spcPts val="0"/>
              </a:spcBef>
              <a:spcAft>
                <a:spcPts val="0"/>
              </a:spcAft>
              <a:buNone/>
            </a:pPr>
            <a:r>
              <a:rPr lang="en-US" dirty="0"/>
              <a:t>- Another pilot to be started also @ELI ALPS </a:t>
            </a:r>
            <a:endParaRPr dirty="0"/>
          </a:p>
          <a:p>
            <a:pPr marL="457200" lvl="0" indent="-317500" algn="l" rtl="0">
              <a:spcBef>
                <a:spcPts val="0"/>
              </a:spcBef>
              <a:spcAft>
                <a:spcPts val="0"/>
              </a:spcAft>
              <a:buSzPts val="1400"/>
              <a:buChar char="●"/>
            </a:pPr>
            <a:r>
              <a:rPr lang="en" dirty="0">
                <a:solidFill>
                  <a:schemeClr val="dk1"/>
                </a:solidFill>
              </a:rPr>
              <a:t>Coherent notebook state for everyone</a:t>
            </a:r>
            <a:endParaRPr dirty="0"/>
          </a:p>
          <a:p>
            <a:pPr marL="457200" lvl="0" indent="-317500" algn="l" rtl="0">
              <a:spcBef>
                <a:spcPts val="0"/>
              </a:spcBef>
              <a:spcAft>
                <a:spcPts val="0"/>
              </a:spcAft>
              <a:buSzPts val="1400"/>
              <a:buChar char="●"/>
            </a:pPr>
            <a:r>
              <a:rPr lang="en" dirty="0"/>
              <a:t>Simple, easy to share</a:t>
            </a:r>
            <a:endParaRPr dirty="0"/>
          </a:p>
          <a:p>
            <a:pPr marL="457200" lvl="0" indent="-317500" algn="l" rtl="0">
              <a:spcBef>
                <a:spcPts val="0"/>
              </a:spcBef>
              <a:spcAft>
                <a:spcPts val="0"/>
              </a:spcAft>
              <a:buSzPts val="1400"/>
              <a:buChar char="●"/>
            </a:pPr>
            <a:r>
              <a:rPr lang="en" dirty="0"/>
              <a:t>Use julia</a:t>
            </a:r>
            <a:endParaRPr dirty="0"/>
          </a:p>
        </p:txBody>
      </p:sp>
      <p:sp>
        <p:nvSpPr>
          <p:cNvPr id="22" name="Google Shape;54;p13">
            <a:extLst>
              <a:ext uri="{FF2B5EF4-FFF2-40B4-BE49-F238E27FC236}">
                <a16:creationId xmlns:a16="http://schemas.microsoft.com/office/drawing/2014/main" id="{7078D9F8-DB76-430F-966E-1490F1946508}"/>
              </a:ext>
            </a:extLst>
          </p:cNvPr>
          <p:cNvSpPr txBox="1"/>
          <p:nvPr/>
        </p:nvSpPr>
        <p:spPr>
          <a:xfrm>
            <a:off x="657224" y="1786473"/>
            <a:ext cx="76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Distributed lookbooks technology</a:t>
            </a:r>
            <a:endParaRPr sz="1800" dirty="0"/>
          </a:p>
        </p:txBody>
      </p:sp>
      <p:pic>
        <p:nvPicPr>
          <p:cNvPr id="23" name="Google Shape;55;p13">
            <a:extLst>
              <a:ext uri="{FF2B5EF4-FFF2-40B4-BE49-F238E27FC236}">
                <a16:creationId xmlns:a16="http://schemas.microsoft.com/office/drawing/2014/main" id="{50C3BA39-8929-48CF-99F7-3458DD2C7E94}"/>
              </a:ext>
            </a:extLst>
          </p:cNvPr>
          <p:cNvPicPr preferRelativeResize="0"/>
          <p:nvPr/>
        </p:nvPicPr>
        <p:blipFill>
          <a:blip r:embed="rId3">
            <a:alphaModFix/>
          </a:blip>
          <a:stretch>
            <a:fillRect/>
          </a:stretch>
        </p:blipFill>
        <p:spPr>
          <a:xfrm>
            <a:off x="304074" y="2313398"/>
            <a:ext cx="3527571" cy="4115500"/>
          </a:xfrm>
          <a:prstGeom prst="rect">
            <a:avLst/>
          </a:prstGeom>
          <a:noFill/>
          <a:ln>
            <a:noFill/>
          </a:ln>
        </p:spPr>
      </p:pic>
      <p:sp>
        <p:nvSpPr>
          <p:cNvPr id="24" name="Google Shape;56;p13">
            <a:extLst>
              <a:ext uri="{FF2B5EF4-FFF2-40B4-BE49-F238E27FC236}">
                <a16:creationId xmlns:a16="http://schemas.microsoft.com/office/drawing/2014/main" id="{BA182D3A-D2AB-46B2-A7AB-6574B1DD3D36}"/>
              </a:ext>
            </a:extLst>
          </p:cNvPr>
          <p:cNvSpPr txBox="1"/>
          <p:nvPr/>
        </p:nvSpPr>
        <p:spPr>
          <a:xfrm>
            <a:off x="4170124" y="2405373"/>
            <a:ext cx="4541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Pluto notebooks</a:t>
            </a:r>
            <a:endParaRPr dirty="0"/>
          </a:p>
          <a:p>
            <a:pPr marL="457200" lvl="0" indent="-317500" algn="l" rtl="0">
              <a:spcBef>
                <a:spcPts val="0"/>
              </a:spcBef>
              <a:spcAft>
                <a:spcPts val="0"/>
              </a:spcAft>
              <a:buSzPts val="1400"/>
              <a:buChar char="●"/>
            </a:pPr>
            <a:r>
              <a:rPr lang="en" dirty="0">
                <a:solidFill>
                  <a:schemeClr val="dk1"/>
                </a:solidFill>
              </a:rPr>
              <a:t>Coherent notebook state for everyone</a:t>
            </a:r>
            <a:endParaRPr dirty="0"/>
          </a:p>
          <a:p>
            <a:pPr marL="457200" lvl="0" indent="-317500" algn="l" rtl="0">
              <a:spcBef>
                <a:spcPts val="0"/>
              </a:spcBef>
              <a:spcAft>
                <a:spcPts val="0"/>
              </a:spcAft>
              <a:buSzPts val="1400"/>
              <a:buChar char="●"/>
            </a:pPr>
            <a:r>
              <a:rPr lang="en" dirty="0"/>
              <a:t>Simple, easy to share</a:t>
            </a:r>
            <a:endParaRPr dirty="0"/>
          </a:p>
          <a:p>
            <a:pPr marL="457200" lvl="0" indent="-317500" algn="l" rtl="0">
              <a:spcBef>
                <a:spcPts val="0"/>
              </a:spcBef>
              <a:spcAft>
                <a:spcPts val="0"/>
              </a:spcAft>
              <a:buSzPts val="1400"/>
              <a:buChar char="●"/>
            </a:pPr>
            <a:r>
              <a:rPr lang="en" dirty="0"/>
              <a:t>Use julia</a:t>
            </a:r>
            <a:endParaRPr dirty="0"/>
          </a:p>
        </p:txBody>
      </p:sp>
      <p:sp>
        <p:nvSpPr>
          <p:cNvPr id="25" name="Google Shape;57;p13">
            <a:extLst>
              <a:ext uri="{FF2B5EF4-FFF2-40B4-BE49-F238E27FC236}">
                <a16:creationId xmlns:a16="http://schemas.microsoft.com/office/drawing/2014/main" id="{148B7834-966B-4678-99ED-087DEC26326B}"/>
              </a:ext>
            </a:extLst>
          </p:cNvPr>
          <p:cNvSpPr/>
          <p:nvPr/>
        </p:nvSpPr>
        <p:spPr>
          <a:xfrm>
            <a:off x="4278385" y="3686748"/>
            <a:ext cx="1286414" cy="95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notebook</a:t>
            </a:r>
            <a:endParaRPr/>
          </a:p>
        </p:txBody>
      </p:sp>
      <p:sp>
        <p:nvSpPr>
          <p:cNvPr id="26" name="Google Shape;58;p13">
            <a:extLst>
              <a:ext uri="{FF2B5EF4-FFF2-40B4-BE49-F238E27FC236}">
                <a16:creationId xmlns:a16="http://schemas.microsoft.com/office/drawing/2014/main" id="{DC79CD5F-60FB-44EA-BC44-D0AFC0EB2B20}"/>
              </a:ext>
            </a:extLst>
          </p:cNvPr>
          <p:cNvSpPr/>
          <p:nvPr/>
        </p:nvSpPr>
        <p:spPr>
          <a:xfrm>
            <a:off x="6567274" y="3686748"/>
            <a:ext cx="1107000" cy="950100"/>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Control systems</a:t>
            </a:r>
            <a:endParaRPr/>
          </a:p>
        </p:txBody>
      </p:sp>
      <p:sp>
        <p:nvSpPr>
          <p:cNvPr id="27" name="Google Shape;59;p13">
            <a:extLst>
              <a:ext uri="{FF2B5EF4-FFF2-40B4-BE49-F238E27FC236}">
                <a16:creationId xmlns:a16="http://schemas.microsoft.com/office/drawing/2014/main" id="{DB4DCC03-34E4-403C-806B-8397C009D9C4}"/>
              </a:ext>
            </a:extLst>
          </p:cNvPr>
          <p:cNvSpPr/>
          <p:nvPr/>
        </p:nvSpPr>
        <p:spPr>
          <a:xfrm>
            <a:off x="4307746" y="5172823"/>
            <a:ext cx="1227691" cy="95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notebook</a:t>
            </a:r>
            <a:endParaRPr/>
          </a:p>
        </p:txBody>
      </p:sp>
      <p:cxnSp>
        <p:nvCxnSpPr>
          <p:cNvPr id="28" name="Google Shape;60;p13">
            <a:extLst>
              <a:ext uri="{FF2B5EF4-FFF2-40B4-BE49-F238E27FC236}">
                <a16:creationId xmlns:a16="http://schemas.microsoft.com/office/drawing/2014/main" id="{94FC6271-EB13-426E-AEA6-B7E125F1308C}"/>
              </a:ext>
            </a:extLst>
          </p:cNvPr>
          <p:cNvCxnSpPr>
            <a:cxnSpLocks/>
            <a:endCxn id="25" idx="3"/>
          </p:cNvCxnSpPr>
          <p:nvPr/>
        </p:nvCxnSpPr>
        <p:spPr>
          <a:xfrm flipH="1" flipV="1">
            <a:off x="5564799" y="4161798"/>
            <a:ext cx="1002600" cy="21900"/>
          </a:xfrm>
          <a:prstGeom prst="straightConnector1">
            <a:avLst/>
          </a:prstGeom>
          <a:noFill/>
          <a:ln w="9525" cap="flat" cmpd="sng">
            <a:solidFill>
              <a:schemeClr val="dk2"/>
            </a:solidFill>
            <a:prstDash val="solid"/>
            <a:round/>
            <a:headEnd type="none" w="med" len="med"/>
            <a:tailEnd type="triangle" w="med" len="med"/>
          </a:ln>
        </p:spPr>
      </p:cxnSp>
      <p:sp>
        <p:nvSpPr>
          <p:cNvPr id="29" name="Google Shape;61;p13">
            <a:extLst>
              <a:ext uri="{FF2B5EF4-FFF2-40B4-BE49-F238E27FC236}">
                <a16:creationId xmlns:a16="http://schemas.microsoft.com/office/drawing/2014/main" id="{1FA36390-0BC0-41FC-9CE1-E85D714FAE18}"/>
              </a:ext>
            </a:extLst>
          </p:cNvPr>
          <p:cNvSpPr txBox="1"/>
          <p:nvPr/>
        </p:nvSpPr>
        <p:spPr>
          <a:xfrm>
            <a:off x="5731549" y="3758973"/>
            <a:ext cx="69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OpenAPI/</a:t>
            </a:r>
            <a:endParaRPr sz="900"/>
          </a:p>
          <a:p>
            <a:pPr marL="0" lvl="0" indent="0" algn="l" rtl="0">
              <a:spcBef>
                <a:spcPts val="0"/>
              </a:spcBef>
              <a:spcAft>
                <a:spcPts val="0"/>
              </a:spcAft>
              <a:buNone/>
            </a:pPr>
            <a:r>
              <a:rPr lang="en" sz="900"/>
              <a:t>Swagger</a:t>
            </a:r>
            <a:endParaRPr sz="900"/>
          </a:p>
        </p:txBody>
      </p:sp>
      <p:cxnSp>
        <p:nvCxnSpPr>
          <p:cNvPr id="30" name="Google Shape;62;p13">
            <a:extLst>
              <a:ext uri="{FF2B5EF4-FFF2-40B4-BE49-F238E27FC236}">
                <a16:creationId xmlns:a16="http://schemas.microsoft.com/office/drawing/2014/main" id="{EF9AE01D-57C0-4B84-A743-FDA9E814C5DD}"/>
              </a:ext>
            </a:extLst>
          </p:cNvPr>
          <p:cNvCxnSpPr>
            <a:cxnSpLocks/>
            <a:stCxn id="25" idx="2"/>
            <a:endCxn id="27" idx="0"/>
          </p:cNvCxnSpPr>
          <p:nvPr/>
        </p:nvCxnSpPr>
        <p:spPr>
          <a:xfrm>
            <a:off x="4921592" y="4636848"/>
            <a:ext cx="0" cy="535975"/>
          </a:xfrm>
          <a:prstGeom prst="straightConnector1">
            <a:avLst/>
          </a:prstGeom>
          <a:noFill/>
          <a:ln w="9525" cap="flat" cmpd="sng">
            <a:solidFill>
              <a:schemeClr val="dk2"/>
            </a:solidFill>
            <a:prstDash val="solid"/>
            <a:round/>
            <a:headEnd type="triangle" w="med" len="med"/>
            <a:tailEnd type="triangle" w="med" len="med"/>
          </a:ln>
        </p:spPr>
      </p:cxnSp>
      <p:sp>
        <p:nvSpPr>
          <p:cNvPr id="31" name="Google Shape;63;p13">
            <a:extLst>
              <a:ext uri="{FF2B5EF4-FFF2-40B4-BE49-F238E27FC236}">
                <a16:creationId xmlns:a16="http://schemas.microsoft.com/office/drawing/2014/main" id="{B001C0C2-1D8C-4BE4-A87A-D4B5ED4D0FC0}"/>
              </a:ext>
            </a:extLst>
          </p:cNvPr>
          <p:cNvSpPr txBox="1"/>
          <p:nvPr/>
        </p:nvSpPr>
        <p:spPr>
          <a:xfrm>
            <a:off x="5015799" y="4720186"/>
            <a:ext cx="784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Sync</a:t>
            </a:r>
            <a:endParaRPr sz="1200"/>
          </a:p>
        </p:txBody>
      </p:sp>
      <p:sp>
        <p:nvSpPr>
          <p:cNvPr id="32" name="Google Shape;64;p13">
            <a:extLst>
              <a:ext uri="{FF2B5EF4-FFF2-40B4-BE49-F238E27FC236}">
                <a16:creationId xmlns:a16="http://schemas.microsoft.com/office/drawing/2014/main" id="{28F1AC1C-C436-4796-833E-EB94BC9963F5}"/>
              </a:ext>
            </a:extLst>
          </p:cNvPr>
          <p:cNvSpPr txBox="1"/>
          <p:nvPr/>
        </p:nvSpPr>
        <p:spPr>
          <a:xfrm>
            <a:off x="6236023" y="4854823"/>
            <a:ext cx="4996835"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Swagger.jl can be used to generate a Julia package for the client interface form a .</a:t>
            </a:r>
            <a:r>
              <a:rPr lang="en"/>
              <a:t>json spec.</a:t>
            </a:r>
            <a:endParaRPr dirty="0"/>
          </a:p>
        </p:txBody>
      </p:sp>
      <p:cxnSp>
        <p:nvCxnSpPr>
          <p:cNvPr id="33" name="Google Shape;65;p13">
            <a:extLst>
              <a:ext uri="{FF2B5EF4-FFF2-40B4-BE49-F238E27FC236}">
                <a16:creationId xmlns:a16="http://schemas.microsoft.com/office/drawing/2014/main" id="{A0A825D9-D5F6-4157-A024-C3D024B6FB04}"/>
              </a:ext>
            </a:extLst>
          </p:cNvPr>
          <p:cNvCxnSpPr>
            <a:cxnSpLocks/>
            <a:stCxn id="26" idx="2"/>
            <a:endCxn id="27" idx="3"/>
          </p:cNvCxnSpPr>
          <p:nvPr/>
        </p:nvCxnSpPr>
        <p:spPr>
          <a:xfrm flipH="1">
            <a:off x="5535437" y="4161798"/>
            <a:ext cx="1031837" cy="1486075"/>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60786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851464B-40A0-4F31-BF8C-DDB8F42261C6}"/>
              </a:ext>
            </a:extLst>
          </p:cNvPr>
          <p:cNvSpPr>
            <a:spLocks noGrp="1"/>
          </p:cNvSpPr>
          <p:nvPr>
            <p:ph type="sldNum" sz="quarter" idx="12"/>
          </p:nvPr>
        </p:nvSpPr>
        <p:spPr/>
        <p:txBody>
          <a:bodyPr/>
          <a:lstStyle/>
          <a:p>
            <a:fld id="{A49DFD55-3C28-40EF-9E31-A92D2E4017FF}" type="slidenum">
              <a:rPr lang="en-US" smtClean="0"/>
              <a:t>14</a:t>
            </a:fld>
            <a:endParaRPr lang="en-US" dirty="0"/>
          </a:p>
        </p:txBody>
      </p:sp>
      <p:sp>
        <p:nvSpPr>
          <p:cNvPr id="10" name="Footer Placeholder 3">
            <a:extLst>
              <a:ext uri="{FF2B5EF4-FFF2-40B4-BE49-F238E27FC236}">
                <a16:creationId xmlns:a16="http://schemas.microsoft.com/office/drawing/2014/main" id="{760D059F-66F6-4D60-8BA1-E950BEE0CD8B}"/>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1" name="Date Placeholder 3">
            <a:extLst>
              <a:ext uri="{FF2B5EF4-FFF2-40B4-BE49-F238E27FC236}">
                <a16:creationId xmlns:a16="http://schemas.microsoft.com/office/drawing/2014/main" id="{6EE618D5-62E1-4E32-91E5-ECA413856309}"/>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pic>
        <p:nvPicPr>
          <p:cNvPr id="5" name="Picture 2" descr="eli logo">
            <a:extLst>
              <a:ext uri="{FF2B5EF4-FFF2-40B4-BE49-F238E27FC236}">
                <a16:creationId xmlns:a16="http://schemas.microsoft.com/office/drawing/2014/main" id="{97CF4462-CBFF-4CFC-BBBE-26DE26EE5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B6E461-7C36-4C01-B4A0-EB5C144A1B81}"/>
              </a:ext>
            </a:extLst>
          </p:cNvPr>
          <p:cNvSpPr txBox="1"/>
          <p:nvPr/>
        </p:nvSpPr>
        <p:spPr>
          <a:xfrm>
            <a:off x="2356892" y="215146"/>
            <a:ext cx="2098075" cy="584775"/>
          </a:xfrm>
          <a:prstGeom prst="rect">
            <a:avLst/>
          </a:prstGeom>
          <a:noFill/>
        </p:spPr>
        <p:txBody>
          <a:bodyPr wrap="none" rtlCol="0">
            <a:spAutoFit/>
          </a:bodyPr>
          <a:lstStyle/>
          <a:p>
            <a:r>
              <a:rPr lang="en-US" sz="3200" b="1" dirty="0"/>
              <a:t>NEXT Steps</a:t>
            </a:r>
          </a:p>
        </p:txBody>
      </p:sp>
      <p:sp>
        <p:nvSpPr>
          <p:cNvPr id="3" name="TextBox 2">
            <a:extLst>
              <a:ext uri="{FF2B5EF4-FFF2-40B4-BE49-F238E27FC236}">
                <a16:creationId xmlns:a16="http://schemas.microsoft.com/office/drawing/2014/main" id="{30D31130-17DE-4035-8AA4-F541C44AE2C4}"/>
              </a:ext>
            </a:extLst>
          </p:cNvPr>
          <p:cNvSpPr txBox="1"/>
          <p:nvPr/>
        </p:nvSpPr>
        <p:spPr>
          <a:xfrm>
            <a:off x="457200" y="1560443"/>
            <a:ext cx="11608904" cy="2585323"/>
          </a:xfrm>
          <a:prstGeom prst="rect">
            <a:avLst/>
          </a:prstGeom>
          <a:noFill/>
        </p:spPr>
        <p:txBody>
          <a:bodyPr wrap="square" rtlCol="0">
            <a:spAutoFit/>
          </a:bodyPr>
          <a:lstStyle/>
          <a:p>
            <a:r>
              <a:rPr lang="en-US" dirty="0"/>
              <a:t>ELI ALPS and Beamlines CS and IT teams are actively engaging users and identifying requirements/challenges/needs.</a:t>
            </a:r>
          </a:p>
          <a:p>
            <a:endParaRPr lang="en-US" dirty="0"/>
          </a:p>
          <a:p>
            <a:r>
              <a:rPr lang="en-US" dirty="0"/>
              <a:t>Data matters and users’ input adds value to data! </a:t>
            </a:r>
          </a:p>
          <a:p>
            <a:endParaRPr lang="en-US" dirty="0"/>
          </a:p>
          <a:p>
            <a:r>
              <a:rPr lang="en-US" dirty="0"/>
              <a:t>Based on the details we have collected:</a:t>
            </a:r>
          </a:p>
          <a:p>
            <a:pPr marL="285750" indent="-285750">
              <a:buFont typeface="Arial" panose="020B0604020202020204" pitchFamily="34" charset="0"/>
              <a:buChar char="•"/>
            </a:pPr>
            <a:r>
              <a:rPr lang="en-US" dirty="0"/>
              <a:t>Electronic logbook solution, allowing collaborative work has been identified – pilot project to be started with ELI Beamlines CS Team, a similar approach will be prepared with ELI Alps.</a:t>
            </a:r>
          </a:p>
          <a:p>
            <a:pPr marL="285750" indent="-285750">
              <a:buFont typeface="Arial" panose="020B0604020202020204" pitchFamily="34" charset="0"/>
              <a:buChar char="•"/>
            </a:pPr>
            <a:r>
              <a:rPr lang="en-US" dirty="0"/>
              <a:t>Data Curation and computing back-end strategy for supporting our users.</a:t>
            </a:r>
          </a:p>
          <a:p>
            <a:pPr marL="285750" indent="-285750">
              <a:buFont typeface="Arial" panose="020B0604020202020204" pitchFamily="34" charset="0"/>
              <a:buChar char="•"/>
            </a:pPr>
            <a:r>
              <a:rPr lang="en-US" dirty="0"/>
              <a:t>ACCELERATE the implementation of the Data Policy becomes a priority!</a:t>
            </a:r>
          </a:p>
        </p:txBody>
      </p:sp>
    </p:spTree>
    <p:extLst>
      <p:ext uri="{BB962C8B-B14F-4D97-AF65-F5344CB8AC3E}">
        <p14:creationId xmlns:p14="http://schemas.microsoft.com/office/powerpoint/2010/main" val="68207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9" name="Footer Placeholder 3">
            <a:extLst>
              <a:ext uri="{FF2B5EF4-FFF2-40B4-BE49-F238E27FC236}">
                <a16:creationId xmlns:a16="http://schemas.microsoft.com/office/drawing/2014/main" id="{6840ABA0-1C70-4268-9F5A-2971B8B73CFE}"/>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0" name="Date Placeholder 3">
            <a:extLst>
              <a:ext uri="{FF2B5EF4-FFF2-40B4-BE49-F238E27FC236}">
                <a16:creationId xmlns:a16="http://schemas.microsoft.com/office/drawing/2014/main" id="{7AEEAF2E-E57A-4ADC-AC32-3C8DE85D16A0}"/>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sp>
        <p:nvSpPr>
          <p:cNvPr id="11" name="TextBox 10">
            <a:extLst>
              <a:ext uri="{FF2B5EF4-FFF2-40B4-BE49-F238E27FC236}">
                <a16:creationId xmlns:a16="http://schemas.microsoft.com/office/drawing/2014/main" id="{85D71E2C-9823-4C14-AC7D-AE76678C2B98}"/>
              </a:ext>
            </a:extLst>
          </p:cNvPr>
          <p:cNvSpPr txBox="1"/>
          <p:nvPr/>
        </p:nvSpPr>
        <p:spPr>
          <a:xfrm>
            <a:off x="417443" y="5277678"/>
            <a:ext cx="2565446" cy="1200329"/>
          </a:xfrm>
          <a:prstGeom prst="rect">
            <a:avLst/>
          </a:prstGeom>
          <a:noFill/>
        </p:spPr>
        <p:txBody>
          <a:bodyPr wrap="none" rtlCol="0">
            <a:spAutoFit/>
          </a:bodyPr>
          <a:lstStyle/>
          <a:p>
            <a:r>
              <a:rPr lang="en-US" dirty="0"/>
              <a:t>ELI ERIC Computing Team</a:t>
            </a:r>
          </a:p>
          <a:p>
            <a:r>
              <a:rPr lang="en-US" dirty="0" err="1"/>
              <a:t>Teodor</a:t>
            </a:r>
            <a:r>
              <a:rPr lang="en-US" dirty="0"/>
              <a:t> </a:t>
            </a:r>
            <a:r>
              <a:rPr lang="en-US" dirty="0" err="1"/>
              <a:t>Ivanoaica</a:t>
            </a:r>
            <a:endParaRPr lang="en-US" dirty="0"/>
          </a:p>
          <a:p>
            <a:r>
              <a:rPr lang="en-US" dirty="0"/>
              <a:t>Martin Dostal</a:t>
            </a:r>
          </a:p>
          <a:p>
            <a:r>
              <a:rPr lang="en-US" dirty="0"/>
              <a:t>Jiri </a:t>
            </a:r>
            <a:r>
              <a:rPr lang="en-US" dirty="0" err="1"/>
              <a:t>Bartos</a:t>
            </a:r>
            <a:endParaRPr lang="en-US" dirty="0"/>
          </a:p>
        </p:txBody>
      </p:sp>
      <p:pic>
        <p:nvPicPr>
          <p:cNvPr id="12" name="Picture 2" descr="eli logo">
            <a:extLst>
              <a:ext uri="{FF2B5EF4-FFF2-40B4-BE49-F238E27FC236}">
                <a16:creationId xmlns:a16="http://schemas.microsoft.com/office/drawing/2014/main" id="{1D68998D-F787-4DD1-A551-4D553A338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681037"/>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r>
              <a:rPr lang="en-US" dirty="0"/>
              <a:t>Data @ELI – Definitions, roles and (support) policies</a:t>
            </a:r>
          </a:p>
          <a:p>
            <a:r>
              <a:rPr lang="en-US" dirty="0"/>
              <a:t>ELI User Journey – The data perspective</a:t>
            </a:r>
          </a:p>
          <a:p>
            <a:r>
              <a:rPr lang="en-US" dirty="0"/>
              <a:t>SDMS - Design Principles and scientific community standards</a:t>
            </a:r>
          </a:p>
          <a:p>
            <a:r>
              <a:rPr lang="en-US" dirty="0"/>
              <a:t>ELI ERIC Scientific Data Management System Concept</a:t>
            </a:r>
          </a:p>
          <a:p>
            <a:r>
              <a:rPr lang="en-US" dirty="0"/>
              <a:t>Next Steps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7" name="Picture 2" descr="eli logo">
            <a:extLst>
              <a:ext uri="{FF2B5EF4-FFF2-40B4-BE49-F238E27FC236}">
                <a16:creationId xmlns:a16="http://schemas.microsoft.com/office/drawing/2014/main" id="{4D505939-4D6D-4354-B7A0-576BF30AD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2141682" cy="1015068"/>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a:extLst>
              <a:ext uri="{FF2B5EF4-FFF2-40B4-BE49-F238E27FC236}">
                <a16:creationId xmlns:a16="http://schemas.microsoft.com/office/drawing/2014/main" id="{3C416F0D-4F7A-4C38-B216-65D2EC3E3916}"/>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pic>
        <p:nvPicPr>
          <p:cNvPr id="2050" name="Picture 2" descr="eli logo">
            <a:extLst>
              <a:ext uri="{FF2B5EF4-FFF2-40B4-BE49-F238E27FC236}">
                <a16:creationId xmlns:a16="http://schemas.microsoft.com/office/drawing/2014/main" id="{223F1794-A51A-4354-A77D-2713F4735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D787A9C8-6AFD-4BEB-AAFE-7A6D9B33025B}"/>
              </a:ext>
            </a:extLst>
          </p:cNvPr>
          <p:cNvSpPr txBox="1">
            <a:spLocks/>
          </p:cNvSpPr>
          <p:nvPr/>
        </p:nvSpPr>
        <p:spPr>
          <a:xfrm>
            <a:off x="443862" y="933269"/>
            <a:ext cx="5482532" cy="40412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F0000"/>
                </a:solidFill>
                <a:latin typeface="+mn-lt"/>
              </a:rPr>
              <a:t>ELI ERIC Statute</a:t>
            </a:r>
            <a:endParaRPr lang="en-GB" sz="2400" b="1" dirty="0">
              <a:solidFill>
                <a:srgbClr val="FF0000"/>
              </a:solidFill>
              <a:latin typeface="+mn-lt"/>
            </a:endParaRPr>
          </a:p>
        </p:txBody>
      </p:sp>
      <p:sp>
        <p:nvSpPr>
          <p:cNvPr id="13" name="Rectangle 12">
            <a:extLst>
              <a:ext uri="{FF2B5EF4-FFF2-40B4-BE49-F238E27FC236}">
                <a16:creationId xmlns:a16="http://schemas.microsoft.com/office/drawing/2014/main" id="{ECEBEFDB-2323-4CE9-B293-37B665BED60C}"/>
              </a:ext>
            </a:extLst>
          </p:cNvPr>
          <p:cNvSpPr/>
          <p:nvPr/>
        </p:nvSpPr>
        <p:spPr>
          <a:xfrm>
            <a:off x="443862" y="1279181"/>
            <a:ext cx="11514089" cy="2149819"/>
          </a:xfrm>
          <a:prstGeom prst="rect">
            <a:avLst/>
          </a:prstGeom>
        </p:spPr>
        <p:txBody>
          <a:bodyPr wrap="square">
            <a:spAutoFit/>
          </a:bodyPr>
          <a:lstStyle/>
          <a:p>
            <a:pPr>
              <a:lnSpc>
                <a:spcPct val="115000"/>
              </a:lnSpc>
              <a:spcBef>
                <a:spcPts val="1800"/>
              </a:spcBef>
              <a:spcAft>
                <a:spcPts val="600"/>
              </a:spcAft>
            </a:pPr>
            <a:r>
              <a:rPr lang="en-GB" b="1" cap="small" dirty="0">
                <a:solidFill>
                  <a:srgbClr val="000000"/>
                </a:solidFill>
                <a:uFill>
                  <a:solidFill>
                    <a:srgbClr val="000000"/>
                  </a:solidFill>
                </a:uFill>
                <a:ea typeface="Calibri" panose="020F0502020204030204" pitchFamily="34" charset="0"/>
                <a:cs typeface="Calibri" panose="020F0502020204030204" pitchFamily="34" charset="0"/>
              </a:rPr>
              <a:t>Article 13 Data Policy</a:t>
            </a:r>
            <a:endParaRPr lang="cs-CZ" b="1" cap="small" dirty="0">
              <a:solidFill>
                <a:srgbClr val="000000"/>
              </a:solidFill>
              <a:uFill>
                <a:solidFill>
                  <a:srgbClr val="000000"/>
                </a:solidFill>
              </a:uFill>
              <a:ea typeface="Calibri" panose="020F0502020204030204" pitchFamily="34" charset="0"/>
              <a:cs typeface="Calibri" panose="020F0502020204030204" pitchFamily="34" charset="0"/>
            </a:endParaRPr>
          </a:p>
          <a:p>
            <a:r>
              <a:rPr lang="en-US" dirty="0"/>
              <a:t>13(1)	‘Data’ refers to all information collected by USERS and the staff while performing scientific experiments under the ACCESS FOR USERS Policy and performing operations of the ELI FACILITIES. </a:t>
            </a:r>
          </a:p>
          <a:p>
            <a:endParaRPr lang="en-CZ" dirty="0"/>
          </a:p>
          <a:p>
            <a:r>
              <a:rPr lang="en-US" dirty="0"/>
              <a:t>13(2)	Open Access to FAIR data sets and metadata stored in Open Access repositories shall be </a:t>
            </a:r>
            <a:r>
              <a:rPr lang="en-US" dirty="0" err="1"/>
              <a:t>favoured</a:t>
            </a:r>
            <a:r>
              <a:rPr lang="en-US" dirty="0"/>
              <a:t> for data collected as a result of the use of the ELI FACILITIES and, to the extent possible in case of software and computer </a:t>
            </a:r>
            <a:r>
              <a:rPr lang="en-US" dirty="0" err="1"/>
              <a:t>programmes</a:t>
            </a:r>
            <a:r>
              <a:rPr lang="en-US" dirty="0"/>
              <a:t> created by the ELI ERIC and the ELI FACILITIES; open source principles shall be considered. </a:t>
            </a:r>
            <a:endParaRPr lang="en-CZ" dirty="0"/>
          </a:p>
        </p:txBody>
      </p:sp>
      <p:sp>
        <p:nvSpPr>
          <p:cNvPr id="14" name="TextBox 13">
            <a:extLst>
              <a:ext uri="{FF2B5EF4-FFF2-40B4-BE49-F238E27FC236}">
                <a16:creationId xmlns:a16="http://schemas.microsoft.com/office/drawing/2014/main" id="{BC89B97F-1F95-4A81-ACD6-356EA13AB895}"/>
              </a:ext>
            </a:extLst>
          </p:cNvPr>
          <p:cNvSpPr txBox="1"/>
          <p:nvPr/>
        </p:nvSpPr>
        <p:spPr>
          <a:xfrm>
            <a:off x="443862" y="3155493"/>
            <a:ext cx="11611118" cy="1754326"/>
          </a:xfrm>
          <a:prstGeom prst="rect">
            <a:avLst/>
          </a:prstGeom>
          <a:noFill/>
        </p:spPr>
        <p:txBody>
          <a:bodyPr wrap="square" rtlCol="0">
            <a:spAutoFit/>
          </a:bodyPr>
          <a:lstStyle/>
          <a:p>
            <a:pPr algn="just" rtl="0">
              <a:spcBef>
                <a:spcPts val="0"/>
              </a:spcBef>
              <a:spcAft>
                <a:spcPts val="0"/>
              </a:spcAft>
            </a:pPr>
            <a:br>
              <a:rPr lang="en-US" b="0" dirty="0">
                <a:effectLst/>
              </a:rPr>
            </a:br>
            <a:r>
              <a:rPr lang="en-US" b="1" u="sng" dirty="0">
                <a:solidFill>
                  <a:srgbClr val="FF0000"/>
                </a:solidFill>
              </a:rPr>
              <a:t>ELI ERIC role, as</a:t>
            </a:r>
            <a:r>
              <a:rPr lang="en-US" b="1" u="sng" dirty="0">
                <a:solidFill>
                  <a:srgbClr val="FF0000"/>
                </a:solidFill>
                <a:effectLst/>
              </a:rPr>
              <a:t> CUSTODIAN of the Data: </a:t>
            </a:r>
            <a:r>
              <a:rPr lang="en-US" b="0" i="1" dirty="0">
                <a:effectLst/>
              </a:rPr>
              <a:t>“</a:t>
            </a:r>
            <a:r>
              <a:rPr lang="en-US" sz="1800" b="0" i="1" u="none" strike="noStrike" dirty="0">
                <a:solidFill>
                  <a:srgbClr val="000000"/>
                </a:solidFill>
                <a:effectLst/>
              </a:rPr>
              <a:t>ELI ERIC shall be the custodian of and steward for the Data, with the responsibility to collect, secure, archive and provide access to the Data. ELI ERIC shall aim at managing Data according to the ‘FAIR’ principles, meaning that Data shall be Findable, Accessible, Interoperable and </a:t>
            </a:r>
            <a:r>
              <a:rPr lang="en-US" sz="1800" b="0" i="1" u="none" strike="noStrike" dirty="0" err="1">
                <a:solidFill>
                  <a:srgbClr val="000000"/>
                </a:solidFill>
                <a:effectLst/>
              </a:rPr>
              <a:t>organised</a:t>
            </a:r>
            <a:r>
              <a:rPr lang="en-US" sz="1800" b="0" i="1" u="none" strike="noStrike" dirty="0">
                <a:solidFill>
                  <a:srgbClr val="000000"/>
                </a:solidFill>
                <a:effectLst/>
              </a:rPr>
              <a:t> in Reusable datasets.”</a:t>
            </a:r>
            <a:endParaRPr lang="en-US" b="0" i="1" dirty="0">
              <a:effectLst/>
            </a:endParaRPr>
          </a:p>
          <a:p>
            <a:br>
              <a:rPr lang="en-US" dirty="0"/>
            </a:br>
            <a:endParaRPr lang="en-US" dirty="0"/>
          </a:p>
        </p:txBody>
      </p:sp>
      <p:sp>
        <p:nvSpPr>
          <p:cNvPr id="15" name="TextBox 14">
            <a:extLst>
              <a:ext uri="{FF2B5EF4-FFF2-40B4-BE49-F238E27FC236}">
                <a16:creationId xmlns:a16="http://schemas.microsoft.com/office/drawing/2014/main" id="{E177D31A-31CD-4410-9684-883D0687DB71}"/>
              </a:ext>
            </a:extLst>
          </p:cNvPr>
          <p:cNvSpPr txBox="1"/>
          <p:nvPr/>
        </p:nvSpPr>
        <p:spPr>
          <a:xfrm>
            <a:off x="443862" y="4092935"/>
            <a:ext cx="11611118" cy="2308324"/>
          </a:xfrm>
          <a:prstGeom prst="rect">
            <a:avLst/>
          </a:prstGeom>
          <a:noFill/>
        </p:spPr>
        <p:txBody>
          <a:bodyPr wrap="square" rtlCol="0">
            <a:spAutoFit/>
          </a:bodyPr>
          <a:lstStyle/>
          <a:p>
            <a:pPr algn="just" rtl="0">
              <a:spcBef>
                <a:spcPts val="0"/>
              </a:spcBef>
              <a:spcAft>
                <a:spcPts val="0"/>
              </a:spcAft>
            </a:pPr>
            <a:br>
              <a:rPr lang="en-US" b="0" dirty="0">
                <a:effectLst/>
              </a:rPr>
            </a:br>
            <a:r>
              <a:rPr lang="en-US" b="1" u="sng" dirty="0">
                <a:solidFill>
                  <a:srgbClr val="FF0000"/>
                </a:solidFill>
                <a:effectLst/>
              </a:rPr>
              <a:t>ELI Dat</a:t>
            </a:r>
            <a:r>
              <a:rPr lang="en-US" b="1" u="sng" dirty="0">
                <a:solidFill>
                  <a:srgbClr val="FF0000"/>
                </a:solidFill>
              </a:rPr>
              <a:t>a Policy </a:t>
            </a:r>
            <a:r>
              <a:rPr lang="en-US" b="0" i="1" dirty="0">
                <a:effectLst/>
              </a:rPr>
              <a:t> has been developed and will soon be submitted to </a:t>
            </a:r>
            <a:r>
              <a:rPr lang="en-US" b="0" i="0" u="none" strike="noStrike" dirty="0">
                <a:solidFill>
                  <a:srgbClr val="000000"/>
                </a:solidFill>
                <a:effectLst/>
              </a:rPr>
              <a:t>the International Scientific and Technical Advisory Committee</a:t>
            </a:r>
            <a:r>
              <a:rPr lang="en-US" i="1" u="none" strike="noStrike" dirty="0">
                <a:solidFill>
                  <a:srgbClr val="000000"/>
                </a:solidFill>
              </a:rPr>
              <a:t>. </a:t>
            </a:r>
            <a:r>
              <a:rPr lang="en-US" i="1" dirty="0">
                <a:solidFill>
                  <a:srgbClr val="000000"/>
                </a:solidFill>
              </a:rPr>
              <a:t>Expected to be adopted by </a:t>
            </a:r>
            <a:r>
              <a:rPr lang="en-US" i="1">
                <a:solidFill>
                  <a:srgbClr val="000000"/>
                </a:solidFill>
              </a:rPr>
              <a:t>the end of the year.</a:t>
            </a:r>
            <a:endParaRPr lang="en-US" i="1" u="none" strike="noStrike" dirty="0">
              <a:solidFill>
                <a:srgbClr val="000000"/>
              </a:solidFill>
            </a:endParaRPr>
          </a:p>
          <a:p>
            <a:pPr algn="just" rtl="0">
              <a:spcBef>
                <a:spcPts val="0"/>
              </a:spcBef>
              <a:spcAft>
                <a:spcPts val="0"/>
              </a:spcAft>
            </a:pPr>
            <a:r>
              <a:rPr lang="en-GB" sz="1800" i="1" dirty="0">
                <a:effectLst/>
                <a:latin typeface="Calibri" panose="020F0502020204030204" pitchFamily="34" charset="0"/>
                <a:ea typeface="Calibri" panose="020F0502020204030204" pitchFamily="34" charset="0"/>
              </a:rPr>
              <a:t>“Data Policy governs the management of and access to data relevant to perform and calibrate experiments as well as from experiments performed at the Extreme Light Infrastructure ERIC (ELI ERIC). It pertains to the curation, storage and access to data and metadata collected from the operation and scientific usage of the ELI Facilities."</a:t>
            </a:r>
            <a:endParaRPr lang="en-US" b="0" i="1" dirty="0">
              <a:effectLst/>
            </a:endParaRPr>
          </a:p>
          <a:p>
            <a:br>
              <a:rPr lang="en-US" dirty="0"/>
            </a:br>
            <a:endParaRPr lang="en-US" dirty="0"/>
          </a:p>
        </p:txBody>
      </p:sp>
      <p:sp>
        <p:nvSpPr>
          <p:cNvPr id="16" name="Footer Placeholder 3">
            <a:extLst>
              <a:ext uri="{FF2B5EF4-FFF2-40B4-BE49-F238E27FC236}">
                <a16:creationId xmlns:a16="http://schemas.microsoft.com/office/drawing/2014/main" id="{DD1B9BB4-9D9D-4401-BC47-E6DCB8BA1244}"/>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7" name="Date Placeholder 3">
            <a:extLst>
              <a:ext uri="{FF2B5EF4-FFF2-40B4-BE49-F238E27FC236}">
                <a16:creationId xmlns:a16="http://schemas.microsoft.com/office/drawing/2014/main" id="{C9BE0EB6-FA1A-46BC-9B52-379AA3AFFDDC}"/>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sp>
        <p:nvSpPr>
          <p:cNvPr id="11" name="TextBox 10">
            <a:extLst>
              <a:ext uri="{FF2B5EF4-FFF2-40B4-BE49-F238E27FC236}">
                <a16:creationId xmlns:a16="http://schemas.microsoft.com/office/drawing/2014/main" id="{99C6B292-15CE-4259-B985-5265D0DC6327}"/>
              </a:ext>
            </a:extLst>
          </p:cNvPr>
          <p:cNvSpPr txBox="1"/>
          <p:nvPr/>
        </p:nvSpPr>
        <p:spPr>
          <a:xfrm>
            <a:off x="447187" y="5888027"/>
            <a:ext cx="11886395" cy="369332"/>
          </a:xfrm>
          <a:prstGeom prst="rect">
            <a:avLst/>
          </a:prstGeom>
          <a:noFill/>
        </p:spPr>
        <p:txBody>
          <a:bodyPr wrap="none" rtlCol="0">
            <a:spAutoFit/>
          </a:bodyPr>
          <a:lstStyle/>
          <a:p>
            <a:r>
              <a:rPr lang="en-US" b="1" dirty="0">
                <a:solidFill>
                  <a:srgbClr val="FF0000"/>
                </a:solidFill>
              </a:rPr>
              <a:t>For a consistent and efficient implementation of the policies, an integrated Scientific Data Management System is needed! </a:t>
            </a:r>
          </a:p>
        </p:txBody>
      </p:sp>
    </p:spTree>
    <p:extLst>
      <p:ext uri="{BB962C8B-B14F-4D97-AF65-F5344CB8AC3E}">
        <p14:creationId xmlns:p14="http://schemas.microsoft.com/office/powerpoint/2010/main" val="35715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li logo">
            <a:extLst>
              <a:ext uri="{FF2B5EF4-FFF2-40B4-BE49-F238E27FC236}">
                <a16:creationId xmlns:a16="http://schemas.microsoft.com/office/drawing/2014/main" id="{115A84AC-0D90-42D6-90FF-79DB8C723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FB3DDBB-5FDF-4F13-9578-89E4EB43AD3E}"/>
              </a:ext>
            </a:extLst>
          </p:cNvPr>
          <p:cNvPicPr>
            <a:picLocks noChangeAspect="1"/>
          </p:cNvPicPr>
          <p:nvPr/>
        </p:nvPicPr>
        <p:blipFill>
          <a:blip r:embed="rId3"/>
          <a:stretch>
            <a:fillRect/>
          </a:stretch>
        </p:blipFill>
        <p:spPr>
          <a:xfrm>
            <a:off x="6523953" y="3825380"/>
            <a:ext cx="5872065" cy="1088571"/>
          </a:xfrm>
          <a:prstGeom prst="rect">
            <a:avLst/>
          </a:prstGeom>
        </p:spPr>
      </p:pic>
      <p:pic>
        <p:nvPicPr>
          <p:cNvPr id="20" name="Picture 19">
            <a:extLst>
              <a:ext uri="{FF2B5EF4-FFF2-40B4-BE49-F238E27FC236}">
                <a16:creationId xmlns:a16="http://schemas.microsoft.com/office/drawing/2014/main" id="{2E1B4090-E64A-4AD9-A3F0-328CBF4AE740}"/>
              </a:ext>
            </a:extLst>
          </p:cNvPr>
          <p:cNvPicPr>
            <a:picLocks noChangeAspect="1"/>
          </p:cNvPicPr>
          <p:nvPr/>
        </p:nvPicPr>
        <p:blipFill>
          <a:blip r:embed="rId4"/>
          <a:stretch>
            <a:fillRect/>
          </a:stretch>
        </p:blipFill>
        <p:spPr>
          <a:xfrm>
            <a:off x="6523953" y="3855482"/>
            <a:ext cx="5872065" cy="2998237"/>
          </a:xfrm>
          <a:prstGeom prst="rect">
            <a:avLst/>
          </a:prstGeom>
        </p:spPr>
      </p:pic>
      <p:pic>
        <p:nvPicPr>
          <p:cNvPr id="22" name="Picture 21">
            <a:extLst>
              <a:ext uri="{FF2B5EF4-FFF2-40B4-BE49-F238E27FC236}">
                <a16:creationId xmlns:a16="http://schemas.microsoft.com/office/drawing/2014/main" id="{674ECC99-D33B-45C1-94E4-B17BA495ABE8}"/>
              </a:ext>
            </a:extLst>
          </p:cNvPr>
          <p:cNvPicPr>
            <a:picLocks noChangeAspect="1"/>
          </p:cNvPicPr>
          <p:nvPr/>
        </p:nvPicPr>
        <p:blipFill>
          <a:blip r:embed="rId5"/>
          <a:stretch>
            <a:fillRect/>
          </a:stretch>
        </p:blipFill>
        <p:spPr>
          <a:xfrm>
            <a:off x="0" y="3825380"/>
            <a:ext cx="2800350" cy="2714625"/>
          </a:xfrm>
          <a:prstGeom prst="rect">
            <a:avLst/>
          </a:prstGeom>
        </p:spPr>
      </p:pic>
      <p:sp>
        <p:nvSpPr>
          <p:cNvPr id="24" name="TextBox 23">
            <a:extLst>
              <a:ext uri="{FF2B5EF4-FFF2-40B4-BE49-F238E27FC236}">
                <a16:creationId xmlns:a16="http://schemas.microsoft.com/office/drawing/2014/main" id="{A34C172A-62B3-4EE2-B3DE-6E704854ABA2}"/>
              </a:ext>
            </a:extLst>
          </p:cNvPr>
          <p:cNvSpPr txBox="1"/>
          <p:nvPr/>
        </p:nvSpPr>
        <p:spPr>
          <a:xfrm>
            <a:off x="1421874" y="915105"/>
            <a:ext cx="8992998" cy="2954655"/>
          </a:xfrm>
          <a:prstGeom prst="rect">
            <a:avLst/>
          </a:prstGeom>
          <a:noFill/>
        </p:spPr>
        <p:txBody>
          <a:bodyPr wrap="square">
            <a:spAutoFit/>
          </a:bodyPr>
          <a:lstStyle/>
          <a:p>
            <a:r>
              <a:rPr lang="en-US" sz="2400" b="1" i="0" u="none" strike="noStrike" baseline="0" dirty="0">
                <a:solidFill>
                  <a:srgbClr val="FF0000"/>
                </a:solidFill>
              </a:rPr>
              <a:t>It is ELI’s </a:t>
            </a:r>
            <a:r>
              <a:rPr lang="en-US" sz="1800" b="1" i="0" u="none" strike="noStrike" baseline="0" dirty="0"/>
              <a:t>Research Data Management Plan. </a:t>
            </a:r>
            <a:br>
              <a:rPr lang="en-US" sz="1800" b="1" i="0" u="none" strike="noStrike" baseline="0" dirty="0"/>
            </a:br>
            <a:r>
              <a:rPr lang="en-US" sz="1800" b="1" i="0" u="none" strike="noStrike" baseline="0" dirty="0">
                <a:solidFill>
                  <a:srgbClr val="000000"/>
                </a:solidFill>
              </a:rPr>
              <a:t>It </a:t>
            </a:r>
            <a:r>
              <a:rPr lang="en-US" sz="1800" b="0" i="0" u="none" strike="noStrike" baseline="0" dirty="0">
                <a:solidFill>
                  <a:srgbClr val="000000"/>
                </a:solidFill>
              </a:rPr>
              <a:t>is the </a:t>
            </a:r>
            <a:r>
              <a:rPr lang="en-US" sz="1800" b="1" i="0" u="none" strike="noStrike" baseline="0" dirty="0">
                <a:solidFill>
                  <a:srgbClr val="000000"/>
                </a:solidFill>
              </a:rPr>
              <a:t>collection of practices </a:t>
            </a:r>
            <a:r>
              <a:rPr lang="en-US" sz="1800" b="0" i="0" u="none" strike="noStrike" baseline="0" dirty="0">
                <a:solidFill>
                  <a:srgbClr val="000000"/>
                </a:solidFill>
              </a:rPr>
              <a:t>helping </a:t>
            </a:r>
            <a:r>
              <a:rPr lang="en-US" dirty="0">
                <a:solidFill>
                  <a:srgbClr val="000000"/>
                </a:solidFill>
              </a:rPr>
              <a:t>us </a:t>
            </a:r>
            <a:r>
              <a:rPr lang="en-US" sz="1800" b="1" i="0" u="none" strike="noStrike" baseline="0" dirty="0">
                <a:solidFill>
                  <a:srgbClr val="000000"/>
                </a:solidFill>
              </a:rPr>
              <a:t>plan, collect, process, </a:t>
            </a:r>
            <a:r>
              <a:rPr lang="en-US" sz="1800" b="1" i="0" u="none" strike="noStrike" baseline="0" dirty="0" err="1">
                <a:solidFill>
                  <a:srgbClr val="000000"/>
                </a:solidFill>
              </a:rPr>
              <a:t>analyse</a:t>
            </a:r>
            <a:r>
              <a:rPr lang="en-US" sz="1800" b="1" i="0" u="none" strike="noStrike" baseline="0" dirty="0">
                <a:solidFill>
                  <a:srgbClr val="000000"/>
                </a:solidFill>
              </a:rPr>
              <a:t>, preserve, share </a:t>
            </a:r>
            <a:r>
              <a:rPr lang="en-US" sz="1800" b="0" i="0" u="none" strike="noStrike" baseline="0" dirty="0">
                <a:solidFill>
                  <a:srgbClr val="000000"/>
                </a:solidFill>
              </a:rPr>
              <a:t>and make </a:t>
            </a:r>
            <a:r>
              <a:rPr lang="en-US" sz="1800" b="1" i="0" u="none" strike="noStrike" baseline="0" dirty="0">
                <a:solidFill>
                  <a:srgbClr val="000000"/>
                </a:solidFill>
              </a:rPr>
              <a:t>data re-usable.</a:t>
            </a:r>
          </a:p>
          <a:p>
            <a:endParaRPr lang="en-US" sz="1800" b="0" i="0" u="none" strike="noStrike" baseline="0" dirty="0">
              <a:solidFill>
                <a:srgbClr val="000000"/>
              </a:solidFill>
            </a:endParaRPr>
          </a:p>
          <a:p>
            <a:r>
              <a:rPr lang="en-US" sz="1800" b="0" i="0" u="none" strike="noStrike" baseline="0" dirty="0">
                <a:solidFill>
                  <a:srgbClr val="000000"/>
                </a:solidFill>
              </a:rPr>
              <a:t>•Data management planning – the </a:t>
            </a:r>
            <a:r>
              <a:rPr lang="en-US" sz="1800" b="1" i="0" u="none" strike="noStrike" baseline="0" dirty="0">
                <a:solidFill>
                  <a:srgbClr val="000000"/>
                </a:solidFill>
              </a:rPr>
              <a:t>DMP – reflecting the data lifecycle</a:t>
            </a:r>
          </a:p>
          <a:p>
            <a:r>
              <a:rPr lang="en-US" sz="1800" b="0" i="0" u="none" strike="noStrike" baseline="0" dirty="0">
                <a:solidFill>
                  <a:srgbClr val="000000"/>
                </a:solidFill>
              </a:rPr>
              <a:t>•Collecting raw data and metadata – Curation and correlation</a:t>
            </a:r>
          </a:p>
          <a:p>
            <a:r>
              <a:rPr lang="en-US" sz="1800" b="0" i="0" u="none" strike="noStrike" baseline="0" dirty="0">
                <a:solidFill>
                  <a:srgbClr val="000000"/>
                </a:solidFill>
              </a:rPr>
              <a:t>•Processing to produce new data </a:t>
            </a:r>
          </a:p>
          <a:p>
            <a:r>
              <a:rPr lang="en-US" sz="1800" b="0" i="0" u="none" strike="noStrike" baseline="0" dirty="0">
                <a:solidFill>
                  <a:srgbClr val="000000"/>
                </a:solidFill>
              </a:rPr>
              <a:t>•</a:t>
            </a:r>
            <a:r>
              <a:rPr lang="en-US" sz="1800" b="0" i="0" u="none" strike="noStrike" baseline="0" dirty="0" err="1">
                <a:solidFill>
                  <a:srgbClr val="000000"/>
                </a:solidFill>
              </a:rPr>
              <a:t>Analysing</a:t>
            </a:r>
            <a:r>
              <a:rPr lang="en-US" sz="1800" b="0" i="0" u="none" strike="noStrike" baseline="0" dirty="0">
                <a:solidFill>
                  <a:srgbClr val="000000"/>
                </a:solidFill>
              </a:rPr>
              <a:t> data to produce results</a:t>
            </a:r>
          </a:p>
          <a:p>
            <a:r>
              <a:rPr lang="en-US" sz="1800" b="0" i="0" u="none" strike="noStrike" baseline="0" dirty="0">
                <a:solidFill>
                  <a:srgbClr val="000000"/>
                </a:solidFill>
              </a:rPr>
              <a:t>•Curating data for the long term</a:t>
            </a:r>
          </a:p>
          <a:p>
            <a:r>
              <a:rPr lang="en-US" sz="1800" b="0" i="0" u="none" strike="noStrike" baseline="0" dirty="0">
                <a:solidFill>
                  <a:srgbClr val="000000"/>
                </a:solidFill>
              </a:rPr>
              <a:t>•Sharing data and making it Findable, Accessible, Interoperable and Reusable</a:t>
            </a:r>
          </a:p>
        </p:txBody>
      </p:sp>
      <p:sp>
        <p:nvSpPr>
          <p:cNvPr id="28" name="Date Placeholder 3">
            <a:extLst>
              <a:ext uri="{FF2B5EF4-FFF2-40B4-BE49-F238E27FC236}">
                <a16:creationId xmlns:a16="http://schemas.microsoft.com/office/drawing/2014/main" id="{97D9C806-8CC4-490D-BC43-4755D2415E30}"/>
              </a:ext>
            </a:extLst>
          </p:cNvPr>
          <p:cNvSpPr>
            <a:spLocks noGrp="1"/>
          </p:cNvSpPr>
          <p:nvPr>
            <p:ph type="dt" sz="half" idx="10"/>
          </p:nvPr>
        </p:nvSpPr>
        <p:spPr>
          <a:xfrm>
            <a:off x="196172" y="6502270"/>
            <a:ext cx="3344695" cy="365125"/>
          </a:xfrm>
        </p:spPr>
        <p:txBody>
          <a:bodyPr/>
          <a:lstStyle/>
          <a:p>
            <a:r>
              <a:rPr lang="en-US" dirty="0"/>
              <a:t>10/20/2021 ELI Beamlines User Conference 2021</a:t>
            </a:r>
          </a:p>
        </p:txBody>
      </p:sp>
      <p:sp>
        <p:nvSpPr>
          <p:cNvPr id="27" name="Footer Placeholder 3">
            <a:extLst>
              <a:ext uri="{FF2B5EF4-FFF2-40B4-BE49-F238E27FC236}">
                <a16:creationId xmlns:a16="http://schemas.microsoft.com/office/drawing/2014/main" id="{AB34B4BC-D3F0-4E11-9122-DCF9A8420DB2}"/>
              </a:ext>
            </a:extLst>
          </p:cNvPr>
          <p:cNvSpPr>
            <a:spLocks noGrp="1"/>
          </p:cNvSpPr>
          <p:nvPr>
            <p:ph type="ftr" sz="quarter" idx="11"/>
          </p:nvPr>
        </p:nvSpPr>
        <p:spPr>
          <a:xfrm>
            <a:off x="4038600" y="6511998"/>
            <a:ext cx="4114800" cy="365125"/>
          </a:xfrm>
        </p:spPr>
        <p:txBody>
          <a:bodyPr/>
          <a:lstStyle/>
          <a:p>
            <a:r>
              <a:rPr lang="en-US" dirty="0"/>
              <a:t>ELI Scientific Data Management System</a:t>
            </a:r>
          </a:p>
        </p:txBody>
      </p:sp>
      <p:sp>
        <p:nvSpPr>
          <p:cNvPr id="29" name="TextBox 28">
            <a:extLst>
              <a:ext uri="{FF2B5EF4-FFF2-40B4-BE49-F238E27FC236}">
                <a16:creationId xmlns:a16="http://schemas.microsoft.com/office/drawing/2014/main" id="{FF1FDA47-D1F3-4B56-97FB-5E6DFC58107F}"/>
              </a:ext>
            </a:extLst>
          </p:cNvPr>
          <p:cNvSpPr txBox="1"/>
          <p:nvPr/>
        </p:nvSpPr>
        <p:spPr>
          <a:xfrm>
            <a:off x="2464904" y="208722"/>
            <a:ext cx="8506047" cy="461665"/>
          </a:xfrm>
          <a:prstGeom prst="rect">
            <a:avLst/>
          </a:prstGeom>
          <a:noFill/>
        </p:spPr>
        <p:txBody>
          <a:bodyPr wrap="none" rtlCol="0">
            <a:spAutoFit/>
          </a:bodyPr>
          <a:lstStyle/>
          <a:p>
            <a:r>
              <a:rPr lang="en-US" sz="2400" b="1" dirty="0"/>
              <a:t>What is Scientific Data Management? How does it support users?</a:t>
            </a:r>
          </a:p>
        </p:txBody>
      </p:sp>
      <p:sp>
        <p:nvSpPr>
          <p:cNvPr id="31" name="TextBox 30">
            <a:extLst>
              <a:ext uri="{FF2B5EF4-FFF2-40B4-BE49-F238E27FC236}">
                <a16:creationId xmlns:a16="http://schemas.microsoft.com/office/drawing/2014/main" id="{51CB58BE-A5FF-4060-AD2E-6B638A015F35}"/>
              </a:ext>
            </a:extLst>
          </p:cNvPr>
          <p:cNvSpPr txBox="1"/>
          <p:nvPr/>
        </p:nvSpPr>
        <p:spPr>
          <a:xfrm>
            <a:off x="3350574" y="4496813"/>
            <a:ext cx="2623154" cy="1477328"/>
          </a:xfrm>
          <a:prstGeom prst="rect">
            <a:avLst/>
          </a:prstGeom>
          <a:noFill/>
        </p:spPr>
        <p:txBody>
          <a:bodyPr wrap="none" rtlCol="0">
            <a:spAutoFit/>
          </a:bodyPr>
          <a:lstStyle/>
          <a:p>
            <a:r>
              <a:rPr lang="en-US" dirty="0"/>
              <a:t>The direct impact of FAIR:</a:t>
            </a:r>
          </a:p>
          <a:p>
            <a:pPr marL="285750" indent="-285750">
              <a:buFont typeface="Arial" panose="020B0604020202020204" pitchFamily="34" charset="0"/>
              <a:buChar char="•"/>
            </a:pPr>
            <a:r>
              <a:rPr lang="en-US" dirty="0"/>
              <a:t>Facilitates new data </a:t>
            </a:r>
          </a:p>
          <a:p>
            <a:pPr marL="285750" indent="-285750">
              <a:buFont typeface="Arial" panose="020B0604020202020204" pitchFamily="34" charset="0"/>
              <a:buChar char="•"/>
            </a:pPr>
            <a:r>
              <a:rPr lang="en-US" dirty="0"/>
              <a:t>Derived data produced</a:t>
            </a:r>
          </a:p>
          <a:p>
            <a:pPr marL="285750" indent="-285750">
              <a:buFont typeface="Arial" panose="020B0604020202020204" pitchFamily="34" charset="0"/>
              <a:buChar char="•"/>
            </a:pPr>
            <a:r>
              <a:rPr lang="en-US" dirty="0"/>
              <a:t>Enables new research </a:t>
            </a:r>
          </a:p>
          <a:p>
            <a:pPr marL="285750" indent="-285750">
              <a:buFont typeface="Arial" panose="020B0604020202020204" pitchFamily="34" charset="0"/>
              <a:buChar char="•"/>
            </a:pPr>
            <a:r>
              <a:rPr lang="en-US" dirty="0"/>
              <a:t>Accelerates science </a:t>
            </a:r>
          </a:p>
        </p:txBody>
      </p:sp>
      <p:sp>
        <p:nvSpPr>
          <p:cNvPr id="32" name="Arrow: Right 31">
            <a:extLst>
              <a:ext uri="{FF2B5EF4-FFF2-40B4-BE49-F238E27FC236}">
                <a16:creationId xmlns:a16="http://schemas.microsoft.com/office/drawing/2014/main" id="{7AC44D03-BB22-41B1-A2C6-0424E7D35C21}"/>
              </a:ext>
            </a:extLst>
          </p:cNvPr>
          <p:cNvSpPr/>
          <p:nvPr/>
        </p:nvSpPr>
        <p:spPr>
          <a:xfrm>
            <a:off x="3084307" y="3857267"/>
            <a:ext cx="4045226" cy="2714624"/>
          </a:xfrm>
          <a:prstGeom prst="rightArrow">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97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851464B-40A0-4F31-BF8C-DDB8F42261C6}"/>
              </a:ext>
            </a:extLst>
          </p:cNvPr>
          <p:cNvSpPr>
            <a:spLocks noGrp="1"/>
          </p:cNvSpPr>
          <p:nvPr>
            <p:ph type="sldNum" sz="quarter" idx="12"/>
          </p:nvPr>
        </p:nvSpPr>
        <p:spPr/>
        <p:txBody>
          <a:bodyPr/>
          <a:lstStyle/>
          <a:p>
            <a:fld id="{A49DFD55-3C28-40EF-9E31-A92D2E4017FF}" type="slidenum">
              <a:rPr lang="en-US" smtClean="0"/>
              <a:t>5</a:t>
            </a:fld>
            <a:endParaRPr lang="en-US" dirty="0"/>
          </a:p>
        </p:txBody>
      </p:sp>
      <p:sp>
        <p:nvSpPr>
          <p:cNvPr id="10" name="Footer Placeholder 3">
            <a:extLst>
              <a:ext uri="{FF2B5EF4-FFF2-40B4-BE49-F238E27FC236}">
                <a16:creationId xmlns:a16="http://schemas.microsoft.com/office/drawing/2014/main" id="{760D059F-66F6-4D60-8BA1-E950BEE0CD8B}"/>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1" name="Date Placeholder 3">
            <a:extLst>
              <a:ext uri="{FF2B5EF4-FFF2-40B4-BE49-F238E27FC236}">
                <a16:creationId xmlns:a16="http://schemas.microsoft.com/office/drawing/2014/main" id="{6EE618D5-62E1-4E32-91E5-ECA413856309}"/>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pic>
        <p:nvPicPr>
          <p:cNvPr id="5" name="Picture 2" descr="eli logo">
            <a:extLst>
              <a:ext uri="{FF2B5EF4-FFF2-40B4-BE49-F238E27FC236}">
                <a16:creationId xmlns:a16="http://schemas.microsoft.com/office/drawing/2014/main" id="{97CF4462-CBFF-4CFC-BBBE-26DE26EE5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Panosc">
            <a:extLst>
              <a:ext uri="{FF2B5EF4-FFF2-40B4-BE49-F238E27FC236}">
                <a16:creationId xmlns:a16="http://schemas.microsoft.com/office/drawing/2014/main" id="{6266009D-6056-418E-808D-31425C5F51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1FE2784-718C-4B2B-98EE-109A5119EA38}"/>
              </a:ext>
            </a:extLst>
          </p:cNvPr>
          <p:cNvSpPr txBox="1"/>
          <p:nvPr/>
        </p:nvSpPr>
        <p:spPr>
          <a:xfrm>
            <a:off x="2212017" y="232284"/>
            <a:ext cx="8154989" cy="584775"/>
          </a:xfrm>
          <a:prstGeom prst="rect">
            <a:avLst/>
          </a:prstGeom>
          <a:noFill/>
        </p:spPr>
        <p:txBody>
          <a:bodyPr wrap="none" rtlCol="0">
            <a:spAutoFit/>
          </a:bodyPr>
          <a:lstStyle/>
          <a:p>
            <a:r>
              <a:rPr lang="en-US" sz="3200" b="1" dirty="0"/>
              <a:t>Common challenges are building communities!</a:t>
            </a:r>
          </a:p>
        </p:txBody>
      </p:sp>
      <p:sp>
        <p:nvSpPr>
          <p:cNvPr id="17" name="TextBox 16">
            <a:extLst>
              <a:ext uri="{FF2B5EF4-FFF2-40B4-BE49-F238E27FC236}">
                <a16:creationId xmlns:a16="http://schemas.microsoft.com/office/drawing/2014/main" id="{7BB9E22B-EF83-4B6C-8E24-2704280CDF6E}"/>
              </a:ext>
            </a:extLst>
          </p:cNvPr>
          <p:cNvSpPr txBox="1"/>
          <p:nvPr/>
        </p:nvSpPr>
        <p:spPr>
          <a:xfrm>
            <a:off x="518583" y="2161075"/>
            <a:ext cx="3699849" cy="3139321"/>
          </a:xfrm>
          <a:prstGeom prst="rect">
            <a:avLst/>
          </a:prstGeom>
          <a:noFill/>
        </p:spPr>
        <p:txBody>
          <a:bodyPr wrap="square">
            <a:spAutoFit/>
          </a:bodyPr>
          <a:lstStyle/>
          <a:p>
            <a:pPr indent="-381000">
              <a:buFont typeface="Arial"/>
              <a:buChar char="●"/>
            </a:pPr>
            <a:r>
              <a:rPr lang="en-US" b="1" dirty="0">
                <a:solidFill>
                  <a:schemeClr val="tx1">
                    <a:lumMod val="65000"/>
                    <a:lumOff val="35000"/>
                  </a:schemeClr>
                </a:solidFill>
              </a:rPr>
              <a:t>Good (meta)data + logbooks</a:t>
            </a:r>
            <a:br>
              <a:rPr lang="en-US" b="1" dirty="0">
                <a:solidFill>
                  <a:schemeClr val="tx1">
                    <a:lumMod val="65000"/>
                    <a:lumOff val="35000"/>
                  </a:schemeClr>
                </a:solidFill>
              </a:rPr>
            </a:br>
            <a:endParaRPr lang="en-US" b="1" dirty="0">
              <a:solidFill>
                <a:schemeClr val="tx1">
                  <a:lumMod val="65000"/>
                  <a:lumOff val="35000"/>
                </a:schemeClr>
              </a:solidFill>
            </a:endParaRPr>
          </a:p>
          <a:p>
            <a:pPr indent="-381000">
              <a:spcBef>
                <a:spcPts val="0"/>
              </a:spcBef>
              <a:buFont typeface="Arial"/>
              <a:buChar char="●"/>
            </a:pPr>
            <a:r>
              <a:rPr lang="en-US" b="1" dirty="0">
                <a:solidFill>
                  <a:schemeClr val="tx1">
                    <a:lumMod val="65000"/>
                    <a:lumOff val="35000"/>
                  </a:schemeClr>
                </a:solidFill>
              </a:rPr>
              <a:t>Performant Download services</a:t>
            </a:r>
            <a:br>
              <a:rPr lang="en-US" b="1" dirty="0">
                <a:solidFill>
                  <a:schemeClr val="tx1">
                    <a:lumMod val="65000"/>
                    <a:lumOff val="35000"/>
                  </a:schemeClr>
                </a:solidFill>
              </a:rPr>
            </a:br>
            <a:endParaRPr lang="en-US" b="1" dirty="0">
              <a:solidFill>
                <a:schemeClr val="tx1">
                  <a:lumMod val="65000"/>
                  <a:lumOff val="35000"/>
                </a:schemeClr>
              </a:solidFill>
            </a:endParaRPr>
          </a:p>
          <a:p>
            <a:pPr indent="-381000">
              <a:spcBef>
                <a:spcPts val="0"/>
              </a:spcBef>
              <a:buFont typeface="Arial"/>
              <a:buChar char="●"/>
            </a:pPr>
            <a:r>
              <a:rPr lang="en-US" b="1" dirty="0">
                <a:solidFill>
                  <a:schemeClr val="tx1">
                    <a:lumMod val="65000"/>
                    <a:lumOff val="35000"/>
                  </a:schemeClr>
                </a:solidFill>
              </a:rPr>
              <a:t>Digital Object Identifiers for Data</a:t>
            </a:r>
            <a:br>
              <a:rPr lang="en-US" b="1" dirty="0">
                <a:solidFill>
                  <a:schemeClr val="tx1">
                    <a:lumMod val="65000"/>
                    <a:lumOff val="35000"/>
                  </a:schemeClr>
                </a:solidFill>
              </a:rPr>
            </a:br>
            <a:endParaRPr lang="en-US" b="1" dirty="0">
              <a:solidFill>
                <a:schemeClr val="tx1">
                  <a:lumMod val="65000"/>
                  <a:lumOff val="35000"/>
                </a:schemeClr>
              </a:solidFill>
            </a:endParaRPr>
          </a:p>
          <a:p>
            <a:pPr indent="-381000">
              <a:spcBef>
                <a:spcPts val="0"/>
              </a:spcBef>
              <a:buFont typeface="Arial"/>
              <a:buChar char="●"/>
            </a:pPr>
            <a:r>
              <a:rPr lang="en-US" b="1" dirty="0">
                <a:solidFill>
                  <a:schemeClr val="tx1">
                    <a:lumMod val="65000"/>
                    <a:lumOff val="35000"/>
                  </a:schemeClr>
                </a:solidFill>
              </a:rPr>
              <a:t>Remote data analysis</a:t>
            </a:r>
            <a:br>
              <a:rPr lang="en-US" b="1" dirty="0">
                <a:solidFill>
                  <a:schemeClr val="tx1">
                    <a:lumMod val="65000"/>
                    <a:lumOff val="35000"/>
                  </a:schemeClr>
                </a:solidFill>
              </a:rPr>
            </a:br>
            <a:endParaRPr lang="en-US" b="1" dirty="0">
              <a:solidFill>
                <a:schemeClr val="tx1">
                  <a:lumMod val="65000"/>
                  <a:lumOff val="35000"/>
                </a:schemeClr>
              </a:solidFill>
            </a:endParaRPr>
          </a:p>
          <a:p>
            <a:pPr indent="-381000">
              <a:spcBef>
                <a:spcPts val="0"/>
              </a:spcBef>
              <a:buFont typeface="Arial"/>
              <a:buChar char="●"/>
            </a:pPr>
            <a:r>
              <a:rPr lang="en-US" b="1" dirty="0">
                <a:solidFill>
                  <a:schemeClr val="tx1">
                    <a:lumMod val="65000"/>
                    <a:lumOff val="35000"/>
                  </a:schemeClr>
                </a:solidFill>
              </a:rPr>
              <a:t>Access to Open Data</a:t>
            </a:r>
            <a:br>
              <a:rPr lang="en-US" b="1" dirty="0">
                <a:solidFill>
                  <a:schemeClr val="tx1">
                    <a:lumMod val="65000"/>
                    <a:lumOff val="35000"/>
                  </a:schemeClr>
                </a:solidFill>
              </a:rPr>
            </a:br>
            <a:endParaRPr lang="en-US" b="1" dirty="0">
              <a:solidFill>
                <a:schemeClr val="tx1">
                  <a:lumMod val="65000"/>
                  <a:lumOff val="35000"/>
                </a:schemeClr>
              </a:solidFill>
            </a:endParaRPr>
          </a:p>
          <a:p>
            <a:pPr indent="-381000">
              <a:spcBef>
                <a:spcPts val="0"/>
              </a:spcBef>
              <a:buFont typeface="Arial"/>
              <a:buChar char="●"/>
            </a:pPr>
            <a:r>
              <a:rPr lang="en-US" b="1" dirty="0">
                <a:solidFill>
                  <a:schemeClr val="tx1">
                    <a:lumMod val="65000"/>
                    <a:lumOff val="35000"/>
                  </a:schemeClr>
                </a:solidFill>
              </a:rPr>
              <a:t>Credit for Data re-use</a:t>
            </a:r>
          </a:p>
        </p:txBody>
      </p:sp>
      <p:sp>
        <p:nvSpPr>
          <p:cNvPr id="9" name="TextBox 8">
            <a:extLst>
              <a:ext uri="{FF2B5EF4-FFF2-40B4-BE49-F238E27FC236}">
                <a16:creationId xmlns:a16="http://schemas.microsoft.com/office/drawing/2014/main" id="{0CC0E5CF-233A-4833-B62D-C455F6E01B87}"/>
              </a:ext>
            </a:extLst>
          </p:cNvPr>
          <p:cNvSpPr txBox="1"/>
          <p:nvPr/>
        </p:nvSpPr>
        <p:spPr>
          <a:xfrm>
            <a:off x="0" y="1730188"/>
            <a:ext cx="4766946" cy="430887"/>
          </a:xfrm>
          <a:prstGeom prst="rect">
            <a:avLst/>
          </a:prstGeom>
          <a:noFill/>
        </p:spPr>
        <p:txBody>
          <a:bodyPr wrap="none" rtlCol="0">
            <a:spAutoFit/>
          </a:bodyPr>
          <a:lstStyle/>
          <a:p>
            <a:r>
              <a:rPr lang="en-US" sz="2200" dirty="0">
                <a:solidFill>
                  <a:srgbClr val="FF0000"/>
                </a:solidFill>
              </a:rPr>
              <a:t>What the users communities are asking:</a:t>
            </a:r>
          </a:p>
        </p:txBody>
      </p:sp>
      <p:sp>
        <p:nvSpPr>
          <p:cNvPr id="20" name="TextBox 19">
            <a:extLst>
              <a:ext uri="{FF2B5EF4-FFF2-40B4-BE49-F238E27FC236}">
                <a16:creationId xmlns:a16="http://schemas.microsoft.com/office/drawing/2014/main" id="{4EE2F138-F386-4501-B071-974DC0F3A73D}"/>
              </a:ext>
            </a:extLst>
          </p:cNvPr>
          <p:cNvSpPr txBox="1"/>
          <p:nvPr/>
        </p:nvSpPr>
        <p:spPr>
          <a:xfrm>
            <a:off x="4645026" y="2161075"/>
            <a:ext cx="6096000" cy="3139321"/>
          </a:xfrm>
          <a:prstGeom prst="rect">
            <a:avLst/>
          </a:prstGeom>
          <a:noFill/>
        </p:spPr>
        <p:txBody>
          <a:bodyPr wrap="square">
            <a:spAutoFit/>
          </a:bodyPr>
          <a:lstStyle/>
          <a:p>
            <a:pPr marL="457200" marR="0" lvl="0" indent="-381000" algn="l" rtl="0">
              <a:lnSpc>
                <a:spcPct val="100000"/>
              </a:lnSpc>
              <a:spcBef>
                <a:spcPts val="480"/>
              </a:spcBef>
              <a:spcAft>
                <a:spcPts val="0"/>
              </a:spcAft>
              <a:buClr>
                <a:srgbClr val="4C4D4F"/>
              </a:buClr>
              <a:buSzPts val="2400"/>
              <a:buChar char="●"/>
            </a:pPr>
            <a:r>
              <a:rPr lang="en-US" sz="1800" b="1" dirty="0">
                <a:solidFill>
                  <a:schemeClr val="tx1">
                    <a:lumMod val="65000"/>
                    <a:lumOff val="35000"/>
                  </a:schemeClr>
                </a:solidFill>
                <a:ea typeface="Calibri"/>
                <a:cs typeface="Calibri"/>
                <a:sym typeface="Calibri"/>
              </a:rPr>
              <a:t>FAIR</a:t>
            </a:r>
            <a:r>
              <a:rPr lang="en-US" sz="1800" b="1" i="0" u="none" strike="noStrike" cap="none" dirty="0">
                <a:solidFill>
                  <a:schemeClr val="tx1">
                    <a:lumMod val="65000"/>
                    <a:lumOff val="35000"/>
                  </a:schemeClr>
                </a:solidFill>
                <a:ea typeface="Calibri"/>
                <a:cs typeface="Calibri"/>
                <a:sym typeface="Calibri"/>
              </a:rPr>
              <a:t> </a:t>
            </a:r>
            <a:r>
              <a:rPr lang="en-US" sz="1800" b="1" dirty="0">
                <a:solidFill>
                  <a:schemeClr val="tx1">
                    <a:lumMod val="65000"/>
                    <a:lumOff val="35000"/>
                  </a:schemeClr>
                </a:solidFill>
                <a:ea typeface="Calibri"/>
                <a:cs typeface="Calibri"/>
                <a:sym typeface="Calibri"/>
              </a:rPr>
              <a:t>Data</a:t>
            </a:r>
            <a:br>
              <a:rPr lang="en-US" sz="1800" b="1" i="0" u="none" strike="noStrike" cap="none" dirty="0">
                <a:solidFill>
                  <a:schemeClr val="tx1">
                    <a:lumMod val="65000"/>
                    <a:lumOff val="35000"/>
                  </a:schemeClr>
                </a:solidFill>
                <a:ea typeface="Calibri"/>
                <a:cs typeface="Calibri"/>
                <a:sym typeface="Calibri"/>
              </a:rPr>
            </a:br>
            <a:endParaRPr lang="en-US" sz="1800" b="1" i="0" u="none" strike="noStrike" cap="none" dirty="0">
              <a:solidFill>
                <a:schemeClr val="tx1">
                  <a:lumMod val="65000"/>
                  <a:lumOff val="35000"/>
                </a:schemeClr>
              </a:solidFill>
              <a:ea typeface="Calibri"/>
              <a:cs typeface="Calibri"/>
              <a:sym typeface="Calibri"/>
            </a:endParaRPr>
          </a:p>
          <a:p>
            <a:pPr marL="457200" marR="0" lvl="0" indent="-381000" algn="l" rtl="0">
              <a:lnSpc>
                <a:spcPct val="100000"/>
              </a:lnSpc>
              <a:spcBef>
                <a:spcPts val="0"/>
              </a:spcBef>
              <a:spcAft>
                <a:spcPts val="0"/>
              </a:spcAft>
              <a:buClr>
                <a:srgbClr val="4C4D4F"/>
              </a:buClr>
              <a:buSzPts val="2400"/>
              <a:buChar char="●"/>
            </a:pPr>
            <a:r>
              <a:rPr lang="en-US" sz="1800" b="1" dirty="0">
                <a:solidFill>
                  <a:schemeClr val="tx1">
                    <a:lumMod val="65000"/>
                    <a:lumOff val="35000"/>
                  </a:schemeClr>
                </a:solidFill>
                <a:ea typeface="Calibri"/>
                <a:cs typeface="Calibri"/>
                <a:sym typeface="Calibri"/>
              </a:rPr>
              <a:t>Open Science</a:t>
            </a:r>
            <a:br>
              <a:rPr lang="en-US" sz="1800" b="1" i="0" u="none" strike="noStrike" cap="none" dirty="0">
                <a:solidFill>
                  <a:schemeClr val="tx1">
                    <a:lumMod val="65000"/>
                    <a:lumOff val="35000"/>
                  </a:schemeClr>
                </a:solidFill>
                <a:ea typeface="Calibri"/>
                <a:cs typeface="Calibri"/>
                <a:sym typeface="Calibri"/>
              </a:rPr>
            </a:br>
            <a:endParaRPr lang="en-US" sz="1800" b="1" i="0" u="none" strike="noStrike" cap="none" dirty="0">
              <a:solidFill>
                <a:schemeClr val="tx1">
                  <a:lumMod val="65000"/>
                  <a:lumOff val="35000"/>
                </a:schemeClr>
              </a:solidFill>
              <a:ea typeface="Calibri"/>
              <a:cs typeface="Calibri"/>
              <a:sym typeface="Calibri"/>
            </a:endParaRPr>
          </a:p>
          <a:p>
            <a:pPr marL="457200" marR="0" lvl="0" indent="-381000" algn="l" rtl="0">
              <a:lnSpc>
                <a:spcPct val="100000"/>
              </a:lnSpc>
              <a:spcBef>
                <a:spcPts val="0"/>
              </a:spcBef>
              <a:spcAft>
                <a:spcPts val="0"/>
              </a:spcAft>
              <a:buClr>
                <a:srgbClr val="4C4D4F"/>
              </a:buClr>
              <a:buSzPts val="2400"/>
              <a:buChar char="●"/>
            </a:pPr>
            <a:r>
              <a:rPr lang="en-US" sz="1800" b="1" i="0" u="none" strike="noStrike" cap="none" dirty="0">
                <a:solidFill>
                  <a:schemeClr val="tx1">
                    <a:lumMod val="65000"/>
                    <a:lumOff val="35000"/>
                  </a:schemeClr>
                </a:solidFill>
                <a:ea typeface="Calibri"/>
                <a:cs typeface="Calibri"/>
                <a:sym typeface="Calibri"/>
              </a:rPr>
              <a:t>Digital Object Identifiers for Data</a:t>
            </a:r>
            <a:br>
              <a:rPr lang="en-US" sz="1800" b="1" i="0" u="none" strike="noStrike" cap="none" dirty="0">
                <a:solidFill>
                  <a:schemeClr val="tx1">
                    <a:lumMod val="65000"/>
                    <a:lumOff val="35000"/>
                  </a:schemeClr>
                </a:solidFill>
                <a:ea typeface="Calibri"/>
                <a:cs typeface="Calibri"/>
                <a:sym typeface="Calibri"/>
              </a:rPr>
            </a:br>
            <a:endParaRPr lang="en-US" sz="1800" b="1" i="0" u="none" strike="noStrike" cap="none" dirty="0">
              <a:solidFill>
                <a:schemeClr val="tx1">
                  <a:lumMod val="65000"/>
                  <a:lumOff val="35000"/>
                </a:schemeClr>
              </a:solidFill>
              <a:ea typeface="Calibri"/>
              <a:cs typeface="Calibri"/>
              <a:sym typeface="Calibri"/>
            </a:endParaRPr>
          </a:p>
          <a:p>
            <a:pPr marL="457200" marR="0" lvl="0" indent="-381000" algn="l" rtl="0">
              <a:lnSpc>
                <a:spcPct val="100000"/>
              </a:lnSpc>
              <a:spcBef>
                <a:spcPts val="0"/>
              </a:spcBef>
              <a:spcAft>
                <a:spcPts val="0"/>
              </a:spcAft>
              <a:buClr>
                <a:srgbClr val="4C4D4F"/>
              </a:buClr>
              <a:buSzPts val="2400"/>
              <a:buChar char="●"/>
            </a:pPr>
            <a:r>
              <a:rPr lang="en-US" sz="1800" b="1" dirty="0">
                <a:solidFill>
                  <a:schemeClr val="tx1">
                    <a:lumMod val="65000"/>
                    <a:lumOff val="35000"/>
                  </a:schemeClr>
                </a:solidFill>
                <a:ea typeface="Calibri"/>
                <a:cs typeface="Calibri"/>
                <a:sym typeface="Calibri"/>
              </a:rPr>
              <a:t>Reproducible </a:t>
            </a:r>
            <a:r>
              <a:rPr lang="en-US" sz="1800" b="1" i="0" u="none" strike="noStrike" cap="none" dirty="0">
                <a:solidFill>
                  <a:schemeClr val="tx1">
                    <a:lumMod val="65000"/>
                    <a:lumOff val="35000"/>
                  </a:schemeClr>
                </a:solidFill>
                <a:ea typeface="Calibri"/>
                <a:cs typeface="Calibri"/>
                <a:sym typeface="Calibri"/>
              </a:rPr>
              <a:t>Publications</a:t>
            </a:r>
            <a:br>
              <a:rPr lang="en-US" sz="1800" b="1" i="0" u="none" strike="noStrike" cap="none" dirty="0">
                <a:solidFill>
                  <a:schemeClr val="tx1">
                    <a:lumMod val="65000"/>
                    <a:lumOff val="35000"/>
                  </a:schemeClr>
                </a:solidFill>
                <a:ea typeface="Calibri"/>
                <a:cs typeface="Calibri"/>
                <a:sym typeface="Calibri"/>
              </a:rPr>
            </a:br>
            <a:endParaRPr lang="en-US" sz="1800" b="1" i="0" u="none" strike="noStrike" cap="none" dirty="0">
              <a:solidFill>
                <a:schemeClr val="tx1">
                  <a:lumMod val="65000"/>
                  <a:lumOff val="35000"/>
                </a:schemeClr>
              </a:solidFill>
              <a:ea typeface="Calibri"/>
              <a:cs typeface="Calibri"/>
              <a:sym typeface="Calibri"/>
            </a:endParaRPr>
          </a:p>
          <a:p>
            <a:pPr marL="457200" marR="0" lvl="0" indent="-381000" algn="l" rtl="0">
              <a:lnSpc>
                <a:spcPct val="100000"/>
              </a:lnSpc>
              <a:spcBef>
                <a:spcPts val="0"/>
              </a:spcBef>
              <a:spcAft>
                <a:spcPts val="0"/>
              </a:spcAft>
              <a:buClr>
                <a:srgbClr val="4C4D4F"/>
              </a:buClr>
              <a:buSzPts val="2400"/>
              <a:buChar char="●"/>
            </a:pPr>
            <a:r>
              <a:rPr lang="en-US" sz="1800" b="1" i="0" u="none" strike="noStrike" cap="none" dirty="0">
                <a:solidFill>
                  <a:schemeClr val="tx1">
                    <a:lumMod val="65000"/>
                    <a:lumOff val="35000"/>
                  </a:schemeClr>
                </a:solidFill>
                <a:ea typeface="Calibri"/>
                <a:cs typeface="Calibri"/>
                <a:sym typeface="Calibri"/>
              </a:rPr>
              <a:t>Participate in the EOSC</a:t>
            </a:r>
            <a:endParaRPr lang="en-US" b="1" dirty="0">
              <a:solidFill>
                <a:schemeClr val="tx1">
                  <a:lumMod val="65000"/>
                  <a:lumOff val="35000"/>
                </a:schemeClr>
              </a:solidFill>
            </a:endParaRPr>
          </a:p>
          <a:p>
            <a:pPr marL="457200" marR="0" lvl="0" indent="-228600" algn="l" rtl="0">
              <a:lnSpc>
                <a:spcPct val="100000"/>
              </a:lnSpc>
              <a:spcBef>
                <a:spcPts val="0"/>
              </a:spcBef>
              <a:spcAft>
                <a:spcPts val="0"/>
              </a:spcAft>
              <a:buClr>
                <a:srgbClr val="4C4D4F"/>
              </a:buClr>
              <a:buSzPts val="2400"/>
              <a:buFont typeface="Arial"/>
              <a:buNone/>
            </a:pPr>
            <a:endParaRPr lang="en-US" sz="1800" b="1" i="0" u="none" strike="noStrike" cap="none" dirty="0">
              <a:solidFill>
                <a:schemeClr val="tx1">
                  <a:lumMod val="65000"/>
                  <a:lumOff val="35000"/>
                </a:schemeClr>
              </a:solidFill>
              <a:ea typeface="Calibri"/>
              <a:cs typeface="Calibri"/>
              <a:sym typeface="Calibri"/>
            </a:endParaRPr>
          </a:p>
          <a:p>
            <a:pPr marL="457200" marR="0" lvl="0" indent="-381000" algn="l" rtl="0">
              <a:lnSpc>
                <a:spcPct val="100000"/>
              </a:lnSpc>
              <a:spcBef>
                <a:spcPts val="0"/>
              </a:spcBef>
              <a:spcAft>
                <a:spcPts val="0"/>
              </a:spcAft>
              <a:buClr>
                <a:srgbClr val="4C4D4F"/>
              </a:buClr>
              <a:buSzPts val="2400"/>
              <a:buChar char="●"/>
            </a:pPr>
            <a:r>
              <a:rPr lang="en-US" sz="1800" b="1" i="0" u="none" strike="noStrike" cap="none" dirty="0">
                <a:solidFill>
                  <a:schemeClr val="tx1">
                    <a:lumMod val="65000"/>
                    <a:lumOff val="35000"/>
                  </a:schemeClr>
                </a:solidFill>
                <a:ea typeface="Calibri"/>
                <a:cs typeface="Calibri"/>
                <a:sym typeface="Calibri"/>
              </a:rPr>
              <a:t>Metrics about Data Re-Use</a:t>
            </a:r>
            <a:endParaRPr lang="en-US" b="1" dirty="0">
              <a:solidFill>
                <a:schemeClr val="tx1">
                  <a:lumMod val="65000"/>
                  <a:lumOff val="35000"/>
                </a:schemeClr>
              </a:solidFill>
            </a:endParaRPr>
          </a:p>
        </p:txBody>
      </p:sp>
      <p:sp>
        <p:nvSpPr>
          <p:cNvPr id="21" name="TextBox 20">
            <a:extLst>
              <a:ext uri="{FF2B5EF4-FFF2-40B4-BE49-F238E27FC236}">
                <a16:creationId xmlns:a16="http://schemas.microsoft.com/office/drawing/2014/main" id="{8666379A-37F1-4C60-BAB4-AF6B32D099E8}"/>
              </a:ext>
            </a:extLst>
          </p:cNvPr>
          <p:cNvSpPr txBox="1"/>
          <p:nvPr/>
        </p:nvSpPr>
        <p:spPr>
          <a:xfrm>
            <a:off x="4712531" y="1734279"/>
            <a:ext cx="3071738" cy="430887"/>
          </a:xfrm>
          <a:prstGeom prst="rect">
            <a:avLst/>
          </a:prstGeom>
          <a:noFill/>
        </p:spPr>
        <p:txBody>
          <a:bodyPr wrap="none" rtlCol="0">
            <a:spAutoFit/>
          </a:bodyPr>
          <a:lstStyle/>
          <a:p>
            <a:r>
              <a:rPr lang="en-US" sz="2200" dirty="0">
                <a:solidFill>
                  <a:srgbClr val="FF0000"/>
                </a:solidFill>
              </a:rPr>
              <a:t>What Funders are asking:</a:t>
            </a:r>
          </a:p>
        </p:txBody>
      </p:sp>
      <p:sp>
        <p:nvSpPr>
          <p:cNvPr id="23" name="TextBox 22">
            <a:extLst>
              <a:ext uri="{FF2B5EF4-FFF2-40B4-BE49-F238E27FC236}">
                <a16:creationId xmlns:a16="http://schemas.microsoft.com/office/drawing/2014/main" id="{ADF234A0-7324-400A-A51E-E507D4AC3043}"/>
              </a:ext>
            </a:extLst>
          </p:cNvPr>
          <p:cNvSpPr txBox="1"/>
          <p:nvPr/>
        </p:nvSpPr>
        <p:spPr>
          <a:xfrm>
            <a:off x="8278368" y="2078256"/>
            <a:ext cx="4034101" cy="4278094"/>
          </a:xfrm>
          <a:prstGeom prst="rect">
            <a:avLst/>
          </a:prstGeom>
          <a:noFill/>
        </p:spPr>
        <p:txBody>
          <a:bodyPr wrap="square">
            <a:spAutoFit/>
          </a:bodyPr>
          <a:lstStyle/>
          <a:p>
            <a:pPr marL="285750" indent="-285750" algn="l">
              <a:buFont typeface="Arial" panose="020B0604020202020204" pitchFamily="34" charset="0"/>
              <a:buChar char="•"/>
            </a:pPr>
            <a:endParaRPr lang="en-US" sz="16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en-US" sz="1600" b="1" i="0" u="none" strike="noStrike" baseline="0" dirty="0">
                <a:solidFill>
                  <a:schemeClr val="tx1">
                    <a:lumMod val="65000"/>
                    <a:lumOff val="35000"/>
                  </a:schemeClr>
                </a:solidFill>
                <a:latin typeface="Arial" panose="020B0604020202020204" pitchFamily="34" charset="0"/>
              </a:rPr>
              <a:t>User: has an idea / need to study a sample</a:t>
            </a:r>
            <a:endParaRPr lang="en-US" sz="1600" b="0" i="0" u="none" strike="noStrike" baseline="0" dirty="0">
              <a:solidFill>
                <a:schemeClr val="tx1">
                  <a:lumMod val="65000"/>
                  <a:lumOff val="35000"/>
                </a:schemeClr>
              </a:solidFill>
              <a:latin typeface="Arial" panose="020B0604020202020204" pitchFamily="34" charset="0"/>
            </a:endParaRPr>
          </a:p>
          <a:p>
            <a:pPr marL="285750" indent="-285750">
              <a:buFont typeface="Arial" panose="020B0604020202020204" pitchFamily="34" charset="0"/>
              <a:buChar char="•"/>
            </a:pPr>
            <a:r>
              <a:rPr lang="en-US" sz="1600" b="1" i="0" u="none" strike="noStrike" baseline="0" dirty="0">
                <a:solidFill>
                  <a:schemeClr val="tx1">
                    <a:lumMod val="65000"/>
                    <a:lumOff val="35000"/>
                  </a:schemeClr>
                </a:solidFill>
                <a:latin typeface="Arial" panose="020B0604020202020204" pitchFamily="34" charset="0"/>
              </a:rPr>
              <a:t>Proposal: User writes a proposal for one of the </a:t>
            </a:r>
            <a:r>
              <a:rPr lang="en-US" sz="1600" b="1" i="0" u="none" strike="noStrike" baseline="0" dirty="0" err="1">
                <a:solidFill>
                  <a:schemeClr val="tx1">
                    <a:lumMod val="65000"/>
                    <a:lumOff val="35000"/>
                  </a:schemeClr>
                </a:solidFill>
                <a:latin typeface="Arial" panose="020B0604020202020204" pitchFamily="34" charset="0"/>
              </a:rPr>
              <a:t>PaN</a:t>
            </a:r>
            <a:r>
              <a:rPr lang="en-US" sz="1600" b="1" i="0" u="none" strike="noStrike" baseline="0" dirty="0">
                <a:solidFill>
                  <a:schemeClr val="tx1">
                    <a:lumMod val="65000"/>
                    <a:lumOff val="35000"/>
                  </a:schemeClr>
                </a:solidFill>
                <a:latin typeface="Arial" panose="020B0604020202020204" pitchFamily="34" charset="0"/>
              </a:rPr>
              <a:t> facilities</a:t>
            </a:r>
            <a:endParaRPr lang="en-US" sz="1600" b="0" i="0" u="none" strike="noStrike" baseline="0" dirty="0">
              <a:solidFill>
                <a:schemeClr val="tx1">
                  <a:lumMod val="65000"/>
                  <a:lumOff val="35000"/>
                </a:schemeClr>
              </a:solidFill>
              <a:latin typeface="Arial" panose="020B0604020202020204" pitchFamily="34" charset="0"/>
            </a:endParaRPr>
          </a:p>
          <a:p>
            <a:pPr marL="285750" indent="-285750">
              <a:buFont typeface="Arial" panose="020B0604020202020204" pitchFamily="34" charset="0"/>
              <a:buChar char="•"/>
            </a:pPr>
            <a:r>
              <a:rPr lang="en-US" sz="1600" b="1" i="0" u="none" strike="noStrike" baseline="0" dirty="0">
                <a:solidFill>
                  <a:schemeClr val="tx1">
                    <a:lumMod val="65000"/>
                    <a:lumOff val="35000"/>
                  </a:schemeClr>
                </a:solidFill>
                <a:latin typeface="Arial" panose="020B0604020202020204" pitchFamily="34" charset="0"/>
              </a:rPr>
              <a:t>Review committee: Reviews proposal and rates scientific quality</a:t>
            </a:r>
            <a:endParaRPr lang="en-US" sz="1600" b="0" i="0" u="none" strike="noStrike" baseline="0" dirty="0">
              <a:solidFill>
                <a:schemeClr val="tx1">
                  <a:lumMod val="65000"/>
                  <a:lumOff val="35000"/>
                </a:schemeClr>
              </a:solidFill>
              <a:latin typeface="Arial" panose="020B0604020202020204" pitchFamily="34" charset="0"/>
            </a:endParaRPr>
          </a:p>
          <a:p>
            <a:pPr marL="285750" indent="-285750">
              <a:buFont typeface="Arial" panose="020B0604020202020204" pitchFamily="34" charset="0"/>
              <a:buChar char="•"/>
            </a:pPr>
            <a:r>
              <a:rPr lang="en-US" sz="1600" b="1" i="0" u="none" strike="noStrike" baseline="0" dirty="0">
                <a:solidFill>
                  <a:schemeClr val="tx1">
                    <a:lumMod val="65000"/>
                    <a:lumOff val="35000"/>
                  </a:schemeClr>
                </a:solidFill>
                <a:latin typeface="Arial" panose="020B0604020202020204" pitchFamily="34" charset="0"/>
              </a:rPr>
              <a:t>Beamline scientist: Review proposal and checks feasibility</a:t>
            </a:r>
            <a:endParaRPr lang="en-US" sz="1600" b="0" i="0" u="none" strike="noStrike" baseline="0" dirty="0">
              <a:solidFill>
                <a:schemeClr val="tx1">
                  <a:lumMod val="65000"/>
                  <a:lumOff val="35000"/>
                </a:schemeClr>
              </a:solidFill>
              <a:latin typeface="Arial" panose="020B0604020202020204" pitchFamily="34" charset="0"/>
            </a:endParaRPr>
          </a:p>
          <a:p>
            <a:pPr marL="285750" indent="-285750">
              <a:buFont typeface="Arial" panose="020B0604020202020204" pitchFamily="34" charset="0"/>
              <a:buChar char="•"/>
            </a:pPr>
            <a:r>
              <a:rPr lang="en-US" sz="1600" b="1" i="0" u="none" strike="noStrike" baseline="0" dirty="0">
                <a:solidFill>
                  <a:schemeClr val="tx1">
                    <a:lumMod val="65000"/>
                    <a:lumOff val="35000"/>
                  </a:schemeClr>
                </a:solidFill>
                <a:latin typeface="Arial" panose="020B0604020202020204" pitchFamily="34" charset="0"/>
              </a:rPr>
              <a:t>Beamtime allocated: User travels to facility / sends sample</a:t>
            </a:r>
            <a:endParaRPr lang="en-US" sz="1600" b="0" i="0" u="none" strike="noStrike" baseline="0" dirty="0">
              <a:solidFill>
                <a:schemeClr val="tx1">
                  <a:lumMod val="65000"/>
                  <a:lumOff val="35000"/>
                </a:schemeClr>
              </a:solidFill>
              <a:latin typeface="Arial" panose="020B0604020202020204" pitchFamily="34" charset="0"/>
            </a:endParaRPr>
          </a:p>
          <a:p>
            <a:pPr marL="285750" indent="-285750">
              <a:buFont typeface="Arial" panose="020B0604020202020204" pitchFamily="34" charset="0"/>
              <a:buChar char="•"/>
            </a:pPr>
            <a:r>
              <a:rPr lang="en-US" sz="1600" b="1" i="0" u="none" strike="noStrike" baseline="0" dirty="0">
                <a:solidFill>
                  <a:schemeClr val="tx1">
                    <a:lumMod val="65000"/>
                    <a:lumOff val="35000"/>
                  </a:schemeClr>
                </a:solidFill>
                <a:latin typeface="Arial" panose="020B0604020202020204" pitchFamily="34" charset="0"/>
              </a:rPr>
              <a:t>Experiment: Sample(s) are exposed to beam + data collected</a:t>
            </a:r>
            <a:endParaRPr lang="en-US" sz="1600" b="0" i="0" u="none" strike="noStrike" baseline="0" dirty="0">
              <a:solidFill>
                <a:schemeClr val="tx1">
                  <a:lumMod val="65000"/>
                  <a:lumOff val="35000"/>
                </a:schemeClr>
              </a:solidFill>
              <a:latin typeface="Arial" panose="020B0604020202020204" pitchFamily="34" charset="0"/>
            </a:endParaRPr>
          </a:p>
          <a:p>
            <a:pPr marL="285750" indent="-285750">
              <a:buFont typeface="Arial" panose="020B0604020202020204" pitchFamily="34" charset="0"/>
              <a:buChar char="•"/>
            </a:pPr>
            <a:r>
              <a:rPr lang="en-US" sz="1600" b="1" i="0" u="none" strike="noStrike" baseline="0" dirty="0" err="1">
                <a:solidFill>
                  <a:schemeClr val="tx1">
                    <a:lumMod val="65000"/>
                    <a:lumOff val="35000"/>
                  </a:schemeClr>
                </a:solidFill>
                <a:latin typeface="Arial" panose="020B0604020202020204" pitchFamily="34" charset="0"/>
              </a:rPr>
              <a:t>Analysis:Data</a:t>
            </a:r>
            <a:r>
              <a:rPr lang="en-US" sz="1600" b="1" i="0" u="none" strike="noStrike" baseline="0" dirty="0">
                <a:solidFill>
                  <a:schemeClr val="tx1">
                    <a:lumMod val="65000"/>
                    <a:lumOff val="35000"/>
                  </a:schemeClr>
                </a:solidFill>
                <a:latin typeface="Arial" panose="020B0604020202020204" pitchFamily="34" charset="0"/>
              </a:rPr>
              <a:t> is reduced, </a:t>
            </a:r>
            <a:r>
              <a:rPr lang="en-US" sz="1600" b="1" i="0" u="none" strike="noStrike" baseline="0" dirty="0" err="1">
                <a:solidFill>
                  <a:schemeClr val="tx1">
                    <a:lumMod val="65000"/>
                    <a:lumOff val="35000"/>
                  </a:schemeClr>
                </a:solidFill>
                <a:latin typeface="Arial" panose="020B0604020202020204" pitchFamily="34" charset="0"/>
              </a:rPr>
              <a:t>analysed</a:t>
            </a:r>
            <a:r>
              <a:rPr lang="en-US" sz="1600" b="1" i="0" u="none" strike="noStrike" baseline="0" dirty="0">
                <a:solidFill>
                  <a:schemeClr val="tx1">
                    <a:lumMod val="65000"/>
                    <a:lumOff val="35000"/>
                  </a:schemeClr>
                </a:solidFill>
                <a:latin typeface="Arial" panose="020B0604020202020204" pitchFamily="34" charset="0"/>
              </a:rPr>
              <a:t>+ curated (DOI)</a:t>
            </a:r>
            <a:endParaRPr lang="en-US" sz="1600" b="0" i="0" u="none" strike="noStrike" baseline="0" dirty="0">
              <a:solidFill>
                <a:schemeClr val="tx1">
                  <a:lumMod val="65000"/>
                  <a:lumOff val="35000"/>
                </a:schemeClr>
              </a:solidFill>
              <a:latin typeface="Arial" panose="020B0604020202020204" pitchFamily="34" charset="0"/>
            </a:endParaRPr>
          </a:p>
          <a:p>
            <a:pPr marL="285750" indent="-285750">
              <a:buFont typeface="Arial" panose="020B0604020202020204" pitchFamily="34" charset="0"/>
              <a:buChar char="•"/>
            </a:pPr>
            <a:r>
              <a:rPr lang="en-US" sz="1600" b="1" i="0" u="none" strike="noStrike" baseline="0" dirty="0">
                <a:solidFill>
                  <a:schemeClr val="tx1">
                    <a:lumMod val="65000"/>
                    <a:lumOff val="35000"/>
                  </a:schemeClr>
                </a:solidFill>
                <a:latin typeface="Arial" panose="020B0604020202020204" pitchFamily="34" charset="0"/>
              </a:rPr>
              <a:t>Publication: User publishes results (DOI) in peer review journal</a:t>
            </a:r>
            <a:endParaRPr lang="en-US" sz="1600" b="0" i="0" u="none" strike="noStrike" baseline="0" dirty="0">
              <a:solidFill>
                <a:schemeClr val="tx1">
                  <a:lumMod val="65000"/>
                  <a:lumOff val="35000"/>
                </a:schemeClr>
              </a:solidFill>
              <a:latin typeface="Arial" panose="020B0604020202020204" pitchFamily="34" charset="0"/>
            </a:endParaRPr>
          </a:p>
        </p:txBody>
      </p:sp>
      <p:sp>
        <p:nvSpPr>
          <p:cNvPr id="24" name="TextBox 23">
            <a:extLst>
              <a:ext uri="{FF2B5EF4-FFF2-40B4-BE49-F238E27FC236}">
                <a16:creationId xmlns:a16="http://schemas.microsoft.com/office/drawing/2014/main" id="{046EAD94-6EA2-42AC-9FEF-84A12D2CCF48}"/>
              </a:ext>
            </a:extLst>
          </p:cNvPr>
          <p:cNvSpPr txBox="1"/>
          <p:nvPr/>
        </p:nvSpPr>
        <p:spPr>
          <a:xfrm>
            <a:off x="8446331" y="1716732"/>
            <a:ext cx="3669469" cy="769441"/>
          </a:xfrm>
          <a:prstGeom prst="rect">
            <a:avLst/>
          </a:prstGeom>
          <a:noFill/>
        </p:spPr>
        <p:txBody>
          <a:bodyPr wrap="square" rtlCol="0">
            <a:spAutoFit/>
          </a:bodyPr>
          <a:lstStyle/>
          <a:p>
            <a:r>
              <a:rPr lang="en-US" sz="2200" dirty="0">
                <a:solidFill>
                  <a:srgbClr val="FF0000"/>
                </a:solidFill>
              </a:rPr>
              <a:t>What is happening pre/after discussing data?</a:t>
            </a:r>
          </a:p>
        </p:txBody>
      </p:sp>
    </p:spTree>
    <p:extLst>
      <p:ext uri="{BB962C8B-B14F-4D97-AF65-F5344CB8AC3E}">
        <p14:creationId xmlns:p14="http://schemas.microsoft.com/office/powerpoint/2010/main" val="380794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851464B-40A0-4F31-BF8C-DDB8F42261C6}"/>
              </a:ext>
            </a:extLst>
          </p:cNvPr>
          <p:cNvSpPr>
            <a:spLocks noGrp="1"/>
          </p:cNvSpPr>
          <p:nvPr>
            <p:ph type="sldNum" sz="quarter" idx="12"/>
          </p:nvPr>
        </p:nvSpPr>
        <p:spPr/>
        <p:txBody>
          <a:bodyPr/>
          <a:lstStyle/>
          <a:p>
            <a:fld id="{A49DFD55-3C28-40EF-9E31-A92D2E4017FF}" type="slidenum">
              <a:rPr lang="en-US" smtClean="0"/>
              <a:t>6</a:t>
            </a:fld>
            <a:endParaRPr lang="en-US" dirty="0"/>
          </a:p>
        </p:txBody>
      </p:sp>
      <p:sp>
        <p:nvSpPr>
          <p:cNvPr id="10" name="Footer Placeholder 3">
            <a:extLst>
              <a:ext uri="{FF2B5EF4-FFF2-40B4-BE49-F238E27FC236}">
                <a16:creationId xmlns:a16="http://schemas.microsoft.com/office/drawing/2014/main" id="{760D059F-66F6-4D60-8BA1-E950BEE0CD8B}"/>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1" name="Date Placeholder 3">
            <a:extLst>
              <a:ext uri="{FF2B5EF4-FFF2-40B4-BE49-F238E27FC236}">
                <a16:creationId xmlns:a16="http://schemas.microsoft.com/office/drawing/2014/main" id="{6EE618D5-62E1-4E32-91E5-ECA413856309}"/>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pic>
        <p:nvPicPr>
          <p:cNvPr id="5" name="Picture 2" descr="eli logo">
            <a:extLst>
              <a:ext uri="{FF2B5EF4-FFF2-40B4-BE49-F238E27FC236}">
                <a16:creationId xmlns:a16="http://schemas.microsoft.com/office/drawing/2014/main" id="{97CF4462-CBFF-4CFC-BBBE-26DE26EE5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PaNOSC | EOSC Portal">
            <a:extLst>
              <a:ext uri="{FF2B5EF4-FFF2-40B4-BE49-F238E27FC236}">
                <a16:creationId xmlns:a16="http://schemas.microsoft.com/office/drawing/2014/main" id="{F474380F-C15D-4976-BEA1-D8357ADFD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4286" y="0"/>
            <a:ext cx="1757714" cy="1030941"/>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211;gf083ce7c42_1_1">
            <a:extLst>
              <a:ext uri="{FF2B5EF4-FFF2-40B4-BE49-F238E27FC236}">
                <a16:creationId xmlns:a16="http://schemas.microsoft.com/office/drawing/2014/main" id="{B913FEF0-A7ED-4280-B5A8-C9A888C237E8}"/>
              </a:ext>
            </a:extLst>
          </p:cNvPr>
          <p:cNvPicPr preferRelativeResize="0"/>
          <p:nvPr/>
        </p:nvPicPr>
        <p:blipFill>
          <a:blip r:embed="rId4">
            <a:alphaModFix/>
          </a:blip>
          <a:stretch>
            <a:fillRect/>
          </a:stretch>
        </p:blipFill>
        <p:spPr>
          <a:xfrm>
            <a:off x="4888775" y="4107621"/>
            <a:ext cx="1332325" cy="874161"/>
          </a:xfrm>
          <a:prstGeom prst="rect">
            <a:avLst/>
          </a:prstGeom>
          <a:noFill/>
          <a:ln>
            <a:noFill/>
          </a:ln>
        </p:spPr>
      </p:pic>
      <p:sp>
        <p:nvSpPr>
          <p:cNvPr id="12" name="Google Shape;201;gf083ce7c42_1_1">
            <a:extLst>
              <a:ext uri="{FF2B5EF4-FFF2-40B4-BE49-F238E27FC236}">
                <a16:creationId xmlns:a16="http://schemas.microsoft.com/office/drawing/2014/main" id="{BB73E017-F1A6-47EA-8338-866FB98ACE0E}"/>
              </a:ext>
            </a:extLst>
          </p:cNvPr>
          <p:cNvSpPr txBox="1"/>
          <p:nvPr/>
        </p:nvSpPr>
        <p:spPr>
          <a:xfrm>
            <a:off x="1380714" y="2135686"/>
            <a:ext cx="2191500" cy="987420"/>
          </a:xfrm>
          <a:prstGeom prst="rect">
            <a:avLst/>
          </a:prstGeom>
          <a:noFill/>
          <a:ln>
            <a:noFill/>
          </a:ln>
        </p:spPr>
        <p:txBody>
          <a:bodyPr spcFirstLastPara="1" wrap="square" lIns="91425" tIns="91425" rIns="91425" bIns="91425" anchor="t" anchorCtr="0">
            <a:spAutoFit/>
          </a:bodyPr>
          <a:lstStyle/>
          <a:p>
            <a:pPr marL="0" lvl="0" indent="0" algn="ctr" rtl="0">
              <a:spcBef>
                <a:spcPts val="480"/>
              </a:spcBef>
              <a:spcAft>
                <a:spcPts val="0"/>
              </a:spcAft>
              <a:buNone/>
            </a:pPr>
            <a:r>
              <a:rPr lang="en-US" sz="2400" dirty="0">
                <a:solidFill>
                  <a:schemeClr val="dk2"/>
                </a:solidFill>
                <a:latin typeface="Calibri"/>
                <a:ea typeface="Calibri"/>
                <a:cs typeface="Calibri"/>
                <a:sym typeface="Calibri"/>
              </a:rPr>
              <a:t>Common data policy</a:t>
            </a:r>
            <a:endParaRPr sz="2400" dirty="0">
              <a:solidFill>
                <a:schemeClr val="dk2"/>
              </a:solidFill>
            </a:endParaRPr>
          </a:p>
        </p:txBody>
      </p:sp>
      <p:sp>
        <p:nvSpPr>
          <p:cNvPr id="13" name="Google Shape;202;gf083ce7c42_1_1">
            <a:extLst>
              <a:ext uri="{FF2B5EF4-FFF2-40B4-BE49-F238E27FC236}">
                <a16:creationId xmlns:a16="http://schemas.microsoft.com/office/drawing/2014/main" id="{AB40A087-B124-4157-865A-535B4D289CD7}"/>
              </a:ext>
            </a:extLst>
          </p:cNvPr>
          <p:cNvSpPr txBox="1">
            <a:spLocks noGrp="1"/>
          </p:cNvSpPr>
          <p:nvPr>
            <p:ph type="title"/>
          </p:nvPr>
        </p:nvSpPr>
        <p:spPr>
          <a:xfrm>
            <a:off x="258232" y="1155458"/>
            <a:ext cx="8694318" cy="44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600" dirty="0" err="1">
                <a:solidFill>
                  <a:srgbClr val="A8507A"/>
                </a:solidFill>
              </a:rPr>
              <a:t>PaNOSC</a:t>
            </a:r>
            <a:r>
              <a:rPr lang="en-US" sz="3600" dirty="0">
                <a:solidFill>
                  <a:srgbClr val="A8507A"/>
                </a:solidFill>
              </a:rPr>
              <a:t> community we keep building on</a:t>
            </a:r>
            <a:endParaRPr sz="3600" dirty="0">
              <a:solidFill>
                <a:srgbClr val="A8507A"/>
              </a:solidFill>
            </a:endParaRPr>
          </a:p>
        </p:txBody>
      </p:sp>
      <p:sp>
        <p:nvSpPr>
          <p:cNvPr id="14" name="Google Shape;203;gf083ce7c42_1_1">
            <a:extLst>
              <a:ext uri="{FF2B5EF4-FFF2-40B4-BE49-F238E27FC236}">
                <a16:creationId xmlns:a16="http://schemas.microsoft.com/office/drawing/2014/main" id="{6CF1DE7B-1EEA-4570-831D-DE2B62964597}"/>
              </a:ext>
            </a:extLst>
          </p:cNvPr>
          <p:cNvSpPr txBox="1">
            <a:spLocks/>
          </p:cNvSpPr>
          <p:nvPr/>
        </p:nvSpPr>
        <p:spPr>
          <a:xfrm>
            <a:off x="8209575" y="5976021"/>
            <a:ext cx="1865100" cy="365100"/>
          </a:xfrm>
          <a:prstGeom prst="rect">
            <a:avLst/>
          </a:prstGeom>
        </p:spPr>
        <p:txBody>
          <a:bodyPr spcFirstLastPara="1" vert="horz" wrap="square" lIns="91425" tIns="45700" rIns="91425" bIns="45700"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buSzPts val="1400"/>
              <a:buFont typeface="Arial"/>
              <a:buNone/>
            </a:pPr>
            <a:fld id="{00000000-1234-1234-1234-123412341234}" type="slidenum">
              <a:rPr lang="en-US" smtClean="0"/>
              <a:pPr algn="ctr">
                <a:buClr>
                  <a:srgbClr val="000000"/>
                </a:buClr>
                <a:buSzPts val="1400"/>
                <a:buFont typeface="Arial"/>
                <a:buNone/>
              </a:pPr>
              <a:t>6</a:t>
            </a:fld>
            <a:endParaRPr lang="en-US"/>
          </a:p>
        </p:txBody>
      </p:sp>
      <p:sp>
        <p:nvSpPr>
          <p:cNvPr id="16" name="Google Shape;205;gf083ce7c42_1_1">
            <a:extLst>
              <a:ext uri="{FF2B5EF4-FFF2-40B4-BE49-F238E27FC236}">
                <a16:creationId xmlns:a16="http://schemas.microsoft.com/office/drawing/2014/main" id="{28DA447B-9C0C-4806-B966-8632BC642DE5}"/>
              </a:ext>
            </a:extLst>
          </p:cNvPr>
          <p:cNvSpPr/>
          <p:nvPr/>
        </p:nvSpPr>
        <p:spPr>
          <a:xfrm>
            <a:off x="1157800" y="3552021"/>
            <a:ext cx="10925400" cy="555600"/>
          </a:xfrm>
          <a:prstGeom prst="homePlate">
            <a:avLst>
              <a:gd name="adj" fmla="val 50000"/>
            </a:avLst>
          </a:prstGeom>
          <a:solidFill>
            <a:srgbClr val="A8507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6;gf083ce7c42_1_1">
            <a:extLst>
              <a:ext uri="{FF2B5EF4-FFF2-40B4-BE49-F238E27FC236}">
                <a16:creationId xmlns:a16="http://schemas.microsoft.com/office/drawing/2014/main" id="{48B62594-7E47-4798-B866-022A91961BFB}"/>
              </a:ext>
            </a:extLst>
          </p:cNvPr>
          <p:cNvSpPr txBox="1"/>
          <p:nvPr/>
        </p:nvSpPr>
        <p:spPr>
          <a:xfrm>
            <a:off x="2141500" y="3594971"/>
            <a:ext cx="994285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latin typeface="Calibri"/>
                <a:ea typeface="Calibri"/>
                <a:cs typeface="Calibri"/>
                <a:sym typeface="Calibri"/>
              </a:rPr>
              <a:t>2010		    2015		            2018		         2021	      2022</a:t>
            </a:r>
            <a:endParaRPr sz="1800" b="1" dirty="0">
              <a:latin typeface="Calibri"/>
              <a:ea typeface="Calibri"/>
              <a:cs typeface="Calibri"/>
              <a:sym typeface="Calibri"/>
            </a:endParaRPr>
          </a:p>
        </p:txBody>
      </p:sp>
      <p:pic>
        <p:nvPicPr>
          <p:cNvPr id="18" name="Google Shape;207;gf083ce7c42_1_1">
            <a:extLst>
              <a:ext uri="{FF2B5EF4-FFF2-40B4-BE49-F238E27FC236}">
                <a16:creationId xmlns:a16="http://schemas.microsoft.com/office/drawing/2014/main" id="{FF4F9477-DBB0-4C2A-AE84-2D728A3E944A}"/>
              </a:ext>
            </a:extLst>
          </p:cNvPr>
          <p:cNvPicPr preferRelativeResize="0"/>
          <p:nvPr/>
        </p:nvPicPr>
        <p:blipFill>
          <a:blip r:embed="rId5">
            <a:alphaModFix/>
          </a:blip>
          <a:stretch>
            <a:fillRect/>
          </a:stretch>
        </p:blipFill>
        <p:spPr>
          <a:xfrm>
            <a:off x="2991725" y="4510344"/>
            <a:ext cx="1543414" cy="534850"/>
          </a:xfrm>
          <a:prstGeom prst="rect">
            <a:avLst/>
          </a:prstGeom>
          <a:noFill/>
          <a:ln>
            <a:noFill/>
          </a:ln>
        </p:spPr>
      </p:pic>
      <p:pic>
        <p:nvPicPr>
          <p:cNvPr id="19" name="Google Shape;208;gf083ce7c42_1_1">
            <a:extLst>
              <a:ext uri="{FF2B5EF4-FFF2-40B4-BE49-F238E27FC236}">
                <a16:creationId xmlns:a16="http://schemas.microsoft.com/office/drawing/2014/main" id="{C8164795-E97B-4007-9874-11D745DDB03C}"/>
              </a:ext>
            </a:extLst>
          </p:cNvPr>
          <p:cNvPicPr preferRelativeResize="0"/>
          <p:nvPr/>
        </p:nvPicPr>
        <p:blipFill>
          <a:blip r:embed="rId6">
            <a:alphaModFix/>
          </a:blip>
          <a:stretch>
            <a:fillRect/>
          </a:stretch>
        </p:blipFill>
        <p:spPr>
          <a:xfrm>
            <a:off x="2224600" y="4122417"/>
            <a:ext cx="1332325" cy="422538"/>
          </a:xfrm>
          <a:prstGeom prst="rect">
            <a:avLst/>
          </a:prstGeom>
          <a:noFill/>
          <a:ln>
            <a:noFill/>
          </a:ln>
        </p:spPr>
      </p:pic>
      <p:sp>
        <p:nvSpPr>
          <p:cNvPr id="20" name="Google Shape;209;gf083ce7c42_1_1">
            <a:extLst>
              <a:ext uri="{FF2B5EF4-FFF2-40B4-BE49-F238E27FC236}">
                <a16:creationId xmlns:a16="http://schemas.microsoft.com/office/drawing/2014/main" id="{66538F7B-7C87-46EA-B5C9-4D7E0D796B97}"/>
              </a:ext>
            </a:extLst>
          </p:cNvPr>
          <p:cNvSpPr/>
          <p:nvPr/>
        </p:nvSpPr>
        <p:spPr>
          <a:xfrm>
            <a:off x="2466425" y="3174121"/>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0;gf083ce7c42_1_1">
            <a:extLst>
              <a:ext uri="{FF2B5EF4-FFF2-40B4-BE49-F238E27FC236}">
                <a16:creationId xmlns:a16="http://schemas.microsoft.com/office/drawing/2014/main" id="{C86B3996-A233-4D34-BE59-D0AB5E8D830F}"/>
              </a:ext>
            </a:extLst>
          </p:cNvPr>
          <p:cNvPicPr preferRelativeResize="0"/>
          <p:nvPr/>
        </p:nvPicPr>
        <p:blipFill>
          <a:blip r:embed="rId7">
            <a:alphaModFix/>
          </a:blip>
          <a:stretch>
            <a:fillRect/>
          </a:stretch>
        </p:blipFill>
        <p:spPr>
          <a:xfrm>
            <a:off x="5460950" y="4971690"/>
            <a:ext cx="1779600" cy="671543"/>
          </a:xfrm>
          <a:prstGeom prst="rect">
            <a:avLst/>
          </a:prstGeom>
          <a:noFill/>
          <a:ln>
            <a:noFill/>
          </a:ln>
        </p:spPr>
      </p:pic>
      <p:pic>
        <p:nvPicPr>
          <p:cNvPr id="22" name="Google Shape;212;gf083ce7c42_1_1">
            <a:extLst>
              <a:ext uri="{FF2B5EF4-FFF2-40B4-BE49-F238E27FC236}">
                <a16:creationId xmlns:a16="http://schemas.microsoft.com/office/drawing/2014/main" id="{702D759D-8212-4C7E-89E2-1E4BC468CFC8}"/>
              </a:ext>
            </a:extLst>
          </p:cNvPr>
          <p:cNvPicPr preferRelativeResize="0"/>
          <p:nvPr/>
        </p:nvPicPr>
        <p:blipFill>
          <a:blip r:embed="rId8">
            <a:alphaModFix/>
          </a:blip>
          <a:stretch>
            <a:fillRect/>
          </a:stretch>
        </p:blipFill>
        <p:spPr>
          <a:xfrm>
            <a:off x="6862576" y="4217251"/>
            <a:ext cx="1411512" cy="671550"/>
          </a:xfrm>
          <a:prstGeom prst="rect">
            <a:avLst/>
          </a:prstGeom>
          <a:noFill/>
          <a:ln>
            <a:noFill/>
          </a:ln>
        </p:spPr>
      </p:pic>
      <p:pic>
        <p:nvPicPr>
          <p:cNvPr id="23" name="Google Shape;213;gf083ce7c42_1_1">
            <a:extLst>
              <a:ext uri="{FF2B5EF4-FFF2-40B4-BE49-F238E27FC236}">
                <a16:creationId xmlns:a16="http://schemas.microsoft.com/office/drawing/2014/main" id="{702C32A9-43B3-4EFE-95B2-ADD16C163657}"/>
              </a:ext>
            </a:extLst>
          </p:cNvPr>
          <p:cNvPicPr preferRelativeResize="0"/>
          <p:nvPr/>
        </p:nvPicPr>
        <p:blipFill>
          <a:blip r:embed="rId9">
            <a:alphaModFix/>
          </a:blip>
          <a:stretch>
            <a:fillRect/>
          </a:stretch>
        </p:blipFill>
        <p:spPr>
          <a:xfrm>
            <a:off x="7380486" y="5030411"/>
            <a:ext cx="1572064" cy="554100"/>
          </a:xfrm>
          <a:prstGeom prst="rect">
            <a:avLst/>
          </a:prstGeom>
          <a:noFill/>
          <a:ln>
            <a:noFill/>
          </a:ln>
        </p:spPr>
      </p:pic>
      <p:sp>
        <p:nvSpPr>
          <p:cNvPr id="24" name="Google Shape;214;gf083ce7c42_1_1">
            <a:extLst>
              <a:ext uri="{FF2B5EF4-FFF2-40B4-BE49-F238E27FC236}">
                <a16:creationId xmlns:a16="http://schemas.microsoft.com/office/drawing/2014/main" id="{C010C8FE-8F6D-485A-8AB1-C5654711281B}"/>
              </a:ext>
            </a:extLst>
          </p:cNvPr>
          <p:cNvSpPr/>
          <p:nvPr/>
        </p:nvSpPr>
        <p:spPr>
          <a:xfrm>
            <a:off x="4465050" y="3158321"/>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5;gf083ce7c42_1_1">
            <a:extLst>
              <a:ext uri="{FF2B5EF4-FFF2-40B4-BE49-F238E27FC236}">
                <a16:creationId xmlns:a16="http://schemas.microsoft.com/office/drawing/2014/main" id="{503075A4-D559-47E9-A8F5-AC517261D733}"/>
              </a:ext>
            </a:extLst>
          </p:cNvPr>
          <p:cNvSpPr/>
          <p:nvPr/>
        </p:nvSpPr>
        <p:spPr>
          <a:xfrm>
            <a:off x="6674850" y="3158321"/>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6;gf083ce7c42_1_1">
            <a:extLst>
              <a:ext uri="{FF2B5EF4-FFF2-40B4-BE49-F238E27FC236}">
                <a16:creationId xmlns:a16="http://schemas.microsoft.com/office/drawing/2014/main" id="{CE92A5B4-29C4-46DA-B5CF-FA79CA3B922B}"/>
              </a:ext>
            </a:extLst>
          </p:cNvPr>
          <p:cNvSpPr/>
          <p:nvPr/>
        </p:nvSpPr>
        <p:spPr>
          <a:xfrm>
            <a:off x="10077261" y="3114486"/>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17;gf083ce7c42_1_1">
            <a:extLst>
              <a:ext uri="{FF2B5EF4-FFF2-40B4-BE49-F238E27FC236}">
                <a16:creationId xmlns:a16="http://schemas.microsoft.com/office/drawing/2014/main" id="{8AA27E31-DE69-4181-8F19-70BEC522A86B}"/>
              </a:ext>
            </a:extLst>
          </p:cNvPr>
          <p:cNvPicPr preferRelativeResize="0"/>
          <p:nvPr/>
        </p:nvPicPr>
        <p:blipFill>
          <a:blip r:embed="rId10">
            <a:alphaModFix/>
          </a:blip>
          <a:stretch>
            <a:fillRect/>
          </a:stretch>
        </p:blipFill>
        <p:spPr>
          <a:xfrm>
            <a:off x="8692950" y="4150171"/>
            <a:ext cx="1572074" cy="849882"/>
          </a:xfrm>
          <a:prstGeom prst="rect">
            <a:avLst/>
          </a:prstGeom>
          <a:noFill/>
          <a:ln>
            <a:noFill/>
          </a:ln>
        </p:spPr>
      </p:pic>
      <p:sp>
        <p:nvSpPr>
          <p:cNvPr id="28" name="Google Shape;218;gf083ce7c42_1_1">
            <a:extLst>
              <a:ext uri="{FF2B5EF4-FFF2-40B4-BE49-F238E27FC236}">
                <a16:creationId xmlns:a16="http://schemas.microsoft.com/office/drawing/2014/main" id="{BE0A5CAE-E678-4187-8068-43C9DD61BE97}"/>
              </a:ext>
            </a:extLst>
          </p:cNvPr>
          <p:cNvSpPr txBox="1"/>
          <p:nvPr/>
        </p:nvSpPr>
        <p:spPr>
          <a:xfrm>
            <a:off x="10906500" y="4187821"/>
            <a:ext cx="8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DiTARI</a:t>
            </a:r>
            <a:endParaRPr/>
          </a:p>
        </p:txBody>
      </p:sp>
      <p:sp>
        <p:nvSpPr>
          <p:cNvPr id="29" name="Google Shape;219;gf083ce7c42_1_1">
            <a:extLst>
              <a:ext uri="{FF2B5EF4-FFF2-40B4-BE49-F238E27FC236}">
                <a16:creationId xmlns:a16="http://schemas.microsoft.com/office/drawing/2014/main" id="{4D5387D0-C2A0-464D-A65A-F2BF776E98DA}"/>
              </a:ext>
            </a:extLst>
          </p:cNvPr>
          <p:cNvSpPr txBox="1"/>
          <p:nvPr/>
        </p:nvSpPr>
        <p:spPr>
          <a:xfrm>
            <a:off x="11090400" y="5107361"/>
            <a:ext cx="119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eRImote</a:t>
            </a:r>
            <a:endParaRPr/>
          </a:p>
        </p:txBody>
      </p:sp>
      <p:sp>
        <p:nvSpPr>
          <p:cNvPr id="30" name="Google Shape;220;gf083ce7c42_1_1">
            <a:extLst>
              <a:ext uri="{FF2B5EF4-FFF2-40B4-BE49-F238E27FC236}">
                <a16:creationId xmlns:a16="http://schemas.microsoft.com/office/drawing/2014/main" id="{BB9FBA97-01D2-4A22-9181-54994760722C}"/>
              </a:ext>
            </a:extLst>
          </p:cNvPr>
          <p:cNvSpPr/>
          <p:nvPr/>
        </p:nvSpPr>
        <p:spPr>
          <a:xfrm>
            <a:off x="10984504" y="3102221"/>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1;gf083ce7c42_1_1">
            <a:extLst>
              <a:ext uri="{FF2B5EF4-FFF2-40B4-BE49-F238E27FC236}">
                <a16:creationId xmlns:a16="http://schemas.microsoft.com/office/drawing/2014/main" id="{5EBF9F0C-70B9-4E2D-BED7-9DD9D8D95E15}"/>
              </a:ext>
            </a:extLst>
          </p:cNvPr>
          <p:cNvSpPr txBox="1"/>
          <p:nvPr/>
        </p:nvSpPr>
        <p:spPr>
          <a:xfrm>
            <a:off x="3490753" y="2152746"/>
            <a:ext cx="1779600" cy="923400"/>
          </a:xfrm>
          <a:prstGeom prst="rect">
            <a:avLst/>
          </a:prstGeom>
          <a:noFill/>
          <a:ln>
            <a:noFill/>
          </a:ln>
        </p:spPr>
        <p:txBody>
          <a:bodyPr spcFirstLastPara="1" wrap="square" lIns="91425" tIns="91425" rIns="91425" bIns="91425" anchor="t" anchorCtr="0">
            <a:spAutoFit/>
          </a:bodyPr>
          <a:lstStyle/>
          <a:p>
            <a:pPr marL="0" lvl="0" indent="0" algn="r" rtl="0">
              <a:spcBef>
                <a:spcPts val="480"/>
              </a:spcBef>
              <a:spcAft>
                <a:spcPts val="0"/>
              </a:spcAft>
              <a:buNone/>
            </a:pPr>
            <a:r>
              <a:rPr lang="en-US" sz="2400">
                <a:solidFill>
                  <a:schemeClr val="dk2"/>
                </a:solidFill>
                <a:latin typeface="Calibri"/>
                <a:ea typeface="Calibri"/>
                <a:cs typeface="Calibri"/>
                <a:sym typeface="Calibri"/>
              </a:rPr>
              <a:t>Software Catalogue</a:t>
            </a:r>
            <a:endParaRPr sz="2400">
              <a:solidFill>
                <a:schemeClr val="dk2"/>
              </a:solidFill>
            </a:endParaRPr>
          </a:p>
        </p:txBody>
      </p:sp>
      <p:sp>
        <p:nvSpPr>
          <p:cNvPr id="32" name="Google Shape;222;gf083ce7c42_1_1">
            <a:extLst>
              <a:ext uri="{FF2B5EF4-FFF2-40B4-BE49-F238E27FC236}">
                <a16:creationId xmlns:a16="http://schemas.microsoft.com/office/drawing/2014/main" id="{D828BAE2-95E8-48AE-84DB-645405794618}"/>
              </a:ext>
            </a:extLst>
          </p:cNvPr>
          <p:cNvSpPr txBox="1"/>
          <p:nvPr/>
        </p:nvSpPr>
        <p:spPr>
          <a:xfrm>
            <a:off x="5487848" y="2117210"/>
            <a:ext cx="1633350" cy="987420"/>
          </a:xfrm>
          <a:prstGeom prst="rect">
            <a:avLst/>
          </a:prstGeom>
          <a:noFill/>
          <a:ln>
            <a:noFill/>
          </a:ln>
        </p:spPr>
        <p:txBody>
          <a:bodyPr spcFirstLastPara="1" wrap="square" lIns="91425" tIns="91425" rIns="91425" bIns="91425" anchor="t" anchorCtr="0">
            <a:spAutoFit/>
          </a:bodyPr>
          <a:lstStyle/>
          <a:p>
            <a:pPr marL="0" lvl="0" indent="0" algn="r" rtl="0">
              <a:spcBef>
                <a:spcPts val="480"/>
              </a:spcBef>
              <a:spcAft>
                <a:spcPts val="0"/>
              </a:spcAft>
              <a:buNone/>
            </a:pPr>
            <a:r>
              <a:rPr lang="en-US" sz="2400" dirty="0" err="1">
                <a:solidFill>
                  <a:schemeClr val="dk2"/>
                </a:solidFill>
                <a:latin typeface="Calibri"/>
                <a:ea typeface="Calibri"/>
                <a:cs typeface="Calibri"/>
                <a:sym typeface="Calibri"/>
              </a:rPr>
              <a:t>Jupyter</a:t>
            </a:r>
            <a:r>
              <a:rPr lang="en-US" sz="2400" dirty="0">
                <a:solidFill>
                  <a:schemeClr val="dk2"/>
                </a:solidFill>
                <a:latin typeface="Calibri"/>
                <a:ea typeface="Calibri"/>
                <a:cs typeface="Calibri"/>
                <a:sym typeface="Calibri"/>
              </a:rPr>
              <a:t> Notebooks</a:t>
            </a:r>
            <a:endParaRPr sz="2400" dirty="0">
              <a:solidFill>
                <a:schemeClr val="dk2"/>
              </a:solidFill>
            </a:endParaRPr>
          </a:p>
        </p:txBody>
      </p:sp>
      <p:sp>
        <p:nvSpPr>
          <p:cNvPr id="33" name="Google Shape;223;gf083ce7c42_1_1">
            <a:extLst>
              <a:ext uri="{FF2B5EF4-FFF2-40B4-BE49-F238E27FC236}">
                <a16:creationId xmlns:a16="http://schemas.microsoft.com/office/drawing/2014/main" id="{44ACD183-AE24-4AF6-A991-D5853CF97E30}"/>
              </a:ext>
            </a:extLst>
          </p:cNvPr>
          <p:cNvSpPr txBox="1"/>
          <p:nvPr/>
        </p:nvSpPr>
        <p:spPr>
          <a:xfrm>
            <a:off x="9483828" y="2501266"/>
            <a:ext cx="1125600" cy="554100"/>
          </a:xfrm>
          <a:prstGeom prst="rect">
            <a:avLst/>
          </a:prstGeom>
          <a:noFill/>
          <a:ln>
            <a:noFill/>
          </a:ln>
        </p:spPr>
        <p:txBody>
          <a:bodyPr spcFirstLastPara="1" wrap="square" lIns="91425" tIns="91425" rIns="91425" bIns="91425" anchor="t" anchorCtr="0">
            <a:spAutoFit/>
          </a:bodyPr>
          <a:lstStyle/>
          <a:p>
            <a:pPr marL="0" lvl="0" indent="0" algn="r" rtl="0">
              <a:spcBef>
                <a:spcPts val="480"/>
              </a:spcBef>
              <a:spcAft>
                <a:spcPts val="0"/>
              </a:spcAft>
              <a:buNone/>
            </a:pPr>
            <a:r>
              <a:rPr lang="en-US" sz="2400" dirty="0">
                <a:solidFill>
                  <a:schemeClr val="dk2"/>
                </a:solidFill>
                <a:latin typeface="Calibri"/>
                <a:ea typeface="Calibri"/>
                <a:cs typeface="Calibri"/>
                <a:sym typeface="Calibri"/>
              </a:rPr>
              <a:t>DMPs</a:t>
            </a:r>
            <a:endParaRPr sz="2400" dirty="0">
              <a:solidFill>
                <a:schemeClr val="dk2"/>
              </a:solidFill>
            </a:endParaRPr>
          </a:p>
        </p:txBody>
      </p:sp>
      <p:sp>
        <p:nvSpPr>
          <p:cNvPr id="34" name="Google Shape;224;gf083ce7c42_1_1">
            <a:extLst>
              <a:ext uri="{FF2B5EF4-FFF2-40B4-BE49-F238E27FC236}">
                <a16:creationId xmlns:a16="http://schemas.microsoft.com/office/drawing/2014/main" id="{438999A1-3DA3-40FC-AED1-7F5883447B27}"/>
              </a:ext>
            </a:extLst>
          </p:cNvPr>
          <p:cNvSpPr txBox="1"/>
          <p:nvPr/>
        </p:nvSpPr>
        <p:spPr>
          <a:xfrm>
            <a:off x="7080375" y="2469508"/>
            <a:ext cx="2258400" cy="554100"/>
          </a:xfrm>
          <a:prstGeom prst="rect">
            <a:avLst/>
          </a:prstGeom>
          <a:noFill/>
          <a:ln>
            <a:noFill/>
          </a:ln>
        </p:spPr>
        <p:txBody>
          <a:bodyPr spcFirstLastPara="1" wrap="square" lIns="91425" tIns="91425" rIns="91425" bIns="91425" anchor="t" anchorCtr="0">
            <a:spAutoFit/>
          </a:bodyPr>
          <a:lstStyle/>
          <a:p>
            <a:pPr marL="0" lvl="0" indent="0" algn="r" rtl="0">
              <a:spcBef>
                <a:spcPts val="480"/>
              </a:spcBef>
              <a:spcAft>
                <a:spcPts val="0"/>
              </a:spcAft>
              <a:buNone/>
            </a:pPr>
            <a:r>
              <a:rPr lang="en-US" sz="2400" b="1" dirty="0">
                <a:solidFill>
                  <a:schemeClr val="dk2"/>
                </a:solidFill>
                <a:latin typeface="Calibri"/>
                <a:ea typeface="Calibri"/>
                <a:cs typeface="Calibri"/>
                <a:sym typeface="Calibri"/>
              </a:rPr>
              <a:t>FAIR</a:t>
            </a:r>
            <a:r>
              <a:rPr lang="en-US" sz="2400" dirty="0">
                <a:solidFill>
                  <a:schemeClr val="dk2"/>
                </a:solidFill>
                <a:latin typeface="Calibri"/>
                <a:ea typeface="Calibri"/>
                <a:cs typeface="Calibri"/>
                <a:sym typeface="Calibri"/>
              </a:rPr>
              <a:t> data policy</a:t>
            </a:r>
            <a:endParaRPr sz="2400" dirty="0">
              <a:solidFill>
                <a:schemeClr val="dk2"/>
              </a:solidFill>
            </a:endParaRPr>
          </a:p>
        </p:txBody>
      </p:sp>
      <p:sp>
        <p:nvSpPr>
          <p:cNvPr id="35" name="Google Shape;225;gf083ce7c42_1_1">
            <a:extLst>
              <a:ext uri="{FF2B5EF4-FFF2-40B4-BE49-F238E27FC236}">
                <a16:creationId xmlns:a16="http://schemas.microsoft.com/office/drawing/2014/main" id="{83F69420-9E04-4827-955F-0A0B76DC1D92}"/>
              </a:ext>
            </a:extLst>
          </p:cNvPr>
          <p:cNvSpPr/>
          <p:nvPr/>
        </p:nvSpPr>
        <p:spPr>
          <a:xfrm>
            <a:off x="9427550" y="3115499"/>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6;gf083ce7c42_1_1">
            <a:extLst>
              <a:ext uri="{FF2B5EF4-FFF2-40B4-BE49-F238E27FC236}">
                <a16:creationId xmlns:a16="http://schemas.microsoft.com/office/drawing/2014/main" id="{3CECBD0B-617A-48F0-8FAF-5FCAF097D7F2}"/>
              </a:ext>
            </a:extLst>
          </p:cNvPr>
          <p:cNvSpPr txBox="1"/>
          <p:nvPr/>
        </p:nvSpPr>
        <p:spPr>
          <a:xfrm>
            <a:off x="8327342" y="1765754"/>
            <a:ext cx="2191500" cy="987420"/>
          </a:xfrm>
          <a:prstGeom prst="rect">
            <a:avLst/>
          </a:prstGeom>
          <a:noFill/>
          <a:ln>
            <a:noFill/>
          </a:ln>
        </p:spPr>
        <p:txBody>
          <a:bodyPr spcFirstLastPara="1" wrap="square" lIns="91425" tIns="91425" rIns="91425" bIns="91425" anchor="t" anchorCtr="0">
            <a:spAutoFit/>
          </a:bodyPr>
          <a:lstStyle/>
          <a:p>
            <a:pPr marL="0" lvl="0" indent="0" algn="ctr" rtl="0">
              <a:spcBef>
                <a:spcPts val="480"/>
              </a:spcBef>
              <a:spcAft>
                <a:spcPts val="0"/>
              </a:spcAft>
              <a:buNone/>
            </a:pPr>
            <a:r>
              <a:rPr lang="en-US" sz="2400" dirty="0">
                <a:solidFill>
                  <a:schemeClr val="dk2"/>
                </a:solidFill>
                <a:latin typeface="Calibri"/>
                <a:ea typeface="Calibri"/>
                <a:cs typeface="Calibri"/>
                <a:sym typeface="Calibri"/>
              </a:rPr>
              <a:t>VISA Remote analysis</a:t>
            </a:r>
            <a:endParaRPr sz="2400" dirty="0">
              <a:solidFill>
                <a:schemeClr val="dk2"/>
              </a:solidFill>
            </a:endParaRPr>
          </a:p>
        </p:txBody>
      </p:sp>
      <p:sp>
        <p:nvSpPr>
          <p:cNvPr id="37" name="Google Shape;227;gf083ce7c42_1_1">
            <a:extLst>
              <a:ext uri="{FF2B5EF4-FFF2-40B4-BE49-F238E27FC236}">
                <a16:creationId xmlns:a16="http://schemas.microsoft.com/office/drawing/2014/main" id="{627174F5-D6CE-4E89-9CA0-02E71D6A9619}"/>
              </a:ext>
            </a:extLst>
          </p:cNvPr>
          <p:cNvSpPr txBox="1"/>
          <p:nvPr/>
        </p:nvSpPr>
        <p:spPr>
          <a:xfrm>
            <a:off x="6352750" y="1477622"/>
            <a:ext cx="2599800" cy="554100"/>
          </a:xfrm>
          <a:prstGeom prst="rect">
            <a:avLst/>
          </a:prstGeom>
          <a:noFill/>
          <a:ln>
            <a:noFill/>
          </a:ln>
        </p:spPr>
        <p:txBody>
          <a:bodyPr spcFirstLastPara="1" wrap="square" lIns="91425" tIns="91425" rIns="91425" bIns="91425" anchor="t" anchorCtr="0">
            <a:spAutoFit/>
          </a:bodyPr>
          <a:lstStyle/>
          <a:p>
            <a:pPr marL="0" lvl="0" indent="0" algn="r" rtl="0">
              <a:spcBef>
                <a:spcPts val="480"/>
              </a:spcBef>
              <a:spcAft>
                <a:spcPts val="0"/>
              </a:spcAft>
              <a:buNone/>
            </a:pPr>
            <a:r>
              <a:rPr lang="en-US" sz="2400" dirty="0">
                <a:solidFill>
                  <a:schemeClr val="dk2"/>
                </a:solidFill>
                <a:latin typeface="Calibri"/>
                <a:ea typeface="Calibri"/>
                <a:cs typeface="Calibri"/>
                <a:sym typeface="Calibri"/>
              </a:rPr>
              <a:t>Training platform</a:t>
            </a:r>
            <a:endParaRPr sz="2400" dirty="0">
              <a:solidFill>
                <a:schemeClr val="dk2"/>
              </a:solidFill>
            </a:endParaRPr>
          </a:p>
        </p:txBody>
      </p:sp>
      <p:sp>
        <p:nvSpPr>
          <p:cNvPr id="38" name="Google Shape;228;gf083ce7c42_1_1">
            <a:extLst>
              <a:ext uri="{FF2B5EF4-FFF2-40B4-BE49-F238E27FC236}">
                <a16:creationId xmlns:a16="http://schemas.microsoft.com/office/drawing/2014/main" id="{1480A11F-44EB-4738-B41D-F9F1D9768504}"/>
              </a:ext>
            </a:extLst>
          </p:cNvPr>
          <p:cNvSpPr/>
          <p:nvPr/>
        </p:nvSpPr>
        <p:spPr>
          <a:xfrm>
            <a:off x="8161827" y="3129718"/>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gf083ce7c42_1_1">
            <a:extLst>
              <a:ext uri="{FF2B5EF4-FFF2-40B4-BE49-F238E27FC236}">
                <a16:creationId xmlns:a16="http://schemas.microsoft.com/office/drawing/2014/main" id="{1A48521C-B3FD-4199-9287-6FEC139FC2A4}"/>
              </a:ext>
            </a:extLst>
          </p:cNvPr>
          <p:cNvSpPr/>
          <p:nvPr/>
        </p:nvSpPr>
        <p:spPr>
          <a:xfrm>
            <a:off x="8813729" y="3129718"/>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0;gf083ce7c42_1_1">
            <a:extLst>
              <a:ext uri="{FF2B5EF4-FFF2-40B4-BE49-F238E27FC236}">
                <a16:creationId xmlns:a16="http://schemas.microsoft.com/office/drawing/2014/main" id="{5D16B0DE-3FB8-4ED9-938E-AB3B729F9311}"/>
              </a:ext>
            </a:extLst>
          </p:cNvPr>
          <p:cNvSpPr txBox="1"/>
          <p:nvPr/>
        </p:nvSpPr>
        <p:spPr>
          <a:xfrm>
            <a:off x="10498117" y="1692849"/>
            <a:ext cx="1125600" cy="1420872"/>
          </a:xfrm>
          <a:prstGeom prst="rect">
            <a:avLst/>
          </a:prstGeom>
          <a:noFill/>
          <a:ln>
            <a:noFill/>
          </a:ln>
        </p:spPr>
        <p:txBody>
          <a:bodyPr spcFirstLastPara="1" wrap="square" lIns="91425" tIns="91425" rIns="91425" bIns="91425" anchor="t" anchorCtr="0">
            <a:spAutoFit/>
          </a:bodyPr>
          <a:lstStyle/>
          <a:p>
            <a:pPr marL="0" lvl="0" indent="0" algn="ctr" rtl="0">
              <a:spcBef>
                <a:spcPts val="480"/>
              </a:spcBef>
              <a:spcAft>
                <a:spcPts val="0"/>
              </a:spcAft>
              <a:buNone/>
            </a:pPr>
            <a:r>
              <a:rPr lang="en-US" sz="2400" dirty="0" err="1">
                <a:solidFill>
                  <a:schemeClr val="dk2"/>
                </a:solidFill>
                <a:latin typeface="Calibri"/>
                <a:ea typeface="Calibri"/>
                <a:cs typeface="Calibri"/>
                <a:sym typeface="Calibri"/>
              </a:rPr>
              <a:t>PaN</a:t>
            </a:r>
            <a:endParaRPr lang="en-US" sz="2400" dirty="0">
              <a:solidFill>
                <a:schemeClr val="dk2"/>
              </a:solidFill>
              <a:latin typeface="Calibri"/>
              <a:ea typeface="Calibri"/>
              <a:cs typeface="Calibri"/>
              <a:sym typeface="Calibri"/>
            </a:endParaRPr>
          </a:p>
          <a:p>
            <a:pPr marL="0" lvl="0" indent="0" algn="ctr" rtl="0">
              <a:spcBef>
                <a:spcPts val="480"/>
              </a:spcBef>
              <a:spcAft>
                <a:spcPts val="0"/>
              </a:spcAft>
              <a:buNone/>
            </a:pPr>
            <a:r>
              <a:rPr lang="en-US" sz="2400" dirty="0">
                <a:solidFill>
                  <a:schemeClr val="dk2"/>
                </a:solidFill>
                <a:latin typeface="Calibri"/>
                <a:cs typeface="Calibri"/>
                <a:sym typeface="Calibri"/>
              </a:rPr>
              <a:t>Data portal</a:t>
            </a:r>
            <a:endParaRPr sz="2400" dirty="0">
              <a:solidFill>
                <a:schemeClr val="dk2"/>
              </a:solidFill>
            </a:endParaRPr>
          </a:p>
        </p:txBody>
      </p:sp>
      <p:sp>
        <p:nvSpPr>
          <p:cNvPr id="41" name="Google Shape;231;gf083ce7c42_1_1">
            <a:extLst>
              <a:ext uri="{FF2B5EF4-FFF2-40B4-BE49-F238E27FC236}">
                <a16:creationId xmlns:a16="http://schemas.microsoft.com/office/drawing/2014/main" id="{85A4B321-D044-4FCE-935D-84EF2B1D0893}"/>
              </a:ext>
            </a:extLst>
          </p:cNvPr>
          <p:cNvSpPr txBox="1"/>
          <p:nvPr/>
        </p:nvSpPr>
        <p:spPr>
          <a:xfrm>
            <a:off x="2324053" y="1563110"/>
            <a:ext cx="1779600" cy="554100"/>
          </a:xfrm>
          <a:prstGeom prst="rect">
            <a:avLst/>
          </a:prstGeom>
          <a:noFill/>
          <a:ln>
            <a:noFill/>
          </a:ln>
        </p:spPr>
        <p:txBody>
          <a:bodyPr spcFirstLastPara="1" wrap="square" lIns="91425" tIns="91425" rIns="91425" bIns="91425" anchor="t" anchorCtr="0">
            <a:spAutoFit/>
          </a:bodyPr>
          <a:lstStyle/>
          <a:p>
            <a:pPr marL="0" lvl="0" indent="0" algn="r" rtl="0">
              <a:spcBef>
                <a:spcPts val="480"/>
              </a:spcBef>
              <a:spcAft>
                <a:spcPts val="0"/>
              </a:spcAft>
              <a:buNone/>
            </a:pPr>
            <a:r>
              <a:rPr lang="en-US" sz="2400" dirty="0" err="1">
                <a:solidFill>
                  <a:schemeClr val="dk2"/>
                </a:solidFill>
                <a:latin typeface="Calibri"/>
                <a:ea typeface="Calibri"/>
                <a:cs typeface="Calibri"/>
                <a:sym typeface="Calibri"/>
              </a:rPr>
              <a:t>UmbrellaID</a:t>
            </a:r>
            <a:endParaRPr sz="2400" dirty="0">
              <a:solidFill>
                <a:schemeClr val="dk2"/>
              </a:solidFill>
            </a:endParaRPr>
          </a:p>
        </p:txBody>
      </p:sp>
      <p:sp>
        <p:nvSpPr>
          <p:cNvPr id="42" name="Google Shape;232;gf083ce7c42_1_1">
            <a:extLst>
              <a:ext uri="{FF2B5EF4-FFF2-40B4-BE49-F238E27FC236}">
                <a16:creationId xmlns:a16="http://schemas.microsoft.com/office/drawing/2014/main" id="{1550987F-FBBB-4E4B-9C93-11CA3FA557FA}"/>
              </a:ext>
            </a:extLst>
          </p:cNvPr>
          <p:cNvSpPr/>
          <p:nvPr/>
        </p:nvSpPr>
        <p:spPr>
          <a:xfrm>
            <a:off x="3209913" y="3158321"/>
            <a:ext cx="171300" cy="3135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233;gf083ce7c42_1_1">
            <a:extLst>
              <a:ext uri="{FF2B5EF4-FFF2-40B4-BE49-F238E27FC236}">
                <a16:creationId xmlns:a16="http://schemas.microsoft.com/office/drawing/2014/main" id="{9504386D-9869-4EF2-B297-2D34EDD181B5}"/>
              </a:ext>
            </a:extLst>
          </p:cNvPr>
          <p:cNvPicPr preferRelativeResize="0"/>
          <p:nvPr/>
        </p:nvPicPr>
        <p:blipFill>
          <a:blip r:embed="rId11">
            <a:alphaModFix/>
          </a:blip>
          <a:stretch>
            <a:fillRect/>
          </a:stretch>
        </p:blipFill>
        <p:spPr>
          <a:xfrm>
            <a:off x="4354648" y="4990523"/>
            <a:ext cx="777402" cy="633875"/>
          </a:xfrm>
          <a:prstGeom prst="rect">
            <a:avLst/>
          </a:prstGeom>
          <a:noFill/>
          <a:ln>
            <a:noFill/>
          </a:ln>
        </p:spPr>
      </p:pic>
      <p:pic>
        <p:nvPicPr>
          <p:cNvPr id="44" name="Google Shape;234;gf083ce7c42_1_1">
            <a:extLst>
              <a:ext uri="{FF2B5EF4-FFF2-40B4-BE49-F238E27FC236}">
                <a16:creationId xmlns:a16="http://schemas.microsoft.com/office/drawing/2014/main" id="{8CF9D3D9-E7FE-461D-9A89-B1787AA1EC92}"/>
              </a:ext>
            </a:extLst>
          </p:cNvPr>
          <p:cNvPicPr preferRelativeResize="0"/>
          <p:nvPr/>
        </p:nvPicPr>
        <p:blipFill>
          <a:blip r:embed="rId12">
            <a:alphaModFix/>
          </a:blip>
          <a:stretch>
            <a:fillRect/>
          </a:stretch>
        </p:blipFill>
        <p:spPr>
          <a:xfrm>
            <a:off x="10199000" y="4545921"/>
            <a:ext cx="963663" cy="534850"/>
          </a:xfrm>
          <a:prstGeom prst="rect">
            <a:avLst/>
          </a:prstGeom>
          <a:noFill/>
          <a:ln>
            <a:noFill/>
          </a:ln>
        </p:spPr>
      </p:pic>
      <p:pic>
        <p:nvPicPr>
          <p:cNvPr id="45" name="Google Shape;235;gf083ce7c42_1_1">
            <a:extLst>
              <a:ext uri="{FF2B5EF4-FFF2-40B4-BE49-F238E27FC236}">
                <a16:creationId xmlns:a16="http://schemas.microsoft.com/office/drawing/2014/main" id="{01C51FB4-BFC4-49F8-9D83-5E205C6CC02B}"/>
              </a:ext>
            </a:extLst>
          </p:cNvPr>
          <p:cNvPicPr preferRelativeResize="0"/>
          <p:nvPr/>
        </p:nvPicPr>
        <p:blipFill>
          <a:blip r:embed="rId13">
            <a:alphaModFix/>
          </a:blip>
          <a:stretch>
            <a:fillRect/>
          </a:stretch>
        </p:blipFill>
        <p:spPr>
          <a:xfrm>
            <a:off x="8952550" y="4990927"/>
            <a:ext cx="1332325" cy="633067"/>
          </a:xfrm>
          <a:prstGeom prst="rect">
            <a:avLst/>
          </a:prstGeom>
          <a:noFill/>
          <a:ln>
            <a:noFill/>
          </a:ln>
        </p:spPr>
      </p:pic>
      <p:sp>
        <p:nvSpPr>
          <p:cNvPr id="46" name="Google Shape;236;gf083ce7c42_1_1">
            <a:extLst>
              <a:ext uri="{FF2B5EF4-FFF2-40B4-BE49-F238E27FC236}">
                <a16:creationId xmlns:a16="http://schemas.microsoft.com/office/drawing/2014/main" id="{D01BD40E-DF33-4CF4-8AEB-75060F61CD57}"/>
              </a:ext>
            </a:extLst>
          </p:cNvPr>
          <p:cNvSpPr/>
          <p:nvPr/>
        </p:nvSpPr>
        <p:spPr>
          <a:xfrm>
            <a:off x="838200" y="5937874"/>
            <a:ext cx="7515300" cy="555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 name="TextBox 46">
            <a:extLst>
              <a:ext uri="{FF2B5EF4-FFF2-40B4-BE49-F238E27FC236}">
                <a16:creationId xmlns:a16="http://schemas.microsoft.com/office/drawing/2014/main" id="{734DECC2-C16B-427E-8A8D-F6BB0BDD4499}"/>
              </a:ext>
            </a:extLst>
          </p:cNvPr>
          <p:cNvSpPr txBox="1"/>
          <p:nvPr/>
        </p:nvSpPr>
        <p:spPr>
          <a:xfrm>
            <a:off x="2212017" y="232284"/>
            <a:ext cx="3869970" cy="584775"/>
          </a:xfrm>
          <a:prstGeom prst="rect">
            <a:avLst/>
          </a:prstGeom>
          <a:noFill/>
        </p:spPr>
        <p:txBody>
          <a:bodyPr wrap="none" rtlCol="0">
            <a:spAutoFit/>
          </a:bodyPr>
          <a:lstStyle/>
          <a:p>
            <a:r>
              <a:rPr lang="en-US" sz="3200" b="1" dirty="0"/>
              <a:t>Communities support</a:t>
            </a:r>
          </a:p>
        </p:txBody>
      </p:sp>
    </p:spTree>
    <p:extLst>
      <p:ext uri="{BB962C8B-B14F-4D97-AF65-F5344CB8AC3E}">
        <p14:creationId xmlns:p14="http://schemas.microsoft.com/office/powerpoint/2010/main" val="270036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851464B-40A0-4F31-BF8C-DDB8F42261C6}"/>
              </a:ext>
            </a:extLst>
          </p:cNvPr>
          <p:cNvSpPr>
            <a:spLocks noGrp="1"/>
          </p:cNvSpPr>
          <p:nvPr>
            <p:ph type="sldNum" sz="quarter" idx="12"/>
          </p:nvPr>
        </p:nvSpPr>
        <p:spPr/>
        <p:txBody>
          <a:bodyPr/>
          <a:lstStyle/>
          <a:p>
            <a:fld id="{A49DFD55-3C28-40EF-9E31-A92D2E4017FF}" type="slidenum">
              <a:rPr lang="en-US" smtClean="0"/>
              <a:t>7</a:t>
            </a:fld>
            <a:endParaRPr lang="en-US" dirty="0"/>
          </a:p>
        </p:txBody>
      </p:sp>
      <p:sp>
        <p:nvSpPr>
          <p:cNvPr id="10" name="Footer Placeholder 3">
            <a:extLst>
              <a:ext uri="{FF2B5EF4-FFF2-40B4-BE49-F238E27FC236}">
                <a16:creationId xmlns:a16="http://schemas.microsoft.com/office/drawing/2014/main" id="{760D059F-66F6-4D60-8BA1-E950BEE0CD8B}"/>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1" name="Date Placeholder 3">
            <a:extLst>
              <a:ext uri="{FF2B5EF4-FFF2-40B4-BE49-F238E27FC236}">
                <a16:creationId xmlns:a16="http://schemas.microsoft.com/office/drawing/2014/main" id="{6EE618D5-62E1-4E32-91E5-ECA413856309}"/>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pic>
        <p:nvPicPr>
          <p:cNvPr id="5" name="Picture 2" descr="eli logo">
            <a:extLst>
              <a:ext uri="{FF2B5EF4-FFF2-40B4-BE49-F238E27FC236}">
                <a16:creationId xmlns:a16="http://schemas.microsoft.com/office/drawing/2014/main" id="{97CF4462-CBFF-4CFC-BBBE-26DE26EE5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PaNOSC | EOSC Portal">
            <a:extLst>
              <a:ext uri="{FF2B5EF4-FFF2-40B4-BE49-F238E27FC236}">
                <a16:creationId xmlns:a16="http://schemas.microsoft.com/office/drawing/2014/main" id="{F474380F-C15D-4976-BEA1-D8357ADFD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4286" y="0"/>
            <a:ext cx="1757714" cy="10309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D121BA6-CC42-4674-BD1F-65BBB60EAAA8}"/>
              </a:ext>
            </a:extLst>
          </p:cNvPr>
          <p:cNvPicPr>
            <a:picLocks noChangeAspect="1"/>
          </p:cNvPicPr>
          <p:nvPr/>
        </p:nvPicPr>
        <p:blipFill>
          <a:blip r:embed="rId4"/>
          <a:stretch>
            <a:fillRect/>
          </a:stretch>
        </p:blipFill>
        <p:spPr>
          <a:xfrm>
            <a:off x="0" y="1015068"/>
            <a:ext cx="4114800" cy="3879420"/>
          </a:xfrm>
          <a:prstGeom prst="rect">
            <a:avLst/>
          </a:prstGeom>
        </p:spPr>
      </p:pic>
      <p:pic>
        <p:nvPicPr>
          <p:cNvPr id="14" name="Picture 13">
            <a:extLst>
              <a:ext uri="{FF2B5EF4-FFF2-40B4-BE49-F238E27FC236}">
                <a16:creationId xmlns:a16="http://schemas.microsoft.com/office/drawing/2014/main" id="{121F0075-F12F-42A2-8783-0FE683D1A5BE}"/>
              </a:ext>
            </a:extLst>
          </p:cNvPr>
          <p:cNvPicPr>
            <a:picLocks noChangeAspect="1"/>
          </p:cNvPicPr>
          <p:nvPr/>
        </p:nvPicPr>
        <p:blipFill>
          <a:blip r:embed="rId5"/>
          <a:stretch>
            <a:fillRect/>
          </a:stretch>
        </p:blipFill>
        <p:spPr>
          <a:xfrm>
            <a:off x="4057261" y="941489"/>
            <a:ext cx="4553339" cy="5306008"/>
          </a:xfrm>
          <a:prstGeom prst="rect">
            <a:avLst/>
          </a:prstGeom>
        </p:spPr>
      </p:pic>
      <p:sp>
        <p:nvSpPr>
          <p:cNvPr id="15" name="TextBox 14">
            <a:extLst>
              <a:ext uri="{FF2B5EF4-FFF2-40B4-BE49-F238E27FC236}">
                <a16:creationId xmlns:a16="http://schemas.microsoft.com/office/drawing/2014/main" id="{3DCCDEB5-BC84-40C6-815F-0A95978175C3}"/>
              </a:ext>
            </a:extLst>
          </p:cNvPr>
          <p:cNvSpPr txBox="1"/>
          <p:nvPr/>
        </p:nvSpPr>
        <p:spPr>
          <a:xfrm>
            <a:off x="446213" y="4816518"/>
            <a:ext cx="3127513" cy="1754326"/>
          </a:xfrm>
          <a:prstGeom prst="rect">
            <a:avLst/>
          </a:prstGeom>
          <a:noFill/>
        </p:spPr>
        <p:txBody>
          <a:bodyPr wrap="square" rtlCol="0">
            <a:spAutoFit/>
          </a:bodyPr>
          <a:lstStyle/>
          <a:p>
            <a:r>
              <a:rPr lang="en-US" dirty="0" err="1"/>
              <a:t>PaNOSC</a:t>
            </a:r>
            <a:r>
              <a:rPr lang="en-US" dirty="0"/>
              <a:t> is more than tools, is the community sharing the same challenges, same standards and working together to find unique solutions.</a:t>
            </a:r>
          </a:p>
        </p:txBody>
      </p:sp>
      <p:sp>
        <p:nvSpPr>
          <p:cNvPr id="16" name="TextBox 15">
            <a:extLst>
              <a:ext uri="{FF2B5EF4-FFF2-40B4-BE49-F238E27FC236}">
                <a16:creationId xmlns:a16="http://schemas.microsoft.com/office/drawing/2014/main" id="{37DDE250-5B16-40C2-92B3-F927E9B93D41}"/>
              </a:ext>
            </a:extLst>
          </p:cNvPr>
          <p:cNvSpPr txBox="1"/>
          <p:nvPr/>
        </p:nvSpPr>
        <p:spPr>
          <a:xfrm>
            <a:off x="8751260" y="1030941"/>
            <a:ext cx="3366052" cy="5632311"/>
          </a:xfrm>
          <a:prstGeom prst="rect">
            <a:avLst/>
          </a:prstGeom>
          <a:noFill/>
        </p:spPr>
        <p:txBody>
          <a:bodyPr wrap="square" rtlCol="0">
            <a:spAutoFit/>
          </a:bodyPr>
          <a:lstStyle/>
          <a:p>
            <a:r>
              <a:rPr lang="en-US" dirty="0"/>
              <a:t>What </a:t>
            </a:r>
            <a:r>
              <a:rPr lang="en-US" dirty="0" err="1"/>
              <a:t>PaNOSC</a:t>
            </a:r>
            <a:r>
              <a:rPr lang="en-US" dirty="0"/>
              <a:t> does:</a:t>
            </a:r>
          </a:p>
          <a:p>
            <a:r>
              <a:rPr lang="en-US" dirty="0"/>
              <a:t>Policies supporting adoption of FAIR policies:</a:t>
            </a:r>
          </a:p>
          <a:p>
            <a:pPr marL="285750" indent="-285750">
              <a:buFontTx/>
              <a:buChar char="-"/>
            </a:pPr>
            <a:r>
              <a:rPr lang="en-US" dirty="0"/>
              <a:t>Data Policy Framework - </a:t>
            </a:r>
            <a:r>
              <a:rPr lang="en-US" dirty="0">
                <a:hlinkClick r:id="rId6"/>
              </a:rPr>
              <a:t>https://zenodo.org/record/3862701</a:t>
            </a:r>
            <a:endParaRPr lang="en-US" dirty="0"/>
          </a:p>
          <a:p>
            <a:pPr marL="285750" indent="-285750">
              <a:buFontTx/>
              <a:buChar char="-"/>
            </a:pPr>
            <a:r>
              <a:rPr lang="en-US" dirty="0"/>
              <a:t>Data Policy guidelines - </a:t>
            </a:r>
            <a:r>
              <a:rPr lang="en-US" dirty="0">
                <a:hlinkClick r:id="rId7"/>
              </a:rPr>
              <a:t>https://zenodo.org/record/4899344</a:t>
            </a:r>
            <a:r>
              <a:rPr lang="en-US" dirty="0"/>
              <a:t> </a:t>
            </a:r>
          </a:p>
          <a:p>
            <a:r>
              <a:rPr lang="en-US" dirty="0"/>
              <a:t>Tools and services:</a:t>
            </a:r>
          </a:p>
          <a:p>
            <a:pPr marL="285750" indent="-285750">
              <a:buFontTx/>
              <a:buChar char="-"/>
            </a:pPr>
            <a:r>
              <a:rPr lang="en-US" dirty="0"/>
              <a:t>AAI</a:t>
            </a:r>
          </a:p>
          <a:p>
            <a:pPr marL="285750" indent="-285750">
              <a:buFontTx/>
              <a:buChar char="-"/>
            </a:pPr>
            <a:r>
              <a:rPr lang="en-US" dirty="0"/>
              <a:t>File Cataloguing solutions and support</a:t>
            </a:r>
          </a:p>
          <a:p>
            <a:pPr marL="285750" indent="-285750">
              <a:buFontTx/>
              <a:buChar char="-"/>
            </a:pPr>
            <a:r>
              <a:rPr lang="en-US" dirty="0"/>
              <a:t>Data tools:</a:t>
            </a:r>
          </a:p>
          <a:p>
            <a:pPr marL="742950" lvl="1" indent="-285750">
              <a:buFontTx/>
              <a:buChar char="-"/>
            </a:pPr>
            <a:r>
              <a:rPr lang="en-US" dirty="0"/>
              <a:t>Data portal</a:t>
            </a:r>
          </a:p>
          <a:p>
            <a:pPr marL="742950" lvl="1" indent="-285750">
              <a:buFontTx/>
              <a:buChar char="-"/>
            </a:pPr>
            <a:r>
              <a:rPr lang="en-US" dirty="0"/>
              <a:t>Data transfer tools and solutions for </a:t>
            </a:r>
            <a:r>
              <a:rPr lang="en-US" dirty="0" err="1"/>
              <a:t>PaN</a:t>
            </a:r>
            <a:endParaRPr lang="en-US" dirty="0"/>
          </a:p>
          <a:p>
            <a:pPr marL="742950" lvl="1" indent="-285750">
              <a:buFontTx/>
              <a:buChar char="-"/>
            </a:pPr>
            <a:r>
              <a:rPr lang="en-US" dirty="0"/>
              <a:t>…………………..</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67372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A75F3C8C-2B32-4AD7-80C9-AE0379CD7028}"/>
              </a:ext>
            </a:extLst>
          </p:cNvPr>
          <p:cNvSpPr txBox="1">
            <a:spLocks noChangeArrowheads="1"/>
          </p:cNvSpPr>
          <p:nvPr/>
        </p:nvSpPr>
        <p:spPr bwMode="auto">
          <a:xfrm>
            <a:off x="2832100" y="184150"/>
            <a:ext cx="6497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cs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cs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cs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cs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cs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cs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cs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cs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cs typeface="Calibri" panose="020F0502020204030204" pitchFamily="34" charset="0"/>
              </a:defRPr>
            </a:lvl9pPr>
          </a:lstStyle>
          <a:p>
            <a:pPr>
              <a:lnSpc>
                <a:spcPct val="100000"/>
              </a:lnSpc>
              <a:spcBef>
                <a:spcPct val="0"/>
              </a:spcBef>
              <a:buFontTx/>
              <a:buNone/>
            </a:pPr>
            <a:r>
              <a:rPr lang="en-US" altLang="en-US" sz="2400" dirty="0">
                <a:latin typeface="+mn-lt"/>
              </a:rPr>
              <a:t>Specific ELI Input for implementing FAIR Principles.</a:t>
            </a:r>
          </a:p>
        </p:txBody>
      </p:sp>
      <p:sp>
        <p:nvSpPr>
          <p:cNvPr id="10" name="TextBox 9">
            <a:extLst>
              <a:ext uri="{FF2B5EF4-FFF2-40B4-BE49-F238E27FC236}">
                <a16:creationId xmlns:a16="http://schemas.microsoft.com/office/drawing/2014/main" id="{89351C58-9089-4669-9E34-E533FF4C04A7}"/>
              </a:ext>
            </a:extLst>
          </p:cNvPr>
          <p:cNvSpPr txBox="1"/>
          <p:nvPr/>
        </p:nvSpPr>
        <p:spPr>
          <a:xfrm>
            <a:off x="255933" y="870178"/>
            <a:ext cx="11661084" cy="707886"/>
          </a:xfrm>
          <a:prstGeom prst="rect">
            <a:avLst/>
          </a:prstGeom>
          <a:noFill/>
        </p:spPr>
        <p:txBody>
          <a:bodyPr wrap="square">
            <a:spAutoFit/>
          </a:bodyPr>
          <a:lstStyle/>
          <a:p>
            <a:pPr algn="l"/>
            <a:r>
              <a:rPr lang="en-US" b="1" dirty="0">
                <a:solidFill>
                  <a:srgbClr val="313131"/>
                </a:solidFill>
              </a:rPr>
              <a:t>IMPULSE Project Goal: </a:t>
            </a:r>
            <a:r>
              <a:rPr lang="en-US" sz="2000" b="1" i="0" dirty="0">
                <a:solidFill>
                  <a:srgbClr val="313131"/>
                </a:solidFill>
                <a:effectLst/>
              </a:rPr>
              <a:t>A global platform for high-power laser science and development, uniting the facilities of the Extreme Light Infrastructure together. </a:t>
            </a:r>
            <a:endParaRPr lang="en-US" b="1" i="0" dirty="0">
              <a:solidFill>
                <a:srgbClr val="313131"/>
              </a:solidFill>
              <a:effectLst/>
            </a:endParaRPr>
          </a:p>
        </p:txBody>
      </p:sp>
      <p:pic>
        <p:nvPicPr>
          <p:cNvPr id="7" name="Picture 6">
            <a:extLst>
              <a:ext uri="{FF2B5EF4-FFF2-40B4-BE49-F238E27FC236}">
                <a16:creationId xmlns:a16="http://schemas.microsoft.com/office/drawing/2014/main" id="{6D823C7D-CD3A-497B-9E40-ADE1518FCF7C}"/>
              </a:ext>
            </a:extLst>
          </p:cNvPr>
          <p:cNvPicPr>
            <a:picLocks noChangeAspect="1"/>
          </p:cNvPicPr>
          <p:nvPr/>
        </p:nvPicPr>
        <p:blipFill>
          <a:blip r:embed="rId2"/>
          <a:stretch>
            <a:fillRect/>
          </a:stretch>
        </p:blipFill>
        <p:spPr>
          <a:xfrm>
            <a:off x="367748" y="1923498"/>
            <a:ext cx="3701738" cy="4526997"/>
          </a:xfrm>
          <a:prstGeom prst="rect">
            <a:avLst/>
          </a:prstGeom>
        </p:spPr>
      </p:pic>
      <p:sp>
        <p:nvSpPr>
          <p:cNvPr id="9" name="TextBox 8">
            <a:extLst>
              <a:ext uri="{FF2B5EF4-FFF2-40B4-BE49-F238E27FC236}">
                <a16:creationId xmlns:a16="http://schemas.microsoft.com/office/drawing/2014/main" id="{44D3A1AC-F341-46C9-83CB-7A6495B7AFB7}"/>
              </a:ext>
            </a:extLst>
          </p:cNvPr>
          <p:cNvSpPr txBox="1"/>
          <p:nvPr/>
        </p:nvSpPr>
        <p:spPr>
          <a:xfrm>
            <a:off x="4760843" y="2037522"/>
            <a:ext cx="7156174" cy="3416320"/>
          </a:xfrm>
          <a:prstGeom prst="rect">
            <a:avLst/>
          </a:prstGeom>
          <a:noFill/>
        </p:spPr>
        <p:txBody>
          <a:bodyPr wrap="square" rtlCol="0">
            <a:spAutoFit/>
          </a:bodyPr>
          <a:lstStyle/>
          <a:p>
            <a:r>
              <a:rPr lang="en-US" dirty="0"/>
              <a:t>Provides the necessary support for having the FAIR principles and all tools and services implemented based on ELI Specific requirements.</a:t>
            </a:r>
          </a:p>
          <a:p>
            <a:r>
              <a:rPr lang="en-US" dirty="0"/>
              <a:t>Major outcomes that are already used in the design:</a:t>
            </a:r>
          </a:p>
          <a:p>
            <a:pPr marL="285750" indent="-285750">
              <a:buFont typeface="Arial" panose="020B0604020202020204" pitchFamily="34" charset="0"/>
              <a:buChar char="•"/>
            </a:pPr>
            <a:r>
              <a:rPr lang="en-US" dirty="0"/>
              <a:t>Users office workflow and user portal processes - supporting the implementation of the </a:t>
            </a:r>
            <a:r>
              <a:rPr lang="en-US" b="1" dirty="0"/>
              <a:t>DMP;</a:t>
            </a:r>
          </a:p>
          <a:p>
            <a:pPr marL="285750" indent="-285750">
              <a:buFont typeface="Arial" panose="020B0604020202020204" pitchFamily="34" charset="0"/>
              <a:buChar char="•"/>
            </a:pPr>
            <a:r>
              <a:rPr lang="en-US" dirty="0"/>
              <a:t>Simulation software expected to improve operations – supporting the data analysis and simulation services for users;</a:t>
            </a:r>
          </a:p>
          <a:p>
            <a:pPr marL="285750" indent="-285750">
              <a:buFont typeface="Arial" panose="020B0604020202020204" pitchFamily="34" charset="0"/>
              <a:buChar char="•"/>
            </a:pPr>
            <a:r>
              <a:rPr lang="en-US" dirty="0"/>
              <a:t>CS teams are joining efforts – accelerating the development of data tagging, data correlation and data curation processes;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Most of the activities are boosting the design and implementation of the Data Policies and data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760D059F-66F6-4D60-8BA1-E950BEE0CD8B}"/>
              </a:ext>
            </a:extLst>
          </p:cNvPr>
          <p:cNvSpPr>
            <a:spLocks noGrp="1"/>
          </p:cNvSpPr>
          <p:nvPr>
            <p:ph type="ftr" sz="quarter" idx="11"/>
          </p:nvPr>
        </p:nvSpPr>
        <p:spPr>
          <a:xfrm>
            <a:off x="4038600" y="6492874"/>
            <a:ext cx="4114800" cy="365125"/>
          </a:xfrm>
        </p:spPr>
        <p:txBody>
          <a:bodyPr/>
          <a:lstStyle/>
          <a:p>
            <a:r>
              <a:rPr lang="en-US" dirty="0"/>
              <a:t>ELI Scientific Data Management System</a:t>
            </a:r>
          </a:p>
        </p:txBody>
      </p:sp>
      <p:sp>
        <p:nvSpPr>
          <p:cNvPr id="11" name="Date Placeholder 3">
            <a:extLst>
              <a:ext uri="{FF2B5EF4-FFF2-40B4-BE49-F238E27FC236}">
                <a16:creationId xmlns:a16="http://schemas.microsoft.com/office/drawing/2014/main" id="{6EE618D5-62E1-4E32-91E5-ECA413856309}"/>
              </a:ext>
            </a:extLst>
          </p:cNvPr>
          <p:cNvSpPr>
            <a:spLocks noGrp="1"/>
          </p:cNvSpPr>
          <p:nvPr>
            <p:ph type="dt" sz="half" idx="10"/>
          </p:nvPr>
        </p:nvSpPr>
        <p:spPr>
          <a:xfrm>
            <a:off x="0" y="6492875"/>
            <a:ext cx="3405930" cy="365125"/>
          </a:xfrm>
        </p:spPr>
        <p:txBody>
          <a:bodyPr/>
          <a:lstStyle/>
          <a:p>
            <a:r>
              <a:rPr lang="en-US" dirty="0"/>
              <a:t>10/20/2021 ELI Beamlines User Conference 2021</a:t>
            </a:r>
          </a:p>
        </p:txBody>
      </p:sp>
      <p:pic>
        <p:nvPicPr>
          <p:cNvPr id="54" name="Picture 2" descr="eli logo">
            <a:extLst>
              <a:ext uri="{FF2B5EF4-FFF2-40B4-BE49-F238E27FC236}">
                <a16:creationId xmlns:a16="http://schemas.microsoft.com/office/drawing/2014/main" id="{4CE14F1C-AE8D-46C5-9665-5A9CEFB21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1682" cy="1015068"/>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Rounded Corners 54">
            <a:extLst>
              <a:ext uri="{FF2B5EF4-FFF2-40B4-BE49-F238E27FC236}">
                <a16:creationId xmlns:a16="http://schemas.microsoft.com/office/drawing/2014/main" id="{0B97A14E-B537-4A41-B3E7-F8AE8F248214}"/>
              </a:ext>
            </a:extLst>
          </p:cNvPr>
          <p:cNvSpPr/>
          <p:nvPr/>
        </p:nvSpPr>
        <p:spPr>
          <a:xfrm>
            <a:off x="271851" y="1440181"/>
            <a:ext cx="8668512" cy="4992624"/>
          </a:xfrm>
          <a:prstGeom prst="roundRect">
            <a:avLst/>
          </a:prstGeom>
          <a:solidFill>
            <a:srgbClr val="FFCC99"/>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8114085-E0E8-4139-A15C-1813E65B15AD}"/>
              </a:ext>
            </a:extLst>
          </p:cNvPr>
          <p:cNvSpPr/>
          <p:nvPr/>
        </p:nvSpPr>
        <p:spPr>
          <a:xfrm>
            <a:off x="715817" y="1922021"/>
            <a:ext cx="7645873" cy="3998903"/>
          </a:xfrm>
          <a:prstGeom prst="rect">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Tablet">
            <a:extLst>
              <a:ext uri="{FF2B5EF4-FFF2-40B4-BE49-F238E27FC236}">
                <a16:creationId xmlns:a16="http://schemas.microsoft.com/office/drawing/2014/main" id="{86646B8C-4FE6-46D5-A6EE-7D38280ABC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818" y="2395201"/>
            <a:ext cx="1332523" cy="1332523"/>
          </a:xfrm>
          <a:prstGeom prst="rect">
            <a:avLst/>
          </a:prstGeom>
        </p:spPr>
      </p:pic>
      <p:sp>
        <p:nvSpPr>
          <p:cNvPr id="58" name="TextBox 57">
            <a:extLst>
              <a:ext uri="{FF2B5EF4-FFF2-40B4-BE49-F238E27FC236}">
                <a16:creationId xmlns:a16="http://schemas.microsoft.com/office/drawing/2014/main" id="{F20ADE9A-641A-4CCE-AC0E-83E8321B4A11}"/>
              </a:ext>
            </a:extLst>
          </p:cNvPr>
          <p:cNvSpPr txBox="1"/>
          <p:nvPr/>
        </p:nvSpPr>
        <p:spPr>
          <a:xfrm>
            <a:off x="823721" y="2848696"/>
            <a:ext cx="1116716" cy="338554"/>
          </a:xfrm>
          <a:prstGeom prst="rect">
            <a:avLst/>
          </a:prstGeom>
          <a:noFill/>
        </p:spPr>
        <p:txBody>
          <a:bodyPr wrap="none" rtlCol="0">
            <a:spAutoFit/>
          </a:bodyPr>
          <a:lstStyle/>
          <a:p>
            <a:r>
              <a:rPr lang="en-US" sz="1600" dirty="0"/>
              <a:t>User portal</a:t>
            </a:r>
          </a:p>
        </p:txBody>
      </p:sp>
      <p:cxnSp>
        <p:nvCxnSpPr>
          <p:cNvPr id="59" name="Straight Arrow Connector 58">
            <a:extLst>
              <a:ext uri="{FF2B5EF4-FFF2-40B4-BE49-F238E27FC236}">
                <a16:creationId xmlns:a16="http://schemas.microsoft.com/office/drawing/2014/main" id="{57E3A513-269F-433B-AAC3-9F341B5B8413}"/>
              </a:ext>
            </a:extLst>
          </p:cNvPr>
          <p:cNvCxnSpPr>
            <a:cxnSpLocks/>
          </p:cNvCxnSpPr>
          <p:nvPr/>
        </p:nvCxnSpPr>
        <p:spPr>
          <a:xfrm flipV="1">
            <a:off x="1266182" y="2395201"/>
            <a:ext cx="0" cy="29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Arrow: Notched Right 59">
            <a:extLst>
              <a:ext uri="{FF2B5EF4-FFF2-40B4-BE49-F238E27FC236}">
                <a16:creationId xmlns:a16="http://schemas.microsoft.com/office/drawing/2014/main" id="{DA7C7BD4-6CC9-4520-AD51-F108A8699C31}"/>
              </a:ext>
            </a:extLst>
          </p:cNvPr>
          <p:cNvSpPr/>
          <p:nvPr/>
        </p:nvSpPr>
        <p:spPr>
          <a:xfrm>
            <a:off x="850012" y="2124669"/>
            <a:ext cx="4460150" cy="375138"/>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DMP</a:t>
            </a:r>
          </a:p>
        </p:txBody>
      </p:sp>
      <p:sp>
        <p:nvSpPr>
          <p:cNvPr id="61" name="Rectangle: Rounded Corners 60">
            <a:extLst>
              <a:ext uri="{FF2B5EF4-FFF2-40B4-BE49-F238E27FC236}">
                <a16:creationId xmlns:a16="http://schemas.microsoft.com/office/drawing/2014/main" id="{35CB2773-06E8-4206-AE45-248C21D4B92C}"/>
              </a:ext>
            </a:extLst>
          </p:cNvPr>
          <p:cNvSpPr/>
          <p:nvPr/>
        </p:nvSpPr>
        <p:spPr>
          <a:xfrm>
            <a:off x="2356608" y="2685976"/>
            <a:ext cx="1254373" cy="765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8A73316-6647-4434-B330-B90CE80B9D37}"/>
              </a:ext>
            </a:extLst>
          </p:cNvPr>
          <p:cNvSpPr txBox="1"/>
          <p:nvPr/>
        </p:nvSpPr>
        <p:spPr>
          <a:xfrm>
            <a:off x="2356608" y="2876796"/>
            <a:ext cx="1262974" cy="369332"/>
          </a:xfrm>
          <a:prstGeom prst="rect">
            <a:avLst/>
          </a:prstGeom>
          <a:noFill/>
        </p:spPr>
        <p:txBody>
          <a:bodyPr wrap="none" rtlCol="0">
            <a:spAutoFit/>
          </a:bodyPr>
          <a:lstStyle/>
          <a:p>
            <a:r>
              <a:rPr lang="en-US" dirty="0"/>
              <a:t>Experiment</a:t>
            </a:r>
          </a:p>
        </p:txBody>
      </p:sp>
      <p:sp>
        <p:nvSpPr>
          <p:cNvPr id="63" name="Cylinder 62">
            <a:extLst>
              <a:ext uri="{FF2B5EF4-FFF2-40B4-BE49-F238E27FC236}">
                <a16:creationId xmlns:a16="http://schemas.microsoft.com/office/drawing/2014/main" id="{F73B4BC0-B248-487C-B9DD-6D103C7A1176}"/>
              </a:ext>
            </a:extLst>
          </p:cNvPr>
          <p:cNvSpPr/>
          <p:nvPr/>
        </p:nvSpPr>
        <p:spPr>
          <a:xfrm>
            <a:off x="1672581" y="4208021"/>
            <a:ext cx="937847" cy="36933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metadata</a:t>
            </a:r>
          </a:p>
        </p:txBody>
      </p:sp>
      <p:cxnSp>
        <p:nvCxnSpPr>
          <p:cNvPr id="64" name="Connector: Elbow 63">
            <a:extLst>
              <a:ext uri="{FF2B5EF4-FFF2-40B4-BE49-F238E27FC236}">
                <a16:creationId xmlns:a16="http://schemas.microsoft.com/office/drawing/2014/main" id="{D3E0B539-45C9-4639-9870-909C780DB446}"/>
              </a:ext>
            </a:extLst>
          </p:cNvPr>
          <p:cNvCxnSpPr>
            <a:endCxn id="63" idx="2"/>
          </p:cNvCxnSpPr>
          <p:nvPr/>
        </p:nvCxnSpPr>
        <p:spPr>
          <a:xfrm rot="16200000" flipH="1">
            <a:off x="998979" y="3719085"/>
            <a:ext cx="940804" cy="406399"/>
          </a:xfrm>
          <a:prstGeom prst="bentConnector2">
            <a:avLst/>
          </a:prstGeom>
          <a:ln w="19050">
            <a:solidFill>
              <a:srgbClr val="C0000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5" name="Connector: Elbow 64">
            <a:extLst>
              <a:ext uri="{FF2B5EF4-FFF2-40B4-BE49-F238E27FC236}">
                <a16:creationId xmlns:a16="http://schemas.microsoft.com/office/drawing/2014/main" id="{C886EEBC-D31F-40C2-9819-BE11D94067FB}"/>
              </a:ext>
            </a:extLst>
          </p:cNvPr>
          <p:cNvCxnSpPr>
            <a:cxnSpLocks/>
            <a:stCxn id="61" idx="2"/>
            <a:endCxn id="63" idx="4"/>
          </p:cNvCxnSpPr>
          <p:nvPr/>
        </p:nvCxnSpPr>
        <p:spPr>
          <a:xfrm rot="5400000">
            <a:off x="2326710" y="3735602"/>
            <a:ext cx="940804" cy="373367"/>
          </a:xfrm>
          <a:prstGeom prst="bentConnector2">
            <a:avLst/>
          </a:prstGeom>
          <a:ln w="19050">
            <a:solidFill>
              <a:srgbClr val="C0000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66" name="Graphic 65" descr="Database">
            <a:extLst>
              <a:ext uri="{FF2B5EF4-FFF2-40B4-BE49-F238E27FC236}">
                <a16:creationId xmlns:a16="http://schemas.microsoft.com/office/drawing/2014/main" id="{6E6E2C52-D103-44D8-9461-197BD456D4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37130" y="3662953"/>
            <a:ext cx="914400" cy="914400"/>
          </a:xfrm>
          <a:prstGeom prst="rect">
            <a:avLst/>
          </a:prstGeom>
        </p:spPr>
      </p:pic>
      <p:sp>
        <p:nvSpPr>
          <p:cNvPr id="67" name="TextBox 66">
            <a:extLst>
              <a:ext uri="{FF2B5EF4-FFF2-40B4-BE49-F238E27FC236}">
                <a16:creationId xmlns:a16="http://schemas.microsoft.com/office/drawing/2014/main" id="{37DD45B3-0862-44D2-B4F4-AB1563EFF014}"/>
              </a:ext>
            </a:extLst>
          </p:cNvPr>
          <p:cNvSpPr txBox="1"/>
          <p:nvPr/>
        </p:nvSpPr>
        <p:spPr>
          <a:xfrm>
            <a:off x="3845258" y="4392687"/>
            <a:ext cx="738857" cy="307777"/>
          </a:xfrm>
          <a:prstGeom prst="rect">
            <a:avLst/>
          </a:prstGeom>
          <a:noFill/>
        </p:spPr>
        <p:txBody>
          <a:bodyPr wrap="none" rtlCol="0">
            <a:spAutoFit/>
          </a:bodyPr>
          <a:lstStyle/>
          <a:p>
            <a:r>
              <a:rPr lang="en-US" sz="1400" dirty="0">
                <a:solidFill>
                  <a:srgbClr val="FF0000"/>
                </a:solidFill>
              </a:rPr>
              <a:t>Storage</a:t>
            </a:r>
          </a:p>
        </p:txBody>
      </p:sp>
      <p:cxnSp>
        <p:nvCxnSpPr>
          <p:cNvPr id="68" name="Connector: Elbow 67">
            <a:extLst>
              <a:ext uri="{FF2B5EF4-FFF2-40B4-BE49-F238E27FC236}">
                <a16:creationId xmlns:a16="http://schemas.microsoft.com/office/drawing/2014/main" id="{743780C4-889F-4E1E-BF0C-EB54856BA430}"/>
              </a:ext>
            </a:extLst>
          </p:cNvPr>
          <p:cNvCxnSpPr>
            <a:cxnSpLocks/>
            <a:stCxn id="62" idx="3"/>
          </p:cNvCxnSpPr>
          <p:nvPr/>
        </p:nvCxnSpPr>
        <p:spPr>
          <a:xfrm>
            <a:off x="3619582" y="3061462"/>
            <a:ext cx="569993" cy="767410"/>
          </a:xfrm>
          <a:prstGeom prst="bentConnector2">
            <a:avLst/>
          </a:prstGeom>
          <a:ln w="19050">
            <a:prstDash val="sysDash"/>
            <a:tailEnd type="triangle"/>
          </a:ln>
        </p:spPr>
        <p:style>
          <a:lnRef idx="1">
            <a:schemeClr val="accent6"/>
          </a:lnRef>
          <a:fillRef idx="0">
            <a:schemeClr val="accent6"/>
          </a:fillRef>
          <a:effectRef idx="0">
            <a:schemeClr val="accent6"/>
          </a:effectRef>
          <a:fontRef idx="minor">
            <a:schemeClr val="tx1"/>
          </a:fontRef>
        </p:style>
      </p:cxnSp>
      <p:sp>
        <p:nvSpPr>
          <p:cNvPr id="69" name="Rectangle: Rounded Corners 68">
            <a:extLst>
              <a:ext uri="{FF2B5EF4-FFF2-40B4-BE49-F238E27FC236}">
                <a16:creationId xmlns:a16="http://schemas.microsoft.com/office/drawing/2014/main" id="{891DCB5B-4B6C-4774-9F94-9E3F22220A39}"/>
              </a:ext>
            </a:extLst>
          </p:cNvPr>
          <p:cNvSpPr/>
          <p:nvPr/>
        </p:nvSpPr>
        <p:spPr>
          <a:xfrm>
            <a:off x="4682976" y="2677858"/>
            <a:ext cx="1254373" cy="765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B541B0F8-C6E7-40A4-9165-E76843E0DB73}"/>
              </a:ext>
            </a:extLst>
          </p:cNvPr>
          <p:cNvSpPr txBox="1"/>
          <p:nvPr/>
        </p:nvSpPr>
        <p:spPr>
          <a:xfrm>
            <a:off x="4871708" y="2852448"/>
            <a:ext cx="1014418" cy="369332"/>
          </a:xfrm>
          <a:prstGeom prst="rect">
            <a:avLst/>
          </a:prstGeom>
          <a:noFill/>
        </p:spPr>
        <p:txBody>
          <a:bodyPr wrap="square" rtlCol="0">
            <a:spAutoFit/>
          </a:bodyPr>
          <a:lstStyle/>
          <a:p>
            <a:r>
              <a:rPr lang="en-US" dirty="0"/>
              <a:t>Storage</a:t>
            </a:r>
          </a:p>
        </p:txBody>
      </p:sp>
      <p:cxnSp>
        <p:nvCxnSpPr>
          <p:cNvPr id="71" name="Connector: Elbow 70">
            <a:extLst>
              <a:ext uri="{FF2B5EF4-FFF2-40B4-BE49-F238E27FC236}">
                <a16:creationId xmlns:a16="http://schemas.microsoft.com/office/drawing/2014/main" id="{D0F21782-0880-4531-8379-A940A429DFED}"/>
              </a:ext>
            </a:extLst>
          </p:cNvPr>
          <p:cNvCxnSpPr>
            <a:cxnSpLocks/>
            <a:stCxn id="63" idx="2"/>
            <a:endCxn id="67" idx="2"/>
          </p:cNvCxnSpPr>
          <p:nvPr/>
        </p:nvCxnSpPr>
        <p:spPr>
          <a:xfrm rot="10800000" flipH="1" flipV="1">
            <a:off x="1672581" y="4392686"/>
            <a:ext cx="2542106" cy="307777"/>
          </a:xfrm>
          <a:prstGeom prst="bentConnector4">
            <a:avLst>
              <a:gd name="adj1" fmla="val -8993"/>
              <a:gd name="adj2" fmla="val 340188"/>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2" name="Connector: Elbow 71">
            <a:extLst>
              <a:ext uri="{FF2B5EF4-FFF2-40B4-BE49-F238E27FC236}">
                <a16:creationId xmlns:a16="http://schemas.microsoft.com/office/drawing/2014/main" id="{5E2EEC33-EF0B-46E9-A060-70A49624F158}"/>
              </a:ext>
            </a:extLst>
          </p:cNvPr>
          <p:cNvCxnSpPr>
            <a:cxnSpLocks/>
          </p:cNvCxnSpPr>
          <p:nvPr/>
        </p:nvCxnSpPr>
        <p:spPr>
          <a:xfrm flipV="1">
            <a:off x="4474245" y="3443765"/>
            <a:ext cx="824043" cy="746322"/>
          </a:xfrm>
          <a:prstGeom prst="bentConnector2">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73" name="Graphic 72" descr="Box">
            <a:extLst>
              <a:ext uri="{FF2B5EF4-FFF2-40B4-BE49-F238E27FC236}">
                <a16:creationId xmlns:a16="http://schemas.microsoft.com/office/drawing/2014/main" id="{E1E2B462-847B-404F-95D2-C7977B3019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37349" y="3662953"/>
            <a:ext cx="914400" cy="914400"/>
          </a:xfrm>
          <a:prstGeom prst="rect">
            <a:avLst/>
          </a:prstGeom>
        </p:spPr>
      </p:pic>
      <p:sp>
        <p:nvSpPr>
          <p:cNvPr id="74" name="TextBox 73">
            <a:extLst>
              <a:ext uri="{FF2B5EF4-FFF2-40B4-BE49-F238E27FC236}">
                <a16:creationId xmlns:a16="http://schemas.microsoft.com/office/drawing/2014/main" id="{27001C3A-7714-42A8-A44E-5A6ACAE9AA58}"/>
              </a:ext>
            </a:extLst>
          </p:cNvPr>
          <p:cNvSpPr txBox="1"/>
          <p:nvPr/>
        </p:nvSpPr>
        <p:spPr>
          <a:xfrm>
            <a:off x="6025120" y="4438854"/>
            <a:ext cx="946221" cy="523220"/>
          </a:xfrm>
          <a:prstGeom prst="rect">
            <a:avLst/>
          </a:prstGeom>
          <a:noFill/>
        </p:spPr>
        <p:txBody>
          <a:bodyPr wrap="none" rtlCol="0">
            <a:spAutoFit/>
          </a:bodyPr>
          <a:lstStyle/>
          <a:p>
            <a:r>
              <a:rPr lang="en-US" sz="1400" dirty="0">
                <a:solidFill>
                  <a:srgbClr val="FF0000"/>
                </a:solidFill>
              </a:rPr>
              <a:t>Storage</a:t>
            </a:r>
          </a:p>
          <a:p>
            <a:r>
              <a:rPr lang="en-US" sz="1400" dirty="0">
                <a:solidFill>
                  <a:srgbClr val="FF0000"/>
                </a:solidFill>
              </a:rPr>
              <a:t>Long term</a:t>
            </a:r>
          </a:p>
        </p:txBody>
      </p:sp>
      <p:cxnSp>
        <p:nvCxnSpPr>
          <p:cNvPr id="75" name="Connector: Elbow 74">
            <a:extLst>
              <a:ext uri="{FF2B5EF4-FFF2-40B4-BE49-F238E27FC236}">
                <a16:creationId xmlns:a16="http://schemas.microsoft.com/office/drawing/2014/main" id="{1AA545B0-7778-4B85-9335-423A2F3E492C}"/>
              </a:ext>
            </a:extLst>
          </p:cNvPr>
          <p:cNvCxnSpPr>
            <a:cxnSpLocks/>
          </p:cNvCxnSpPr>
          <p:nvPr/>
        </p:nvCxnSpPr>
        <p:spPr>
          <a:xfrm rot="16200000" flipH="1">
            <a:off x="5795935" y="3092909"/>
            <a:ext cx="767410" cy="502219"/>
          </a:xfrm>
          <a:prstGeom prst="bentConnector3">
            <a:avLst>
              <a:gd name="adj1" fmla="val 1920"/>
            </a:avLst>
          </a:prstGeom>
          <a:ln w="19050">
            <a:solidFill>
              <a:srgbClr val="00B0F0"/>
            </a:solidFill>
            <a:prstDash val="sysDash"/>
            <a:tailEnd type="triangle"/>
          </a:ln>
        </p:spPr>
        <p:style>
          <a:lnRef idx="1">
            <a:schemeClr val="accent6"/>
          </a:lnRef>
          <a:fillRef idx="0">
            <a:schemeClr val="accent6"/>
          </a:fillRef>
          <a:effectRef idx="0">
            <a:schemeClr val="accent6"/>
          </a:effectRef>
          <a:fontRef idx="minor">
            <a:schemeClr val="tx1"/>
          </a:fontRef>
        </p:style>
      </p:cxnSp>
      <p:sp>
        <p:nvSpPr>
          <p:cNvPr id="76" name="Rectangle: Rounded Corners 75">
            <a:extLst>
              <a:ext uri="{FF2B5EF4-FFF2-40B4-BE49-F238E27FC236}">
                <a16:creationId xmlns:a16="http://schemas.microsoft.com/office/drawing/2014/main" id="{E3B18143-0CEB-443C-B9C5-99EF802F8006}"/>
              </a:ext>
            </a:extLst>
          </p:cNvPr>
          <p:cNvSpPr/>
          <p:nvPr/>
        </p:nvSpPr>
        <p:spPr>
          <a:xfrm>
            <a:off x="7009209" y="2635019"/>
            <a:ext cx="1254373" cy="12641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F0981814-A03A-48A0-8D5B-809D65C7042B}"/>
              </a:ext>
            </a:extLst>
          </p:cNvPr>
          <p:cNvSpPr txBox="1"/>
          <p:nvPr/>
        </p:nvSpPr>
        <p:spPr>
          <a:xfrm>
            <a:off x="7024895" y="2787120"/>
            <a:ext cx="1231030" cy="830997"/>
          </a:xfrm>
          <a:prstGeom prst="rect">
            <a:avLst/>
          </a:prstGeom>
          <a:noFill/>
        </p:spPr>
        <p:txBody>
          <a:bodyPr wrap="square" rtlCol="0">
            <a:spAutoFit/>
          </a:bodyPr>
          <a:lstStyle/>
          <a:p>
            <a:r>
              <a:rPr lang="en-US" sz="1200" dirty="0"/>
              <a:t>Data portals/ publications portals/data query</a:t>
            </a:r>
          </a:p>
        </p:txBody>
      </p:sp>
      <p:cxnSp>
        <p:nvCxnSpPr>
          <p:cNvPr id="78" name="Connector: Elbow 77">
            <a:extLst>
              <a:ext uri="{FF2B5EF4-FFF2-40B4-BE49-F238E27FC236}">
                <a16:creationId xmlns:a16="http://schemas.microsoft.com/office/drawing/2014/main" id="{6874E3F6-D71F-4BF0-A61B-9627CB7EB214}"/>
              </a:ext>
            </a:extLst>
          </p:cNvPr>
          <p:cNvCxnSpPr>
            <a:cxnSpLocks/>
            <a:stCxn id="60" idx="3"/>
          </p:cNvCxnSpPr>
          <p:nvPr/>
        </p:nvCxnSpPr>
        <p:spPr>
          <a:xfrm>
            <a:off x="5310162" y="2312238"/>
            <a:ext cx="152400" cy="365620"/>
          </a:xfrm>
          <a:prstGeom prst="bentConnector2">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a:extLst>
              <a:ext uri="{FF2B5EF4-FFF2-40B4-BE49-F238E27FC236}">
                <a16:creationId xmlns:a16="http://schemas.microsoft.com/office/drawing/2014/main" id="{802B81C7-4354-4F75-B0A9-D427BDEB34CA}"/>
              </a:ext>
            </a:extLst>
          </p:cNvPr>
          <p:cNvCxnSpPr>
            <a:cxnSpLocks/>
            <a:stCxn id="63" idx="3"/>
            <a:endCxn id="76" idx="2"/>
          </p:cNvCxnSpPr>
          <p:nvPr/>
        </p:nvCxnSpPr>
        <p:spPr>
          <a:xfrm rot="5400000" flipH="1" flipV="1">
            <a:off x="4549878" y="1490836"/>
            <a:ext cx="678143" cy="5494891"/>
          </a:xfrm>
          <a:prstGeom prst="bentConnector3">
            <a:avLst>
              <a:gd name="adj1" fmla="val -147258"/>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80" name="Connector: Elbow 79">
            <a:extLst>
              <a:ext uri="{FF2B5EF4-FFF2-40B4-BE49-F238E27FC236}">
                <a16:creationId xmlns:a16="http://schemas.microsoft.com/office/drawing/2014/main" id="{EE88FB85-5CB5-45AB-9A30-B18C8B266F8E}"/>
              </a:ext>
            </a:extLst>
          </p:cNvPr>
          <p:cNvCxnSpPr>
            <a:cxnSpLocks/>
            <a:endCxn id="76" idx="2"/>
          </p:cNvCxnSpPr>
          <p:nvPr/>
        </p:nvCxnSpPr>
        <p:spPr>
          <a:xfrm flipV="1">
            <a:off x="6763977" y="3899210"/>
            <a:ext cx="872419" cy="385012"/>
          </a:xfrm>
          <a:prstGeom prst="bentConnector2">
            <a:avLst/>
          </a:prstGeom>
          <a:ln w="19050">
            <a:solidFill>
              <a:srgbClr val="0070C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81" name="Connector: Elbow 80">
            <a:extLst>
              <a:ext uri="{FF2B5EF4-FFF2-40B4-BE49-F238E27FC236}">
                <a16:creationId xmlns:a16="http://schemas.microsoft.com/office/drawing/2014/main" id="{BE38237D-0C6D-4F55-AE4E-347352AE1CDA}"/>
              </a:ext>
            </a:extLst>
          </p:cNvPr>
          <p:cNvCxnSpPr>
            <a:cxnSpLocks/>
          </p:cNvCxnSpPr>
          <p:nvPr/>
        </p:nvCxnSpPr>
        <p:spPr>
          <a:xfrm flipV="1">
            <a:off x="4422992" y="3443765"/>
            <a:ext cx="815921" cy="684316"/>
          </a:xfrm>
          <a:prstGeom prst="bentConnector2">
            <a:avLst/>
          </a:prstGeom>
          <a:ln w="19050">
            <a:prstDash val="sysDash"/>
            <a:tailEnd type="triangle"/>
          </a:ln>
        </p:spPr>
        <p:style>
          <a:lnRef idx="1">
            <a:schemeClr val="accent6"/>
          </a:lnRef>
          <a:fillRef idx="0">
            <a:schemeClr val="accent6"/>
          </a:fillRef>
          <a:effectRef idx="0">
            <a:schemeClr val="accent6"/>
          </a:effectRef>
          <a:fontRef idx="minor">
            <a:schemeClr val="tx1"/>
          </a:fontRef>
        </p:style>
      </p:cxnSp>
      <p:sp>
        <p:nvSpPr>
          <p:cNvPr id="82" name="TextBox 81">
            <a:extLst>
              <a:ext uri="{FF2B5EF4-FFF2-40B4-BE49-F238E27FC236}">
                <a16:creationId xmlns:a16="http://schemas.microsoft.com/office/drawing/2014/main" id="{8243FE05-887B-4A5F-ACB3-D85AE61C6854}"/>
              </a:ext>
            </a:extLst>
          </p:cNvPr>
          <p:cNvSpPr txBox="1"/>
          <p:nvPr/>
        </p:nvSpPr>
        <p:spPr>
          <a:xfrm rot="5400000">
            <a:off x="736608" y="3804811"/>
            <a:ext cx="886205" cy="307777"/>
          </a:xfrm>
          <a:prstGeom prst="rect">
            <a:avLst/>
          </a:prstGeom>
          <a:noFill/>
        </p:spPr>
        <p:txBody>
          <a:bodyPr wrap="none" rtlCol="0">
            <a:spAutoFit/>
          </a:bodyPr>
          <a:lstStyle/>
          <a:p>
            <a:r>
              <a:rPr lang="en-US" sz="1400" dirty="0"/>
              <a:t>metadata</a:t>
            </a:r>
          </a:p>
        </p:txBody>
      </p:sp>
      <p:sp>
        <p:nvSpPr>
          <p:cNvPr id="83" name="TextBox 82">
            <a:extLst>
              <a:ext uri="{FF2B5EF4-FFF2-40B4-BE49-F238E27FC236}">
                <a16:creationId xmlns:a16="http://schemas.microsoft.com/office/drawing/2014/main" id="{8A01F199-2763-4BC2-9080-DB935D2768F9}"/>
              </a:ext>
            </a:extLst>
          </p:cNvPr>
          <p:cNvSpPr txBox="1"/>
          <p:nvPr/>
        </p:nvSpPr>
        <p:spPr>
          <a:xfrm rot="5400000">
            <a:off x="2645668" y="3791470"/>
            <a:ext cx="886205" cy="307777"/>
          </a:xfrm>
          <a:prstGeom prst="rect">
            <a:avLst/>
          </a:prstGeom>
          <a:noFill/>
        </p:spPr>
        <p:txBody>
          <a:bodyPr wrap="none" rtlCol="0">
            <a:spAutoFit/>
          </a:bodyPr>
          <a:lstStyle/>
          <a:p>
            <a:r>
              <a:rPr lang="en-US" sz="1400" dirty="0"/>
              <a:t>metadata</a:t>
            </a:r>
          </a:p>
        </p:txBody>
      </p:sp>
      <p:sp>
        <p:nvSpPr>
          <p:cNvPr id="84" name="TextBox 83">
            <a:extLst>
              <a:ext uri="{FF2B5EF4-FFF2-40B4-BE49-F238E27FC236}">
                <a16:creationId xmlns:a16="http://schemas.microsoft.com/office/drawing/2014/main" id="{CD02C49E-5B32-48E3-8D9D-2C666DC4B97E}"/>
              </a:ext>
            </a:extLst>
          </p:cNvPr>
          <p:cNvSpPr txBox="1"/>
          <p:nvPr/>
        </p:nvSpPr>
        <p:spPr>
          <a:xfrm>
            <a:off x="3617097" y="2627880"/>
            <a:ext cx="509435" cy="307777"/>
          </a:xfrm>
          <a:prstGeom prst="rect">
            <a:avLst/>
          </a:prstGeom>
          <a:noFill/>
        </p:spPr>
        <p:txBody>
          <a:bodyPr wrap="none" rtlCol="0">
            <a:spAutoFit/>
          </a:bodyPr>
          <a:lstStyle/>
          <a:p>
            <a:r>
              <a:rPr lang="en-US" sz="1400" dirty="0"/>
              <a:t>data</a:t>
            </a:r>
          </a:p>
        </p:txBody>
      </p:sp>
      <p:sp>
        <p:nvSpPr>
          <p:cNvPr id="85" name="TextBox 84">
            <a:extLst>
              <a:ext uri="{FF2B5EF4-FFF2-40B4-BE49-F238E27FC236}">
                <a16:creationId xmlns:a16="http://schemas.microsoft.com/office/drawing/2014/main" id="{F5371465-7504-48AA-BE69-EB1CB0B0A33D}"/>
              </a:ext>
            </a:extLst>
          </p:cNvPr>
          <p:cNvSpPr txBox="1"/>
          <p:nvPr/>
        </p:nvSpPr>
        <p:spPr>
          <a:xfrm>
            <a:off x="2179282" y="5105524"/>
            <a:ext cx="1235659" cy="307777"/>
          </a:xfrm>
          <a:prstGeom prst="rect">
            <a:avLst/>
          </a:prstGeom>
          <a:noFill/>
        </p:spPr>
        <p:txBody>
          <a:bodyPr wrap="none" rtlCol="0">
            <a:spAutoFit/>
          </a:bodyPr>
          <a:lstStyle/>
          <a:p>
            <a:r>
              <a:rPr lang="en-US" sz="1400" dirty="0"/>
              <a:t>Rich metadata</a:t>
            </a:r>
          </a:p>
        </p:txBody>
      </p:sp>
      <p:cxnSp>
        <p:nvCxnSpPr>
          <p:cNvPr id="86" name="Straight Arrow Connector 85">
            <a:extLst>
              <a:ext uri="{FF2B5EF4-FFF2-40B4-BE49-F238E27FC236}">
                <a16:creationId xmlns:a16="http://schemas.microsoft.com/office/drawing/2014/main" id="{8ABE89BC-D57E-48DF-B4FD-ABB1E0DC5E70}"/>
              </a:ext>
            </a:extLst>
          </p:cNvPr>
          <p:cNvCxnSpPr>
            <a:cxnSpLocks/>
            <a:endCxn id="67" idx="1"/>
          </p:cNvCxnSpPr>
          <p:nvPr/>
        </p:nvCxnSpPr>
        <p:spPr>
          <a:xfrm>
            <a:off x="2619247" y="4546575"/>
            <a:ext cx="1226011" cy="1"/>
          </a:xfrm>
          <a:prstGeom prst="straightConnector1">
            <a:avLst/>
          </a:prstGeom>
          <a:ln w="38100">
            <a:solidFill>
              <a:srgbClr val="5A919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F13C9D2-343D-464F-ADE8-F632F4CC3A89}"/>
              </a:ext>
            </a:extLst>
          </p:cNvPr>
          <p:cNvSpPr txBox="1"/>
          <p:nvPr/>
        </p:nvSpPr>
        <p:spPr>
          <a:xfrm rot="5400000">
            <a:off x="6004565" y="3146655"/>
            <a:ext cx="886205" cy="523220"/>
          </a:xfrm>
          <a:prstGeom prst="rect">
            <a:avLst/>
          </a:prstGeom>
          <a:noFill/>
        </p:spPr>
        <p:txBody>
          <a:bodyPr wrap="none" rtlCol="0">
            <a:spAutoFit/>
          </a:bodyPr>
          <a:lstStyle/>
          <a:p>
            <a:r>
              <a:rPr lang="en-US" sz="1400" dirty="0"/>
              <a:t>data+</a:t>
            </a:r>
            <a:br>
              <a:rPr lang="en-US" sz="1400" dirty="0"/>
            </a:br>
            <a:r>
              <a:rPr lang="en-US" sz="1400" dirty="0"/>
              <a:t>metadata</a:t>
            </a:r>
          </a:p>
        </p:txBody>
      </p:sp>
      <p:cxnSp>
        <p:nvCxnSpPr>
          <p:cNvPr id="88" name="Connector: Elbow 87">
            <a:extLst>
              <a:ext uri="{FF2B5EF4-FFF2-40B4-BE49-F238E27FC236}">
                <a16:creationId xmlns:a16="http://schemas.microsoft.com/office/drawing/2014/main" id="{4F92B680-3A41-44D8-8D00-A4C36E1EFB22}"/>
              </a:ext>
            </a:extLst>
          </p:cNvPr>
          <p:cNvCxnSpPr>
            <a:cxnSpLocks/>
          </p:cNvCxnSpPr>
          <p:nvPr/>
        </p:nvCxnSpPr>
        <p:spPr>
          <a:xfrm>
            <a:off x="5962146" y="2853472"/>
            <a:ext cx="1047061" cy="154401"/>
          </a:xfrm>
          <a:prstGeom prst="bentConnector3">
            <a:avLst>
              <a:gd name="adj1" fmla="val 50000"/>
            </a:avLst>
          </a:prstGeom>
          <a:ln w="19050">
            <a:solidFill>
              <a:srgbClr val="00B0F0"/>
            </a:solidFill>
            <a:prstDash val="sysDash"/>
            <a:tailEnd type="triangle"/>
          </a:ln>
        </p:spPr>
        <p:style>
          <a:lnRef idx="1">
            <a:schemeClr val="accent6"/>
          </a:lnRef>
          <a:fillRef idx="0">
            <a:schemeClr val="accent6"/>
          </a:fillRef>
          <a:effectRef idx="0">
            <a:schemeClr val="accent6"/>
          </a:effectRef>
          <a:fontRef idx="minor">
            <a:schemeClr val="tx1"/>
          </a:fontRef>
        </p:style>
      </p:cxnSp>
      <p:sp>
        <p:nvSpPr>
          <p:cNvPr id="89" name="TextBox 88">
            <a:extLst>
              <a:ext uri="{FF2B5EF4-FFF2-40B4-BE49-F238E27FC236}">
                <a16:creationId xmlns:a16="http://schemas.microsoft.com/office/drawing/2014/main" id="{289142E1-083B-4BAB-A513-5D652181C99C}"/>
              </a:ext>
            </a:extLst>
          </p:cNvPr>
          <p:cNvSpPr txBox="1"/>
          <p:nvPr/>
        </p:nvSpPr>
        <p:spPr>
          <a:xfrm>
            <a:off x="2393267" y="4510319"/>
            <a:ext cx="1704506" cy="307777"/>
          </a:xfrm>
          <a:prstGeom prst="rect">
            <a:avLst/>
          </a:prstGeom>
          <a:noFill/>
        </p:spPr>
        <p:txBody>
          <a:bodyPr wrap="none" rtlCol="0">
            <a:spAutoFit/>
          </a:bodyPr>
          <a:lstStyle/>
          <a:p>
            <a:r>
              <a:rPr lang="en-US" sz="1400" dirty="0">
                <a:solidFill>
                  <a:srgbClr val="F5A88E"/>
                </a:solidFill>
              </a:rPr>
              <a:t>Hot storage/curation</a:t>
            </a:r>
          </a:p>
        </p:txBody>
      </p:sp>
      <p:sp>
        <p:nvSpPr>
          <p:cNvPr id="90" name="TextBox 89">
            <a:extLst>
              <a:ext uri="{FF2B5EF4-FFF2-40B4-BE49-F238E27FC236}">
                <a16:creationId xmlns:a16="http://schemas.microsoft.com/office/drawing/2014/main" id="{BB822A45-230D-4912-A5C6-94AF7B3497F2}"/>
              </a:ext>
            </a:extLst>
          </p:cNvPr>
          <p:cNvSpPr txBox="1"/>
          <p:nvPr/>
        </p:nvSpPr>
        <p:spPr>
          <a:xfrm rot="16200000">
            <a:off x="-368965" y="3632259"/>
            <a:ext cx="1650965" cy="369332"/>
          </a:xfrm>
          <a:prstGeom prst="rect">
            <a:avLst/>
          </a:prstGeom>
          <a:noFill/>
        </p:spPr>
        <p:txBody>
          <a:bodyPr wrap="none" rtlCol="0">
            <a:spAutoFit/>
          </a:bodyPr>
          <a:lstStyle/>
          <a:p>
            <a:r>
              <a:rPr lang="en-US" dirty="0"/>
              <a:t>Access policies</a:t>
            </a:r>
          </a:p>
        </p:txBody>
      </p:sp>
      <p:sp>
        <p:nvSpPr>
          <p:cNvPr id="91" name="TextBox 90">
            <a:extLst>
              <a:ext uri="{FF2B5EF4-FFF2-40B4-BE49-F238E27FC236}">
                <a16:creationId xmlns:a16="http://schemas.microsoft.com/office/drawing/2014/main" id="{913312E2-5B4C-43F0-A62F-4073221E0EC2}"/>
              </a:ext>
            </a:extLst>
          </p:cNvPr>
          <p:cNvSpPr txBox="1"/>
          <p:nvPr/>
        </p:nvSpPr>
        <p:spPr>
          <a:xfrm>
            <a:off x="3558665" y="1579442"/>
            <a:ext cx="1261820" cy="369332"/>
          </a:xfrm>
          <a:prstGeom prst="rect">
            <a:avLst/>
          </a:prstGeom>
          <a:noFill/>
        </p:spPr>
        <p:txBody>
          <a:bodyPr wrap="none" rtlCol="0">
            <a:spAutoFit/>
          </a:bodyPr>
          <a:lstStyle/>
          <a:p>
            <a:r>
              <a:rPr lang="en-US" dirty="0"/>
              <a:t>Data Policy</a:t>
            </a:r>
          </a:p>
        </p:txBody>
      </p:sp>
      <p:sp>
        <p:nvSpPr>
          <p:cNvPr id="92" name="TextBox 91">
            <a:extLst>
              <a:ext uri="{FF2B5EF4-FFF2-40B4-BE49-F238E27FC236}">
                <a16:creationId xmlns:a16="http://schemas.microsoft.com/office/drawing/2014/main" id="{6C54F0EC-F821-4216-9A40-85C49E1B04C7}"/>
              </a:ext>
            </a:extLst>
          </p:cNvPr>
          <p:cNvSpPr txBox="1"/>
          <p:nvPr/>
        </p:nvSpPr>
        <p:spPr>
          <a:xfrm>
            <a:off x="3737130" y="5903382"/>
            <a:ext cx="1261820" cy="369332"/>
          </a:xfrm>
          <a:prstGeom prst="rect">
            <a:avLst/>
          </a:prstGeom>
          <a:noFill/>
        </p:spPr>
        <p:txBody>
          <a:bodyPr wrap="none" rtlCol="0">
            <a:spAutoFit/>
          </a:bodyPr>
          <a:lstStyle/>
          <a:p>
            <a:r>
              <a:rPr lang="en-US" dirty="0"/>
              <a:t>Data Policy</a:t>
            </a:r>
          </a:p>
        </p:txBody>
      </p:sp>
      <p:sp>
        <p:nvSpPr>
          <p:cNvPr id="93" name="TextBox 92">
            <a:extLst>
              <a:ext uri="{FF2B5EF4-FFF2-40B4-BE49-F238E27FC236}">
                <a16:creationId xmlns:a16="http://schemas.microsoft.com/office/drawing/2014/main" id="{29942239-C2F4-40FC-92D0-5D7ABB4EAD8C}"/>
              </a:ext>
            </a:extLst>
          </p:cNvPr>
          <p:cNvSpPr txBox="1"/>
          <p:nvPr/>
        </p:nvSpPr>
        <p:spPr>
          <a:xfrm rot="5400000">
            <a:off x="7849799" y="3736806"/>
            <a:ext cx="1650965" cy="369332"/>
          </a:xfrm>
          <a:prstGeom prst="rect">
            <a:avLst/>
          </a:prstGeom>
          <a:noFill/>
        </p:spPr>
        <p:txBody>
          <a:bodyPr wrap="none" rtlCol="0">
            <a:spAutoFit/>
          </a:bodyPr>
          <a:lstStyle/>
          <a:p>
            <a:r>
              <a:rPr lang="en-US" dirty="0"/>
              <a:t>Access policies</a:t>
            </a:r>
          </a:p>
        </p:txBody>
      </p:sp>
      <p:sp>
        <p:nvSpPr>
          <p:cNvPr id="96" name="Slide Number Placeholder 5">
            <a:extLst>
              <a:ext uri="{FF2B5EF4-FFF2-40B4-BE49-F238E27FC236}">
                <a16:creationId xmlns:a16="http://schemas.microsoft.com/office/drawing/2014/main" id="{E25535F1-2F24-4AFF-9D08-E89F70A28454}"/>
              </a:ext>
            </a:extLst>
          </p:cNvPr>
          <p:cNvSpPr txBox="1">
            <a:spLocks/>
          </p:cNvSpPr>
          <p:nvPr/>
        </p:nvSpPr>
        <p:spPr>
          <a:xfrm>
            <a:off x="8610600" y="63563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9</a:t>
            </a:fld>
            <a:endParaRPr lang="en-US" dirty="0"/>
          </a:p>
        </p:txBody>
      </p:sp>
      <p:sp>
        <p:nvSpPr>
          <p:cNvPr id="97" name="Footer Placeholder 3">
            <a:extLst>
              <a:ext uri="{FF2B5EF4-FFF2-40B4-BE49-F238E27FC236}">
                <a16:creationId xmlns:a16="http://schemas.microsoft.com/office/drawing/2014/main" id="{892103A4-DF64-45D6-8E1B-F7ACE5F033D4}"/>
              </a:ext>
            </a:extLst>
          </p:cNvPr>
          <p:cNvSpPr txBox="1">
            <a:spLocks/>
          </p:cNvSpPr>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ELI Scientific Data Management System</a:t>
            </a:r>
            <a:endParaRPr lang="en-US" dirty="0"/>
          </a:p>
        </p:txBody>
      </p:sp>
      <p:sp>
        <p:nvSpPr>
          <p:cNvPr id="98" name="Date Placeholder 3">
            <a:extLst>
              <a:ext uri="{FF2B5EF4-FFF2-40B4-BE49-F238E27FC236}">
                <a16:creationId xmlns:a16="http://schemas.microsoft.com/office/drawing/2014/main" id="{9A27A5CE-3236-46FD-9263-3D0DD4A64CCE}"/>
              </a:ext>
            </a:extLst>
          </p:cNvPr>
          <p:cNvSpPr txBox="1">
            <a:spLocks/>
          </p:cNvSpPr>
          <p:nvPr/>
        </p:nvSpPr>
        <p:spPr>
          <a:xfrm>
            <a:off x="0" y="6492876"/>
            <a:ext cx="340593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10/20/2021 ELI Beamlines User Conference 2021</a:t>
            </a:r>
            <a:endParaRPr lang="en-US" dirty="0"/>
          </a:p>
        </p:txBody>
      </p:sp>
      <p:sp>
        <p:nvSpPr>
          <p:cNvPr id="99" name="Rectangle: Rounded Corners 98">
            <a:extLst>
              <a:ext uri="{FF2B5EF4-FFF2-40B4-BE49-F238E27FC236}">
                <a16:creationId xmlns:a16="http://schemas.microsoft.com/office/drawing/2014/main" id="{27C0E849-92BE-4B07-A150-73574ADCA7F6}"/>
              </a:ext>
            </a:extLst>
          </p:cNvPr>
          <p:cNvSpPr/>
          <p:nvPr/>
        </p:nvSpPr>
        <p:spPr>
          <a:xfrm>
            <a:off x="271851" y="1440182"/>
            <a:ext cx="8668512" cy="4992624"/>
          </a:xfrm>
          <a:prstGeom prst="roundRect">
            <a:avLst/>
          </a:prstGeom>
          <a:solidFill>
            <a:srgbClr val="FFCC99"/>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1AD7392-EC62-4ED4-8673-3E4C2D6A3767}"/>
              </a:ext>
            </a:extLst>
          </p:cNvPr>
          <p:cNvSpPr/>
          <p:nvPr/>
        </p:nvSpPr>
        <p:spPr>
          <a:xfrm>
            <a:off x="715817" y="1922022"/>
            <a:ext cx="7645873" cy="3998903"/>
          </a:xfrm>
          <a:prstGeom prst="rect">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raphic 100" descr="Tablet">
            <a:extLst>
              <a:ext uri="{FF2B5EF4-FFF2-40B4-BE49-F238E27FC236}">
                <a16:creationId xmlns:a16="http://schemas.microsoft.com/office/drawing/2014/main" id="{4E29ADD9-0040-4947-A2E1-52A4A8F655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818" y="2395202"/>
            <a:ext cx="1332523" cy="1332523"/>
          </a:xfrm>
          <a:prstGeom prst="rect">
            <a:avLst/>
          </a:prstGeom>
        </p:spPr>
      </p:pic>
      <p:sp>
        <p:nvSpPr>
          <p:cNvPr id="102" name="TextBox 101">
            <a:extLst>
              <a:ext uri="{FF2B5EF4-FFF2-40B4-BE49-F238E27FC236}">
                <a16:creationId xmlns:a16="http://schemas.microsoft.com/office/drawing/2014/main" id="{F46D48ED-3C1A-4C0A-92DF-DD9BE71EDA93}"/>
              </a:ext>
            </a:extLst>
          </p:cNvPr>
          <p:cNvSpPr txBox="1"/>
          <p:nvPr/>
        </p:nvSpPr>
        <p:spPr>
          <a:xfrm>
            <a:off x="823721" y="2848697"/>
            <a:ext cx="1116716" cy="338554"/>
          </a:xfrm>
          <a:prstGeom prst="rect">
            <a:avLst/>
          </a:prstGeom>
          <a:noFill/>
        </p:spPr>
        <p:txBody>
          <a:bodyPr wrap="none" rtlCol="0">
            <a:spAutoFit/>
          </a:bodyPr>
          <a:lstStyle/>
          <a:p>
            <a:r>
              <a:rPr lang="en-US" sz="1600" dirty="0"/>
              <a:t>User portal</a:t>
            </a:r>
          </a:p>
        </p:txBody>
      </p:sp>
      <p:cxnSp>
        <p:nvCxnSpPr>
          <p:cNvPr id="103" name="Straight Arrow Connector 102">
            <a:extLst>
              <a:ext uri="{FF2B5EF4-FFF2-40B4-BE49-F238E27FC236}">
                <a16:creationId xmlns:a16="http://schemas.microsoft.com/office/drawing/2014/main" id="{839935FA-2C25-4357-9C6D-F7F362E1C566}"/>
              </a:ext>
            </a:extLst>
          </p:cNvPr>
          <p:cNvCxnSpPr>
            <a:cxnSpLocks/>
          </p:cNvCxnSpPr>
          <p:nvPr/>
        </p:nvCxnSpPr>
        <p:spPr>
          <a:xfrm flipV="1">
            <a:off x="1266182" y="2395202"/>
            <a:ext cx="0" cy="29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Arrow: Notched Right 103">
            <a:extLst>
              <a:ext uri="{FF2B5EF4-FFF2-40B4-BE49-F238E27FC236}">
                <a16:creationId xmlns:a16="http://schemas.microsoft.com/office/drawing/2014/main" id="{BA66255E-89EA-4E7E-8B5E-0BE2462C1654}"/>
              </a:ext>
            </a:extLst>
          </p:cNvPr>
          <p:cNvSpPr/>
          <p:nvPr/>
        </p:nvSpPr>
        <p:spPr>
          <a:xfrm>
            <a:off x="850012" y="2124670"/>
            <a:ext cx="4460150" cy="375138"/>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DMP</a:t>
            </a:r>
          </a:p>
        </p:txBody>
      </p:sp>
      <p:sp>
        <p:nvSpPr>
          <p:cNvPr id="105" name="Rectangle: Rounded Corners 104">
            <a:extLst>
              <a:ext uri="{FF2B5EF4-FFF2-40B4-BE49-F238E27FC236}">
                <a16:creationId xmlns:a16="http://schemas.microsoft.com/office/drawing/2014/main" id="{15518336-DD76-4205-B529-FFB5B6BD394D}"/>
              </a:ext>
            </a:extLst>
          </p:cNvPr>
          <p:cNvSpPr/>
          <p:nvPr/>
        </p:nvSpPr>
        <p:spPr>
          <a:xfrm>
            <a:off x="2356608" y="2685977"/>
            <a:ext cx="1254373" cy="765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92E15CB6-1865-4F97-AE1E-C8120637BB25}"/>
              </a:ext>
            </a:extLst>
          </p:cNvPr>
          <p:cNvSpPr txBox="1"/>
          <p:nvPr/>
        </p:nvSpPr>
        <p:spPr>
          <a:xfrm>
            <a:off x="2356608" y="2876797"/>
            <a:ext cx="1262974" cy="369332"/>
          </a:xfrm>
          <a:prstGeom prst="rect">
            <a:avLst/>
          </a:prstGeom>
          <a:noFill/>
        </p:spPr>
        <p:txBody>
          <a:bodyPr wrap="none" rtlCol="0">
            <a:spAutoFit/>
          </a:bodyPr>
          <a:lstStyle/>
          <a:p>
            <a:r>
              <a:rPr lang="en-US" dirty="0"/>
              <a:t>Experiment</a:t>
            </a:r>
          </a:p>
        </p:txBody>
      </p:sp>
      <p:sp>
        <p:nvSpPr>
          <p:cNvPr id="107" name="Cylinder 106">
            <a:extLst>
              <a:ext uri="{FF2B5EF4-FFF2-40B4-BE49-F238E27FC236}">
                <a16:creationId xmlns:a16="http://schemas.microsoft.com/office/drawing/2014/main" id="{4147B3CA-8426-49C0-9BA5-7031962B0DC2}"/>
              </a:ext>
            </a:extLst>
          </p:cNvPr>
          <p:cNvSpPr/>
          <p:nvPr/>
        </p:nvSpPr>
        <p:spPr>
          <a:xfrm>
            <a:off x="1672581" y="4208022"/>
            <a:ext cx="937847" cy="36933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metadata</a:t>
            </a:r>
          </a:p>
        </p:txBody>
      </p:sp>
      <p:cxnSp>
        <p:nvCxnSpPr>
          <p:cNvPr id="108" name="Connector: Elbow 107">
            <a:extLst>
              <a:ext uri="{FF2B5EF4-FFF2-40B4-BE49-F238E27FC236}">
                <a16:creationId xmlns:a16="http://schemas.microsoft.com/office/drawing/2014/main" id="{05036824-E687-4AD7-AB30-3DD2C33F064B}"/>
              </a:ext>
            </a:extLst>
          </p:cNvPr>
          <p:cNvCxnSpPr>
            <a:endCxn id="107" idx="2"/>
          </p:cNvCxnSpPr>
          <p:nvPr/>
        </p:nvCxnSpPr>
        <p:spPr>
          <a:xfrm rot="16200000" flipH="1">
            <a:off x="998979" y="3719086"/>
            <a:ext cx="940804" cy="406399"/>
          </a:xfrm>
          <a:prstGeom prst="bentConnector2">
            <a:avLst/>
          </a:prstGeom>
          <a:ln w="19050">
            <a:solidFill>
              <a:srgbClr val="C0000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109" name="Connector: Elbow 108">
            <a:extLst>
              <a:ext uri="{FF2B5EF4-FFF2-40B4-BE49-F238E27FC236}">
                <a16:creationId xmlns:a16="http://schemas.microsoft.com/office/drawing/2014/main" id="{76B2EF70-5B1C-4FEC-9A5B-ECF30027387F}"/>
              </a:ext>
            </a:extLst>
          </p:cNvPr>
          <p:cNvCxnSpPr>
            <a:cxnSpLocks/>
            <a:stCxn id="105" idx="2"/>
            <a:endCxn id="107" idx="4"/>
          </p:cNvCxnSpPr>
          <p:nvPr/>
        </p:nvCxnSpPr>
        <p:spPr>
          <a:xfrm rot="5400000">
            <a:off x="2326710" y="3735603"/>
            <a:ext cx="940804" cy="373367"/>
          </a:xfrm>
          <a:prstGeom prst="bentConnector2">
            <a:avLst/>
          </a:prstGeom>
          <a:ln w="19050">
            <a:solidFill>
              <a:srgbClr val="C0000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110" name="Graphic 109" descr="Database">
            <a:extLst>
              <a:ext uri="{FF2B5EF4-FFF2-40B4-BE49-F238E27FC236}">
                <a16:creationId xmlns:a16="http://schemas.microsoft.com/office/drawing/2014/main" id="{1CBDD73F-5087-4093-A7B1-9FDE81BFBE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37130" y="3662954"/>
            <a:ext cx="914400" cy="914400"/>
          </a:xfrm>
          <a:prstGeom prst="rect">
            <a:avLst/>
          </a:prstGeom>
        </p:spPr>
      </p:pic>
      <p:sp>
        <p:nvSpPr>
          <p:cNvPr id="111" name="TextBox 110">
            <a:extLst>
              <a:ext uri="{FF2B5EF4-FFF2-40B4-BE49-F238E27FC236}">
                <a16:creationId xmlns:a16="http://schemas.microsoft.com/office/drawing/2014/main" id="{794EC14B-BF31-45D1-837C-861A3F229ED1}"/>
              </a:ext>
            </a:extLst>
          </p:cNvPr>
          <p:cNvSpPr txBox="1"/>
          <p:nvPr/>
        </p:nvSpPr>
        <p:spPr>
          <a:xfrm>
            <a:off x="3845258" y="4392688"/>
            <a:ext cx="738857" cy="307777"/>
          </a:xfrm>
          <a:prstGeom prst="rect">
            <a:avLst/>
          </a:prstGeom>
          <a:noFill/>
        </p:spPr>
        <p:txBody>
          <a:bodyPr wrap="none" rtlCol="0">
            <a:spAutoFit/>
          </a:bodyPr>
          <a:lstStyle/>
          <a:p>
            <a:r>
              <a:rPr lang="en-US" sz="1400" dirty="0">
                <a:solidFill>
                  <a:srgbClr val="FF0000"/>
                </a:solidFill>
              </a:rPr>
              <a:t>Storage</a:t>
            </a:r>
          </a:p>
        </p:txBody>
      </p:sp>
      <p:cxnSp>
        <p:nvCxnSpPr>
          <p:cNvPr id="112" name="Connector: Elbow 111">
            <a:extLst>
              <a:ext uri="{FF2B5EF4-FFF2-40B4-BE49-F238E27FC236}">
                <a16:creationId xmlns:a16="http://schemas.microsoft.com/office/drawing/2014/main" id="{D1286904-5BE6-434F-8495-9A5E6880E467}"/>
              </a:ext>
            </a:extLst>
          </p:cNvPr>
          <p:cNvCxnSpPr>
            <a:cxnSpLocks/>
            <a:stCxn id="106" idx="3"/>
          </p:cNvCxnSpPr>
          <p:nvPr/>
        </p:nvCxnSpPr>
        <p:spPr>
          <a:xfrm>
            <a:off x="3619582" y="3061463"/>
            <a:ext cx="569993" cy="767410"/>
          </a:xfrm>
          <a:prstGeom prst="bentConnector2">
            <a:avLst/>
          </a:prstGeom>
          <a:ln w="19050">
            <a:prstDash val="sysDash"/>
            <a:tailEnd type="triangle"/>
          </a:ln>
        </p:spPr>
        <p:style>
          <a:lnRef idx="1">
            <a:schemeClr val="accent6"/>
          </a:lnRef>
          <a:fillRef idx="0">
            <a:schemeClr val="accent6"/>
          </a:fillRef>
          <a:effectRef idx="0">
            <a:schemeClr val="accent6"/>
          </a:effectRef>
          <a:fontRef idx="minor">
            <a:schemeClr val="tx1"/>
          </a:fontRef>
        </p:style>
      </p:cxnSp>
      <p:sp>
        <p:nvSpPr>
          <p:cNvPr id="113" name="Rectangle: Rounded Corners 112">
            <a:extLst>
              <a:ext uri="{FF2B5EF4-FFF2-40B4-BE49-F238E27FC236}">
                <a16:creationId xmlns:a16="http://schemas.microsoft.com/office/drawing/2014/main" id="{B4BB7D06-83DB-488C-B99A-061AE824F995}"/>
              </a:ext>
            </a:extLst>
          </p:cNvPr>
          <p:cNvSpPr/>
          <p:nvPr/>
        </p:nvSpPr>
        <p:spPr>
          <a:xfrm>
            <a:off x="4682976" y="2677859"/>
            <a:ext cx="1254373" cy="765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A9061FC5-5352-414D-97A3-3F51D6257D11}"/>
              </a:ext>
            </a:extLst>
          </p:cNvPr>
          <p:cNvSpPr txBox="1"/>
          <p:nvPr/>
        </p:nvSpPr>
        <p:spPr>
          <a:xfrm>
            <a:off x="4871708" y="2852449"/>
            <a:ext cx="1014418" cy="369332"/>
          </a:xfrm>
          <a:prstGeom prst="rect">
            <a:avLst/>
          </a:prstGeom>
          <a:noFill/>
        </p:spPr>
        <p:txBody>
          <a:bodyPr wrap="square" rtlCol="0">
            <a:spAutoFit/>
          </a:bodyPr>
          <a:lstStyle/>
          <a:p>
            <a:r>
              <a:rPr lang="en-US" dirty="0"/>
              <a:t>Storage</a:t>
            </a:r>
          </a:p>
        </p:txBody>
      </p:sp>
      <p:cxnSp>
        <p:nvCxnSpPr>
          <p:cNvPr id="115" name="Connector: Elbow 114">
            <a:extLst>
              <a:ext uri="{FF2B5EF4-FFF2-40B4-BE49-F238E27FC236}">
                <a16:creationId xmlns:a16="http://schemas.microsoft.com/office/drawing/2014/main" id="{D776396C-B930-4790-AC83-155BBA2CB040}"/>
              </a:ext>
            </a:extLst>
          </p:cNvPr>
          <p:cNvCxnSpPr>
            <a:cxnSpLocks/>
            <a:stCxn id="107" idx="2"/>
            <a:endCxn id="111" idx="2"/>
          </p:cNvCxnSpPr>
          <p:nvPr/>
        </p:nvCxnSpPr>
        <p:spPr>
          <a:xfrm rot="10800000" flipH="1" flipV="1">
            <a:off x="1672581" y="4392687"/>
            <a:ext cx="2542106" cy="307777"/>
          </a:xfrm>
          <a:prstGeom prst="bentConnector4">
            <a:avLst>
              <a:gd name="adj1" fmla="val -8993"/>
              <a:gd name="adj2" fmla="val 340188"/>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116" name="Connector: Elbow 115">
            <a:extLst>
              <a:ext uri="{FF2B5EF4-FFF2-40B4-BE49-F238E27FC236}">
                <a16:creationId xmlns:a16="http://schemas.microsoft.com/office/drawing/2014/main" id="{1B31BFFC-A726-4D70-98DB-AB0E28618E7E}"/>
              </a:ext>
            </a:extLst>
          </p:cNvPr>
          <p:cNvCxnSpPr>
            <a:cxnSpLocks/>
          </p:cNvCxnSpPr>
          <p:nvPr/>
        </p:nvCxnSpPr>
        <p:spPr>
          <a:xfrm flipV="1">
            <a:off x="4474245" y="3443766"/>
            <a:ext cx="824043" cy="746322"/>
          </a:xfrm>
          <a:prstGeom prst="bentConnector2">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117" name="Graphic 116" descr="Box">
            <a:extLst>
              <a:ext uri="{FF2B5EF4-FFF2-40B4-BE49-F238E27FC236}">
                <a16:creationId xmlns:a16="http://schemas.microsoft.com/office/drawing/2014/main" id="{39651F9C-CCAC-4E19-A7D2-EF6736DB10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37349" y="3662954"/>
            <a:ext cx="914400" cy="914400"/>
          </a:xfrm>
          <a:prstGeom prst="rect">
            <a:avLst/>
          </a:prstGeom>
        </p:spPr>
      </p:pic>
      <p:sp>
        <p:nvSpPr>
          <p:cNvPr id="118" name="TextBox 117">
            <a:extLst>
              <a:ext uri="{FF2B5EF4-FFF2-40B4-BE49-F238E27FC236}">
                <a16:creationId xmlns:a16="http://schemas.microsoft.com/office/drawing/2014/main" id="{1EC61469-75A1-4FD3-A230-64BDF2F6D9D5}"/>
              </a:ext>
            </a:extLst>
          </p:cNvPr>
          <p:cNvSpPr txBox="1"/>
          <p:nvPr/>
        </p:nvSpPr>
        <p:spPr>
          <a:xfrm>
            <a:off x="6025120" y="4438855"/>
            <a:ext cx="946221" cy="523220"/>
          </a:xfrm>
          <a:prstGeom prst="rect">
            <a:avLst/>
          </a:prstGeom>
          <a:noFill/>
        </p:spPr>
        <p:txBody>
          <a:bodyPr wrap="none" rtlCol="0">
            <a:spAutoFit/>
          </a:bodyPr>
          <a:lstStyle/>
          <a:p>
            <a:r>
              <a:rPr lang="en-US" sz="1400" dirty="0">
                <a:solidFill>
                  <a:srgbClr val="FF0000"/>
                </a:solidFill>
              </a:rPr>
              <a:t>Storage</a:t>
            </a:r>
          </a:p>
          <a:p>
            <a:r>
              <a:rPr lang="en-US" sz="1400" dirty="0">
                <a:solidFill>
                  <a:srgbClr val="FF0000"/>
                </a:solidFill>
              </a:rPr>
              <a:t>Long term</a:t>
            </a:r>
          </a:p>
        </p:txBody>
      </p:sp>
      <p:cxnSp>
        <p:nvCxnSpPr>
          <p:cNvPr id="119" name="Connector: Elbow 118">
            <a:extLst>
              <a:ext uri="{FF2B5EF4-FFF2-40B4-BE49-F238E27FC236}">
                <a16:creationId xmlns:a16="http://schemas.microsoft.com/office/drawing/2014/main" id="{55BD5D61-7C0B-4C28-834B-589BDD369DCE}"/>
              </a:ext>
            </a:extLst>
          </p:cNvPr>
          <p:cNvCxnSpPr>
            <a:cxnSpLocks/>
          </p:cNvCxnSpPr>
          <p:nvPr/>
        </p:nvCxnSpPr>
        <p:spPr>
          <a:xfrm rot="16200000" flipH="1">
            <a:off x="5795935" y="3092910"/>
            <a:ext cx="767410" cy="502219"/>
          </a:xfrm>
          <a:prstGeom prst="bentConnector3">
            <a:avLst>
              <a:gd name="adj1" fmla="val 1920"/>
            </a:avLst>
          </a:prstGeom>
          <a:ln w="19050">
            <a:solidFill>
              <a:srgbClr val="00B0F0"/>
            </a:solidFill>
            <a:prstDash val="sysDash"/>
            <a:tailEnd type="triangle"/>
          </a:ln>
        </p:spPr>
        <p:style>
          <a:lnRef idx="1">
            <a:schemeClr val="accent6"/>
          </a:lnRef>
          <a:fillRef idx="0">
            <a:schemeClr val="accent6"/>
          </a:fillRef>
          <a:effectRef idx="0">
            <a:schemeClr val="accent6"/>
          </a:effectRef>
          <a:fontRef idx="minor">
            <a:schemeClr val="tx1"/>
          </a:fontRef>
        </p:style>
      </p:cxnSp>
      <p:sp>
        <p:nvSpPr>
          <p:cNvPr id="120" name="Rectangle: Rounded Corners 119">
            <a:extLst>
              <a:ext uri="{FF2B5EF4-FFF2-40B4-BE49-F238E27FC236}">
                <a16:creationId xmlns:a16="http://schemas.microsoft.com/office/drawing/2014/main" id="{01DAB8D0-A96C-429D-BA60-8C8709570865}"/>
              </a:ext>
            </a:extLst>
          </p:cNvPr>
          <p:cNvSpPr/>
          <p:nvPr/>
        </p:nvSpPr>
        <p:spPr>
          <a:xfrm>
            <a:off x="7009209" y="2635020"/>
            <a:ext cx="1254373" cy="12641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BFE7CA86-ECFA-4306-BD17-3EAB9CC8562B}"/>
              </a:ext>
            </a:extLst>
          </p:cNvPr>
          <p:cNvSpPr txBox="1"/>
          <p:nvPr/>
        </p:nvSpPr>
        <p:spPr>
          <a:xfrm>
            <a:off x="7024895" y="2787121"/>
            <a:ext cx="1231030" cy="830997"/>
          </a:xfrm>
          <a:prstGeom prst="rect">
            <a:avLst/>
          </a:prstGeom>
          <a:noFill/>
        </p:spPr>
        <p:txBody>
          <a:bodyPr wrap="square" rtlCol="0">
            <a:spAutoFit/>
          </a:bodyPr>
          <a:lstStyle/>
          <a:p>
            <a:r>
              <a:rPr lang="en-US" sz="1200" dirty="0"/>
              <a:t>Data portals/ publications portals/data query</a:t>
            </a:r>
          </a:p>
        </p:txBody>
      </p:sp>
      <p:cxnSp>
        <p:nvCxnSpPr>
          <p:cNvPr id="122" name="Connector: Elbow 121">
            <a:extLst>
              <a:ext uri="{FF2B5EF4-FFF2-40B4-BE49-F238E27FC236}">
                <a16:creationId xmlns:a16="http://schemas.microsoft.com/office/drawing/2014/main" id="{945E6364-CD1A-402B-B8CC-7C71D4170992}"/>
              </a:ext>
            </a:extLst>
          </p:cNvPr>
          <p:cNvCxnSpPr>
            <a:cxnSpLocks/>
            <a:stCxn id="104" idx="3"/>
          </p:cNvCxnSpPr>
          <p:nvPr/>
        </p:nvCxnSpPr>
        <p:spPr>
          <a:xfrm>
            <a:off x="5310162" y="2312239"/>
            <a:ext cx="152400" cy="365620"/>
          </a:xfrm>
          <a:prstGeom prst="bentConnector2">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123" name="Connector: Elbow 122">
            <a:extLst>
              <a:ext uri="{FF2B5EF4-FFF2-40B4-BE49-F238E27FC236}">
                <a16:creationId xmlns:a16="http://schemas.microsoft.com/office/drawing/2014/main" id="{4BC2B4EB-5C90-40A4-A780-50F42D010EA7}"/>
              </a:ext>
            </a:extLst>
          </p:cNvPr>
          <p:cNvCxnSpPr>
            <a:cxnSpLocks/>
            <a:stCxn id="107" idx="3"/>
            <a:endCxn id="120" idx="2"/>
          </p:cNvCxnSpPr>
          <p:nvPr/>
        </p:nvCxnSpPr>
        <p:spPr>
          <a:xfrm rot="5400000" flipH="1" flipV="1">
            <a:off x="4549878" y="1490837"/>
            <a:ext cx="678143" cy="5494891"/>
          </a:xfrm>
          <a:prstGeom prst="bentConnector3">
            <a:avLst>
              <a:gd name="adj1" fmla="val -147258"/>
            </a:avLst>
          </a:prstGeom>
          <a:ln w="19050">
            <a:solidFill>
              <a:srgbClr val="00B05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124" name="Connector: Elbow 123">
            <a:extLst>
              <a:ext uri="{FF2B5EF4-FFF2-40B4-BE49-F238E27FC236}">
                <a16:creationId xmlns:a16="http://schemas.microsoft.com/office/drawing/2014/main" id="{317024E6-8C9B-4DDE-8AC5-6E539676D23C}"/>
              </a:ext>
            </a:extLst>
          </p:cNvPr>
          <p:cNvCxnSpPr>
            <a:cxnSpLocks/>
            <a:endCxn id="120" idx="2"/>
          </p:cNvCxnSpPr>
          <p:nvPr/>
        </p:nvCxnSpPr>
        <p:spPr>
          <a:xfrm flipV="1">
            <a:off x="6763977" y="3899211"/>
            <a:ext cx="872419" cy="385012"/>
          </a:xfrm>
          <a:prstGeom prst="bentConnector2">
            <a:avLst/>
          </a:prstGeom>
          <a:ln w="19050">
            <a:solidFill>
              <a:srgbClr val="0070C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125" name="Connector: Elbow 124">
            <a:extLst>
              <a:ext uri="{FF2B5EF4-FFF2-40B4-BE49-F238E27FC236}">
                <a16:creationId xmlns:a16="http://schemas.microsoft.com/office/drawing/2014/main" id="{E75E9C24-9DE9-4DD8-9DA6-BD8621BF550B}"/>
              </a:ext>
            </a:extLst>
          </p:cNvPr>
          <p:cNvCxnSpPr>
            <a:cxnSpLocks/>
          </p:cNvCxnSpPr>
          <p:nvPr/>
        </p:nvCxnSpPr>
        <p:spPr>
          <a:xfrm flipV="1">
            <a:off x="4422992" y="3443766"/>
            <a:ext cx="815921" cy="684316"/>
          </a:xfrm>
          <a:prstGeom prst="bentConnector2">
            <a:avLst/>
          </a:prstGeom>
          <a:ln w="19050">
            <a:prstDash val="sysDash"/>
            <a:tailEnd type="triangle"/>
          </a:ln>
        </p:spPr>
        <p:style>
          <a:lnRef idx="1">
            <a:schemeClr val="accent6"/>
          </a:lnRef>
          <a:fillRef idx="0">
            <a:schemeClr val="accent6"/>
          </a:fillRef>
          <a:effectRef idx="0">
            <a:schemeClr val="accent6"/>
          </a:effectRef>
          <a:fontRef idx="minor">
            <a:schemeClr val="tx1"/>
          </a:fontRef>
        </p:style>
      </p:cxnSp>
      <p:sp>
        <p:nvSpPr>
          <p:cNvPr id="126" name="TextBox 125">
            <a:extLst>
              <a:ext uri="{FF2B5EF4-FFF2-40B4-BE49-F238E27FC236}">
                <a16:creationId xmlns:a16="http://schemas.microsoft.com/office/drawing/2014/main" id="{695B653A-751D-4099-B1C6-2154FC660CDD}"/>
              </a:ext>
            </a:extLst>
          </p:cNvPr>
          <p:cNvSpPr txBox="1"/>
          <p:nvPr/>
        </p:nvSpPr>
        <p:spPr>
          <a:xfrm rot="5400000">
            <a:off x="736608" y="3804812"/>
            <a:ext cx="886205" cy="307777"/>
          </a:xfrm>
          <a:prstGeom prst="rect">
            <a:avLst/>
          </a:prstGeom>
          <a:noFill/>
        </p:spPr>
        <p:txBody>
          <a:bodyPr wrap="none" rtlCol="0">
            <a:spAutoFit/>
          </a:bodyPr>
          <a:lstStyle/>
          <a:p>
            <a:r>
              <a:rPr lang="en-US" sz="1400" dirty="0"/>
              <a:t>metadata</a:t>
            </a:r>
          </a:p>
        </p:txBody>
      </p:sp>
      <p:sp>
        <p:nvSpPr>
          <p:cNvPr id="127" name="TextBox 126">
            <a:extLst>
              <a:ext uri="{FF2B5EF4-FFF2-40B4-BE49-F238E27FC236}">
                <a16:creationId xmlns:a16="http://schemas.microsoft.com/office/drawing/2014/main" id="{0C8535CC-547D-4993-8650-1FB5BFE52383}"/>
              </a:ext>
            </a:extLst>
          </p:cNvPr>
          <p:cNvSpPr txBox="1"/>
          <p:nvPr/>
        </p:nvSpPr>
        <p:spPr>
          <a:xfrm rot="5400000">
            <a:off x="2645668" y="3791471"/>
            <a:ext cx="886205" cy="307777"/>
          </a:xfrm>
          <a:prstGeom prst="rect">
            <a:avLst/>
          </a:prstGeom>
          <a:noFill/>
        </p:spPr>
        <p:txBody>
          <a:bodyPr wrap="none" rtlCol="0">
            <a:spAutoFit/>
          </a:bodyPr>
          <a:lstStyle/>
          <a:p>
            <a:r>
              <a:rPr lang="en-US" sz="1400" dirty="0"/>
              <a:t>metadata</a:t>
            </a:r>
          </a:p>
        </p:txBody>
      </p:sp>
      <p:sp>
        <p:nvSpPr>
          <p:cNvPr id="128" name="TextBox 127">
            <a:extLst>
              <a:ext uri="{FF2B5EF4-FFF2-40B4-BE49-F238E27FC236}">
                <a16:creationId xmlns:a16="http://schemas.microsoft.com/office/drawing/2014/main" id="{78C3B1A2-2096-4BA3-B043-E621CA0A04BB}"/>
              </a:ext>
            </a:extLst>
          </p:cNvPr>
          <p:cNvSpPr txBox="1"/>
          <p:nvPr/>
        </p:nvSpPr>
        <p:spPr>
          <a:xfrm>
            <a:off x="3617097" y="2627881"/>
            <a:ext cx="509435" cy="307777"/>
          </a:xfrm>
          <a:prstGeom prst="rect">
            <a:avLst/>
          </a:prstGeom>
          <a:noFill/>
        </p:spPr>
        <p:txBody>
          <a:bodyPr wrap="none" rtlCol="0">
            <a:spAutoFit/>
          </a:bodyPr>
          <a:lstStyle/>
          <a:p>
            <a:r>
              <a:rPr lang="en-US" sz="1400" dirty="0"/>
              <a:t>data</a:t>
            </a:r>
          </a:p>
        </p:txBody>
      </p:sp>
      <p:sp>
        <p:nvSpPr>
          <p:cNvPr id="129" name="TextBox 128">
            <a:extLst>
              <a:ext uri="{FF2B5EF4-FFF2-40B4-BE49-F238E27FC236}">
                <a16:creationId xmlns:a16="http://schemas.microsoft.com/office/drawing/2014/main" id="{E76A7164-4693-4748-AA23-5130EDD0B29D}"/>
              </a:ext>
            </a:extLst>
          </p:cNvPr>
          <p:cNvSpPr txBox="1"/>
          <p:nvPr/>
        </p:nvSpPr>
        <p:spPr>
          <a:xfrm>
            <a:off x="2179282" y="5105525"/>
            <a:ext cx="1235659" cy="307777"/>
          </a:xfrm>
          <a:prstGeom prst="rect">
            <a:avLst/>
          </a:prstGeom>
          <a:noFill/>
        </p:spPr>
        <p:txBody>
          <a:bodyPr wrap="none" rtlCol="0">
            <a:spAutoFit/>
          </a:bodyPr>
          <a:lstStyle/>
          <a:p>
            <a:r>
              <a:rPr lang="en-US" sz="1400" dirty="0"/>
              <a:t>Rich metadata</a:t>
            </a:r>
          </a:p>
        </p:txBody>
      </p:sp>
      <p:cxnSp>
        <p:nvCxnSpPr>
          <p:cNvPr id="130" name="Straight Arrow Connector 129">
            <a:extLst>
              <a:ext uri="{FF2B5EF4-FFF2-40B4-BE49-F238E27FC236}">
                <a16:creationId xmlns:a16="http://schemas.microsoft.com/office/drawing/2014/main" id="{E8C13359-1EA5-47B7-9AE5-2F37902380A6}"/>
              </a:ext>
            </a:extLst>
          </p:cNvPr>
          <p:cNvCxnSpPr>
            <a:cxnSpLocks/>
            <a:endCxn id="111" idx="1"/>
          </p:cNvCxnSpPr>
          <p:nvPr/>
        </p:nvCxnSpPr>
        <p:spPr>
          <a:xfrm>
            <a:off x="2619247" y="4546576"/>
            <a:ext cx="1226011" cy="1"/>
          </a:xfrm>
          <a:prstGeom prst="straightConnector1">
            <a:avLst/>
          </a:prstGeom>
          <a:ln w="38100">
            <a:solidFill>
              <a:srgbClr val="5A919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B1F8E331-5B82-43E3-A248-0DD830B570AC}"/>
              </a:ext>
            </a:extLst>
          </p:cNvPr>
          <p:cNvSpPr txBox="1"/>
          <p:nvPr/>
        </p:nvSpPr>
        <p:spPr>
          <a:xfrm rot="5400000">
            <a:off x="6004565" y="3146656"/>
            <a:ext cx="886205" cy="523220"/>
          </a:xfrm>
          <a:prstGeom prst="rect">
            <a:avLst/>
          </a:prstGeom>
          <a:noFill/>
        </p:spPr>
        <p:txBody>
          <a:bodyPr wrap="none" rtlCol="0">
            <a:spAutoFit/>
          </a:bodyPr>
          <a:lstStyle/>
          <a:p>
            <a:r>
              <a:rPr lang="en-US" sz="1400" dirty="0"/>
              <a:t>data+</a:t>
            </a:r>
            <a:br>
              <a:rPr lang="en-US" sz="1400" dirty="0"/>
            </a:br>
            <a:r>
              <a:rPr lang="en-US" sz="1400" dirty="0"/>
              <a:t>metadata</a:t>
            </a:r>
          </a:p>
        </p:txBody>
      </p:sp>
      <p:cxnSp>
        <p:nvCxnSpPr>
          <p:cNvPr id="132" name="Connector: Elbow 131">
            <a:extLst>
              <a:ext uri="{FF2B5EF4-FFF2-40B4-BE49-F238E27FC236}">
                <a16:creationId xmlns:a16="http://schemas.microsoft.com/office/drawing/2014/main" id="{68F6518C-D7D4-4F93-8F69-845BFDCAF3A4}"/>
              </a:ext>
            </a:extLst>
          </p:cNvPr>
          <p:cNvCxnSpPr>
            <a:cxnSpLocks/>
          </p:cNvCxnSpPr>
          <p:nvPr/>
        </p:nvCxnSpPr>
        <p:spPr>
          <a:xfrm>
            <a:off x="5962146" y="2853473"/>
            <a:ext cx="1047061" cy="154401"/>
          </a:xfrm>
          <a:prstGeom prst="bentConnector3">
            <a:avLst>
              <a:gd name="adj1" fmla="val 50000"/>
            </a:avLst>
          </a:prstGeom>
          <a:ln w="19050">
            <a:solidFill>
              <a:srgbClr val="00B0F0"/>
            </a:solidFill>
            <a:prstDash val="sysDash"/>
            <a:tailEnd type="triangle"/>
          </a:ln>
        </p:spPr>
        <p:style>
          <a:lnRef idx="1">
            <a:schemeClr val="accent6"/>
          </a:lnRef>
          <a:fillRef idx="0">
            <a:schemeClr val="accent6"/>
          </a:fillRef>
          <a:effectRef idx="0">
            <a:schemeClr val="accent6"/>
          </a:effectRef>
          <a:fontRef idx="minor">
            <a:schemeClr val="tx1"/>
          </a:fontRef>
        </p:style>
      </p:cxnSp>
      <p:sp>
        <p:nvSpPr>
          <p:cNvPr id="133" name="TextBox 132">
            <a:extLst>
              <a:ext uri="{FF2B5EF4-FFF2-40B4-BE49-F238E27FC236}">
                <a16:creationId xmlns:a16="http://schemas.microsoft.com/office/drawing/2014/main" id="{C8E7BAAD-B76C-4ECD-9168-8E39F7651CC7}"/>
              </a:ext>
            </a:extLst>
          </p:cNvPr>
          <p:cNvSpPr txBox="1"/>
          <p:nvPr/>
        </p:nvSpPr>
        <p:spPr>
          <a:xfrm>
            <a:off x="2393267" y="4510320"/>
            <a:ext cx="1704506" cy="307777"/>
          </a:xfrm>
          <a:prstGeom prst="rect">
            <a:avLst/>
          </a:prstGeom>
          <a:noFill/>
        </p:spPr>
        <p:txBody>
          <a:bodyPr wrap="none" rtlCol="0">
            <a:spAutoFit/>
          </a:bodyPr>
          <a:lstStyle/>
          <a:p>
            <a:r>
              <a:rPr lang="en-US" sz="1400" dirty="0">
                <a:solidFill>
                  <a:srgbClr val="F5A88E"/>
                </a:solidFill>
              </a:rPr>
              <a:t>Hot storage/curation</a:t>
            </a:r>
          </a:p>
        </p:txBody>
      </p:sp>
      <p:sp>
        <p:nvSpPr>
          <p:cNvPr id="134" name="TextBox 133">
            <a:extLst>
              <a:ext uri="{FF2B5EF4-FFF2-40B4-BE49-F238E27FC236}">
                <a16:creationId xmlns:a16="http://schemas.microsoft.com/office/drawing/2014/main" id="{C00358CD-F855-483E-8AE1-6521E459688D}"/>
              </a:ext>
            </a:extLst>
          </p:cNvPr>
          <p:cNvSpPr txBox="1"/>
          <p:nvPr/>
        </p:nvSpPr>
        <p:spPr>
          <a:xfrm rot="16200000">
            <a:off x="-368965" y="3632260"/>
            <a:ext cx="1650965" cy="369332"/>
          </a:xfrm>
          <a:prstGeom prst="rect">
            <a:avLst/>
          </a:prstGeom>
          <a:noFill/>
        </p:spPr>
        <p:txBody>
          <a:bodyPr wrap="none" rtlCol="0">
            <a:spAutoFit/>
          </a:bodyPr>
          <a:lstStyle/>
          <a:p>
            <a:r>
              <a:rPr lang="en-US" dirty="0"/>
              <a:t>Access policies</a:t>
            </a:r>
          </a:p>
        </p:txBody>
      </p:sp>
      <p:sp>
        <p:nvSpPr>
          <p:cNvPr id="135" name="TextBox 134">
            <a:extLst>
              <a:ext uri="{FF2B5EF4-FFF2-40B4-BE49-F238E27FC236}">
                <a16:creationId xmlns:a16="http://schemas.microsoft.com/office/drawing/2014/main" id="{EBB8F83B-B552-4F5B-8293-8ADE78D4436B}"/>
              </a:ext>
            </a:extLst>
          </p:cNvPr>
          <p:cNvSpPr txBox="1"/>
          <p:nvPr/>
        </p:nvSpPr>
        <p:spPr>
          <a:xfrm>
            <a:off x="3558665" y="1579443"/>
            <a:ext cx="1261820" cy="369332"/>
          </a:xfrm>
          <a:prstGeom prst="rect">
            <a:avLst/>
          </a:prstGeom>
          <a:noFill/>
        </p:spPr>
        <p:txBody>
          <a:bodyPr wrap="none" rtlCol="0">
            <a:spAutoFit/>
          </a:bodyPr>
          <a:lstStyle/>
          <a:p>
            <a:r>
              <a:rPr lang="en-US" dirty="0"/>
              <a:t>Data Policy</a:t>
            </a:r>
          </a:p>
        </p:txBody>
      </p:sp>
      <p:sp>
        <p:nvSpPr>
          <p:cNvPr id="136" name="TextBox 135">
            <a:extLst>
              <a:ext uri="{FF2B5EF4-FFF2-40B4-BE49-F238E27FC236}">
                <a16:creationId xmlns:a16="http://schemas.microsoft.com/office/drawing/2014/main" id="{A0466F72-0D79-4620-80E6-27114358BFFA}"/>
              </a:ext>
            </a:extLst>
          </p:cNvPr>
          <p:cNvSpPr txBox="1"/>
          <p:nvPr/>
        </p:nvSpPr>
        <p:spPr>
          <a:xfrm>
            <a:off x="3737130" y="5903383"/>
            <a:ext cx="1261820" cy="369332"/>
          </a:xfrm>
          <a:prstGeom prst="rect">
            <a:avLst/>
          </a:prstGeom>
          <a:noFill/>
        </p:spPr>
        <p:txBody>
          <a:bodyPr wrap="none" rtlCol="0">
            <a:spAutoFit/>
          </a:bodyPr>
          <a:lstStyle/>
          <a:p>
            <a:r>
              <a:rPr lang="en-US" dirty="0"/>
              <a:t>Data Policy</a:t>
            </a:r>
          </a:p>
        </p:txBody>
      </p:sp>
      <p:sp>
        <p:nvSpPr>
          <p:cNvPr id="137" name="TextBox 136">
            <a:extLst>
              <a:ext uri="{FF2B5EF4-FFF2-40B4-BE49-F238E27FC236}">
                <a16:creationId xmlns:a16="http://schemas.microsoft.com/office/drawing/2014/main" id="{33B5A47F-E577-4CAF-80D9-02070604B31B}"/>
              </a:ext>
            </a:extLst>
          </p:cNvPr>
          <p:cNvSpPr txBox="1"/>
          <p:nvPr/>
        </p:nvSpPr>
        <p:spPr>
          <a:xfrm rot="5400000">
            <a:off x="7849799" y="3736807"/>
            <a:ext cx="1650965" cy="369332"/>
          </a:xfrm>
          <a:prstGeom prst="rect">
            <a:avLst/>
          </a:prstGeom>
          <a:noFill/>
        </p:spPr>
        <p:txBody>
          <a:bodyPr wrap="none" rtlCol="0">
            <a:spAutoFit/>
          </a:bodyPr>
          <a:lstStyle/>
          <a:p>
            <a:r>
              <a:rPr lang="en-US" dirty="0"/>
              <a:t>Access policies</a:t>
            </a:r>
          </a:p>
        </p:txBody>
      </p:sp>
      <p:sp>
        <p:nvSpPr>
          <p:cNvPr id="139" name="TextBox 138">
            <a:extLst>
              <a:ext uri="{FF2B5EF4-FFF2-40B4-BE49-F238E27FC236}">
                <a16:creationId xmlns:a16="http://schemas.microsoft.com/office/drawing/2014/main" id="{7B907C45-FFE1-4FBB-949C-8CA2B331F4E2}"/>
              </a:ext>
            </a:extLst>
          </p:cNvPr>
          <p:cNvSpPr txBox="1"/>
          <p:nvPr/>
        </p:nvSpPr>
        <p:spPr>
          <a:xfrm>
            <a:off x="2410446" y="251612"/>
            <a:ext cx="6292043" cy="523220"/>
          </a:xfrm>
          <a:prstGeom prst="rect">
            <a:avLst/>
          </a:prstGeom>
          <a:noFill/>
        </p:spPr>
        <p:txBody>
          <a:bodyPr wrap="none" rtlCol="0">
            <a:spAutoFit/>
          </a:bodyPr>
          <a:lstStyle/>
          <a:p>
            <a:r>
              <a:rPr lang="en-US" sz="2800" b="1" dirty="0"/>
              <a:t>ELI Users’ Journey, the Data Perspective! </a:t>
            </a:r>
          </a:p>
        </p:txBody>
      </p:sp>
      <p:sp>
        <p:nvSpPr>
          <p:cNvPr id="140" name="TextBox 139">
            <a:extLst>
              <a:ext uri="{FF2B5EF4-FFF2-40B4-BE49-F238E27FC236}">
                <a16:creationId xmlns:a16="http://schemas.microsoft.com/office/drawing/2014/main" id="{8A2E09AA-E95C-4C16-B734-7C262E931073}"/>
              </a:ext>
            </a:extLst>
          </p:cNvPr>
          <p:cNvSpPr txBox="1"/>
          <p:nvPr/>
        </p:nvSpPr>
        <p:spPr>
          <a:xfrm>
            <a:off x="1070841" y="869517"/>
            <a:ext cx="10498307" cy="646331"/>
          </a:xfrm>
          <a:prstGeom prst="rect">
            <a:avLst/>
          </a:prstGeom>
          <a:noFill/>
        </p:spPr>
        <p:txBody>
          <a:bodyPr wrap="square" rtlCol="0">
            <a:spAutoFit/>
          </a:bodyPr>
          <a:lstStyle/>
          <a:p>
            <a:r>
              <a:rPr lang="en-US" dirty="0"/>
              <a:t>The Data Policy provides the necessary support to address the above challenges and implement tools and services supporting users and users’ activity! </a:t>
            </a:r>
          </a:p>
        </p:txBody>
      </p:sp>
      <p:sp>
        <p:nvSpPr>
          <p:cNvPr id="142" name="TextBox 141">
            <a:extLst>
              <a:ext uri="{FF2B5EF4-FFF2-40B4-BE49-F238E27FC236}">
                <a16:creationId xmlns:a16="http://schemas.microsoft.com/office/drawing/2014/main" id="{335F14D8-3DE0-4029-BDEB-74F3AAEFA6FA}"/>
              </a:ext>
            </a:extLst>
          </p:cNvPr>
          <p:cNvSpPr txBox="1"/>
          <p:nvPr/>
        </p:nvSpPr>
        <p:spPr>
          <a:xfrm>
            <a:off x="9173780" y="2539428"/>
            <a:ext cx="2988365" cy="2492990"/>
          </a:xfrm>
          <a:prstGeom prst="rect">
            <a:avLst/>
          </a:prstGeom>
          <a:noFill/>
        </p:spPr>
        <p:txBody>
          <a:bodyPr wrap="square" rtlCol="0">
            <a:spAutoFit/>
          </a:bodyPr>
          <a:lstStyle/>
          <a:p>
            <a:r>
              <a:rPr lang="en-US" sz="1200" dirty="0"/>
              <a:t>*</a:t>
            </a:r>
            <a:r>
              <a:rPr lang="en-US" sz="1200" b="1" dirty="0"/>
              <a:t>metadata</a:t>
            </a:r>
            <a:r>
              <a:rPr lang="en-US" sz="1200" dirty="0"/>
              <a:t> is the key for searchable/reproducible data, it does not contain the data but it contains enough information to reproduce a data set/conditions that could be used to reproduce that dataset.(</a:t>
            </a:r>
            <a:r>
              <a:rPr lang="en-US" sz="1200" b="1" dirty="0">
                <a:hlinkClick r:id="rId9"/>
              </a:rPr>
              <a:t>https://en.wikipedia.org/wiki/Metadata</a:t>
            </a:r>
            <a:r>
              <a:rPr lang="en-US" sz="1200" dirty="0"/>
              <a:t>)</a:t>
            </a:r>
          </a:p>
          <a:p>
            <a:r>
              <a:rPr lang="en-US" sz="1200" b="1" dirty="0"/>
              <a:t>*rich metadata  </a:t>
            </a:r>
            <a:r>
              <a:rPr lang="en-US" sz="1200" dirty="0"/>
              <a:t>(</a:t>
            </a:r>
            <a:r>
              <a:rPr lang="en-US" sz="1200" dirty="0">
                <a:hlinkClick r:id="rId10"/>
              </a:rPr>
              <a:t>https://zenodo.org/record/3862701#.YW-xLxpByUk</a:t>
            </a:r>
            <a:r>
              <a:rPr lang="en-US" sz="1200" dirty="0"/>
              <a:t>, </a:t>
            </a:r>
            <a:r>
              <a:rPr lang="en-US" sz="1200" dirty="0">
                <a:hlinkClick r:id="rId11"/>
              </a:rPr>
              <a:t>https://www.go-fair.org/fair-principles/r1-metadata-richly-described-plurality-accurate-relevant-attributes/)</a:t>
            </a:r>
            <a:endParaRPr lang="en-US" sz="1200" dirty="0"/>
          </a:p>
        </p:txBody>
      </p:sp>
      <p:sp>
        <p:nvSpPr>
          <p:cNvPr id="143" name="TextBox 142">
            <a:extLst>
              <a:ext uri="{FF2B5EF4-FFF2-40B4-BE49-F238E27FC236}">
                <a16:creationId xmlns:a16="http://schemas.microsoft.com/office/drawing/2014/main" id="{2132E3C0-6B80-423B-8DA6-90C26FB00B95}"/>
              </a:ext>
            </a:extLst>
          </p:cNvPr>
          <p:cNvSpPr txBox="1"/>
          <p:nvPr/>
        </p:nvSpPr>
        <p:spPr>
          <a:xfrm>
            <a:off x="9116152" y="1388908"/>
            <a:ext cx="2547549" cy="1200329"/>
          </a:xfrm>
          <a:prstGeom prst="rect">
            <a:avLst/>
          </a:prstGeom>
          <a:noFill/>
        </p:spPr>
        <p:txBody>
          <a:bodyPr wrap="square" rtlCol="0">
            <a:spAutoFit/>
          </a:bodyPr>
          <a:lstStyle/>
          <a:p>
            <a:r>
              <a:rPr lang="en-US" dirty="0"/>
              <a:t>We have the metadata, CS is actively engaging with users to identify/collect/secure:</a:t>
            </a:r>
          </a:p>
        </p:txBody>
      </p:sp>
      <p:sp>
        <p:nvSpPr>
          <p:cNvPr id="144" name="TextBox 143">
            <a:extLst>
              <a:ext uri="{FF2B5EF4-FFF2-40B4-BE49-F238E27FC236}">
                <a16:creationId xmlns:a16="http://schemas.microsoft.com/office/drawing/2014/main" id="{868813AA-02A9-4493-95B6-42197D460F0B}"/>
              </a:ext>
            </a:extLst>
          </p:cNvPr>
          <p:cNvSpPr txBox="1"/>
          <p:nvPr/>
        </p:nvSpPr>
        <p:spPr>
          <a:xfrm>
            <a:off x="9332843" y="5259412"/>
            <a:ext cx="2587306" cy="646331"/>
          </a:xfrm>
          <a:prstGeom prst="rect">
            <a:avLst/>
          </a:prstGeom>
          <a:noFill/>
        </p:spPr>
        <p:txBody>
          <a:bodyPr wrap="square" rtlCol="0">
            <a:spAutoFit/>
          </a:bodyPr>
          <a:lstStyle/>
          <a:p>
            <a:r>
              <a:rPr lang="en-US" b="1" dirty="0"/>
              <a:t>FAIR (Meta)DATA matters and makes a difference!</a:t>
            </a:r>
          </a:p>
        </p:txBody>
      </p:sp>
    </p:spTree>
    <p:extLst>
      <p:ext uri="{BB962C8B-B14F-4D97-AF65-F5344CB8AC3E}">
        <p14:creationId xmlns:p14="http://schemas.microsoft.com/office/powerpoint/2010/main" val="1436464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www.w3.org/XML/1998/namespace"/>
    <ds:schemaRef ds:uri="http://purl.org/dc/elements/1.1/"/>
    <ds:schemaRef ds:uri="http://schemas.openxmlformats.org/package/2006/metadata/core-properties"/>
    <ds:schemaRef ds:uri="http://purl.org/dc/dcmitype/"/>
    <ds:schemaRef ds:uri="http://schemas.microsoft.com/office/infopath/2007/PartnerControls"/>
    <ds:schemaRef ds:uri="71af3243-3dd4-4a8d-8c0d-dd76da1f02a5"/>
    <ds:schemaRef ds:uri="230e9df3-be65-4c73-a93b-d1236ebd677e"/>
    <ds:schemaRef ds:uri="http://schemas.microsoft.com/office/2006/documentManagement/types"/>
    <ds:schemaRef ds:uri="16c05727-aa75-4e4a-9b5f-8a80a1165891"/>
    <ds:schemaRef ds:uri="http://schemas.microsoft.com/sharepoint/v3"/>
    <ds:schemaRef ds:uri="http://purl.org/dc/terms/"/>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647</TotalTime>
  <Words>1774</Words>
  <Application>Microsoft Macintosh PowerPoint</Application>
  <PresentationFormat>Widescreen</PresentationFormat>
  <Paragraphs>290</Paragraphs>
  <Slides>15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Google Sans</vt:lpstr>
      <vt:lpstr>Algerian</vt:lpstr>
      <vt:lpstr>Arial</vt:lpstr>
      <vt:lpstr>Calibri</vt:lpstr>
      <vt:lpstr>Calibri Light</vt:lpstr>
      <vt:lpstr>Office Theme</vt:lpstr>
      <vt:lpstr> </vt:lpstr>
      <vt:lpstr>AGENDA</vt:lpstr>
      <vt:lpstr>Presentazione standard di PowerPoint</vt:lpstr>
      <vt:lpstr>Presentazione standard di PowerPoint</vt:lpstr>
      <vt:lpstr>Presentazione standard di PowerPoint</vt:lpstr>
      <vt:lpstr>PaNOSC community we keep building on</vt:lpstr>
      <vt:lpstr>Presentazione standard di PowerPoint</vt:lpstr>
      <vt:lpstr>Presentazione standard di PowerPoint</vt:lpstr>
      <vt:lpstr>Presentazione standard di PowerPoint</vt:lpstr>
      <vt:lpstr>ELI ERIC Scientific computing data management </vt:lpstr>
      <vt:lpstr>Presentazione standard di PowerPoint</vt:lpstr>
      <vt:lpstr>Presentazione standard di PowerPoint</vt:lpstr>
      <vt:lpstr>Presentazione standard di PowerPoint</vt:lpstr>
      <vt:lpstr>Presentazione standard di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teodor.ivanoaica@eli-laser.eu</dc:creator>
  <cp:lastModifiedBy>Nicoletta Carboni</cp:lastModifiedBy>
  <cp:revision>14</cp:revision>
  <dcterms:created xsi:type="dcterms:W3CDTF">2021-10-20T00:35:37Z</dcterms:created>
  <dcterms:modified xsi:type="dcterms:W3CDTF">2021-10-20T12:01:32Z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