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82" r:id="rId4"/>
    <p:sldId id="280" r:id="rId5"/>
    <p:sldId id="281" r:id="rId6"/>
    <p:sldId id="283" r:id="rId7"/>
    <p:sldId id="303" r:id="rId8"/>
    <p:sldId id="284" r:id="rId9"/>
    <p:sldId id="285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87" r:id="rId18"/>
    <p:sldId id="296" r:id="rId19"/>
    <p:sldId id="297" r:id="rId20"/>
    <p:sldId id="298" r:id="rId21"/>
    <p:sldId id="300" r:id="rId22"/>
    <p:sldId id="301" r:id="rId23"/>
    <p:sldId id="302" r:id="rId24"/>
    <p:sldId id="304" r:id="rId25"/>
    <p:sldId id="286" r:id="rId26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03/01/22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B0B3840B-4F8F-5D4A-BE4D-515BFFFA0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D1CB468B-6234-D04B-A2D7-7545AE22986B}" type="datetime1">
              <a:t>03/01/22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03/01/22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C758A41A-99D0-E84B-8FE2-857A4FBE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38BED5E8-9089-174C-BF11-B7DF163EB547}" type="datetime1">
              <a:t>03/01/22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03/01/22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471999AC-979D-ED49-902A-8F01B0F4E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2805CA99-DB71-1E43-AE65-640926A8E210}" type="datetime1">
              <a:t>03/01/22</a:t>
            </a:fld>
            <a:endParaRPr lang="it-IT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6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3">
            <a:extLst>
              <a:ext uri="{FF2B5EF4-FFF2-40B4-BE49-F238E27FC236}">
                <a16:creationId xmlns:a16="http://schemas.microsoft.com/office/drawing/2014/main" id="{380D4A8A-2D9C-8E40-8A5E-CE0E53191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B5162847-88AC-BC49-B42C-068C475CD287}" type="datetime1">
              <a:t>03/01/22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16" name="Segnaposto data 3">
            <a:extLst>
              <a:ext uri="{FF2B5EF4-FFF2-40B4-BE49-F238E27FC236}">
                <a16:creationId xmlns:a16="http://schemas.microsoft.com/office/drawing/2014/main" id="{D5072787-58E8-A44E-8753-E474F5E48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C50C29C9-981D-204A-8B2E-A989B168FDE9}" type="datetime1">
              <a:t>03/01/22</a:t>
            </a:fld>
            <a:endParaRPr lang="it-IT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4635" y="527964"/>
            <a:ext cx="7310043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C4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635" y="1194561"/>
            <a:ext cx="1013071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C4D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3" name="Segnaposto numero diapositiva 16">
            <a:extLst>
              <a:ext uri="{FF2B5EF4-FFF2-40B4-BE49-F238E27FC236}">
                <a16:creationId xmlns:a16="http://schemas.microsoft.com/office/drawing/2014/main" id="{AB7B06D6-260D-8048-8C9A-352F4826FF65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</p:sldLayoutIdLst>
  <p:hf sldNum="0" hdr="0" ftr="0" dt="0"/>
  <p:txStyles>
    <p:titleStyle>
      <a:lvl1pPr>
        <a:defRPr>
          <a:latin typeface="Muli" pitchFamily="2" charset="77"/>
          <a:ea typeface="+mj-ea"/>
          <a:cs typeface="+mj-cs"/>
        </a:defRPr>
      </a:lvl1pPr>
    </p:titleStyle>
    <p:bodyStyle>
      <a:lvl1pPr marL="0">
        <a:defRPr>
          <a:latin typeface="Muli" pitchFamily="2" charset="77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1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18" Type="http://schemas.openxmlformats.org/officeDocument/2006/relationships/image" Target="../media/image30.jpeg"/><Relationship Id="rId3" Type="http://schemas.openxmlformats.org/officeDocument/2006/relationships/image" Target="../media/image19.png"/><Relationship Id="rId21" Type="http://schemas.openxmlformats.org/officeDocument/2006/relationships/image" Target="../media/image6.png"/><Relationship Id="rId7" Type="http://schemas.openxmlformats.org/officeDocument/2006/relationships/image" Target="../media/image21.jpe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8.png"/><Relationship Id="rId16" Type="http://schemas.openxmlformats.org/officeDocument/2006/relationships/image" Target="../media/image28.jpe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3.jpg"/><Relationship Id="rId5" Type="http://schemas.openxmlformats.org/officeDocument/2006/relationships/image" Target="../media/image20.png"/><Relationship Id="rId15" Type="http://schemas.openxmlformats.org/officeDocument/2006/relationships/image" Target="../media/image27.jpeg"/><Relationship Id="rId23" Type="http://schemas.openxmlformats.org/officeDocument/2006/relationships/image" Target="../media/image31.jpeg"/><Relationship Id="rId10" Type="http://schemas.openxmlformats.org/officeDocument/2006/relationships/image" Target="../media/image22.jpeg"/><Relationship Id="rId19" Type="http://schemas.openxmlformats.org/officeDocument/2006/relationships/image" Target="../media/image4.png"/><Relationship Id="rId4" Type="http://schemas.openxmlformats.org/officeDocument/2006/relationships/image" Target="../media/image11.jpeg"/><Relationship Id="rId9" Type="http://schemas.openxmlformats.org/officeDocument/2006/relationships/image" Target="../media/image15.png"/><Relationship Id="rId14" Type="http://schemas.openxmlformats.org/officeDocument/2006/relationships/image" Target="../media/image26.jpeg"/><Relationship Id="rId2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7.png"/><Relationship Id="rId5" Type="http://schemas.openxmlformats.org/officeDocument/2006/relationships/image" Target="../media/image35.png"/><Relationship Id="rId10" Type="http://schemas.openxmlformats.org/officeDocument/2006/relationships/image" Target="../media/image6.png"/><Relationship Id="rId4" Type="http://schemas.openxmlformats.org/officeDocument/2006/relationships/image" Target="../media/image34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15096" y="2875508"/>
            <a:ext cx="7200304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299"/>
              </a:lnSpc>
            </a:pPr>
            <a:r>
              <a:rPr lang="en-US" sz="3500" kern="1200" spc="90" dirty="0" err="1">
                <a:latin typeface="Muli" pitchFamily="2" charset="77"/>
              </a:rPr>
              <a:t>PaNOSC</a:t>
            </a:r>
            <a:r>
              <a:rPr lang="en-US" sz="3500" kern="1200" spc="90" dirty="0">
                <a:latin typeface="Muli" pitchFamily="2" charset="77"/>
              </a:rPr>
              <a:t> Overview and Status</a:t>
            </a:r>
            <a:endParaRPr sz="3500" kern="1200" dirty="0">
              <a:latin typeface="Muli" pitchFamily="2" charset="7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5096" y="4219478"/>
            <a:ext cx="6320155" cy="155042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z="2000" b="1" spc="50" dirty="0">
                <a:solidFill>
                  <a:srgbClr val="4C4D4F"/>
                </a:solidFill>
                <a:latin typeface="Muli" pitchFamily="2" charset="77"/>
                <a:cs typeface="Arial"/>
              </a:rPr>
              <a:t>13 May</a:t>
            </a:r>
            <a:r>
              <a:rPr sz="2000" b="1" spc="10" dirty="0">
                <a:solidFill>
                  <a:srgbClr val="4C4D4F"/>
                </a:solidFill>
                <a:latin typeface="Muli" pitchFamily="2" charset="77"/>
                <a:cs typeface="Arial"/>
              </a:rPr>
              <a:t>,</a:t>
            </a:r>
            <a:r>
              <a:rPr sz="2000" b="1" spc="-60" dirty="0">
                <a:solidFill>
                  <a:srgbClr val="4C4D4F"/>
                </a:solidFill>
                <a:latin typeface="Muli" pitchFamily="2" charset="77"/>
                <a:cs typeface="Arial"/>
              </a:rPr>
              <a:t> </a:t>
            </a:r>
            <a:r>
              <a:rPr sz="2000" b="1" spc="90" dirty="0">
                <a:solidFill>
                  <a:srgbClr val="4C4D4F"/>
                </a:solidFill>
                <a:latin typeface="Muli" pitchFamily="2" charset="77"/>
                <a:cs typeface="Arial"/>
              </a:rPr>
              <a:t>2019</a:t>
            </a:r>
            <a:endParaRPr sz="2000" dirty="0">
              <a:latin typeface="Muli" pitchFamily="2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2000" b="1" spc="-5" dirty="0">
                <a:solidFill>
                  <a:srgbClr val="4C4D4F"/>
                </a:solidFill>
                <a:latin typeface="Muli" pitchFamily="2" charset="77"/>
                <a:cs typeface="Arial"/>
              </a:rPr>
              <a:t>Author: </a:t>
            </a:r>
            <a:r>
              <a:rPr lang="en-US" sz="2000" b="1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Andy </a:t>
            </a:r>
            <a:r>
              <a:rPr lang="en-US" sz="2000" b="1" spc="25" dirty="0" err="1">
                <a:solidFill>
                  <a:srgbClr val="4C4D4F"/>
                </a:solidFill>
                <a:latin typeface="Muli" pitchFamily="2" charset="77"/>
                <a:cs typeface="Arial"/>
              </a:rPr>
              <a:t>Götz</a:t>
            </a:r>
            <a:r>
              <a:rPr lang="en-US" sz="2000" b="1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 (ESRF)</a:t>
            </a: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z="2000" b="1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Role: </a:t>
            </a:r>
            <a:r>
              <a:rPr lang="en-US" sz="2000" b="1" spc="25" dirty="0" err="1">
                <a:solidFill>
                  <a:srgbClr val="4C4D4F"/>
                </a:solidFill>
                <a:latin typeface="Muli" pitchFamily="2" charset="77"/>
                <a:cs typeface="Arial"/>
              </a:rPr>
              <a:t>PaNOSC</a:t>
            </a:r>
            <a:r>
              <a:rPr lang="en-US" sz="2000" b="1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 Coordinator </a:t>
            </a: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z="2000" b="1" spc="25" dirty="0">
                <a:solidFill>
                  <a:srgbClr val="4C4D4F"/>
                </a:solidFill>
                <a:latin typeface="Muli" pitchFamily="2" charset="77"/>
                <a:cs typeface="Arial"/>
              </a:rPr>
              <a:t>Place: LEAPS-IT meeting @ PSI</a:t>
            </a:r>
            <a:endParaRPr sz="2000" dirty="0">
              <a:latin typeface="Muli" pitchFamily="2" charset="77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8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346112"/>
            <a:ext cx="3074973" cy="2241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across domains &amp; sites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2776" y="1459468"/>
            <a:ext cx="10130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all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xray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diffraction datasets of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Afamin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protein</a:t>
            </a:r>
          </a:p>
          <a:p>
            <a:pPr marL="742950" indent="-7429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NMR datasets are there for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Afamin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Wnt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proteins ?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cs typeface="JasmineUPC" pitchFamily="18" charset="-34"/>
            </a:endParaRPr>
          </a:p>
        </p:txBody>
      </p:sp>
      <p:sp>
        <p:nvSpPr>
          <p:cNvPr id="6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7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8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914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300" y="325781"/>
            <a:ext cx="11676700" cy="44627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cs typeface="JasmineUPC" pitchFamily="18" charset="-34"/>
              </a:rPr>
              <a:t>PaNOSC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cs typeface="JasmineUPC" pitchFamily="18" charset="-34"/>
              </a:rPr>
              <a:t> has 6 data catalogues with different APIs + UIs</a:t>
            </a:r>
          </a:p>
        </p:txBody>
      </p:sp>
      <p:sp>
        <p:nvSpPr>
          <p:cNvPr id="19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20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21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5300" y="1673419"/>
            <a:ext cx="10838500" cy="4193981"/>
            <a:chOff x="134300" y="1563810"/>
            <a:chExt cx="8893437" cy="3525938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9872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ESRF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icat</a:t>
              </a:r>
              <a:r>
                <a:rPr lang="en-US" dirty="0"/>
                <a:t>)</a:t>
              </a:r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1717566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CERIC</a:t>
              </a:r>
            </a:p>
            <a:p>
              <a:pPr algn="ctr"/>
              <a:r>
                <a:rPr lang="en-US"/>
                <a:t>(icat)</a:t>
              </a:r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7668344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XFEL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MyMdc</a:t>
              </a:r>
              <a:r>
                <a:rPr lang="en-US" dirty="0"/>
                <a:t>)</a:t>
              </a:r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3205260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ESS</a:t>
              </a:r>
            </a:p>
            <a:p>
              <a:pPr algn="ctr"/>
              <a:r>
                <a:rPr lang="en-US"/>
                <a:t>(SciCat)</a:t>
              </a:r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4692954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ILL </a:t>
              </a:r>
            </a:p>
            <a:p>
              <a:pPr algn="ctr"/>
              <a:r>
                <a:rPr lang="en-US" dirty="0"/>
                <a:t>(local)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6180648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ELI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tbd</a:t>
              </a:r>
              <a:r>
                <a:rPr lang="en-US" dirty="0"/>
                <a:t>)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00" y="1878739"/>
              <a:ext cx="3166532" cy="145779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5044" y="1886582"/>
              <a:ext cx="3166293" cy="145975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720" y="1563810"/>
              <a:ext cx="2066017" cy="1920448"/>
            </a:xfrm>
            <a:prstGeom prst="rect">
              <a:avLst/>
            </a:prstGeom>
          </p:spPr>
        </p:pic>
        <p:sp>
          <p:nvSpPr>
            <p:cNvPr id="14" name="Up Arrow 13"/>
            <p:cNvSpPr/>
            <p:nvPr/>
          </p:nvSpPr>
          <p:spPr>
            <a:xfrm>
              <a:off x="669098" y="3192521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2203563" y="3192521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5144351" y="3212042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8107570" y="3192521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Up Arrow 32"/>
          <p:cNvSpPr/>
          <p:nvPr/>
        </p:nvSpPr>
        <p:spPr>
          <a:xfrm>
            <a:off x="4799398" y="3632277"/>
            <a:ext cx="421288" cy="54366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8429366" y="3644309"/>
            <a:ext cx="421288" cy="54366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3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76" y="177888"/>
            <a:ext cx="11348224" cy="1338828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cs typeface="JasmineUPC" pitchFamily="18" charset="-34"/>
              </a:rPr>
              <a:t>PaNOSC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cs typeface="JasmineUPC" pitchFamily="18" charset="-34"/>
              </a:rPr>
              <a:t> is implementing a common API searchable across sites</a:t>
            </a:r>
            <a:b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cs typeface="JasmineUPC" pitchFamily="18" charset="-34"/>
              </a:rPr>
            </a:b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2776" y="1251042"/>
            <a:ext cx="10514328" cy="4780368"/>
            <a:chOff x="229872" y="1141089"/>
            <a:chExt cx="8662608" cy="3948659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9872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ESRF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icat</a:t>
              </a:r>
              <a:r>
                <a:rPr lang="en-US" dirty="0"/>
                <a:t>)</a:t>
              </a:r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1717566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CERIC</a:t>
              </a:r>
            </a:p>
            <a:p>
              <a:pPr algn="ctr"/>
              <a:r>
                <a:rPr lang="en-US"/>
                <a:t>(icat)</a:t>
              </a:r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7668344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XFEL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MyMdc</a:t>
              </a:r>
              <a:r>
                <a:rPr lang="en-US" dirty="0"/>
                <a:t>)</a:t>
              </a:r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3205260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ESS</a:t>
              </a:r>
            </a:p>
            <a:p>
              <a:pPr algn="ctr"/>
              <a:r>
                <a:rPr lang="en-US"/>
                <a:t>(SciCat)</a:t>
              </a:r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4692954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ILL </a:t>
              </a:r>
            </a:p>
            <a:p>
              <a:pPr algn="ctr"/>
              <a:r>
                <a:rPr lang="en-US" dirty="0"/>
                <a:t>(local)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6180648" y="3649588"/>
              <a:ext cx="1224136" cy="1440160"/>
            </a:xfrm>
            <a:prstGeom prst="flowChartMagneticDisk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ELI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tbd</a:t>
              </a:r>
              <a:r>
                <a:rPr lang="en-US" dirty="0"/>
                <a:t>)</a:t>
              </a:r>
            </a:p>
          </p:txBody>
        </p:sp>
        <p:sp>
          <p:nvSpPr>
            <p:cNvPr id="11" name="Up Arrow 10"/>
            <p:cNvSpPr/>
            <p:nvPr/>
          </p:nvSpPr>
          <p:spPr>
            <a:xfrm>
              <a:off x="669098" y="3192521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2203563" y="3192521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5144351" y="3212042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8107570" y="3192521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3632317" y="3212042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6646687" y="3192521"/>
              <a:ext cx="345684" cy="457066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9872" y="2713484"/>
              <a:ext cx="8508407" cy="479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Common API to search across all </a:t>
              </a:r>
              <a:r>
                <a:rPr lang="en-US" dirty="0" err="1"/>
                <a:t>PaNOSC</a:t>
              </a:r>
              <a:r>
                <a:rPr lang="en-US" dirty="0"/>
                <a:t> catalogues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870" y="1141089"/>
              <a:ext cx="8028384" cy="1503807"/>
            </a:xfrm>
            <a:prstGeom prst="rect">
              <a:avLst/>
            </a:prstGeom>
          </p:spPr>
        </p:pic>
        <p:sp>
          <p:nvSpPr>
            <p:cNvPr id="19" name="Multiply 18"/>
            <p:cNvSpPr/>
            <p:nvPr/>
          </p:nvSpPr>
          <p:spPr>
            <a:xfrm>
              <a:off x="2329634" y="1141089"/>
              <a:ext cx="1018230" cy="924323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" descr="https://lh5.googleusercontent.com/ZmJgH0SoqxQJ0LA-v3Rb7WqRt9KO5MW6Z34Oe3WUvt_3nWcLDwQpmnBxjSTv3sQreW90kJou3O_z01RBBIdgyCNf-_rXDm7Ive_nnmIearfz_GCdO9h5BUk63mDr-JE4FVu0qz41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" r="491"/>
            <a:stretch/>
          </p:blipFill>
          <p:spPr bwMode="auto">
            <a:xfrm>
              <a:off x="462879" y="1293416"/>
              <a:ext cx="1637517" cy="595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23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24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813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PaNOSC</a:t>
            </a:r>
            <a:r>
              <a:rPr lang="en-US" dirty="0"/>
              <a:t> Deliverables</a:t>
            </a:r>
          </a:p>
        </p:txBody>
      </p:sp>
      <p:pic>
        <p:nvPicPr>
          <p:cNvPr id="5" name="Picture 4" descr="https://lh3.googleusercontent.com/F3xooZjD9dGB7Doe8YDOQjjSVBlDdTYVKAgAJp4kMk9fxWXfjSASxK04daGYOkPr-mqUqn4DC_SGph_Zzhra2qc6fHLkKDc3gJ8RUT75itTE9CfekuJndtXbqKg3oKOGFOkhBoYMU6zORtdGY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8"/>
          <a:stretch/>
        </p:blipFill>
        <p:spPr bwMode="auto">
          <a:xfrm>
            <a:off x="462775" y="1143000"/>
            <a:ext cx="11611331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>
            <a:off x="5715000" y="228600"/>
            <a:ext cx="152400" cy="914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42" y="381770"/>
            <a:ext cx="12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   2019</a:t>
            </a:r>
          </a:p>
        </p:txBody>
      </p:sp>
    </p:spTree>
    <p:extLst>
      <p:ext uri="{BB962C8B-B14F-4D97-AF65-F5344CB8AC3E}">
        <p14:creationId xmlns:p14="http://schemas.microsoft.com/office/powerpoint/2010/main" val="8098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PaNOSC</a:t>
            </a:r>
            <a:r>
              <a:rPr lang="en-US" dirty="0"/>
              <a:t> Milestones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860" y="320342"/>
            <a:ext cx="12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   2019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8764" y="950177"/>
            <a:ext cx="11428435" cy="583162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648200" y="47808"/>
            <a:ext cx="152400" cy="9144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status in May 2019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0357624" cy="3693319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Completed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dirty="0"/>
              <a:t>	D1.1 – </a:t>
            </a:r>
            <a:r>
              <a:rPr lang="en-GB" dirty="0"/>
              <a:t>Project Initiation Documentation</a:t>
            </a:r>
            <a:endParaRPr lang="en-US" dirty="0"/>
          </a:p>
          <a:p>
            <a:r>
              <a:rPr lang="en-US" dirty="0"/>
              <a:t>	D9.3 – Repository for internal communications </a:t>
            </a:r>
            <a:br>
              <a:rPr lang="en-US" dirty="0"/>
            </a:br>
            <a:r>
              <a:rPr lang="en-US" b="0" dirty="0"/>
              <a:t>	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In progress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dirty="0"/>
              <a:t>	D1.2 – Mid-year summary</a:t>
            </a:r>
          </a:p>
          <a:p>
            <a:r>
              <a:rPr lang="en-US" dirty="0"/>
              <a:t>	D1.4 – Data Management Plan</a:t>
            </a:r>
          </a:p>
          <a:p>
            <a:r>
              <a:rPr lang="en-US" dirty="0"/>
              <a:t>	D9.2 – Website</a:t>
            </a:r>
          </a:p>
        </p:txBody>
      </p:sp>
      <p:sp>
        <p:nvSpPr>
          <p:cNvPr id="5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6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7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082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status in May 2019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0357624" cy="4555093"/>
          </a:xfrm>
        </p:spPr>
        <p:txBody>
          <a:bodyPr/>
          <a:lstStyle/>
          <a:p>
            <a:r>
              <a:rPr lang="en-US" sz="3200" dirty="0">
                <a:solidFill>
                  <a:schemeClr val="bg2"/>
                </a:solidFill>
              </a:rPr>
              <a:t>Completed</a:t>
            </a:r>
          </a:p>
          <a:p>
            <a:endParaRPr lang="en-US" sz="3200" dirty="0">
              <a:solidFill>
                <a:schemeClr val="bg2"/>
              </a:solidFill>
            </a:endParaRPr>
          </a:p>
          <a:p>
            <a:r>
              <a:rPr lang="en-US" dirty="0"/>
              <a:t>	MS1.1 – </a:t>
            </a:r>
            <a:r>
              <a:rPr lang="en-GB" dirty="0"/>
              <a:t>Project Initiation Stage</a:t>
            </a:r>
          </a:p>
          <a:p>
            <a:r>
              <a:rPr lang="en-US" dirty="0"/>
              <a:t>	MS5.1 – Simulation codes in </a:t>
            </a:r>
            <a:r>
              <a:rPr lang="en-US" dirty="0" err="1"/>
              <a:t>PaNdata</a:t>
            </a:r>
            <a:r>
              <a:rPr lang="en-US" dirty="0"/>
              <a:t> catalog</a:t>
            </a:r>
          </a:p>
          <a:p>
            <a:r>
              <a:rPr lang="en-US" dirty="0"/>
              <a:t>	</a:t>
            </a:r>
            <a:r>
              <a:rPr lang="en-US" b="0" dirty="0"/>
              <a:t>	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In progress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r>
              <a:rPr lang="en-US" dirty="0"/>
              <a:t>	MS7.1 – Stakeholder database</a:t>
            </a:r>
          </a:p>
          <a:p>
            <a:r>
              <a:rPr lang="en-US" dirty="0"/>
              <a:t>	MS8.1 – Joint WP4 and WP8 plan</a:t>
            </a:r>
          </a:p>
          <a:p>
            <a:r>
              <a:rPr lang="en-US" dirty="0"/>
              <a:t>	MS8.1 – Joint WP5 and WP8 plan</a:t>
            </a:r>
          </a:p>
          <a:p>
            <a:r>
              <a:rPr lang="en-US" dirty="0"/>
              <a:t>	MS9.1 – </a:t>
            </a:r>
            <a:r>
              <a:rPr lang="en-US" dirty="0" err="1"/>
              <a:t>PaNOSC</a:t>
            </a:r>
            <a:r>
              <a:rPr lang="en-US" dirty="0"/>
              <a:t> website ready</a:t>
            </a:r>
          </a:p>
        </p:txBody>
      </p:sp>
      <p:sp>
        <p:nvSpPr>
          <p:cNvPr id="5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6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7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447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92443"/>
          </a:xfrm>
        </p:spPr>
        <p:txBody>
          <a:bodyPr/>
          <a:lstStyle/>
          <a:p>
            <a:pPr>
              <a:spcAft>
                <a:spcPts val="1440"/>
              </a:spcAft>
            </a:pPr>
            <a:r>
              <a:rPr lang="en-GB" sz="3200" dirty="0" err="1"/>
              <a:t>PaNOSC’s</a:t>
            </a:r>
            <a:r>
              <a:rPr lang="en-GB" sz="3200" dirty="0"/>
              <a:t>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600200"/>
            <a:ext cx="11043424" cy="4678204"/>
          </a:xfrm>
        </p:spPr>
        <p:txBody>
          <a:bodyPr/>
          <a:lstStyle/>
          <a:p>
            <a:pPr marL="411480" indent="-411480">
              <a:spcAft>
                <a:spcPts val="360"/>
              </a:spcAft>
              <a:buAutoNum type="arabicPeriod"/>
            </a:pPr>
            <a:r>
              <a:rPr lang="en-GB" sz="2000" dirty="0"/>
              <a:t>Participate</a:t>
            </a:r>
            <a:r>
              <a:rPr lang="en-GB" sz="2000" b="0" dirty="0"/>
              <a:t> in the construction of the EOSC by linking with the e-infrastructures and other ESFRI clusters.</a:t>
            </a:r>
          </a:p>
          <a:p>
            <a:pPr marL="411480" indent="-411480">
              <a:spcAft>
                <a:spcPts val="360"/>
              </a:spcAft>
              <a:buAutoNum type="arabicPeriod"/>
            </a:pPr>
            <a:r>
              <a:rPr lang="en-GB" sz="2000" dirty="0"/>
              <a:t>Make</a:t>
            </a:r>
            <a:r>
              <a:rPr lang="en-GB" sz="2000" b="0" dirty="0"/>
              <a:t> scientific data produced at Europe’s major Photon and Neutron sources fully compatible with the FAIR principles.</a:t>
            </a:r>
          </a:p>
          <a:p>
            <a:pPr marL="411480" indent="-411480">
              <a:spcAft>
                <a:spcPts val="360"/>
              </a:spcAft>
              <a:buAutoNum type="arabicPeriod"/>
            </a:pPr>
            <a:r>
              <a:rPr lang="en-GB" sz="2000" dirty="0"/>
              <a:t>Generalise</a:t>
            </a:r>
            <a:r>
              <a:rPr lang="en-GB" sz="2000" b="0" dirty="0"/>
              <a:t> the adoption of open data policies, standard metadata and data stewardship from 15 photon and neutron RIs and physics institutes across Europe.</a:t>
            </a:r>
          </a:p>
          <a:p>
            <a:pPr marL="411480" indent="-411480">
              <a:spcAft>
                <a:spcPts val="360"/>
              </a:spcAft>
              <a:buAutoNum type="arabicPeriod"/>
            </a:pPr>
            <a:r>
              <a:rPr lang="en-GB" sz="2000" dirty="0"/>
              <a:t>Provide</a:t>
            </a:r>
            <a:r>
              <a:rPr lang="en-GB" sz="2000" b="0" dirty="0"/>
              <a:t> innovative data services to the users of these facilities locally and the scientific community at large via the EOSC.</a:t>
            </a:r>
          </a:p>
          <a:p>
            <a:pPr marL="411480" indent="-411480">
              <a:spcAft>
                <a:spcPts val="360"/>
              </a:spcAft>
              <a:buAutoNum type="arabicPeriod"/>
            </a:pPr>
            <a:r>
              <a:rPr lang="en-GB" sz="2000" dirty="0"/>
              <a:t>Increase</a:t>
            </a:r>
            <a:r>
              <a:rPr lang="en-GB" sz="2000" b="0" dirty="0"/>
              <a:t> the impact of RIs by ensuring data from user experiments can be used beyond the initial scope.</a:t>
            </a:r>
          </a:p>
          <a:p>
            <a:pPr marL="411480" indent="-411480">
              <a:spcAft>
                <a:spcPts val="360"/>
              </a:spcAft>
              <a:buAutoNum type="arabicPeriod"/>
            </a:pPr>
            <a:r>
              <a:rPr lang="en-GB" sz="2000" dirty="0"/>
              <a:t>Share</a:t>
            </a:r>
            <a:r>
              <a:rPr lang="en-GB" sz="2000" b="0" dirty="0"/>
              <a:t> the outcomes with the national RIs who are observers in the proposal and the community at large to promote the adoption of FAIR data principles, data stewardship and the EOSC.</a:t>
            </a:r>
          </a:p>
          <a:p>
            <a:endParaRPr lang="en-US" b="0" dirty="0"/>
          </a:p>
        </p:txBody>
      </p:sp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6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514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1 – Integrate RIs with EOSC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5478423"/>
          </a:xfrm>
        </p:spPr>
        <p:txBody>
          <a:bodyPr/>
          <a:lstStyle/>
          <a:p>
            <a:pPr lvl="0"/>
            <a:r>
              <a:rPr lang="en-GB" sz="2000" dirty="0"/>
              <a:t>Participate</a:t>
            </a:r>
            <a:r>
              <a:rPr lang="en-GB" sz="2000" b="0" dirty="0"/>
              <a:t> in the construction of the EOSC by linking with the e-infrastructures and other ESFRI clusters.</a:t>
            </a:r>
          </a:p>
          <a:p>
            <a:pPr lvl="0"/>
            <a:r>
              <a:rPr lang="en-GB" sz="2000" dirty="0">
                <a:solidFill>
                  <a:schemeClr val="bg2">
                    <a:lumMod val="10000"/>
                  </a:schemeClr>
                </a:solidFill>
              </a:rPr>
              <a:t>Progress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–</a:t>
            </a:r>
          </a:p>
          <a:p>
            <a:pPr lvl="0"/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ILL (WP6 leader) has organised regular meetings (with minutes)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Good interaction with EGI, GEANT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GEANT working on prototype AAI based on </a:t>
            </a:r>
            <a:r>
              <a:rPr lang="en-GB" sz="2000" b="0" dirty="0" err="1">
                <a:solidFill>
                  <a:schemeClr val="bg2">
                    <a:lumMod val="10000"/>
                  </a:schemeClr>
                </a:solidFill>
              </a:rPr>
              <a:t>eduTEAMS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CESNET ready to deploy </a:t>
            </a:r>
            <a:r>
              <a:rPr lang="en-GB" sz="2000" b="0" dirty="0" err="1">
                <a:solidFill>
                  <a:schemeClr val="bg2">
                    <a:lumMod val="10000"/>
                  </a:schemeClr>
                </a:solidFill>
              </a:rPr>
              <a:t>Jupyter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service for </a:t>
            </a:r>
            <a:r>
              <a:rPr lang="en-GB" sz="2000" b="0" dirty="0" err="1">
                <a:solidFill>
                  <a:schemeClr val="bg2">
                    <a:lumMod val="10000"/>
                  </a:schemeClr>
                </a:solidFill>
              </a:rPr>
              <a:t>PaNOSC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(waiting for AAI)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ILL, ESRF, CERIC participated in EOSC-hub week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XFEL, ESRF, ILL to participate in EGI-week</a:t>
            </a:r>
          </a:p>
          <a:p>
            <a:pPr lvl="0"/>
            <a:r>
              <a:rPr lang="en-GB" sz="2000" dirty="0">
                <a:solidFill>
                  <a:schemeClr val="bg2">
                    <a:lumMod val="10000"/>
                  </a:schemeClr>
                </a:solidFill>
              </a:rPr>
              <a:t>Weaknesses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– </a:t>
            </a:r>
          </a:p>
          <a:p>
            <a:pPr lvl="0"/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No involvement from ELI, CERIC, ESRF in WP6 (so far)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Problem of data transfer is not solved (Data One not the solution)</a:t>
            </a:r>
          </a:p>
          <a:p>
            <a:pPr lvl="0"/>
            <a:r>
              <a:rPr lang="en-GB" sz="3200" dirty="0">
                <a:solidFill>
                  <a:schemeClr val="bg2">
                    <a:lumMod val="10000"/>
                  </a:schemeClr>
                </a:solidFill>
              </a:rPr>
              <a:t>Next Steps</a:t>
            </a:r>
            <a:r>
              <a:rPr lang="en-GB" sz="3200" b="0" dirty="0">
                <a:solidFill>
                  <a:schemeClr val="bg2">
                    <a:lumMod val="10000"/>
                  </a:schemeClr>
                </a:solidFill>
              </a:rPr>
              <a:t> – </a:t>
            </a:r>
          </a:p>
          <a:p>
            <a:pPr lvl="0"/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Test FTS3 file transfer, Transfer large data volumes to STFC, 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Align configuration of </a:t>
            </a:r>
            <a:r>
              <a:rPr lang="en-GB" sz="2000" b="0" dirty="0" err="1">
                <a:solidFill>
                  <a:schemeClr val="bg2">
                    <a:lumMod val="10000"/>
                  </a:schemeClr>
                </a:solidFill>
              </a:rPr>
              <a:t>Jupyter+Kubernetes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GB" sz="2000" b="0" dirty="0" err="1">
                <a:solidFill>
                  <a:schemeClr val="bg2">
                    <a:lumMod val="10000"/>
                  </a:schemeClr>
                </a:solidFill>
              </a:rPr>
              <a:t>PaNOSC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with EGI, Provision GPUs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EOSC-hub to decide which solution to promote for AAI</a:t>
            </a:r>
          </a:p>
          <a:p>
            <a:endParaRPr lang="en-US" dirty="0"/>
          </a:p>
        </p:txBody>
      </p:sp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6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909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 – FAIR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1195824" cy="5355312"/>
          </a:xfrm>
        </p:spPr>
        <p:txBody>
          <a:bodyPr/>
          <a:lstStyle/>
          <a:p>
            <a:pPr lvl="0"/>
            <a:r>
              <a:rPr lang="en-GB" sz="2000" dirty="0"/>
              <a:t>Make</a:t>
            </a:r>
            <a:r>
              <a:rPr lang="en-GB" sz="2000" b="0" dirty="0"/>
              <a:t> scientific data produced at Europe’s major Photon and Neutron sources fully compatible with the FAIR principles.</a:t>
            </a:r>
          </a:p>
          <a:p>
            <a:pPr lvl="0"/>
            <a:r>
              <a:rPr lang="en-GB" sz="2000" dirty="0">
                <a:solidFill>
                  <a:schemeClr val="bg2">
                    <a:lumMod val="10000"/>
                  </a:schemeClr>
                </a:solidFill>
              </a:rPr>
              <a:t>Progress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–</a:t>
            </a:r>
          </a:p>
          <a:p>
            <a:pPr lvl="0"/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ESRF (WP2 leader) has organised regular meetings (with minutes)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Good interaction with EOSC-hub (recent deliverable D9.3 on data policy v. useful)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Analysis of current data policies, what to keep and what to enhance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CERIC started a Lessons learned document, ESRF wrote paper for SRN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ESS attended the </a:t>
            </a:r>
            <a:r>
              <a:rPr lang="en-GB" sz="2000" b="0" dirty="0" err="1">
                <a:solidFill>
                  <a:schemeClr val="bg2">
                    <a:lumMod val="10000"/>
                  </a:schemeClr>
                </a:solidFill>
              </a:rPr>
              <a:t>FAIRsFAIR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000" b="0" dirty="0" err="1">
                <a:solidFill>
                  <a:schemeClr val="bg2">
                    <a:lumMod val="10000"/>
                  </a:schemeClr>
                </a:solidFill>
              </a:rPr>
              <a:t>kickoff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, presented </a:t>
            </a:r>
            <a:r>
              <a:rPr lang="en-GB" sz="2000" b="0" dirty="0" err="1">
                <a:solidFill>
                  <a:schemeClr val="bg2">
                    <a:lumMod val="10000"/>
                  </a:schemeClr>
                </a:solidFill>
              </a:rPr>
              <a:t>PaNOSC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questions and established contact</a:t>
            </a:r>
          </a:p>
          <a:p>
            <a:pPr lvl="0"/>
            <a:r>
              <a:rPr lang="en-GB" sz="2000" dirty="0">
                <a:solidFill>
                  <a:schemeClr val="bg2">
                    <a:lumMod val="10000"/>
                  </a:schemeClr>
                </a:solidFill>
              </a:rPr>
              <a:t>Weaknesses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 – </a:t>
            </a:r>
          </a:p>
          <a:p>
            <a:pPr lvl="0"/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No involvement from CERIC partners (so far)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Adopting FAIR data policy for ELI (workshop in May)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Modifying existing data policies (ILL, ESRF, XFEL, ESS) </a:t>
            </a:r>
          </a:p>
          <a:p>
            <a:pPr lvl="0"/>
            <a:r>
              <a:rPr lang="en-GB" sz="3200" dirty="0">
                <a:solidFill>
                  <a:schemeClr val="bg2">
                    <a:lumMod val="10000"/>
                  </a:schemeClr>
                </a:solidFill>
              </a:rPr>
              <a:t>Next Steps</a:t>
            </a:r>
            <a:r>
              <a:rPr lang="en-GB" sz="3200" b="0" dirty="0">
                <a:solidFill>
                  <a:schemeClr val="bg2">
                    <a:lumMod val="10000"/>
                  </a:schemeClr>
                </a:solidFill>
              </a:rPr>
              <a:t> – </a:t>
            </a:r>
          </a:p>
          <a:p>
            <a:pPr lvl="0"/>
            <a:r>
              <a:rPr lang="en-GB" sz="3200" b="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Complete Lessons learned document, Prepare draft FAIR-compliant </a:t>
            </a:r>
            <a:br>
              <a:rPr lang="en-GB" sz="20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000" b="0" dirty="0">
                <a:solidFill>
                  <a:schemeClr val="bg2">
                    <a:lumMod val="10000"/>
                  </a:schemeClr>
                </a:solidFill>
              </a:rPr>
              <a:t>	Data Policy, Analyse best practices for metrics </a:t>
            </a:r>
          </a:p>
          <a:p>
            <a:endParaRPr lang="en-US" dirty="0"/>
          </a:p>
        </p:txBody>
      </p:sp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6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834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12"/>
            <a:ext cx="11278870" cy="4524375"/>
          </a:xfrm>
          <a:custGeom>
            <a:avLst/>
            <a:gdLst/>
            <a:ahLst/>
            <a:cxnLst/>
            <a:rect l="l" t="t" r="r" b="b"/>
            <a:pathLst>
              <a:path w="11278870" h="4524375">
                <a:moveTo>
                  <a:pt x="0" y="4523968"/>
                </a:moveTo>
                <a:lnTo>
                  <a:pt x="11278793" y="4523968"/>
                </a:lnTo>
                <a:lnTo>
                  <a:pt x="11278793" y="0"/>
                </a:lnTo>
                <a:lnTo>
                  <a:pt x="0" y="0"/>
                </a:lnTo>
                <a:lnTo>
                  <a:pt x="0" y="4523968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 sz="1600">
              <a:latin typeface="Muli" pitchFamily="2" charset="7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dirty="0" err="1"/>
              <a:t>PaNOSC</a:t>
            </a:r>
            <a:r>
              <a:rPr lang="en-GB" sz="2800" dirty="0"/>
              <a:t> project - factsheet</a:t>
            </a:r>
            <a:endParaRPr sz="2800" spc="125" dirty="0">
              <a:latin typeface="Muli" pitchFamily="2" charset="77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219212"/>
            <a:ext cx="6553200" cy="4524375"/>
          </a:xfrm>
          <a:prstGeom prst="rect">
            <a:avLst/>
          </a:prstGeom>
          <a:solidFill>
            <a:srgbClr val="E7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ts val="1000"/>
              </a:spcAft>
              <a:buFont typeface="Arial" pitchFamily="34" charset="0"/>
              <a:defRPr b="1" kern="1200">
                <a:solidFill>
                  <a:srgbClr val="0098D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ts val="1500"/>
              </a:spcAft>
              <a:buFont typeface="Arial" pitchFamily="34" charset="0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50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462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400"/>
              </a:spcAft>
              <a:buClr>
                <a:srgbClr val="0098D4"/>
              </a:buClr>
              <a:buFont typeface="Wingdings" pitchFamily="2" charset="2"/>
              <a:buChar char="l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2050" indent="-17462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98D4"/>
              </a:buClr>
              <a:buFont typeface="ITCOfficinaSans LT Book"/>
              <a:buChar char="&gt;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spc="-1" dirty="0">
                <a:solidFill>
                  <a:prstClr val="black"/>
                </a:solidFill>
                <a:latin typeface="Arial"/>
              </a:rPr>
              <a:t>Call:</a:t>
            </a:r>
            <a:r>
              <a:rPr lang="en-US" sz="16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1600" b="0" spc="-1" dirty="0">
                <a:solidFill>
                  <a:srgbClr val="0070C0"/>
                </a:solidFill>
                <a:latin typeface="Arial"/>
              </a:rPr>
              <a:t>Horizon 2020 InfraEOSC-04 </a:t>
            </a:r>
          </a:p>
          <a:p>
            <a:pPr>
              <a:spcAft>
                <a:spcPts val="600"/>
              </a:spcAft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Partners: </a:t>
            </a:r>
            <a:r>
              <a:rPr lang="en-GB" sz="1600" b="0" dirty="0">
                <a:solidFill>
                  <a:srgbClr val="0070C0"/>
                </a:solidFill>
                <a:latin typeface="Arial"/>
              </a:rPr>
              <a:t>ESRF, ILL, XFEL.EU, ESS, CERIC-ERIC, ELI-DC, EGI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prstClr val="black"/>
                </a:solidFill>
                <a:latin typeface="Arial"/>
              </a:rPr>
              <a:t>Description:</a:t>
            </a:r>
            <a:r>
              <a:rPr lang="en-GB" sz="1600" b="0" dirty="0">
                <a:solidFill>
                  <a:srgbClr val="0070C0"/>
                </a:solidFill>
                <a:latin typeface="Arial"/>
              </a:rPr>
              <a:t> cluster of ESFRI Photon and Neutron sources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prstClr val="black"/>
                </a:solidFill>
                <a:latin typeface="Arial"/>
              </a:rPr>
              <a:t>Observers/non-funded: </a:t>
            </a:r>
            <a:r>
              <a:rPr lang="en-GB" sz="1600" dirty="0">
                <a:solidFill>
                  <a:srgbClr val="0070C0"/>
                </a:solidFill>
                <a:latin typeface="Arial"/>
              </a:rPr>
              <a:t> </a:t>
            </a:r>
            <a:r>
              <a:rPr lang="en-GB" sz="1600" b="0" dirty="0">
                <a:solidFill>
                  <a:srgbClr val="0070C0"/>
                </a:solidFill>
                <a:latin typeface="Arial"/>
              </a:rPr>
              <a:t>GÉANT, EUDAT, national RIs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GB" sz="1600" dirty="0">
                <a:solidFill>
                  <a:prstClr val="black"/>
                </a:solidFill>
                <a:latin typeface="Arial"/>
              </a:rPr>
              <a:t>Linked 3</a:t>
            </a:r>
            <a:r>
              <a:rPr lang="en-GB" sz="1600" baseline="30000" dirty="0">
                <a:solidFill>
                  <a:prstClr val="black"/>
                </a:solidFill>
                <a:latin typeface="Arial"/>
              </a:rPr>
              <a:t>rd</a:t>
            </a:r>
            <a:r>
              <a:rPr lang="en-GB" sz="1600" dirty="0">
                <a:solidFill>
                  <a:prstClr val="black"/>
                </a:solidFill>
                <a:latin typeface="Arial"/>
              </a:rPr>
              <a:t> parties via EGI:  </a:t>
            </a:r>
            <a:r>
              <a:rPr lang="en-GB" sz="1600" b="0" dirty="0">
                <a:solidFill>
                  <a:srgbClr val="0070C0"/>
                </a:solidFill>
                <a:latin typeface="Arial"/>
              </a:rPr>
              <a:t>DESY, STFC, CESNET</a:t>
            </a:r>
            <a:endParaRPr lang="en-GB" sz="1600" dirty="0">
              <a:solidFill>
                <a:srgbClr val="0070C0"/>
              </a:solidFill>
              <a:latin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Status: </a:t>
            </a:r>
            <a:r>
              <a:rPr lang="en-US" sz="1600" b="0" spc="-1" dirty="0">
                <a:solidFill>
                  <a:srgbClr val="0070C0"/>
                </a:solidFill>
                <a:latin typeface="Arial"/>
              </a:rPr>
              <a:t>Started 1/12/2018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spc="-1" dirty="0" err="1">
                <a:solidFill>
                  <a:prstClr val="black"/>
                </a:solidFill>
                <a:latin typeface="Arial"/>
              </a:rPr>
              <a:t>Github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: https://github.com/panosc-eu </a:t>
            </a:r>
            <a:endParaRPr lang="en-US" sz="1600" b="0" spc="-1" dirty="0">
              <a:solidFill>
                <a:srgbClr val="0070C0"/>
              </a:solidFill>
              <a:latin typeface="Aria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spc="-1" dirty="0">
                <a:solidFill>
                  <a:prstClr val="black"/>
                </a:solidFill>
                <a:latin typeface="Arial"/>
              </a:rPr>
              <a:t>Home page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: https://panosc.eu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spc="-1" dirty="0">
                <a:solidFill>
                  <a:prstClr val="black"/>
                </a:solidFill>
                <a:latin typeface="Arial"/>
              </a:rPr>
              <a:t>Twitter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: @</a:t>
            </a:r>
            <a:r>
              <a:rPr lang="en-US" sz="1600" spc="-1" dirty="0" err="1">
                <a:solidFill>
                  <a:srgbClr val="0070C0"/>
                </a:solidFill>
                <a:latin typeface="Arial"/>
              </a:rPr>
              <a:t>PaNOSC_eu</a:t>
            </a:r>
            <a:r>
              <a:rPr lang="en-US" sz="1600" spc="-1" dirty="0">
                <a:solidFill>
                  <a:srgbClr val="0070C0"/>
                </a:solidFill>
                <a:latin typeface="Arial"/>
              </a:rPr>
              <a:t> #PaNOSC 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Budget: </a:t>
            </a:r>
            <a:r>
              <a:rPr lang="en-US" sz="1600" b="0" spc="-1" dirty="0">
                <a:solidFill>
                  <a:srgbClr val="0070C0"/>
                </a:solidFill>
                <a:latin typeface="Arial"/>
              </a:rPr>
              <a:t>12 M€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spc="-1" dirty="0">
                <a:solidFill>
                  <a:prstClr val="black"/>
                </a:solidFill>
                <a:latin typeface="Arial"/>
              </a:rPr>
              <a:t>Coordinator:</a:t>
            </a:r>
            <a:r>
              <a:rPr lang="en-US" sz="1600" b="0" spc="-1" dirty="0">
                <a:solidFill>
                  <a:srgbClr val="0070C0"/>
                </a:solidFill>
                <a:latin typeface="Arial"/>
              </a:rPr>
              <a:t> ESRF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Started: </a:t>
            </a:r>
            <a:r>
              <a:rPr lang="en-US" sz="1600" b="0" spc="-1" dirty="0">
                <a:solidFill>
                  <a:srgbClr val="0070C0"/>
                </a:solidFill>
                <a:latin typeface="Arial"/>
              </a:rPr>
              <a:t>1/12/2018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Duration: </a:t>
            </a:r>
            <a:r>
              <a:rPr lang="en-US" sz="1600" b="0" spc="-1" dirty="0">
                <a:solidFill>
                  <a:srgbClr val="0070C0"/>
                </a:solidFill>
                <a:latin typeface="Arial"/>
              </a:rPr>
              <a:t>4 years</a:t>
            </a:r>
          </a:p>
        </p:txBody>
      </p:sp>
      <p:pic>
        <p:nvPicPr>
          <p:cNvPr id="8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41256" y="2952816"/>
            <a:ext cx="2607617" cy="94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855100" y="3827932"/>
            <a:ext cx="27799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</a:rPr>
              <a:t>P</a:t>
            </a:r>
            <a:r>
              <a:rPr lang="en-GB" sz="1100" dirty="0"/>
              <a:t>hoton </a:t>
            </a:r>
            <a:r>
              <a:rPr lang="en-GB" sz="1100" b="1" dirty="0">
                <a:solidFill>
                  <a:srgbClr val="FF0000"/>
                </a:solidFill>
              </a:rPr>
              <a:t>a</a:t>
            </a:r>
            <a:r>
              <a:rPr lang="en-GB" sz="1100" dirty="0"/>
              <a:t>nd </a:t>
            </a:r>
            <a:r>
              <a:rPr lang="en-GB" sz="1100" b="1" dirty="0">
                <a:solidFill>
                  <a:srgbClr val="FF0000"/>
                </a:solidFill>
              </a:rPr>
              <a:t>N</a:t>
            </a:r>
            <a:r>
              <a:rPr lang="en-GB" sz="1100" dirty="0"/>
              <a:t>eutron </a:t>
            </a:r>
            <a:r>
              <a:rPr lang="en-GB" sz="1100" b="1" dirty="0">
                <a:solidFill>
                  <a:srgbClr val="FF0000"/>
                </a:solidFill>
              </a:rPr>
              <a:t>O</a:t>
            </a:r>
            <a:r>
              <a:rPr lang="en-GB" sz="1100" dirty="0"/>
              <a:t>pen </a:t>
            </a:r>
            <a:r>
              <a:rPr lang="en-GB" sz="1100" b="1" dirty="0">
                <a:solidFill>
                  <a:srgbClr val="FF0000"/>
                </a:solidFill>
              </a:rPr>
              <a:t>S</a:t>
            </a:r>
            <a:r>
              <a:rPr lang="en-GB" sz="1100" dirty="0"/>
              <a:t>cience </a:t>
            </a:r>
            <a:r>
              <a:rPr lang="en-GB" sz="1100" b="1" dirty="0">
                <a:solidFill>
                  <a:srgbClr val="FF0000"/>
                </a:solidFill>
              </a:rPr>
              <a:t>C</a:t>
            </a:r>
            <a:r>
              <a:rPr lang="en-GB" sz="1100" dirty="0"/>
              <a:t>loud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581" y="1896385"/>
            <a:ext cx="792088" cy="9798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2056149"/>
            <a:ext cx="827310" cy="7704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47" y="4160713"/>
            <a:ext cx="1494083" cy="803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1" b="19159"/>
          <a:stretch/>
        </p:blipFill>
        <p:spPr>
          <a:xfrm>
            <a:off x="9597446" y="4195456"/>
            <a:ext cx="1037582" cy="6859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8816" y="3099462"/>
            <a:ext cx="108585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819" y="3000267"/>
            <a:ext cx="848494" cy="663259"/>
          </a:xfrm>
          <a:prstGeom prst="rect">
            <a:avLst/>
          </a:prstGeom>
        </p:spPr>
      </p:pic>
      <p:sp>
        <p:nvSpPr>
          <p:cNvPr id="17" name="Cloud 16"/>
          <p:cNvSpPr/>
          <p:nvPr/>
        </p:nvSpPr>
        <p:spPr>
          <a:xfrm>
            <a:off x="6896640" y="2611001"/>
            <a:ext cx="5328592" cy="3548563"/>
          </a:xfrm>
          <a:prstGeom prst="cloud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69" y="2876588"/>
            <a:ext cx="2611403" cy="1212954"/>
          </a:xfrm>
          <a:prstGeom prst="rect">
            <a:avLst/>
          </a:prstGeom>
        </p:spPr>
      </p:pic>
      <p:sp>
        <p:nvSpPr>
          <p:cNvPr id="19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20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21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215" y="2088779"/>
            <a:ext cx="728374" cy="72837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3 – Open data policies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5355312"/>
          </a:xfrm>
        </p:spPr>
        <p:txBody>
          <a:bodyPr/>
          <a:lstStyle/>
          <a:p>
            <a:pPr lvl="0"/>
            <a:r>
              <a:rPr lang="en-GB" sz="2000" dirty="0"/>
              <a:t>Generalise</a:t>
            </a:r>
            <a:r>
              <a:rPr lang="en-GB" sz="2000" b="0" dirty="0"/>
              <a:t> the adoption of open data policies, standard metadata and data stewardship from 15 photon and neutron RIs and physics institutes across Europe.</a:t>
            </a: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Progress</a:t>
            </a:r>
            <a:r>
              <a:rPr lang="en-GB" sz="2000" b="0" dirty="0">
                <a:solidFill>
                  <a:prstClr val="black"/>
                </a:solidFill>
              </a:rPr>
              <a:t> –</a:t>
            </a:r>
          </a:p>
          <a:p>
            <a:pPr lvl="0"/>
            <a:r>
              <a:rPr lang="en-GB" sz="2000" b="0" dirty="0">
                <a:solidFill>
                  <a:prstClr val="black"/>
                </a:solidFill>
              </a:rPr>
              <a:t>	Activities happening at each site e.g. ILL developed PUMA metrics tool (April)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ESRF organising a plenary meeting with scientists (June) 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ELI organising workshop on data management (May)</a:t>
            </a: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Weaknesses</a:t>
            </a:r>
            <a:r>
              <a:rPr lang="en-GB" sz="2000" b="0" dirty="0">
                <a:solidFill>
                  <a:prstClr val="black"/>
                </a:solidFill>
              </a:rPr>
              <a:t> – </a:t>
            </a:r>
          </a:p>
          <a:p>
            <a:pPr lvl="0"/>
            <a:r>
              <a:rPr lang="en-GB" sz="2000" b="0" dirty="0">
                <a:solidFill>
                  <a:prstClr val="black"/>
                </a:solidFill>
              </a:rPr>
              <a:t>	No activities at CERIC partner sites e.g. Solaris, BNC, LASDAM, … 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Adopting FAIR data policy for ELI (workshop in May)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Modifying existing data policies (ILL, ESRF, XFEL, ESS) </a:t>
            </a:r>
          </a:p>
          <a:p>
            <a:pPr lvl="0"/>
            <a:endParaRPr lang="en-GB" sz="2000" b="0" dirty="0">
              <a:solidFill>
                <a:prstClr val="black"/>
              </a:solidFill>
            </a:endParaRPr>
          </a:p>
          <a:p>
            <a:pPr lvl="0"/>
            <a:r>
              <a:rPr lang="en-GB" sz="3200" dirty="0">
                <a:solidFill>
                  <a:prstClr val="black"/>
                </a:solidFill>
              </a:rPr>
              <a:t>Next Steps</a:t>
            </a:r>
            <a:r>
              <a:rPr lang="en-GB" sz="3200" b="0" dirty="0">
                <a:solidFill>
                  <a:prstClr val="black"/>
                </a:solidFill>
              </a:rPr>
              <a:t> – </a:t>
            </a:r>
          </a:p>
          <a:p>
            <a:pPr lvl="0"/>
            <a:r>
              <a:rPr lang="en-GB" sz="3200" b="0" dirty="0">
                <a:solidFill>
                  <a:prstClr val="black"/>
                </a:solidFill>
              </a:rPr>
              <a:t>	</a:t>
            </a:r>
            <a:r>
              <a:rPr lang="en-GB" sz="2000" b="0" dirty="0">
                <a:solidFill>
                  <a:prstClr val="black"/>
                </a:solidFill>
              </a:rPr>
              <a:t>Define KPIs for FAIR data policies and monitor,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Analyse best practices for metrics e.g. </a:t>
            </a:r>
            <a:r>
              <a:rPr lang="en-GB" sz="2000" b="0" dirty="0" err="1">
                <a:solidFill>
                  <a:prstClr val="black"/>
                </a:solidFill>
              </a:rPr>
              <a:t>Crossref</a:t>
            </a:r>
            <a:r>
              <a:rPr lang="en-GB" sz="2000" b="0" dirty="0">
                <a:solidFill>
                  <a:prstClr val="black"/>
                </a:solidFill>
              </a:rPr>
              <a:t>, </a:t>
            </a:r>
            <a:r>
              <a:rPr lang="en-GB" sz="2000" b="0" dirty="0" err="1">
                <a:solidFill>
                  <a:prstClr val="black"/>
                </a:solidFill>
              </a:rPr>
              <a:t>Altmetrics</a:t>
            </a:r>
            <a:r>
              <a:rPr lang="en-GB" sz="2000" b="0" dirty="0">
                <a:solidFill>
                  <a:prstClr val="black"/>
                </a:solidFill>
              </a:rPr>
              <a:t>, PUMA, …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Solaris to visit ESRF to study solutions for data management</a:t>
            </a:r>
          </a:p>
          <a:p>
            <a:endParaRPr lang="en-US" dirty="0"/>
          </a:p>
        </p:txBody>
      </p:sp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6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303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4 – Data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5047536"/>
          </a:xfrm>
        </p:spPr>
        <p:txBody>
          <a:bodyPr/>
          <a:lstStyle/>
          <a:p>
            <a:pPr lvl="0"/>
            <a:r>
              <a:rPr lang="en-GB" sz="2000" dirty="0"/>
              <a:t>Provide</a:t>
            </a:r>
            <a:r>
              <a:rPr lang="en-GB" sz="2000" b="0" dirty="0"/>
              <a:t> innovative data services to the users of these facilities locally and the scientific community at large via the European Open Science Cloud (EOSC). </a:t>
            </a: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Progress</a:t>
            </a:r>
            <a:r>
              <a:rPr lang="en-GB" sz="2000" b="0" dirty="0">
                <a:solidFill>
                  <a:prstClr val="black"/>
                </a:solidFill>
              </a:rPr>
              <a:t> –</a:t>
            </a:r>
          </a:p>
          <a:p>
            <a:pPr lvl="0"/>
            <a:r>
              <a:rPr lang="en-GB" sz="2000" b="0" dirty="0">
                <a:solidFill>
                  <a:prstClr val="black"/>
                </a:solidFill>
              </a:rPr>
              <a:t>	</a:t>
            </a:r>
            <a:r>
              <a:rPr lang="en-GB" sz="2000" b="0" dirty="0" err="1">
                <a:solidFill>
                  <a:prstClr val="black"/>
                </a:solidFill>
              </a:rPr>
              <a:t>Jupyter</a:t>
            </a:r>
            <a:r>
              <a:rPr lang="en-GB" sz="2000" b="0" dirty="0">
                <a:solidFill>
                  <a:prstClr val="black"/>
                </a:solidFill>
              </a:rPr>
              <a:t> service is first common data service to be provided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Work on setting up at ESRF, XFEL (DESY), ILL, ESS advancing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EGI setup a demo service with limited resources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ESRF organising OASYS school for </a:t>
            </a:r>
            <a:r>
              <a:rPr lang="en-GB" sz="2000" b="0" dirty="0" err="1">
                <a:solidFill>
                  <a:prstClr val="black"/>
                </a:solidFill>
              </a:rPr>
              <a:t>designing+simulating</a:t>
            </a:r>
            <a:r>
              <a:rPr lang="en-GB" sz="2000" b="0" dirty="0">
                <a:solidFill>
                  <a:prstClr val="black"/>
                </a:solidFill>
              </a:rPr>
              <a:t> beamlines</a:t>
            </a: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Weaknesses</a:t>
            </a:r>
            <a:r>
              <a:rPr lang="en-GB" sz="2000" b="0" dirty="0">
                <a:solidFill>
                  <a:prstClr val="black"/>
                </a:solidFill>
              </a:rPr>
              <a:t> – </a:t>
            </a:r>
          </a:p>
          <a:p>
            <a:pPr lvl="0"/>
            <a:r>
              <a:rPr lang="en-GB" sz="2000" b="0" dirty="0">
                <a:solidFill>
                  <a:prstClr val="black"/>
                </a:solidFill>
              </a:rPr>
              <a:t>	No common </a:t>
            </a:r>
            <a:r>
              <a:rPr lang="en-GB" sz="2000" b="0" dirty="0" err="1">
                <a:solidFill>
                  <a:prstClr val="black"/>
                </a:solidFill>
              </a:rPr>
              <a:t>Jupyter</a:t>
            </a:r>
            <a:r>
              <a:rPr lang="en-GB" sz="2000" b="0" dirty="0">
                <a:solidFill>
                  <a:prstClr val="black"/>
                </a:solidFill>
              </a:rPr>
              <a:t> installation (so far), each site doing their own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No clear commitment from all partners which services they will provide</a:t>
            </a:r>
          </a:p>
          <a:p>
            <a:pPr lvl="0"/>
            <a:endParaRPr lang="en-GB" sz="2000" b="0" dirty="0">
              <a:solidFill>
                <a:prstClr val="black"/>
              </a:solidFill>
            </a:endParaRPr>
          </a:p>
          <a:p>
            <a:pPr lvl="0"/>
            <a:r>
              <a:rPr lang="en-GB" sz="3200" dirty="0">
                <a:solidFill>
                  <a:prstClr val="black"/>
                </a:solidFill>
              </a:rPr>
              <a:t>Next Steps</a:t>
            </a:r>
            <a:r>
              <a:rPr lang="en-GB" sz="3200" b="0" dirty="0">
                <a:solidFill>
                  <a:prstClr val="black"/>
                </a:solidFill>
              </a:rPr>
              <a:t> – </a:t>
            </a:r>
          </a:p>
          <a:p>
            <a:pPr lvl="0"/>
            <a:r>
              <a:rPr lang="en-GB" sz="3200" b="0" dirty="0">
                <a:solidFill>
                  <a:prstClr val="black"/>
                </a:solidFill>
              </a:rPr>
              <a:t>	</a:t>
            </a:r>
            <a:r>
              <a:rPr lang="en-GB" sz="2000" b="0" dirty="0">
                <a:solidFill>
                  <a:prstClr val="black"/>
                </a:solidFill>
              </a:rPr>
              <a:t>Align </a:t>
            </a:r>
            <a:r>
              <a:rPr lang="en-GB" sz="2000" b="0" dirty="0" err="1">
                <a:solidFill>
                  <a:prstClr val="black"/>
                </a:solidFill>
              </a:rPr>
              <a:t>Jupyter</a:t>
            </a:r>
            <a:r>
              <a:rPr lang="en-GB" sz="2000" b="0" dirty="0">
                <a:solidFill>
                  <a:prstClr val="black"/>
                </a:solidFill>
              </a:rPr>
              <a:t> installations, Develop data visualisation for </a:t>
            </a:r>
            <a:r>
              <a:rPr lang="en-GB" sz="2000" b="0" dirty="0" err="1">
                <a:solidFill>
                  <a:prstClr val="black"/>
                </a:solidFill>
              </a:rPr>
              <a:t>Jupyter</a:t>
            </a:r>
            <a:r>
              <a:rPr lang="en-GB" sz="2000" b="0" dirty="0">
                <a:solidFill>
                  <a:prstClr val="black"/>
                </a:solidFill>
              </a:rPr>
              <a:t> notebooks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Provide OASYS-as-a-service</a:t>
            </a:r>
            <a:endParaRPr lang="en-GB" sz="2000" b="0" dirty="0"/>
          </a:p>
          <a:p>
            <a:endParaRPr lang="en-US" dirty="0"/>
          </a:p>
        </p:txBody>
      </p:sp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6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05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5 – Sharing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4431983"/>
          </a:xfrm>
        </p:spPr>
        <p:txBody>
          <a:bodyPr/>
          <a:lstStyle/>
          <a:p>
            <a:pPr lvl="0"/>
            <a:r>
              <a:rPr lang="en-GB" sz="2000" dirty="0"/>
              <a:t>Increase</a:t>
            </a:r>
            <a:r>
              <a:rPr lang="en-GB" sz="2000" b="0" dirty="0"/>
              <a:t> the impact of RIs by ensuring data from user experiments can be used beyond the initial scope.</a:t>
            </a: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Progress</a:t>
            </a:r>
            <a:r>
              <a:rPr lang="en-GB" sz="2000" b="0" dirty="0">
                <a:solidFill>
                  <a:prstClr val="black"/>
                </a:solidFill>
              </a:rPr>
              <a:t> –</a:t>
            </a:r>
          </a:p>
          <a:p>
            <a:pPr lvl="0"/>
            <a:r>
              <a:rPr lang="en-GB" sz="2000" b="0" dirty="0">
                <a:solidFill>
                  <a:prstClr val="black"/>
                </a:solidFill>
              </a:rPr>
              <a:t>	ILL has developed PUMA service for tracking data production and (re)use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WP3 developing a common API for search Open Data</a:t>
            </a: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Weaknesses</a:t>
            </a:r>
            <a:r>
              <a:rPr lang="en-GB" sz="2000" b="0" dirty="0">
                <a:solidFill>
                  <a:prstClr val="black"/>
                </a:solidFill>
              </a:rPr>
              <a:t> – </a:t>
            </a:r>
          </a:p>
          <a:p>
            <a:pPr lvl="0"/>
            <a:r>
              <a:rPr lang="en-GB" sz="2000" b="0" dirty="0">
                <a:solidFill>
                  <a:prstClr val="black"/>
                </a:solidFill>
              </a:rPr>
              <a:t>	No metrics for how much open data is and will be available</a:t>
            </a:r>
            <a:br>
              <a:rPr lang="en-GB" sz="2000" b="0" dirty="0">
                <a:solidFill>
                  <a:prstClr val="black"/>
                </a:solidFill>
              </a:rPr>
            </a:br>
            <a:r>
              <a:rPr lang="en-GB" sz="2000" b="0" dirty="0">
                <a:solidFill>
                  <a:prstClr val="black"/>
                </a:solidFill>
              </a:rPr>
              <a:t>	Not clear how </a:t>
            </a:r>
            <a:r>
              <a:rPr lang="en-GB" sz="2000" b="0" dirty="0" err="1">
                <a:solidFill>
                  <a:prstClr val="black"/>
                </a:solidFill>
              </a:rPr>
              <a:t>FAIRsFAIR</a:t>
            </a:r>
            <a:r>
              <a:rPr lang="en-GB" sz="2000" b="0" dirty="0">
                <a:solidFill>
                  <a:prstClr val="black"/>
                </a:solidFill>
              </a:rPr>
              <a:t>, EUDAT, etc. will help with this</a:t>
            </a:r>
          </a:p>
          <a:p>
            <a:pPr lvl="0"/>
            <a:endParaRPr lang="en-GB" sz="2000" b="0" dirty="0">
              <a:solidFill>
                <a:prstClr val="black"/>
              </a:solidFill>
            </a:endParaRPr>
          </a:p>
          <a:p>
            <a:pPr lvl="0"/>
            <a:r>
              <a:rPr lang="en-GB" sz="3200" dirty="0">
                <a:solidFill>
                  <a:prstClr val="black"/>
                </a:solidFill>
              </a:rPr>
              <a:t>Next Steps</a:t>
            </a:r>
            <a:r>
              <a:rPr lang="en-GB" sz="3200" b="0" dirty="0">
                <a:solidFill>
                  <a:prstClr val="black"/>
                </a:solidFill>
              </a:rPr>
              <a:t> – </a:t>
            </a:r>
          </a:p>
          <a:p>
            <a:pPr lvl="0"/>
            <a:r>
              <a:rPr lang="en-GB" sz="3200" b="0" dirty="0">
                <a:solidFill>
                  <a:prstClr val="black"/>
                </a:solidFill>
              </a:rPr>
              <a:t>	</a:t>
            </a:r>
            <a:r>
              <a:rPr lang="en-GB" sz="2000" b="0" dirty="0">
                <a:solidFill>
                  <a:prstClr val="black"/>
                </a:solidFill>
              </a:rPr>
              <a:t>Define and monitor metrics for Open Data</a:t>
            </a:r>
          </a:p>
          <a:p>
            <a:pPr lvl="0"/>
            <a:endParaRPr lang="en-GB" sz="2000" b="0" dirty="0"/>
          </a:p>
          <a:p>
            <a:endParaRPr lang="en-US" dirty="0"/>
          </a:p>
        </p:txBody>
      </p:sp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6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6098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5 – Working with </a:t>
            </a:r>
            <a:r>
              <a:rPr lang="en-US" dirty="0" err="1"/>
              <a:t>ExPANDS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4247317"/>
          </a:xfrm>
        </p:spPr>
        <p:txBody>
          <a:bodyPr/>
          <a:lstStyle/>
          <a:p>
            <a:r>
              <a:rPr lang="en-GB" sz="2000" dirty="0"/>
              <a:t>Share</a:t>
            </a:r>
            <a:r>
              <a:rPr lang="en-GB" sz="2000" b="0" dirty="0"/>
              <a:t> the outcomes with the national RIs who are observers in the proposal and the community at large to promote the adoption of FAIR data principles, data stewardship and the EOSC.</a:t>
            </a: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Progress</a:t>
            </a:r>
            <a:r>
              <a:rPr lang="en-GB" sz="2000" b="0" dirty="0">
                <a:solidFill>
                  <a:prstClr val="black"/>
                </a:solidFill>
              </a:rPr>
              <a:t> –</a:t>
            </a:r>
          </a:p>
          <a:p>
            <a:pPr lvl="0"/>
            <a:r>
              <a:rPr lang="en-GB" sz="2000" b="0" dirty="0">
                <a:solidFill>
                  <a:prstClr val="black"/>
                </a:solidFill>
              </a:rPr>
              <a:t>	</a:t>
            </a:r>
            <a:r>
              <a:rPr lang="en-GB" sz="1600" b="0" dirty="0" err="1">
                <a:solidFill>
                  <a:prstClr val="black"/>
                </a:solidFill>
              </a:rPr>
              <a:t>EXPaNDS</a:t>
            </a:r>
            <a:r>
              <a:rPr lang="en-GB" sz="1600" b="0" dirty="0">
                <a:solidFill>
                  <a:prstClr val="black"/>
                </a:solidFill>
              </a:rPr>
              <a:t>, a consortium of national RIs, has been funded to provide FAIR data in EOSC</a:t>
            </a:r>
            <a:br>
              <a:rPr lang="en-GB" sz="1600" b="0" dirty="0">
                <a:solidFill>
                  <a:prstClr val="black"/>
                </a:solidFill>
              </a:rPr>
            </a:br>
            <a:r>
              <a:rPr lang="en-GB" sz="1600" b="0" dirty="0">
                <a:solidFill>
                  <a:prstClr val="black"/>
                </a:solidFill>
              </a:rPr>
              <a:t>	First informal contact took place at EOSC-hub</a:t>
            </a:r>
          </a:p>
          <a:p>
            <a:pPr lvl="0"/>
            <a:r>
              <a:rPr lang="en-GB" sz="2000" dirty="0">
                <a:solidFill>
                  <a:prstClr val="black"/>
                </a:solidFill>
              </a:rPr>
              <a:t>Weaknesses</a:t>
            </a:r>
            <a:r>
              <a:rPr lang="en-GB" sz="2000" b="0" dirty="0">
                <a:solidFill>
                  <a:prstClr val="black"/>
                </a:solidFill>
              </a:rPr>
              <a:t> – </a:t>
            </a:r>
          </a:p>
          <a:p>
            <a:pPr lvl="0"/>
            <a:r>
              <a:rPr lang="en-GB" sz="2000" b="0" dirty="0">
                <a:solidFill>
                  <a:prstClr val="black"/>
                </a:solidFill>
              </a:rPr>
              <a:t>	</a:t>
            </a:r>
            <a:r>
              <a:rPr lang="en-GB" sz="1600" b="0" dirty="0" err="1">
                <a:solidFill>
                  <a:prstClr val="black"/>
                </a:solidFill>
              </a:rPr>
              <a:t>EXPaNDS</a:t>
            </a:r>
            <a:r>
              <a:rPr lang="en-GB" sz="1600" b="0" dirty="0">
                <a:solidFill>
                  <a:prstClr val="black"/>
                </a:solidFill>
              </a:rPr>
              <a:t> and </a:t>
            </a:r>
            <a:r>
              <a:rPr lang="en-GB" sz="1600" b="0" dirty="0" err="1">
                <a:solidFill>
                  <a:prstClr val="black"/>
                </a:solidFill>
              </a:rPr>
              <a:t>PaNOSC</a:t>
            </a:r>
            <a:r>
              <a:rPr lang="en-GB" sz="1600" b="0" dirty="0">
                <a:solidFill>
                  <a:prstClr val="black"/>
                </a:solidFill>
              </a:rPr>
              <a:t> end up not working closely together</a:t>
            </a:r>
          </a:p>
          <a:p>
            <a:pPr lvl="0"/>
            <a:endParaRPr lang="en-GB" sz="1600" b="0" dirty="0">
              <a:solidFill>
                <a:prstClr val="black"/>
              </a:solidFill>
            </a:endParaRPr>
          </a:p>
          <a:p>
            <a:pPr lvl="0"/>
            <a:r>
              <a:rPr lang="en-GB" sz="3200" dirty="0">
                <a:solidFill>
                  <a:prstClr val="black"/>
                </a:solidFill>
              </a:rPr>
              <a:t>Next Steps</a:t>
            </a:r>
            <a:r>
              <a:rPr lang="en-GB" sz="3200" b="0" dirty="0">
                <a:solidFill>
                  <a:prstClr val="black"/>
                </a:solidFill>
              </a:rPr>
              <a:t> – </a:t>
            </a:r>
          </a:p>
          <a:p>
            <a:pPr lvl="0"/>
            <a:endParaRPr lang="en-GB" b="0" dirty="0">
              <a:solidFill>
                <a:prstClr val="black"/>
              </a:solidFill>
            </a:endParaRPr>
          </a:p>
          <a:p>
            <a:pPr lvl="0"/>
            <a:r>
              <a:rPr lang="en-GB" b="0" dirty="0">
                <a:solidFill>
                  <a:prstClr val="black"/>
                </a:solidFill>
              </a:rPr>
              <a:t>	</a:t>
            </a:r>
            <a:r>
              <a:rPr lang="en-GB" sz="2000" b="0" dirty="0">
                <a:solidFill>
                  <a:prstClr val="black"/>
                </a:solidFill>
              </a:rPr>
              <a:t>Define how </a:t>
            </a:r>
            <a:r>
              <a:rPr lang="en-GB" sz="2000" b="0" dirty="0" err="1">
                <a:solidFill>
                  <a:prstClr val="black"/>
                </a:solidFill>
              </a:rPr>
              <a:t>PaNOSC</a:t>
            </a:r>
            <a:r>
              <a:rPr lang="en-GB" sz="2000" b="0" dirty="0">
                <a:solidFill>
                  <a:prstClr val="black"/>
                </a:solidFill>
              </a:rPr>
              <a:t> and </a:t>
            </a:r>
            <a:r>
              <a:rPr lang="en-GB" sz="2000" b="0" dirty="0" err="1">
                <a:solidFill>
                  <a:prstClr val="black"/>
                </a:solidFill>
              </a:rPr>
              <a:t>EXPaNDS</a:t>
            </a:r>
            <a:r>
              <a:rPr lang="en-GB" sz="2000" b="0" dirty="0">
                <a:solidFill>
                  <a:prstClr val="black"/>
                </a:solidFill>
              </a:rPr>
              <a:t> will work together and share outcomes</a:t>
            </a:r>
          </a:p>
          <a:p>
            <a:endParaRPr lang="en-US" sz="2000" dirty="0"/>
          </a:p>
        </p:txBody>
      </p:sp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6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8484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76" y="228600"/>
            <a:ext cx="7310043" cy="446276"/>
          </a:xfrm>
        </p:spPr>
        <p:txBody>
          <a:bodyPr/>
          <a:lstStyle/>
          <a:p>
            <a:r>
              <a:rPr lang="en-US" dirty="0" err="1"/>
              <a:t>PaNOSC</a:t>
            </a:r>
            <a:r>
              <a:rPr lang="en-US" dirty="0"/>
              <a:t> - Software developments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990600"/>
            <a:ext cx="10130713" cy="523220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AAI  ILL with GÉANT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catalogues </a:t>
            </a:r>
            <a:r>
              <a:rPr lang="en-US" sz="2000" dirty="0">
                <a:sym typeface="Wingdings" panose="05000000000000000000" pitchFamily="2" charset="2"/>
              </a:rPr>
              <a:t> ICAT (ESRF), </a:t>
            </a:r>
            <a:r>
              <a:rPr lang="en-US" sz="2000" dirty="0" err="1">
                <a:sym typeface="Wingdings" panose="05000000000000000000" pitchFamily="2" charset="2"/>
              </a:rPr>
              <a:t>SciCat</a:t>
            </a:r>
            <a:r>
              <a:rPr lang="en-US" sz="2000" dirty="0">
                <a:sym typeface="Wingdings" panose="05000000000000000000" pitchFamily="2" charset="2"/>
              </a:rPr>
              <a:t> (ESS), MDC (</a:t>
            </a:r>
            <a:r>
              <a:rPr lang="en-US" sz="2000" dirty="0" err="1">
                <a:sym typeface="Wingdings" panose="05000000000000000000" pitchFamily="2" charset="2"/>
              </a:rPr>
              <a:t>EuXFEL</a:t>
            </a:r>
            <a:r>
              <a:rPr lang="en-US" sz="2000" dirty="0">
                <a:sym typeface="Wingdings" panose="05000000000000000000" pitchFamily="2" charset="2"/>
              </a:rPr>
              <a:t>), ILL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Common search API  ESS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E-logbook  ICAT+ (ESRF)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Jupyter</a:t>
            </a:r>
            <a:r>
              <a:rPr lang="en-US" sz="2000" dirty="0">
                <a:sym typeface="Wingdings" panose="05000000000000000000" pitchFamily="2" charset="2"/>
              </a:rPr>
              <a:t> on Kubernetes  ESRF, ILL, ESS, …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DAAS portal  </a:t>
            </a:r>
            <a:r>
              <a:rPr lang="en-US" sz="2000" dirty="0" err="1">
                <a:sym typeface="Wingdings" panose="05000000000000000000" pitchFamily="2" charset="2"/>
              </a:rPr>
              <a:t>Calipsoplus</a:t>
            </a:r>
            <a:r>
              <a:rPr lang="en-US" sz="2000" dirty="0">
                <a:sym typeface="Wingdings" panose="05000000000000000000" pitchFamily="2" charset="2"/>
              </a:rPr>
              <a:t> (ESRF+ALBA), Visa (ILL), …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Software catalogue  </a:t>
            </a:r>
            <a:r>
              <a:rPr lang="en-US" sz="2000" dirty="0" err="1">
                <a:sym typeface="Wingdings" panose="05000000000000000000" pitchFamily="2" charset="2"/>
              </a:rPr>
              <a:t>PaNdata</a:t>
            </a:r>
            <a:r>
              <a:rPr lang="en-US" sz="2000" dirty="0">
                <a:sym typeface="Wingdings" panose="05000000000000000000" pitchFamily="2" charset="2"/>
              </a:rPr>
              <a:t> catalogue (ILL)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Simulation software  </a:t>
            </a:r>
            <a:r>
              <a:rPr lang="en-US" sz="2000" dirty="0" err="1">
                <a:sym typeface="Wingdings" panose="05000000000000000000" pitchFamily="2" charset="2"/>
              </a:rPr>
              <a:t>Simex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EuXFEL</a:t>
            </a:r>
            <a:r>
              <a:rPr lang="en-US" sz="2000" dirty="0">
                <a:sym typeface="Wingdings" panose="05000000000000000000" pitchFamily="2" charset="2"/>
              </a:rPr>
              <a:t>), OASYS (ESRF)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e-Training platform  ESS, ELI, </a:t>
            </a:r>
          </a:p>
        </p:txBody>
      </p:sp>
      <p:grpSp>
        <p:nvGrpSpPr>
          <p:cNvPr id="4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5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693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5557932"/>
          </a:xfrm>
        </p:spPr>
        <p:txBody>
          <a:bodyPr/>
          <a:lstStyle/>
          <a:p>
            <a:pPr marL="598170" lvl="1" indent="-381000">
              <a:spcAft>
                <a:spcPts val="360"/>
              </a:spcAft>
              <a:buFont typeface="+mj-lt"/>
              <a:buAutoNum type="arabicPeriod"/>
            </a:pPr>
            <a:r>
              <a:rPr lang="en-GB" sz="1920" b="1" dirty="0">
                <a:solidFill>
                  <a:srgbClr val="FF0000"/>
                </a:solidFill>
              </a:rPr>
              <a:t>FAIR data </a:t>
            </a:r>
            <a:r>
              <a:rPr lang="en-GB" sz="1920" dirty="0">
                <a:solidFill>
                  <a:srgbClr val="FF0000"/>
                </a:solidFill>
              </a:rPr>
              <a:t>– more difficult to implement than most believe</a:t>
            </a:r>
          </a:p>
          <a:p>
            <a:pPr marL="1026796" lvl="3" indent="-381000">
              <a:spcAft>
                <a:spcPts val="360"/>
              </a:spcAft>
              <a:buFont typeface="Wingdings" pitchFamily="2" charset="2"/>
              <a:buChar char="ü"/>
            </a:pPr>
            <a:r>
              <a:rPr lang="en-GB" sz="1920" dirty="0"/>
              <a:t>Implementing an electronic logbook as part of the RICH metadata capture</a:t>
            </a:r>
          </a:p>
          <a:p>
            <a:pPr marL="1026796" lvl="3" indent="-381000">
              <a:spcAft>
                <a:spcPts val="720"/>
              </a:spcAft>
              <a:buFont typeface="Wingdings" pitchFamily="2" charset="2"/>
              <a:buChar char="ü"/>
            </a:pPr>
            <a:r>
              <a:rPr lang="en-GB" sz="1920" dirty="0"/>
              <a:t>Promote use of </a:t>
            </a:r>
            <a:r>
              <a:rPr lang="en-GB" sz="1920" dirty="0" err="1"/>
              <a:t>Jupyter</a:t>
            </a:r>
            <a:r>
              <a:rPr lang="en-GB" sz="1920" dirty="0"/>
              <a:t> notebooks and workflows to capture data analysis</a:t>
            </a:r>
          </a:p>
          <a:p>
            <a:pPr marL="598170" lvl="1" indent="-381000">
              <a:spcAft>
                <a:spcPts val="360"/>
              </a:spcAft>
              <a:buFont typeface="+mj-lt"/>
              <a:buAutoNum type="arabicPeriod"/>
            </a:pPr>
            <a:r>
              <a:rPr lang="en-GB" sz="1920" b="1" dirty="0">
                <a:solidFill>
                  <a:srgbClr val="FF0000"/>
                </a:solidFill>
              </a:rPr>
              <a:t>Integration</a:t>
            </a:r>
            <a:r>
              <a:rPr lang="en-GB" sz="1920" i="1" dirty="0">
                <a:solidFill>
                  <a:srgbClr val="FF0000"/>
                </a:solidFill>
              </a:rPr>
              <a:t> - </a:t>
            </a:r>
            <a:r>
              <a:rPr lang="en-GB" sz="1920" dirty="0">
                <a:solidFill>
                  <a:srgbClr val="FF0000"/>
                </a:solidFill>
              </a:rPr>
              <a:t>services linked by a supported federated identity scheme covering the research life cycle where users access data, software, IT capacity and the expertise for performing analysis</a:t>
            </a:r>
          </a:p>
          <a:p>
            <a:pPr marL="1026796" lvl="3" indent="-381000">
              <a:spcAft>
                <a:spcPts val="720"/>
              </a:spcAft>
              <a:buFont typeface="Wingdings" pitchFamily="2" charset="2"/>
              <a:buChar char="ü"/>
            </a:pPr>
            <a:r>
              <a:rPr lang="en-GB" sz="1920" dirty="0"/>
              <a:t>GEANT will help </a:t>
            </a:r>
            <a:r>
              <a:rPr lang="en-GB" sz="1920" dirty="0" err="1"/>
              <a:t>PaNOSC</a:t>
            </a:r>
            <a:r>
              <a:rPr lang="en-GB" sz="1920" dirty="0"/>
              <a:t> by hosting AAI, ESFRIs to provide expertise</a:t>
            </a:r>
          </a:p>
          <a:p>
            <a:pPr marL="598170" lvl="1" indent="-381000">
              <a:spcAft>
                <a:spcPts val="360"/>
              </a:spcAft>
              <a:buFont typeface="+mj-lt"/>
              <a:buAutoNum type="arabicPeriod"/>
            </a:pPr>
            <a:r>
              <a:rPr lang="en-GB" sz="1920" b="1" dirty="0">
                <a:solidFill>
                  <a:srgbClr val="FF0000"/>
                </a:solidFill>
              </a:rPr>
              <a:t>Hybrid model </a:t>
            </a:r>
            <a:r>
              <a:rPr lang="en-GB" sz="1920" dirty="0">
                <a:solidFill>
                  <a:srgbClr val="FF0000"/>
                </a:solidFill>
              </a:rPr>
              <a:t>- should not compete with but rather profit from user friendliness and innovation of commercial service providers</a:t>
            </a:r>
          </a:p>
          <a:p>
            <a:pPr marL="1026796" lvl="3" indent="-381000">
              <a:spcAft>
                <a:spcPts val="720"/>
              </a:spcAft>
              <a:buFont typeface="Wingdings" pitchFamily="2" charset="2"/>
              <a:buChar char="ü"/>
            </a:pPr>
            <a:r>
              <a:rPr lang="en-GB" sz="1920" dirty="0" err="1"/>
              <a:t>PaNOSC</a:t>
            </a:r>
            <a:r>
              <a:rPr lang="en-GB" sz="1920" dirty="0"/>
              <a:t> will procure and integrate commercial services</a:t>
            </a:r>
          </a:p>
          <a:p>
            <a:pPr marL="598170" lvl="1" indent="-381000">
              <a:spcAft>
                <a:spcPts val="360"/>
              </a:spcAft>
              <a:buFont typeface="+mj-lt"/>
              <a:buAutoNum type="arabicPeriod"/>
            </a:pPr>
            <a:r>
              <a:rPr lang="en-GB" sz="1920" b="1" dirty="0">
                <a:solidFill>
                  <a:srgbClr val="FF0000"/>
                </a:solidFill>
              </a:rPr>
              <a:t>Provenance, citation and use </a:t>
            </a:r>
            <a:r>
              <a:rPr lang="en-GB" sz="1920" dirty="0">
                <a:solidFill>
                  <a:srgbClr val="FF0000"/>
                </a:solidFill>
              </a:rPr>
              <a:t>of data &amp; software </a:t>
            </a:r>
          </a:p>
          <a:p>
            <a:pPr marL="1026796" lvl="3" indent="-381000">
              <a:spcAft>
                <a:spcPts val="720"/>
              </a:spcAft>
              <a:buFont typeface="Wingdings" pitchFamily="2" charset="2"/>
              <a:buChar char="ü"/>
            </a:pPr>
            <a:r>
              <a:rPr lang="en-GB" sz="1920" dirty="0"/>
              <a:t>Train users to cite DOIs and provide Open Data</a:t>
            </a:r>
          </a:p>
          <a:p>
            <a:pPr marL="598170" lvl="1" indent="-381000">
              <a:spcAft>
                <a:spcPts val="360"/>
              </a:spcAft>
              <a:buFont typeface="+mj-lt"/>
              <a:buAutoNum type="arabicPeriod"/>
            </a:pPr>
            <a:r>
              <a:rPr lang="en-GB" sz="1920" b="1" dirty="0">
                <a:solidFill>
                  <a:srgbClr val="FF0000"/>
                </a:solidFill>
              </a:rPr>
              <a:t>Business model </a:t>
            </a:r>
            <a:r>
              <a:rPr lang="en-GB" sz="1920" dirty="0">
                <a:solidFill>
                  <a:srgbClr val="FF0000"/>
                </a:solidFill>
              </a:rPr>
              <a:t>of how to provide services to all scientists and general public</a:t>
            </a:r>
          </a:p>
          <a:p>
            <a:pPr marL="1026796" lvl="3" indent="-381000">
              <a:spcAft>
                <a:spcPts val="720"/>
              </a:spcAft>
              <a:buFont typeface="Wingdings" pitchFamily="2" charset="2"/>
              <a:buChar char="ü"/>
            </a:pPr>
            <a:r>
              <a:rPr lang="en-GB" sz="1920" dirty="0"/>
              <a:t>ESFRI Photon and Neutron RIs have funding for Users who come to the source, </a:t>
            </a:r>
            <a:r>
              <a:rPr lang="en-GB" sz="1920" b="1" dirty="0"/>
              <a:t>but no  funding for providing services for using Open Data. Will EOSC provide resources?</a:t>
            </a:r>
          </a:p>
          <a:p>
            <a:endParaRPr lang="en-US" dirty="0"/>
          </a:p>
        </p:txBody>
      </p:sp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5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6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377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76" y="76200"/>
            <a:ext cx="7310043" cy="446276"/>
          </a:xfrm>
        </p:spPr>
        <p:txBody>
          <a:bodyPr/>
          <a:lstStyle/>
          <a:p>
            <a:r>
              <a:rPr lang="en-US" dirty="0" err="1"/>
              <a:t>PaNOSC</a:t>
            </a:r>
            <a:r>
              <a:rPr lang="en-US" dirty="0"/>
              <a:t> Partners – ESFRI projects </a:t>
            </a:r>
          </a:p>
        </p:txBody>
      </p:sp>
      <p:pic>
        <p:nvPicPr>
          <p:cNvPr id="3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49347" y="3328978"/>
            <a:ext cx="3129140" cy="113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45959" y="4379117"/>
            <a:ext cx="300313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20" b="1" dirty="0">
                <a:solidFill>
                  <a:srgbClr val="FF0000"/>
                </a:solidFill>
              </a:rPr>
              <a:t>P</a:t>
            </a:r>
            <a:r>
              <a:rPr lang="en-GB" sz="1320" dirty="0"/>
              <a:t>hoton </a:t>
            </a:r>
            <a:r>
              <a:rPr lang="en-GB" sz="1320" b="1" dirty="0">
                <a:solidFill>
                  <a:srgbClr val="FF0000"/>
                </a:solidFill>
              </a:rPr>
              <a:t>a</a:t>
            </a:r>
            <a:r>
              <a:rPr lang="en-GB" sz="1320" dirty="0"/>
              <a:t>nd </a:t>
            </a:r>
            <a:r>
              <a:rPr lang="en-GB" sz="1320" b="1" dirty="0">
                <a:solidFill>
                  <a:srgbClr val="FF0000"/>
                </a:solidFill>
              </a:rPr>
              <a:t>N</a:t>
            </a:r>
            <a:r>
              <a:rPr lang="en-GB" sz="1320" dirty="0"/>
              <a:t>eutron </a:t>
            </a:r>
            <a:r>
              <a:rPr lang="en-GB" sz="1320" b="1" dirty="0">
                <a:solidFill>
                  <a:srgbClr val="FF0000"/>
                </a:solidFill>
              </a:rPr>
              <a:t>O</a:t>
            </a:r>
            <a:r>
              <a:rPr lang="en-GB" sz="1320" dirty="0"/>
              <a:t>pen </a:t>
            </a:r>
            <a:r>
              <a:rPr lang="en-GB" sz="1320" b="1" dirty="0">
                <a:solidFill>
                  <a:srgbClr val="FF0000"/>
                </a:solidFill>
              </a:rPr>
              <a:t>S</a:t>
            </a:r>
            <a:r>
              <a:rPr lang="en-GB" sz="1320" dirty="0"/>
              <a:t>cience </a:t>
            </a:r>
            <a:r>
              <a:rPr lang="en-GB" sz="1320" b="1" dirty="0">
                <a:solidFill>
                  <a:srgbClr val="FF0000"/>
                </a:solidFill>
              </a:rPr>
              <a:t>C</a:t>
            </a:r>
            <a:r>
              <a:rPr lang="en-GB" sz="1320" dirty="0"/>
              <a:t>loud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7336" y="2061260"/>
            <a:ext cx="950506" cy="1175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6309" y="2252977"/>
            <a:ext cx="992772" cy="924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3115" y="2252977"/>
            <a:ext cx="908780" cy="904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736" y="4778455"/>
            <a:ext cx="1792900" cy="9647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6774" y="4820146"/>
            <a:ext cx="1245098" cy="8231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6418" y="3504953"/>
            <a:ext cx="1303020" cy="731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3222" y="3385919"/>
            <a:ext cx="1018193" cy="795911"/>
          </a:xfrm>
          <a:prstGeom prst="rect">
            <a:avLst/>
          </a:prstGeom>
        </p:spPr>
      </p:pic>
      <p:sp>
        <p:nvSpPr>
          <p:cNvPr id="12" name="Cloud 11"/>
          <p:cNvSpPr/>
          <p:nvPr/>
        </p:nvSpPr>
        <p:spPr>
          <a:xfrm>
            <a:off x="2894631" y="1614399"/>
            <a:ext cx="6394310" cy="4258276"/>
          </a:xfrm>
          <a:prstGeom prst="cloud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3660" y="711833"/>
            <a:ext cx="2300737" cy="12930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6211" y="4690777"/>
            <a:ext cx="2305675" cy="12963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1722" y="4693615"/>
            <a:ext cx="2211940" cy="13611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425" y="2918687"/>
            <a:ext cx="1853827" cy="13230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6805" y="2914726"/>
            <a:ext cx="2033093" cy="13553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028" t="42440" r="29888" b="10940"/>
          <a:stretch/>
        </p:blipFill>
        <p:spPr>
          <a:xfrm>
            <a:off x="4776002" y="722489"/>
            <a:ext cx="2460742" cy="12823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1872" y="704398"/>
            <a:ext cx="1947924" cy="13004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27497" y="5743188"/>
            <a:ext cx="2230007" cy="8148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967" y="3177495"/>
            <a:ext cx="3148519" cy="1621536"/>
          </a:xfrm>
          <a:prstGeom prst="rect">
            <a:avLst/>
          </a:prstGeom>
        </p:spPr>
      </p:pic>
      <p:sp>
        <p:nvSpPr>
          <p:cNvPr id="22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23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24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39" y="2252976"/>
            <a:ext cx="893868" cy="89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0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sz="3840" b="1" dirty="0">
                <a:solidFill>
                  <a:schemeClr val="accent2"/>
                </a:solidFill>
                <a:cs typeface="HelveticaNeueLT Com 65 Md"/>
              </a:rPr>
              <a:t>Data is our Product!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03718" y="1367614"/>
            <a:ext cx="5397150" cy="5115743"/>
            <a:chOff x="1710309" y="1225806"/>
            <a:chExt cx="4355229" cy="4059974"/>
          </a:xfrm>
        </p:grpSpPr>
        <p:sp>
          <p:nvSpPr>
            <p:cNvPr id="5" name="Oval 4"/>
            <p:cNvSpPr/>
            <p:nvPr/>
          </p:nvSpPr>
          <p:spPr>
            <a:xfrm>
              <a:off x="1710309" y="1225806"/>
              <a:ext cx="4355229" cy="405997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  <a:shade val="30000"/>
                    <a:satMod val="115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  <a:gs pos="100000">
                  <a:schemeClr val="accent3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/>
            </a:p>
          </p:txBody>
        </p:sp>
        <p:sp>
          <p:nvSpPr>
            <p:cNvPr id="6" name="Oval 5"/>
            <p:cNvSpPr/>
            <p:nvPr/>
          </p:nvSpPr>
          <p:spPr>
            <a:xfrm>
              <a:off x="2483768" y="1880038"/>
              <a:ext cx="2776121" cy="273534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275856" y="2641476"/>
              <a:ext cx="1224136" cy="122413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840" b="1" dirty="0"/>
                <a:t>RIs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7435193" y="3665958"/>
            <a:ext cx="12816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60" b="1" dirty="0">
                <a:solidFill>
                  <a:schemeClr val="accent2"/>
                </a:solidFill>
                <a:cs typeface="HelveticaNeueLT Com 65 Md"/>
              </a:rPr>
              <a:t>Raw Data</a:t>
            </a:r>
            <a:endParaRPr lang="en-US" sz="2160" dirty="0"/>
          </a:p>
        </p:txBody>
      </p:sp>
      <p:sp>
        <p:nvSpPr>
          <p:cNvPr id="9" name="Rectangle 8"/>
          <p:cNvSpPr/>
          <p:nvPr/>
        </p:nvSpPr>
        <p:spPr>
          <a:xfrm>
            <a:off x="7435193" y="2505734"/>
            <a:ext cx="1796774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60" b="1" dirty="0">
                <a:solidFill>
                  <a:schemeClr val="accent2"/>
                </a:solidFill>
                <a:cs typeface="HelveticaNeueLT Com 65 Md"/>
              </a:rPr>
              <a:t>Reduced Data</a:t>
            </a:r>
            <a:br>
              <a:rPr lang="en-GB" sz="2160" b="1" dirty="0">
                <a:solidFill>
                  <a:schemeClr val="accent2"/>
                </a:solidFill>
                <a:cs typeface="HelveticaNeueLT Com 65 Md"/>
              </a:rPr>
            </a:br>
            <a:r>
              <a:rPr lang="en-GB" sz="2160" b="1" dirty="0">
                <a:solidFill>
                  <a:schemeClr val="accent2"/>
                </a:solidFill>
                <a:cs typeface="HelveticaNeueLT Com 65 Md"/>
              </a:rPr>
              <a:t>Archived Data</a:t>
            </a:r>
            <a:endParaRPr lang="en-US" sz="2160" dirty="0"/>
          </a:p>
        </p:txBody>
      </p:sp>
      <p:sp>
        <p:nvSpPr>
          <p:cNvPr id="10" name="Rectangle 9"/>
          <p:cNvSpPr/>
          <p:nvPr/>
        </p:nvSpPr>
        <p:spPr>
          <a:xfrm>
            <a:off x="7435193" y="1143947"/>
            <a:ext cx="1853905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60" b="1" dirty="0">
                <a:solidFill>
                  <a:schemeClr val="accent2"/>
                </a:solidFill>
                <a:cs typeface="HelveticaNeueLT Com 65 Md"/>
              </a:rPr>
              <a:t>Open Data</a:t>
            </a:r>
            <a:br>
              <a:rPr lang="en-GB" sz="2160" b="1" dirty="0">
                <a:solidFill>
                  <a:schemeClr val="accent2"/>
                </a:solidFill>
                <a:cs typeface="HelveticaNeueLT Com 65 Md"/>
              </a:rPr>
            </a:br>
            <a:r>
              <a:rPr lang="en-GB" sz="2160" b="1" dirty="0">
                <a:solidFill>
                  <a:schemeClr val="accent2"/>
                </a:solidFill>
                <a:cs typeface="HelveticaNeueLT Com 65 Md"/>
              </a:rPr>
              <a:t>Analysed Data</a:t>
            </a:r>
            <a:br>
              <a:rPr lang="en-GB" sz="2160" b="1" dirty="0">
                <a:solidFill>
                  <a:schemeClr val="accent2"/>
                </a:solidFill>
                <a:cs typeface="HelveticaNeueLT Com 65 Md"/>
              </a:rPr>
            </a:br>
            <a:r>
              <a:rPr lang="en-GB" sz="2160" b="1" dirty="0">
                <a:solidFill>
                  <a:schemeClr val="accent2"/>
                </a:solidFill>
                <a:cs typeface="HelveticaNeueLT Com 65 Md"/>
              </a:rPr>
              <a:t>Digital Objects</a:t>
            </a:r>
            <a:endParaRPr lang="en-US" sz="216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91824" y="1867762"/>
            <a:ext cx="27357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31014" y="2821270"/>
            <a:ext cx="27357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31014" y="3858185"/>
            <a:ext cx="27357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7827" y="2430811"/>
            <a:ext cx="18690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60" b="1" dirty="0"/>
              <a:t>On-site </a:t>
            </a:r>
          </a:p>
          <a:p>
            <a:pPr algn="ctr"/>
            <a:r>
              <a:rPr lang="en-GB" sz="2160" b="1" dirty="0"/>
              <a:t>data reduction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8162" y="4667626"/>
            <a:ext cx="166686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60" b="1" dirty="0"/>
              <a:t>On-site </a:t>
            </a:r>
          </a:p>
          <a:p>
            <a:pPr algn="ctr"/>
            <a:r>
              <a:rPr lang="en-GB" sz="2160" b="1" dirty="0"/>
              <a:t>data analysis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2941" y="3479848"/>
            <a:ext cx="140891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60" b="1" dirty="0"/>
              <a:t>Metadata</a:t>
            </a:r>
          </a:p>
          <a:p>
            <a:pPr algn="ctr"/>
            <a:r>
              <a:rPr lang="en-GB" sz="2160" b="1" dirty="0"/>
              <a:t>catalogues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04228" y="3435096"/>
            <a:ext cx="187891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60" b="1" dirty="0" err="1"/>
              <a:t>Data+software</a:t>
            </a:r>
            <a:endParaRPr lang="en-GB" sz="2160" b="1" dirty="0"/>
          </a:p>
          <a:p>
            <a:pPr algn="ctr"/>
            <a:r>
              <a:rPr lang="en-GB" sz="2160" b="1" dirty="0"/>
              <a:t>catalogues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94743" y="1456184"/>
            <a:ext cx="140891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60" b="1" dirty="0"/>
              <a:t>Federated</a:t>
            </a:r>
          </a:p>
          <a:p>
            <a:pPr algn="ctr"/>
            <a:r>
              <a:rPr lang="en-GB" sz="2160" b="1" dirty="0"/>
              <a:t>catalogues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28222" y="4381897"/>
            <a:ext cx="15847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60" b="1" dirty="0"/>
              <a:t>Publications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16276" y="4682227"/>
            <a:ext cx="42672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60" b="1" dirty="0"/>
              <a:t>AI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78742" y="5786296"/>
            <a:ext cx="15756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160" b="1" dirty="0"/>
              <a:t>Data mining</a:t>
            </a:r>
          </a:p>
        </p:txBody>
      </p:sp>
      <p:sp>
        <p:nvSpPr>
          <p:cNvPr id="22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23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24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763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808" y="181655"/>
            <a:ext cx="10345592" cy="446276"/>
          </a:xfrm>
        </p:spPr>
        <p:txBody>
          <a:bodyPr/>
          <a:lstStyle/>
          <a:p>
            <a:r>
              <a:rPr lang="en-GB" dirty="0"/>
              <a:t>Why – to link all scientific data and output together</a:t>
            </a:r>
            <a:br>
              <a:rPr lang="en-GB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-2161136" y="3418852"/>
            <a:ext cx="581507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40" dirty="0"/>
              <a:t>Image Source: http://michaelnielsen.org/blog/the-future-of-science-2/</a:t>
            </a:r>
            <a:endParaRPr lang="en-US" sz="1440" dirty="0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11" y="3062818"/>
            <a:ext cx="3703750" cy="3551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521" y="706581"/>
            <a:ext cx="3662015" cy="3260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12" y="3111456"/>
            <a:ext cx="2691889" cy="3298908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 rot="1847684">
            <a:off x="6940457" y="2684747"/>
            <a:ext cx="259229" cy="129614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83" y="4257208"/>
            <a:ext cx="3931027" cy="1990140"/>
          </a:xfrm>
          <a:prstGeom prst="rect">
            <a:avLst/>
          </a:prstGeom>
        </p:spPr>
      </p:pic>
      <p:sp>
        <p:nvSpPr>
          <p:cNvPr id="10" name="Up Arrow 9"/>
          <p:cNvSpPr/>
          <p:nvPr/>
        </p:nvSpPr>
        <p:spPr>
          <a:xfrm rot="6120151">
            <a:off x="7864601" y="4397662"/>
            <a:ext cx="259229" cy="129614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TextBox 10"/>
          <p:cNvSpPr txBox="1"/>
          <p:nvPr/>
        </p:nvSpPr>
        <p:spPr>
          <a:xfrm>
            <a:off x="4641785" y="5322652"/>
            <a:ext cx="8499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3803" y="4655785"/>
            <a:ext cx="85472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Logbook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64224" y="3929293"/>
            <a:ext cx="92967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14" name="Up Arrow 13"/>
          <p:cNvSpPr/>
          <p:nvPr/>
        </p:nvSpPr>
        <p:spPr>
          <a:xfrm rot="17193979">
            <a:off x="3589643" y="4039138"/>
            <a:ext cx="259229" cy="129614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26" y="903168"/>
            <a:ext cx="2808026" cy="20404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71" y="685815"/>
            <a:ext cx="2103470" cy="2387353"/>
          </a:xfrm>
          <a:prstGeom prst="rect">
            <a:avLst/>
          </a:prstGeom>
        </p:spPr>
      </p:pic>
      <p:sp>
        <p:nvSpPr>
          <p:cNvPr id="17" name="Up Arrow 16"/>
          <p:cNvSpPr/>
          <p:nvPr/>
        </p:nvSpPr>
        <p:spPr>
          <a:xfrm rot="19964337">
            <a:off x="5629324" y="2926344"/>
            <a:ext cx="274771" cy="63386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Up Arrow 17"/>
          <p:cNvSpPr/>
          <p:nvPr/>
        </p:nvSpPr>
        <p:spPr>
          <a:xfrm rot="19389372">
            <a:off x="4162070" y="2673937"/>
            <a:ext cx="259229" cy="129614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20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21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685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FAIR a reality for </a:t>
            </a:r>
            <a:r>
              <a:rPr lang="en-US" dirty="0" err="1"/>
              <a:t>PaNOSC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600200"/>
            <a:ext cx="2592288" cy="3686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6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7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Content Placeholder 5"/>
          <p:cNvSpPr txBox="1">
            <a:spLocks/>
          </p:cNvSpPr>
          <p:nvPr/>
        </p:nvSpPr>
        <p:spPr>
          <a:xfrm>
            <a:off x="812369" y="1600200"/>
            <a:ext cx="6579031" cy="502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29600" rIns="216000" bIns="216000"/>
          <a:lstStyle>
            <a:lvl1pPr algn="l" rtl="0" eaLnBrk="0" fontAlgn="base" hangingPunct="0">
              <a:spcBef>
                <a:spcPct val="0"/>
              </a:spcBef>
              <a:spcAft>
                <a:spcPts val="1000"/>
              </a:spcAft>
              <a:buFont typeface="Arial" pitchFamily="34" charset="0"/>
              <a:defRPr b="1" kern="1200">
                <a:solidFill>
                  <a:srgbClr val="0098D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ts val="1500"/>
              </a:spcAft>
              <a:buFont typeface="Arial" pitchFamily="34" charset="0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50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462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400"/>
              </a:spcAft>
              <a:buClr>
                <a:srgbClr val="0098D4"/>
              </a:buClr>
              <a:buFont typeface="Wingdings" pitchFamily="2" charset="2"/>
              <a:buChar char="l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2050" indent="-17462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98D4"/>
              </a:buClr>
              <a:buFont typeface="ITCOfficinaSans LT Book"/>
              <a:buChar char="&gt;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How to make FAIR reality?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How to make the EOSC reality?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How to make Open Science reality?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PaNOSC will build on and help make FAIR, EOSC and Open Science become reality for the Photon and Neutron community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PaNOSC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developments: new Data Policy framework, Nexus-compliant metadata, e-logbook, certified data catalogues, search API, data services, linking to EOSC, etc.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5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4267200" cy="6155531"/>
          </a:xfrm>
        </p:spPr>
        <p:txBody>
          <a:bodyPr/>
          <a:lstStyle/>
          <a:p>
            <a:r>
              <a:rPr lang="en-US" sz="4000" dirty="0" err="1"/>
              <a:t>PaNOSC</a:t>
            </a:r>
            <a:r>
              <a:rPr lang="en-US" sz="4000" dirty="0"/>
              <a:t>, </a:t>
            </a:r>
            <a:r>
              <a:rPr lang="en-US" sz="4000" dirty="0" err="1"/>
              <a:t>ExPANDS</a:t>
            </a:r>
            <a:r>
              <a:rPr lang="en-US" sz="4000" dirty="0"/>
              <a:t> </a:t>
            </a:r>
            <a:r>
              <a:rPr lang="en-US" sz="4000" b="0" dirty="0"/>
              <a:t>and</a:t>
            </a:r>
            <a:r>
              <a:rPr lang="en-US" sz="4000" dirty="0"/>
              <a:t> EOSC </a:t>
            </a:r>
            <a:r>
              <a:rPr lang="en-US" sz="4000" b="0" dirty="0"/>
              <a:t>are</a:t>
            </a:r>
            <a:r>
              <a:rPr lang="en-US" sz="4000" dirty="0"/>
              <a:t> </a:t>
            </a:r>
            <a:r>
              <a:rPr lang="en-US" sz="4000" b="0" dirty="0"/>
              <a:t>about</a:t>
            </a:r>
            <a:br>
              <a:rPr lang="en-US" sz="4000" b="0" dirty="0"/>
            </a:br>
            <a:br>
              <a:rPr lang="en-US" sz="4000" b="0" dirty="0"/>
            </a:br>
            <a:r>
              <a:rPr lang="en-US" sz="4000" dirty="0"/>
              <a:t>making science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RELIABLE and REPRODUCIBLE</a:t>
            </a:r>
          </a:p>
        </p:txBody>
      </p:sp>
      <p:sp>
        <p:nvSpPr>
          <p:cNvPr id="5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6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7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52" y="-35700"/>
            <a:ext cx="5029200" cy="7293730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contourW="12700"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464" y="4343400"/>
            <a:ext cx="7717536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1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PaNOSC</a:t>
            </a:r>
            <a:r>
              <a:rPr lang="en-US" dirty="0"/>
              <a:t> KPIs</a:t>
            </a:r>
          </a:p>
        </p:txBody>
      </p:sp>
      <p:graphicFrame>
        <p:nvGraphicFramePr>
          <p:cNvPr id="5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756960"/>
              </p:ext>
            </p:extLst>
          </p:nvPr>
        </p:nvGraphicFramePr>
        <p:xfrm>
          <a:off x="846266" y="1581912"/>
          <a:ext cx="10583734" cy="41330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1536">
                  <a:extLst>
                    <a:ext uri="{9D8B030D-6E8A-4147-A177-3AD203B41FA5}">
                      <a16:colId xmlns:a16="http://schemas.microsoft.com/office/drawing/2014/main" val="3631395452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val="3784366310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val="83051728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val="1631644506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val="4291135528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val="4118314918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val="975948819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r>
                        <a:rPr lang="en-US" sz="2200" dirty="0"/>
                        <a:t>   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ILL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ESRF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CERIC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XFEL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ELI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ESS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282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Data/year</a:t>
                      </a:r>
                      <a:r>
                        <a:rPr lang="en-GB" sz="1700" b="1" baseline="0" dirty="0"/>
                        <a:t> 2018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0.2 PB</a:t>
                      </a:r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8 PB</a:t>
                      </a:r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1 PB</a:t>
                      </a:r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3PB</a:t>
                      </a:r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&lt; 1 PB</a:t>
                      </a:r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0</a:t>
                      </a:r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17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Data/year</a:t>
                      </a:r>
                      <a:r>
                        <a:rPr lang="en-GB" sz="1700" b="1" baseline="0" dirty="0"/>
                        <a:t> 2023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0.6 PB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50 PB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15 PB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100 PB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10 PB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GB" sz="1700" b="1" baseline="0" dirty="0">
                          <a:solidFill>
                            <a:srgbClr val="FF0000"/>
                          </a:solidFill>
                        </a:rPr>
                        <a:t> 1 PB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002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Data Policy 2018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2011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2016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/>
                        <a:t>2014</a:t>
                      </a:r>
                      <a:r>
                        <a:rPr lang="en-US" sz="1700" b="0" dirty="0"/>
                        <a:t>(3/8)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2017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in </a:t>
                      </a:r>
                      <a:r>
                        <a:rPr lang="en-GB" sz="1700" b="1" dirty="0" err="1"/>
                        <a:t>prog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2017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48699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Data Policy 2023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2011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2016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2019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2017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2019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2017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5750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Metadata catalogue 2018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Local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/>
                        <a:t>Icat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Local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/>
                        <a:t>myMdC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No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/>
                        <a:t>SciCat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15247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Metadata</a:t>
                      </a:r>
                      <a:r>
                        <a:rPr lang="en-GB" sz="1700" b="1" baseline="0" dirty="0"/>
                        <a:t> catalogue 2023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Local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/>
                        <a:t>Icat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>
                          <a:solidFill>
                            <a:srgbClr val="FF0000"/>
                          </a:solidFill>
                        </a:rPr>
                        <a:t>Icat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>
                          <a:solidFill>
                            <a:schemeClr val="tx1"/>
                          </a:solidFill>
                        </a:rPr>
                        <a:t>myMdC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[TBD]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/>
                        <a:t>SciCat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079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Metadata definition</a:t>
                      </a:r>
                      <a:r>
                        <a:rPr lang="en-GB" sz="1700" b="1" baseline="0" dirty="0"/>
                        <a:t> 2018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Nexus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Nexus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custom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/>
                        <a:t>myMdC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?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Nexus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00314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Metadata</a:t>
                      </a:r>
                      <a:r>
                        <a:rPr lang="en-GB" sz="1700" b="1" baseline="0" dirty="0"/>
                        <a:t> definition 2023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Nexus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/>
                        <a:t>Nexus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Nexus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Nexus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[Nexus]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/>
                        <a:t>Nexus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263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DOI 2018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no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no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564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DOI 2023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516779"/>
                  </a:ext>
                </a:extLst>
              </a:tr>
            </a:tbl>
          </a:graphicData>
        </a:graphic>
      </p:graphicFrame>
      <p:sp>
        <p:nvSpPr>
          <p:cNvPr id="4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6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7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706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PaNOSC</a:t>
            </a:r>
            <a:r>
              <a:rPr lang="en-US" dirty="0"/>
              <a:t> KPIs</a:t>
            </a:r>
          </a:p>
        </p:txBody>
      </p:sp>
      <p:graphicFrame>
        <p:nvGraphicFramePr>
          <p:cNvPr id="4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293874"/>
              </p:ext>
            </p:extLst>
          </p:nvPr>
        </p:nvGraphicFramePr>
        <p:xfrm>
          <a:off x="824870" y="1633728"/>
          <a:ext cx="10369296" cy="36545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432">
                  <a:extLst>
                    <a:ext uri="{9D8B030D-6E8A-4147-A177-3AD203B41FA5}">
                      <a16:colId xmlns:a16="http://schemas.microsoft.com/office/drawing/2014/main" val="3631395452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3784366310"/>
                    </a:ext>
                  </a:extLst>
                </a:gridCol>
                <a:gridCol w="1528999">
                  <a:extLst>
                    <a:ext uri="{9D8B030D-6E8A-4147-A177-3AD203B41FA5}">
                      <a16:colId xmlns:a16="http://schemas.microsoft.com/office/drawing/2014/main" val="83051728"/>
                    </a:ext>
                  </a:extLst>
                </a:gridCol>
                <a:gridCol w="1236108">
                  <a:extLst>
                    <a:ext uri="{9D8B030D-6E8A-4147-A177-3AD203B41FA5}">
                      <a16:colId xmlns:a16="http://schemas.microsoft.com/office/drawing/2014/main" val="1631644506"/>
                    </a:ext>
                  </a:extLst>
                </a:gridCol>
                <a:gridCol w="1502772">
                  <a:extLst>
                    <a:ext uri="{9D8B030D-6E8A-4147-A177-3AD203B41FA5}">
                      <a16:colId xmlns:a16="http://schemas.microsoft.com/office/drawing/2014/main" val="4291135528"/>
                    </a:ext>
                  </a:extLst>
                </a:gridCol>
                <a:gridCol w="1089516">
                  <a:extLst>
                    <a:ext uri="{9D8B030D-6E8A-4147-A177-3AD203B41FA5}">
                      <a16:colId xmlns:a16="http://schemas.microsoft.com/office/drawing/2014/main" val="4118314918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975948819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r>
                        <a:rPr lang="en-US" sz="2200" dirty="0"/>
                        <a:t>   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ILL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ESRF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CERIC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XFEL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ELI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ESS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282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Open Data 2018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100s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2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10s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32386405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Open Data 2023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1000s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1000s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100s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1000s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100s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10s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379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Data Services 2018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Pilot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In progress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Remote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In progress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?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In progress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68009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Data Services</a:t>
                      </a:r>
                      <a:r>
                        <a:rPr lang="en-GB" sz="1700" b="1" baseline="0" dirty="0"/>
                        <a:t> 2023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Desktop</a:t>
                      </a:r>
                      <a:r>
                        <a:rPr lang="en-GB" sz="17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700" b="1" baseline="0" dirty="0" err="1">
                          <a:solidFill>
                            <a:srgbClr val="FF0000"/>
                          </a:solidFill>
                        </a:rPr>
                        <a:t>Jupyter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err="1">
                          <a:solidFill>
                            <a:srgbClr val="FF0000"/>
                          </a:solidFill>
                        </a:rPr>
                        <a:t>Jupyter</a:t>
                      </a: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 Desktop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err="1">
                          <a:solidFill>
                            <a:srgbClr val="FF0000"/>
                          </a:solidFill>
                        </a:rPr>
                        <a:t>Jupyter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Desktop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err="1">
                          <a:solidFill>
                            <a:srgbClr val="FF0000"/>
                          </a:solidFill>
                        </a:rPr>
                        <a:t>Jupyter</a:t>
                      </a:r>
                      <a:r>
                        <a:rPr lang="en-GB" sz="1700" b="1" baseline="0" dirty="0">
                          <a:solidFill>
                            <a:srgbClr val="FF0000"/>
                          </a:solidFill>
                        </a:rPr>
                        <a:t> Desktop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Desktop</a:t>
                      </a:r>
                    </a:p>
                    <a:p>
                      <a:pPr algn="ctr"/>
                      <a:r>
                        <a:rPr lang="en-GB" sz="1700" b="1" dirty="0" err="1">
                          <a:solidFill>
                            <a:srgbClr val="FF0000"/>
                          </a:solidFill>
                        </a:rPr>
                        <a:t>Jupyter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 err="1">
                          <a:solidFill>
                            <a:srgbClr val="FF0000"/>
                          </a:solidFill>
                        </a:rPr>
                        <a:t>Jupyter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Desktop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458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700" b="1" dirty="0"/>
                        <a:t>Common data API 2018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 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00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700" b="1" dirty="0"/>
                        <a:t>Common</a:t>
                      </a:r>
                      <a:r>
                        <a:rPr lang="en-US" sz="1700" b="1" baseline="0" dirty="0"/>
                        <a:t> data API 2023</a:t>
                      </a:r>
                      <a:endParaRPr lang="en-US" sz="1700" b="1" dirty="0"/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106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700" b="1" dirty="0"/>
                        <a:t>User</a:t>
                      </a:r>
                      <a:r>
                        <a:rPr lang="en-US" sz="1700" b="1" baseline="0" dirty="0"/>
                        <a:t> training 2018</a:t>
                      </a:r>
                      <a:endParaRPr lang="en-US" sz="1700" b="1" dirty="0"/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45211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700" b="1" dirty="0"/>
                        <a:t>User</a:t>
                      </a:r>
                      <a:r>
                        <a:rPr lang="en-US" sz="1700" b="1" baseline="0" dirty="0"/>
                        <a:t> training 2023</a:t>
                      </a:r>
                      <a:endParaRPr lang="en-US" sz="1700" b="1" dirty="0"/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024653"/>
                  </a:ext>
                </a:extLst>
              </a:tr>
            </a:tbl>
          </a:graphicData>
        </a:graphic>
      </p:graphicFrame>
      <p:sp>
        <p:nvSpPr>
          <p:cNvPr id="5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latin typeface="Muli" pitchFamily="2" charset="77"/>
                <a:cs typeface="Arial"/>
              </a:rPr>
              <a:t>This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project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has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received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funding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from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the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European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Horizon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2020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5" dirty="0">
                <a:latin typeface="Muli" pitchFamily="2" charset="77"/>
                <a:cs typeface="Arial"/>
              </a:rPr>
              <a:t>research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5" dirty="0">
                <a:latin typeface="Muli" pitchFamily="2" charset="77"/>
                <a:cs typeface="Arial"/>
              </a:rPr>
              <a:t>and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20" dirty="0"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under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30" dirty="0">
                <a:latin typeface="Muli" pitchFamily="2" charset="77"/>
                <a:cs typeface="Arial"/>
              </a:rPr>
              <a:t>grant</a:t>
            </a:r>
            <a:r>
              <a:rPr sz="750" spc="-10" dirty="0">
                <a:latin typeface="Muli" pitchFamily="2" charset="77"/>
                <a:cs typeface="Arial"/>
              </a:rPr>
              <a:t> </a:t>
            </a:r>
            <a:r>
              <a:rPr sz="750" spc="15" dirty="0"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latin typeface="Muli" pitchFamily="2" charset="77"/>
                <a:cs typeface="Arial"/>
              </a:rPr>
              <a:t> No. </a:t>
            </a:r>
            <a:r>
              <a:rPr sz="750" spc="30" dirty="0">
                <a:latin typeface="Muli" pitchFamily="2" charset="77"/>
                <a:cs typeface="Arial"/>
              </a:rPr>
              <a:t>823852</a:t>
            </a:r>
            <a:endParaRPr sz="750" dirty="0">
              <a:latin typeface="Muli" pitchFamily="2" charset="77"/>
              <a:cs typeface="Arial"/>
            </a:endParaRPr>
          </a:p>
        </p:txBody>
      </p:sp>
      <p:grpSp>
        <p:nvGrpSpPr>
          <p:cNvPr id="6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7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767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zati 5">
      <a:dk1>
        <a:srgbClr val="404140"/>
      </a:dk1>
      <a:lt1>
        <a:srgbClr val="FFFFFF"/>
      </a:lt1>
      <a:dk2>
        <a:srgbClr val="1F497D"/>
      </a:dk2>
      <a:lt2>
        <a:srgbClr val="D6D7D6"/>
      </a:lt2>
      <a:accent1>
        <a:srgbClr val="666EAE"/>
      </a:accent1>
      <a:accent2>
        <a:srgbClr val="A34773"/>
      </a:accent2>
      <a:accent3>
        <a:srgbClr val="9BBB59"/>
      </a:accent3>
      <a:accent4>
        <a:srgbClr val="8064A2"/>
      </a:accent4>
      <a:accent5>
        <a:srgbClr val="95B8E3"/>
      </a:accent5>
      <a:accent6>
        <a:srgbClr val="F79646"/>
      </a:accent6>
      <a:hlink>
        <a:srgbClr val="0000FF"/>
      </a:hlink>
      <a:folHlink>
        <a:srgbClr val="A347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2390</Words>
  <Application>Microsoft Macintosh PowerPoint</Application>
  <PresentationFormat>Widescreen</PresentationFormat>
  <Paragraphs>368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3" baseType="lpstr">
      <vt:lpstr>Arial (Headings)</vt:lpstr>
      <vt:lpstr>HelveticaNeueLT Com 65 Md</vt:lpstr>
      <vt:lpstr>Arial</vt:lpstr>
      <vt:lpstr>Calibri</vt:lpstr>
      <vt:lpstr>Muli</vt:lpstr>
      <vt:lpstr>Times New Roman</vt:lpstr>
      <vt:lpstr>Wingdings</vt:lpstr>
      <vt:lpstr>Office Theme</vt:lpstr>
      <vt:lpstr>PaNOSC Overview and Status</vt:lpstr>
      <vt:lpstr>PaNOSC project - factsheet</vt:lpstr>
      <vt:lpstr>PaNOSC Partners – ESFRI projects </vt:lpstr>
      <vt:lpstr>Data is our Product!</vt:lpstr>
      <vt:lpstr>Why – to link all scientific data and output together </vt:lpstr>
      <vt:lpstr>Making FAIR a reality for PaNOSC</vt:lpstr>
      <vt:lpstr>PaNOSC, ExPANDS and EOSC are about  making science  RELIABLE and REPRODUCIBLE</vt:lpstr>
      <vt:lpstr>PaNOSC KPIs</vt:lpstr>
      <vt:lpstr>PaNOSC KPIs</vt:lpstr>
      <vt:lpstr>Sharing data across domains &amp; sites</vt:lpstr>
      <vt:lpstr>PaNOSC has 6 data catalogues with different APIs + UIs</vt:lpstr>
      <vt:lpstr>PaNOSC is implementing a common API searchable across sites </vt:lpstr>
      <vt:lpstr>PaNOSC Deliverables</vt:lpstr>
      <vt:lpstr>PaNOSC Milestones</vt:lpstr>
      <vt:lpstr>Deliverables status in May 2019</vt:lpstr>
      <vt:lpstr>Milestones status in May 2019</vt:lpstr>
      <vt:lpstr>PaNOSC’s Objectives</vt:lpstr>
      <vt:lpstr>Objective 1 – Integrate RIs with EOSC</vt:lpstr>
      <vt:lpstr>Objective 2 – FAIR data</vt:lpstr>
      <vt:lpstr>Objective 3 – Open data policies</vt:lpstr>
      <vt:lpstr>Objective 4 – Data services</vt:lpstr>
      <vt:lpstr>Objective 5 – Sharing data</vt:lpstr>
      <vt:lpstr>Objective 5 – Working with ExPANDS</vt:lpstr>
      <vt:lpstr>PaNOSC - Software developments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creator>GOETZ Andrew</dc:creator>
  <cp:lastModifiedBy>Nicoletta Carboni</cp:lastModifiedBy>
  <cp:revision>68</cp:revision>
  <dcterms:created xsi:type="dcterms:W3CDTF">2019-04-23T08:59:57Z</dcterms:created>
  <dcterms:modified xsi:type="dcterms:W3CDTF">2022-01-03T12:48:42Z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2019-04-23T00:00:00Z</vt:filetime>
  </property>
</Properties>
</file>