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D26EE3-716D-44E2-B6FB-716CB34A8D99}">
  <a:tblStyle styleId="{38D26EE3-716D-44E2-B6FB-716CB34A8D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432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2fe1dfd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dd2fe1dfd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2fe1df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d2fe1df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2fe1dfd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d2fe1df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d2fe1dfd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d2fe1dfd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d2fe1dfd5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2fe1df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dd2fe1df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2fe1dfd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dd2fe1dfd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2fe1dfd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dd2fe1dfd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d2fe1dfd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dd2fe1dfd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2fe1dfd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d2fe1dfd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2fe1df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dd2fe1df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gif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/Last Slide_Option1">
  <p:cSld name="First/Last Slide_Option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banner2no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54439"/>
            <a:ext cx="9159681" cy="615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6843393" y="6356223"/>
            <a:ext cx="2133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www.ceric-eric.eu</a:t>
            </a:r>
            <a:endParaRPr/>
          </a:p>
        </p:txBody>
      </p:sp>
      <p:pic>
        <p:nvPicPr>
          <p:cNvPr id="13" name="Google Shape;13;p2" descr="banner_nosuperscript_RGB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299" y="1"/>
            <a:ext cx="9159681" cy="123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Option2_CERICweb">
  <p:cSld name="2nd Slide_Option2_CERICweb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6843393" y="6480963"/>
            <a:ext cx="2133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www.ceric-eric.eu</a:t>
            </a:r>
            <a:endParaRPr/>
          </a:p>
        </p:txBody>
      </p:sp>
      <p:pic>
        <p:nvPicPr>
          <p:cNvPr id="62" name="Google Shape;62;p11" descr="banner_logotopleft-right2_nosuperscript_RGB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70" y="1"/>
            <a:ext cx="1468999" cy="71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bottom banner">
  <p:cSld name="2nd slide_bottom bann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anner2nologo_thinner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69" y="6456875"/>
            <a:ext cx="9160708" cy="42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banner_logotopright2_nosuperscript_RGB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228" y="-4360"/>
            <a:ext cx="1766112" cy="765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6843393" y="6456875"/>
            <a:ext cx="2133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www.ceric-eric.eu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/Last Slide_PFs logos">
  <p:cSld name="First/Last Slide_PFs log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 descr="BNC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3200" y="6414958"/>
            <a:ext cx="783385" cy="3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INFM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9684" y="6377975"/>
            <a:ext cx="477113" cy="41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 descr="Elettra_color_tra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8407" y="6374468"/>
            <a:ext cx="801656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 descr="RBI_Croatia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0477" y="6351788"/>
            <a:ext cx="641320" cy="4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 descr="SPL_logo_EN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461" y="6351787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 descr="tugraz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2501" y="6392277"/>
            <a:ext cx="1029008" cy="38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 descr="logo Solari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6894" y="6343202"/>
            <a:ext cx="1144702" cy="43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 descr="SLONMR.jpg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83356" y="6374468"/>
            <a:ext cx="394257" cy="39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 descr="banner_nosuperscript_RGB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7299" y="1"/>
            <a:ext cx="9159681" cy="123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/Last slide_flags">
  <p:cSld name="First/Last slide_flag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FLAGS_allcountries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169" y="5775559"/>
            <a:ext cx="822959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 descr="banner_nosuperscript_RGB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299" y="1"/>
            <a:ext cx="9159681" cy="123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 - CERIC web">
  <p:cSld name="2nd Slide - CERIC web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 descr="banner_logotopright2_nosuperscript_RGB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9228" y="-4360"/>
            <a:ext cx="1766112" cy="76561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/>
        </p:nvSpPr>
        <p:spPr>
          <a:xfrm>
            <a:off x="6843393" y="6480963"/>
            <a:ext cx="2133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www.ceric-eric.eu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PFs logos">
  <p:cSld name="2nd Slide_PFs log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banner_logotopright2_nosuperscript_RGB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9228" y="-4360"/>
            <a:ext cx="1766112" cy="76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 descr="BNC_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7378" y="6437637"/>
            <a:ext cx="783385" cy="3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 descr="INFM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3862" y="6400654"/>
            <a:ext cx="477113" cy="41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 descr="Elettra_color_tras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2585" y="6397147"/>
            <a:ext cx="801656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 descr="RBI_Croatia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94655" y="6374467"/>
            <a:ext cx="641320" cy="4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 descr="SPL_logo_EN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00639" y="6374466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 descr="tugraz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6679" y="6414956"/>
            <a:ext cx="1029008" cy="38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 descr="logo Solari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61072" y="6365881"/>
            <a:ext cx="1144702" cy="43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 descr="SLONMR.jpg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47534" y="6397147"/>
            <a:ext cx="394257" cy="39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blank">
  <p:cSld name="2nd slide_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 descr="banner_logotopright2_nosuperscript_RGB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9228" y="-4360"/>
            <a:ext cx="1766112" cy="76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Option2_PFs logos">
  <p:cSld name="2nd slide_Option2_PFs log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 descr="BNC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7378" y="6437637"/>
            <a:ext cx="783385" cy="3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 descr="INFM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3862" y="6400654"/>
            <a:ext cx="477113" cy="41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 descr="Elettra_color_tra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2585" y="6397147"/>
            <a:ext cx="801656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 descr="RBI_Croatia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4655" y="6374467"/>
            <a:ext cx="641320" cy="4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 descr="SPL_logo_EN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0639" y="6374466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 descr="tugraz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6679" y="6414956"/>
            <a:ext cx="1029008" cy="38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 descr="logo Solari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072" y="6365881"/>
            <a:ext cx="1144702" cy="43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 descr="SLONMR.jpg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47534" y="6397147"/>
            <a:ext cx="394257" cy="39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 descr="banner_logotopleft-right2_nosuperscript_RGB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0" y="1"/>
            <a:ext cx="1468999" cy="71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nd Slide_option2_bottom banner">
  <p:cSld name="2nd Slide_option2_bottom bann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 descr="banner2nologo_thinner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69" y="6456875"/>
            <a:ext cx="9160708" cy="4238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6843393" y="6480963"/>
            <a:ext cx="2133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www.ceric-eric.eu</a:t>
            </a:r>
            <a:endParaRPr/>
          </a:p>
        </p:txBody>
      </p:sp>
      <p:pic>
        <p:nvPicPr>
          <p:cNvPr id="59" name="Google Shape;59;p10" descr="banner_logotopleft-right2_nosuperscript_RGB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70" y="1"/>
            <a:ext cx="1468999" cy="71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FAIR_data%23cite_note-AutoSH-1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25" y="2246150"/>
            <a:ext cx="6369149" cy="25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728550" y="1485600"/>
            <a:ext cx="7686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en-GB" sz="47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Reusability in FAIR research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2928750" y="4910775"/>
            <a:ext cx="3286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Andrea Lorenzon</a:t>
            </a:r>
            <a:br>
              <a:rPr lang="en-GB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scientist &amp; software engineer</a:t>
            </a:r>
            <a:b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andrea.lorenzon@ceric-eric.eu </a:t>
            </a:r>
            <a:endParaRPr sz="32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3061125" y="-45975"/>
            <a:ext cx="1255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0">
                <a:solidFill>
                  <a:srgbClr val="A2C4C9"/>
                </a:solidFill>
                <a:latin typeface="EB Garamond"/>
                <a:ea typeface="EB Garamond"/>
                <a:cs typeface="EB Garamond"/>
                <a:sym typeface="EB Garamond"/>
              </a:rPr>
              <a:t>R</a:t>
            </a:r>
            <a:endParaRPr sz="40000">
              <a:solidFill>
                <a:srgbClr val="A2C4C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latin typeface="EB Garamond"/>
                <a:ea typeface="EB Garamond"/>
                <a:cs typeface="EB Garamond"/>
                <a:sym typeface="EB Garamond"/>
              </a:rPr>
              <a:t>“Ok, but.. in practice?”</a:t>
            </a:r>
            <a:endParaRPr sz="2000" i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7450" y="9295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How to be Reusable*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ultimate goal of FAIR is to optimise the reuse of data. To achieve this, metadata and data should be well-described so that they can be replicated and/or combined in different settings.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R1. Meta(data) are richly described with a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plurality of accurate and relevant attributes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R1.1. (Meta)data are released with a clear and accessible data usage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license</a:t>
            </a:r>
            <a:endParaRPr sz="1800" b="1" u="sng">
              <a:solidFill>
                <a:schemeClr val="hlink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R1.2. (Meta)data are associated with detailed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provenance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R1.3. (Meta)data meet domain-relevant community standards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*(the data, not you).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latin typeface="EB Garamond"/>
                <a:ea typeface="EB Garamond"/>
                <a:cs typeface="EB Garamond"/>
                <a:sym typeface="EB Garamond"/>
              </a:rPr>
              <a:t>“Ok, but if I do all this I won’t have time to do science anymore…”</a:t>
            </a:r>
            <a:endParaRPr sz="2000" i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37450" y="9295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Luckily, most of these processes can be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automatized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Most metadata can be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automatically generated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by retrieving them from instruments or data stored in open formats.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You don’t need to enter tons of information in a form, but you need to embrace the idea that an experiment is not a number, but a speck of a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huge universe of knowledge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it’s up to you to make it part of a data community, and there are people ready to guide and support you in that.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Moreover, be aware that with this growing universe more and more data will be available, and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you can search, analyse and process them freely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 also aware that no one is taking away your discoveries: you will have total control on who can access data, and FAIRness can also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protect you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for intellectual property problems.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37450" y="6247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Meanwhile…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start thinking FAIR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Note down the software and libraries you use and their specific version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Save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raw data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for every experiment, even failed one, and start identifying metadata that could be relevant for your research, and for anyone else’s research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Can anyone else, reading these information, replicate exactly your experiment? Find out the time to find this answer, if you can!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Note down information about your infrastructure, and link it to your metadata. What’s running on your server? 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Saving data? Use standard formats (NeXuS, HDF5, not cryptic ASCII or binaries), they save metadata too!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Doing precise computations? Be aware of machine dependant numerical errors!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Using stochastic processes? Note down your random seeds! (...are you using “42” too?)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Start finding out about all resources that you can exploit for this purposes: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○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panosc.eu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○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Eosc.eu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○"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https://ec.europa.eu/info/sites/default/files/turning_fair_into_reality_0.pdf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latin typeface="EB Garamond"/>
                <a:ea typeface="EB Garamond"/>
                <a:cs typeface="EB Garamond"/>
                <a:sym typeface="EB Garamond"/>
              </a:rPr>
              <a:t>“Ok, but if I do all this I won’t have time to do science anymore…”</a:t>
            </a:r>
            <a:endParaRPr sz="2000" i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31425" y="140175"/>
            <a:ext cx="713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Current state of experimental reproducibility in data science</a:t>
            </a:r>
            <a:endParaRPr sz="23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6" name="Google Shape;76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75" y="1252971"/>
            <a:ext cx="4254924" cy="287037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31425" y="1079650"/>
            <a:ext cx="4657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Reproducibility is a major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cornerstone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of science.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An increasing portion of experimental research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cannot be reproduced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 non-reproducible experiment cannot generate a valid scientific result, maybe a case report.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Lack of reproducibility brings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lack of trust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in conclusions and, consequently,  in the scientific community itself.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Current publication system, publish-or-perish, is not currently doing enough to promote reproducibility, often seen as a loss of time and resources, but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things are changing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85425" y="4728125"/>
            <a:ext cx="848400" cy="615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Playing around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189225" y="5128313"/>
            <a:ext cx="848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Science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7175550" y="5600300"/>
            <a:ext cx="21915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274E13"/>
                </a:solidFill>
              </a:rPr>
              <a:t>Reproducible </a:t>
            </a:r>
            <a:r>
              <a:rPr lang="en-GB"/>
              <a:t>science</a:t>
            </a:r>
            <a:endParaRPr/>
          </a:p>
        </p:txBody>
      </p:sp>
      <p:cxnSp>
        <p:nvCxnSpPr>
          <p:cNvPr id="81" name="Google Shape;81;p13"/>
          <p:cNvCxnSpPr>
            <a:stCxn id="78" idx="2"/>
            <a:endCxn id="79" idx="2"/>
          </p:cNvCxnSpPr>
          <p:nvPr/>
        </p:nvCxnSpPr>
        <p:spPr>
          <a:xfrm rot="-5400000" flipH="1">
            <a:off x="2219075" y="4134275"/>
            <a:ext cx="184800" cy="2603700"/>
          </a:xfrm>
          <a:prstGeom prst="curvedConnector3">
            <a:avLst>
              <a:gd name="adj1" fmla="val 22884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stCxn id="79" idx="0"/>
            <a:endCxn id="80" idx="0"/>
          </p:cNvCxnSpPr>
          <p:nvPr/>
        </p:nvCxnSpPr>
        <p:spPr>
          <a:xfrm rot="-5400000" flipH="1">
            <a:off x="5706375" y="3035363"/>
            <a:ext cx="471900" cy="4657800"/>
          </a:xfrm>
          <a:prstGeom prst="curvedConnector3">
            <a:avLst>
              <a:gd name="adj1" fmla="val -17341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00" y="4467708"/>
            <a:ext cx="1652038" cy="16774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1630025" y="5692000"/>
            <a:ext cx="198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/>
              <a:t>+ taking notes</a:t>
            </a:r>
            <a:endParaRPr sz="13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65522" y="716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Pros and cons of reproducible research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37450" y="847950"/>
            <a:ext cx="2676900" cy="5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510425" y="1806750"/>
          <a:ext cx="3515900" cy="3471900"/>
        </p:xfrm>
        <a:graphic>
          <a:graphicData uri="http://schemas.openxmlformats.org/drawingml/2006/table">
            <a:tbl>
              <a:tblPr>
                <a:noFill/>
                <a:tableStyleId>{38D26EE3-716D-44E2-B6FB-716CB34A8D99}</a:tableStyleId>
              </a:tblPr>
              <a:tblGrid>
                <a:gridCol w="1757950"/>
                <a:gridCol w="1757950"/>
              </a:tblGrid>
              <a:tr h="67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pros</a:t>
                      </a:r>
                      <a:endParaRPr sz="1500"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cons</a:t>
                      </a:r>
                      <a:endParaRPr sz="1500"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965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Your work matters and makes the difference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You have to work with method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7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More citations: one experiment, many results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Cost to embrace it (time, money)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965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Access to better funding and infrastructure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You have to get rid of the Old Ways</a:t>
                      </a:r>
                      <a:endParaRPr sz="15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92" name="Google Shape;92;p14"/>
          <p:cNvGraphicFramePr/>
          <p:nvPr/>
        </p:nvGraphicFramePr>
        <p:xfrm>
          <a:off x="4982850" y="1815263"/>
          <a:ext cx="3697700" cy="3439650"/>
        </p:xfrm>
        <a:graphic>
          <a:graphicData uri="http://schemas.openxmlformats.org/drawingml/2006/table">
            <a:tbl>
              <a:tblPr>
                <a:noFill/>
                <a:tableStyleId>{38D26EE3-716D-44E2-B6FB-716CB34A8D99}</a:tableStyleId>
              </a:tblPr>
              <a:tblGrid>
                <a:gridCol w="1848850"/>
                <a:gridCol w="1848850"/>
              </a:tblGrid>
              <a:tr h="71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pros</a:t>
                      </a:r>
                      <a:endParaRPr sz="1700"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cons</a:t>
                      </a:r>
                      <a:endParaRPr sz="1700"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99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Faster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More likely to produce useless results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72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Easier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Reduces trust in science 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  <a:tr h="99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Cheaper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Harder to access funding and infrastructures</a:t>
                      </a:r>
                      <a:endParaRPr sz="17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3" name="Google Shape;93;p14"/>
          <p:cNvSpPr txBox="1"/>
          <p:nvPr/>
        </p:nvSpPr>
        <p:spPr>
          <a:xfrm>
            <a:off x="1009273" y="1022875"/>
            <a:ext cx="2518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Reproducible research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218750" y="1022875"/>
            <a:ext cx="3225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Non reproducible research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559925" y="589455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(But maybe we can help you with these.)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6" name="Google Shape;96;p14"/>
          <p:cNvCxnSpPr>
            <a:endCxn id="95" idx="0"/>
          </p:cNvCxnSpPr>
          <p:nvPr/>
        </p:nvCxnSpPr>
        <p:spPr>
          <a:xfrm rot="-5400000" flipH="1">
            <a:off x="2866575" y="5555700"/>
            <a:ext cx="573000" cy="104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Sources of lack of reproducibility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7450" y="1585875"/>
            <a:ext cx="50553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Reproducibility reducing factors: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Malicious causes (p-hacking, data dredging, HARKing, purposeful model overfitting)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Non-malicious causes (lack of information):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 bound: information is lost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 of informations about samples	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 of informations about data acquisition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 of informations about analysis process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Resource bound: information is not acquired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Lack of repetitions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 experimental costs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Lack of time (again: </a:t>
            </a:r>
            <a:r>
              <a:rPr lang="en-GB" i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publish or perish</a:t>
            </a: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926775" y="3079325"/>
            <a:ext cx="3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Addressable through FAIR policies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4" name="Google Shape;104;p15"/>
          <p:cNvCxnSpPr>
            <a:stCxn id="103" idx="1"/>
          </p:cNvCxnSpPr>
          <p:nvPr/>
        </p:nvCxnSpPr>
        <p:spPr>
          <a:xfrm rot="10800000">
            <a:off x="4166075" y="3048125"/>
            <a:ext cx="1760700" cy="231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6401075" y="1762150"/>
            <a:ext cx="3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Just don’t cheat!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 flipH="1">
            <a:off x="5164775" y="1962250"/>
            <a:ext cx="1236300" cy="16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5"/>
          <p:cNvSpPr txBox="1"/>
          <p:nvPr/>
        </p:nvSpPr>
        <p:spPr>
          <a:xfrm>
            <a:off x="6233825" y="4396500"/>
            <a:ext cx="3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Addressable through more funding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8" name="Google Shape;108;p15"/>
          <p:cNvCxnSpPr>
            <a:stCxn id="107" idx="1"/>
          </p:cNvCxnSpPr>
          <p:nvPr/>
        </p:nvCxnSpPr>
        <p:spPr>
          <a:xfrm rot="10800000">
            <a:off x="4451525" y="4351200"/>
            <a:ext cx="1782300" cy="245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5522" y="716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The cost of reproducible science vs the alternative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37450" y="847950"/>
            <a:ext cx="2676900" cy="5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2650" y="952875"/>
            <a:ext cx="51663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B Garamond"/>
                <a:ea typeface="EB Garamond"/>
                <a:cs typeface="EB Garamond"/>
                <a:sym typeface="EB Garamond"/>
              </a:rPr>
              <a:t>“Information” : Knowledge.</a:t>
            </a:r>
            <a:endParaRPr sz="17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B Garamond"/>
                <a:ea typeface="EB Garamond"/>
                <a:cs typeface="EB Garamond"/>
                <a:sym typeface="EB Garamond"/>
              </a:rPr>
              <a:t>“Data”: Facts and figures.</a:t>
            </a:r>
            <a:endParaRPr sz="17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Knowledge can be distilled from data.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 we need to manage data, to care about information.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Data Objects: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Data: collection of facts.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Numbers,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values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, readings, matrices, pictures, plots, recordings, samples.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Metadata: collection of facts about data.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Acquisition parameters, operators, experimental setup settings, tools and components, time, measure instruments, software versions, hardware description, reagents batch #, sample sources, and </a:t>
            </a: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anything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that can be used to replicate, understand and interpret data.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-GB" b="1">
                <a:latin typeface="EB Garamond"/>
                <a:ea typeface="EB Garamond"/>
                <a:cs typeface="EB Garamond"/>
                <a:sym typeface="EB Garamond"/>
              </a:rPr>
              <a:t>Procedures/infrastructure: what/where you did it.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Protocols, infrastructure characteristics, instructions, quality procedures, logbooks, data analysis pipelines.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025" y="819575"/>
            <a:ext cx="2590374" cy="194278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6"/>
          <p:cNvSpPr txBox="1"/>
          <p:nvPr/>
        </p:nvSpPr>
        <p:spPr>
          <a:xfrm>
            <a:off x="7330800" y="3291400"/>
            <a:ext cx="1660800" cy="1169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Instrument: MassSpectrometer</a:t>
            </a:r>
            <a:br>
              <a:rPr lang="en-GB" sz="800"/>
            </a:br>
            <a:r>
              <a:rPr lang="en-GB" sz="800"/>
              <a:t>datetime: 28.5.2021, 12.21</a:t>
            </a:r>
            <a:br>
              <a:rPr lang="en-GB" sz="800"/>
            </a:br>
            <a:r>
              <a:rPr lang="en-GB" sz="800"/>
              <a:t>Sample: AnomalousSample01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Source: BlackMesa Res.Facility</a:t>
            </a:r>
            <a:br>
              <a:rPr lang="en-GB" sz="800"/>
            </a:br>
            <a:r>
              <a:rPr lang="en-GB" sz="800"/>
              <a:t>Y axis: Signal Amplitude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X axis: Measurement Time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Operator: Gordon Freeman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….</a:t>
            </a:r>
            <a:endParaRPr sz="800"/>
          </a:p>
        </p:txBody>
      </p:sp>
      <p:sp>
        <p:nvSpPr>
          <p:cNvPr id="118" name="Google Shape;118;p16"/>
          <p:cNvSpPr txBox="1"/>
          <p:nvPr/>
        </p:nvSpPr>
        <p:spPr>
          <a:xfrm>
            <a:off x="7051400" y="4990150"/>
            <a:ext cx="2022000" cy="1169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Before: wear HEV suit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Step 1: Put the sample on the cart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Step 2: Switch on MassSpectrometer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Step 3: Wait for MS to startup</a:t>
            </a:r>
            <a:br>
              <a:rPr lang="en-GB" sz="800"/>
            </a:br>
            <a:r>
              <a:rPr lang="en-GB" sz="800"/>
              <a:t>Step 4: push cart into beam</a:t>
            </a:r>
            <a:br>
              <a:rPr lang="en-GB" sz="800"/>
            </a:br>
            <a:r>
              <a:rPr lang="en-GB" sz="800" i="1"/>
              <a:t>warning: be careful about resonances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Step 5: get crowbar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….</a:t>
            </a:r>
            <a:endParaRPr sz="800"/>
          </a:p>
        </p:txBody>
      </p:sp>
      <p:cxnSp>
        <p:nvCxnSpPr>
          <p:cNvPr id="119" name="Google Shape;119;p16"/>
          <p:cNvCxnSpPr>
            <a:stCxn id="116" idx="2"/>
            <a:endCxn id="115" idx="3"/>
          </p:cNvCxnSpPr>
          <p:nvPr/>
        </p:nvCxnSpPr>
        <p:spPr>
          <a:xfrm rot="5400000">
            <a:off x="5652962" y="2388406"/>
            <a:ext cx="699300" cy="14472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20" name="Google Shape;120;p16"/>
          <p:cNvCxnSpPr>
            <a:stCxn id="117" idx="1"/>
          </p:cNvCxnSpPr>
          <p:nvPr/>
        </p:nvCxnSpPr>
        <p:spPr>
          <a:xfrm flipH="1">
            <a:off x="5018100" y="3876250"/>
            <a:ext cx="2312700" cy="532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21" name="Google Shape;121;p16"/>
          <p:cNvCxnSpPr>
            <a:stCxn id="118" idx="1"/>
          </p:cNvCxnSpPr>
          <p:nvPr/>
        </p:nvCxnSpPr>
        <p:spPr>
          <a:xfrm rot="10800000">
            <a:off x="5364500" y="4973800"/>
            <a:ext cx="1686900" cy="601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How to create a reproducible research environment?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37450" y="929575"/>
            <a:ext cx="50553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worst idea is to just write the most interesting results and notes on your paper laboratory logbook.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first approach is versioning data. Git, SVN. Many platforms exists that supports backup, versions, attaching information to data. A lot of limitation persists (pipelines? Ext. software versions? dependencies? Metadata? Standardization of analytics?)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better approach is to embrace a Data Management strategy, and use one of the available resources, like EOSC, to support you at every step of your research: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Acquisition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Storage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Analysis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Sharing (DOI)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00" y="471625"/>
            <a:ext cx="1389425" cy="1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25" y="2077999"/>
            <a:ext cx="1644826" cy="9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825" y="2829425"/>
            <a:ext cx="712600" cy="7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150" y="2113478"/>
            <a:ext cx="2358501" cy="8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2099" y="2878112"/>
            <a:ext cx="712599" cy="6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5150" y="4012875"/>
            <a:ext cx="3048875" cy="19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3061125" y="-45975"/>
            <a:ext cx="1255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0">
                <a:solidFill>
                  <a:srgbClr val="A2C4C9"/>
                </a:solidFill>
                <a:latin typeface="EB Garamond"/>
                <a:ea typeface="EB Garamond"/>
                <a:cs typeface="EB Garamond"/>
                <a:sym typeface="EB Garamond"/>
              </a:rPr>
              <a:t>F</a:t>
            </a:r>
            <a:endParaRPr sz="40000">
              <a:solidFill>
                <a:srgbClr val="A2C4C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“Ok, but.. in practice?”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37450" y="9295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FAIRness is about how you structure your work and mindset, and it has a series of practical indications: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How to be Findable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first step in (re)using data is to find them. Metadata and data should be easy to find for both humans and computers. Machine-readable metadata are essential for automatic discovery of datasets and services, so this is an essential component of the FAIRification process.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F1. (Meta)data are assigned a globally unique and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persistent identifier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F2. Data are described with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rich metadata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(defined by R1 below)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F3. Metadata clearly and explicitly include the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identifier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of the data they describe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F4. (Meta)data are registered or indexed in a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searchable resource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3061125" y="-45975"/>
            <a:ext cx="1255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0">
                <a:solidFill>
                  <a:srgbClr val="A2C4C9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endParaRPr sz="40000">
              <a:solidFill>
                <a:srgbClr val="A2C4C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“Ok, but.. in practice?”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37450" y="9295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How to be Accessible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Once the user finds the required data, they need to know how they can be accessed, possibly including authentication and authorisation.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A1. (Meta)data are retrievable by their identifier using a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standardised communications protocol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A1.1 The protocol is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open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free, and universally implementable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A1.2 The protocol allows for an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authentication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and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authorisation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procedure, where necessary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A2. Metadata are accessible, even when the data are no longer available.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061125" y="-45975"/>
            <a:ext cx="1255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0">
                <a:solidFill>
                  <a:srgbClr val="A2C4C9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endParaRPr sz="40000">
              <a:solidFill>
                <a:srgbClr val="A2C4C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3622" y="85175"/>
            <a:ext cx="72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GB" sz="2000" i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“Ok, but.. in practice?”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37450" y="929575"/>
            <a:ext cx="86655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How to be Interoperable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data usually need to be integrated with other data. In addition, the data need to interoperate with applications or workflows for analysis, storage, and processing.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I1. (Meta)data use a formal, accessible, shared, and broadly applicable language for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knowledge representation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I2. (Meta)data use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vocabularies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that follow FAIR principles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I3. (Meta)data include qualified </a:t>
            </a:r>
            <a:r>
              <a:rPr lang="en-GB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references</a:t>
            </a:r>
            <a:r>
              <a:rPr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other (meta)data</a:t>
            </a:r>
            <a:r>
              <a:rPr lang="en-GB" sz="1800" u="sng" baseline="30000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[2]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Macintosh PowerPoint</Application>
  <PresentationFormat>On-screen Show (4:3)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Tahoma</vt:lpstr>
      <vt:lpstr>EB Garamond</vt:lpstr>
      <vt:lpstr>Office Theme</vt:lpstr>
      <vt:lpstr>Reusability in FAIR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Reusability in FAIR research</dc:title>
  <cp:lastModifiedBy>Nicoletta Carboni</cp:lastModifiedBy>
  <cp:revision>1</cp:revision>
  <dcterms:modified xsi:type="dcterms:W3CDTF">2021-06-09T10:31:30Z</dcterms:modified>
</cp:coreProperties>
</file>