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19"/>
  </p:notesMasterIdLst>
  <p:sldIdLst>
    <p:sldId id="264" r:id="rId5"/>
    <p:sldId id="334" r:id="rId6"/>
    <p:sldId id="344" r:id="rId7"/>
    <p:sldId id="635" r:id="rId8"/>
    <p:sldId id="638" r:id="rId9"/>
    <p:sldId id="639" r:id="rId10"/>
    <p:sldId id="640" r:id="rId11"/>
    <p:sldId id="641" r:id="rId12"/>
    <p:sldId id="643" r:id="rId13"/>
    <p:sldId id="646" r:id="rId14"/>
    <p:sldId id="647" r:id="rId15"/>
    <p:sldId id="266" r:id="rId16"/>
    <p:sldId id="289" r:id="rId17"/>
    <p:sldId id="290" r:id="rId18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8CB"/>
    <a:srgbClr val="7EAACC"/>
    <a:srgbClr val="5E6AA0"/>
    <a:srgbClr val="9A5172"/>
    <a:srgbClr val="9F4E6C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1"/>
    <p:restoredTop sz="94586"/>
  </p:normalViewPr>
  <p:slideViewPr>
    <p:cSldViewPr>
      <p:cViewPr>
        <p:scale>
          <a:sx n="100" d="100"/>
          <a:sy n="100" d="100"/>
        </p:scale>
        <p:origin x="-80" y="-80"/>
      </p:cViewPr>
      <p:guideLst>
        <p:guide orient="horz" pos="2880"/>
        <p:guide orient="horz" pos="1008"/>
        <p:guide pos="2160"/>
        <p:guide pos="52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29/05/20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EOSC-hub: single </a:t>
            </a:r>
            <a:r>
              <a:rPr lang="da-DK" dirty="0" err="1"/>
              <a:t>contact</a:t>
            </a:r>
            <a:r>
              <a:rPr lang="da-DK" dirty="0"/>
              <a:t> point</a:t>
            </a:r>
          </a:p>
          <a:p>
            <a:r>
              <a:rPr lang="da-DK" dirty="0"/>
              <a:t>ENVRI: </a:t>
            </a:r>
            <a:r>
              <a:rPr lang="da-DK" dirty="0" err="1"/>
              <a:t>Environmental</a:t>
            </a:r>
            <a:r>
              <a:rPr lang="da-DK" dirty="0"/>
              <a:t> Research </a:t>
            </a:r>
            <a:r>
              <a:rPr lang="da-DK" dirty="0" err="1"/>
              <a:t>Infrastructures</a:t>
            </a:r>
            <a:endParaRPr lang="da-DK" dirty="0"/>
          </a:p>
          <a:p>
            <a:r>
              <a:rPr lang="da-DK" dirty="0"/>
              <a:t>ESCAPE: European Science Cluster of </a:t>
            </a:r>
            <a:r>
              <a:rPr lang="da-DK" dirty="0" err="1"/>
              <a:t>Astronomy</a:t>
            </a:r>
            <a:r>
              <a:rPr lang="da-DK" dirty="0"/>
              <a:t> and </a:t>
            </a:r>
            <a:r>
              <a:rPr lang="da-DK" dirty="0" err="1"/>
              <a:t>Particle</a:t>
            </a:r>
            <a:r>
              <a:rPr lang="da-DK" dirty="0"/>
              <a:t> </a:t>
            </a:r>
            <a:r>
              <a:rPr lang="da-DK" dirty="0" err="1"/>
              <a:t>Physics</a:t>
            </a:r>
            <a:r>
              <a:rPr lang="da-DK" dirty="0"/>
              <a:t> </a:t>
            </a:r>
            <a:r>
              <a:rPr lang="da-DK" dirty="0" err="1"/>
              <a:t>ESFRIs</a:t>
            </a:r>
            <a:endParaRPr lang="da-DK" dirty="0"/>
          </a:p>
          <a:p>
            <a:r>
              <a:rPr lang="da-DK" dirty="0"/>
              <a:t>SSHOC: </a:t>
            </a:r>
            <a:r>
              <a:rPr lang="da-DK" b="1" dirty="0"/>
              <a:t>Social Sciences &amp; </a:t>
            </a:r>
            <a:r>
              <a:rPr lang="da-DK" b="1" dirty="0" err="1"/>
              <a:t>Humanities</a:t>
            </a:r>
            <a:r>
              <a:rPr lang="da-DK" b="1" dirty="0"/>
              <a:t> Open </a:t>
            </a:r>
            <a:r>
              <a:rPr lang="da-DK" b="1" dirty="0" err="1"/>
              <a:t>Cloud</a:t>
            </a:r>
            <a:r>
              <a:rPr lang="da-DK" b="1" dirty="0"/>
              <a:t> (SSHOC)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A7EEF-0713-214A-8A97-49F34C15B593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698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434" y="125416"/>
            <a:ext cx="9592481" cy="496888"/>
          </a:xfrm>
        </p:spPr>
        <p:txBody>
          <a:bodyPr/>
          <a:lstStyle>
            <a:lvl1pPr>
              <a:defRPr sz="2400" cap="none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R </a:t>
            </a:r>
            <a:r>
              <a:rPr lang="en-GB" dirty="0" err="1"/>
              <a:t>Dimper</a:t>
            </a:r>
            <a:r>
              <a:rPr lang="en-GB" dirty="0"/>
              <a:t> – PaNOSC @ ESFRI RIs-EOSC liaison workshop – 30 January 2019</a:t>
            </a:r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altLang="fr-FR" dirty="0"/>
              <a:t>Page </a:t>
            </a:r>
            <a:fld id="{EA3EFBA3-4378-4227-A008-52EC19BBE977}" type="slidenum">
              <a:rPr lang="fr-FR" altLang="fr-FR"/>
              <a:pPr>
                <a:defRPr/>
              </a:pPr>
              <a:t>‹#›</a:t>
            </a:fld>
            <a:endParaRPr lang="fr-FR" altLang="fr-FR" dirty="0"/>
          </a:p>
        </p:txBody>
      </p:sp>
      <p:pic>
        <p:nvPicPr>
          <p:cNvPr id="6" name="Picture 2" descr="https://lh5.googleusercontent.com/ZmJgH0SoqxQJ0LA-v3Rb7WqRt9KO5MW6Z34Oe3WUvt_3nWcLDwQpmnBxjSTv3sQreW90kJou3O_z01RBBIdgyCNf-_rXDm7Ive_nnmIearfz_GCdO9h5BUk63mDr-JE4FVu0qz4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7" r="491"/>
          <a:stretch/>
        </p:blipFill>
        <p:spPr bwMode="auto">
          <a:xfrm>
            <a:off x="10561915" y="150650"/>
            <a:ext cx="1364588" cy="4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0940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xmlns="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xmlns="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xmlns="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xmlns="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xmlns="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xmlns="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xmlns="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xmlns="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58775" indent="-2159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xmlns="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2865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xmlns="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xmlns="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xmlns="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xmlns="" id="{154C1432-4F85-1F42-8016-9B83B89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29/05/20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732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76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xmlns="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29/05/20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xmlns="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xmlns="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theme" Target="../theme/theme2.xml"/><Relationship Id="rId9" Type="http://schemas.openxmlformats.org/officeDocument/2006/relationships/image" Target="../media/image7.jpg"/><Relationship Id="rId10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8" Type="http://schemas.openxmlformats.org/officeDocument/2006/relationships/image" Target="../media/image8.jp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theme" Target="../theme/theme4.xml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xmlns="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xmlns="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9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xmlns="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29/05/20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xmlns="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xmlns="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  <p:sldLayoutId id="214748369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9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18.png"/><Relationship Id="rId6" Type="http://schemas.openxmlformats.org/officeDocument/2006/relationships/image" Target="../media/image19.jpe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</p:spPr>
        <p:txBody>
          <a:bodyPr/>
          <a:lstStyle/>
          <a:p>
            <a:r>
              <a:rPr lang="en-US" spc="90" dirty="0"/>
              <a:t>PaNOSC overview for ORSO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7053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>
                <a:solidFill>
                  <a:srgbClr val="4C4D4F"/>
                </a:solidFill>
                <a:cs typeface="Arial"/>
              </a:rPr>
              <a:t>26. May</a:t>
            </a:r>
            <a:r>
              <a:rPr lang="en-US" spc="10" dirty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25" dirty="0">
                <a:solidFill>
                  <a:srgbClr val="4C4D4F"/>
                </a:solidFill>
                <a:cs typeface="Arial"/>
              </a:rPr>
              <a:t>Thomas H. Rod, ESS, on behalf of the PaNOSC consortium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8A96F-5CAF-F14A-883A-E85C30DF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More on the </a:t>
            </a:r>
            <a:r>
              <a:rPr lang="da-DK" dirty="0" err="1"/>
              <a:t>technical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packages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9672371-42CB-344C-B9B3-087AD5490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2485"/>
              </p:ext>
            </p:extLst>
          </p:nvPr>
        </p:nvGraphicFramePr>
        <p:xfrm>
          <a:off x="450076" y="1295400"/>
          <a:ext cx="8681224" cy="4659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624">
                  <a:extLst>
                    <a:ext uri="{9D8B030D-6E8A-4147-A177-3AD203B41FA5}">
                      <a16:colId xmlns:a16="http://schemas.microsoft.com/office/drawing/2014/main" xmlns="" val="2518305536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xmlns="" val="1086858812"/>
                    </a:ext>
                  </a:extLst>
                </a:gridCol>
              </a:tblGrid>
              <a:tr h="468098">
                <a:tc>
                  <a:txBody>
                    <a:bodyPr/>
                    <a:lstStyle/>
                    <a:p>
                      <a:r>
                        <a:rPr lang="da-DK" sz="2000" dirty="0"/>
                        <a:t>#WP &amp; </a:t>
                      </a:r>
                      <a:r>
                        <a:rPr lang="da-DK" sz="2000" dirty="0" err="1"/>
                        <a:t>title</a:t>
                      </a:r>
                      <a:endParaRPr lang="da-D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da-D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3738120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da-DK" sz="2000" dirty="0"/>
                        <a:t>WP3: Data </a:t>
                      </a:r>
                      <a:r>
                        <a:rPr lang="da-DK" sz="2000" dirty="0" err="1"/>
                        <a:t>catalogue</a:t>
                      </a:r>
                      <a:r>
                        <a:rPr lang="da-DK" sz="2000" dirty="0"/>
                        <a:t> services</a:t>
                      </a:r>
                    </a:p>
                    <a:p>
                      <a:endParaRPr lang="da-D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Harmonizing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NeXus</a:t>
                      </a:r>
                      <a:r>
                        <a:rPr lang="da-DK" sz="2000" dirty="0"/>
                        <a:t> and </a:t>
                      </a:r>
                      <a:r>
                        <a:rPr lang="da-DK" sz="2000" dirty="0" err="1"/>
                        <a:t>meta</a:t>
                      </a:r>
                      <a:r>
                        <a:rPr lang="da-DK" sz="2000" dirty="0"/>
                        <a:t> data definitions </a:t>
                      </a:r>
                      <a:r>
                        <a:rPr lang="da-DK" sz="2000" dirty="0" err="1"/>
                        <a:t>across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p&amp;n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sources</a:t>
                      </a:r>
                      <a:endParaRPr lang="da-D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4232094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da-DK" sz="2000" dirty="0"/>
                        <a:t>WP4: Data </a:t>
                      </a:r>
                      <a:r>
                        <a:rPr lang="da-DK" sz="2000" dirty="0" err="1"/>
                        <a:t>analysis</a:t>
                      </a:r>
                      <a:r>
                        <a:rPr lang="da-DK" sz="2000" dirty="0"/>
                        <a:t>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Cloud</a:t>
                      </a:r>
                      <a:r>
                        <a:rPr lang="da-DK" sz="2000" dirty="0"/>
                        <a:t> services (</a:t>
                      </a:r>
                      <a:r>
                        <a:rPr lang="da-DK" sz="2000" dirty="0" err="1"/>
                        <a:t>remote</a:t>
                      </a:r>
                      <a:r>
                        <a:rPr lang="da-DK" sz="2000" dirty="0"/>
                        <a:t> desktop and </a:t>
                      </a:r>
                      <a:r>
                        <a:rPr lang="da-DK" sz="2000" dirty="0" err="1"/>
                        <a:t>Jupyter</a:t>
                      </a:r>
                      <a:r>
                        <a:rPr lang="da-DK" sz="2000" dirty="0"/>
                        <a:t>) and </a:t>
                      </a:r>
                      <a:r>
                        <a:rPr lang="da-DK" sz="2000" dirty="0" err="1"/>
                        <a:t>traceability</a:t>
                      </a:r>
                      <a:r>
                        <a:rPr lang="da-DK" sz="2000" dirty="0"/>
                        <a:t> and </a:t>
                      </a:r>
                      <a:r>
                        <a:rPr lang="da-DK" sz="2000" dirty="0" err="1"/>
                        <a:t>reproducibiity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based</a:t>
                      </a:r>
                      <a:r>
                        <a:rPr lang="da-DK" sz="2000" dirty="0"/>
                        <a:t> on </a:t>
                      </a:r>
                      <a:r>
                        <a:rPr lang="da-DK" sz="2000" dirty="0" err="1"/>
                        <a:t>Jupyter</a:t>
                      </a:r>
                      <a:r>
                        <a:rPr lang="da-DK" sz="2000" dirty="0"/>
                        <a:t> and Binder (</a:t>
                      </a:r>
                      <a:r>
                        <a:rPr lang="da-DK" sz="2000" dirty="0" err="1"/>
                        <a:t>see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panosc.eu</a:t>
                      </a:r>
                      <a:r>
                        <a:rPr lang="da-DK" sz="2000" dirty="0"/>
                        <a:t> for </a:t>
                      </a:r>
                      <a:r>
                        <a:rPr lang="da-DK" sz="2000" dirty="0" err="1"/>
                        <a:t>example</a:t>
                      </a:r>
                      <a:r>
                        <a:rPr lang="da-DK" sz="2000" dirty="0"/>
                        <a:t> on COVID-19)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829627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da-DK" sz="2000" dirty="0"/>
                        <a:t>WP5: Virtual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Harmonize</a:t>
                      </a:r>
                      <a:r>
                        <a:rPr lang="da-DK" sz="2000" dirty="0"/>
                        <a:t> interfaces and link to data </a:t>
                      </a:r>
                      <a:r>
                        <a:rPr lang="da-DK" sz="2000" dirty="0" err="1"/>
                        <a:t>treatment</a:t>
                      </a:r>
                      <a:endParaRPr lang="da-D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9402086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r>
                        <a:rPr lang="da-DK" sz="2000" dirty="0"/>
                        <a:t>WP8: </a:t>
                      </a:r>
                      <a:r>
                        <a:rPr lang="da-DK" sz="2000" dirty="0" err="1"/>
                        <a:t>Staff</a:t>
                      </a:r>
                      <a:r>
                        <a:rPr lang="da-DK" sz="2000" dirty="0"/>
                        <a:t> and </a:t>
                      </a:r>
                      <a:r>
                        <a:rPr lang="da-DK" sz="2000" dirty="0" err="1"/>
                        <a:t>user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training</a:t>
                      </a:r>
                      <a:endParaRPr lang="da-D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Staff</a:t>
                      </a:r>
                      <a:r>
                        <a:rPr lang="da-DK" sz="2000" dirty="0"/>
                        <a:t> and </a:t>
                      </a:r>
                      <a:r>
                        <a:rPr lang="da-DK" sz="2000" dirty="0" err="1"/>
                        <a:t>user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training</a:t>
                      </a:r>
                      <a:r>
                        <a:rPr lang="da-DK" sz="2000" dirty="0"/>
                        <a:t> in data </a:t>
                      </a:r>
                      <a:r>
                        <a:rPr lang="da-DK" sz="2000" dirty="0" err="1"/>
                        <a:t>stewardship</a:t>
                      </a:r>
                      <a:r>
                        <a:rPr lang="da-DK" sz="2000" dirty="0"/>
                        <a:t> and </a:t>
                      </a:r>
                      <a:r>
                        <a:rPr lang="da-DK" sz="2000" dirty="0" err="1"/>
                        <a:t>panosc</a:t>
                      </a:r>
                      <a:r>
                        <a:rPr lang="da-DK" sz="2000" dirty="0"/>
                        <a:t> services and </a:t>
                      </a:r>
                      <a:r>
                        <a:rPr lang="da-DK" sz="2000" dirty="0" err="1"/>
                        <a:t>maintenance</a:t>
                      </a:r>
                      <a:r>
                        <a:rPr lang="da-DK" sz="2000" dirty="0"/>
                        <a:t> of </a:t>
                      </a:r>
                      <a:r>
                        <a:rPr lang="da-DK" sz="2000" dirty="0" err="1"/>
                        <a:t>pan-learning.org</a:t>
                      </a:r>
                      <a:endParaRPr lang="da-D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8325172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xmlns="" id="{EE3AD6B7-1D74-0349-A807-6F2FB6343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899" y="3453108"/>
            <a:ext cx="2222810" cy="6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Cytoscape?">
            <a:extLst>
              <a:ext uri="{FF2B5EF4-FFF2-40B4-BE49-F238E27FC236}">
                <a16:creationId xmlns:a16="http://schemas.microsoft.com/office/drawing/2014/main" xmlns="" id="{74B6CC50-CEAE-974A-AC1A-634B939E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899" y="2667000"/>
            <a:ext cx="1881894" cy="7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4F84C9-BD5F-544D-A5FD-A80AE8B23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654" y="1817444"/>
            <a:ext cx="1794000" cy="724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E7A5D21-1B7E-774E-941F-5266B939023E}"/>
              </a:ext>
            </a:extLst>
          </p:cNvPr>
          <p:cNvSpPr txBox="1"/>
          <p:nvPr/>
        </p:nvSpPr>
        <p:spPr>
          <a:xfrm>
            <a:off x="9359899" y="5026428"/>
            <a:ext cx="1910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 err="1"/>
              <a:t>pan-learning.org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5388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19907-1949-AA4C-B72B-4F79A5AB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Training (</a:t>
            </a:r>
            <a:r>
              <a:rPr lang="da-DK" dirty="0" err="1"/>
              <a:t>pan-learning.org</a:t>
            </a:r>
            <a:r>
              <a:rPr lang="da-DK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64D7BE-D5D8-7B44-81E6-0DC7C2323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6" y="1181861"/>
            <a:ext cx="5715000" cy="4723897"/>
          </a:xfrm>
          <a:prstGeom prst="rect">
            <a:avLst/>
          </a:prstGeom>
        </p:spPr>
      </p:pic>
      <p:pic>
        <p:nvPicPr>
          <p:cNvPr id="5122" name="Picture 2" descr="https://www.eosc-life.eu/wp-content/themes/eosc-life-v2/assets/images/eosclogo.png">
            <a:extLst>
              <a:ext uri="{FF2B5EF4-FFF2-40B4-BE49-F238E27FC236}">
                <a16:creationId xmlns:a16="http://schemas.microsoft.com/office/drawing/2014/main" xmlns="" id="{D80272D2-4B77-8A4C-8D00-0ED649428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152826"/>
            <a:ext cx="1943518" cy="165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1CDBCA-2F8B-E442-B5AE-4949E4D268ED}"/>
              </a:ext>
            </a:extLst>
          </p:cNvPr>
          <p:cNvSpPr txBox="1"/>
          <p:nvPr/>
        </p:nvSpPr>
        <p:spPr>
          <a:xfrm>
            <a:off x="7982368" y="4001869"/>
            <a:ext cx="396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Training in </a:t>
            </a:r>
            <a:r>
              <a:rPr lang="da-DK" dirty="0" err="1"/>
              <a:t>aspects</a:t>
            </a:r>
            <a:r>
              <a:rPr lang="da-DK" dirty="0"/>
              <a:t> </a:t>
            </a:r>
            <a:r>
              <a:rPr lang="da-DK" dirty="0" err="1"/>
              <a:t>related</a:t>
            </a:r>
            <a:r>
              <a:rPr lang="da-DK" dirty="0"/>
              <a:t> to software </a:t>
            </a:r>
            <a:r>
              <a:rPr lang="da-DK" dirty="0" err="1"/>
              <a:t>development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conda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091786-474A-5446-8EBF-78982C9A584D}"/>
              </a:ext>
            </a:extLst>
          </p:cNvPr>
          <p:cNvSpPr txBox="1"/>
          <p:nvPr/>
        </p:nvSpPr>
        <p:spPr>
          <a:xfrm>
            <a:off x="7620000" y="16002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Other</a:t>
            </a:r>
            <a:r>
              <a:rPr lang="da-DK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1761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 err="1"/>
              <a:t>Thomas.Rod@ess.eu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PaNOSC KPIs – 2018/2023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R Dimper – PaNOSC @ ESFRI RIs-EOSC liaison workshop – 30 January 2019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13</a:t>
            </a:fld>
            <a:endParaRPr lang="fr-FR" altLang="fr-FR" dirty="0"/>
          </a:p>
        </p:txBody>
      </p:sp>
      <p:graphicFrame>
        <p:nvGraphicFramePr>
          <p:cNvPr id="5" name="Content Placeholder 15"/>
          <p:cNvGraphicFramePr>
            <a:graphicFrameLocks/>
          </p:cNvGraphicFramePr>
          <p:nvPr>
            <p:extLst/>
          </p:nvPr>
        </p:nvGraphicFramePr>
        <p:xfrm>
          <a:off x="824871" y="673463"/>
          <a:ext cx="10583734" cy="41330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21536">
                  <a:extLst>
                    <a:ext uri="{9D8B030D-6E8A-4147-A177-3AD203B41FA5}">
                      <a16:colId xmlns:a16="http://schemas.microsoft.com/office/drawing/2014/main" xmlns="" val="3631395452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xmlns="" val="3784366310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xmlns="" val="83051728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xmlns="" val="1631644506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xmlns="" val="4291135528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xmlns="" val="4118314918"/>
                    </a:ext>
                  </a:extLst>
                </a:gridCol>
                <a:gridCol w="1277033">
                  <a:extLst>
                    <a:ext uri="{9D8B030D-6E8A-4147-A177-3AD203B41FA5}">
                      <a16:colId xmlns:a16="http://schemas.microsoft.com/office/drawing/2014/main" xmlns="" val="975948819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r>
                        <a:rPr lang="en-US" sz="2200" dirty="0"/>
                        <a:t>   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ILL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ESRF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CERIC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XFEL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ELI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ESS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2282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Data/year</a:t>
                      </a:r>
                      <a:r>
                        <a:rPr lang="en-GB" sz="1700" b="1" baseline="0" dirty="0"/>
                        <a:t>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0.2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8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1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3PB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&lt; 1 PB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0</a:t>
                      </a:r>
                    </a:p>
                  </a:txBody>
                  <a:tcPr marL="109728" marR="109728" marT="54864" marB="54864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817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Data/year</a:t>
                      </a:r>
                      <a:r>
                        <a:rPr lang="en-GB" sz="1700" b="1" baseline="0" dirty="0"/>
                        <a:t>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0.6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50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15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100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10 PB</a:t>
                      </a: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GB" sz="1700" b="1" baseline="0" dirty="0">
                          <a:solidFill>
                            <a:srgbClr val="FF0000"/>
                          </a:solidFill>
                        </a:rPr>
                        <a:t> 1 PB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3002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Policy 2018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2011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2016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/>
                        <a:t>2014</a:t>
                      </a:r>
                      <a:r>
                        <a:rPr lang="en-US" sz="1700" b="0" dirty="0"/>
                        <a:t>(3/8)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in </a:t>
                      </a:r>
                      <a:r>
                        <a:rPr lang="en-GB" sz="1700" b="1" dirty="0" err="1"/>
                        <a:t>prog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834869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Policy 2023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2011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2016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2019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2019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2017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35750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 catalogue 2018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Local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Local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myMdC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No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SciCat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1915247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</a:t>
                      </a:r>
                      <a:r>
                        <a:rPr lang="en-GB" sz="1700" b="1" baseline="0" dirty="0"/>
                        <a:t> catalogue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Local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>
                          <a:solidFill>
                            <a:srgbClr val="FF0000"/>
                          </a:solidFill>
                        </a:rPr>
                        <a:t>Icat</a:t>
                      </a:r>
                      <a:endParaRPr lang="en-GB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>
                          <a:solidFill>
                            <a:schemeClr val="tx1"/>
                          </a:solidFill>
                        </a:rPr>
                        <a:t>myMdC</a:t>
                      </a:r>
                      <a:endParaRPr lang="en-GB" sz="1700" b="1" dirty="0">
                        <a:solidFill>
                          <a:schemeClr val="tx1"/>
                        </a:solidFill>
                      </a:endParaRP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[TBD]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SciCat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8907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 definition</a:t>
                      </a:r>
                      <a:r>
                        <a:rPr lang="en-GB" sz="1700" b="1" baseline="0" dirty="0"/>
                        <a:t> 2018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custom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 err="1"/>
                        <a:t>myMdC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?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100314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Metadata</a:t>
                      </a:r>
                      <a:r>
                        <a:rPr lang="en-GB" sz="1700" b="1" baseline="0" dirty="0"/>
                        <a:t> definition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[Nexus]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dirty="0"/>
                        <a:t>Nexus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56263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DOI 2018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no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no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564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DOI 2023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851677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14" y="4796280"/>
            <a:ext cx="2765107" cy="1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8154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PaNOSC KPIs – 2018/2023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R Dimper – PaNOSC @ ESFRI RIs-EOSC liaison workshop – 30 January 2019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fr-FR"/>
              <a:t>Page </a:t>
            </a:r>
            <a:fld id="{EA3EFBA3-4378-4227-A008-52EC19BBE977}" type="slidenum">
              <a:rPr lang="fr-FR" altLang="fr-FR" smtClean="0"/>
              <a:pPr>
                <a:defRPr/>
              </a:pPr>
              <a:t>14</a:t>
            </a:fld>
            <a:endParaRPr lang="fr-FR" altLang="fr-FR" dirty="0"/>
          </a:p>
        </p:txBody>
      </p:sp>
      <p:graphicFrame>
        <p:nvGraphicFramePr>
          <p:cNvPr id="5" name="Content Placeholder 15"/>
          <p:cNvGraphicFramePr>
            <a:graphicFrameLocks/>
          </p:cNvGraphicFramePr>
          <p:nvPr>
            <p:extLst/>
          </p:nvPr>
        </p:nvGraphicFramePr>
        <p:xfrm>
          <a:off x="824870" y="750302"/>
          <a:ext cx="10369296" cy="33954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432">
                  <a:extLst>
                    <a:ext uri="{9D8B030D-6E8A-4147-A177-3AD203B41FA5}">
                      <a16:colId xmlns:a16="http://schemas.microsoft.com/office/drawing/2014/main" xmlns="" val="3631395452"/>
                    </a:ext>
                  </a:extLst>
                </a:gridCol>
                <a:gridCol w="1036915">
                  <a:extLst>
                    <a:ext uri="{9D8B030D-6E8A-4147-A177-3AD203B41FA5}">
                      <a16:colId xmlns:a16="http://schemas.microsoft.com/office/drawing/2014/main" xmlns="" val="3784366310"/>
                    </a:ext>
                  </a:extLst>
                </a:gridCol>
                <a:gridCol w="1528999">
                  <a:extLst>
                    <a:ext uri="{9D8B030D-6E8A-4147-A177-3AD203B41FA5}">
                      <a16:colId xmlns:a16="http://schemas.microsoft.com/office/drawing/2014/main" xmlns="" val="83051728"/>
                    </a:ext>
                  </a:extLst>
                </a:gridCol>
                <a:gridCol w="1236108">
                  <a:extLst>
                    <a:ext uri="{9D8B030D-6E8A-4147-A177-3AD203B41FA5}">
                      <a16:colId xmlns:a16="http://schemas.microsoft.com/office/drawing/2014/main" xmlns="" val="1631644506"/>
                    </a:ext>
                  </a:extLst>
                </a:gridCol>
                <a:gridCol w="1502772">
                  <a:extLst>
                    <a:ext uri="{9D8B030D-6E8A-4147-A177-3AD203B41FA5}">
                      <a16:colId xmlns:a16="http://schemas.microsoft.com/office/drawing/2014/main" xmlns="" val="4291135528"/>
                    </a:ext>
                  </a:extLst>
                </a:gridCol>
                <a:gridCol w="1089516">
                  <a:extLst>
                    <a:ext uri="{9D8B030D-6E8A-4147-A177-3AD203B41FA5}">
                      <a16:colId xmlns:a16="http://schemas.microsoft.com/office/drawing/2014/main" xmlns="" val="4118314918"/>
                    </a:ext>
                  </a:extLst>
                </a:gridCol>
                <a:gridCol w="1382554">
                  <a:extLst>
                    <a:ext uri="{9D8B030D-6E8A-4147-A177-3AD203B41FA5}">
                      <a16:colId xmlns:a16="http://schemas.microsoft.com/office/drawing/2014/main" xmlns="" val="975948819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r>
                        <a:rPr lang="en-US" sz="2200" dirty="0"/>
                        <a:t>   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ILL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ESRF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CERIC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XFEL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ELI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ESS</a:t>
                      </a:r>
                    </a:p>
                  </a:txBody>
                  <a:tcPr marL="109728" marR="109728" marT="54864" marB="548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2282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Open Data 2018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No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No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No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xmlns="" val="32386405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Open Data 2023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Yes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68379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Services 2018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Pilot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In progress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Remote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In progress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?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/>
                        <a:t>In progress</a:t>
                      </a:r>
                    </a:p>
                  </a:txBody>
                  <a:tcPr marL="109728" marR="109728" marT="54864" marB="54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6268009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700" b="1" dirty="0"/>
                        <a:t>Data Services</a:t>
                      </a:r>
                      <a:r>
                        <a:rPr lang="en-GB" sz="1700" b="1" baseline="0" dirty="0"/>
                        <a:t> 2023</a:t>
                      </a:r>
                      <a:endParaRPr lang="en-GB" sz="1700" b="1" dirty="0"/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Prod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Prod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Prod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Prod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Prod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b="1" dirty="0">
                          <a:solidFill>
                            <a:srgbClr val="FF0000"/>
                          </a:solidFill>
                        </a:rPr>
                        <a:t>Prod</a:t>
                      </a:r>
                    </a:p>
                  </a:txBody>
                  <a:tcPr marL="109728" marR="109728" marT="54864" marB="5486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51458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/>
                        <a:t>Common data API 2018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 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5500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/>
                        <a:t>Common</a:t>
                      </a:r>
                      <a:r>
                        <a:rPr lang="en-US" sz="1700" b="1" baseline="0" dirty="0"/>
                        <a:t> data API 2023</a:t>
                      </a:r>
                      <a:endParaRPr lang="en-US" sz="1700" b="1" dirty="0"/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8106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/>
                        <a:t>User</a:t>
                      </a:r>
                      <a:r>
                        <a:rPr lang="en-US" sz="1700" b="1" baseline="0" dirty="0"/>
                        <a:t> training 2018</a:t>
                      </a:r>
                      <a:endParaRPr lang="en-US" sz="1700" b="1" dirty="0"/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</a:t>
                      </a:r>
                    </a:p>
                  </a:txBody>
                  <a:tcPr marL="109728" marR="109728" marT="54864" marB="54864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6845211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700" b="1" dirty="0"/>
                        <a:t>User</a:t>
                      </a:r>
                      <a:r>
                        <a:rPr lang="en-US" sz="1700" b="1" baseline="0" dirty="0"/>
                        <a:t> training 2023</a:t>
                      </a:r>
                      <a:endParaRPr lang="en-US" sz="1700" b="1" dirty="0"/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 marL="109728" marR="109728" marT="54864" marB="548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602465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14" y="4796280"/>
            <a:ext cx="2765107" cy="1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59983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A66BE3-84FC-9C42-A0C4-69FBA56A38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28638"/>
            <a:ext cx="7308850" cy="446087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Outline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862AF02-1689-1747-B87A-19A5600FEF1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3400" y="1447800"/>
            <a:ext cx="10129838" cy="4292600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Context</a:t>
            </a:r>
            <a:r>
              <a:rPr lang="da-DK" dirty="0"/>
              <a:t> for PaNOSC (</a:t>
            </a:r>
            <a:r>
              <a:rPr lang="da-DK" dirty="0" err="1"/>
              <a:t>what</a:t>
            </a:r>
            <a:r>
              <a:rPr lang="da-DK" dirty="0"/>
              <a:t> is EOSC?)</a:t>
            </a:r>
          </a:p>
          <a:p>
            <a:endParaRPr lang="da-DK" dirty="0"/>
          </a:p>
          <a:p>
            <a:r>
              <a:rPr lang="da-DK" dirty="0" err="1"/>
              <a:t>Objectives</a:t>
            </a:r>
            <a:r>
              <a:rPr lang="da-DK" dirty="0"/>
              <a:t> of PaNOSC</a:t>
            </a:r>
          </a:p>
          <a:p>
            <a:endParaRPr lang="da-DK" dirty="0"/>
          </a:p>
          <a:p>
            <a:r>
              <a:rPr lang="da-DK" dirty="0"/>
              <a:t>How PaNOSC and ORSO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related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949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77B644-63FC-CA4C-82D7-FCA224F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European Open Science </a:t>
            </a:r>
            <a:r>
              <a:rPr lang="da-DK" dirty="0" err="1"/>
              <a:t>Cloud</a:t>
            </a:r>
            <a:r>
              <a:rPr lang="da-DK" dirty="0"/>
              <a:t> (EOSC)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CB634BD-2A5A-8443-B2D1-2409826D2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Promoting</a:t>
            </a:r>
            <a:r>
              <a:rPr lang="da-DK" dirty="0"/>
              <a:t> open science</a:t>
            </a:r>
          </a:p>
        </p:txBody>
      </p:sp>
      <p:pic>
        <p:nvPicPr>
          <p:cNvPr id="6" name="Screen Shot 2017-02-28 at 13.13.55.png" descr="Screen Shot 2017-02-28 at 13.13.55.png">
            <a:extLst>
              <a:ext uri="{FF2B5EF4-FFF2-40B4-BE49-F238E27FC236}">
                <a16:creationId xmlns:a16="http://schemas.microsoft.com/office/drawing/2014/main" xmlns="" id="{BE45C6D3-ADDC-E649-9C69-12F146C2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1" y="1855680"/>
            <a:ext cx="5181599" cy="393277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F76135-CCE6-9645-89E6-0BD43F76CD42}"/>
              </a:ext>
            </a:extLst>
          </p:cNvPr>
          <p:cNvSpPr/>
          <p:nvPr/>
        </p:nvSpPr>
        <p:spPr>
          <a:xfrm>
            <a:off x="7467600" y="164068"/>
            <a:ext cx="437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ec.europa.eu</a:t>
            </a:r>
            <a:r>
              <a:rPr lang="da-DK" dirty="0"/>
              <a:t>/research/</a:t>
            </a:r>
            <a:r>
              <a:rPr lang="da-DK" dirty="0" err="1"/>
              <a:t>openscience</a:t>
            </a:r>
            <a:r>
              <a:rPr lang="da-DK" dirty="0"/>
              <a:t>/</a:t>
            </a:r>
          </a:p>
        </p:txBody>
      </p:sp>
      <p:pic>
        <p:nvPicPr>
          <p:cNvPr id="1026" name="Picture 2" descr="https://www.uio.no/for-ansatte/arbeidsstotte/fa/forskningsdata/bilder/fair.png">
            <a:extLst>
              <a:ext uri="{FF2B5EF4-FFF2-40B4-BE49-F238E27FC236}">
                <a16:creationId xmlns:a16="http://schemas.microsoft.com/office/drawing/2014/main" xmlns="" id="{A477D598-2DD7-664F-AF50-23D8CD06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40932"/>
            <a:ext cx="3619500" cy="385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DF44335-B4E9-E34D-B422-C9C8180E465E}"/>
              </a:ext>
            </a:extLst>
          </p:cNvPr>
          <p:cNvSpPr txBox="1"/>
          <p:nvPr/>
        </p:nvSpPr>
        <p:spPr>
          <a:xfrm>
            <a:off x="381001" y="5732835"/>
            <a:ext cx="481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EOSC </a:t>
            </a:r>
            <a:r>
              <a:rPr lang="da-DK" dirty="0" err="1"/>
              <a:t>Declaration</a:t>
            </a:r>
            <a:r>
              <a:rPr lang="da-DK" dirty="0"/>
              <a:t> </a:t>
            </a:r>
            <a:r>
              <a:rPr lang="da-DK" dirty="0" err="1"/>
              <a:t>endorsed</a:t>
            </a:r>
            <a:r>
              <a:rPr lang="da-DK" dirty="0"/>
              <a:t> 2017 by </a:t>
            </a:r>
            <a:r>
              <a:rPr lang="da-DK" dirty="0" err="1"/>
              <a:t>p&amp;n</a:t>
            </a:r>
            <a:r>
              <a:rPr lang="da-DK" dirty="0"/>
              <a:t> </a:t>
            </a:r>
            <a:r>
              <a:rPr lang="da-DK" dirty="0" err="1"/>
              <a:t>sources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55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77B644-63FC-CA4C-82D7-FCA224F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European Open Science </a:t>
            </a:r>
            <a:r>
              <a:rPr lang="da-DK" dirty="0" err="1"/>
              <a:t>Cloud</a:t>
            </a:r>
            <a:r>
              <a:rPr lang="da-DK" dirty="0"/>
              <a:t> (EOSC)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E945C4E-D540-7447-A662-AE6EC3449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Promoting</a:t>
            </a:r>
            <a:r>
              <a:rPr lang="da-DK" dirty="0"/>
              <a:t> open science</a:t>
            </a:r>
          </a:p>
        </p:txBody>
      </p:sp>
      <p:pic>
        <p:nvPicPr>
          <p:cNvPr id="6" name="Screen Shot 2017-02-28 at 13.13.55.png" descr="Screen Shot 2017-02-28 at 13.13.55.png">
            <a:extLst>
              <a:ext uri="{FF2B5EF4-FFF2-40B4-BE49-F238E27FC236}">
                <a16:creationId xmlns:a16="http://schemas.microsoft.com/office/drawing/2014/main" xmlns="" id="{BE45C6D3-ADDC-E649-9C69-12F146C2C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1" y="1855680"/>
            <a:ext cx="5181599" cy="393277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F76135-CCE6-9645-89E6-0BD43F76CD42}"/>
              </a:ext>
            </a:extLst>
          </p:cNvPr>
          <p:cNvSpPr/>
          <p:nvPr/>
        </p:nvSpPr>
        <p:spPr>
          <a:xfrm>
            <a:off x="7467600" y="164068"/>
            <a:ext cx="4378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ec.europa.eu</a:t>
            </a:r>
            <a:r>
              <a:rPr lang="da-DK" dirty="0"/>
              <a:t>/research/</a:t>
            </a:r>
            <a:r>
              <a:rPr lang="da-DK" dirty="0" err="1"/>
              <a:t>openscience</a:t>
            </a:r>
            <a:r>
              <a:rPr lang="da-DK" dirty="0"/>
              <a:t>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FCDEAD-4A23-404F-BFC7-AC5B99FD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24200"/>
            <a:ext cx="4906880" cy="2664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DC2D287-6C34-6E45-A608-64118FFD8AA2}"/>
              </a:ext>
            </a:extLst>
          </p:cNvPr>
          <p:cNvSpPr txBox="1"/>
          <p:nvPr/>
        </p:nvSpPr>
        <p:spPr>
          <a:xfrm>
            <a:off x="5943600" y="5603793"/>
            <a:ext cx="356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(</a:t>
            </a:r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b="1" dirty="0"/>
              <a:t>47</a:t>
            </a:r>
            <a:r>
              <a:rPr lang="da-DK" dirty="0"/>
              <a:t> </a:t>
            </a:r>
            <a:r>
              <a:rPr lang="da-DK" dirty="0" err="1"/>
              <a:t>funded</a:t>
            </a:r>
            <a:r>
              <a:rPr lang="da-DK" dirty="0"/>
              <a:t> EOSC </a:t>
            </a:r>
            <a:r>
              <a:rPr lang="da-DK" dirty="0" err="1"/>
              <a:t>projects</a:t>
            </a:r>
            <a:r>
              <a:rPr lang="da-DK" dirty="0"/>
              <a:t>)</a:t>
            </a:r>
          </a:p>
        </p:txBody>
      </p:sp>
      <p:pic>
        <p:nvPicPr>
          <p:cNvPr id="2052" name="Picture 4" descr="Home">
            <a:extLst>
              <a:ext uri="{FF2B5EF4-FFF2-40B4-BE49-F238E27FC236}">
                <a16:creationId xmlns:a16="http://schemas.microsoft.com/office/drawing/2014/main" xmlns="" id="{DFB7409C-C5B8-BA4D-95A1-B215456F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55680"/>
            <a:ext cx="2514600" cy="70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050760-B5DE-7A4F-90FA-AAE43A98B5AD}"/>
              </a:ext>
            </a:extLst>
          </p:cNvPr>
          <p:cNvSpPr txBox="1"/>
          <p:nvPr/>
        </p:nvSpPr>
        <p:spPr>
          <a:xfrm>
            <a:off x="5586608" y="2815176"/>
            <a:ext cx="2475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u="sng" dirty="0"/>
              <a:t>ESFRI </a:t>
            </a:r>
            <a:r>
              <a:rPr lang="da-DK" sz="2000" u="sng" dirty="0" err="1"/>
              <a:t>cluster</a:t>
            </a:r>
            <a:r>
              <a:rPr lang="da-DK" sz="2000" u="sng" dirty="0"/>
              <a:t> </a:t>
            </a:r>
            <a:r>
              <a:rPr lang="da-DK" sz="2000" u="sng" dirty="0" err="1"/>
              <a:t>projects</a:t>
            </a:r>
            <a:r>
              <a:rPr lang="da-DK" sz="2000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654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A8635-2EBE-E147-A4B1-6678E244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7" y="527964"/>
            <a:ext cx="5480824" cy="446276"/>
          </a:xfrm>
        </p:spPr>
        <p:txBody>
          <a:bodyPr/>
          <a:lstStyle/>
          <a:p>
            <a:r>
              <a:rPr lang="da-DK" dirty="0"/>
              <a:t>PaNOSC (</a:t>
            </a:r>
            <a:r>
              <a:rPr lang="da-DK" dirty="0" err="1"/>
              <a:t>panosc.eu</a:t>
            </a:r>
            <a:r>
              <a:rPr lang="da-DK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7CAC8C-9ECC-494C-ABEF-301C3ED16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Photon</a:t>
            </a:r>
            <a:r>
              <a:rPr lang="da-DK" dirty="0"/>
              <a:t> and Neutron Open Science </a:t>
            </a:r>
            <a:r>
              <a:rPr lang="da-DK" dirty="0" err="1"/>
              <a:t>Cloud</a:t>
            </a:r>
            <a:endParaRPr lang="da-DK" dirty="0"/>
          </a:p>
        </p:txBody>
      </p:sp>
      <p:pic>
        <p:nvPicPr>
          <p:cNvPr id="4" name="Picture 2" descr="Making FAIR data a reality for the PaN community">
            <a:extLst>
              <a:ext uri="{FF2B5EF4-FFF2-40B4-BE49-F238E27FC236}">
                <a16:creationId xmlns:a16="http://schemas.microsoft.com/office/drawing/2014/main" xmlns="" id="{85E9496D-7819-1F42-A88F-6559FF1E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5605"/>
            <a:ext cx="4564424" cy="53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3563A7-B7D2-4749-B4A3-8FA07B8726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424" y="2791709"/>
            <a:ext cx="792088" cy="979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B20DEA-3644-6648-8AFD-E925C22CDC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387" y="4484580"/>
            <a:ext cx="827310" cy="770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8FC5233-BDEF-0D44-A6A2-429AD53C10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1382" y="2852047"/>
            <a:ext cx="757317" cy="753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A558D0-BAC4-A145-B608-FF5A2C6537D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3019" y="2885972"/>
            <a:ext cx="1037582" cy="685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2F8EBA-C7BB-A24B-AED2-D63481C89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580" y="2852047"/>
            <a:ext cx="10858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E599582-1A87-4A41-950E-C102790F69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6522" y="4394615"/>
            <a:ext cx="949966" cy="7425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24D7D22F-4636-394E-80AA-A4013F221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48" y="4196696"/>
            <a:ext cx="1676400" cy="1346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2453C0B-4361-E243-998E-9787216D96B2}"/>
              </a:ext>
            </a:extLst>
          </p:cNvPr>
          <p:cNvSpPr txBox="1"/>
          <p:nvPr/>
        </p:nvSpPr>
        <p:spPr>
          <a:xfrm>
            <a:off x="391633" y="1993135"/>
            <a:ext cx="540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Partners </a:t>
            </a:r>
            <a:r>
              <a:rPr lang="da-DK" dirty="0" err="1"/>
              <a:t>are</a:t>
            </a:r>
            <a:r>
              <a:rPr lang="da-DK" dirty="0"/>
              <a:t> all </a:t>
            </a:r>
            <a:r>
              <a:rPr lang="da-DK" b="1" dirty="0"/>
              <a:t>ESFRI</a:t>
            </a:r>
            <a:r>
              <a:rPr lang="da-DK" dirty="0"/>
              <a:t> </a:t>
            </a:r>
            <a:r>
              <a:rPr lang="da-DK" dirty="0" err="1"/>
              <a:t>photon</a:t>
            </a:r>
            <a:r>
              <a:rPr lang="da-DK" dirty="0"/>
              <a:t> and neutron </a:t>
            </a:r>
            <a:r>
              <a:rPr lang="da-DK" dirty="0" err="1"/>
              <a:t>sources</a:t>
            </a:r>
            <a:r>
              <a:rPr lang="da-DK" dirty="0"/>
              <a:t> + EGI</a:t>
            </a:r>
          </a:p>
        </p:txBody>
      </p:sp>
      <p:pic>
        <p:nvPicPr>
          <p:cNvPr id="3076" name="Picture 4" descr="https://www.deic.dk/sites/default/files/styles/content_top_image__1000x315_/public/field/image/GEANT_logo_hi_res_bred.jpg?itok=kuND3WvT">
            <a:extLst>
              <a:ext uri="{FF2B5EF4-FFF2-40B4-BE49-F238E27FC236}">
                <a16:creationId xmlns:a16="http://schemas.microsoft.com/office/drawing/2014/main" xmlns="" id="{BC58C0E4-9A0E-7A4D-BAEA-CCF71FA95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5" r="9543"/>
          <a:stretch/>
        </p:blipFill>
        <p:spPr bwMode="auto">
          <a:xfrm>
            <a:off x="4749228" y="4484581"/>
            <a:ext cx="1700328" cy="65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9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AF253D4E-FA8D-3E4D-8094-3ED3D78984E4}"/>
              </a:ext>
            </a:extLst>
          </p:cNvPr>
          <p:cNvSpPr txBox="1">
            <a:spLocks/>
          </p:cNvSpPr>
          <p:nvPr/>
        </p:nvSpPr>
        <p:spPr>
          <a:xfrm>
            <a:off x="381000" y="1741473"/>
            <a:ext cx="6218036" cy="4278327"/>
          </a:xfrm>
          <a:prstGeom prst="rect">
            <a:avLst/>
          </a:prstGeom>
          <a:solidFill>
            <a:srgbClr val="E7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1000"/>
              </a:spcAft>
              <a:buFont typeface="Arial" pitchFamily="34" charset="0"/>
              <a:defRPr b="1" kern="1200">
                <a:solidFill>
                  <a:srgbClr val="0098D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ts val="1500"/>
              </a:spcAft>
              <a:buFont typeface="Arial" pitchFamily="34" charset="0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500"/>
              </a:spcAft>
              <a:buFont typeface="Arial" pitchFamily="34" charset="0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4625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400"/>
              </a:spcAft>
              <a:buClr>
                <a:srgbClr val="0098D4"/>
              </a:buClr>
              <a:buFont typeface="Wingdings" pitchFamily="2" charset="2"/>
              <a:buChar char="l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2050" indent="-174625" algn="l" rtl="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98D4"/>
              </a:buClr>
              <a:buFont typeface="ITCOfficinaSans LT Book"/>
              <a:buChar char="&gt;"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pc="-1" dirty="0">
                <a:solidFill>
                  <a:schemeClr val="tx1"/>
                </a:solidFill>
              </a:rPr>
              <a:t>Call:</a:t>
            </a:r>
            <a:r>
              <a:rPr lang="en-US" spc="-1" dirty="0">
                <a:solidFill>
                  <a:srgbClr val="FF0000"/>
                </a:solidFill>
              </a:rPr>
              <a:t> </a:t>
            </a:r>
            <a:r>
              <a:rPr lang="en-US" b="0" spc="-1" dirty="0">
                <a:solidFill>
                  <a:srgbClr val="0070C0"/>
                </a:solidFill>
              </a:rPr>
              <a:t>Horizon 2020 InfraEOSC-04 </a:t>
            </a:r>
          </a:p>
          <a:p>
            <a:pPr>
              <a:spcAft>
                <a:spcPts val="600"/>
              </a:spcAft>
            </a:pPr>
            <a:r>
              <a:rPr lang="en-US" spc="-1" dirty="0">
                <a:solidFill>
                  <a:srgbClr val="000000"/>
                </a:solidFill>
              </a:rPr>
              <a:t>Partners: </a:t>
            </a:r>
            <a:r>
              <a:rPr lang="en-GB" b="0" dirty="0">
                <a:solidFill>
                  <a:srgbClr val="0070C0"/>
                </a:solidFill>
              </a:rPr>
              <a:t>ESRF, ILL, XFEL.EU, ESS, CERIC-ERIC, ELI-DC, EGI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Description:</a:t>
            </a:r>
            <a:r>
              <a:rPr lang="en-GB" b="0" dirty="0">
                <a:solidFill>
                  <a:srgbClr val="0070C0"/>
                </a:solidFill>
              </a:rPr>
              <a:t> cluster of ESFRI Photon and Neutron sources</a:t>
            </a:r>
          </a:p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Observers/non-funded: 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0" dirty="0">
                <a:solidFill>
                  <a:srgbClr val="0070C0"/>
                </a:solidFill>
              </a:rPr>
              <a:t>GÉANT, EUDAT, national RIs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GB" dirty="0">
                <a:solidFill>
                  <a:schemeClr val="tx1"/>
                </a:solidFill>
              </a:rPr>
              <a:t>Linked 3</a:t>
            </a:r>
            <a:r>
              <a:rPr lang="en-GB" baseline="30000" dirty="0">
                <a:solidFill>
                  <a:schemeClr val="tx1"/>
                </a:solidFill>
              </a:rPr>
              <a:t>rd</a:t>
            </a:r>
            <a:r>
              <a:rPr lang="en-GB" dirty="0">
                <a:solidFill>
                  <a:schemeClr val="tx1"/>
                </a:solidFill>
              </a:rPr>
              <a:t> parties via EGI:  </a:t>
            </a:r>
            <a:r>
              <a:rPr lang="en-GB" b="0" dirty="0">
                <a:solidFill>
                  <a:srgbClr val="0070C0"/>
                </a:solidFill>
              </a:rPr>
              <a:t>DESY, STFC, CESNET</a:t>
            </a: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</a:rPr>
              <a:t>Status: </a:t>
            </a:r>
            <a:r>
              <a:rPr lang="en-US" b="0" spc="-1" dirty="0">
                <a:solidFill>
                  <a:srgbClr val="0070C0"/>
                </a:solidFill>
              </a:rPr>
              <a:t>Started 1/12/2018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pc="-1" dirty="0" err="1">
                <a:solidFill>
                  <a:schemeClr val="tx1"/>
                </a:solidFill>
              </a:rPr>
              <a:t>Github</a:t>
            </a:r>
            <a:r>
              <a:rPr lang="en-US" spc="-1" dirty="0">
                <a:solidFill>
                  <a:srgbClr val="0070C0"/>
                </a:solidFill>
              </a:rPr>
              <a:t>: https://github.com/panosc-eu </a:t>
            </a:r>
            <a:endParaRPr lang="en-US" b="0" spc="-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pc="-1" dirty="0">
                <a:solidFill>
                  <a:schemeClr val="tx1"/>
                </a:solidFill>
              </a:rPr>
              <a:t>Home page</a:t>
            </a:r>
            <a:r>
              <a:rPr lang="en-US" spc="-1" dirty="0">
                <a:solidFill>
                  <a:srgbClr val="0070C0"/>
                </a:solidFill>
              </a:rPr>
              <a:t>: https://panosc.eu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pc="-1" dirty="0">
                <a:solidFill>
                  <a:schemeClr val="tx1"/>
                </a:solidFill>
              </a:rPr>
              <a:t>Twitter</a:t>
            </a:r>
            <a:r>
              <a:rPr lang="en-US" spc="-1" dirty="0">
                <a:solidFill>
                  <a:srgbClr val="0070C0"/>
                </a:solidFill>
              </a:rPr>
              <a:t>: @</a:t>
            </a:r>
            <a:r>
              <a:rPr lang="en-US" spc="-1" dirty="0" err="1">
                <a:solidFill>
                  <a:srgbClr val="0070C0"/>
                </a:solidFill>
              </a:rPr>
              <a:t>PaNOSC_eu</a:t>
            </a:r>
            <a:r>
              <a:rPr lang="en-US" spc="-1" dirty="0">
                <a:solidFill>
                  <a:srgbClr val="0070C0"/>
                </a:solidFill>
              </a:rPr>
              <a:t> #PaNOSC 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</a:rPr>
              <a:t>Budget: </a:t>
            </a:r>
            <a:r>
              <a:rPr lang="en-US" b="0" spc="-1" dirty="0">
                <a:solidFill>
                  <a:srgbClr val="0070C0"/>
                </a:solidFill>
              </a:rPr>
              <a:t>12 M€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pc="-1" dirty="0">
                <a:solidFill>
                  <a:schemeClr val="tx1"/>
                </a:solidFill>
              </a:rPr>
              <a:t>Coordinator:</a:t>
            </a:r>
            <a:r>
              <a:rPr lang="en-US" b="0" spc="-1" dirty="0">
                <a:solidFill>
                  <a:srgbClr val="0070C0"/>
                </a:solidFill>
              </a:rPr>
              <a:t> ESRF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</a:rPr>
              <a:t>Duration: </a:t>
            </a:r>
            <a:r>
              <a:rPr lang="en-US" b="0" spc="-1" dirty="0">
                <a:solidFill>
                  <a:srgbClr val="0070C0"/>
                </a:solidFill>
              </a:rPr>
              <a:t>4 years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A8635-2EBE-E147-A4B1-6678E244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7" y="527964"/>
            <a:ext cx="5480824" cy="446276"/>
          </a:xfrm>
        </p:spPr>
        <p:txBody>
          <a:bodyPr/>
          <a:lstStyle/>
          <a:p>
            <a:r>
              <a:rPr lang="da-DK" dirty="0"/>
              <a:t>PaNOSC </a:t>
            </a:r>
            <a:r>
              <a:rPr lang="da-DK" dirty="0" err="1"/>
              <a:t>fact</a:t>
            </a:r>
            <a:r>
              <a:rPr lang="da-DK" dirty="0"/>
              <a:t> </a:t>
            </a:r>
            <a:r>
              <a:rPr lang="da-DK" dirty="0" err="1"/>
              <a:t>sheet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7CAC8C-9ECC-494C-ABEF-301C3ED16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Photon</a:t>
            </a:r>
            <a:r>
              <a:rPr lang="da-DK" dirty="0"/>
              <a:t> and Neutron Open Science </a:t>
            </a:r>
            <a:r>
              <a:rPr lang="da-DK" dirty="0" err="1"/>
              <a:t>Cloud</a:t>
            </a:r>
            <a:endParaRPr lang="da-DK" dirty="0"/>
          </a:p>
        </p:txBody>
      </p:sp>
      <p:pic>
        <p:nvPicPr>
          <p:cNvPr id="4" name="Picture 2" descr="Making FAIR data a reality for the PaN community">
            <a:extLst>
              <a:ext uri="{FF2B5EF4-FFF2-40B4-BE49-F238E27FC236}">
                <a16:creationId xmlns:a16="http://schemas.microsoft.com/office/drawing/2014/main" xmlns="" id="{85E9496D-7819-1F42-A88F-6559FF1EF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5605"/>
            <a:ext cx="4564424" cy="53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2F8EBA-C7BB-A24B-AED2-D63481C8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5920711"/>
            <a:ext cx="10858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3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E22589-44B7-C347-8B6D-1271F80F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ExPaNDS</a:t>
            </a:r>
            <a:r>
              <a:rPr lang="da-DK" dirty="0"/>
              <a:t> (</a:t>
            </a:r>
            <a:r>
              <a:rPr lang="da-DK" dirty="0" err="1"/>
              <a:t>expands.eu</a:t>
            </a:r>
            <a:r>
              <a:rPr lang="da-DK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E76D8-9FC3-4240-846F-C2CFB4D1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EOSC </a:t>
            </a:r>
            <a:r>
              <a:rPr lang="da-DK" dirty="0" err="1"/>
              <a:t>Photon</a:t>
            </a:r>
            <a:r>
              <a:rPr lang="da-DK" dirty="0"/>
              <a:t> and Neutron Data Service</a:t>
            </a:r>
          </a:p>
        </p:txBody>
      </p:sp>
      <p:pic>
        <p:nvPicPr>
          <p:cNvPr id="4" name="Picture 14" descr="https://i2.wp.com/expands.eu/wp-content/uploads/2019/12/cloud-1.png?resize=869%2C608&amp;ssl=1">
            <a:extLst>
              <a:ext uri="{FF2B5EF4-FFF2-40B4-BE49-F238E27FC236}">
                <a16:creationId xmlns:a16="http://schemas.microsoft.com/office/drawing/2014/main" xmlns="" id="{FA62BD0A-5F05-2D44-8FFC-8965543C7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26" y="1563893"/>
            <a:ext cx="6694942" cy="468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2AB1B6-C568-C64A-B5FC-3A0050A8A3E6}"/>
              </a:ext>
            </a:extLst>
          </p:cNvPr>
          <p:cNvSpPr txBox="1"/>
          <p:nvPr/>
        </p:nvSpPr>
        <p:spPr>
          <a:xfrm>
            <a:off x="7162800" y="1592900"/>
            <a:ext cx="48006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/>
              <a:t>Involves</a:t>
            </a:r>
            <a:r>
              <a:rPr lang="da-DK" sz="2000" dirty="0"/>
              <a:t> </a:t>
            </a:r>
            <a:r>
              <a:rPr lang="da-DK" sz="2000" dirty="0" err="1"/>
              <a:t>almost</a:t>
            </a:r>
            <a:r>
              <a:rPr lang="da-DK" sz="2000" dirty="0"/>
              <a:t> all European </a:t>
            </a:r>
            <a:r>
              <a:rPr lang="da-DK" sz="2000" b="1" dirty="0"/>
              <a:t>national</a:t>
            </a:r>
            <a:r>
              <a:rPr lang="da-DK" sz="2000" dirty="0"/>
              <a:t> </a:t>
            </a:r>
            <a:r>
              <a:rPr lang="da-DK" sz="2000" dirty="0" err="1"/>
              <a:t>p&amp;n</a:t>
            </a:r>
            <a:r>
              <a:rPr lang="da-DK" sz="2000" dirty="0"/>
              <a:t> </a:t>
            </a:r>
            <a:r>
              <a:rPr lang="da-DK" sz="2000" dirty="0" err="1"/>
              <a:t>sources</a:t>
            </a:r>
            <a:endParaRPr lang="da-DK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000" dirty="0" err="1"/>
              <a:t>Collaborates</a:t>
            </a:r>
            <a:r>
              <a:rPr lang="da-DK" sz="2000" dirty="0"/>
              <a:t> </a:t>
            </a:r>
            <a:r>
              <a:rPr lang="da-DK" sz="2000" dirty="0" err="1"/>
              <a:t>closely</a:t>
            </a:r>
            <a:r>
              <a:rPr lang="da-DK" sz="2000" dirty="0"/>
              <a:t> with PaNOSC</a:t>
            </a:r>
          </a:p>
        </p:txBody>
      </p:sp>
    </p:spTree>
    <p:extLst>
      <p:ext uri="{BB962C8B-B14F-4D97-AF65-F5344CB8AC3E}">
        <p14:creationId xmlns:p14="http://schemas.microsoft.com/office/powerpoint/2010/main" val="15596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C0A1E-DF09-0446-A650-4F5F7AF1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PaNOSC </a:t>
            </a:r>
            <a:r>
              <a:rPr lang="da-DK" dirty="0" err="1"/>
              <a:t>objectives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AEA020-C8D3-2E4A-81B2-86B0A954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776" y="1194560"/>
            <a:ext cx="10130713" cy="5663439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endParaRPr lang="da-DK" dirty="0"/>
          </a:p>
          <a:p>
            <a:pPr>
              <a:spcAft>
                <a:spcPts val="1200"/>
              </a:spcAft>
            </a:pPr>
            <a:r>
              <a:rPr lang="da-DK" dirty="0" err="1"/>
              <a:t>Participate</a:t>
            </a:r>
            <a:r>
              <a:rPr lang="da-DK" dirty="0"/>
              <a:t> in the </a:t>
            </a:r>
            <a:r>
              <a:rPr lang="da-DK" dirty="0" err="1"/>
              <a:t>construction</a:t>
            </a:r>
            <a:r>
              <a:rPr lang="da-DK" dirty="0"/>
              <a:t> of the EOSC</a:t>
            </a:r>
          </a:p>
          <a:p>
            <a:pPr>
              <a:spcAft>
                <a:spcPts val="1200"/>
              </a:spcAft>
            </a:pPr>
            <a:r>
              <a:rPr lang="da-DK" dirty="0"/>
              <a:t>Make data </a:t>
            </a:r>
            <a:r>
              <a:rPr lang="da-DK" dirty="0" err="1"/>
              <a:t>produced</a:t>
            </a:r>
            <a:r>
              <a:rPr lang="da-DK" dirty="0"/>
              <a:t> at </a:t>
            </a:r>
            <a:r>
              <a:rPr lang="da-DK" dirty="0" err="1"/>
              <a:t>Europe’s</a:t>
            </a:r>
            <a:r>
              <a:rPr lang="da-DK" dirty="0"/>
              <a:t> major </a:t>
            </a:r>
            <a:r>
              <a:rPr lang="da-DK" dirty="0" err="1"/>
              <a:t>Photon</a:t>
            </a:r>
            <a:r>
              <a:rPr lang="da-DK" dirty="0"/>
              <a:t> and Neutron </a:t>
            </a:r>
            <a:r>
              <a:rPr lang="da-DK" dirty="0" err="1"/>
              <a:t>sources</a:t>
            </a:r>
            <a:r>
              <a:rPr lang="da-DK" dirty="0"/>
              <a:t> FAIR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Harmonize</a:t>
            </a:r>
            <a:r>
              <a:rPr lang="da-DK" dirty="0"/>
              <a:t> / Generalise open data </a:t>
            </a:r>
            <a:r>
              <a:rPr lang="da-DK" dirty="0" err="1"/>
              <a:t>policies</a:t>
            </a:r>
            <a:r>
              <a:rPr lang="da-DK" dirty="0"/>
              <a:t>, standard metadata and data </a:t>
            </a:r>
            <a:r>
              <a:rPr lang="da-DK" dirty="0" err="1"/>
              <a:t>stewardship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da-DK" dirty="0"/>
              <a:t>Provide innovative data services  via the EOSC.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Increase</a:t>
            </a:r>
            <a:r>
              <a:rPr lang="da-DK" dirty="0"/>
              <a:t> the </a:t>
            </a:r>
            <a:r>
              <a:rPr lang="da-DK" dirty="0" err="1"/>
              <a:t>impact</a:t>
            </a:r>
            <a:r>
              <a:rPr lang="da-DK" dirty="0"/>
              <a:t> of </a:t>
            </a:r>
            <a:r>
              <a:rPr lang="da-DK" dirty="0" err="1"/>
              <a:t>RIs</a:t>
            </a:r>
            <a:r>
              <a:rPr lang="da-DK" dirty="0"/>
              <a:t> by </a:t>
            </a:r>
            <a:r>
              <a:rPr lang="da-DK" dirty="0" err="1"/>
              <a:t>ensuring</a:t>
            </a:r>
            <a:r>
              <a:rPr lang="da-DK" dirty="0"/>
              <a:t> data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beyond</a:t>
            </a:r>
            <a:r>
              <a:rPr lang="da-DK" dirty="0"/>
              <a:t> the initial </a:t>
            </a:r>
            <a:r>
              <a:rPr lang="da-DK" dirty="0" err="1"/>
              <a:t>scope</a:t>
            </a:r>
            <a:r>
              <a:rPr lang="da-DK" dirty="0"/>
              <a:t>.</a:t>
            </a:r>
          </a:p>
          <a:p>
            <a:pPr>
              <a:spcAft>
                <a:spcPts val="1200"/>
              </a:spcAft>
            </a:pPr>
            <a:r>
              <a:rPr lang="da-DK" dirty="0"/>
              <a:t>Promote open science in the </a:t>
            </a:r>
            <a:r>
              <a:rPr lang="da-DK" dirty="0" err="1"/>
              <a:t>community</a:t>
            </a:r>
            <a:r>
              <a:rPr lang="da-DK" dirty="0"/>
              <a:t>.</a:t>
            </a:r>
          </a:p>
          <a:p>
            <a:pPr>
              <a:spcAft>
                <a:spcPts val="1200"/>
              </a:spcAft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118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885D7D-FD5E-6043-A75C-9D1A8A92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76" y="375564"/>
            <a:ext cx="7310043" cy="446276"/>
          </a:xfrm>
        </p:spPr>
        <p:txBody>
          <a:bodyPr/>
          <a:lstStyle/>
          <a:p>
            <a:r>
              <a:rPr lang="da-DK" dirty="0"/>
              <a:t>                         PaNOSC &amp; ORSO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C1C7CBBE-1D14-EE40-95AD-321F3BE4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76729"/>
              </p:ext>
            </p:extLst>
          </p:nvPr>
        </p:nvGraphicFramePr>
        <p:xfrm>
          <a:off x="462776" y="974240"/>
          <a:ext cx="6928624" cy="50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8624">
                  <a:extLst>
                    <a:ext uri="{9D8B030D-6E8A-4147-A177-3AD203B41FA5}">
                      <a16:colId xmlns:a16="http://schemas.microsoft.com/office/drawing/2014/main" xmlns="" val="1941028138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r>
                        <a:rPr lang="da-DK" sz="2400" dirty="0"/>
                        <a:t>PaNOSC </a:t>
                      </a:r>
                      <a:r>
                        <a:rPr lang="da-DK" sz="2400" dirty="0" err="1"/>
                        <a:t>work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packages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445123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da-DK" sz="2400" dirty="0"/>
                        <a:t>WP1: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893644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WP2: Data policy and </a:t>
                      </a:r>
                      <a:r>
                        <a:rPr lang="da-DK" sz="2400" dirty="0" err="1"/>
                        <a:t>Stewardship</a:t>
                      </a:r>
                      <a:r>
                        <a:rPr lang="da-DK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758837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da-DK" sz="2400" dirty="0"/>
                        <a:t>WP3: Data </a:t>
                      </a:r>
                      <a:r>
                        <a:rPr lang="da-DK" sz="2400" dirty="0" err="1"/>
                        <a:t>catalog</a:t>
                      </a:r>
                      <a:r>
                        <a:rPr lang="da-DK" sz="2400" dirty="0"/>
                        <a:t>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957029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da-DK" sz="2400" dirty="0"/>
                        <a:t>WP4: Data Analysis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257826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da-DK" sz="2400" dirty="0"/>
                        <a:t>WP5: Virtual Neutron and X-</a:t>
                      </a:r>
                      <a:r>
                        <a:rPr lang="da-DK" sz="2400" dirty="0" err="1"/>
                        <a:t>ray</a:t>
                      </a:r>
                      <a:r>
                        <a:rPr lang="da-DK" sz="2400" dirty="0"/>
                        <a:t>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042803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da-DK" sz="2400" dirty="0"/>
                        <a:t>WP6: EOSC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556021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da-DK" sz="2400" dirty="0"/>
                        <a:t>WP7: </a:t>
                      </a:r>
                      <a:r>
                        <a:rPr lang="da-DK" sz="2400" dirty="0" err="1"/>
                        <a:t>Sustainability</a:t>
                      </a:r>
                      <a:r>
                        <a:rPr lang="da-DK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283199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da-DK" sz="2400" dirty="0"/>
                        <a:t>WP8: </a:t>
                      </a:r>
                      <a:r>
                        <a:rPr lang="da-DK" sz="2400" dirty="0" err="1"/>
                        <a:t>Staff</a:t>
                      </a:r>
                      <a:r>
                        <a:rPr lang="da-DK" sz="2400" dirty="0"/>
                        <a:t> and </a:t>
                      </a:r>
                      <a:r>
                        <a:rPr lang="da-DK" sz="2400" dirty="0" err="1"/>
                        <a:t>user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training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40737359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r>
                        <a:rPr lang="da-DK" sz="2400" dirty="0"/>
                        <a:t>WP9: </a:t>
                      </a:r>
                      <a:r>
                        <a:rPr lang="da-DK" sz="2400" dirty="0" err="1"/>
                        <a:t>Outreach</a:t>
                      </a:r>
                      <a:r>
                        <a:rPr lang="da-DK" sz="2400" dirty="0"/>
                        <a:t> / </a:t>
                      </a:r>
                      <a:r>
                        <a:rPr lang="da-DK" sz="2400" dirty="0" err="1"/>
                        <a:t>Communication</a:t>
                      </a:r>
                      <a:r>
                        <a:rPr lang="da-DK" sz="2400" dirty="0"/>
                        <a:t> and </a:t>
                      </a:r>
                      <a:r>
                        <a:rPr lang="da-DK" sz="2400" dirty="0" err="1"/>
                        <a:t>Dissemination</a:t>
                      </a:r>
                      <a:r>
                        <a:rPr lang="da-DK" sz="2400" dirty="0"/>
                        <a:t> / </a:t>
                      </a:r>
                      <a:r>
                        <a:rPr lang="da-DK" sz="2400" dirty="0" err="1"/>
                        <a:t>Impact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179304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46D6B58-9E33-0342-90EB-A75E2FFD6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98189"/>
              </p:ext>
            </p:extLst>
          </p:nvPr>
        </p:nvGraphicFramePr>
        <p:xfrm>
          <a:off x="8839200" y="974240"/>
          <a:ext cx="2971381" cy="265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1381">
                  <a:extLst>
                    <a:ext uri="{9D8B030D-6E8A-4147-A177-3AD203B41FA5}">
                      <a16:colId xmlns:a16="http://schemas.microsoft.com/office/drawing/2014/main" xmlns="" val="205728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ORSO </a:t>
                      </a:r>
                      <a:r>
                        <a:rPr lang="da-DK" sz="2400" dirty="0" err="1"/>
                        <a:t>Working</a:t>
                      </a:r>
                      <a:r>
                        <a:rPr lang="da-DK" sz="2400" dirty="0"/>
                        <a:t> Gr.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93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File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179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834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Reproducibility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308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Education and </a:t>
                      </a:r>
                      <a:r>
                        <a:rPr lang="da-DK" sz="2400" dirty="0" err="1"/>
                        <a:t>Outreach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36423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FD5099D-4ABC-2944-BB9E-9104D50819E7}"/>
              </a:ext>
            </a:extLst>
          </p:cNvPr>
          <p:cNvCxnSpPr>
            <a:cxnSpLocks/>
          </p:cNvCxnSpPr>
          <p:nvPr/>
        </p:nvCxnSpPr>
        <p:spPr>
          <a:xfrm flipH="1">
            <a:off x="7391400" y="1676400"/>
            <a:ext cx="14478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275CFA43-C6F9-7E47-8CD3-22053EBDB9FF}"/>
              </a:ext>
            </a:extLst>
          </p:cNvPr>
          <p:cNvCxnSpPr>
            <a:cxnSpLocks/>
          </p:cNvCxnSpPr>
          <p:nvPr/>
        </p:nvCxnSpPr>
        <p:spPr>
          <a:xfrm flipH="1">
            <a:off x="7391400" y="2059530"/>
            <a:ext cx="14478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7D2DF416-02B3-B24B-A770-0ABE05204D39}"/>
              </a:ext>
            </a:extLst>
          </p:cNvPr>
          <p:cNvCxnSpPr>
            <a:cxnSpLocks/>
          </p:cNvCxnSpPr>
          <p:nvPr/>
        </p:nvCxnSpPr>
        <p:spPr>
          <a:xfrm flipH="1">
            <a:off x="7391400" y="2530960"/>
            <a:ext cx="1447800" cy="595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AED24FD-F04D-4B4B-8A30-8AADAFCD0C1A}"/>
              </a:ext>
            </a:extLst>
          </p:cNvPr>
          <p:cNvCxnSpPr>
            <a:cxnSpLocks/>
          </p:cNvCxnSpPr>
          <p:nvPr/>
        </p:nvCxnSpPr>
        <p:spPr>
          <a:xfrm flipH="1">
            <a:off x="7391400" y="3106830"/>
            <a:ext cx="1447800" cy="1846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EB7D0EC-9D7C-204A-8327-B6CE41FAA0A3}"/>
              </a:ext>
            </a:extLst>
          </p:cNvPr>
          <p:cNvCxnSpPr>
            <a:cxnSpLocks/>
          </p:cNvCxnSpPr>
          <p:nvPr/>
        </p:nvCxnSpPr>
        <p:spPr>
          <a:xfrm flipH="1">
            <a:off x="7391400" y="3357060"/>
            <a:ext cx="1447800" cy="2171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43477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10265</TotalTime>
  <Words>793</Words>
  <Application>Microsoft Macintosh PowerPoint</Application>
  <PresentationFormat>Custom</PresentationFormat>
  <Paragraphs>231</Paragraphs>
  <Slides>14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First Slide</vt:lpstr>
      <vt:lpstr>Logo+EUtext</vt:lpstr>
      <vt:lpstr>PaNOSC_EUflag+bar</vt:lpstr>
      <vt:lpstr>PaNOSC_LOGO-only</vt:lpstr>
      <vt:lpstr>PaNOSC overview for ORSO</vt:lpstr>
      <vt:lpstr>Outline</vt:lpstr>
      <vt:lpstr>European Open Science Cloud (EOSC)</vt:lpstr>
      <vt:lpstr>European Open Science Cloud (EOSC)</vt:lpstr>
      <vt:lpstr>PaNOSC (panosc.eu)</vt:lpstr>
      <vt:lpstr>PaNOSC fact sheet</vt:lpstr>
      <vt:lpstr>ExPaNDS (expands.eu)</vt:lpstr>
      <vt:lpstr>PaNOSC objectives</vt:lpstr>
      <vt:lpstr>                         PaNOSC &amp; ORSO</vt:lpstr>
      <vt:lpstr>More on the technical work packages</vt:lpstr>
      <vt:lpstr>Training (pan-learning.org)</vt:lpstr>
      <vt:lpstr>Thank you</vt:lpstr>
      <vt:lpstr>PaNOSC KPIs – 2018/2023</vt:lpstr>
      <vt:lpstr>PaNOSC KPIs – 2018/2023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/>
  <cp:keywords/>
  <dc:description/>
  <cp:lastModifiedBy>Nicoletta Carboni</cp:lastModifiedBy>
  <cp:revision>543</cp:revision>
  <dcterms:created xsi:type="dcterms:W3CDTF">2019-04-23T08:59:57Z</dcterms:created>
  <dcterms:modified xsi:type="dcterms:W3CDTF">2020-06-01T12:01:47Z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