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61" r:id="rId3"/>
    <p:sldId id="259" r:id="rId4"/>
    <p:sldId id="262" r:id="rId5"/>
    <p:sldId id="264" r:id="rId6"/>
    <p:sldId id="267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110" d="100"/>
          <a:sy n="110" d="100"/>
        </p:scale>
        <p:origin x="328" y="-17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E3659-279D-46C9-B2A5-1C627D99FD5A}" type="datetimeFigureOut">
              <a:rPr lang="en-US" smtClean="0"/>
              <a:t>15/07/19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EB82D-4618-4D31-9F90-06E90A56B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684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7319-9C72-4D1F-9CC5-68F50580C2C2}" type="datetimeFigureOut">
              <a:rPr lang="en-US" smtClean="0"/>
              <a:t>15/07/19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C1F62-C0EC-4BFE-89CB-75DCBBD72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23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7319-9C72-4D1F-9CC5-68F50580C2C2}" type="datetimeFigureOut">
              <a:rPr lang="en-US" smtClean="0"/>
              <a:t>15/07/19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C1F62-C0EC-4BFE-89CB-75DCBBD72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135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7319-9C72-4D1F-9CC5-68F50580C2C2}" type="datetimeFigureOut">
              <a:rPr lang="en-US" smtClean="0"/>
              <a:t>15/07/19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C1F62-C0EC-4BFE-89CB-75DCBBD72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C1F62-C0EC-4BFE-89CB-75DCBBD724C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bject 17"/>
          <p:cNvSpPr txBox="1"/>
          <p:nvPr userDrawn="1"/>
        </p:nvSpPr>
        <p:spPr>
          <a:xfrm>
            <a:off x="1392668" y="6356350"/>
            <a:ext cx="909788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This</a:t>
            </a:r>
            <a:r>
              <a:rPr sz="120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120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project</a:t>
            </a:r>
            <a:r>
              <a:rPr sz="120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120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has</a:t>
            </a:r>
            <a:r>
              <a:rPr sz="120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120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received</a:t>
            </a:r>
            <a:r>
              <a:rPr sz="120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120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funding</a:t>
            </a:r>
            <a:r>
              <a:rPr sz="120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120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from</a:t>
            </a:r>
            <a:r>
              <a:rPr sz="120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120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the</a:t>
            </a:r>
            <a:r>
              <a:rPr sz="120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120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European</a:t>
            </a:r>
            <a:r>
              <a:rPr sz="120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120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Union’s</a:t>
            </a:r>
            <a:r>
              <a:rPr sz="120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120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Horizon</a:t>
            </a:r>
            <a:r>
              <a:rPr sz="120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1200" spc="30" dirty="0">
                <a:solidFill>
                  <a:schemeClr val="tx1"/>
                </a:solidFill>
                <a:latin typeface="Muli" pitchFamily="2" charset="77"/>
                <a:cs typeface="Arial"/>
              </a:rPr>
              <a:t>2020</a:t>
            </a:r>
            <a:r>
              <a:rPr sz="120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120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research</a:t>
            </a:r>
            <a:r>
              <a:rPr sz="120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120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and</a:t>
            </a:r>
            <a:r>
              <a:rPr sz="120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120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innovation</a:t>
            </a:r>
            <a:r>
              <a:rPr sz="120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120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programme</a:t>
            </a:r>
            <a:r>
              <a:rPr sz="120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120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under</a:t>
            </a:r>
            <a:r>
              <a:rPr sz="120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1200" spc="30" dirty="0">
                <a:solidFill>
                  <a:schemeClr val="tx1"/>
                </a:solidFill>
                <a:latin typeface="Muli" pitchFamily="2" charset="77"/>
                <a:cs typeface="Arial"/>
              </a:rPr>
              <a:t>grant</a:t>
            </a:r>
            <a:r>
              <a:rPr sz="120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120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agreement</a:t>
            </a:r>
            <a:r>
              <a:rPr sz="120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No. </a:t>
            </a:r>
            <a:r>
              <a:rPr sz="1200" spc="30" dirty="0" smtClean="0">
                <a:solidFill>
                  <a:schemeClr val="tx1"/>
                </a:solidFill>
                <a:latin typeface="Muli" pitchFamily="2" charset="77"/>
                <a:cs typeface="Arial"/>
              </a:rPr>
              <a:t>82385</a:t>
            </a:r>
            <a:endParaRPr sz="1200" dirty="0">
              <a:solidFill>
                <a:schemeClr val="tx1"/>
              </a:solidFill>
              <a:latin typeface="Muli" pitchFamily="2" charset="77"/>
              <a:cs typeface="Arial"/>
            </a:endParaRPr>
          </a:p>
        </p:txBody>
      </p:sp>
      <p:grpSp>
        <p:nvGrpSpPr>
          <p:cNvPr id="8" name="Gruppo 49">
            <a:extLst>
              <a:ext uri="{FF2B5EF4-FFF2-40B4-BE49-F238E27FC236}">
                <a16:creationId xmlns="" xmlns:a16="http://schemas.microsoft.com/office/drawing/2014/main" id="{7D04B1C9-7F08-9D47-BE96-BA7CF7910F57}"/>
              </a:ext>
            </a:extLst>
          </p:cNvPr>
          <p:cNvGrpSpPr/>
          <p:nvPr userDrawn="1"/>
        </p:nvGrpSpPr>
        <p:grpSpPr>
          <a:xfrm>
            <a:off x="838200" y="6376035"/>
            <a:ext cx="486409" cy="345440"/>
            <a:chOff x="995362" y="6228257"/>
            <a:chExt cx="486409" cy="345440"/>
          </a:xfrm>
        </p:grpSpPr>
        <p:sp>
          <p:nvSpPr>
            <p:cNvPr id="9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54235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7319-9C72-4D1F-9CC5-68F50580C2C2}" type="datetimeFigureOut">
              <a:rPr lang="en-US" smtClean="0"/>
              <a:t>15/07/19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C1F62-C0EC-4BFE-89CB-75DCBBD72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13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7319-9C72-4D1F-9CC5-68F50580C2C2}" type="datetimeFigureOut">
              <a:rPr lang="en-US" smtClean="0"/>
              <a:t>15/07/19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C1F62-C0EC-4BFE-89CB-75DCBBD72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493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7319-9C72-4D1F-9CC5-68F50580C2C2}" type="datetimeFigureOut">
              <a:rPr lang="en-US" smtClean="0"/>
              <a:t>15/07/19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C1F62-C0EC-4BFE-89CB-75DCBBD72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00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7319-9C72-4D1F-9CC5-68F50580C2C2}" type="datetimeFigureOut">
              <a:rPr lang="en-US" smtClean="0"/>
              <a:t>15/07/19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C1F62-C0EC-4BFE-89CB-75DCBBD72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681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7319-9C72-4D1F-9CC5-68F50580C2C2}" type="datetimeFigureOut">
              <a:rPr lang="en-US" smtClean="0"/>
              <a:t>15/07/19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C1F62-C0EC-4BFE-89CB-75DCBBD72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90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7319-9C72-4D1F-9CC5-68F50580C2C2}" type="datetimeFigureOut">
              <a:rPr lang="en-US" smtClean="0"/>
              <a:t>15/07/19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C1F62-C0EC-4BFE-89CB-75DCBBD72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511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7319-9C72-4D1F-9CC5-68F50580C2C2}" type="datetimeFigureOut">
              <a:rPr lang="en-US" smtClean="0"/>
              <a:t>15/07/19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C1F62-C0EC-4BFE-89CB-75DCBBD72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722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A7319-9C72-4D1F-9CC5-68F50580C2C2}" type="datetimeFigureOut">
              <a:rPr lang="en-US" smtClean="0"/>
              <a:t>15/07/19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C1F62-C0EC-4BFE-89CB-75DCBBD72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30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panosc-eu/panosc/wiki" TargetMode="External"/><Relationship Id="rId3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an-data.eu/sites/pan-data.eu/files/PaN-data-D2-1.pd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magine 48">
            <a:extLst>
              <a:ext uri="{FF2B5EF4-FFF2-40B4-BE49-F238E27FC236}">
                <a16:creationId xmlns="" xmlns:a16="http://schemas.microsoft.com/office/drawing/2014/main" id="{1EB0BE17-4406-2547-BD41-BBF8482A0E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715096" y="2875508"/>
            <a:ext cx="7200304" cy="108940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>
              <a:lnSpc>
                <a:spcPct val="100299"/>
              </a:lnSpc>
            </a:pPr>
            <a:r>
              <a:rPr lang="en-US" sz="3500" b="1" kern="1200" spc="90" dirty="0" err="1" smtClean="0">
                <a:latin typeface="Muli Regular"/>
                <a:cs typeface="Muli Regular"/>
              </a:rPr>
              <a:t>PaNOSC</a:t>
            </a:r>
            <a:r>
              <a:rPr lang="en-US" sz="3500" b="1" kern="1200" spc="90" dirty="0" smtClean="0">
                <a:latin typeface="Muli Regular"/>
                <a:cs typeface="Muli Regular"/>
              </a:rPr>
              <a:t> use cases</a:t>
            </a:r>
            <a:r>
              <a:rPr lang="en-US" sz="3500" kern="1200" spc="90" dirty="0" smtClean="0">
                <a:latin typeface="Muli Regular"/>
                <a:cs typeface="Muli Regular"/>
              </a:rPr>
              <a:t/>
            </a:r>
            <a:br>
              <a:rPr lang="en-US" sz="3500" kern="1200" spc="90" dirty="0" smtClean="0">
                <a:latin typeface="Muli Regular"/>
                <a:cs typeface="Muli Regular"/>
              </a:rPr>
            </a:br>
            <a:r>
              <a:rPr lang="en-US" sz="3500" kern="1200" spc="90" dirty="0" smtClean="0">
                <a:latin typeface="Muli Regular"/>
                <a:cs typeface="Muli Regular"/>
              </a:rPr>
              <a:t>EGI Conference 2019</a:t>
            </a:r>
            <a:endParaRPr sz="3500" kern="1200" dirty="0">
              <a:latin typeface="Muli Regular"/>
              <a:cs typeface="Muli Regular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15096" y="4219478"/>
            <a:ext cx="8213995" cy="779701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90"/>
              </a:spcBef>
            </a:pPr>
            <a:r>
              <a:rPr lang="en-US" sz="2000" b="1" spc="50" dirty="0" smtClean="0">
                <a:solidFill>
                  <a:srgbClr val="4C4D4F"/>
                </a:solidFill>
                <a:latin typeface="Muli" pitchFamily="2" charset="77"/>
                <a:cs typeface="Arial"/>
              </a:rPr>
              <a:t>7</a:t>
            </a:r>
            <a:r>
              <a:rPr lang="en-US" sz="2000" b="1" spc="50" baseline="30000" dirty="0" smtClean="0">
                <a:solidFill>
                  <a:srgbClr val="4C4D4F"/>
                </a:solidFill>
                <a:latin typeface="Muli" pitchFamily="2" charset="77"/>
                <a:cs typeface="Arial"/>
              </a:rPr>
              <a:t>th</a:t>
            </a:r>
            <a:r>
              <a:rPr lang="en-US" sz="2000" b="1" spc="50" dirty="0" smtClean="0">
                <a:solidFill>
                  <a:srgbClr val="4C4D4F"/>
                </a:solidFill>
                <a:latin typeface="Muli" pitchFamily="2" charset="77"/>
                <a:cs typeface="Arial"/>
              </a:rPr>
              <a:t> May</a:t>
            </a:r>
            <a:r>
              <a:rPr sz="2000" b="1" spc="10" dirty="0" smtClean="0">
                <a:solidFill>
                  <a:srgbClr val="4C4D4F"/>
                </a:solidFill>
                <a:latin typeface="Muli" pitchFamily="2" charset="77"/>
                <a:cs typeface="Arial"/>
              </a:rPr>
              <a:t>,</a:t>
            </a:r>
            <a:r>
              <a:rPr sz="2000" b="1" spc="-60" dirty="0" smtClean="0">
                <a:solidFill>
                  <a:srgbClr val="4C4D4F"/>
                </a:solidFill>
                <a:latin typeface="Muli" pitchFamily="2" charset="77"/>
                <a:cs typeface="Arial"/>
              </a:rPr>
              <a:t> </a:t>
            </a:r>
            <a:r>
              <a:rPr sz="2000" b="1" spc="90" dirty="0">
                <a:solidFill>
                  <a:srgbClr val="4C4D4F"/>
                </a:solidFill>
                <a:latin typeface="Muli" pitchFamily="2" charset="77"/>
                <a:cs typeface="Arial"/>
              </a:rPr>
              <a:t>2019</a:t>
            </a:r>
            <a:endParaRPr sz="2000" dirty="0">
              <a:latin typeface="Muli" pitchFamily="2" charset="77"/>
              <a:cs typeface="Arial"/>
            </a:endParaRPr>
          </a:p>
          <a:p>
            <a:pPr>
              <a:lnSpc>
                <a:spcPct val="100000"/>
              </a:lnSpc>
              <a:spcBef>
                <a:spcPts val="590"/>
              </a:spcBef>
            </a:pPr>
            <a:r>
              <a:rPr sz="2000" b="1" spc="-5" dirty="0">
                <a:solidFill>
                  <a:srgbClr val="4C4D4F"/>
                </a:solidFill>
                <a:latin typeface="Muli" pitchFamily="2" charset="77"/>
                <a:cs typeface="Arial"/>
              </a:rPr>
              <a:t>Author</a:t>
            </a:r>
            <a:r>
              <a:rPr sz="2000" b="1" spc="-5" dirty="0" smtClean="0">
                <a:solidFill>
                  <a:srgbClr val="4C4D4F"/>
                </a:solidFill>
                <a:latin typeface="Muli" pitchFamily="2" charset="77"/>
                <a:cs typeface="Arial"/>
              </a:rPr>
              <a:t>:</a:t>
            </a:r>
            <a:r>
              <a:rPr lang="en-US" sz="2000" b="1" spc="-5" dirty="0" smtClean="0">
                <a:solidFill>
                  <a:srgbClr val="4C4D4F"/>
                </a:solidFill>
                <a:latin typeface="Muli" pitchFamily="2" charset="77"/>
                <a:cs typeface="Arial"/>
              </a:rPr>
              <a:t> Jamie Hall, Jean-Francois Perrin, Philippe Le </a:t>
            </a:r>
            <a:r>
              <a:rPr lang="en-US" sz="2000" b="1" spc="-5" dirty="0" err="1" smtClean="0">
                <a:solidFill>
                  <a:srgbClr val="4C4D4F"/>
                </a:solidFill>
                <a:latin typeface="Muli" pitchFamily="2" charset="77"/>
                <a:cs typeface="Arial"/>
              </a:rPr>
              <a:t>Brouster</a:t>
            </a:r>
            <a:r>
              <a:rPr lang="en-US" sz="2000" b="1" spc="-5" dirty="0">
                <a:solidFill>
                  <a:srgbClr val="4C4D4F"/>
                </a:solidFill>
                <a:latin typeface="Muli" pitchFamily="2" charset="77"/>
                <a:cs typeface="Arial"/>
              </a:rPr>
              <a:t> </a:t>
            </a:r>
            <a:r>
              <a:rPr lang="en-US" sz="2000" b="1" spc="-5" dirty="0" smtClean="0">
                <a:solidFill>
                  <a:srgbClr val="4C4D4F"/>
                </a:solidFill>
                <a:latin typeface="Muli" pitchFamily="2" charset="77"/>
                <a:cs typeface="Arial"/>
              </a:rPr>
              <a:t>(ILL)</a:t>
            </a:r>
            <a:endParaRPr sz="2000" dirty="0">
              <a:latin typeface="Muli" pitchFamily="2" charset="77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32113" y="6340712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This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project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has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received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rgbClr val="FFFFFF"/>
                </a:solidFill>
                <a:latin typeface="Muli" pitchFamily="2" charset="77"/>
                <a:cs typeface="Arial"/>
              </a:rPr>
              <a:t>funding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rgbClr val="FFFFFF"/>
                </a:solidFill>
                <a:latin typeface="Muli" pitchFamily="2" charset="77"/>
                <a:cs typeface="Arial"/>
              </a:rPr>
              <a:t>from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rgbClr val="FFFFFF"/>
                </a:solidFill>
                <a:latin typeface="Muli" pitchFamily="2" charset="77"/>
                <a:cs typeface="Arial"/>
              </a:rPr>
              <a:t>the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European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Union’s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Horizon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rgbClr val="FFFFFF"/>
                </a:solidFill>
                <a:latin typeface="Muli" pitchFamily="2" charset="77"/>
                <a:cs typeface="Arial"/>
              </a:rPr>
              <a:t>2020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research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rgbClr val="FFFFFF"/>
                </a:solidFill>
                <a:latin typeface="Muli" pitchFamily="2" charset="77"/>
                <a:cs typeface="Arial"/>
              </a:rPr>
              <a:t>and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rgbClr val="FFFFFF"/>
                </a:solidFill>
                <a:latin typeface="Muli" pitchFamily="2" charset="77"/>
                <a:cs typeface="Arial"/>
              </a:rPr>
              <a:t>innovation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rgbClr val="FFFFFF"/>
                </a:solidFill>
                <a:latin typeface="Muli" pitchFamily="2" charset="77"/>
                <a:cs typeface="Arial"/>
              </a:rPr>
              <a:t>programme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under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rgbClr val="FFFFFF"/>
                </a:solidFill>
                <a:latin typeface="Muli" pitchFamily="2" charset="77"/>
                <a:cs typeface="Arial"/>
              </a:rPr>
              <a:t>grant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agreement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No. </a:t>
            </a:r>
            <a:r>
              <a:rPr sz="750" spc="30" dirty="0">
                <a:solidFill>
                  <a:srgbClr val="FFFFFF"/>
                </a:solidFill>
                <a:latin typeface="Muli" pitchFamily="2" charset="77"/>
                <a:cs typeface="Arial"/>
              </a:rPr>
              <a:t>823852</a:t>
            </a:r>
            <a:endParaRPr sz="750" dirty="0">
              <a:latin typeface="Muli" pitchFamily="2" charset="77"/>
              <a:cs typeface="Arial"/>
            </a:endParaRPr>
          </a:p>
        </p:txBody>
      </p:sp>
      <p:grpSp>
        <p:nvGrpSpPr>
          <p:cNvPr id="50" name="Gruppo 49">
            <a:extLst>
              <a:ext uri="{FF2B5EF4-FFF2-40B4-BE49-F238E27FC236}">
                <a16:creationId xmlns="" xmlns:a16="http://schemas.microsoft.com/office/drawing/2014/main" id="{7D04B1C9-7F08-9D47-BE96-BA7CF7910F57}"/>
              </a:ext>
            </a:extLst>
          </p:cNvPr>
          <p:cNvGrpSpPr/>
          <p:nvPr/>
        </p:nvGrpSpPr>
        <p:grpSpPr>
          <a:xfrm>
            <a:off x="1681163" y="6228257"/>
            <a:ext cx="486409" cy="345440"/>
            <a:chOff x="995362" y="6228257"/>
            <a:chExt cx="486409" cy="345440"/>
          </a:xfrm>
        </p:grpSpPr>
        <p:sp>
          <p:nvSpPr>
            <p:cNvPr id="18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" name="Immagine 2">
            <a:extLst>
              <a:ext uri="{FF2B5EF4-FFF2-40B4-BE49-F238E27FC236}">
                <a16:creationId xmlns="" xmlns:a16="http://schemas.microsoft.com/office/drawing/2014/main" id="{59ED750F-C77A-F24E-8961-FB46DDD5A1B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62000"/>
            <a:ext cx="2743200" cy="130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334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 err="1" smtClean="0">
                <a:latin typeface="Muli Regular"/>
                <a:cs typeface="Muli Regular"/>
              </a:rPr>
              <a:t>PaNOSC</a:t>
            </a:r>
            <a:endParaRPr lang="en-US" b="1" dirty="0">
              <a:latin typeface="Muli Regular"/>
              <a:cs typeface="Muli Regula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4998" y="1981324"/>
            <a:ext cx="7367208" cy="3058710"/>
          </a:xfrm>
        </p:spPr>
        <p:txBody>
          <a:bodyPr>
            <a:normAutofit lnSpcReduction="10000"/>
          </a:bodyPr>
          <a:lstStyle/>
          <a:p>
            <a:pPr marL="720" lvl="0" indent="0" algn="ctr">
              <a:spcBef>
                <a:spcPts val="1001"/>
              </a:spcBef>
              <a:buClr>
                <a:srgbClr val="000000"/>
              </a:buClr>
              <a:buNone/>
              <a:defRPr/>
            </a:pPr>
            <a:r>
              <a:rPr lang="en-US" dirty="0" smtClean="0">
                <a:latin typeface="Muli Regular"/>
                <a:cs typeface="Muli Regular"/>
              </a:rPr>
              <a:t>The Photon and Neutron Open Science Cloud (</a:t>
            </a:r>
            <a:r>
              <a:rPr lang="en-US" dirty="0" err="1" smtClean="0">
                <a:latin typeface="Muli Regular"/>
                <a:cs typeface="Muli Regular"/>
              </a:rPr>
              <a:t>PaNOSC</a:t>
            </a:r>
            <a:r>
              <a:rPr lang="en-US" dirty="0" smtClean="0">
                <a:latin typeface="Muli Regular"/>
                <a:cs typeface="Muli Regular"/>
              </a:rPr>
              <a:t>) is a cluster of ESFRI Research Institutes which proposes to align the efforts of the existing and new photon and neutron sources to make FAIR data a reality and link up to the European Open Science Cloud.</a:t>
            </a:r>
            <a:endParaRPr lang="en-US" spc="-1" dirty="0" smtClean="0">
              <a:solidFill>
                <a:sysClr val="windowText" lastClr="000000"/>
              </a:solidFill>
              <a:latin typeface="Muli Regular"/>
              <a:cs typeface="Muli Regular"/>
            </a:endParaRPr>
          </a:p>
          <a:p>
            <a:pPr marL="720" lvl="0" indent="0" algn="ctr">
              <a:spcBef>
                <a:spcPts val="1001"/>
              </a:spcBef>
              <a:buClr>
                <a:srgbClr val="000000"/>
              </a:buClr>
              <a:buNone/>
              <a:defRPr/>
            </a:pPr>
            <a:r>
              <a:rPr lang="en-US" dirty="0" smtClean="0">
                <a:latin typeface="Muli Regular"/>
                <a:cs typeface="Muli Regular"/>
                <a:hlinkClick r:id="rId2"/>
              </a:rPr>
              <a:t>https://github.com/panosc-eu/panosc/wiki</a:t>
            </a:r>
            <a:endParaRPr lang="en-US" dirty="0" smtClean="0">
              <a:latin typeface="Muli Regular"/>
              <a:cs typeface="Muli Regular"/>
            </a:endParaRPr>
          </a:p>
          <a:p>
            <a:pPr marL="720" lvl="0" indent="0" algn="ctr">
              <a:spcBef>
                <a:spcPts val="1001"/>
              </a:spcBef>
              <a:buClr>
                <a:srgbClr val="000000"/>
              </a:buClr>
              <a:buNone/>
              <a:defRPr/>
            </a:pPr>
            <a:endParaRPr lang="en-US" dirty="0" smtClean="0">
              <a:latin typeface="Muli Regular"/>
              <a:cs typeface="Muli Regular"/>
            </a:endParaRPr>
          </a:p>
          <a:p>
            <a:pPr marL="720" lvl="0" indent="0">
              <a:spcBef>
                <a:spcPts val="1001"/>
              </a:spcBef>
              <a:buClr>
                <a:srgbClr val="000000"/>
              </a:buClr>
              <a:buNone/>
              <a:defRPr/>
            </a:pPr>
            <a:endParaRPr lang="en-US" dirty="0" smtClean="0">
              <a:latin typeface="Muli Regular"/>
              <a:cs typeface="Muli Regular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78734"/>
            <a:ext cx="3691921" cy="297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540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Muli Regular"/>
                <a:cs typeface="Muli Regular"/>
              </a:rPr>
              <a:t>The community</a:t>
            </a:r>
            <a:endParaRPr lang="en-US" b="1" dirty="0">
              <a:latin typeface="Muli Regular"/>
              <a:cs typeface="Muli Regula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6399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lvl="0" indent="-227880"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en-US" b="1" spc="-1" dirty="0">
                <a:solidFill>
                  <a:srgbClr val="000000"/>
                </a:solidFill>
                <a:latin typeface="Muli Regular"/>
                <a:cs typeface="Muli Regular"/>
              </a:rPr>
              <a:t>50,000 users </a:t>
            </a:r>
            <a:r>
              <a:rPr lang="en-US" spc="-1" dirty="0">
                <a:solidFill>
                  <a:srgbClr val="000000"/>
                </a:solidFill>
                <a:latin typeface="Muli Regular"/>
                <a:cs typeface="Muli Regular"/>
              </a:rPr>
              <a:t>– Biology, Medicine, Materials, Chemistry, Nuclear Physics, Particle Physics, Cultural heritage, Geology … and </a:t>
            </a:r>
            <a:r>
              <a:rPr lang="en-US" b="1" spc="-1" dirty="0">
                <a:solidFill>
                  <a:srgbClr val="000000"/>
                </a:solidFill>
                <a:latin typeface="Muli Regular"/>
                <a:cs typeface="Muli Regular"/>
              </a:rPr>
              <a:t>industrial</a:t>
            </a:r>
            <a:r>
              <a:rPr lang="en-US" spc="-1" dirty="0">
                <a:solidFill>
                  <a:srgbClr val="000000"/>
                </a:solidFill>
                <a:latin typeface="Muli Regular"/>
                <a:cs typeface="Muli Regular"/>
              </a:rPr>
              <a:t> applications.</a:t>
            </a:r>
            <a:endParaRPr lang="en-US" spc="-1" dirty="0">
              <a:solidFill>
                <a:sysClr val="windowText" lastClr="000000"/>
              </a:solidFill>
              <a:latin typeface="Muli Regular"/>
              <a:cs typeface="Muli Regular"/>
            </a:endParaRPr>
          </a:p>
          <a:p>
            <a:pPr lvl="0" indent="-227880"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en-US" b="1" spc="-1" dirty="0">
                <a:solidFill>
                  <a:srgbClr val="000000"/>
                </a:solidFill>
                <a:latin typeface="Muli Regular"/>
                <a:cs typeface="Muli Regular"/>
              </a:rPr>
              <a:t>State of the art Large Scale Facilities </a:t>
            </a:r>
            <a:r>
              <a:rPr lang="en-US" spc="-1" dirty="0">
                <a:solidFill>
                  <a:srgbClr val="000000"/>
                </a:solidFill>
                <a:latin typeface="Muli Regular"/>
                <a:cs typeface="Muli Regular"/>
              </a:rPr>
              <a:t>– 5 ESFRIs + 25 national RIs (</a:t>
            </a:r>
            <a:r>
              <a:rPr lang="en-US" b="1" spc="-1" dirty="0" err="1">
                <a:solidFill>
                  <a:srgbClr val="000000"/>
                </a:solidFill>
                <a:latin typeface="Muli Regular"/>
                <a:cs typeface="Muli Regular"/>
              </a:rPr>
              <a:t>PaNs</a:t>
            </a:r>
            <a:r>
              <a:rPr lang="en-US" spc="-1" dirty="0">
                <a:solidFill>
                  <a:srgbClr val="000000"/>
                </a:solidFill>
                <a:latin typeface="Muli Regular"/>
                <a:cs typeface="Muli Regular"/>
              </a:rPr>
              <a:t>)</a:t>
            </a:r>
            <a:endParaRPr lang="en-US" spc="-1" dirty="0">
              <a:solidFill>
                <a:sysClr val="windowText" lastClr="000000"/>
              </a:solidFill>
              <a:latin typeface="Muli Regular"/>
              <a:cs typeface="Muli Regular"/>
            </a:endParaRPr>
          </a:p>
          <a:p>
            <a:pPr lvl="0" indent="-227880"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en-US" b="1" spc="-1" dirty="0">
                <a:solidFill>
                  <a:srgbClr val="000000"/>
                </a:solidFill>
                <a:latin typeface="Muli Regular"/>
                <a:cs typeface="Muli Regular"/>
              </a:rPr>
              <a:t>Data policies </a:t>
            </a:r>
            <a:r>
              <a:rPr lang="en-US" spc="-1" dirty="0">
                <a:solidFill>
                  <a:srgbClr val="000000"/>
                </a:solidFill>
                <a:latin typeface="Muli Regular"/>
                <a:cs typeface="Muli Regular"/>
              </a:rPr>
              <a:t>implementing FAIR principles – </a:t>
            </a:r>
            <a:r>
              <a:rPr lang="en-US" spc="-1" dirty="0" err="1">
                <a:solidFill>
                  <a:srgbClr val="000000"/>
                </a:solidFill>
                <a:latin typeface="Muli Regular"/>
                <a:cs typeface="Muli Regular"/>
                <a:hlinkClick r:id="rId2"/>
              </a:rPr>
              <a:t>PaNdata</a:t>
            </a:r>
            <a:r>
              <a:rPr lang="en-US" spc="-1" dirty="0">
                <a:solidFill>
                  <a:srgbClr val="000000"/>
                </a:solidFill>
                <a:latin typeface="Muli Regular"/>
                <a:cs typeface="Muli Regular"/>
                <a:hlinkClick r:id="rId2"/>
              </a:rPr>
              <a:t> data policy</a:t>
            </a:r>
            <a:endParaRPr lang="en-US" spc="-1" dirty="0">
              <a:solidFill>
                <a:sysClr val="windowText" lastClr="000000"/>
              </a:solidFill>
              <a:latin typeface="Muli Regular"/>
              <a:cs typeface="Muli Regular"/>
            </a:endParaRPr>
          </a:p>
          <a:p>
            <a:pPr lvl="0" indent="-227880"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en-US" b="1" spc="-1" dirty="0">
                <a:solidFill>
                  <a:srgbClr val="000000"/>
                </a:solidFill>
                <a:latin typeface="Muli Regular"/>
                <a:cs typeface="Muli Regular"/>
              </a:rPr>
              <a:t>10s of Petabytes </a:t>
            </a:r>
            <a:r>
              <a:rPr lang="en-US" spc="-1" dirty="0">
                <a:solidFill>
                  <a:srgbClr val="000000"/>
                </a:solidFill>
                <a:latin typeface="Muli Regular"/>
                <a:cs typeface="Muli Regular"/>
              </a:rPr>
              <a:t>of scientific data, curated and archived for 5-10+ years</a:t>
            </a:r>
            <a:endParaRPr lang="en-US" spc="-1" dirty="0">
              <a:solidFill>
                <a:sysClr val="windowText" lastClr="000000"/>
              </a:solidFill>
              <a:latin typeface="Muli Regular"/>
              <a:cs typeface="Muli Regular"/>
            </a:endParaRPr>
          </a:p>
          <a:p>
            <a:pPr lvl="0" indent="-2278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en-US" b="1" spc="-1" dirty="0" err="1">
                <a:solidFill>
                  <a:srgbClr val="000000"/>
                </a:solidFill>
                <a:latin typeface="Muli Regular"/>
                <a:cs typeface="Muli Regular"/>
              </a:rPr>
              <a:t>PaNs</a:t>
            </a:r>
            <a:r>
              <a:rPr lang="en-US" spc="-1" dirty="0">
                <a:solidFill>
                  <a:srgbClr val="000000"/>
                </a:solidFill>
                <a:latin typeface="Muli Regular"/>
                <a:cs typeface="Muli Regular"/>
              </a:rPr>
              <a:t> manage and provide access to data from experiments across Europe</a:t>
            </a:r>
          </a:p>
          <a:p>
            <a:pPr lvl="0" indent="-227880"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en-US" b="1" spc="-1" dirty="0">
                <a:solidFill>
                  <a:srgbClr val="000000"/>
                </a:solidFill>
                <a:latin typeface="Muli Regular"/>
                <a:cs typeface="Muli Regular"/>
              </a:rPr>
              <a:t>Working together </a:t>
            </a:r>
            <a:r>
              <a:rPr lang="en-US" spc="-1" dirty="0" err="1">
                <a:solidFill>
                  <a:srgbClr val="000000"/>
                </a:solidFill>
                <a:latin typeface="Muli Regular"/>
                <a:cs typeface="Muli Regular"/>
              </a:rPr>
              <a:t>PaNOSC</a:t>
            </a:r>
            <a:r>
              <a:rPr lang="en-US" spc="-1" dirty="0">
                <a:solidFill>
                  <a:srgbClr val="000000"/>
                </a:solidFill>
                <a:latin typeface="Muli Regular"/>
                <a:cs typeface="Muli Regular"/>
              </a:rPr>
              <a:t> + </a:t>
            </a:r>
            <a:r>
              <a:rPr lang="en-US" spc="-1" dirty="0" err="1" smtClean="0">
                <a:solidFill>
                  <a:srgbClr val="000000"/>
                </a:solidFill>
                <a:latin typeface="Muli Regular"/>
                <a:cs typeface="Muli Regular"/>
              </a:rPr>
              <a:t>ExPANDS</a:t>
            </a:r>
            <a:endParaRPr lang="en-US" spc="-1" dirty="0">
              <a:solidFill>
                <a:sysClr val="windowText" lastClr="000000"/>
              </a:solidFill>
              <a:latin typeface="Muli Regular"/>
              <a:cs typeface="Muli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145444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745" y="0"/>
            <a:ext cx="10515600" cy="1325563"/>
          </a:xfrm>
        </p:spPr>
        <p:txBody>
          <a:bodyPr/>
          <a:lstStyle/>
          <a:p>
            <a:r>
              <a:rPr lang="en-GB" b="1" dirty="0" smtClean="0">
                <a:latin typeface="Muli Regular"/>
                <a:cs typeface="Muli Regular"/>
              </a:rPr>
              <a:t>KPIs – Before </a:t>
            </a:r>
            <a:r>
              <a:rPr lang="en-GB" b="1" dirty="0" err="1" smtClean="0">
                <a:latin typeface="Muli Regular"/>
                <a:cs typeface="Muli Regular"/>
              </a:rPr>
              <a:t>PaNOSC</a:t>
            </a:r>
            <a:r>
              <a:rPr lang="en-GB" b="1" dirty="0" smtClean="0">
                <a:latin typeface="Muli Regular"/>
                <a:cs typeface="Muli Regular"/>
              </a:rPr>
              <a:t> - 2018</a:t>
            </a:r>
            <a:endParaRPr lang="en-US" b="1" dirty="0">
              <a:latin typeface="Muli Regular"/>
              <a:cs typeface="Muli Regula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9147306"/>
              </p:ext>
            </p:extLst>
          </p:nvPr>
        </p:nvGraphicFramePr>
        <p:xfrm>
          <a:off x="904606" y="1112818"/>
          <a:ext cx="8777286" cy="506148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81199">
                  <a:extLst>
                    <a:ext uri="{9D8B030D-6E8A-4147-A177-3AD203B41FA5}">
                      <a16:colId xmlns="" xmlns:a16="http://schemas.microsoft.com/office/drawing/2014/main" val="3631395452"/>
                    </a:ext>
                  </a:extLst>
                </a:gridCol>
                <a:gridCol w="1126597">
                  <a:extLst>
                    <a:ext uri="{9D8B030D-6E8A-4147-A177-3AD203B41FA5}">
                      <a16:colId xmlns="" xmlns:a16="http://schemas.microsoft.com/office/drawing/2014/main" val="3784366310"/>
                    </a:ext>
                  </a:extLst>
                </a:gridCol>
                <a:gridCol w="1253898">
                  <a:extLst>
                    <a:ext uri="{9D8B030D-6E8A-4147-A177-3AD203B41FA5}">
                      <a16:colId xmlns="" xmlns:a16="http://schemas.microsoft.com/office/drawing/2014/main" val="83051728"/>
                    </a:ext>
                  </a:extLst>
                </a:gridCol>
                <a:gridCol w="1253898">
                  <a:extLst>
                    <a:ext uri="{9D8B030D-6E8A-4147-A177-3AD203B41FA5}">
                      <a16:colId xmlns="" xmlns:a16="http://schemas.microsoft.com/office/drawing/2014/main" val="1631644506"/>
                    </a:ext>
                  </a:extLst>
                </a:gridCol>
                <a:gridCol w="1253898">
                  <a:extLst>
                    <a:ext uri="{9D8B030D-6E8A-4147-A177-3AD203B41FA5}">
                      <a16:colId xmlns="" xmlns:a16="http://schemas.microsoft.com/office/drawing/2014/main" val="4291135528"/>
                    </a:ext>
                  </a:extLst>
                </a:gridCol>
                <a:gridCol w="1253898">
                  <a:extLst>
                    <a:ext uri="{9D8B030D-6E8A-4147-A177-3AD203B41FA5}">
                      <a16:colId xmlns="" xmlns:a16="http://schemas.microsoft.com/office/drawing/2014/main" val="4118314918"/>
                    </a:ext>
                  </a:extLst>
                </a:gridCol>
                <a:gridCol w="1253898">
                  <a:extLst>
                    <a:ext uri="{9D8B030D-6E8A-4147-A177-3AD203B41FA5}">
                      <a16:colId xmlns="" xmlns:a16="http://schemas.microsoft.com/office/drawing/2014/main" val="975948819"/>
                    </a:ext>
                  </a:extLst>
                </a:gridCol>
              </a:tblGrid>
              <a:tr h="3707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ESRF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XFEL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27228207"/>
                  </a:ext>
                </a:extLst>
              </a:tr>
              <a:tr h="540323">
                <a:tc>
                  <a:txBody>
                    <a:bodyPr/>
                    <a:lstStyle/>
                    <a:p>
                      <a:r>
                        <a:rPr lang="en-GB" sz="1600" dirty="0"/>
                        <a:t>Data </a:t>
                      </a:r>
                      <a:r>
                        <a:rPr lang="en-GB" sz="1600" dirty="0" smtClean="0"/>
                        <a:t>/ </a:t>
                      </a:r>
                      <a:r>
                        <a:rPr lang="en-GB" sz="1600" dirty="0" err="1"/>
                        <a:t>yr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200 TB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8 PB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1 PB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3PB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&lt; 1 PB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85817682"/>
                  </a:ext>
                </a:extLst>
              </a:tr>
              <a:tr h="510987">
                <a:tc>
                  <a:txBody>
                    <a:bodyPr/>
                    <a:lstStyle/>
                    <a:p>
                      <a:r>
                        <a:rPr lang="en-GB" sz="1600" dirty="0"/>
                        <a:t>Data Policy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2014 </a:t>
                      </a:r>
                      <a:r>
                        <a:rPr lang="en-US" sz="1600" dirty="0" smtClean="0"/>
                        <a:t>(3/8</a:t>
                      </a:r>
                      <a:r>
                        <a:rPr lang="en-US" sz="16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2017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In progress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2017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834869907"/>
                  </a:ext>
                </a:extLst>
              </a:tr>
              <a:tr h="587083">
                <a:tc>
                  <a:txBody>
                    <a:bodyPr/>
                    <a:lstStyle/>
                    <a:p>
                      <a:r>
                        <a:rPr lang="en-GB" sz="1600" dirty="0"/>
                        <a:t>Metadata catalogue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Local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Icat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Local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myMdC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No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SciCat</a:t>
                      </a:r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191524767"/>
                  </a:ext>
                </a:extLst>
              </a:tr>
              <a:tr h="587083">
                <a:tc>
                  <a:txBody>
                    <a:bodyPr/>
                    <a:lstStyle/>
                    <a:p>
                      <a:r>
                        <a:rPr lang="en-GB" sz="1600" dirty="0"/>
                        <a:t>Metadata definitions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Nexus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Nexus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custom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myMdC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Nexus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510031420"/>
                  </a:ext>
                </a:extLst>
              </a:tr>
              <a:tr h="504791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DOI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2012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2018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No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No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2018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5564716"/>
                  </a:ext>
                </a:extLst>
              </a:tr>
              <a:tr h="339890">
                <a:tc>
                  <a:txBody>
                    <a:bodyPr/>
                    <a:lstStyle/>
                    <a:p>
                      <a:r>
                        <a:rPr lang="en-GB" sz="1600" dirty="0"/>
                        <a:t>Open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Y</a:t>
                      </a:r>
                      <a:r>
                        <a:rPr lang="en-GB" sz="1600" dirty="0" smtClean="0"/>
                        <a:t>es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Y</a:t>
                      </a:r>
                      <a:r>
                        <a:rPr lang="en-GB" sz="1600" dirty="0" smtClean="0"/>
                        <a:t>es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No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Y</a:t>
                      </a:r>
                      <a:r>
                        <a:rPr lang="en-GB" sz="1600" dirty="0" smtClean="0"/>
                        <a:t>es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No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No</a:t>
                      </a:r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238640563"/>
                  </a:ext>
                </a:extLst>
              </a:tr>
              <a:tr h="525285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Data analyses </a:t>
                      </a:r>
                      <a:r>
                        <a:rPr lang="en-GB" sz="1400" dirty="0"/>
                        <a:t>Services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P</a:t>
                      </a:r>
                      <a:r>
                        <a:rPr lang="en-GB" sz="1600" dirty="0" smtClean="0"/>
                        <a:t>ilot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I</a:t>
                      </a:r>
                      <a:r>
                        <a:rPr lang="en-GB" sz="1600" dirty="0" smtClean="0"/>
                        <a:t>n </a:t>
                      </a:r>
                      <a:r>
                        <a:rPr lang="en-GB" sz="1600" dirty="0"/>
                        <a:t>progress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Remote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In progress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I</a:t>
                      </a:r>
                      <a:r>
                        <a:rPr lang="en-GB" sz="1600" dirty="0" smtClean="0"/>
                        <a:t>n progress</a:t>
                      </a:r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626800945"/>
                  </a:ext>
                </a:extLst>
              </a:tr>
              <a:tr h="58708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Common data API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 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50010008"/>
                  </a:ext>
                </a:extLst>
              </a:tr>
              <a:tr h="50816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</a:t>
                      </a:r>
                      <a:r>
                        <a:rPr lang="en-US" sz="1600" baseline="0" dirty="0" smtClean="0"/>
                        <a:t> training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84521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6476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290" y="0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Muli Regular"/>
                <a:cs typeface="Muli Regular"/>
              </a:rPr>
              <a:t>KPIs after </a:t>
            </a:r>
            <a:r>
              <a:rPr lang="en-US" b="1" dirty="0" err="1" smtClean="0">
                <a:latin typeface="Muli Regular"/>
                <a:cs typeface="Muli Regular"/>
              </a:rPr>
              <a:t>PaNOSC</a:t>
            </a:r>
            <a:r>
              <a:rPr lang="en-US" b="1" dirty="0" smtClean="0">
                <a:latin typeface="Muli Regular"/>
                <a:cs typeface="Muli Regular"/>
              </a:rPr>
              <a:t> – 2023	</a:t>
            </a:r>
            <a:endParaRPr lang="en-US" b="1" dirty="0">
              <a:latin typeface="Muli Regular"/>
              <a:cs typeface="Muli Regular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0528113"/>
              </p:ext>
            </p:extLst>
          </p:nvPr>
        </p:nvGraphicFramePr>
        <p:xfrm>
          <a:off x="924873" y="1060320"/>
          <a:ext cx="8777286" cy="50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288">
                  <a:extLst>
                    <a:ext uri="{9D8B030D-6E8A-4147-A177-3AD203B41FA5}">
                      <a16:colId xmlns="" xmlns:a16="http://schemas.microsoft.com/office/drawing/2014/main" val="1845834215"/>
                    </a:ext>
                  </a:extLst>
                </a:gridCol>
                <a:gridCol w="1152128">
                  <a:extLst>
                    <a:ext uri="{9D8B030D-6E8A-4147-A177-3AD203B41FA5}">
                      <a16:colId xmlns="" xmlns:a16="http://schemas.microsoft.com/office/drawing/2014/main" val="4278961597"/>
                    </a:ext>
                  </a:extLst>
                </a:gridCol>
                <a:gridCol w="1152128">
                  <a:extLst>
                    <a:ext uri="{9D8B030D-6E8A-4147-A177-3AD203B41FA5}">
                      <a16:colId xmlns="" xmlns:a16="http://schemas.microsoft.com/office/drawing/2014/main" val="1052904461"/>
                    </a:ext>
                  </a:extLst>
                </a:gridCol>
                <a:gridCol w="1199048">
                  <a:extLst>
                    <a:ext uri="{9D8B030D-6E8A-4147-A177-3AD203B41FA5}">
                      <a16:colId xmlns="" xmlns:a16="http://schemas.microsoft.com/office/drawing/2014/main" val="3161417392"/>
                    </a:ext>
                  </a:extLst>
                </a:gridCol>
                <a:gridCol w="1253898">
                  <a:extLst>
                    <a:ext uri="{9D8B030D-6E8A-4147-A177-3AD203B41FA5}">
                      <a16:colId xmlns="" xmlns:a16="http://schemas.microsoft.com/office/drawing/2014/main" val="3220239397"/>
                    </a:ext>
                  </a:extLst>
                </a:gridCol>
                <a:gridCol w="1253898">
                  <a:extLst>
                    <a:ext uri="{9D8B030D-6E8A-4147-A177-3AD203B41FA5}">
                      <a16:colId xmlns="" xmlns:a16="http://schemas.microsoft.com/office/drawing/2014/main" val="598569029"/>
                    </a:ext>
                  </a:extLst>
                </a:gridCol>
                <a:gridCol w="1253898">
                  <a:extLst>
                    <a:ext uri="{9D8B030D-6E8A-4147-A177-3AD203B41FA5}">
                      <a16:colId xmlns="" xmlns:a16="http://schemas.microsoft.com/office/drawing/2014/main" val="1842360724"/>
                    </a:ext>
                  </a:extLst>
                </a:gridCol>
              </a:tblGrid>
              <a:tr h="367332">
                <a:tc>
                  <a:txBody>
                    <a:bodyPr/>
                    <a:lstStyle/>
                    <a:p>
                      <a:endParaRPr lang="en-US" dirty="0">
                        <a:latin typeface="Muli Regular"/>
                        <a:cs typeface="Muli Regular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uli Regular"/>
                          <a:cs typeface="Muli Regular"/>
                        </a:rPr>
                        <a:t>ILL</a:t>
                      </a:r>
                      <a:endParaRPr lang="en-US" dirty="0">
                        <a:latin typeface="Muli Regular"/>
                        <a:cs typeface="Muli Regular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uli Regular"/>
                          <a:cs typeface="Muli Regular"/>
                        </a:rPr>
                        <a:t>ESRF</a:t>
                      </a:r>
                      <a:endParaRPr lang="en-US" dirty="0">
                        <a:latin typeface="Muli Regular"/>
                        <a:cs typeface="Muli Regular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uli Regular"/>
                          <a:cs typeface="Muli Regular"/>
                        </a:rPr>
                        <a:t>CERIC</a:t>
                      </a:r>
                      <a:endParaRPr lang="en-US" dirty="0">
                        <a:latin typeface="Muli Regular"/>
                        <a:cs typeface="Muli Regular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uli Regular"/>
                          <a:cs typeface="Muli Regular"/>
                        </a:rPr>
                        <a:t>XFEL</a:t>
                      </a:r>
                      <a:endParaRPr lang="en-US" dirty="0">
                        <a:latin typeface="Muli Regular"/>
                        <a:cs typeface="Muli Regular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uli Regular"/>
                          <a:cs typeface="Muli Regular"/>
                        </a:rPr>
                        <a:t>ELI</a:t>
                      </a:r>
                      <a:endParaRPr lang="en-US" dirty="0">
                        <a:latin typeface="Muli Regular"/>
                        <a:cs typeface="Muli Regular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uli Regular"/>
                          <a:cs typeface="Muli Regular"/>
                        </a:rPr>
                        <a:t>ESS</a:t>
                      </a:r>
                      <a:endParaRPr lang="en-US" dirty="0">
                        <a:latin typeface="Muli Regular"/>
                        <a:cs typeface="Muli Regular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42710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600" b="1" dirty="0">
                          <a:latin typeface="Muli Regular"/>
                          <a:cs typeface="Muli Regular"/>
                        </a:rPr>
                        <a:t>Data </a:t>
                      </a:r>
                      <a:r>
                        <a:rPr lang="en-GB" sz="1600" b="1" dirty="0" smtClean="0">
                          <a:latin typeface="Muli Regular"/>
                          <a:cs typeface="Muli Regular"/>
                        </a:rPr>
                        <a:t>/ </a:t>
                      </a:r>
                      <a:r>
                        <a:rPr lang="en-GB" sz="1600" b="1" dirty="0" err="1">
                          <a:latin typeface="Muli Regular"/>
                          <a:cs typeface="Muli Regular"/>
                        </a:rPr>
                        <a:t>yr</a:t>
                      </a:r>
                      <a:endParaRPr lang="en-GB" sz="1600" dirty="0">
                        <a:latin typeface="Muli Regular"/>
                        <a:cs typeface="Muli Regular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accent6"/>
                          </a:solidFill>
                          <a:latin typeface="Muli Regular"/>
                          <a:cs typeface="Muli Regular"/>
                        </a:rPr>
                        <a:t>600 TB</a:t>
                      </a: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accent6"/>
                          </a:solidFill>
                          <a:latin typeface="Muli Regular"/>
                          <a:cs typeface="Muli Regular"/>
                        </a:rPr>
                        <a:t>50 PB</a:t>
                      </a: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accent6"/>
                          </a:solidFill>
                          <a:latin typeface="Muli Regular"/>
                          <a:cs typeface="Muli Regular"/>
                        </a:rPr>
                        <a:t>15 PB</a:t>
                      </a: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accent6"/>
                          </a:solidFill>
                          <a:latin typeface="Muli Regular"/>
                          <a:cs typeface="Muli Regular"/>
                        </a:rPr>
                        <a:t>100PB</a:t>
                      </a: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accent6"/>
                          </a:solidFill>
                          <a:latin typeface="Muli Regular"/>
                          <a:cs typeface="Muli Regular"/>
                        </a:rPr>
                        <a:t>10</a:t>
                      </a:r>
                      <a:r>
                        <a:rPr lang="en-GB" sz="1600" baseline="0" dirty="0" smtClean="0">
                          <a:solidFill>
                            <a:schemeClr val="accent6"/>
                          </a:solidFill>
                          <a:latin typeface="Muli Regular"/>
                          <a:cs typeface="Muli Regular"/>
                        </a:rPr>
                        <a:t> PB</a:t>
                      </a:r>
                      <a:endParaRPr lang="en-GB" sz="1600" dirty="0">
                        <a:solidFill>
                          <a:schemeClr val="accent6"/>
                        </a:solidFill>
                        <a:latin typeface="Muli Regular"/>
                        <a:cs typeface="Muli Regular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accent6"/>
                          </a:solidFill>
                          <a:latin typeface="Muli Regular"/>
                          <a:cs typeface="Muli Regular"/>
                        </a:rPr>
                        <a:t>&lt;1PB</a:t>
                      </a: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75209151"/>
                  </a:ext>
                </a:extLst>
              </a:tr>
              <a:tr h="343199">
                <a:tc>
                  <a:txBody>
                    <a:bodyPr/>
                    <a:lstStyle/>
                    <a:p>
                      <a:r>
                        <a:rPr lang="en-GB" sz="1600" b="1" dirty="0">
                          <a:latin typeface="Muli Regular"/>
                          <a:cs typeface="Muli Regular"/>
                        </a:rPr>
                        <a:t>Data Policy</a:t>
                      </a:r>
                      <a:endParaRPr lang="en-GB" sz="1600" dirty="0">
                        <a:latin typeface="Muli Regular"/>
                        <a:cs typeface="Muli Regular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Muli Regular"/>
                          <a:cs typeface="Muli Regular"/>
                        </a:rPr>
                        <a:t>2011</a:t>
                      </a: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Muli Regular"/>
                          <a:cs typeface="Muli Regular"/>
                        </a:rPr>
                        <a:t>2016</a:t>
                      </a: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6"/>
                          </a:solidFill>
                          <a:latin typeface="Muli Regular"/>
                          <a:cs typeface="Muli Regular"/>
                        </a:rPr>
                        <a:t>2019</a:t>
                      </a:r>
                      <a:endParaRPr lang="en-US" sz="1600" dirty="0">
                        <a:solidFill>
                          <a:schemeClr val="accent6"/>
                        </a:solidFill>
                        <a:latin typeface="Muli Regular"/>
                        <a:cs typeface="Muli Regular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latin typeface="Muli Regular"/>
                          <a:cs typeface="Muli Regular"/>
                        </a:rPr>
                        <a:t>2017</a:t>
                      </a: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accent6"/>
                          </a:solidFill>
                          <a:latin typeface="Muli Regular"/>
                          <a:cs typeface="Muli Regular"/>
                        </a:rPr>
                        <a:t>2019</a:t>
                      </a:r>
                      <a:endParaRPr lang="en-GB" sz="1600" dirty="0">
                        <a:solidFill>
                          <a:schemeClr val="accent6"/>
                        </a:solidFill>
                        <a:latin typeface="Muli Regular"/>
                        <a:cs typeface="Muli Regular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Muli Regular"/>
                          <a:cs typeface="Muli Regular"/>
                        </a:rPr>
                        <a:t>2017</a:t>
                      </a: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85588733"/>
                  </a:ext>
                </a:extLst>
              </a:tr>
              <a:tr h="581609">
                <a:tc>
                  <a:txBody>
                    <a:bodyPr/>
                    <a:lstStyle/>
                    <a:p>
                      <a:r>
                        <a:rPr lang="en-GB" sz="1600" b="1" dirty="0">
                          <a:latin typeface="Muli Regular"/>
                          <a:cs typeface="Muli Regular"/>
                        </a:rPr>
                        <a:t>Metadata catalogue</a:t>
                      </a:r>
                      <a:endParaRPr lang="en-GB" sz="1600" dirty="0">
                        <a:latin typeface="Muli Regular"/>
                        <a:cs typeface="Muli Regular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Muli Regular"/>
                          <a:cs typeface="Muli Regular"/>
                        </a:rPr>
                        <a:t>Local</a:t>
                      </a: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err="1">
                          <a:latin typeface="Muli Regular"/>
                          <a:cs typeface="Muli Regular"/>
                        </a:rPr>
                        <a:t>Icat</a:t>
                      </a:r>
                      <a:endParaRPr lang="en-GB" sz="1600" dirty="0">
                        <a:latin typeface="Muli Regular"/>
                        <a:cs typeface="Muli Regular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err="1" smtClean="0">
                          <a:solidFill>
                            <a:schemeClr val="accent6"/>
                          </a:solidFill>
                          <a:latin typeface="Muli Regular"/>
                          <a:cs typeface="Muli Regular"/>
                        </a:rPr>
                        <a:t>Icat</a:t>
                      </a:r>
                      <a:endParaRPr lang="en-GB" sz="1600" dirty="0">
                        <a:solidFill>
                          <a:schemeClr val="accent6"/>
                        </a:solidFill>
                        <a:latin typeface="Muli Regular"/>
                        <a:cs typeface="Muli Regular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err="1">
                          <a:latin typeface="Muli Regular"/>
                          <a:cs typeface="Muli Regular"/>
                        </a:rPr>
                        <a:t>myMdC</a:t>
                      </a:r>
                      <a:endParaRPr lang="en-GB" sz="1600" dirty="0">
                        <a:latin typeface="Muli Regular"/>
                        <a:cs typeface="Muli Regular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accent6"/>
                          </a:solidFill>
                          <a:latin typeface="Muli Regular"/>
                          <a:cs typeface="Muli Regular"/>
                        </a:rPr>
                        <a:t>[TBD]</a:t>
                      </a:r>
                      <a:endParaRPr lang="en-GB" sz="1600" dirty="0">
                        <a:solidFill>
                          <a:schemeClr val="accent6"/>
                        </a:solidFill>
                        <a:latin typeface="Muli Regular"/>
                        <a:cs typeface="Muli Regular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err="1">
                          <a:latin typeface="Muli Regular"/>
                          <a:cs typeface="Muli Regular"/>
                        </a:rPr>
                        <a:t>SciCat</a:t>
                      </a:r>
                      <a:endParaRPr lang="en-GB" sz="1600" dirty="0">
                        <a:latin typeface="Muli Regular"/>
                        <a:cs typeface="Muli Regular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81412348"/>
                  </a:ext>
                </a:extLst>
              </a:tr>
              <a:tr h="360461"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latin typeface="Muli Regular"/>
                          <a:cs typeface="Muli Regular"/>
                        </a:rPr>
                        <a:t>Metadata</a:t>
                      </a:r>
                      <a:endParaRPr lang="en-GB" sz="1600" dirty="0">
                        <a:latin typeface="Muli Regular"/>
                        <a:cs typeface="Muli Regular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Muli Regular"/>
                          <a:cs typeface="Muli Regular"/>
                        </a:rPr>
                        <a:t>Nexus</a:t>
                      </a: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Muli Regular"/>
                          <a:cs typeface="Muli Regular"/>
                        </a:rPr>
                        <a:t>Nexus</a:t>
                      </a: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accent6"/>
                          </a:solidFill>
                          <a:latin typeface="Muli Regular"/>
                          <a:cs typeface="Muli Regular"/>
                        </a:rPr>
                        <a:t>Nexus</a:t>
                      </a:r>
                      <a:endParaRPr lang="en-GB" sz="1600" dirty="0">
                        <a:solidFill>
                          <a:schemeClr val="accent6"/>
                        </a:solidFill>
                        <a:latin typeface="Muli Regular"/>
                        <a:cs typeface="Muli Regular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accent6"/>
                          </a:solidFill>
                          <a:latin typeface="Muli Regular"/>
                          <a:cs typeface="Muli Regular"/>
                        </a:rPr>
                        <a:t>Nexus</a:t>
                      </a:r>
                      <a:endParaRPr lang="en-GB" sz="1600" dirty="0">
                        <a:solidFill>
                          <a:schemeClr val="accent6"/>
                        </a:solidFill>
                        <a:latin typeface="Muli Regular"/>
                        <a:cs typeface="Muli Regular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accent6"/>
                          </a:solidFill>
                          <a:latin typeface="Muli Regular"/>
                          <a:cs typeface="Muli Regular"/>
                        </a:rPr>
                        <a:t>[Nexus]</a:t>
                      </a:r>
                      <a:endParaRPr lang="en-GB" sz="1600" dirty="0">
                        <a:solidFill>
                          <a:schemeClr val="accent6"/>
                        </a:solidFill>
                        <a:latin typeface="Muli Regular"/>
                        <a:cs typeface="Muli Regular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Muli Regular"/>
                          <a:cs typeface="Muli Regular"/>
                        </a:rPr>
                        <a:t>Nexus</a:t>
                      </a: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65840429"/>
                  </a:ext>
                </a:extLst>
              </a:tr>
              <a:tr h="581609"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latin typeface="Muli Regular"/>
                          <a:cs typeface="Muli Regular"/>
                        </a:rPr>
                        <a:t>Metadata</a:t>
                      </a:r>
                      <a:r>
                        <a:rPr lang="en-GB" sz="1600" b="1" baseline="0" dirty="0" smtClean="0">
                          <a:latin typeface="Muli Regular"/>
                          <a:cs typeface="Muli Regular"/>
                        </a:rPr>
                        <a:t> collection</a:t>
                      </a:r>
                      <a:endParaRPr lang="en-GB" sz="1600" b="1" dirty="0">
                        <a:latin typeface="Muli Regular"/>
                        <a:cs typeface="Muli Regular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latin typeface="Muli Regular"/>
                          <a:cs typeface="Muli Regular"/>
                        </a:rPr>
                        <a:t>All</a:t>
                      </a:r>
                      <a:r>
                        <a:rPr lang="en-GB" sz="1600" baseline="0" dirty="0" smtClean="0">
                          <a:latin typeface="Muli Regular"/>
                          <a:cs typeface="Muli Regular"/>
                        </a:rPr>
                        <a:t> BLs</a:t>
                      </a:r>
                      <a:endParaRPr lang="en-GB" sz="1600" dirty="0">
                        <a:latin typeface="Muli Regular"/>
                        <a:cs typeface="Muli Regular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>
                          <a:latin typeface="Muli Regular"/>
                          <a:cs typeface="Muli Regular"/>
                        </a:rPr>
                        <a:t>All</a:t>
                      </a:r>
                      <a:r>
                        <a:rPr lang="en-GB" sz="1600" baseline="0" dirty="0" smtClean="0">
                          <a:latin typeface="Muli Regular"/>
                          <a:cs typeface="Muli Regular"/>
                        </a:rPr>
                        <a:t> BLs</a:t>
                      </a:r>
                      <a:endParaRPr lang="en-GB" sz="1600" dirty="0" smtClean="0">
                        <a:latin typeface="Muli Regular"/>
                        <a:cs typeface="Muli Regular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>
                          <a:latin typeface="Muli Regular"/>
                          <a:cs typeface="Muli Regular"/>
                        </a:rPr>
                        <a:t>All</a:t>
                      </a:r>
                      <a:r>
                        <a:rPr lang="en-GB" sz="1600" baseline="0" dirty="0" smtClean="0">
                          <a:latin typeface="Muli Regular"/>
                          <a:cs typeface="Muli Regular"/>
                        </a:rPr>
                        <a:t> BLs</a:t>
                      </a:r>
                      <a:endParaRPr lang="en-GB" sz="1600" dirty="0" smtClean="0">
                        <a:latin typeface="Muli Regular"/>
                        <a:cs typeface="Muli Regular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>
                          <a:latin typeface="Muli Regular"/>
                          <a:cs typeface="Muli Regular"/>
                        </a:rPr>
                        <a:t>All</a:t>
                      </a:r>
                      <a:r>
                        <a:rPr lang="en-GB" sz="1600" baseline="0" dirty="0" smtClean="0">
                          <a:latin typeface="Muli Regular"/>
                          <a:cs typeface="Muli Regular"/>
                        </a:rPr>
                        <a:t> BLs</a:t>
                      </a:r>
                      <a:endParaRPr lang="en-GB" sz="1600" dirty="0" smtClean="0">
                        <a:latin typeface="Muli Regular"/>
                        <a:cs typeface="Muli Regular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>
                          <a:latin typeface="Muli Regular"/>
                          <a:cs typeface="Muli Regular"/>
                        </a:rPr>
                        <a:t>All</a:t>
                      </a:r>
                      <a:r>
                        <a:rPr lang="en-GB" sz="1600" baseline="0" dirty="0" smtClean="0">
                          <a:latin typeface="Muli Regular"/>
                          <a:cs typeface="Muli Regular"/>
                        </a:rPr>
                        <a:t> BLs</a:t>
                      </a:r>
                      <a:endParaRPr lang="en-GB" sz="1600" dirty="0" smtClean="0">
                        <a:latin typeface="Muli Regular"/>
                        <a:cs typeface="Muli Regular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latin typeface="Muli Regular"/>
                          <a:cs typeface="Muli Regular"/>
                        </a:rPr>
                        <a:t>All</a:t>
                      </a:r>
                      <a:r>
                        <a:rPr lang="en-GB" sz="1600" baseline="0" dirty="0" smtClean="0">
                          <a:latin typeface="Muli Regular"/>
                          <a:cs typeface="Muli Regular"/>
                        </a:rPr>
                        <a:t> BLs</a:t>
                      </a:r>
                      <a:endParaRPr lang="en-GB" sz="1600" dirty="0">
                        <a:latin typeface="Muli Regular"/>
                        <a:cs typeface="Muli Regular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80249042"/>
                  </a:ext>
                </a:extLst>
              </a:tr>
              <a:tr h="336721"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latin typeface="Muli Regular"/>
                          <a:cs typeface="Muli Regular"/>
                        </a:rPr>
                        <a:t>DOI</a:t>
                      </a:r>
                      <a:endParaRPr lang="en-GB" sz="1600" dirty="0">
                        <a:latin typeface="Muli Regular"/>
                        <a:cs typeface="Muli Regular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latin typeface="Muli Regular"/>
                          <a:cs typeface="Muli Regular"/>
                        </a:rPr>
                        <a:t>Yes</a:t>
                      </a:r>
                      <a:endParaRPr lang="en-GB" sz="1600" dirty="0">
                        <a:latin typeface="Muli Regular"/>
                        <a:cs typeface="Muli Regular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latin typeface="Muli Regular"/>
                          <a:cs typeface="Muli Regular"/>
                        </a:rPr>
                        <a:t>Yes</a:t>
                      </a:r>
                      <a:endParaRPr lang="en-GB" sz="1600" dirty="0">
                        <a:latin typeface="Muli Regular"/>
                        <a:cs typeface="Muli Regular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accent6"/>
                          </a:solidFill>
                          <a:latin typeface="Muli Regular"/>
                          <a:cs typeface="Muli Regular"/>
                        </a:rPr>
                        <a:t>Yes</a:t>
                      </a:r>
                      <a:endParaRPr lang="en-GB" sz="1600" dirty="0">
                        <a:solidFill>
                          <a:schemeClr val="accent6"/>
                        </a:solidFill>
                        <a:latin typeface="Muli Regular"/>
                        <a:cs typeface="Muli Regular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latin typeface="Muli Regular"/>
                          <a:cs typeface="Muli Regular"/>
                        </a:rPr>
                        <a:t>Yes</a:t>
                      </a:r>
                      <a:endParaRPr lang="en-GB" sz="1600" dirty="0">
                        <a:latin typeface="Muli Regular"/>
                        <a:cs typeface="Muli Regular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accent6"/>
                          </a:solidFill>
                          <a:latin typeface="Muli Regular"/>
                          <a:cs typeface="Muli Regular"/>
                        </a:rPr>
                        <a:t>Yes</a:t>
                      </a:r>
                      <a:endParaRPr lang="en-GB" sz="1600" dirty="0">
                        <a:solidFill>
                          <a:schemeClr val="accent6"/>
                        </a:solidFill>
                        <a:latin typeface="Muli Regular"/>
                        <a:cs typeface="Muli Regular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latin typeface="Muli Regular"/>
                          <a:cs typeface="Muli Regular"/>
                        </a:rPr>
                        <a:t>Yes</a:t>
                      </a:r>
                      <a:endParaRPr lang="en-GB" sz="1600" dirty="0">
                        <a:latin typeface="Muli Regular"/>
                        <a:cs typeface="Muli Regular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71139231"/>
                  </a:ext>
                </a:extLst>
              </a:tr>
              <a:tr h="336721">
                <a:tc>
                  <a:txBody>
                    <a:bodyPr/>
                    <a:lstStyle/>
                    <a:p>
                      <a:r>
                        <a:rPr lang="en-GB" sz="1600" b="1" dirty="0">
                          <a:latin typeface="Muli Regular"/>
                          <a:cs typeface="Muli Regular"/>
                        </a:rPr>
                        <a:t>Open Data</a:t>
                      </a:r>
                      <a:endParaRPr lang="en-GB" sz="1600" dirty="0">
                        <a:latin typeface="Muli Regular"/>
                        <a:cs typeface="Muli Regular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latin typeface="Muli Regular"/>
                          <a:cs typeface="Muli Regular"/>
                        </a:rPr>
                        <a:t>Yes</a:t>
                      </a:r>
                      <a:endParaRPr lang="en-GB" sz="1600" dirty="0">
                        <a:latin typeface="Muli Regular"/>
                        <a:cs typeface="Muli Regular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latin typeface="Muli Regular"/>
                          <a:cs typeface="Muli Regular"/>
                        </a:rPr>
                        <a:t>Yes</a:t>
                      </a:r>
                      <a:endParaRPr lang="en-GB" sz="1600" dirty="0">
                        <a:latin typeface="Muli Regular"/>
                        <a:cs typeface="Muli Regular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accent6"/>
                          </a:solidFill>
                          <a:latin typeface="Muli Regular"/>
                          <a:cs typeface="Muli Regular"/>
                        </a:rPr>
                        <a:t>Yes</a:t>
                      </a:r>
                      <a:endParaRPr lang="en-GB" sz="1600" dirty="0">
                        <a:solidFill>
                          <a:schemeClr val="accent6"/>
                        </a:solidFill>
                        <a:latin typeface="Muli Regular"/>
                        <a:cs typeface="Muli Regular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accent6"/>
                          </a:solidFill>
                          <a:latin typeface="Muli Regular"/>
                          <a:cs typeface="Muli Regular"/>
                        </a:rPr>
                        <a:t>Yes</a:t>
                      </a:r>
                      <a:endParaRPr lang="en-GB" sz="1600" dirty="0">
                        <a:solidFill>
                          <a:schemeClr val="accent6"/>
                        </a:solidFill>
                        <a:latin typeface="Muli Regular"/>
                        <a:cs typeface="Muli Regular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accent6"/>
                          </a:solidFill>
                          <a:latin typeface="Muli Regular"/>
                          <a:cs typeface="Muli Regular"/>
                        </a:rPr>
                        <a:t>Yes</a:t>
                      </a:r>
                      <a:endParaRPr lang="en-GB" sz="1600" dirty="0">
                        <a:solidFill>
                          <a:schemeClr val="accent6"/>
                        </a:solidFill>
                        <a:latin typeface="Muli Regular"/>
                        <a:cs typeface="Muli Regular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accent6"/>
                          </a:solidFill>
                          <a:latin typeface="Muli Regular"/>
                          <a:cs typeface="Muli Regular"/>
                        </a:rPr>
                        <a:t>Yes</a:t>
                      </a:r>
                      <a:endParaRPr lang="en-GB" sz="1600" dirty="0">
                        <a:solidFill>
                          <a:schemeClr val="accent6"/>
                        </a:solidFill>
                        <a:latin typeface="Muli Regular"/>
                        <a:cs typeface="Muli Regular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91326012"/>
                  </a:ext>
                </a:extLst>
              </a:tr>
              <a:tr h="336721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Muli Regular"/>
                          <a:cs typeface="Muli Regular"/>
                        </a:rPr>
                        <a:t>Common API</a:t>
                      </a:r>
                      <a:endParaRPr lang="en-US" sz="1600" b="1" dirty="0">
                        <a:latin typeface="Muli Regular"/>
                        <a:cs typeface="Muli Regular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6"/>
                          </a:solidFill>
                          <a:latin typeface="Muli Regular"/>
                          <a:cs typeface="Muli Regular"/>
                        </a:rPr>
                        <a:t>Yes</a:t>
                      </a:r>
                      <a:endParaRPr lang="en-US" sz="1600" dirty="0">
                        <a:solidFill>
                          <a:schemeClr val="accent6"/>
                        </a:solidFill>
                        <a:latin typeface="Muli Regular"/>
                        <a:cs typeface="Muli Regular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6"/>
                          </a:solidFill>
                          <a:latin typeface="Muli Regular"/>
                          <a:cs typeface="Muli Regular"/>
                        </a:rPr>
                        <a:t>Yes</a:t>
                      </a:r>
                      <a:endParaRPr lang="en-US" sz="1600" dirty="0">
                        <a:solidFill>
                          <a:schemeClr val="accent6"/>
                        </a:solidFill>
                        <a:latin typeface="Muli Regular"/>
                        <a:cs typeface="Muli Regular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6"/>
                          </a:solidFill>
                          <a:latin typeface="Muli Regular"/>
                          <a:cs typeface="Muli Regular"/>
                        </a:rPr>
                        <a:t>Yes</a:t>
                      </a:r>
                      <a:endParaRPr lang="en-US" sz="1600" dirty="0">
                        <a:solidFill>
                          <a:schemeClr val="accent6"/>
                        </a:solidFill>
                        <a:latin typeface="Muli Regular"/>
                        <a:cs typeface="Muli Regular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6"/>
                          </a:solidFill>
                          <a:latin typeface="Muli Regular"/>
                          <a:cs typeface="Muli Regular"/>
                        </a:rPr>
                        <a:t>Yes</a:t>
                      </a:r>
                      <a:endParaRPr lang="en-US" sz="1600" dirty="0">
                        <a:solidFill>
                          <a:schemeClr val="accent6"/>
                        </a:solidFill>
                        <a:latin typeface="Muli Regular"/>
                        <a:cs typeface="Muli Regular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6"/>
                          </a:solidFill>
                          <a:latin typeface="Muli Regular"/>
                          <a:cs typeface="Muli Regular"/>
                        </a:rPr>
                        <a:t>Yes</a:t>
                      </a:r>
                      <a:endParaRPr lang="en-US" sz="1600" dirty="0">
                        <a:solidFill>
                          <a:schemeClr val="accent6"/>
                        </a:solidFill>
                        <a:latin typeface="Muli Regular"/>
                        <a:cs typeface="Muli Regular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6"/>
                          </a:solidFill>
                          <a:latin typeface="Muli Regular"/>
                          <a:cs typeface="Muli Regular"/>
                        </a:rPr>
                        <a:t>Yes</a:t>
                      </a:r>
                      <a:endParaRPr lang="en-US" sz="1600" dirty="0">
                        <a:solidFill>
                          <a:schemeClr val="accent6"/>
                        </a:solidFill>
                        <a:latin typeface="Muli Regular"/>
                        <a:cs typeface="Muli Regular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23324546"/>
                  </a:ext>
                </a:extLst>
              </a:tr>
              <a:tr h="395349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Muli Regular"/>
                          <a:cs typeface="Muli Regular"/>
                        </a:rPr>
                        <a:t>User</a:t>
                      </a:r>
                      <a:r>
                        <a:rPr lang="en-US" sz="1600" b="1" baseline="0" dirty="0" smtClean="0">
                          <a:latin typeface="Muli Regular"/>
                          <a:cs typeface="Muli Regular"/>
                        </a:rPr>
                        <a:t> training</a:t>
                      </a:r>
                      <a:endParaRPr lang="en-US" sz="1600" b="1" dirty="0">
                        <a:latin typeface="Muli Regular"/>
                        <a:cs typeface="Muli Regular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6"/>
                          </a:solidFill>
                          <a:latin typeface="Muli Regular"/>
                          <a:cs typeface="Muli Regular"/>
                        </a:rPr>
                        <a:t>Yes</a:t>
                      </a:r>
                      <a:endParaRPr lang="en-US" sz="1600" dirty="0">
                        <a:solidFill>
                          <a:schemeClr val="accent6"/>
                        </a:solidFill>
                        <a:latin typeface="Muli Regular"/>
                        <a:cs typeface="Muli Regular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6"/>
                          </a:solidFill>
                          <a:latin typeface="Muli Regular"/>
                          <a:cs typeface="Muli Regular"/>
                        </a:rPr>
                        <a:t>Yes</a:t>
                      </a:r>
                      <a:endParaRPr lang="en-US" sz="1600" dirty="0">
                        <a:solidFill>
                          <a:schemeClr val="accent6"/>
                        </a:solidFill>
                        <a:latin typeface="Muli Regular"/>
                        <a:cs typeface="Muli Regular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6"/>
                          </a:solidFill>
                          <a:latin typeface="Muli Regular"/>
                          <a:cs typeface="Muli Regular"/>
                        </a:rPr>
                        <a:t>Yes</a:t>
                      </a:r>
                      <a:endParaRPr lang="en-US" sz="1600" dirty="0">
                        <a:solidFill>
                          <a:schemeClr val="accent6"/>
                        </a:solidFill>
                        <a:latin typeface="Muli Regular"/>
                        <a:cs typeface="Muli Regular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6"/>
                          </a:solidFill>
                          <a:latin typeface="Muli Regular"/>
                          <a:cs typeface="Muli Regular"/>
                        </a:rPr>
                        <a:t>Yes</a:t>
                      </a:r>
                      <a:endParaRPr lang="en-US" sz="1600" dirty="0">
                        <a:solidFill>
                          <a:schemeClr val="accent6"/>
                        </a:solidFill>
                        <a:latin typeface="Muli Regular"/>
                        <a:cs typeface="Muli Regular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6"/>
                          </a:solidFill>
                          <a:latin typeface="Muli Regular"/>
                          <a:cs typeface="Muli Regular"/>
                        </a:rPr>
                        <a:t>Yes</a:t>
                      </a:r>
                      <a:endParaRPr lang="en-US" sz="1600" dirty="0">
                        <a:solidFill>
                          <a:schemeClr val="accent6"/>
                        </a:solidFill>
                        <a:latin typeface="Muli Regular"/>
                        <a:cs typeface="Muli Regular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6"/>
                          </a:solidFill>
                          <a:latin typeface="Muli Regular"/>
                          <a:cs typeface="Muli Regular"/>
                        </a:rPr>
                        <a:t>Yes</a:t>
                      </a:r>
                      <a:endParaRPr lang="en-US" sz="1600" dirty="0">
                        <a:solidFill>
                          <a:schemeClr val="accent6"/>
                        </a:solidFill>
                        <a:latin typeface="Muli Regular"/>
                        <a:cs typeface="Muli Regular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03223575"/>
                  </a:ext>
                </a:extLst>
              </a:tr>
              <a:tr h="581609">
                <a:tc>
                  <a:txBody>
                    <a:bodyPr/>
                    <a:lstStyle/>
                    <a:p>
                      <a:r>
                        <a:rPr lang="en-GB" sz="1600" b="1" dirty="0">
                          <a:latin typeface="Muli Regular"/>
                          <a:cs typeface="Muli Regular"/>
                        </a:rPr>
                        <a:t>Data Services</a:t>
                      </a:r>
                      <a:endParaRPr lang="en-GB" sz="1600" dirty="0">
                        <a:latin typeface="Muli Regular"/>
                        <a:cs typeface="Muli Regular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accent6"/>
                          </a:solidFill>
                          <a:latin typeface="Muli Regular"/>
                          <a:cs typeface="Muli Regular"/>
                        </a:rPr>
                        <a:t>Prod</a:t>
                      </a:r>
                      <a:endParaRPr lang="en-GB" sz="1600" dirty="0">
                        <a:solidFill>
                          <a:schemeClr val="accent6"/>
                        </a:solidFill>
                        <a:latin typeface="Muli Regular"/>
                        <a:cs typeface="Muli Regular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accent6"/>
                          </a:solidFill>
                          <a:latin typeface="Muli Regular"/>
                          <a:cs typeface="Muli Regular"/>
                        </a:rPr>
                        <a:t>Prod</a:t>
                      </a:r>
                      <a:endParaRPr lang="en-GB" sz="1600" dirty="0">
                        <a:solidFill>
                          <a:schemeClr val="accent6"/>
                        </a:solidFill>
                        <a:latin typeface="Muli Regular"/>
                        <a:cs typeface="Muli Regular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accent6"/>
                          </a:solidFill>
                          <a:latin typeface="Muli Regular"/>
                          <a:cs typeface="Muli Regular"/>
                        </a:rPr>
                        <a:t>Prod</a:t>
                      </a:r>
                      <a:endParaRPr lang="en-GB" sz="1600" dirty="0">
                        <a:solidFill>
                          <a:schemeClr val="accent6"/>
                        </a:solidFill>
                        <a:latin typeface="Muli Regular"/>
                        <a:cs typeface="Muli Regular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accent6"/>
                          </a:solidFill>
                          <a:latin typeface="Muli Regular"/>
                          <a:cs typeface="Muli Regular"/>
                        </a:rPr>
                        <a:t>Prod</a:t>
                      </a:r>
                      <a:endParaRPr lang="en-GB" sz="1600" dirty="0">
                        <a:solidFill>
                          <a:schemeClr val="accent6"/>
                        </a:solidFill>
                        <a:latin typeface="Muli Regular"/>
                        <a:cs typeface="Muli Regular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accent6"/>
                          </a:solidFill>
                          <a:latin typeface="Muli Regular"/>
                          <a:cs typeface="Muli Regular"/>
                        </a:rPr>
                        <a:t>Prod</a:t>
                      </a:r>
                      <a:endParaRPr lang="en-GB" sz="1600" dirty="0">
                        <a:solidFill>
                          <a:schemeClr val="accent6"/>
                        </a:solidFill>
                        <a:latin typeface="Muli Regular"/>
                        <a:cs typeface="Muli Regular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accent6"/>
                          </a:solidFill>
                          <a:latin typeface="Muli Regular"/>
                          <a:cs typeface="Muli Regular"/>
                        </a:rPr>
                        <a:t>Prod</a:t>
                      </a:r>
                      <a:endParaRPr lang="en-GB" sz="1600" dirty="0">
                        <a:solidFill>
                          <a:schemeClr val="accent6"/>
                        </a:solidFill>
                        <a:latin typeface="Muli Regular"/>
                        <a:cs typeface="Muli Regular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30665293"/>
                  </a:ext>
                </a:extLst>
              </a:tr>
              <a:tr h="503429"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latin typeface="Muli Regular"/>
                          <a:cs typeface="Muli Regular"/>
                        </a:rPr>
                        <a:t>EOSC</a:t>
                      </a:r>
                      <a:endParaRPr lang="en-GB" sz="1600" b="1" dirty="0">
                        <a:latin typeface="Muli Regular"/>
                        <a:cs typeface="Muli Regular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accent6"/>
                          </a:solidFill>
                          <a:latin typeface="Muli Regular"/>
                          <a:cs typeface="Muli Regular"/>
                        </a:rPr>
                        <a:t>Integrated</a:t>
                      </a:r>
                      <a:endParaRPr lang="en-GB" sz="1600" dirty="0">
                        <a:solidFill>
                          <a:schemeClr val="accent6"/>
                        </a:solidFill>
                        <a:latin typeface="Muli Regular"/>
                        <a:cs typeface="Muli Regular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accent6"/>
                          </a:solidFill>
                          <a:latin typeface="Muli Regular"/>
                          <a:cs typeface="Muli Regular"/>
                        </a:rPr>
                        <a:t>Integrated</a:t>
                      </a:r>
                      <a:endParaRPr lang="en-GB" sz="1600" dirty="0">
                        <a:solidFill>
                          <a:schemeClr val="accent6"/>
                        </a:solidFill>
                        <a:latin typeface="Muli Regular"/>
                        <a:cs typeface="Muli Regular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accent6"/>
                          </a:solidFill>
                          <a:latin typeface="Muli Regular"/>
                          <a:cs typeface="Muli Regular"/>
                        </a:rPr>
                        <a:t>Integrated</a:t>
                      </a:r>
                      <a:endParaRPr lang="en-GB" sz="1600" dirty="0">
                        <a:solidFill>
                          <a:schemeClr val="accent6"/>
                        </a:solidFill>
                        <a:latin typeface="Muli Regular"/>
                        <a:cs typeface="Muli Regular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accent6"/>
                          </a:solidFill>
                          <a:latin typeface="Muli Regular"/>
                          <a:cs typeface="Muli Regular"/>
                        </a:rPr>
                        <a:t>Integrated</a:t>
                      </a:r>
                      <a:endParaRPr lang="en-GB" sz="1600" dirty="0">
                        <a:solidFill>
                          <a:schemeClr val="accent6"/>
                        </a:solidFill>
                        <a:latin typeface="Muli Regular"/>
                        <a:cs typeface="Muli Regular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accent6"/>
                          </a:solidFill>
                          <a:latin typeface="Muli Regular"/>
                          <a:cs typeface="Muli Regular"/>
                        </a:rPr>
                        <a:t>Integrated</a:t>
                      </a:r>
                      <a:endParaRPr lang="en-GB" sz="1600" dirty="0">
                        <a:solidFill>
                          <a:schemeClr val="accent6"/>
                        </a:solidFill>
                        <a:latin typeface="Muli Regular"/>
                        <a:cs typeface="Muli Regular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accent6"/>
                          </a:solidFill>
                          <a:latin typeface="Muli Regular"/>
                          <a:cs typeface="Muli Regular"/>
                        </a:rPr>
                        <a:t>Integrated</a:t>
                      </a:r>
                      <a:endParaRPr lang="en-GB" sz="1600" dirty="0">
                        <a:solidFill>
                          <a:schemeClr val="accent6"/>
                        </a:solidFill>
                        <a:latin typeface="Muli Regular"/>
                        <a:cs typeface="Muli Regular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54984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4515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Muli Regular"/>
                <a:cs typeface="Muli Regular"/>
              </a:rPr>
              <a:t>Photon and Neutron AAI - Umbrella</a:t>
            </a:r>
            <a:endParaRPr lang="en-US" b="1" dirty="0">
              <a:latin typeface="Muli Regular"/>
              <a:cs typeface="Muli Regular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6167" y="1478933"/>
            <a:ext cx="6474688" cy="435133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372982" y="3036496"/>
            <a:ext cx="40158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none" strike="noStrike" dirty="0" smtClean="0">
                <a:solidFill>
                  <a:srgbClr val="666666"/>
                </a:solidFill>
                <a:effectLst/>
                <a:latin typeface="Muli Regular"/>
                <a:cs typeface="Muli Regular"/>
              </a:rPr>
              <a:t>A federated identity system for the users of the (European) large neutron and photon facilities.</a:t>
            </a:r>
            <a:endParaRPr lang="en-US" dirty="0">
              <a:latin typeface="Muli Regular"/>
              <a:cs typeface="Muli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104601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746" y="0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Muli Regular"/>
                <a:cs typeface="Muli Regular"/>
              </a:rPr>
              <a:t>Data transfer use cases</a:t>
            </a:r>
            <a:endParaRPr lang="en-US" b="1" dirty="0">
              <a:latin typeface="Muli Regular"/>
              <a:cs typeface="Muli Regula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6777"/>
            <a:ext cx="10515600" cy="466018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Muli Regular"/>
                <a:cs typeface="Muli Regular"/>
              </a:rPr>
              <a:t>From RIs repositories to user services </a:t>
            </a:r>
          </a:p>
          <a:p>
            <a:pPr lvl="1"/>
            <a:r>
              <a:rPr lang="en-US" dirty="0" smtClean="0">
                <a:latin typeface="Muli Regular"/>
                <a:cs typeface="Muli Regular"/>
              </a:rPr>
              <a:t>E.g. EGI </a:t>
            </a:r>
            <a:r>
              <a:rPr lang="en-US" dirty="0" err="1">
                <a:latin typeface="Muli Regular"/>
                <a:cs typeface="Muli Regular"/>
              </a:rPr>
              <a:t>J</a:t>
            </a:r>
            <a:r>
              <a:rPr lang="en-US" dirty="0" err="1" smtClean="0">
                <a:latin typeface="Muli Regular"/>
                <a:cs typeface="Muli Regular"/>
              </a:rPr>
              <a:t>upyter</a:t>
            </a:r>
            <a:r>
              <a:rPr lang="en-US" dirty="0" smtClean="0">
                <a:latin typeface="Muli Regular"/>
                <a:cs typeface="Muli Regular"/>
              </a:rPr>
              <a:t> notebooks / EGI data hub / </a:t>
            </a:r>
            <a:r>
              <a:rPr lang="en-US" dirty="0" err="1" smtClean="0">
                <a:latin typeface="Muli Regular"/>
                <a:cs typeface="Muli Regular"/>
              </a:rPr>
              <a:t>OneData</a:t>
            </a:r>
            <a:endParaRPr lang="en-US" dirty="0">
              <a:latin typeface="Muli Regular"/>
              <a:cs typeface="Muli Regular"/>
            </a:endParaRPr>
          </a:p>
          <a:p>
            <a:r>
              <a:rPr lang="en-US" dirty="0" smtClean="0">
                <a:latin typeface="Muli Regular"/>
                <a:cs typeface="Muli Regular"/>
              </a:rPr>
              <a:t>From RI repository to an external archive (e.g. STFC archive – 1pb per year)</a:t>
            </a:r>
          </a:p>
          <a:p>
            <a:r>
              <a:rPr lang="en-US" dirty="0" smtClean="0">
                <a:latin typeface="Muli Regular"/>
                <a:cs typeface="Muli Regular"/>
              </a:rPr>
              <a:t>User driven on-demand transfer (e.g. GLOBUS online, </a:t>
            </a:r>
            <a:r>
              <a:rPr lang="en-US" dirty="0" err="1" smtClean="0">
                <a:latin typeface="Muli Regular"/>
                <a:cs typeface="Muli Regular"/>
              </a:rPr>
              <a:t>OneData</a:t>
            </a:r>
            <a:r>
              <a:rPr lang="en-US" dirty="0" smtClean="0">
                <a:latin typeface="Muli Regular"/>
                <a:cs typeface="Muli Regular"/>
              </a:rPr>
              <a:t> …)</a:t>
            </a:r>
          </a:p>
          <a:p>
            <a:pPr lvl="1"/>
            <a:r>
              <a:rPr lang="en-US" dirty="0" smtClean="0">
                <a:latin typeface="Muli Regular"/>
                <a:cs typeface="Muli Regular"/>
              </a:rPr>
              <a:t>We will need to take into account data embargos</a:t>
            </a:r>
          </a:p>
          <a:p>
            <a:r>
              <a:rPr lang="en-US" dirty="0" smtClean="0">
                <a:latin typeface="Muli Regular"/>
                <a:cs typeface="Muli Regular"/>
              </a:rPr>
              <a:t>Access data from a common </a:t>
            </a:r>
            <a:r>
              <a:rPr lang="en-US" dirty="0" err="1" smtClean="0">
                <a:latin typeface="Muli Regular"/>
                <a:cs typeface="Muli Regular"/>
              </a:rPr>
              <a:t>PaNOSC</a:t>
            </a:r>
            <a:r>
              <a:rPr lang="en-US" dirty="0" smtClean="0">
                <a:latin typeface="Muli Regular"/>
                <a:cs typeface="Muli Regular"/>
              </a:rPr>
              <a:t> portal for analyzing data</a:t>
            </a:r>
          </a:p>
          <a:p>
            <a:pPr lvl="1"/>
            <a:r>
              <a:rPr lang="en-US" dirty="0" smtClean="0">
                <a:latin typeface="Muli Regular"/>
                <a:cs typeface="Muli Regular"/>
              </a:rPr>
              <a:t>Combine datasets from multiple institutes</a:t>
            </a:r>
          </a:p>
          <a:p>
            <a:pPr lvl="1"/>
            <a:r>
              <a:rPr lang="en-US" dirty="0" err="1" smtClean="0">
                <a:latin typeface="Muli Regular"/>
                <a:cs typeface="Muli Regular"/>
              </a:rPr>
              <a:t>Jupyter</a:t>
            </a:r>
            <a:r>
              <a:rPr lang="en-US" dirty="0" smtClean="0">
                <a:latin typeface="Muli Regular"/>
                <a:cs typeface="Muli Regular"/>
              </a:rPr>
              <a:t> containers and remote desktops</a:t>
            </a:r>
          </a:p>
          <a:p>
            <a:r>
              <a:rPr lang="en-US" dirty="0" smtClean="0">
                <a:latin typeface="Muli Regular"/>
                <a:cs typeface="Muli Regular"/>
              </a:rPr>
              <a:t>Working with DESY, STFC, CESNET, EGI, GEANT</a:t>
            </a:r>
          </a:p>
          <a:p>
            <a:r>
              <a:rPr lang="en-US" dirty="0" smtClean="0">
                <a:latin typeface="Muli Regular"/>
                <a:cs typeface="Muli Regular"/>
              </a:rPr>
              <a:t>Fortnightly telco </a:t>
            </a:r>
          </a:p>
          <a:p>
            <a:pPr lvl="1"/>
            <a:r>
              <a:rPr lang="en-US" dirty="0" smtClean="0">
                <a:latin typeface="Muli Regular"/>
                <a:cs typeface="Muli Regular"/>
              </a:rPr>
              <a:t>Open</a:t>
            </a:r>
          </a:p>
          <a:p>
            <a:pPr lvl="1"/>
            <a:r>
              <a:rPr lang="en-US" dirty="0">
                <a:latin typeface="Muli Regular"/>
                <a:cs typeface="Muli Regular"/>
              </a:rPr>
              <a:t>https://</a:t>
            </a:r>
            <a:r>
              <a:rPr lang="en-US" dirty="0" smtClean="0">
                <a:latin typeface="Muli Regular"/>
                <a:cs typeface="Muli Regular"/>
              </a:rPr>
              <a:t>tinyurl.com/y3fmb5eb</a:t>
            </a:r>
            <a:endParaRPr lang="en-US" dirty="0">
              <a:latin typeface="Muli Regular"/>
              <a:cs typeface="Muli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01859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1322</TotalTime>
  <Words>531</Words>
  <Application>Microsoft Macintosh PowerPoint</Application>
  <PresentationFormat>Custom</PresentationFormat>
  <Paragraphs>183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PaNOSC use cases EGI Conference 2019</vt:lpstr>
      <vt:lpstr>PaNOSC</vt:lpstr>
      <vt:lpstr>The community</vt:lpstr>
      <vt:lpstr>KPIs – Before PaNOSC - 2018</vt:lpstr>
      <vt:lpstr>KPIs after PaNOSC – 2023 </vt:lpstr>
      <vt:lpstr>Photon and Neutron AAI - Umbrella</vt:lpstr>
      <vt:lpstr>Data transfer use cases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PaNOSC use cases EGI Conference 2019</dc:title>
  <dc:creator>U</dc:creator>
  <cp:lastModifiedBy>Nicoletta Carboni</cp:lastModifiedBy>
  <cp:revision>20</cp:revision>
  <dcterms:created xsi:type="dcterms:W3CDTF">2019-05-06T15:18:57Z</dcterms:created>
  <dcterms:modified xsi:type="dcterms:W3CDTF">2019-07-15T16:49:15Z</dcterms:modified>
</cp:coreProperties>
</file>