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11"/>
  </p:notesMasterIdLst>
  <p:sldIdLst>
    <p:sldId id="268" r:id="rId2"/>
    <p:sldId id="289" r:id="rId3"/>
    <p:sldId id="284" r:id="rId4"/>
    <p:sldId id="264" r:id="rId5"/>
    <p:sldId id="266" r:id="rId6"/>
    <p:sldId id="270" r:id="rId7"/>
    <p:sldId id="276" r:id="rId8"/>
    <p:sldId id="290" r:id="rId9"/>
    <p:sldId id="288" r:id="rId10"/>
  </p:sldIdLst>
  <p:sldSz cx="9144000" cy="5715000" type="screen16x10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05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810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215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6208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026082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431298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2836515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241731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orient="horz" pos="288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  <p15:guide id="4" orient="horz" pos="855" userDrawn="1">
          <p15:clr>
            <a:srgbClr val="A4A3A4"/>
          </p15:clr>
        </p15:guide>
        <p15:guide id="5" pos="2658" userDrawn="1">
          <p15:clr>
            <a:srgbClr val="A4A3A4"/>
          </p15:clr>
        </p15:guide>
        <p15:guide id="6" pos="481" userDrawn="1">
          <p15:clr>
            <a:srgbClr val="A4A3A4"/>
          </p15:clr>
        </p15:guide>
        <p15:guide id="7" pos="4836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5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577"/>
    <a:srgbClr val="FF9966"/>
    <a:srgbClr val="ED7703"/>
    <a:srgbClr val="AF007C"/>
    <a:srgbClr val="F4F4F4"/>
    <a:srgbClr val="D1D2D4"/>
    <a:srgbClr val="B7B9BA"/>
    <a:srgbClr val="0098D4"/>
    <a:srgbClr val="51A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9648" autoAdjust="0"/>
  </p:normalViewPr>
  <p:slideViewPr>
    <p:cSldViewPr>
      <p:cViewPr varScale="1">
        <p:scale>
          <a:sx n="101" d="100"/>
          <a:sy n="101" d="100"/>
        </p:scale>
        <p:origin x="317" y="67"/>
      </p:cViewPr>
      <p:guideLst>
        <p:guide orient="horz" pos="1800"/>
        <p:guide orient="horz" pos="288"/>
        <p:guide orient="horz" pos="3312"/>
        <p:guide orient="horz" pos="855"/>
        <p:guide pos="2658"/>
        <p:guide pos="481"/>
        <p:guide pos="4836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12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DEFB8C-62AA-4D25-B790-A9AE004B2DC3}" type="datetimeFigureOut">
              <a:rPr lang="fr-FR"/>
              <a:pPr>
                <a:defRPr/>
              </a:pPr>
              <a:t>12/11/2018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6EAF0D6-6B5B-4039-A278-A77F9CB3D79F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05311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405216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810433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1215649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620865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2026082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2431298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2836515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3241731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188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7E0A-1465-4A40-B1D5-9126D49509F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010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7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27200" y="105000"/>
            <a:ext cx="8236800" cy="414000"/>
          </a:xfrm>
          <a:solidFill>
            <a:schemeClr val="accent1"/>
          </a:solidFill>
        </p:spPr>
        <p:txBody>
          <a:bodyPr lIns="108000" rIns="108000"/>
          <a:lstStyle>
            <a:lvl1pPr>
              <a:lnSpc>
                <a:spcPct val="85000"/>
              </a:lnSpc>
              <a:defRPr sz="200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R Dimper – PaNOSC project – LEAPS meeting 13 November 2018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8AFFA45-75E9-4D44-A4DC-F6F95C7D57BD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27688" y="637253"/>
            <a:ext cx="8236800" cy="4500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R Dimper – PaNOSC project – LEAPS meeting 13 November 2018 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DC3005C4-15E9-489E-BA90-2123D33814CE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cap="none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R Dimper – PaNOSC project – LEAPS meeting 13 November 2018 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A3EFBA3-4378-4227-A008-52EC19BBE977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1751017" y="846667"/>
            <a:ext cx="6421437" cy="4030114"/>
            <a:chOff x="977503" y="761588"/>
            <a:chExt cx="6421177" cy="4835535"/>
          </a:xfrm>
        </p:grpSpPr>
        <p:sp>
          <p:nvSpPr>
            <p:cNvPr id="4" name="Oval 3"/>
            <p:cNvSpPr/>
            <p:nvPr/>
          </p:nvSpPr>
          <p:spPr>
            <a:xfrm>
              <a:off x="2804641" y="1812382"/>
              <a:ext cx="2627207" cy="26285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176185" y="1017144"/>
              <a:ext cx="576240" cy="576190"/>
            </a:xfrm>
            <a:prstGeom prst="ellipse">
              <a:avLst/>
            </a:prstGeom>
            <a:solidFill>
              <a:srgbClr val="ED7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003240" y="1393334"/>
              <a:ext cx="576239" cy="576191"/>
            </a:xfrm>
            <a:prstGeom prst="ellipse">
              <a:avLst/>
            </a:prstGeom>
            <a:solidFill>
              <a:srgbClr val="F4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508045" y="1980636"/>
              <a:ext cx="576239" cy="576191"/>
            </a:xfrm>
            <a:prstGeom prst="ellipse">
              <a:avLst/>
            </a:prstGeom>
            <a:solidFill>
              <a:srgbClr val="FF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687424" y="2740955"/>
              <a:ext cx="577827" cy="576190"/>
            </a:xfrm>
            <a:prstGeom prst="ellipse">
              <a:avLst/>
            </a:prstGeom>
            <a:solidFill>
              <a:srgbClr val="51A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81067" y="3501272"/>
              <a:ext cx="576239" cy="576191"/>
            </a:xfrm>
            <a:prstGeom prst="ellipse">
              <a:avLst/>
            </a:prstGeom>
            <a:solidFill>
              <a:srgbClr val="009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147696" y="4169527"/>
              <a:ext cx="576240" cy="576190"/>
            </a:xfrm>
            <a:prstGeom prst="ellipse">
              <a:avLst/>
            </a:prstGeom>
            <a:solidFill>
              <a:srgbClr val="AF00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368097" y="1709208"/>
              <a:ext cx="576239" cy="576190"/>
            </a:xfrm>
            <a:prstGeom prst="ellipse">
              <a:avLst/>
            </a:prstGeom>
            <a:solidFill>
              <a:srgbClr val="132577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79183" y="2433018"/>
              <a:ext cx="576239" cy="576190"/>
            </a:xfrm>
            <a:prstGeom prst="ellipse">
              <a:avLst/>
            </a:prstGeom>
            <a:solidFill>
              <a:srgbClr val="13257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492001" y="4688574"/>
              <a:ext cx="576239" cy="576191"/>
            </a:xfrm>
            <a:prstGeom prst="ellipse">
              <a:avLst/>
            </a:prstGeom>
            <a:solidFill>
              <a:srgbClr val="B7B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706220" y="4329844"/>
              <a:ext cx="576240" cy="576191"/>
            </a:xfrm>
            <a:prstGeom prst="ellipse">
              <a:avLst/>
            </a:prstGeom>
            <a:solidFill>
              <a:srgbClr val="D1D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114107" y="3747304"/>
              <a:ext cx="576239" cy="576190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545974" y="3053653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>
                  <a:solidFill>
                    <a:schemeClr val="bg1"/>
                  </a:solidFill>
                </a:rPr>
                <a:t>R019G037B119</a:t>
              </a:r>
              <a:endParaRPr lang="en-GB" altLang="fr-F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4339692" y="761588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R237G119B003</a:t>
              </a:r>
              <a:endParaRPr lang="en-GB" altLang="fr-FR" sz="1200" dirty="0" smtClean="0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5273104" y="116317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R244G163B000</a:t>
              </a:r>
              <a:endParaRPr lang="en-GB" altLang="fr-FR" sz="1200" dirty="0" smtClean="0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795370" y="1756827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R255G221B000</a:t>
              </a:r>
              <a:endParaRPr lang="en-GB" altLang="fr-FR" sz="1200" dirty="0" smtClean="0"/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6084283" y="257111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R081G160B038</a:t>
              </a:r>
              <a:endParaRPr lang="en-GB" altLang="fr-FR" sz="1200" dirty="0" smtClean="0"/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6084283" y="3409208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R000G152B212</a:t>
              </a:r>
              <a:endParaRPr lang="en-GB" altLang="fr-FR" sz="1200" dirty="0" smtClean="0"/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677900" y="416000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R175G000B124</a:t>
              </a:r>
              <a:endParaRPr lang="en-GB" altLang="fr-FR" sz="1200" dirty="0" smtClean="0"/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312451" y="1496510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ESRF </a:t>
              </a:r>
              <a:r>
                <a:rPr lang="fr-FR" altLang="fr-FR" sz="1200" dirty="0" err="1" smtClean="0"/>
                <a:t>blue</a:t>
              </a:r>
              <a:r>
                <a:rPr lang="fr-FR" altLang="fr-FR" sz="1200" dirty="0" smtClean="0"/>
                <a:t> 75%</a:t>
              </a:r>
              <a:endParaRPr lang="en-GB" altLang="fr-FR" sz="1200" dirty="0" smtClean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977503" y="2279049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ESRF blue 50%</a:t>
              </a:r>
              <a:endParaRPr lang="en-GB" altLang="fr-FR" sz="1200" smtClean="0"/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877663" y="526476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R183G185B186</a:t>
              </a:r>
              <a:endParaRPr lang="en-GB" altLang="fr-FR" sz="1200" smtClean="0"/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1968063" y="489968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R209G210B212</a:t>
              </a:r>
              <a:endParaRPr lang="en-GB" altLang="fr-FR" sz="1200" smtClean="0"/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1237842" y="4312384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R244G244B244</a:t>
              </a:r>
              <a:endParaRPr lang="en-GB" altLang="fr-FR" sz="120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R Dimper – PaNOSC project – LEAPS meeting 13 November 2018 </a:t>
            </a:r>
            <a:endParaRPr lang="fr-FR" dirty="0"/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Page </a:t>
            </a:r>
            <a:fld id="{B7C8DAD3-8828-4E0D-900D-DF9EDAC5BF35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fr-FR" dirty="0" smtClean="0"/>
              <a:t>CLICK TO MODIFY THE STYLE OF THE TITLE</a:t>
            </a:r>
            <a:endParaRPr lang="fr-FR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075" y="637646"/>
            <a:ext cx="82375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modify attributes</a:t>
            </a:r>
          </a:p>
          <a:p>
            <a:pPr lvl="1"/>
            <a:endParaRPr lang="fr-FR" altLang="fr-FR" smtClean="0"/>
          </a:p>
          <a:p>
            <a:pPr lvl="1"/>
            <a:r>
              <a:rPr lang="fr-FR" altLang="fr-FR" smtClean="0"/>
              <a:t>Second level</a:t>
            </a:r>
          </a:p>
          <a:p>
            <a:pPr lvl="2"/>
            <a:r>
              <a:rPr lang="fr-FR" altLang="fr-FR" smtClean="0"/>
              <a:t>Third level</a:t>
            </a:r>
          </a:p>
          <a:p>
            <a:pPr lvl="3"/>
            <a:r>
              <a:rPr lang="fr-FR" altLang="fr-FR" smtClean="0"/>
              <a:t>Fourth level</a:t>
            </a:r>
          </a:p>
          <a:p>
            <a:pPr lvl="4"/>
            <a:r>
              <a:rPr lang="fr-FR" altLang="fr-FR" smtClean="0"/>
              <a:t>Fifth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19138" y="5402798"/>
            <a:ext cx="6119812" cy="17727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1" cap="none" baseline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R Dimper – PaNOSC project – LEAPS meeting 13 November 2018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392" y="5402798"/>
            <a:ext cx="414337" cy="177271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eaLnBrk="1" hangingPunct="1"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F22612DC-F66D-4922-8292-40079A8B7259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sp>
        <p:nvSpPr>
          <p:cNvPr id="8" name="Rectangle 7"/>
          <p:cNvSpPr/>
          <p:nvPr/>
        </p:nvSpPr>
        <p:spPr>
          <a:xfrm>
            <a:off x="179392" y="104513"/>
            <a:ext cx="496887" cy="41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032" name="Image 8" descr="logo_texte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5175250"/>
            <a:ext cx="1758926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79392" y="104513"/>
            <a:ext cx="496887" cy="41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7" r:id="rId4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1000"/>
        </a:spcAft>
        <a:buFont typeface="Arial" pitchFamily="34" charset="0"/>
        <a:defRPr b="1" kern="1200">
          <a:solidFill>
            <a:srgbClr val="0098D4"/>
          </a:solidFill>
          <a:latin typeface="+mn-lt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ts val="1500"/>
        </a:spcAft>
        <a:buFont typeface="Arial" pitchFamily="34" charset="0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algn="l" rtl="0" eaLnBrk="0" fontAlgn="base" hangingPunct="0">
        <a:lnSpc>
          <a:spcPct val="105000"/>
        </a:lnSpc>
        <a:spcBef>
          <a:spcPct val="0"/>
        </a:spcBef>
        <a:spcAft>
          <a:spcPts val="500"/>
        </a:spcAft>
        <a:buFont typeface="Arial" pitchFamily="34" charset="0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rtl="0" eaLnBrk="0" fontAlgn="base" hangingPunct="0">
        <a:lnSpc>
          <a:spcPct val="110000"/>
        </a:lnSpc>
        <a:spcBef>
          <a:spcPct val="0"/>
        </a:spcBef>
        <a:spcAft>
          <a:spcPts val="400"/>
        </a:spcAft>
        <a:buClr>
          <a:srgbClr val="0098D4"/>
        </a:buClr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rtl="0" eaLnBrk="0" fontAlgn="base" hangingPunct="0">
        <a:spcBef>
          <a:spcPct val="0"/>
        </a:spcBef>
        <a:spcAft>
          <a:spcPts val="600"/>
        </a:spcAft>
        <a:buClr>
          <a:srgbClr val="0098D4"/>
        </a:buClr>
        <a:buFont typeface="ITCOfficinaSans LT Book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gray">
          <a:xfrm>
            <a:off x="971599" y="3441142"/>
            <a:ext cx="7056784" cy="1494969"/>
          </a:xfrm>
          <a:prstGeom prst="rect">
            <a:avLst/>
          </a:prstGeom>
          <a:noFill/>
        </p:spPr>
        <p:txBody>
          <a:bodyPr lIns="72000" tIns="0" rIns="72000" bIns="0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R. </a:t>
            </a:r>
            <a:r>
              <a:rPr lang="en-US" sz="2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Dimper</a:t>
            </a:r>
            <a:endParaRPr lang="en-US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on behalf of the PaNOSC consortium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13 November 2018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27075" y="104513"/>
            <a:ext cx="8165405" cy="414073"/>
          </a:xfrm>
        </p:spPr>
        <p:txBody>
          <a:bodyPr/>
          <a:lstStyle/>
          <a:p>
            <a:pPr eaLnBrk="1" hangingPunct="1">
              <a:defRPr/>
            </a:pPr>
            <a:endParaRPr lang="en-GB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/>
              <a:t>R </a:t>
            </a:r>
            <a:r>
              <a:rPr lang="en-GB" dirty="0" err="1" smtClean="0"/>
              <a:t>Dimper</a:t>
            </a:r>
            <a:r>
              <a:rPr lang="en-GB" dirty="0" smtClean="0"/>
              <a:t> </a:t>
            </a:r>
            <a:r>
              <a:rPr lang="en-GB" dirty="0"/>
              <a:t>– PaNOSC project – </a:t>
            </a:r>
            <a:r>
              <a:rPr lang="en-GB" dirty="0" smtClean="0"/>
              <a:t>LEAPS </a:t>
            </a:r>
            <a:r>
              <a:rPr lang="en-GB" dirty="0" smtClean="0"/>
              <a:t>meeting </a:t>
            </a:r>
            <a:r>
              <a:rPr lang="en-GB" dirty="0" smtClean="0"/>
              <a:t>13</a:t>
            </a:r>
            <a:r>
              <a:rPr lang="en-GB" dirty="0" smtClean="0"/>
              <a:t> </a:t>
            </a:r>
            <a:r>
              <a:rPr lang="en-GB" dirty="0" smtClean="0"/>
              <a:t>November</a:t>
            </a:r>
            <a:r>
              <a:rPr lang="en-GB" dirty="0" smtClean="0"/>
              <a:t> </a:t>
            </a:r>
            <a:r>
              <a:rPr lang="en-GB" dirty="0"/>
              <a:t>2018 </a:t>
            </a:r>
            <a:endParaRPr lang="fr-FR" dirty="0"/>
          </a:p>
        </p:txBody>
      </p:sp>
      <p:pic>
        <p:nvPicPr>
          <p:cNvPr id="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1460326" y="750890"/>
            <a:ext cx="607933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48187" y="2869245"/>
            <a:ext cx="3956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P</a:t>
            </a:r>
            <a:r>
              <a:rPr lang="en-GB" sz="1600" dirty="0" smtClean="0"/>
              <a:t>hoton </a:t>
            </a:r>
            <a:r>
              <a:rPr lang="en-GB" sz="1600" b="1" dirty="0" smtClean="0">
                <a:solidFill>
                  <a:srgbClr val="FF0000"/>
                </a:solidFill>
              </a:rPr>
              <a:t>a</a:t>
            </a:r>
            <a:r>
              <a:rPr lang="en-GB" sz="1600" dirty="0" smtClean="0"/>
              <a:t>nd </a:t>
            </a:r>
            <a:r>
              <a:rPr lang="en-GB" sz="1600" b="1" dirty="0" smtClean="0">
                <a:solidFill>
                  <a:srgbClr val="FF0000"/>
                </a:solidFill>
              </a:rPr>
              <a:t>N</a:t>
            </a:r>
            <a:r>
              <a:rPr lang="en-GB" sz="1600" dirty="0" smtClean="0"/>
              <a:t>eutron </a:t>
            </a:r>
            <a:r>
              <a:rPr lang="en-GB" sz="1600" b="1" dirty="0" smtClean="0">
                <a:solidFill>
                  <a:srgbClr val="FF0000"/>
                </a:solidFill>
              </a:rPr>
              <a:t>O</a:t>
            </a:r>
            <a:r>
              <a:rPr lang="en-GB" sz="1600" dirty="0" smtClean="0"/>
              <a:t>pen </a:t>
            </a:r>
            <a:r>
              <a:rPr lang="en-GB" sz="1600" b="1" dirty="0" smtClean="0">
                <a:solidFill>
                  <a:srgbClr val="FF0000"/>
                </a:solidFill>
              </a:rPr>
              <a:t>S</a:t>
            </a:r>
            <a:r>
              <a:rPr lang="en-GB" sz="1600" dirty="0" smtClean="0"/>
              <a:t>cience </a:t>
            </a:r>
            <a:r>
              <a:rPr lang="en-GB" sz="1600" b="1" dirty="0" smtClean="0">
                <a:solidFill>
                  <a:srgbClr val="FF0000"/>
                </a:solidFill>
              </a:rPr>
              <a:t>C</a:t>
            </a:r>
            <a:r>
              <a:rPr lang="en-GB" sz="1600" dirty="0" smtClean="0"/>
              <a:t>loud</a:t>
            </a:r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1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750950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HelveticaNeueLT Com 65 Md"/>
              </a:rPr>
              <a:t>Research data challenges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R </a:t>
            </a:r>
            <a:r>
              <a:rPr lang="en-GB" dirty="0" err="1"/>
              <a:t>Dimper</a:t>
            </a:r>
            <a:r>
              <a:rPr lang="en-GB" dirty="0"/>
              <a:t> – </a:t>
            </a:r>
            <a:r>
              <a:rPr lang="en-GB" dirty="0" err="1"/>
              <a:t>PaNOSC</a:t>
            </a:r>
            <a:r>
              <a:rPr lang="en-GB" dirty="0"/>
              <a:t> project – LEAPS meeting 13 November 2018 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1166030" y="3860565"/>
            <a:ext cx="5939358" cy="1231538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19138" y="625252"/>
            <a:ext cx="7589341" cy="3744416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ts val="1000"/>
              </a:spcAft>
              <a:buFont typeface="Arial" pitchFamily="34" charset="0"/>
              <a:defRPr b="1" kern="1200">
                <a:solidFill>
                  <a:srgbClr val="0098D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ts val="1500"/>
              </a:spcAft>
              <a:buFont typeface="Arial" pitchFamily="34" charset="0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50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462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400"/>
              </a:spcAft>
              <a:buClr>
                <a:srgbClr val="0098D4"/>
              </a:buClr>
              <a:buFont typeface="Wingdings" pitchFamily="2" charset="2"/>
              <a:buChar char="l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2050" indent="-17462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98D4"/>
              </a:buClr>
              <a:buFont typeface="ITCOfficinaSans LT Book"/>
              <a:buChar char="&gt;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Aft>
                <a:spcPts val="600"/>
              </a:spcAft>
            </a:pPr>
            <a:r>
              <a:rPr lang="en-GB" sz="2000" b="1" dirty="0" smtClean="0">
                <a:solidFill>
                  <a:srgbClr val="132577"/>
                </a:solidFill>
                <a:cs typeface="HelveticaNeueLT Com 65 Md"/>
              </a:rPr>
              <a:t>Recall: New science = a lot of data! </a:t>
            </a:r>
            <a:r>
              <a:rPr lang="en-GB" sz="2000" b="1" u="sng" dirty="0" smtClean="0">
                <a:solidFill>
                  <a:srgbClr val="132577"/>
                </a:solidFill>
                <a:cs typeface="HelveticaNeueLT Com 65 Md"/>
              </a:rPr>
              <a:t/>
            </a:r>
            <a:br>
              <a:rPr lang="en-GB" sz="2000" b="1" u="sng" dirty="0" smtClean="0">
                <a:solidFill>
                  <a:srgbClr val="132577"/>
                </a:solidFill>
                <a:cs typeface="HelveticaNeueLT Com 65 Md"/>
              </a:rPr>
            </a:br>
            <a:endParaRPr lang="en-GB" sz="2000" b="1" dirty="0" smtClean="0">
              <a:solidFill>
                <a:srgbClr val="132577"/>
              </a:solidFill>
              <a:cs typeface="HelveticaNeueLT Com 45 Lt"/>
            </a:endParaRPr>
          </a:p>
          <a:p>
            <a:pPr marL="0" lvl="1">
              <a:lnSpc>
                <a:spcPct val="140000"/>
              </a:lnSpc>
              <a:spcAft>
                <a:spcPts val="600"/>
              </a:spcAft>
            </a:pPr>
            <a:r>
              <a:rPr lang="en-GB" sz="1800" dirty="0" smtClean="0">
                <a:solidFill>
                  <a:srgbClr val="132577"/>
                </a:solidFill>
                <a:cs typeface="HelveticaNeueLT Com 45 Lt"/>
              </a:rPr>
              <a:t>Hurdles for users of our RIs:</a:t>
            </a:r>
          </a:p>
          <a:p>
            <a:pPr marL="522532" lvl="1" indent="-223564">
              <a:spcAft>
                <a:spcPts val="600"/>
              </a:spcAft>
              <a:buFont typeface="Arial"/>
              <a:buChar char="•"/>
            </a:pPr>
            <a:r>
              <a:rPr lang="en-GB" sz="1800" dirty="0" smtClean="0">
                <a:solidFill>
                  <a:srgbClr val="132577"/>
                </a:solidFill>
                <a:cs typeface="HelveticaNeueLT Com 45 Lt"/>
              </a:rPr>
              <a:t>Quantity of data generated too big to transfer</a:t>
            </a:r>
          </a:p>
          <a:p>
            <a:pPr marL="522532" lvl="1" indent="-223564">
              <a:spcAft>
                <a:spcPts val="600"/>
              </a:spcAft>
              <a:buFont typeface="Arial"/>
              <a:buChar char="•"/>
            </a:pPr>
            <a:r>
              <a:rPr lang="en-GB" sz="1800" dirty="0" smtClean="0">
                <a:solidFill>
                  <a:srgbClr val="132577"/>
                </a:solidFill>
                <a:cs typeface="HelveticaNeueLT Com 45 Lt"/>
              </a:rPr>
              <a:t>Availability of adequate software can be problematic</a:t>
            </a:r>
          </a:p>
          <a:p>
            <a:pPr marL="522532" lvl="1" indent="-223564">
              <a:spcAft>
                <a:spcPts val="600"/>
              </a:spcAft>
              <a:buFont typeface="Arial"/>
              <a:buChar char="•"/>
            </a:pPr>
            <a:r>
              <a:rPr lang="en-GB" sz="1800" dirty="0" smtClean="0">
                <a:solidFill>
                  <a:srgbClr val="132577"/>
                </a:solidFill>
                <a:cs typeface="HelveticaNeueLT Com 45 Lt"/>
              </a:rPr>
              <a:t>Big data need big computing resources</a:t>
            </a:r>
          </a:p>
          <a:p>
            <a:pPr marL="522532" lvl="1" indent="-223564">
              <a:spcAft>
                <a:spcPts val="600"/>
              </a:spcAft>
              <a:buFont typeface="Arial"/>
              <a:buChar char="•"/>
            </a:pPr>
            <a:r>
              <a:rPr lang="en-GB" sz="1800" dirty="0" smtClean="0">
                <a:solidFill>
                  <a:srgbClr val="132577"/>
                </a:solidFill>
                <a:cs typeface="HelveticaNeueLT Com 45 Lt"/>
              </a:rPr>
              <a:t>New users: non-experts, need help in their data analysis</a:t>
            </a:r>
          </a:p>
          <a:p>
            <a:pPr marL="522532" lvl="1" indent="-223564">
              <a:spcAft>
                <a:spcPts val="600"/>
              </a:spcAft>
              <a:buFont typeface="Arial"/>
              <a:buChar char="•"/>
            </a:pPr>
            <a:r>
              <a:rPr lang="en-GB" sz="1800" dirty="0" smtClean="0">
                <a:solidFill>
                  <a:srgbClr val="132577"/>
                </a:solidFill>
                <a:cs typeface="HelveticaNeueLT Com 45 Lt"/>
              </a:rPr>
              <a:t>Long term storage of the data (</a:t>
            </a:r>
            <a:r>
              <a:rPr lang="en-GB" sz="1800" kern="0" dirty="0" smtClean="0">
                <a:solidFill>
                  <a:srgbClr val="132577"/>
                </a:solidFill>
                <a:ea typeface="ＭＳ Ｐゴシック" charset="-128"/>
                <a:cs typeface="HelveticaNeueLT Com 45 Lt"/>
              </a:rPr>
              <a:t>regulations and requirements)</a:t>
            </a:r>
            <a:endParaRPr lang="en-GB" sz="1800" dirty="0" smtClean="0">
              <a:solidFill>
                <a:srgbClr val="132577"/>
              </a:solidFill>
              <a:cs typeface="HelveticaNeueLT Com 45 Lt"/>
            </a:endParaRPr>
          </a:p>
          <a:p>
            <a:pPr marL="522532" indent="-223564">
              <a:spcAft>
                <a:spcPts val="600"/>
              </a:spcAft>
            </a:pPr>
            <a:endParaRPr lang="en-GB" sz="2800" dirty="0">
              <a:solidFill>
                <a:srgbClr val="132577"/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3154" y="3860565"/>
            <a:ext cx="5625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cs typeface="HelveticaNeueLT Com 45 Lt"/>
              </a:rPr>
              <a:t>The </a:t>
            </a:r>
            <a:r>
              <a:rPr lang="en-GB" b="1" dirty="0" err="1" smtClean="0">
                <a:solidFill>
                  <a:schemeClr val="bg1"/>
                </a:solidFill>
                <a:cs typeface="HelveticaNeueLT Com 45 Lt"/>
              </a:rPr>
              <a:t>PaNOSC</a:t>
            </a:r>
            <a:r>
              <a:rPr lang="en-GB" b="1" dirty="0" smtClean="0">
                <a:solidFill>
                  <a:schemeClr val="bg1"/>
                </a:solidFill>
                <a:cs typeface="HelveticaNeueLT Com 45 Lt"/>
              </a:rPr>
              <a:t> </a:t>
            </a:r>
            <a:r>
              <a:rPr lang="en-GB" b="1" dirty="0">
                <a:solidFill>
                  <a:schemeClr val="bg1"/>
                </a:solidFill>
                <a:cs typeface="HelveticaNeueLT Com 45 Lt"/>
              </a:rPr>
              <a:t>partners operate large-scale RIs that are </a:t>
            </a:r>
            <a:r>
              <a:rPr lang="en-GB" b="1" dirty="0" smtClean="0">
                <a:solidFill>
                  <a:schemeClr val="bg1"/>
                </a:solidFill>
                <a:cs typeface="HelveticaNeueLT Com 45 Lt"/>
              </a:rPr>
              <a:t>part of Europe’s </a:t>
            </a:r>
            <a:r>
              <a:rPr lang="en-GB" b="1" dirty="0">
                <a:solidFill>
                  <a:schemeClr val="bg1"/>
                </a:solidFill>
                <a:cs typeface="HelveticaNeueLT Com 45 Lt"/>
              </a:rPr>
              <a:t>big-data science </a:t>
            </a:r>
            <a:r>
              <a:rPr lang="en-GB" b="1" dirty="0" smtClean="0">
                <a:solidFill>
                  <a:schemeClr val="bg1"/>
                </a:solidFill>
                <a:cs typeface="HelveticaNeueLT Com 45 Lt"/>
              </a:rPr>
              <a:t>factories.</a:t>
            </a:r>
            <a:endParaRPr lang="en-GB" b="1" dirty="0">
              <a:solidFill>
                <a:schemeClr val="bg1"/>
              </a:solidFill>
              <a:cs typeface="HelveticaNeueLT Com 45 Lt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cs typeface="HelveticaNeueLT Com 45 Lt"/>
              </a:rPr>
              <a:t>They </a:t>
            </a:r>
            <a:r>
              <a:rPr lang="en-GB" b="1" dirty="0" smtClean="0">
                <a:solidFill>
                  <a:schemeClr val="bg1"/>
                </a:solidFill>
                <a:cs typeface="HelveticaNeueLT Com 45 Lt"/>
              </a:rPr>
              <a:t>face </a:t>
            </a:r>
            <a:r>
              <a:rPr lang="en-GB" b="1" dirty="0">
                <a:solidFill>
                  <a:schemeClr val="bg1"/>
                </a:solidFill>
                <a:cs typeface="HelveticaNeueLT Com 45 Lt"/>
              </a:rPr>
              <a:t>common challenges, shared by many other RIs in </a:t>
            </a:r>
            <a:r>
              <a:rPr lang="en-GB" b="1" dirty="0" smtClean="0">
                <a:solidFill>
                  <a:schemeClr val="bg1"/>
                </a:solidFill>
                <a:cs typeface="HelveticaNeueLT Com 45 Lt"/>
              </a:rPr>
              <a:t>Europe.</a:t>
            </a:r>
            <a:endParaRPr lang="en-US" b="1" dirty="0">
              <a:solidFill>
                <a:schemeClr val="bg1"/>
              </a:solidFill>
              <a:cs typeface="HelveticaNeueLT Com 45 Lt"/>
            </a:endParaRPr>
          </a:p>
        </p:txBody>
      </p:sp>
      <p:pic>
        <p:nvPicPr>
          <p:cNvPr id="8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2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80449036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GB" dirty="0" err="1" smtClean="0"/>
              <a:t>PaNOSC</a:t>
            </a:r>
            <a:r>
              <a:rPr lang="en-GB" dirty="0" smtClean="0"/>
              <a:t> Goals</a:t>
            </a:r>
            <a:endParaRPr lang="en-GB" dirty="0"/>
          </a:p>
        </p:txBody>
      </p:sp>
      <p:grpSp>
        <p:nvGrpSpPr>
          <p:cNvPr id="91" name="Shape 91"/>
          <p:cNvGrpSpPr/>
          <p:nvPr/>
        </p:nvGrpSpPr>
        <p:grpSpPr>
          <a:xfrm>
            <a:off x="179512" y="625252"/>
            <a:ext cx="6264696" cy="4320480"/>
            <a:chOff x="0" y="2177"/>
            <a:chExt cx="10515599" cy="4346982"/>
          </a:xfrm>
        </p:grpSpPr>
        <p:sp>
          <p:nvSpPr>
            <p:cNvPr id="92" name="Shape 92"/>
            <p:cNvSpPr/>
            <p:nvPr/>
          </p:nvSpPr>
          <p:spPr>
            <a:xfrm rot="5400000">
              <a:off x="6731621" y="-2839081"/>
              <a:ext cx="837972" cy="672998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7D5CB">
                <a:alpha val="89803"/>
              </a:srgbClr>
            </a:solidFill>
            <a:ln w="12700" cap="flat" cmpd="sng">
              <a:solidFill>
                <a:srgbClr val="F7D5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3785615" y="147831"/>
              <a:ext cx="6689078" cy="756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719" tIns="32850" rIns="65719" bIns="32850" anchor="ctr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Char char="•"/>
              </a:pPr>
              <a:r>
                <a:rPr lang="en-US" sz="1725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Generalise</a:t>
              </a:r>
              <a:r>
                <a:rPr lang="en-US" sz="1725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adoption of </a:t>
              </a:r>
              <a:r>
                <a:rPr lang="en-US" sz="1725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FAIR</a:t>
              </a:r>
              <a:r>
                <a:rPr lang="en-US" sz="1725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open data principles</a:t>
              </a:r>
              <a:endParaRPr sz="17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0" y="2177"/>
              <a:ext cx="3785616" cy="104746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51133" y="53310"/>
              <a:ext cx="3683350" cy="94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5713" tIns="52856" rIns="105713" bIns="52856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Stewardship</a:t>
              </a: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 rot="5400000">
              <a:off x="6731621" y="-1739242"/>
              <a:ext cx="837972" cy="672998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7D5CB">
                <a:alpha val="89803"/>
              </a:srgbClr>
            </a:solidFill>
            <a:ln w="12700" cap="flat" cmpd="sng">
              <a:solidFill>
                <a:srgbClr val="F7D5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3785615" y="1247670"/>
              <a:ext cx="6689078" cy="756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719" tIns="32850" rIns="65719" bIns="32850" anchor="ctr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Char char="•"/>
              </a:pPr>
              <a:r>
                <a:rPr lang="en-US" sz="17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Federate data catalogs and integrate in EOSC and OpenAire meta-catalog, AAI, download services</a:t>
              </a:r>
              <a:endParaRPr sz="17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0" y="1102016"/>
              <a:ext cx="3785616" cy="104746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51133" y="1153149"/>
              <a:ext cx="3683350" cy="94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5713" tIns="52856" rIns="105713" bIns="52856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EOSC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rot="5400000">
              <a:off x="6731621" y="-639403"/>
              <a:ext cx="837972" cy="672998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7D5CB">
                <a:alpha val="89803"/>
              </a:srgbClr>
            </a:solidFill>
            <a:ln w="12700" cap="flat" cmpd="sng">
              <a:solidFill>
                <a:srgbClr val="F7D5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3785615" y="2347509"/>
              <a:ext cx="6689078" cy="756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719" tIns="32850" rIns="65719" bIns="32850" anchor="ctr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Char char="•"/>
              </a:pPr>
              <a:r>
                <a:rPr lang="en-US" sz="1725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 new data analysis, modelling and simulation services</a:t>
              </a:r>
              <a:endParaRPr sz="17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0" y="2201855"/>
              <a:ext cx="3785616" cy="104746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51133" y="2252988"/>
              <a:ext cx="3683350" cy="94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5713" tIns="52856" rIns="105713" bIns="52856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Services</a:t>
              </a: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5400000">
              <a:off x="6731621" y="460435"/>
              <a:ext cx="837972" cy="672998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7D5CB">
                <a:alpha val="89803"/>
              </a:srgbClr>
            </a:solidFill>
            <a:ln w="12700" cap="flat" cmpd="sng">
              <a:solidFill>
                <a:srgbClr val="F7D5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3785615" y="3447347"/>
              <a:ext cx="6689078" cy="756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719" tIns="32850" rIns="65719" bIns="32850" anchor="ctr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Char char="•"/>
              </a:pPr>
              <a:r>
                <a:rPr lang="en-US" sz="1725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Train users how to write Data management plans, improve metadata, using DOIs, manage data better</a:t>
              </a:r>
              <a:endParaRPr sz="17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0" y="3301694"/>
              <a:ext cx="3785616" cy="104746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51133" y="3352827"/>
              <a:ext cx="3683350" cy="94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5713" tIns="52856" rIns="105713" bIns="52856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 Training</a:t>
              </a: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266" y="741466"/>
            <a:ext cx="2131273" cy="1913893"/>
          </a:xfrm>
          <a:prstGeom prst="rect">
            <a:avLst/>
          </a:prstGeom>
        </p:spPr>
      </p:pic>
      <p:sp>
        <p:nvSpPr>
          <p:cNvPr id="2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19138" y="5402798"/>
            <a:ext cx="6119812" cy="17727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R </a:t>
            </a:r>
            <a:r>
              <a:rPr lang="en-GB" dirty="0" err="1"/>
              <a:t>Dimper</a:t>
            </a:r>
            <a:r>
              <a:rPr lang="en-GB" dirty="0"/>
              <a:t> – </a:t>
            </a:r>
            <a:r>
              <a:rPr lang="en-GB" dirty="0" err="1"/>
              <a:t>PaNOSC</a:t>
            </a:r>
            <a:r>
              <a:rPr lang="en-GB" dirty="0"/>
              <a:t> project – LEAPS meeting 13 November 2018 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3</a:t>
            </a:fld>
            <a:endParaRPr lang="fr-FR" alt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80" y="2761322"/>
            <a:ext cx="2532844" cy="218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8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PaNOSC H2020 project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R </a:t>
            </a:r>
            <a:r>
              <a:rPr lang="en-GB" dirty="0" err="1"/>
              <a:t>Dimper</a:t>
            </a:r>
            <a:r>
              <a:rPr lang="en-GB" dirty="0"/>
              <a:t> – </a:t>
            </a:r>
            <a:r>
              <a:rPr lang="en-GB" dirty="0" err="1"/>
              <a:t>PaNOSC</a:t>
            </a:r>
            <a:r>
              <a:rPr lang="en-GB" dirty="0"/>
              <a:t> project – LEAPS meeting 13 November 2018 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1930" y="685483"/>
            <a:ext cx="6580616" cy="4500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ts val="1000"/>
              </a:spcAft>
              <a:buFont typeface="Arial" pitchFamily="34" charset="0"/>
              <a:defRPr b="1" kern="1200">
                <a:solidFill>
                  <a:srgbClr val="0098D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ts val="1500"/>
              </a:spcAft>
              <a:buFont typeface="Arial" pitchFamily="34" charset="0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50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462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400"/>
              </a:spcAft>
              <a:buClr>
                <a:srgbClr val="0098D4"/>
              </a:buClr>
              <a:buFont typeface="Wingdings" pitchFamily="2" charset="2"/>
              <a:buChar char="l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2050" indent="-17462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98D4"/>
              </a:buClr>
              <a:buFont typeface="ITCOfficinaSans LT Book"/>
              <a:buChar char="&gt;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US" spc="-1" dirty="0" smtClean="0">
                <a:solidFill>
                  <a:srgbClr val="FF0000"/>
                </a:solidFill>
              </a:rPr>
              <a:t>H2020 proposal to INFRAEOSC-4</a:t>
            </a:r>
          </a:p>
          <a:p>
            <a:pPr>
              <a:spcAft>
                <a:spcPts val="300"/>
              </a:spcAft>
            </a:pPr>
            <a:r>
              <a:rPr lang="en-US" spc="-1" dirty="0" smtClean="0">
                <a:solidFill>
                  <a:srgbClr val="000000"/>
                </a:solidFill>
              </a:rPr>
              <a:t>Partners: </a:t>
            </a:r>
            <a:r>
              <a:rPr lang="en-GB" b="0" dirty="0" smtClean="0">
                <a:solidFill>
                  <a:srgbClr val="0070C0"/>
                </a:solidFill>
              </a:rPr>
              <a:t>ESRF, ILL, XFEL.EU, ESS, CERIC-ERIC, ELI, EGI</a:t>
            </a:r>
          </a:p>
          <a:p>
            <a:pPr>
              <a:spcAft>
                <a:spcPts val="300"/>
              </a:spcAft>
            </a:pPr>
            <a:r>
              <a:rPr lang="en-GB" dirty="0" smtClean="0">
                <a:solidFill>
                  <a:schemeClr val="tx1"/>
                </a:solidFill>
              </a:rPr>
              <a:t>Observers/non-funded: 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b="0" dirty="0" smtClean="0">
                <a:solidFill>
                  <a:srgbClr val="0070C0"/>
                </a:solidFill>
              </a:rPr>
              <a:t>GÉANT, EUDAT, national RIs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GB" dirty="0" smtClean="0">
                <a:solidFill>
                  <a:schemeClr val="tx1"/>
                </a:solidFill>
              </a:rPr>
              <a:t>Linked 3</a:t>
            </a:r>
            <a:r>
              <a:rPr lang="en-GB" baseline="30000" dirty="0" smtClean="0">
                <a:solidFill>
                  <a:schemeClr val="tx1"/>
                </a:solidFill>
              </a:rPr>
              <a:t>rd</a:t>
            </a:r>
            <a:r>
              <a:rPr lang="en-GB" dirty="0" smtClean="0">
                <a:solidFill>
                  <a:schemeClr val="tx1"/>
                </a:solidFill>
              </a:rPr>
              <a:t> parties via EGI:  </a:t>
            </a:r>
            <a:r>
              <a:rPr lang="en-GB" b="0" dirty="0" smtClean="0">
                <a:solidFill>
                  <a:srgbClr val="0070C0"/>
                </a:solidFill>
              </a:rPr>
              <a:t>DESY, STFC</a:t>
            </a:r>
            <a:r>
              <a:rPr lang="en-GB" dirty="0" smtClean="0">
                <a:solidFill>
                  <a:srgbClr val="0070C0"/>
                </a:solidFill>
              </a:rPr>
              <a:t/>
            </a:r>
            <a:br>
              <a:rPr lang="en-GB" dirty="0" smtClean="0">
                <a:solidFill>
                  <a:srgbClr val="0070C0"/>
                </a:solidFill>
              </a:rPr>
            </a:br>
            <a:r>
              <a:rPr lang="en-US" spc="-1" dirty="0">
                <a:solidFill>
                  <a:srgbClr val="000000"/>
                </a:solidFill>
              </a:rPr>
              <a:t>Decision: </a:t>
            </a:r>
            <a:r>
              <a:rPr lang="en-US" b="0" spc="-1" dirty="0">
                <a:solidFill>
                  <a:srgbClr val="0070C0"/>
                </a:solidFill>
              </a:rPr>
              <a:t>Accepted on 13/8/2018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</a:rPr>
              <a:t>Status: </a:t>
            </a:r>
            <a:r>
              <a:rPr lang="en-US" spc="-1" dirty="0" smtClean="0">
                <a:solidFill>
                  <a:srgbClr val="0070C0"/>
                </a:solidFill>
              </a:rPr>
              <a:t>Grant Agreement signed</a:t>
            </a:r>
            <a:endParaRPr lang="en-US" spc="-1" dirty="0">
              <a:solidFill>
                <a:srgbClr val="0070C0"/>
              </a:solidFill>
            </a:endParaRPr>
          </a:p>
          <a:p>
            <a:pPr>
              <a:spcAft>
                <a:spcPts val="300"/>
              </a:spcAft>
            </a:pPr>
            <a:endParaRPr lang="en-US" spc="-1" dirty="0" smtClean="0"/>
          </a:p>
          <a:p>
            <a:pPr indent="-22788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Budget: </a:t>
            </a:r>
            <a:r>
              <a:rPr lang="en-US" b="0" spc="-1" dirty="0" smtClean="0">
                <a:solidFill>
                  <a:srgbClr val="0070C0"/>
                </a:solidFill>
              </a:rPr>
              <a:t>12 M</a:t>
            </a:r>
            <a:r>
              <a:rPr lang="en-US" b="0" spc="-1" dirty="0" smtClean="0">
                <a:solidFill>
                  <a:srgbClr val="0070C0"/>
                </a:solidFill>
              </a:rPr>
              <a:t>€</a:t>
            </a:r>
            <a:endParaRPr lang="en-US" b="0" spc="-1" dirty="0" smtClean="0">
              <a:solidFill>
                <a:srgbClr val="0070C0"/>
              </a:solidFill>
            </a:endParaRPr>
          </a:p>
          <a:p>
            <a:pPr indent="-22788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chemeClr val="tx1"/>
                </a:solidFill>
              </a:rPr>
              <a:t>Coordinator:</a:t>
            </a:r>
            <a:r>
              <a:rPr lang="en-US" b="0" spc="-1" dirty="0" smtClean="0">
                <a:solidFill>
                  <a:srgbClr val="0070C0"/>
                </a:solidFill>
              </a:rPr>
              <a:t> ESRF</a:t>
            </a:r>
          </a:p>
          <a:p>
            <a:pPr indent="-22788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Planned start date: </a:t>
            </a:r>
            <a:r>
              <a:rPr lang="en-US" b="0" spc="-1" dirty="0" smtClean="0">
                <a:solidFill>
                  <a:srgbClr val="0070C0"/>
                </a:solidFill>
              </a:rPr>
              <a:t>1/1/2019</a:t>
            </a:r>
          </a:p>
          <a:p>
            <a:pPr indent="-22788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Project duration: </a:t>
            </a:r>
            <a:r>
              <a:rPr lang="en-US" b="0" spc="-1" dirty="0" smtClean="0">
                <a:solidFill>
                  <a:srgbClr val="0070C0"/>
                </a:solidFill>
              </a:rPr>
              <a:t>4 </a:t>
            </a:r>
            <a:r>
              <a:rPr lang="en-US" b="0" spc="-1" dirty="0" smtClean="0">
                <a:solidFill>
                  <a:srgbClr val="0070C0"/>
                </a:solidFill>
              </a:rPr>
              <a:t>years</a:t>
            </a:r>
          </a:p>
          <a:p>
            <a:pPr>
              <a:spcBef>
                <a:spcPts val="6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b="0" spc="-1" dirty="0" smtClean="0">
                <a:solidFill>
                  <a:srgbClr val="FF0000"/>
                </a:solidFill>
              </a:rPr>
              <a:t>Kick-off meeting planned 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b="0" spc="-1" dirty="0" smtClean="0">
                <a:solidFill>
                  <a:srgbClr val="FF0000"/>
                </a:solidFill>
              </a:rPr>
              <a:t>for 15-16 January at ESRF</a:t>
            </a:r>
            <a:endParaRPr lang="en-US" b="0" spc="-1" dirty="0" smtClean="0">
              <a:solidFill>
                <a:srgbClr val="FF0000"/>
              </a:solidFill>
            </a:endParaRPr>
          </a:p>
          <a:p>
            <a:pPr indent="-22788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endParaRPr lang="en-US" spc="-1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3957813" y="1803817"/>
            <a:ext cx="5328592" cy="3548563"/>
            <a:chOff x="3995936" y="2137420"/>
            <a:chExt cx="5328592" cy="3548563"/>
          </a:xfrm>
        </p:grpSpPr>
        <p:pic>
          <p:nvPicPr>
            <p:cNvPr id="5" name="Picture 2" descr="https://lh5.googleusercontent.com/ZmJgH0SoqxQJ0LA-v3Rb7WqRt9KO5MW6Z34Oe3WUvt_3nWcLDwQpmnBxjSTv3sQreW90kJou3O_z01RBBIdgyCNf-_rXDm7Ive_nnmIearfz_GCdO9h5BUk63mDr-JE4FVu0qz41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" r="491"/>
            <a:stretch/>
          </p:blipFill>
          <p:spPr bwMode="auto">
            <a:xfrm>
              <a:off x="5208199" y="3566236"/>
              <a:ext cx="2607617" cy="947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122043" y="4441352"/>
              <a:ext cx="27799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 smtClean="0">
                  <a:solidFill>
                    <a:srgbClr val="FF0000"/>
                  </a:solidFill>
                </a:rPr>
                <a:t>P</a:t>
              </a:r>
              <a:r>
                <a:rPr lang="en-GB" sz="1100" dirty="0" smtClean="0"/>
                <a:t>hoton </a:t>
              </a:r>
              <a:r>
                <a:rPr lang="en-GB" sz="1100" b="1" dirty="0" smtClean="0">
                  <a:solidFill>
                    <a:srgbClr val="FF0000"/>
                  </a:solidFill>
                </a:rPr>
                <a:t>a</a:t>
              </a:r>
              <a:r>
                <a:rPr lang="en-GB" sz="1100" dirty="0" smtClean="0"/>
                <a:t>nd </a:t>
              </a:r>
              <a:r>
                <a:rPr lang="en-GB" sz="1100" b="1" dirty="0" smtClean="0">
                  <a:solidFill>
                    <a:srgbClr val="FF0000"/>
                  </a:solidFill>
                </a:rPr>
                <a:t>N</a:t>
              </a:r>
              <a:r>
                <a:rPr lang="en-GB" sz="1100" dirty="0" smtClean="0"/>
                <a:t>eutron </a:t>
              </a:r>
              <a:r>
                <a:rPr lang="en-GB" sz="1100" b="1" dirty="0" smtClean="0">
                  <a:solidFill>
                    <a:srgbClr val="FF0000"/>
                  </a:solidFill>
                </a:rPr>
                <a:t>O</a:t>
              </a:r>
              <a:r>
                <a:rPr lang="en-GB" sz="1100" dirty="0" smtClean="0"/>
                <a:t>pen </a:t>
              </a:r>
              <a:r>
                <a:rPr lang="en-GB" sz="1100" b="1" dirty="0" smtClean="0">
                  <a:solidFill>
                    <a:srgbClr val="FF0000"/>
                  </a:solidFill>
                </a:rPr>
                <a:t>S</a:t>
              </a:r>
              <a:r>
                <a:rPr lang="en-GB" sz="1100" dirty="0" smtClean="0"/>
                <a:t>cience </a:t>
              </a:r>
              <a:r>
                <a:rPr lang="en-GB" sz="1100" b="1" dirty="0" smtClean="0">
                  <a:solidFill>
                    <a:srgbClr val="FF0000"/>
                  </a:solidFill>
                </a:rPr>
                <a:t>C</a:t>
              </a:r>
              <a:r>
                <a:rPr lang="en-GB" sz="1100" dirty="0" smtClean="0"/>
                <a:t>loud</a:t>
              </a:r>
              <a:endParaRPr lang="en-GB" sz="11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1524" y="2509805"/>
              <a:ext cx="792088" cy="97987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668" y="2669569"/>
              <a:ext cx="827310" cy="77043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6339" y="2669569"/>
              <a:ext cx="757317" cy="75379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190" y="4774133"/>
              <a:ext cx="1494083" cy="80394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31" b="19159"/>
            <a:stretch/>
          </p:blipFill>
          <p:spPr>
            <a:xfrm>
              <a:off x="6864389" y="4808876"/>
              <a:ext cx="1037582" cy="68594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5759" y="3712882"/>
              <a:ext cx="1085850" cy="6096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69762" y="3613687"/>
              <a:ext cx="848494" cy="663259"/>
            </a:xfrm>
            <a:prstGeom prst="rect">
              <a:avLst/>
            </a:prstGeom>
          </p:spPr>
        </p:pic>
        <p:sp>
          <p:nvSpPr>
            <p:cNvPr id="17" name="Cloud 16"/>
            <p:cNvSpPr/>
            <p:nvPr/>
          </p:nvSpPr>
          <p:spPr>
            <a:xfrm>
              <a:off x="3995936" y="2137420"/>
              <a:ext cx="5328592" cy="3548563"/>
            </a:xfrm>
            <a:prstGeom prst="cloud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8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4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732853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PaNOSC will provide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70" y="625252"/>
            <a:ext cx="7552845" cy="4784618"/>
          </a:xfrm>
        </p:spPr>
        <p:txBody>
          <a:bodyPr/>
          <a:lstStyle/>
          <a:p>
            <a:pPr marL="301625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1600" b="0" dirty="0">
                <a:solidFill>
                  <a:srgbClr val="132577"/>
                </a:solidFill>
              </a:rPr>
              <a:t>Curated Open </a:t>
            </a:r>
            <a:r>
              <a:rPr lang="en-GB" sz="1600" b="0" dirty="0" smtClean="0">
                <a:solidFill>
                  <a:srgbClr val="132577"/>
                </a:solidFill>
              </a:rPr>
              <a:t>scientific data </a:t>
            </a:r>
            <a:r>
              <a:rPr lang="en-GB" sz="1600" b="0" dirty="0">
                <a:solidFill>
                  <a:srgbClr val="132577"/>
                </a:solidFill>
              </a:rPr>
              <a:t>and metadata of the highest quality</a:t>
            </a:r>
          </a:p>
          <a:p>
            <a:pPr marL="301625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1600" b="0" dirty="0">
                <a:solidFill>
                  <a:srgbClr val="132577"/>
                </a:solidFill>
              </a:rPr>
              <a:t>Reliable </a:t>
            </a:r>
            <a:r>
              <a:rPr lang="en-GB" sz="1600" b="0" dirty="0" smtClean="0">
                <a:solidFill>
                  <a:srgbClr val="132577"/>
                </a:solidFill>
              </a:rPr>
              <a:t>data analysis services </a:t>
            </a:r>
            <a:r>
              <a:rPr lang="en-GB" sz="1600" b="0" dirty="0">
                <a:solidFill>
                  <a:srgbClr val="132577"/>
                </a:solidFill>
              </a:rPr>
              <a:t>dedicated to understanding and to further exploiting these data</a:t>
            </a:r>
          </a:p>
          <a:p>
            <a:pPr marL="301625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1600" b="0" dirty="0">
                <a:solidFill>
                  <a:srgbClr val="132577"/>
                </a:solidFill>
              </a:rPr>
              <a:t>Technical and scientific support on these data and data services</a:t>
            </a:r>
          </a:p>
          <a:p>
            <a:pPr marL="301625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1600" b="0" dirty="0" smtClean="0">
                <a:solidFill>
                  <a:srgbClr val="132577"/>
                </a:solidFill>
              </a:rPr>
              <a:t>Implementation </a:t>
            </a:r>
            <a:r>
              <a:rPr lang="en-GB" sz="1600" b="0" dirty="0">
                <a:solidFill>
                  <a:srgbClr val="132577"/>
                </a:solidFill>
              </a:rPr>
              <a:t>guidelines for </a:t>
            </a:r>
            <a:r>
              <a:rPr lang="en-GB" sz="1600" b="0" dirty="0" smtClean="0">
                <a:solidFill>
                  <a:srgbClr val="132577"/>
                </a:solidFill>
              </a:rPr>
              <a:t>FAIR data in Photon </a:t>
            </a:r>
            <a:r>
              <a:rPr lang="en-GB" sz="1600" b="0" dirty="0">
                <a:solidFill>
                  <a:srgbClr val="132577"/>
                </a:solidFill>
              </a:rPr>
              <a:t>and Neutron science</a:t>
            </a:r>
          </a:p>
          <a:p>
            <a:pPr marL="301625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1600" b="0" dirty="0">
                <a:solidFill>
                  <a:srgbClr val="132577"/>
                </a:solidFill>
              </a:rPr>
              <a:t>Our knowledge and understanding of our scientific community</a:t>
            </a:r>
          </a:p>
          <a:p>
            <a:pPr marL="301625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1600" b="0" dirty="0">
                <a:solidFill>
                  <a:srgbClr val="132577"/>
                </a:solidFill>
              </a:rPr>
              <a:t>Our ability to promote FAIR culture amongst our community</a:t>
            </a:r>
          </a:p>
          <a:p>
            <a:pPr marL="301625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1600" b="0" dirty="0" smtClean="0">
                <a:solidFill>
                  <a:srgbClr val="132577"/>
                </a:solidFill>
              </a:rPr>
              <a:t>Link ESFRIs to the </a:t>
            </a:r>
            <a:r>
              <a:rPr lang="en-GB" sz="1600" b="0" dirty="0">
                <a:solidFill>
                  <a:srgbClr val="132577"/>
                </a:solidFill>
              </a:rPr>
              <a:t>EOSC and make it useful for our community</a:t>
            </a:r>
          </a:p>
          <a:p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R </a:t>
            </a:r>
            <a:r>
              <a:rPr lang="en-GB" dirty="0" err="1"/>
              <a:t>Dimper</a:t>
            </a:r>
            <a:r>
              <a:rPr lang="en-GB" dirty="0"/>
              <a:t> – </a:t>
            </a:r>
            <a:r>
              <a:rPr lang="en-GB" dirty="0" err="1"/>
              <a:t>PaNOSC</a:t>
            </a:r>
            <a:r>
              <a:rPr lang="en-GB" dirty="0"/>
              <a:t> project – LEAPS meeting 13 November 2018 </a:t>
            </a:r>
            <a:endParaRPr lang="fr-FR" dirty="0"/>
          </a:p>
        </p:txBody>
      </p:sp>
      <p:grpSp>
        <p:nvGrpSpPr>
          <p:cNvPr id="8" name="Group 7"/>
          <p:cNvGrpSpPr/>
          <p:nvPr/>
        </p:nvGrpSpPr>
        <p:grpSpPr>
          <a:xfrm>
            <a:off x="542012" y="3653890"/>
            <a:ext cx="2754934" cy="1146427"/>
            <a:chOff x="5122043" y="3566236"/>
            <a:chExt cx="2779928" cy="1136726"/>
          </a:xfrm>
        </p:grpSpPr>
        <p:pic>
          <p:nvPicPr>
            <p:cNvPr id="5" name="Picture 2" descr="https://lh5.googleusercontent.com/ZmJgH0SoqxQJ0LA-v3Rb7WqRt9KO5MW6Z34Oe3WUvt_3nWcLDwQpmnBxjSTv3sQreW90kJou3O_z01RBBIdgyCNf-_rXDm7Ive_nnmIearfz_GCdO9h5BUk63mDr-JE4FVu0qz41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" r="491"/>
            <a:stretch/>
          </p:blipFill>
          <p:spPr bwMode="auto">
            <a:xfrm>
              <a:off x="5208199" y="3566236"/>
              <a:ext cx="2607617" cy="947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122043" y="4441352"/>
              <a:ext cx="27799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 smtClean="0">
                  <a:solidFill>
                    <a:srgbClr val="FF0000"/>
                  </a:solidFill>
                </a:rPr>
                <a:t>P</a:t>
              </a:r>
              <a:r>
                <a:rPr lang="en-GB" sz="1100" dirty="0" smtClean="0"/>
                <a:t>hoton </a:t>
              </a:r>
              <a:r>
                <a:rPr lang="en-GB" sz="1100" b="1" dirty="0" smtClean="0">
                  <a:solidFill>
                    <a:srgbClr val="FF0000"/>
                  </a:solidFill>
                </a:rPr>
                <a:t>a</a:t>
              </a:r>
              <a:r>
                <a:rPr lang="en-GB" sz="1100" dirty="0" smtClean="0"/>
                <a:t>nd </a:t>
              </a:r>
              <a:r>
                <a:rPr lang="en-GB" sz="1100" b="1" dirty="0" smtClean="0">
                  <a:solidFill>
                    <a:srgbClr val="FF0000"/>
                  </a:solidFill>
                </a:rPr>
                <a:t>N</a:t>
              </a:r>
              <a:r>
                <a:rPr lang="en-GB" sz="1100" dirty="0" smtClean="0"/>
                <a:t>eutron </a:t>
              </a:r>
              <a:r>
                <a:rPr lang="en-GB" sz="1100" b="1" dirty="0" smtClean="0">
                  <a:solidFill>
                    <a:srgbClr val="FF0000"/>
                  </a:solidFill>
                </a:rPr>
                <a:t>O</a:t>
              </a:r>
              <a:r>
                <a:rPr lang="en-GB" sz="1100" dirty="0" smtClean="0"/>
                <a:t>pen </a:t>
              </a:r>
              <a:r>
                <a:rPr lang="en-GB" sz="1100" b="1" dirty="0" smtClean="0">
                  <a:solidFill>
                    <a:srgbClr val="FF0000"/>
                  </a:solidFill>
                </a:rPr>
                <a:t>S</a:t>
              </a:r>
              <a:r>
                <a:rPr lang="en-GB" sz="1100" dirty="0" smtClean="0"/>
                <a:t>cience </a:t>
              </a:r>
              <a:r>
                <a:rPr lang="en-GB" sz="1100" b="1" dirty="0" smtClean="0">
                  <a:solidFill>
                    <a:srgbClr val="FF0000"/>
                  </a:solidFill>
                </a:rPr>
                <a:t>C</a:t>
              </a:r>
              <a:r>
                <a:rPr lang="en-GB" sz="1100" dirty="0" smtClean="0"/>
                <a:t>loud</a:t>
              </a:r>
              <a:endParaRPr lang="en-GB" sz="1100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731"/>
          <a:stretch/>
        </p:blipFill>
        <p:spPr>
          <a:xfrm>
            <a:off x="5724128" y="3269744"/>
            <a:ext cx="2990515" cy="9963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90" y="3269744"/>
            <a:ext cx="1887949" cy="1897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4278980"/>
            <a:ext cx="1512168" cy="875152"/>
          </a:xfrm>
          <a:prstGeom prst="rect">
            <a:avLst/>
          </a:prstGeom>
        </p:spPr>
      </p:pic>
      <p:sp>
        <p:nvSpPr>
          <p:cNvPr id="14" name="Striped Right Arrow 13"/>
          <p:cNvSpPr/>
          <p:nvPr/>
        </p:nvSpPr>
        <p:spPr>
          <a:xfrm rot="21207187">
            <a:off x="3282894" y="3662476"/>
            <a:ext cx="2455531" cy="612252"/>
          </a:xfrm>
          <a:prstGeom prst="stripedRightArrow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riped Right Arrow 14"/>
          <p:cNvSpPr/>
          <p:nvPr/>
        </p:nvSpPr>
        <p:spPr>
          <a:xfrm rot="662303">
            <a:off x="3288010" y="4037693"/>
            <a:ext cx="2455531" cy="612252"/>
          </a:xfrm>
          <a:prstGeom prst="stripedRightArrow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5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665827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PaNOSC work 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8211"/>
            <a:ext cx="7948768" cy="3084343"/>
          </a:xfrm>
        </p:spPr>
        <p:txBody>
          <a:bodyPr/>
          <a:lstStyle/>
          <a:p>
            <a:pPr indent="-22788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pc="-1" dirty="0">
                <a:solidFill>
                  <a:srgbClr val="132577"/>
                </a:solidFill>
              </a:rPr>
              <a:t>WP1 – </a:t>
            </a:r>
            <a:r>
              <a:rPr lang="en-US" sz="1600" b="0" spc="-1" dirty="0" smtClean="0">
                <a:solidFill>
                  <a:srgbClr val="132577"/>
                </a:solidFill>
              </a:rPr>
              <a:t>64 months, Management </a:t>
            </a:r>
            <a:r>
              <a:rPr lang="en-US" sz="1600" b="0" spc="-1" dirty="0" smtClean="0">
                <a:solidFill>
                  <a:srgbClr val="132577"/>
                </a:solidFill>
              </a:rPr>
              <a:t>(lead: </a:t>
            </a:r>
            <a:r>
              <a:rPr lang="en-US" sz="1600" b="0" spc="-1" dirty="0" smtClean="0">
                <a:solidFill>
                  <a:srgbClr val="132577"/>
                </a:solidFill>
              </a:rPr>
              <a:t>ESRF)</a:t>
            </a:r>
            <a:endParaRPr lang="en-US" sz="1600" b="0" spc="-1" dirty="0">
              <a:solidFill>
                <a:srgbClr val="132577"/>
              </a:solidFill>
            </a:endParaRPr>
          </a:p>
          <a:p>
            <a:pPr indent="-22788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pc="-1" dirty="0">
                <a:solidFill>
                  <a:srgbClr val="132577"/>
                </a:solidFill>
              </a:rPr>
              <a:t>WP2 – </a:t>
            </a:r>
            <a:r>
              <a:rPr lang="en-US" sz="1600" b="0" spc="-1" dirty="0" smtClean="0">
                <a:solidFill>
                  <a:srgbClr val="132577"/>
                </a:solidFill>
              </a:rPr>
              <a:t>76 months, Data </a:t>
            </a:r>
            <a:r>
              <a:rPr lang="en-US" sz="1600" b="0" spc="-1" dirty="0">
                <a:solidFill>
                  <a:srgbClr val="132577"/>
                </a:solidFill>
              </a:rPr>
              <a:t>policy and stewardship </a:t>
            </a:r>
            <a:r>
              <a:rPr lang="en-US" sz="1600" b="0" spc="-1" dirty="0" smtClean="0">
                <a:solidFill>
                  <a:srgbClr val="132577"/>
                </a:solidFill>
              </a:rPr>
              <a:t>(lead: </a:t>
            </a:r>
            <a:r>
              <a:rPr lang="en-US" sz="1600" b="0" spc="-1" dirty="0" smtClean="0">
                <a:solidFill>
                  <a:srgbClr val="132577"/>
                </a:solidFill>
              </a:rPr>
              <a:t>ESRF)</a:t>
            </a:r>
            <a:endParaRPr lang="en-US" sz="1600" b="0" spc="-1" dirty="0">
              <a:solidFill>
                <a:srgbClr val="132577"/>
              </a:solidFill>
            </a:endParaRPr>
          </a:p>
          <a:p>
            <a:pPr indent="-22788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pc="-1" dirty="0">
                <a:solidFill>
                  <a:srgbClr val="132577"/>
                </a:solidFill>
              </a:rPr>
              <a:t>WP3 – </a:t>
            </a:r>
            <a:r>
              <a:rPr lang="en-US" sz="1600" b="0" spc="-1" dirty="0" smtClean="0">
                <a:solidFill>
                  <a:srgbClr val="132577"/>
                </a:solidFill>
              </a:rPr>
              <a:t>291 months, Data </a:t>
            </a:r>
            <a:r>
              <a:rPr lang="en-US" sz="1600" b="0" spc="-1" dirty="0">
                <a:solidFill>
                  <a:srgbClr val="132577"/>
                </a:solidFill>
              </a:rPr>
              <a:t>catalogue services </a:t>
            </a:r>
            <a:r>
              <a:rPr lang="en-US" sz="1600" b="0" spc="-1" dirty="0" smtClean="0">
                <a:solidFill>
                  <a:srgbClr val="132577"/>
                </a:solidFill>
              </a:rPr>
              <a:t>(lead: </a:t>
            </a:r>
            <a:r>
              <a:rPr lang="en-US" sz="1600" b="0" spc="-1" dirty="0" smtClean="0">
                <a:solidFill>
                  <a:srgbClr val="132577"/>
                </a:solidFill>
              </a:rPr>
              <a:t>ESS)</a:t>
            </a:r>
            <a:endParaRPr lang="en-US" sz="1600" b="0" spc="-1" dirty="0">
              <a:solidFill>
                <a:srgbClr val="132577"/>
              </a:solidFill>
            </a:endParaRPr>
          </a:p>
          <a:p>
            <a:pPr indent="-22788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pc="-1" dirty="0">
                <a:solidFill>
                  <a:srgbClr val="132577"/>
                </a:solidFill>
              </a:rPr>
              <a:t>WP4 – </a:t>
            </a:r>
            <a:r>
              <a:rPr lang="en-US" sz="1600" b="0" spc="-1" dirty="0" smtClean="0">
                <a:solidFill>
                  <a:srgbClr val="132577"/>
                </a:solidFill>
              </a:rPr>
              <a:t>309 months, Data </a:t>
            </a:r>
            <a:r>
              <a:rPr lang="en-US" sz="1600" b="0" spc="-1" dirty="0">
                <a:solidFill>
                  <a:srgbClr val="132577"/>
                </a:solidFill>
              </a:rPr>
              <a:t>analysis services </a:t>
            </a:r>
            <a:r>
              <a:rPr lang="en-US" sz="1600" b="0" spc="-1" dirty="0" smtClean="0">
                <a:solidFill>
                  <a:srgbClr val="132577"/>
                </a:solidFill>
              </a:rPr>
              <a:t>(lead: </a:t>
            </a:r>
            <a:r>
              <a:rPr lang="en-US" sz="1600" b="0" spc="-1" dirty="0" smtClean="0">
                <a:solidFill>
                  <a:srgbClr val="132577"/>
                </a:solidFill>
              </a:rPr>
              <a:t>XFEL)</a:t>
            </a:r>
            <a:endParaRPr lang="en-US" sz="1600" b="0" spc="-1" dirty="0">
              <a:solidFill>
                <a:srgbClr val="132577"/>
              </a:solidFill>
            </a:endParaRPr>
          </a:p>
          <a:p>
            <a:pPr indent="-22788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pc="-1" dirty="0">
                <a:solidFill>
                  <a:srgbClr val="132577"/>
                </a:solidFill>
              </a:rPr>
              <a:t>WP5 – </a:t>
            </a:r>
            <a:r>
              <a:rPr lang="en-US" sz="1600" b="0" spc="-1" dirty="0" smtClean="0">
                <a:solidFill>
                  <a:srgbClr val="132577"/>
                </a:solidFill>
              </a:rPr>
              <a:t>219 months, Virtual </a:t>
            </a:r>
            <a:r>
              <a:rPr lang="en-US" sz="1600" b="0" spc="-1" dirty="0">
                <a:solidFill>
                  <a:srgbClr val="132577"/>
                </a:solidFill>
              </a:rPr>
              <a:t>Neutron and X-ray lab </a:t>
            </a:r>
            <a:r>
              <a:rPr lang="en-US" sz="1600" b="0" spc="-1" dirty="0" smtClean="0">
                <a:solidFill>
                  <a:srgbClr val="132577"/>
                </a:solidFill>
              </a:rPr>
              <a:t>(lead: </a:t>
            </a:r>
            <a:r>
              <a:rPr lang="en-US" sz="1600" b="0" spc="-1" dirty="0" smtClean="0">
                <a:solidFill>
                  <a:srgbClr val="132577"/>
                </a:solidFill>
              </a:rPr>
              <a:t>XFEL)</a:t>
            </a:r>
            <a:endParaRPr lang="en-US" sz="1600" b="0" spc="-1" dirty="0">
              <a:solidFill>
                <a:srgbClr val="132577"/>
              </a:solidFill>
            </a:endParaRPr>
          </a:p>
          <a:p>
            <a:pPr indent="-22788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pc="-1" dirty="0">
                <a:solidFill>
                  <a:srgbClr val="132577"/>
                </a:solidFill>
              </a:rPr>
              <a:t>WP6 – </a:t>
            </a:r>
            <a:r>
              <a:rPr lang="en-US" sz="1600" b="0" spc="-1" dirty="0" smtClean="0">
                <a:solidFill>
                  <a:srgbClr val="132577"/>
                </a:solidFill>
              </a:rPr>
              <a:t>192 months, EOSC </a:t>
            </a:r>
            <a:r>
              <a:rPr lang="en-US" sz="1600" b="0" spc="-1" dirty="0">
                <a:solidFill>
                  <a:srgbClr val="132577"/>
                </a:solidFill>
              </a:rPr>
              <a:t>integration </a:t>
            </a:r>
            <a:r>
              <a:rPr lang="en-US" sz="1600" b="0" spc="-1" dirty="0" smtClean="0">
                <a:solidFill>
                  <a:srgbClr val="132577"/>
                </a:solidFill>
              </a:rPr>
              <a:t>(lead: </a:t>
            </a:r>
            <a:r>
              <a:rPr lang="en-US" sz="1600" b="0" spc="-1" dirty="0" smtClean="0">
                <a:solidFill>
                  <a:srgbClr val="132577"/>
                </a:solidFill>
              </a:rPr>
              <a:t>ILL)</a:t>
            </a:r>
            <a:endParaRPr lang="en-US" sz="1600" b="0" spc="-1" dirty="0">
              <a:solidFill>
                <a:srgbClr val="132577"/>
              </a:solidFill>
            </a:endParaRPr>
          </a:p>
          <a:p>
            <a:pPr indent="-22788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pc="-1" dirty="0">
                <a:solidFill>
                  <a:srgbClr val="132577"/>
                </a:solidFill>
              </a:rPr>
              <a:t>WP7 – </a:t>
            </a:r>
            <a:r>
              <a:rPr lang="en-US" sz="1600" b="0" spc="-1" dirty="0" smtClean="0">
                <a:solidFill>
                  <a:srgbClr val="132577"/>
                </a:solidFill>
              </a:rPr>
              <a:t>56 months, Sustainability </a:t>
            </a:r>
            <a:r>
              <a:rPr lang="en-US" sz="1600" b="0" spc="-1" dirty="0" smtClean="0">
                <a:solidFill>
                  <a:srgbClr val="132577"/>
                </a:solidFill>
              </a:rPr>
              <a:t>(lead: </a:t>
            </a:r>
            <a:r>
              <a:rPr lang="en-US" sz="1600" b="0" spc="-1" dirty="0" smtClean="0">
                <a:solidFill>
                  <a:srgbClr val="132577"/>
                </a:solidFill>
              </a:rPr>
              <a:t>CERIC)</a:t>
            </a:r>
            <a:endParaRPr lang="en-US" sz="1600" b="0" spc="-1" dirty="0">
              <a:solidFill>
                <a:srgbClr val="132577"/>
              </a:solidFill>
            </a:endParaRPr>
          </a:p>
          <a:p>
            <a:pPr indent="-22788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pc="-1" dirty="0">
                <a:solidFill>
                  <a:srgbClr val="132577"/>
                </a:solidFill>
              </a:rPr>
              <a:t>WP8 – </a:t>
            </a:r>
            <a:r>
              <a:rPr lang="en-US" sz="1600" b="0" spc="-1" dirty="0" smtClean="0">
                <a:solidFill>
                  <a:srgbClr val="132577"/>
                </a:solidFill>
              </a:rPr>
              <a:t>108 months, User </a:t>
            </a:r>
            <a:r>
              <a:rPr lang="en-US" sz="1600" b="0" spc="-1" dirty="0">
                <a:solidFill>
                  <a:srgbClr val="132577"/>
                </a:solidFill>
              </a:rPr>
              <a:t>training </a:t>
            </a:r>
            <a:r>
              <a:rPr lang="en-US" sz="1600" b="0" spc="-1" dirty="0" smtClean="0">
                <a:solidFill>
                  <a:srgbClr val="132577"/>
                </a:solidFill>
              </a:rPr>
              <a:t>(lead: </a:t>
            </a:r>
            <a:r>
              <a:rPr lang="en-US" sz="1600" b="0" spc="-1" dirty="0" smtClean="0">
                <a:solidFill>
                  <a:srgbClr val="132577"/>
                </a:solidFill>
              </a:rPr>
              <a:t>ESS)</a:t>
            </a:r>
            <a:endParaRPr lang="en-US" sz="1600" b="0" spc="-1" dirty="0">
              <a:solidFill>
                <a:srgbClr val="132577"/>
              </a:solidFill>
            </a:endParaRPr>
          </a:p>
          <a:p>
            <a:pPr indent="-22788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pc="-1" dirty="0">
                <a:solidFill>
                  <a:srgbClr val="132577"/>
                </a:solidFill>
              </a:rPr>
              <a:t>WP9 – </a:t>
            </a:r>
            <a:r>
              <a:rPr lang="en-US" sz="1600" b="0" spc="-1" dirty="0" smtClean="0">
                <a:solidFill>
                  <a:srgbClr val="132577"/>
                </a:solidFill>
              </a:rPr>
              <a:t>70 months, Outreach </a:t>
            </a:r>
            <a:r>
              <a:rPr lang="en-US" sz="1600" b="0" spc="-1" dirty="0" smtClean="0">
                <a:solidFill>
                  <a:srgbClr val="132577"/>
                </a:solidFill>
              </a:rPr>
              <a:t>led (lead: </a:t>
            </a:r>
            <a:r>
              <a:rPr lang="en-US" sz="1600" b="0" spc="-1" dirty="0" smtClean="0">
                <a:solidFill>
                  <a:srgbClr val="132577"/>
                </a:solidFill>
              </a:rPr>
              <a:t>CERIC)</a:t>
            </a:r>
            <a:endParaRPr lang="en-US" sz="1600" b="0" spc="-1" dirty="0">
              <a:solidFill>
                <a:srgbClr val="132577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sz="1600" b="0" dirty="0">
              <a:solidFill>
                <a:srgbClr val="13257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R </a:t>
            </a:r>
            <a:r>
              <a:rPr lang="en-GB" dirty="0" err="1"/>
              <a:t>Dimper</a:t>
            </a:r>
            <a:r>
              <a:rPr lang="en-GB" dirty="0"/>
              <a:t> – </a:t>
            </a:r>
            <a:r>
              <a:rPr lang="en-GB" dirty="0" err="1"/>
              <a:t>PaNOSC</a:t>
            </a:r>
            <a:r>
              <a:rPr lang="en-GB" dirty="0"/>
              <a:t> project – LEAPS meeting 13 November 2018 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886" y="2409570"/>
            <a:ext cx="3862929" cy="2825217"/>
          </a:xfrm>
          <a:prstGeom prst="rect">
            <a:avLst/>
          </a:prstGeom>
        </p:spPr>
      </p:pic>
      <p:pic>
        <p:nvPicPr>
          <p:cNvPr id="7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6</a:t>
            </a:fld>
            <a:endParaRPr lang="fr-FR" altLang="fr-FR" dirty="0"/>
          </a:p>
        </p:txBody>
      </p:sp>
      <p:pic>
        <p:nvPicPr>
          <p:cNvPr id="9" name="Image 2" descr="Capture d’écra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76290"/>
            <a:ext cx="3847994" cy="1809721"/>
          </a:xfrm>
          <a:prstGeom prst="rect">
            <a:avLst/>
          </a:prstGeom>
        </p:spPr>
      </p:pic>
      <p:pic>
        <p:nvPicPr>
          <p:cNvPr id="10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670" y="3769273"/>
            <a:ext cx="1615758" cy="18194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59941" y="3870265"/>
            <a:ext cx="128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DAAS services</a:t>
            </a:r>
          </a:p>
          <a:p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55063" y="4672461"/>
            <a:ext cx="1392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Remote desktop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19215" y="4995626"/>
            <a:ext cx="1491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Jupyter</a:t>
            </a:r>
            <a:r>
              <a:rPr lang="en-GB" b="1" dirty="0">
                <a:solidFill>
                  <a:srgbClr val="FF0000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071072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3900" y="111850"/>
            <a:ext cx="8024564" cy="401559"/>
          </a:xfrm>
        </p:spPr>
        <p:txBody>
          <a:bodyPr>
            <a:noAutofit/>
          </a:bodyPr>
          <a:lstStyle/>
          <a:p>
            <a:r>
              <a:rPr lang="en-GB" dirty="0" smtClean="0"/>
              <a:t>10 </a:t>
            </a:r>
            <a:r>
              <a:rPr lang="en-GB" dirty="0"/>
              <a:t>challenges for RIs and EOSC to work together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560" y="769268"/>
            <a:ext cx="7808484" cy="3831715"/>
          </a:xfrm>
        </p:spPr>
        <p:txBody>
          <a:bodyPr vert="horz" wrap="square" lIns="0" tIns="3000" rIns="0" bIns="3000" numCol="1" anchor="t" anchorCtr="0" compatLnSpc="1">
            <a:prstTxWarp prst="textNoShape">
              <a:avLst/>
            </a:prstTxWarp>
            <a:noAutofit/>
          </a:bodyPr>
          <a:lstStyle/>
          <a:p>
            <a:pPr marL="498475" lvl="1" indent="-317500">
              <a:spcAft>
                <a:spcPts val="600"/>
              </a:spcAft>
              <a:buFont typeface="+mj-lt"/>
              <a:buAutoNum type="arabicPeriod"/>
            </a:pPr>
            <a:r>
              <a:rPr lang="en-GB" sz="1333" b="1" dirty="0" smtClean="0"/>
              <a:t>FAIR data </a:t>
            </a:r>
            <a:r>
              <a:rPr lang="en-GB" sz="1333" dirty="0" smtClean="0"/>
              <a:t>– more difficult to implement than most believe</a:t>
            </a:r>
          </a:p>
          <a:p>
            <a:pPr marL="498475" lvl="1" indent="-317500">
              <a:spcAft>
                <a:spcPts val="600"/>
              </a:spcAft>
              <a:buFont typeface="+mj-lt"/>
              <a:buAutoNum type="arabicPeriod"/>
            </a:pPr>
            <a:r>
              <a:rPr lang="en-GB" sz="1333" b="1" dirty="0" smtClean="0"/>
              <a:t>Scalability</a:t>
            </a:r>
            <a:r>
              <a:rPr lang="en-GB" sz="1333" dirty="0" smtClean="0"/>
              <a:t> </a:t>
            </a:r>
            <a:r>
              <a:rPr lang="en-GB" sz="1333" dirty="0"/>
              <a:t>of services - catering for the needs of small research groups from public and private sectors, as well as very large experiments</a:t>
            </a:r>
            <a:endParaRPr lang="en-GB" sz="1333" b="1" dirty="0"/>
          </a:p>
          <a:p>
            <a:pPr marL="498475" lvl="1" indent="-317500">
              <a:spcAft>
                <a:spcPts val="600"/>
              </a:spcAft>
              <a:buFont typeface="+mj-lt"/>
              <a:buAutoNum type="arabicPeriod"/>
            </a:pPr>
            <a:r>
              <a:rPr lang="en-GB" sz="1333" b="1" dirty="0"/>
              <a:t>Integration</a:t>
            </a:r>
            <a:r>
              <a:rPr lang="en-GB" sz="1333" i="1" dirty="0"/>
              <a:t> - </a:t>
            </a:r>
            <a:r>
              <a:rPr lang="en-GB" sz="1333" dirty="0"/>
              <a:t>services linked by a supported federated identity scheme covering more of the research life cycle where users access data, </a:t>
            </a:r>
            <a:r>
              <a:rPr lang="en-GB" sz="1333" dirty="0" smtClean="0"/>
              <a:t>software, </a:t>
            </a:r>
            <a:r>
              <a:rPr lang="en-GB" sz="1333" dirty="0"/>
              <a:t>IT capacity and the expertise for performing </a:t>
            </a:r>
            <a:r>
              <a:rPr lang="en-GB" sz="1333" dirty="0" smtClean="0"/>
              <a:t>analysis</a:t>
            </a:r>
            <a:endParaRPr lang="en-GB" sz="1333" dirty="0"/>
          </a:p>
          <a:p>
            <a:pPr marL="498475" lvl="1" indent="-317500">
              <a:spcAft>
                <a:spcPts val="600"/>
              </a:spcAft>
              <a:buFont typeface="+mj-lt"/>
              <a:buAutoNum type="arabicPeriod"/>
            </a:pPr>
            <a:r>
              <a:rPr lang="en-GB" sz="1333" b="1" dirty="0"/>
              <a:t>Hybrid model </a:t>
            </a:r>
            <a:r>
              <a:rPr lang="en-GB" sz="1333" dirty="0"/>
              <a:t>- should not compete with but rather profit from ease of use and rates of innovation of commercial service providers</a:t>
            </a:r>
          </a:p>
          <a:p>
            <a:pPr marL="498475" lvl="1" indent="-317500">
              <a:spcAft>
                <a:spcPts val="600"/>
              </a:spcAft>
              <a:buFont typeface="+mj-lt"/>
              <a:buAutoNum type="arabicPeriod"/>
            </a:pPr>
            <a:r>
              <a:rPr lang="en-GB" sz="1333" b="1" dirty="0"/>
              <a:t>Provenance, citation and use </a:t>
            </a:r>
            <a:r>
              <a:rPr lang="en-GB" sz="1333" dirty="0"/>
              <a:t>of data &amp; software that respects intellectual property rights</a:t>
            </a:r>
          </a:p>
          <a:p>
            <a:pPr marL="498475" lvl="1" indent="-317500">
              <a:spcAft>
                <a:spcPts val="600"/>
              </a:spcAft>
              <a:buFont typeface="+mj-lt"/>
              <a:buAutoNum type="arabicPeriod"/>
            </a:pPr>
            <a:r>
              <a:rPr lang="en-GB" sz="1333" b="1" dirty="0"/>
              <a:t>Software licence models </a:t>
            </a:r>
            <a:r>
              <a:rPr lang="en-GB" sz="1333" dirty="0"/>
              <a:t>that allow flow of data across different infrastructures without buying licences for each one</a:t>
            </a:r>
          </a:p>
          <a:p>
            <a:pPr marL="498475" lvl="1" indent="-317500">
              <a:spcAft>
                <a:spcPts val="600"/>
              </a:spcAft>
              <a:buFont typeface="+mj-lt"/>
              <a:buAutoNum type="arabicPeriod"/>
            </a:pPr>
            <a:r>
              <a:rPr lang="en-GB" sz="1333" b="1" dirty="0"/>
              <a:t>Confidentiality</a:t>
            </a:r>
            <a:r>
              <a:rPr lang="en-GB" sz="1333" dirty="0"/>
              <a:t> of data that is still under embargo for publication or intellectual property reasons</a:t>
            </a:r>
          </a:p>
          <a:p>
            <a:pPr marL="498475" lvl="1" indent="-317500">
              <a:spcAft>
                <a:spcPts val="600"/>
              </a:spcAft>
              <a:buFont typeface="+mj-lt"/>
              <a:buAutoNum type="arabicPeriod"/>
            </a:pPr>
            <a:r>
              <a:rPr lang="en-GB" sz="1333" b="1" dirty="0"/>
              <a:t>Cyber security </a:t>
            </a:r>
            <a:r>
              <a:rPr lang="en-GB" sz="1333" dirty="0"/>
              <a:t>vulnerabilities must not compromise participating </a:t>
            </a:r>
            <a:r>
              <a:rPr lang="en-GB" sz="1333" dirty="0" smtClean="0"/>
              <a:t>organisations</a:t>
            </a:r>
            <a:endParaRPr lang="en-GB" sz="1333" dirty="0"/>
          </a:p>
          <a:p>
            <a:pPr marL="498475" lvl="1" indent="-317500">
              <a:spcAft>
                <a:spcPts val="600"/>
              </a:spcAft>
              <a:buFont typeface="+mj-lt"/>
              <a:buAutoNum type="arabicPeriod"/>
            </a:pPr>
            <a:r>
              <a:rPr lang="en-GB" sz="1333" b="1" dirty="0"/>
              <a:t>Adoption</a:t>
            </a:r>
            <a:r>
              <a:rPr lang="en-GB" sz="1333" i="1" dirty="0"/>
              <a:t> - </a:t>
            </a:r>
            <a:r>
              <a:rPr lang="en-GB" sz="1333" dirty="0"/>
              <a:t>making end users aware of the services and encouraging them to use them</a:t>
            </a:r>
            <a:endParaRPr lang="en-GB" sz="1333" i="1" dirty="0"/>
          </a:p>
          <a:p>
            <a:pPr marL="498475" lvl="1" indent="-317500">
              <a:spcAft>
                <a:spcPts val="600"/>
              </a:spcAft>
              <a:buFont typeface="+mj-lt"/>
              <a:buAutoNum type="arabicPeriod"/>
            </a:pPr>
            <a:r>
              <a:rPr lang="en-GB" sz="1333" b="1" dirty="0"/>
              <a:t>A</a:t>
            </a:r>
            <a:r>
              <a:rPr lang="en-GB" sz="1333" dirty="0"/>
              <a:t> </a:t>
            </a:r>
            <a:r>
              <a:rPr lang="en-GB" sz="1333" b="1" dirty="0"/>
              <a:t>Governance</a:t>
            </a:r>
            <a:r>
              <a:rPr lang="en-GB" sz="1333" dirty="0"/>
              <a:t> model that ensures </a:t>
            </a:r>
            <a:r>
              <a:rPr lang="en-GB" sz="1333" dirty="0" smtClean="0"/>
              <a:t>an end‐users driven decision </a:t>
            </a:r>
            <a:r>
              <a:rPr lang="en-GB" sz="1333" dirty="0"/>
              <a:t>making process</a:t>
            </a:r>
          </a:p>
        </p:txBody>
      </p:sp>
      <p:pic>
        <p:nvPicPr>
          <p:cNvPr id="7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19138" y="5402798"/>
            <a:ext cx="6119812" cy="17727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R </a:t>
            </a:r>
            <a:r>
              <a:rPr lang="en-GB" dirty="0" err="1"/>
              <a:t>Dimper</a:t>
            </a:r>
            <a:r>
              <a:rPr lang="en-GB" dirty="0"/>
              <a:t> – </a:t>
            </a:r>
            <a:r>
              <a:rPr lang="en-GB" dirty="0" err="1"/>
              <a:t>PaNOSC</a:t>
            </a:r>
            <a:r>
              <a:rPr lang="en-GB" dirty="0"/>
              <a:t> project – LEAPS meeting 13 November 2018 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7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285855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PaNOSC</a:t>
            </a:r>
            <a:r>
              <a:rPr lang="en-US" dirty="0" smtClean="0"/>
              <a:t> Observer Status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688" y="637253"/>
            <a:ext cx="8236800" cy="2940327"/>
          </a:xfrm>
        </p:spPr>
        <p:txBody>
          <a:bodyPr/>
          <a:lstStyle/>
          <a:p>
            <a:r>
              <a:rPr lang="en-US" dirty="0" smtClean="0"/>
              <a:t>Terms of Reference not fully defined yet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Basic principles: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0" dirty="0" smtClean="0"/>
              <a:t>One Observer per lab designated by the respective lab management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0" dirty="0" smtClean="0"/>
              <a:t>The Observer can nominate an acting to stand in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0" dirty="0" smtClean="0"/>
              <a:t>Observers can </a:t>
            </a:r>
            <a:r>
              <a:rPr lang="en-US" b="0" dirty="0"/>
              <a:t>attend ALL meetings and the </a:t>
            </a:r>
            <a:r>
              <a:rPr lang="en-US" b="0" dirty="0" err="1"/>
              <a:t>telcos</a:t>
            </a:r>
            <a:r>
              <a:rPr lang="en-US" b="0" dirty="0"/>
              <a:t> of the Work Packages but </a:t>
            </a:r>
            <a:r>
              <a:rPr lang="en-US" b="0" dirty="0" smtClean="0"/>
              <a:t>not </a:t>
            </a:r>
            <a:r>
              <a:rPr lang="en-US" b="0" dirty="0"/>
              <a:t>the general management </a:t>
            </a:r>
            <a:r>
              <a:rPr lang="en-US" b="0" dirty="0" err="1"/>
              <a:t>telcos</a:t>
            </a:r>
            <a:r>
              <a:rPr lang="en-US" b="0" dirty="0"/>
              <a:t> </a:t>
            </a:r>
            <a:r>
              <a:rPr lang="en-US" b="0" dirty="0" smtClean="0"/>
              <a:t>nor </a:t>
            </a:r>
            <a:r>
              <a:rPr lang="en-US" b="0" dirty="0"/>
              <a:t>the Executive Committee</a:t>
            </a:r>
            <a:endParaRPr lang="en-US" b="0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0" dirty="0" smtClean="0"/>
              <a:t>Observers have access to all deliverables and design documents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0" dirty="0" smtClean="0"/>
              <a:t>Observers have to cover their own travel and subsistence costs</a:t>
            </a:r>
          </a:p>
          <a:p>
            <a:endParaRPr lang="en-GB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R Dimper – PaNOSC project – LEAPS meeting 13 November 2018 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8</a:t>
            </a:fld>
            <a:endParaRPr lang="fr-FR" alt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478514"/>
            <a:ext cx="3450718" cy="20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63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3568" y="841276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100" b="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PaNOSC</a:t>
            </a:r>
            <a:r>
              <a:rPr lang="en-US" sz="2100" b="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is an opportunity for all partners to </a:t>
            </a:r>
            <a:r>
              <a:rPr lang="en-US" sz="2100" b="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harmonise</a:t>
            </a:r>
            <a:r>
              <a:rPr lang="en-US" sz="2100" b="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their data policies, provide data services and help user learn and adopt modern FAIR data management principles </a:t>
            </a:r>
            <a:endParaRPr sz="2100" b="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100" b="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PaNOSC</a:t>
            </a:r>
            <a:r>
              <a:rPr lang="en-US" sz="2100" b="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is an opportunity to integrate the </a:t>
            </a:r>
            <a:r>
              <a:rPr lang="en-US" sz="2100" b="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PaNOSC</a:t>
            </a:r>
            <a:r>
              <a:rPr lang="en-US" sz="2100" b="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partners with the European Open Science Cloud and e-infrastructure platforms i.e. EGI</a:t>
            </a:r>
            <a:endParaRPr sz="2100" b="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 err="1" smtClean="0">
                <a:solidFill>
                  <a:srgbClr val="002060"/>
                </a:solidFill>
              </a:rPr>
              <a:t>PaNOSC</a:t>
            </a:r>
            <a:r>
              <a:rPr lang="en-US" dirty="0" smtClean="0">
                <a:solidFill>
                  <a:srgbClr val="002060"/>
                </a:solidFill>
              </a:rPr>
              <a:t> is complementary to LEAPS and preparing </a:t>
            </a: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 smtClean="0">
                <a:solidFill>
                  <a:srgbClr val="002060"/>
                </a:solidFill>
              </a:rPr>
              <a:t>LEAPS IT road map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 err="1">
                <a:solidFill>
                  <a:srgbClr val="002060"/>
                </a:solidFill>
                <a:sym typeface="Calibri"/>
              </a:rPr>
              <a:t>PaNOSC</a:t>
            </a:r>
            <a:r>
              <a:rPr lang="en-US" dirty="0">
                <a:solidFill>
                  <a:srgbClr val="002060"/>
                </a:solidFill>
                <a:sym typeface="Calibri"/>
              </a:rPr>
              <a:t> is welcoming all national </a:t>
            </a:r>
            <a:r>
              <a:rPr lang="en-US" dirty="0" err="1">
                <a:solidFill>
                  <a:srgbClr val="002060"/>
                </a:solidFill>
                <a:sym typeface="Calibri"/>
              </a:rPr>
              <a:t>PaNs</a:t>
            </a:r>
            <a:r>
              <a:rPr lang="en-US" dirty="0">
                <a:solidFill>
                  <a:srgbClr val="002060"/>
                </a:solidFill>
                <a:sym typeface="Calibri"/>
              </a:rPr>
              <a:t> to join as </a:t>
            </a:r>
            <a:r>
              <a:rPr lang="en-US" dirty="0" smtClean="0">
                <a:solidFill>
                  <a:srgbClr val="002060"/>
                </a:solidFill>
                <a:sym typeface="Calibri"/>
              </a:rPr>
              <a:t>observers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 err="1" smtClean="0">
                <a:solidFill>
                  <a:srgbClr val="002060"/>
                </a:solidFill>
                <a:sym typeface="Calibri"/>
              </a:rPr>
              <a:t>PaNOSC</a:t>
            </a:r>
            <a:r>
              <a:rPr lang="en-US" dirty="0" smtClean="0">
                <a:solidFill>
                  <a:srgbClr val="002060"/>
                </a:solidFill>
                <a:sym typeface="Calibri"/>
              </a:rPr>
              <a:t> is looking forward to establishing close links with </a:t>
            </a:r>
            <a:r>
              <a:rPr lang="en-US" dirty="0" err="1" smtClean="0">
                <a:solidFill>
                  <a:srgbClr val="002060"/>
                </a:solidFill>
                <a:sym typeface="Calibri"/>
              </a:rPr>
              <a:t>ExPaNDS</a:t>
            </a:r>
            <a:endParaRPr lang="en-US" dirty="0">
              <a:solidFill>
                <a:srgbClr val="002060"/>
              </a:solidFill>
              <a:sym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GB" dirty="0" smtClean="0"/>
              <a:t>Conclusion</a:t>
            </a:r>
            <a:endParaRPr lang="en-GB" dirty="0"/>
          </a:p>
        </p:txBody>
      </p:sp>
      <p:pic>
        <p:nvPicPr>
          <p:cNvPr id="5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GB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19138" y="5402798"/>
            <a:ext cx="6119812" cy="17727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R </a:t>
            </a:r>
            <a:r>
              <a:rPr lang="en-GB" dirty="0" err="1"/>
              <a:t>Dimper</a:t>
            </a:r>
            <a:r>
              <a:rPr lang="en-GB" dirty="0"/>
              <a:t> – </a:t>
            </a:r>
            <a:r>
              <a:rPr lang="en-GB" dirty="0" err="1"/>
              <a:t>PaNOSC</a:t>
            </a:r>
            <a:r>
              <a:rPr lang="en-GB" dirty="0"/>
              <a:t> project – LEAPS meeting 13 November 2018 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9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47622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ESRF-LightBlue">
      <a:dk1>
        <a:sysClr val="windowText" lastClr="000000"/>
      </a:dk1>
      <a:lt1>
        <a:sysClr val="window" lastClr="FFFFFF"/>
      </a:lt1>
      <a:dk2>
        <a:srgbClr val="132577"/>
      </a:dk2>
      <a:lt2>
        <a:srgbClr val="51A026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AF007C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ank.potx" id="{67C11CAC-9023-4D7C-A201-0E73168C1C5C}" vid="{657381B9-D2A2-47F3-8C63-832BC456550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815</Words>
  <Application>Microsoft Office PowerPoint</Application>
  <PresentationFormat>On-screen Show (16:10)</PresentationFormat>
  <Paragraphs>105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ＭＳ Ｐゴシック</vt:lpstr>
      <vt:lpstr>Arial</vt:lpstr>
      <vt:lpstr>Arial (Headings)</vt:lpstr>
      <vt:lpstr>Calibri</vt:lpstr>
      <vt:lpstr>HelveticaNeueLT Com 45 Lt</vt:lpstr>
      <vt:lpstr>HelveticaNeueLT Com 65 Md</vt:lpstr>
      <vt:lpstr>ITCOfficinaSans LT Book</vt:lpstr>
      <vt:lpstr>JasmineUPC</vt:lpstr>
      <vt:lpstr>Wingdings</vt:lpstr>
      <vt:lpstr>Blank</vt:lpstr>
      <vt:lpstr>PowerPoint Presentation</vt:lpstr>
      <vt:lpstr>Research data challenges</vt:lpstr>
      <vt:lpstr>PowerPoint Presentation</vt:lpstr>
      <vt:lpstr>PaNOSC H2020 project</vt:lpstr>
      <vt:lpstr>PaNOSC will provide</vt:lpstr>
      <vt:lpstr>PaNOSC work packages</vt:lpstr>
      <vt:lpstr>10 challenges for RIs and EOSC to work together </vt:lpstr>
      <vt:lpstr>PaNOSC Observer Status</vt:lpstr>
      <vt:lpstr>Conclusions</vt:lpstr>
    </vt:vector>
  </TitlesOfParts>
  <Company>ESRF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Dimper;Rudolf Dimper</dc:creator>
  <cp:lastModifiedBy>DIMPER Rudolf</cp:lastModifiedBy>
  <cp:revision>2892</cp:revision>
  <dcterms:created xsi:type="dcterms:W3CDTF">2014-01-15T16:07:23Z</dcterms:created>
  <dcterms:modified xsi:type="dcterms:W3CDTF">2018-11-13T15:11:08Z</dcterms:modified>
</cp:coreProperties>
</file>