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3" r:id="rId4"/>
    <p:sldId id="272" r:id="rId5"/>
    <p:sldId id="263" r:id="rId6"/>
    <p:sldId id="259" r:id="rId7"/>
    <p:sldId id="271" r:id="rId8"/>
    <p:sldId id="258" r:id="rId9"/>
    <p:sldId id="261" r:id="rId10"/>
    <p:sldId id="260" r:id="rId11"/>
    <p:sldId id="262" r:id="rId12"/>
    <p:sldId id="265" r:id="rId13"/>
    <p:sldId id="264" r:id="rId14"/>
    <p:sldId id="266" r:id="rId15"/>
    <p:sldId id="269" r:id="rId16"/>
    <p:sldId id="270" r:id="rId17"/>
    <p:sldId id="267" r:id="rId18"/>
    <p:sldId id="274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B4AC0-CD4C-4B5B-B25F-C3BB0CCCD79B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94F0F-5BC3-46C0-8911-96A0561541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22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042435"/>
            <a:ext cx="7772400" cy="10064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4184542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2075" y="6356351"/>
            <a:ext cx="5101389" cy="365125"/>
          </a:xfrm>
        </p:spPr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833937" y="77002"/>
            <a:ext cx="2242686" cy="924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50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74" y="35662"/>
            <a:ext cx="612457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 userDrawn="1"/>
        </p:nvSpPr>
        <p:spPr>
          <a:xfrm>
            <a:off x="3576306" y="2166649"/>
            <a:ext cx="404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dirty="0" smtClean="0"/>
              <a:t>hoton </a:t>
            </a:r>
            <a:r>
              <a:rPr lang="en-US" b="1" dirty="0" smtClean="0"/>
              <a:t>a</a:t>
            </a:r>
            <a:r>
              <a:rPr lang="en-US" dirty="0" smtClean="0"/>
              <a:t>nd </a:t>
            </a:r>
            <a:r>
              <a:rPr lang="en-US" b="1" dirty="0" smtClean="0"/>
              <a:t>N</a:t>
            </a:r>
            <a:r>
              <a:rPr lang="en-US" dirty="0" smtClean="0"/>
              <a:t>eutron </a:t>
            </a:r>
            <a:r>
              <a:rPr lang="en-US" b="1" dirty="0" smtClean="0"/>
              <a:t>O</a:t>
            </a:r>
            <a:r>
              <a:rPr lang="en-US" dirty="0" smtClean="0"/>
              <a:t>pen </a:t>
            </a:r>
            <a:r>
              <a:rPr lang="en-US" b="1" dirty="0" smtClean="0"/>
              <a:t>S</a:t>
            </a:r>
            <a:r>
              <a:rPr lang="en-US" dirty="0" smtClean="0"/>
              <a:t>cience </a:t>
            </a:r>
            <a:r>
              <a:rPr lang="en-US" b="1" dirty="0" smtClean="0"/>
              <a:t>C</a:t>
            </a:r>
            <a:r>
              <a:rPr lang="en-US" dirty="0" smtClean="0"/>
              <a:t>loud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52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343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6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9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0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847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5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02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541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2052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749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78466" y="6356351"/>
            <a:ext cx="4485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0466" y="6356351"/>
            <a:ext cx="564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3074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691" y="182246"/>
            <a:ext cx="2032535" cy="73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8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youtu.be/40B28q8EUyI?t=3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ll.eu/DOI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ll.eu/DOI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ll.eu/DOIs" TargetMode="Externa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i.esrf.f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perrin@ill.eu" TargetMode="External"/><Relationship Id="rId2" Type="http://schemas.openxmlformats.org/officeDocument/2006/relationships/hyperlink" Target="mailto:andy.gotz@esrf.f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an-data.eu/" TargetMode="External"/><Relationship Id="rId7" Type="http://schemas.openxmlformats.org/officeDocument/2006/relationships/hyperlink" Target="https://www.leaps-initiative.eu/" TargetMode="External"/><Relationship Id="rId2" Type="http://schemas.openxmlformats.org/officeDocument/2006/relationships/hyperlink" Target="http://pan-data.eu/sites/pan-data.eu/files/PaN-data-D2-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ucall.eu/" TargetMode="External"/><Relationship Id="rId5" Type="http://schemas.openxmlformats.org/officeDocument/2006/relationships/hyperlink" Target="http://www.calipsoplus.eu/" TargetMode="External"/><Relationship Id="rId4" Type="http://schemas.openxmlformats.org/officeDocument/2006/relationships/hyperlink" Target="http://sine2020.e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7/S160057671402757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ill.eu/" TargetMode="External"/><Relationship Id="rId2" Type="http://schemas.openxmlformats.org/officeDocument/2006/relationships/hyperlink" Target="https://icat.esrf.f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6644" y="2678818"/>
            <a:ext cx="8731046" cy="1582994"/>
          </a:xfrm>
        </p:spPr>
        <p:txBody>
          <a:bodyPr>
            <a:noAutofit/>
          </a:bodyPr>
          <a:lstStyle/>
          <a:p>
            <a:r>
              <a:rPr lang="fr-FR" sz="4400" b="1" dirty="0" smtClean="0"/>
              <a:t>Photon and Neutron </a:t>
            </a:r>
            <a:r>
              <a:rPr lang="en-GB" sz="4400" b="1" dirty="0" smtClean="0"/>
              <a:t>facilities</a:t>
            </a:r>
            <a:r>
              <a:rPr lang="fr-FR" sz="4400" b="1" dirty="0" smtClean="0"/>
              <a:t> in EOSC: challenges and </a:t>
            </a:r>
            <a:r>
              <a:rPr lang="en-GB" sz="4400" b="1" dirty="0" smtClean="0"/>
              <a:t>opportunities</a:t>
            </a:r>
            <a:endParaRPr lang="en-GB" sz="4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2418" y="4935794"/>
            <a:ext cx="8012931" cy="109812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Proposal submitted to </a:t>
            </a:r>
            <a:r>
              <a:rPr lang="en-GB" smtClean="0">
                <a:solidFill>
                  <a:srgbClr val="0070C0"/>
                </a:solidFill>
              </a:rPr>
              <a:t>the INFRAEOSC-4-2018 call.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Partners: ESRF (</a:t>
            </a:r>
            <a:r>
              <a:rPr lang="en-GB" dirty="0" err="1" smtClean="0">
                <a:solidFill>
                  <a:srgbClr val="0070C0"/>
                </a:solidFill>
              </a:rPr>
              <a:t>Coord</a:t>
            </a:r>
            <a:r>
              <a:rPr lang="en-GB" dirty="0" smtClean="0">
                <a:solidFill>
                  <a:srgbClr val="0070C0"/>
                </a:solidFill>
              </a:rPr>
              <a:t>), CERIC-ERIC, ELI, ESS, ILL, XFEL.EU, EGI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Collaborations:  GÉANT, EUDAT, national RIs</a:t>
            </a:r>
            <a:endParaRPr lang="en-GB" dirty="0"/>
          </a:p>
        </p:txBody>
      </p:sp>
      <p:pic>
        <p:nvPicPr>
          <p:cNvPr id="102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02" y="58096"/>
            <a:ext cx="612457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56351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5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Simulation Services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5499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Simulations of the various parts and processes involved in complex experiments play an increasingly important role in the entire lifecycle of scientific data generated at </a:t>
            </a:r>
            <a:r>
              <a:rPr lang="en-GB" dirty="0" smtClean="0"/>
              <a:t>RIs.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10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28649" y="3615554"/>
            <a:ext cx="7886700" cy="23034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Expose </a:t>
            </a:r>
            <a:r>
              <a:rPr lang="en-GB" dirty="0" smtClean="0"/>
              <a:t>source, beamlines optics and scattering  </a:t>
            </a:r>
            <a:r>
              <a:rPr lang="en-GB" dirty="0"/>
              <a:t>simulations </a:t>
            </a:r>
            <a:r>
              <a:rPr lang="en-GB" dirty="0" smtClean="0"/>
              <a:t>as </a:t>
            </a:r>
            <a:r>
              <a:rPr lang="en-GB" dirty="0"/>
              <a:t>cloud </a:t>
            </a:r>
            <a:r>
              <a:rPr lang="en-GB" dirty="0" smtClean="0"/>
              <a:t>services </a:t>
            </a:r>
          </a:p>
          <a:p>
            <a:r>
              <a:rPr lang="en-GB" dirty="0"/>
              <a:t>Expose simulation data services in data analysis frameworks accessed via </a:t>
            </a:r>
            <a:r>
              <a:rPr lang="en-GB" dirty="0" err="1"/>
              <a:t>Jupyter</a:t>
            </a:r>
            <a:r>
              <a:rPr lang="en-GB" dirty="0"/>
              <a:t> notebooks or remote desktop solutions</a:t>
            </a:r>
            <a:r>
              <a:rPr lang="en-GB" dirty="0" smtClean="0"/>
              <a:t>.</a:t>
            </a:r>
          </a:p>
          <a:p>
            <a:r>
              <a:rPr lang="en-GB" dirty="0"/>
              <a:t>Integration into EOSC service portfolio</a:t>
            </a:r>
          </a:p>
          <a:p>
            <a:endParaRPr lang="en-GB" dirty="0" smtClean="0"/>
          </a:p>
          <a:p>
            <a:endParaRPr lang="fr-FR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1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30339"/>
            <a:ext cx="6205287" cy="1325563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Support &amp; Training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0546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Expanding from facilities’ users specific support and training to </a:t>
            </a:r>
            <a:r>
              <a:rPr lang="en-GB" dirty="0" err="1" smtClean="0"/>
              <a:t>PaN</a:t>
            </a:r>
            <a:r>
              <a:rPr lang="en-GB" dirty="0" smtClean="0"/>
              <a:t> cluster and EOSC users.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11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28649" y="2931091"/>
            <a:ext cx="7886700" cy="289943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</a:t>
            </a:r>
            <a:r>
              <a:rPr lang="en-GB" dirty="0" smtClean="0"/>
              <a:t>ntegrated </a:t>
            </a:r>
            <a:r>
              <a:rPr lang="en-GB" dirty="0"/>
              <a:t>technical and scientific Helpdesk that will give support to data </a:t>
            </a:r>
            <a:r>
              <a:rPr lang="en-GB" dirty="0" smtClean="0"/>
              <a:t>scientists</a:t>
            </a:r>
          </a:p>
          <a:p>
            <a:r>
              <a:rPr lang="fr-FR" dirty="0"/>
              <a:t>E</a:t>
            </a:r>
            <a:r>
              <a:rPr lang="fr-FR" dirty="0" smtClean="0"/>
              <a:t>-learning 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based</a:t>
            </a:r>
            <a:r>
              <a:rPr lang="fr-FR" dirty="0" smtClean="0"/>
              <a:t> on e-neutrons)</a:t>
            </a:r>
            <a:endParaRPr lang="fr-FR" dirty="0"/>
          </a:p>
          <a:p>
            <a:r>
              <a:rPr lang="en-GB" dirty="0" smtClean="0"/>
              <a:t>Staff </a:t>
            </a:r>
            <a:r>
              <a:rPr lang="en-GB" dirty="0"/>
              <a:t>training in data stewardship 	</a:t>
            </a:r>
          </a:p>
          <a:p>
            <a:r>
              <a:rPr lang="en-GB" dirty="0" smtClean="0"/>
              <a:t>Participate in scientific schools </a:t>
            </a:r>
            <a:r>
              <a:rPr lang="en-GB" dirty="0" smtClean="0"/>
              <a:t>(Hercules) to </a:t>
            </a:r>
            <a:r>
              <a:rPr lang="en-GB" dirty="0" smtClean="0"/>
              <a:t>promote FAIR principles and introduce the use of EOSC services</a:t>
            </a:r>
            <a:r>
              <a:rPr lang="en-GB" dirty="0"/>
              <a:t>	</a:t>
            </a:r>
          </a:p>
          <a:p>
            <a:endParaRPr lang="fr-FR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4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23888" y="332693"/>
            <a:ext cx="7886700" cy="1276652"/>
          </a:xfrm>
        </p:spPr>
        <p:txBody>
          <a:bodyPr/>
          <a:lstStyle/>
          <a:p>
            <a:r>
              <a:rPr lang="fr-FR" b="1" dirty="0" err="1" smtClean="0"/>
              <a:t>Working</a:t>
            </a:r>
            <a:r>
              <a:rPr lang="fr-FR" b="1" dirty="0" smtClean="0"/>
              <a:t> </a:t>
            </a:r>
            <a:r>
              <a:rPr lang="fr-FR" b="1" dirty="0" err="1" smtClean="0"/>
              <a:t>with</a:t>
            </a:r>
            <a:endParaRPr lang="fr-FR" b="1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623888" y="2053482"/>
            <a:ext cx="7886700" cy="4036169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Active </a:t>
            </a:r>
            <a:r>
              <a:rPr lang="en-GB" dirty="0"/>
              <a:t>participation in </a:t>
            </a:r>
            <a:r>
              <a:rPr lang="en-GB" dirty="0" smtClean="0"/>
              <a:t>governance.</a:t>
            </a:r>
            <a:endParaRPr lang="en-GB" dirty="0"/>
          </a:p>
          <a:p>
            <a:r>
              <a:rPr lang="en-GB" dirty="0" smtClean="0"/>
              <a:t>Active </a:t>
            </a:r>
            <a:r>
              <a:rPr lang="en-GB" dirty="0"/>
              <a:t>Participation in open policies </a:t>
            </a:r>
            <a:r>
              <a:rPr lang="en-GB" dirty="0" smtClean="0"/>
              <a:t>activities.</a:t>
            </a:r>
          </a:p>
          <a:p>
            <a:r>
              <a:rPr lang="en-GB" dirty="0" smtClean="0"/>
              <a:t>Integration </a:t>
            </a:r>
            <a:r>
              <a:rPr lang="en-GB" dirty="0"/>
              <a:t>of our data catalogues into the EOSC data </a:t>
            </a:r>
            <a:r>
              <a:rPr lang="en-GB" dirty="0" smtClean="0"/>
              <a:t>catalogue.</a:t>
            </a:r>
          </a:p>
          <a:p>
            <a:r>
              <a:rPr lang="en-GB" dirty="0" smtClean="0"/>
              <a:t>Use </a:t>
            </a:r>
            <a:r>
              <a:rPr lang="en-GB" dirty="0"/>
              <a:t>of E-Infra IT services to deploy more specific services targeted at Photon and Neutron data type and users.</a:t>
            </a:r>
          </a:p>
          <a:p>
            <a:r>
              <a:rPr lang="en-GB" dirty="0" smtClean="0"/>
              <a:t>Provisioning </a:t>
            </a:r>
            <a:r>
              <a:rPr lang="en-GB" dirty="0"/>
              <a:t>of models and solutions to bring small datasets to the compute resources and vice versa for very large datasets.</a:t>
            </a:r>
          </a:p>
          <a:p>
            <a:r>
              <a:rPr lang="en-GB" dirty="0" smtClean="0"/>
              <a:t>Commonly </a:t>
            </a:r>
            <a:r>
              <a:rPr lang="en-GB" dirty="0"/>
              <a:t>defined service quality levels (Service Level Agreements) and if necessary upgrade the services to reach and maintain reliably this level of quality.</a:t>
            </a:r>
          </a:p>
          <a:p>
            <a:r>
              <a:rPr lang="en-GB" dirty="0" smtClean="0"/>
              <a:t>Commonly </a:t>
            </a:r>
            <a:r>
              <a:rPr lang="en-GB" dirty="0"/>
              <a:t>defined usage metrics and the adoption of the necessary tools to collect and publish </a:t>
            </a:r>
            <a:r>
              <a:rPr lang="en-GB" dirty="0" smtClean="0"/>
              <a:t>them.</a:t>
            </a:r>
            <a:endParaRPr lang="en-GB" dirty="0"/>
          </a:p>
          <a:p>
            <a:r>
              <a:rPr lang="en-GB" dirty="0" smtClean="0"/>
              <a:t>Harmonization </a:t>
            </a:r>
            <a:r>
              <a:rPr lang="en-GB" dirty="0"/>
              <a:t>of solutions for federated identity provisioning, authentication and authorization.</a:t>
            </a:r>
          </a:p>
          <a:p>
            <a:r>
              <a:rPr lang="en-GB" dirty="0" smtClean="0"/>
              <a:t>Set </a:t>
            </a:r>
            <a:r>
              <a:rPr lang="en-GB" dirty="0"/>
              <a:t>up a technical and scientific support structure for handling data scientist (not necessarily facility users) requests</a:t>
            </a:r>
          </a:p>
          <a:p>
            <a:r>
              <a:rPr lang="en-GB" dirty="0" smtClean="0"/>
              <a:t>Promoting </a:t>
            </a:r>
            <a:r>
              <a:rPr lang="en-GB" dirty="0"/>
              <a:t>FAIR data culture.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12</a:t>
            </a:fld>
            <a:endParaRPr lang="fr-FR" dirty="0"/>
          </a:p>
        </p:txBody>
      </p:sp>
      <p:sp>
        <p:nvSpPr>
          <p:cNvPr id="10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37" y="705392"/>
            <a:ext cx="3242348" cy="914676"/>
          </a:xfrm>
          <a:prstGeom prst="rect">
            <a:avLst/>
          </a:prstGeom>
        </p:spPr>
      </p:pic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36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Key challenges </a:t>
            </a:r>
            <a:r>
              <a:rPr lang="fr-FR" sz="3600" b="1" dirty="0" err="1" smtClean="0">
                <a:latin typeface="Century Gothic" panose="020B0502020202020204" pitchFamily="34" charset="0"/>
              </a:rPr>
              <a:t>with</a:t>
            </a:r>
            <a:r>
              <a:rPr lang="fr-FR" sz="3600" b="1" dirty="0" smtClean="0">
                <a:latin typeface="Century Gothic" panose="020B0502020202020204" pitchFamily="34" charset="0"/>
              </a:rPr>
              <a:t> e-infra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Integrating our services into EOSC Hub Service Catalogue </a:t>
            </a:r>
          </a:p>
          <a:p>
            <a:pPr lvl="1"/>
            <a:r>
              <a:rPr lang="en-GB" dirty="0" smtClean="0"/>
              <a:t>SLA Standards</a:t>
            </a:r>
          </a:p>
          <a:p>
            <a:pPr lvl="1"/>
            <a:r>
              <a:rPr lang="en-GB" dirty="0" smtClean="0"/>
              <a:t>Metrics</a:t>
            </a:r>
            <a:r>
              <a:rPr lang="en-GB" dirty="0"/>
              <a:t> </a:t>
            </a:r>
            <a:r>
              <a:rPr lang="en-GB" dirty="0" smtClean="0"/>
              <a:t>and monitoring</a:t>
            </a:r>
          </a:p>
          <a:p>
            <a:r>
              <a:rPr lang="en-GB" dirty="0" smtClean="0"/>
              <a:t>Providing compute capacity for the services </a:t>
            </a:r>
            <a:r>
              <a:rPr lang="fr-FR" dirty="0"/>
              <a:t>	</a:t>
            </a:r>
          </a:p>
          <a:p>
            <a:r>
              <a:rPr lang="en-GB" dirty="0"/>
              <a:t>Data availability for the </a:t>
            </a:r>
            <a:r>
              <a:rPr lang="en-GB" dirty="0" smtClean="0"/>
              <a:t>services</a:t>
            </a:r>
          </a:p>
          <a:p>
            <a:pPr lvl="1"/>
            <a:r>
              <a:rPr lang="en-GB" dirty="0" smtClean="0"/>
              <a:t>Moving data to the services</a:t>
            </a:r>
          </a:p>
          <a:p>
            <a:pPr lvl="1"/>
            <a:r>
              <a:rPr lang="en-GB" dirty="0" smtClean="0"/>
              <a:t>Moving the computing capacity to the data</a:t>
            </a:r>
          </a:p>
          <a:p>
            <a:r>
              <a:rPr lang="en-GB" dirty="0" err="1"/>
              <a:t>PaN</a:t>
            </a:r>
            <a:r>
              <a:rPr lang="en-GB" dirty="0"/>
              <a:t> Software </a:t>
            </a:r>
            <a:r>
              <a:rPr lang="en-GB" dirty="0" smtClean="0"/>
              <a:t>catalogue integration into </a:t>
            </a:r>
            <a:r>
              <a:rPr lang="fr-FR" dirty="0" smtClean="0"/>
              <a:t>EOSC </a:t>
            </a:r>
            <a:r>
              <a:rPr lang="fr-FR" dirty="0" err="1"/>
              <a:t>database</a:t>
            </a:r>
            <a:r>
              <a:rPr lang="fr-FR" dirty="0"/>
              <a:t> catalogue </a:t>
            </a:r>
            <a:endParaRPr lang="en-GB" dirty="0" smtClean="0"/>
          </a:p>
          <a:p>
            <a:r>
              <a:rPr lang="en-GB" dirty="0" smtClean="0"/>
              <a:t>Models for AAI integration </a:t>
            </a:r>
          </a:p>
          <a:p>
            <a:r>
              <a:rPr lang="en-GB" dirty="0" smtClean="0"/>
              <a:t>Data archiving pilot</a:t>
            </a:r>
          </a:p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13</a:t>
            </a:fld>
            <a:endParaRPr lang="fr-FR" dirty="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7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8" y="389107"/>
            <a:ext cx="6205287" cy="162545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Century Gothic" panose="020B0502020202020204" pitchFamily="34" charset="0"/>
              </a:rPr>
              <a:t>Open </a:t>
            </a:r>
            <a:r>
              <a:rPr lang="en-GB" b="1" dirty="0">
                <a:latin typeface="Century Gothic" panose="020B0502020202020204" pitchFamily="34" charset="0"/>
              </a:rPr>
              <a:t>Data and FAIR </a:t>
            </a:r>
            <a:r>
              <a:rPr lang="en-GB" b="1" dirty="0" smtClean="0">
                <a:latin typeface="Century Gothic" panose="020B0502020202020204" pitchFamily="34" charset="0"/>
              </a:rPr>
              <a:t>principles stewardship … all together</a:t>
            </a:r>
            <a:r>
              <a:rPr lang="en-GB" dirty="0"/>
              <a:t/>
            </a:r>
            <a:br>
              <a:rPr lang="en-GB" dirty="0"/>
            </a:b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14</a:t>
            </a:fld>
            <a:endParaRPr lang="fr-FR" dirty="0"/>
          </a:p>
        </p:txBody>
      </p:sp>
      <p:pic>
        <p:nvPicPr>
          <p:cNvPr id="9" name="Image 8" descr="Capture d’écran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2" y="2014554"/>
            <a:ext cx="7098101" cy="401792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530888" y="1245853"/>
            <a:ext cx="1934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hlinkClick r:id="rId4"/>
              </a:rPr>
              <a:t>https://www.ill.eu/DOIs</a:t>
            </a:r>
            <a:endParaRPr lang="fr-FR" sz="1400" dirty="0" smtClean="0"/>
          </a:p>
          <a:p>
            <a:endParaRPr lang="fr-FR" dirty="0"/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8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8" y="389107"/>
            <a:ext cx="6205287" cy="162545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Century Gothic" panose="020B0502020202020204" pitchFamily="34" charset="0"/>
              </a:rPr>
              <a:t>Open </a:t>
            </a:r>
            <a:r>
              <a:rPr lang="en-GB" b="1" dirty="0">
                <a:latin typeface="Century Gothic" panose="020B0502020202020204" pitchFamily="34" charset="0"/>
              </a:rPr>
              <a:t>Data and FAIR </a:t>
            </a:r>
            <a:r>
              <a:rPr lang="en-GB" b="1" dirty="0" smtClean="0">
                <a:latin typeface="Century Gothic" panose="020B0502020202020204" pitchFamily="34" charset="0"/>
              </a:rPr>
              <a:t>principles stewardship … all together</a:t>
            </a:r>
            <a:r>
              <a:rPr lang="en-GB" dirty="0"/>
              <a:t/>
            </a:r>
            <a:br>
              <a:rPr lang="en-GB" dirty="0"/>
            </a:b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15</a:t>
            </a:fld>
            <a:endParaRPr lang="fr-FR" dirty="0"/>
          </a:p>
        </p:txBody>
      </p:sp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2" y="2014554"/>
            <a:ext cx="7098101" cy="4017929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r="1879" b="7662"/>
          <a:stretch/>
        </p:blipFill>
        <p:spPr>
          <a:xfrm>
            <a:off x="4312999" y="2014556"/>
            <a:ext cx="4464996" cy="4017928"/>
          </a:xfrm>
        </p:spPr>
      </p:pic>
      <p:sp>
        <p:nvSpPr>
          <p:cNvPr id="10" name="ZoneTexte 9"/>
          <p:cNvSpPr txBox="1"/>
          <p:nvPr/>
        </p:nvSpPr>
        <p:spPr>
          <a:xfrm>
            <a:off x="6530888" y="1245853"/>
            <a:ext cx="1934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hlinkClick r:id="rId4"/>
              </a:rPr>
              <a:t>https://www.ill.eu/DOIs</a:t>
            </a:r>
            <a:endParaRPr lang="fr-FR" sz="1400" dirty="0" smtClean="0"/>
          </a:p>
          <a:p>
            <a:endParaRPr lang="fr-FR" dirty="0"/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3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8" y="389107"/>
            <a:ext cx="6205287" cy="162545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Century Gothic" panose="020B0502020202020204" pitchFamily="34" charset="0"/>
              </a:rPr>
              <a:t>Open </a:t>
            </a:r>
            <a:r>
              <a:rPr lang="en-GB" b="1" dirty="0">
                <a:latin typeface="Century Gothic" panose="020B0502020202020204" pitchFamily="34" charset="0"/>
              </a:rPr>
              <a:t>Data and FAIR </a:t>
            </a:r>
            <a:r>
              <a:rPr lang="en-GB" b="1" dirty="0" smtClean="0">
                <a:latin typeface="Century Gothic" panose="020B0502020202020204" pitchFamily="34" charset="0"/>
              </a:rPr>
              <a:t>principles stewardship … all together</a:t>
            </a:r>
            <a:r>
              <a:rPr lang="en-GB" dirty="0"/>
              <a:t/>
            </a:r>
            <a:br>
              <a:rPr lang="en-GB" dirty="0"/>
            </a:b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16</a:t>
            </a:fld>
            <a:endParaRPr lang="fr-FR" dirty="0"/>
          </a:p>
        </p:txBody>
      </p:sp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2" y="2014554"/>
            <a:ext cx="7098101" cy="4017929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r="1879" b="7662"/>
          <a:stretch/>
        </p:blipFill>
        <p:spPr>
          <a:xfrm>
            <a:off x="4312999" y="2014556"/>
            <a:ext cx="4464996" cy="4017928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60" y="690665"/>
            <a:ext cx="7791304" cy="550573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530888" y="1245853"/>
            <a:ext cx="1934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hlinkClick r:id="rId5"/>
              </a:rPr>
              <a:t>https://www.ill.eu/DOIs</a:t>
            </a:r>
            <a:endParaRPr lang="fr-FR" sz="1400" dirty="0" smtClean="0"/>
          </a:p>
          <a:p>
            <a:endParaRPr lang="fr-FR" dirty="0"/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9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>
                <a:latin typeface="Century Gothic" panose="020B0502020202020204" pitchFamily="34" charset="0"/>
              </a:rPr>
              <a:t>Alone</a:t>
            </a:r>
            <a:r>
              <a:rPr lang="fr-FR" b="1" dirty="0" smtClean="0">
                <a:latin typeface="Century Gothic" panose="020B0502020202020204" pitchFamily="34" charset="0"/>
              </a:rPr>
              <a:t> </a:t>
            </a:r>
            <a:r>
              <a:rPr lang="fr-FR" b="1" dirty="0" err="1" smtClean="0">
                <a:latin typeface="Century Gothic" panose="020B0502020202020204" pitchFamily="34" charset="0"/>
              </a:rPr>
              <a:t>is</a:t>
            </a:r>
            <a:r>
              <a:rPr lang="fr-FR" b="1" dirty="0" smtClean="0">
                <a:latin typeface="Century Gothic" panose="020B0502020202020204" pitchFamily="34" charset="0"/>
              </a:rPr>
              <a:t> not </a:t>
            </a:r>
            <a:r>
              <a:rPr lang="fr-FR" b="1" dirty="0" err="1" smtClean="0">
                <a:latin typeface="Century Gothic" panose="020B0502020202020204" pitchFamily="34" charset="0"/>
              </a:rPr>
              <a:t>enough</a:t>
            </a:r>
            <a:r>
              <a:rPr lang="fr-FR" b="1" dirty="0" smtClean="0">
                <a:latin typeface="Century Gothic" panose="020B0502020202020204" pitchFamily="34" charset="0"/>
              </a:rPr>
              <a:t> !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17</a:t>
            </a:fld>
            <a:endParaRPr lang="fr-FR" dirty="0"/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28650" y="2009775"/>
            <a:ext cx="7886700" cy="3983038"/>
            <a:chOff x="396" y="1266"/>
            <a:chExt cx="4968" cy="2509"/>
          </a:xfrm>
          <a:solidFill>
            <a:schemeClr val="bg1">
              <a:lumMod val="95000"/>
            </a:schemeClr>
          </a:solidFill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396" y="1266"/>
              <a:ext cx="4968" cy="25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" y="1266"/>
              <a:ext cx="4973" cy="2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ZoneTexte 9"/>
          <p:cNvSpPr txBox="1"/>
          <p:nvPr/>
        </p:nvSpPr>
        <p:spPr>
          <a:xfrm>
            <a:off x="554476" y="1326423"/>
            <a:ext cx="812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need</a:t>
            </a:r>
            <a:r>
              <a:rPr lang="fr-FR" sz="1400" dirty="0" smtClean="0"/>
              <a:t> </a:t>
            </a:r>
            <a:r>
              <a:rPr lang="fr-FR" sz="1400" dirty="0" err="1" smtClean="0"/>
              <a:t>complete</a:t>
            </a:r>
            <a:r>
              <a:rPr lang="fr-FR" sz="1400" dirty="0" smtClean="0"/>
              <a:t> and </a:t>
            </a:r>
            <a:r>
              <a:rPr lang="fr-FR" sz="1400" dirty="0" err="1" smtClean="0"/>
              <a:t>focused</a:t>
            </a:r>
            <a:r>
              <a:rPr lang="fr-FR" sz="1400" dirty="0" smtClean="0"/>
              <a:t> participation </a:t>
            </a:r>
            <a:r>
              <a:rPr lang="fr-FR" sz="1400" dirty="0" err="1" smtClean="0"/>
              <a:t>from</a:t>
            </a:r>
            <a:r>
              <a:rPr lang="fr-FR" sz="1400" dirty="0" smtClean="0"/>
              <a:t> all parties: </a:t>
            </a:r>
            <a:r>
              <a:rPr lang="fr-FR" sz="1400" dirty="0" err="1" smtClean="0"/>
              <a:t>Universities</a:t>
            </a:r>
            <a:r>
              <a:rPr lang="fr-FR" sz="1400" dirty="0" smtClean="0"/>
              <a:t>, </a:t>
            </a:r>
            <a:r>
              <a:rPr lang="fr-FR" sz="1400" dirty="0" err="1" smtClean="0"/>
              <a:t>Publishers</a:t>
            </a:r>
            <a:r>
              <a:rPr lang="fr-FR" sz="1400" dirty="0" smtClean="0"/>
              <a:t>, </a:t>
            </a:r>
            <a:r>
              <a:rPr lang="fr-FR" sz="1400" dirty="0" err="1" smtClean="0"/>
              <a:t>RIs</a:t>
            </a:r>
            <a:r>
              <a:rPr lang="fr-FR" sz="1400" dirty="0" smtClean="0"/>
              <a:t>, e-Infra, EC, …</a:t>
            </a:r>
            <a:endParaRPr lang="fr-FR" sz="1400" dirty="0"/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18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1" y="-157394"/>
            <a:ext cx="3055076" cy="1325563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ESRF </a:t>
            </a:r>
            <a:r>
              <a:rPr lang="fr-FR" b="1" dirty="0" err="1" smtClean="0">
                <a:latin typeface="Century Gothic" panose="020B0502020202020204" pitchFamily="34" charset="0"/>
              </a:rPr>
              <a:t>DOIs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18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54476" y="1326423"/>
            <a:ext cx="4735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New service</a:t>
            </a:r>
          </a:p>
          <a:p>
            <a:r>
              <a:rPr lang="fr-FR" dirty="0" err="1"/>
              <a:t>i</a:t>
            </a:r>
            <a:r>
              <a:rPr lang="fr-FR" dirty="0" err="1" smtClean="0"/>
              <a:t>mplemented</a:t>
            </a:r>
            <a:r>
              <a:rPr lang="fr-FR" dirty="0" smtClean="0"/>
              <a:t> as</a:t>
            </a:r>
          </a:p>
          <a:p>
            <a:r>
              <a:rPr lang="fr-FR" dirty="0" smtClean="0"/>
              <a:t>part of data </a:t>
            </a:r>
            <a:r>
              <a:rPr lang="fr-FR" dirty="0" err="1" smtClean="0"/>
              <a:t>policy</a:t>
            </a:r>
            <a:endParaRPr lang="fr-FR" dirty="0" smtClean="0"/>
          </a:p>
          <a:p>
            <a:r>
              <a:rPr lang="fr-FR" dirty="0" smtClean="0"/>
              <a:t>and long </a:t>
            </a:r>
            <a:r>
              <a:rPr lang="fr-FR" dirty="0" err="1" smtClean="0"/>
              <a:t>term</a:t>
            </a:r>
            <a:r>
              <a:rPr lang="fr-FR" dirty="0" smtClean="0"/>
              <a:t> </a:t>
            </a:r>
          </a:p>
          <a:p>
            <a:r>
              <a:rPr lang="fr-FR" dirty="0" smtClean="0"/>
              <a:t>data </a:t>
            </a:r>
            <a:r>
              <a:rPr lang="fr-FR" dirty="0" err="1" smtClean="0"/>
              <a:t>archiving</a:t>
            </a:r>
            <a:endParaRPr lang="fr-FR" dirty="0" smtClean="0"/>
          </a:p>
          <a:p>
            <a:endParaRPr lang="fr-FR" dirty="0"/>
          </a:p>
          <a:p>
            <a:r>
              <a:rPr lang="fr-FR" b="1" dirty="0" smtClean="0">
                <a:hlinkClick r:id="rId2"/>
              </a:rPr>
              <a:t>https</a:t>
            </a:r>
            <a:r>
              <a:rPr lang="fr-FR" b="1" dirty="0">
                <a:hlinkClick r:id="rId2"/>
              </a:rPr>
              <a:t>://doi.esrf.fr</a:t>
            </a:r>
            <a:r>
              <a:rPr lang="fr-FR" b="1" dirty="0" smtClean="0">
                <a:hlinkClick r:id="rId2"/>
              </a:rPr>
              <a:t>/</a:t>
            </a:r>
            <a:r>
              <a:rPr lang="fr-FR" b="1" dirty="0" smtClean="0"/>
              <a:t> </a:t>
            </a:r>
          </a:p>
          <a:p>
            <a:endParaRPr lang="fr-FR" b="1" dirty="0"/>
          </a:p>
          <a:p>
            <a:r>
              <a:rPr lang="fr-FR" dirty="0" smtClean="0"/>
              <a:t>A </a:t>
            </a:r>
            <a:r>
              <a:rPr lang="fr-FR" dirty="0" err="1" smtClean="0"/>
              <a:t>necessary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endParaRPr lang="fr-FR" dirty="0" smtClean="0"/>
          </a:p>
          <a:p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fr-FR" b="1" dirty="0" smtClean="0"/>
              <a:t>Open </a:t>
            </a:r>
            <a:r>
              <a:rPr lang="fr-FR" b="1" dirty="0"/>
              <a:t>Data</a:t>
            </a:r>
          </a:p>
          <a:p>
            <a:endParaRPr lang="fr-FR" b="1" dirty="0"/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83" y="1292368"/>
            <a:ext cx="6494124" cy="4801993"/>
          </a:xfrm>
          <a:prstGeom prst="rect">
            <a:avLst/>
          </a:prstGeom>
        </p:spPr>
      </p:pic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367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19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70850" y="746571"/>
            <a:ext cx="82509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latin typeface="Century Gothic" panose="020B0502020202020204" pitchFamily="34" charset="0"/>
              </a:rPr>
              <a:t>We</a:t>
            </a:r>
            <a:r>
              <a:rPr lang="fr-FR" sz="3200" b="1" dirty="0" smtClean="0">
                <a:latin typeface="Century Gothic" panose="020B0502020202020204" pitchFamily="34" charset="0"/>
              </a:rPr>
              <a:t> </a:t>
            </a:r>
            <a:r>
              <a:rPr lang="fr-FR" sz="3200" b="1" dirty="0" err="1" smtClean="0">
                <a:latin typeface="Century Gothic" panose="020B0502020202020204" pitchFamily="34" charset="0"/>
              </a:rPr>
              <a:t>seek</a:t>
            </a:r>
            <a:r>
              <a:rPr lang="fr-FR" sz="3200" b="1" dirty="0" smtClean="0">
                <a:latin typeface="Century Gothic" panose="020B0502020202020204" pitchFamily="34" charset="0"/>
              </a:rPr>
              <a:t> </a:t>
            </a:r>
            <a:r>
              <a:rPr lang="fr-FR" sz="3200" b="1" dirty="0" smtClean="0">
                <a:latin typeface="Century Gothic" panose="020B0502020202020204" pitchFamily="34" charset="0"/>
              </a:rPr>
              <a:t>C</a:t>
            </a:r>
            <a:r>
              <a:rPr lang="fr-FR" sz="3200" b="1" dirty="0" smtClean="0">
                <a:latin typeface="Century Gothic" panose="020B0502020202020204" pitchFamily="34" charset="0"/>
              </a:rPr>
              <a:t>ollaboration </a:t>
            </a:r>
            <a:r>
              <a:rPr lang="fr-FR" sz="3200" dirty="0" err="1" smtClean="0">
                <a:latin typeface="Century Gothic" panose="020B0502020202020204" pitchFamily="34" charset="0"/>
              </a:rPr>
              <a:t>with</a:t>
            </a:r>
            <a:r>
              <a:rPr lang="fr-FR" sz="3200" b="1" dirty="0" smtClean="0">
                <a:latin typeface="Century Gothic" panose="020B0502020202020204" pitchFamily="34" charset="0"/>
              </a:rPr>
              <a:t> data experts</a:t>
            </a:r>
          </a:p>
          <a:p>
            <a:r>
              <a:rPr lang="fr-FR" sz="3200" dirty="0">
                <a:latin typeface="Century Gothic" panose="020B0502020202020204" pitchFamily="34" charset="0"/>
              </a:rPr>
              <a:t>a</a:t>
            </a:r>
            <a:r>
              <a:rPr lang="fr-FR" sz="3200" dirty="0" smtClean="0">
                <a:latin typeface="Century Gothic" panose="020B0502020202020204" pitchFamily="34" charset="0"/>
              </a:rPr>
              <a:t>nd</a:t>
            </a:r>
            <a:r>
              <a:rPr lang="fr-FR" sz="3200" b="1" dirty="0" smtClean="0">
                <a:latin typeface="Century Gothic" panose="020B0502020202020204" pitchFamily="34" charset="0"/>
              </a:rPr>
              <a:t> </a:t>
            </a:r>
            <a:r>
              <a:rPr lang="fr-FR" sz="3200" b="1" dirty="0" err="1" smtClean="0">
                <a:latin typeface="Century Gothic" panose="020B0502020202020204" pitchFamily="34" charset="0"/>
              </a:rPr>
              <a:t>scientists</a:t>
            </a:r>
            <a:endParaRPr lang="fr-FR" sz="3200" b="1" dirty="0" smtClean="0">
              <a:latin typeface="Century Gothic" panose="020B0502020202020204" pitchFamily="34" charset="0"/>
            </a:endParaRPr>
          </a:p>
          <a:p>
            <a:endParaRPr lang="fr-FR" sz="3200" b="1" dirty="0" smtClean="0">
              <a:latin typeface="Century Gothic" panose="020B0502020202020204" pitchFamily="34" charset="0"/>
            </a:endParaRPr>
          </a:p>
          <a:p>
            <a:r>
              <a:rPr lang="fr-FR" sz="3200" dirty="0" err="1" smtClean="0">
                <a:latin typeface="Century Gothic" panose="020B0502020202020204" pitchFamily="34" charset="0"/>
              </a:rPr>
              <a:t>We</a:t>
            </a:r>
            <a:r>
              <a:rPr lang="fr-FR" sz="3200" dirty="0" smtClean="0">
                <a:latin typeface="Century Gothic" panose="020B0502020202020204" pitchFamily="34" charset="0"/>
              </a:rPr>
              <a:t> </a:t>
            </a:r>
            <a:r>
              <a:rPr lang="fr-FR" sz="3200" dirty="0" err="1" smtClean="0">
                <a:latin typeface="Century Gothic" panose="020B0502020202020204" pitchFamily="34" charset="0"/>
              </a:rPr>
              <a:t>need</a:t>
            </a:r>
            <a:r>
              <a:rPr lang="fr-FR" sz="3200" dirty="0" smtClean="0">
                <a:latin typeface="Century Gothic" panose="020B0502020202020204" pitchFamily="34" charset="0"/>
              </a:rPr>
              <a:t> to </a:t>
            </a:r>
            <a:r>
              <a:rPr lang="fr-FR" sz="3200" b="1" dirty="0" err="1" smtClean="0">
                <a:latin typeface="Century Gothic" panose="020B0502020202020204" pitchFamily="34" charset="0"/>
              </a:rPr>
              <a:t>work</a:t>
            </a:r>
            <a:endParaRPr lang="fr-FR" sz="3200" b="1" dirty="0" smtClean="0">
              <a:latin typeface="Century Gothic" panose="020B0502020202020204" pitchFamily="34" charset="0"/>
            </a:endParaRPr>
          </a:p>
          <a:p>
            <a:r>
              <a:rPr lang="fr-FR" sz="3200" b="1" dirty="0" err="1">
                <a:latin typeface="Century Gothic" panose="020B0502020202020204" pitchFamily="34" charset="0"/>
              </a:rPr>
              <a:t>t</a:t>
            </a:r>
            <a:r>
              <a:rPr lang="fr-FR" sz="3200" b="1" dirty="0" err="1" smtClean="0">
                <a:latin typeface="Century Gothic" panose="020B0502020202020204" pitchFamily="34" charset="0"/>
              </a:rPr>
              <a:t>ogether</a:t>
            </a:r>
            <a:r>
              <a:rPr lang="fr-FR" sz="3200" b="1" dirty="0" smtClean="0">
                <a:latin typeface="Century Gothic" panose="020B0502020202020204" pitchFamily="34" charset="0"/>
              </a:rPr>
              <a:t> </a:t>
            </a:r>
            <a:r>
              <a:rPr lang="fr-FR" sz="3200" dirty="0" err="1" smtClean="0">
                <a:latin typeface="Century Gothic" panose="020B0502020202020204" pitchFamily="34" charset="0"/>
              </a:rPr>
              <a:t>with</a:t>
            </a:r>
            <a:r>
              <a:rPr lang="fr-FR" sz="3200" dirty="0" smtClean="0">
                <a:latin typeface="Century Gothic" panose="020B0502020202020204" pitchFamily="34" charset="0"/>
              </a:rPr>
              <a:t> </a:t>
            </a:r>
          </a:p>
          <a:p>
            <a:r>
              <a:rPr lang="fr-FR" sz="3200" b="1" dirty="0" smtClean="0">
                <a:latin typeface="Century Gothic" panose="020B0502020202020204" pitchFamily="34" charset="0"/>
              </a:rPr>
              <a:t>National </a:t>
            </a:r>
            <a:r>
              <a:rPr lang="fr-FR" sz="3200" b="1" dirty="0" err="1" smtClean="0">
                <a:latin typeface="Century Gothic" panose="020B0502020202020204" pitchFamily="34" charset="0"/>
              </a:rPr>
              <a:t>RIs</a:t>
            </a:r>
            <a:r>
              <a:rPr lang="fr-FR" sz="3200" b="1" dirty="0" smtClean="0">
                <a:latin typeface="Century Gothic" panose="020B0502020202020204" pitchFamily="34" charset="0"/>
              </a:rPr>
              <a:t> </a:t>
            </a:r>
            <a:r>
              <a:rPr lang="fr-FR" sz="3200" dirty="0" smtClean="0">
                <a:latin typeface="Century Gothic" panose="020B0502020202020204" pitchFamily="34" charset="0"/>
              </a:rPr>
              <a:t>on</a:t>
            </a:r>
          </a:p>
          <a:p>
            <a:r>
              <a:rPr lang="fr-FR" sz="3200" b="1" dirty="0" smtClean="0">
                <a:latin typeface="Century Gothic" panose="020B0502020202020204" pitchFamily="34" charset="0"/>
              </a:rPr>
              <a:t>Open Data </a:t>
            </a:r>
            <a:r>
              <a:rPr lang="fr-FR" sz="3200" dirty="0" smtClean="0">
                <a:latin typeface="Century Gothic" panose="020B0502020202020204" pitchFamily="34" charset="0"/>
              </a:rPr>
              <a:t>and</a:t>
            </a:r>
          </a:p>
          <a:p>
            <a:r>
              <a:rPr lang="fr-FR" sz="3200" b="1" dirty="0" smtClean="0">
                <a:latin typeface="Century Gothic" panose="020B0502020202020204" pitchFamily="34" charset="0"/>
              </a:rPr>
              <a:t>Data </a:t>
            </a:r>
            <a:r>
              <a:rPr lang="fr-FR" sz="3200" b="1" dirty="0" err="1" smtClean="0">
                <a:latin typeface="Century Gothic" panose="020B0502020202020204" pitchFamily="34" charset="0"/>
              </a:rPr>
              <a:t>Analysis</a:t>
            </a:r>
            <a:r>
              <a:rPr lang="fr-FR" sz="3200" b="1" dirty="0" smtClean="0">
                <a:latin typeface="Century Gothic" panose="020B0502020202020204" pitchFamily="34" charset="0"/>
              </a:rPr>
              <a:t> as a</a:t>
            </a:r>
          </a:p>
          <a:p>
            <a:r>
              <a:rPr lang="fr-FR" sz="3200" b="1" dirty="0" smtClean="0">
                <a:latin typeface="Century Gothic" panose="020B0502020202020204" pitchFamily="34" charset="0"/>
              </a:rPr>
              <a:t>Service !</a:t>
            </a:r>
            <a:endParaRPr lang="fr-FR" sz="3200" b="1" dirty="0" smtClean="0">
              <a:latin typeface="Century Gothic" panose="020B0502020202020204" pitchFamily="34" charset="0"/>
            </a:endParaRPr>
          </a:p>
          <a:p>
            <a:endParaRPr lang="fr-FR" sz="2400" b="1" dirty="0">
              <a:latin typeface="Century Gothic" panose="020B0502020202020204" pitchFamily="34" charset="0"/>
            </a:endParaRPr>
          </a:p>
          <a:p>
            <a:endParaRPr lang="fr-FR" sz="2400" b="1" dirty="0" smtClean="0">
              <a:latin typeface="Century Gothic" panose="020B0502020202020204" pitchFamily="34" charset="0"/>
            </a:endParaRPr>
          </a:p>
          <a:p>
            <a:endParaRPr lang="fr-FR" sz="2400" b="1" dirty="0">
              <a:latin typeface="Century Gothic" panose="020B0502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66513" y="5544766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entury Gothic" panose="020B0502020202020204" pitchFamily="34" charset="0"/>
                <a:hlinkClick r:id="rId2"/>
              </a:rPr>
              <a:t>a</a:t>
            </a:r>
            <a:r>
              <a:rPr lang="fr-FR" b="1" dirty="0" smtClean="0">
                <a:latin typeface="Century Gothic" panose="020B0502020202020204" pitchFamily="34" charset="0"/>
                <a:hlinkClick r:id="rId2"/>
              </a:rPr>
              <a:t>ndy.gotz@esrf.fr</a:t>
            </a:r>
            <a:r>
              <a:rPr lang="fr-FR" b="1" dirty="0" smtClean="0">
                <a:latin typeface="Century Gothic" panose="020B0502020202020204" pitchFamily="34" charset="0"/>
              </a:rPr>
              <a:t>, </a:t>
            </a:r>
            <a:r>
              <a:rPr lang="fr-FR" b="1" dirty="0" smtClean="0">
                <a:latin typeface="Century Gothic" panose="020B0502020202020204" pitchFamily="34" charset="0"/>
                <a:hlinkClick r:id="rId3"/>
              </a:rPr>
              <a:t>perrin@ill.eu</a:t>
            </a:r>
            <a:r>
              <a:rPr lang="fr-FR" b="1" dirty="0" smtClean="0">
                <a:latin typeface="Century Gothic" panose="020B0502020202020204" pitchFamily="34" charset="0"/>
              </a:rPr>
              <a:t> 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l="280" t="2395" r="791" b="2858"/>
          <a:stretch/>
        </p:blipFill>
        <p:spPr>
          <a:xfrm>
            <a:off x="4737371" y="1491498"/>
            <a:ext cx="3589506" cy="44226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379838" y="5881308"/>
            <a:ext cx="30684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 </a:t>
            </a:r>
            <a:r>
              <a:rPr lang="en-GB" sz="900" dirty="0"/>
              <a:t>Don </a:t>
            </a:r>
            <a:r>
              <a:rPr lang="en-GB" sz="900" dirty="0" err="1" smtClean="0"/>
              <a:t>Quichotte</a:t>
            </a:r>
            <a:r>
              <a:rPr lang="en-GB" sz="900" dirty="0" smtClean="0"/>
              <a:t> </a:t>
            </a:r>
            <a:r>
              <a:rPr lang="en-GB" sz="900" dirty="0"/>
              <a:t>and Sancho </a:t>
            </a:r>
            <a:r>
              <a:rPr lang="en-GB" sz="900" dirty="0" err="1"/>
              <a:t>Panza</a:t>
            </a:r>
            <a:r>
              <a:rPr lang="en-GB" sz="900" dirty="0"/>
              <a:t>, drawn by </a:t>
            </a:r>
            <a:r>
              <a:rPr lang="en-GB" sz="900" dirty="0" err="1"/>
              <a:t>Honoré</a:t>
            </a:r>
            <a:r>
              <a:rPr lang="en-GB" sz="900" dirty="0"/>
              <a:t> </a:t>
            </a:r>
            <a:r>
              <a:rPr lang="en-GB" sz="900" dirty="0" smtClean="0"/>
              <a:t>Daumier</a:t>
            </a:r>
            <a:endParaRPr lang="fr-FR" sz="1050" dirty="0"/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5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spc="-1" dirty="0" err="1" smtClean="0">
                <a:solidFill>
                  <a:srgbClr val="000000"/>
                </a:solidFill>
                <a:latin typeface="Century Gothic"/>
              </a:rPr>
              <a:t>PaNOSC</a:t>
            </a:r>
            <a:r>
              <a:rPr lang="en-US" b="1" cap="all" spc="-1" dirty="0" smtClean="0">
                <a:solidFill>
                  <a:srgbClr val="000000"/>
                </a:solidFill>
                <a:latin typeface="Century Gothic"/>
              </a:rPr>
              <a:t> Proposal</a:t>
            </a:r>
            <a:r>
              <a:rPr lang="en-US" b="1" spc="-1" dirty="0">
                <a:latin typeface="Arial"/>
              </a:rPr>
              <a:t/>
            </a:r>
            <a:br>
              <a:rPr lang="en-US" b="1" spc="-1" dirty="0">
                <a:latin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931690" cy="4351338"/>
          </a:xfrm>
        </p:spPr>
        <p:txBody>
          <a:bodyPr>
            <a:normAutofit/>
          </a:bodyPr>
          <a:lstStyle/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Partners : 5 ESFRIs + 1 ERIC + 3 e-</a:t>
            </a:r>
            <a:r>
              <a:rPr lang="en-US" b="1" spc="-1" dirty="0" err="1" smtClean="0">
                <a:solidFill>
                  <a:srgbClr val="000000"/>
                </a:solidFill>
              </a:rPr>
              <a:t>Infras</a:t>
            </a:r>
            <a:endParaRPr lang="en-US" spc="-1" dirty="0" smtClean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Submitted : 22 March 2018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Budget : 12 million euros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Start Date : 1/1/2019</a:t>
            </a:r>
            <a:endParaRPr lang="en-US" spc="-1" dirty="0" smtClean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Length : 4 years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pc="-1" dirty="0"/>
          </a:p>
          <a:p>
            <a:pPr indent="-22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Proposals submitted : 5</a:t>
            </a:r>
          </a:p>
          <a:p>
            <a:pPr indent="-22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Decision : 22 August</a:t>
            </a:r>
            <a:endParaRPr lang="en-US" spc="-1" dirty="0">
              <a:solidFill>
                <a:srgbClr val="000000"/>
              </a:solidFill>
            </a:endParaRP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2</a:t>
            </a:fld>
            <a:endParaRPr lang="fr-FR" dirty="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29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spc="-1" dirty="0" err="1" smtClean="0">
                <a:solidFill>
                  <a:srgbClr val="000000"/>
                </a:solidFill>
                <a:latin typeface="Century Gothic"/>
              </a:rPr>
              <a:t>PaNOSC</a:t>
            </a:r>
            <a:r>
              <a:rPr lang="en-US" b="1" cap="all" spc="-1" dirty="0" smtClean="0">
                <a:solidFill>
                  <a:srgbClr val="000000"/>
                </a:solidFill>
                <a:latin typeface="Century Gothic"/>
              </a:rPr>
              <a:t> Work packages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931690" cy="4351338"/>
          </a:xfrm>
        </p:spPr>
        <p:txBody>
          <a:bodyPr>
            <a:normAutofit lnSpcReduction="10000"/>
          </a:bodyPr>
          <a:lstStyle/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WP1 – Management (64 PM)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WP2 – Data policy and stewardship (76</a:t>
            </a:r>
            <a:r>
              <a:rPr lang="en-US" spc="-1" dirty="0">
                <a:solidFill>
                  <a:srgbClr val="000000"/>
                </a:solidFill>
              </a:rPr>
              <a:t> PM</a:t>
            </a:r>
            <a:r>
              <a:rPr lang="en-US" spc="-1" dirty="0" smtClean="0">
                <a:solidFill>
                  <a:srgbClr val="000000"/>
                </a:solidFill>
              </a:rPr>
              <a:t>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WP3 – Data catalogue services </a:t>
            </a:r>
            <a:r>
              <a:rPr lang="en-US" spc="-1" dirty="0">
                <a:solidFill>
                  <a:srgbClr val="000000"/>
                </a:solidFill>
              </a:rPr>
              <a:t>(291 PM)</a:t>
            </a:r>
            <a:endParaRPr lang="en-US" spc="-1" dirty="0" smtClean="0">
              <a:solidFill>
                <a:srgbClr val="000000"/>
              </a:solidFill>
            </a:endParaRP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WP4 – Data analysis services (309</a:t>
            </a:r>
            <a:r>
              <a:rPr lang="en-US" spc="-1" dirty="0">
                <a:solidFill>
                  <a:srgbClr val="000000"/>
                </a:solidFill>
              </a:rPr>
              <a:t> PM</a:t>
            </a:r>
            <a:r>
              <a:rPr lang="en-US" spc="-1" dirty="0" smtClean="0">
                <a:solidFill>
                  <a:srgbClr val="000000"/>
                </a:solidFill>
              </a:rPr>
              <a:t>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WP5 - Virtual Neutron and X-ray lab </a:t>
            </a:r>
            <a:r>
              <a:rPr lang="en-US" spc="-1" dirty="0">
                <a:solidFill>
                  <a:srgbClr val="000000"/>
                </a:solidFill>
              </a:rPr>
              <a:t>(219 PM)</a:t>
            </a:r>
            <a:endParaRPr lang="en-US" spc="-1" dirty="0" smtClean="0">
              <a:solidFill>
                <a:srgbClr val="000000"/>
              </a:solidFill>
            </a:endParaRP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WP6 – EOSC integration (192</a:t>
            </a:r>
            <a:r>
              <a:rPr lang="en-US" spc="-1" dirty="0">
                <a:solidFill>
                  <a:srgbClr val="000000"/>
                </a:solidFill>
              </a:rPr>
              <a:t> PM</a:t>
            </a:r>
            <a:r>
              <a:rPr lang="en-US" spc="-1" dirty="0" smtClean="0">
                <a:solidFill>
                  <a:srgbClr val="000000"/>
                </a:solidFill>
              </a:rPr>
              <a:t>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WP7 – Sustainability </a:t>
            </a:r>
            <a:r>
              <a:rPr lang="en-US" spc="-1" dirty="0">
                <a:solidFill>
                  <a:srgbClr val="000000"/>
                </a:solidFill>
              </a:rPr>
              <a:t>(56 PM)</a:t>
            </a:r>
            <a:endParaRPr lang="en-US" spc="-1" dirty="0" smtClean="0">
              <a:solidFill>
                <a:srgbClr val="000000"/>
              </a:solidFill>
            </a:endParaRP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WP8 – User training (108</a:t>
            </a:r>
            <a:r>
              <a:rPr lang="en-US" spc="-1" dirty="0">
                <a:solidFill>
                  <a:srgbClr val="000000"/>
                </a:solidFill>
              </a:rPr>
              <a:t> PM</a:t>
            </a:r>
            <a:r>
              <a:rPr lang="en-US" spc="-1" dirty="0" smtClean="0">
                <a:solidFill>
                  <a:srgbClr val="000000"/>
                </a:solidFill>
              </a:rPr>
              <a:t>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WP9 – Outreach </a:t>
            </a:r>
            <a:r>
              <a:rPr lang="en-US" spc="-1" dirty="0">
                <a:solidFill>
                  <a:srgbClr val="000000"/>
                </a:solidFill>
              </a:rPr>
              <a:t>(70 PM)</a:t>
            </a:r>
            <a:endParaRPr lang="en-US" spc="-1" dirty="0">
              <a:solidFill>
                <a:srgbClr val="000000"/>
              </a:solidFill>
            </a:endParaRP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3</a:t>
            </a:fld>
            <a:endParaRPr lang="fr-FR" dirty="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6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pc="-1" dirty="0">
                <a:solidFill>
                  <a:srgbClr val="000000"/>
                </a:solidFill>
                <a:latin typeface="Century Gothic"/>
              </a:rPr>
              <a:t>The</a:t>
            </a:r>
            <a:r>
              <a:rPr lang="en-US" b="1" cap="all" spc="-1" dirty="0">
                <a:solidFill>
                  <a:srgbClr val="000000"/>
                </a:solidFill>
                <a:latin typeface="Century Gothic"/>
              </a:rPr>
              <a:t> community</a:t>
            </a:r>
            <a:r>
              <a:rPr lang="en-US" b="1" spc="-1" dirty="0">
                <a:latin typeface="Arial"/>
              </a:rPr>
              <a:t/>
            </a:r>
            <a:br>
              <a:rPr lang="en-US" b="1" spc="-1" dirty="0">
                <a:latin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931690" cy="4351338"/>
          </a:xfrm>
        </p:spPr>
        <p:txBody>
          <a:bodyPr>
            <a:normAutofit fontScale="85000" lnSpcReduction="20000"/>
          </a:bodyPr>
          <a:lstStyle/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50,000 </a:t>
            </a:r>
            <a:r>
              <a:rPr lang="en-US" b="1" spc="-1" dirty="0">
                <a:solidFill>
                  <a:srgbClr val="000000"/>
                </a:solidFill>
              </a:rPr>
              <a:t>users </a:t>
            </a:r>
            <a:r>
              <a:rPr lang="en-US" spc="-1" dirty="0">
                <a:solidFill>
                  <a:srgbClr val="000000"/>
                </a:solidFill>
              </a:rPr>
              <a:t>– Biology, Medicine, Materials, Chemistry, Nuclear Physics, Particle Physics, Cultural heritage, Geology … and </a:t>
            </a:r>
            <a:r>
              <a:rPr lang="en-US" b="1" spc="-1" dirty="0">
                <a:solidFill>
                  <a:srgbClr val="000000"/>
                </a:solidFill>
              </a:rPr>
              <a:t>industrial</a:t>
            </a:r>
            <a:r>
              <a:rPr lang="en-US" spc="-1" dirty="0">
                <a:solidFill>
                  <a:srgbClr val="000000"/>
                </a:solidFill>
              </a:rPr>
              <a:t> applications.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State of the art Large Scale Facilities </a:t>
            </a:r>
            <a:r>
              <a:rPr lang="en-US" spc="-1" dirty="0">
                <a:solidFill>
                  <a:srgbClr val="000000"/>
                </a:solidFill>
              </a:rPr>
              <a:t>– 5 ESFRI + 25 national RIs (</a:t>
            </a:r>
            <a:r>
              <a:rPr lang="en-US" b="1" spc="-1" dirty="0" err="1">
                <a:solidFill>
                  <a:srgbClr val="000000"/>
                </a:solidFill>
              </a:rPr>
              <a:t>PaNs</a:t>
            </a:r>
            <a:r>
              <a:rPr lang="en-US" spc="-1" dirty="0">
                <a:solidFill>
                  <a:srgbClr val="000000"/>
                </a:solidFill>
              </a:rPr>
              <a:t>)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Data policies </a:t>
            </a:r>
            <a:r>
              <a:rPr lang="en-US" spc="-1" dirty="0">
                <a:solidFill>
                  <a:srgbClr val="000000"/>
                </a:solidFill>
              </a:rPr>
              <a:t>implementing FAIR principles – </a:t>
            </a:r>
            <a:r>
              <a:rPr lang="en-US" spc="-1" dirty="0" err="1">
                <a:solidFill>
                  <a:srgbClr val="000000"/>
                </a:solidFill>
                <a:hlinkClick r:id="rId2"/>
              </a:rPr>
              <a:t>PaNdata</a:t>
            </a:r>
            <a:r>
              <a:rPr lang="en-US" spc="-1" dirty="0">
                <a:solidFill>
                  <a:srgbClr val="000000"/>
                </a:solidFill>
                <a:hlinkClick r:id="rId2"/>
              </a:rPr>
              <a:t> data policy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10s of Petabytes </a:t>
            </a:r>
            <a:r>
              <a:rPr lang="en-US" spc="-1" dirty="0">
                <a:solidFill>
                  <a:srgbClr val="000000"/>
                </a:solidFill>
              </a:rPr>
              <a:t>of scientific data, curated and archived for 5-10+ years</a:t>
            </a:r>
            <a:endParaRPr lang="en-US" spc="-1" dirty="0"/>
          </a:p>
          <a:p>
            <a:pPr indent="-22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err="1">
                <a:solidFill>
                  <a:srgbClr val="000000"/>
                </a:solidFill>
              </a:rPr>
              <a:t>PaNs</a:t>
            </a:r>
            <a:r>
              <a:rPr lang="en-US" spc="-1" dirty="0">
                <a:solidFill>
                  <a:srgbClr val="000000"/>
                </a:solidFill>
              </a:rPr>
              <a:t> manage and provide access to data from experiments across Europe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Working together </a:t>
            </a:r>
            <a:r>
              <a:rPr lang="en-US" spc="-1" dirty="0">
                <a:solidFill>
                  <a:srgbClr val="000000"/>
                </a:solidFill>
              </a:rPr>
              <a:t>in past and ongoing projects – </a:t>
            </a:r>
            <a:r>
              <a:rPr lang="en-US" spc="-1" dirty="0" err="1">
                <a:solidFill>
                  <a:srgbClr val="000000"/>
                </a:solidFill>
                <a:hlinkClick r:id="rId3"/>
              </a:rPr>
              <a:t>PaNData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>
                <a:solidFill>
                  <a:srgbClr val="000000"/>
                </a:solidFill>
                <a:hlinkClick r:id="rId4"/>
              </a:rPr>
              <a:t>SINE2020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 err="1" smtClean="0">
                <a:solidFill>
                  <a:srgbClr val="000000"/>
                </a:solidFill>
                <a:hlinkClick r:id="rId5"/>
              </a:rPr>
              <a:t>CALIPSOPlus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>
                <a:solidFill>
                  <a:srgbClr val="000000"/>
                </a:solidFill>
                <a:hlinkClick r:id="rId6"/>
              </a:rPr>
              <a:t>EUCALL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>
                <a:solidFill>
                  <a:srgbClr val="000000"/>
                </a:solidFill>
                <a:hlinkClick r:id="rId7"/>
              </a:rPr>
              <a:t>LEAPS</a:t>
            </a:r>
            <a:r>
              <a:rPr lang="en-US" spc="-1" dirty="0">
                <a:solidFill>
                  <a:srgbClr val="000000"/>
                </a:solidFill>
              </a:rPr>
              <a:t>, …</a:t>
            </a:r>
            <a:endParaRPr lang="en-US" spc="-1" dirty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4</a:t>
            </a:fld>
            <a:endParaRPr lang="fr-FR" dirty="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9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8" y="280415"/>
            <a:ext cx="5279331" cy="2482882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86849" y="2630290"/>
            <a:ext cx="8028499" cy="1026080"/>
          </a:xfrm>
        </p:spPr>
        <p:txBody>
          <a:bodyPr/>
          <a:lstStyle/>
          <a:p>
            <a:r>
              <a:rPr lang="fr-FR" b="1" dirty="0" err="1" smtClean="0"/>
              <a:t>What</a:t>
            </a:r>
            <a:r>
              <a:rPr lang="fr-FR" b="1" dirty="0" smtClean="0"/>
              <a:t> </a:t>
            </a:r>
            <a:r>
              <a:rPr lang="fr-FR" b="1" dirty="0" err="1" smtClean="0"/>
              <a:t>we</a:t>
            </a:r>
            <a:r>
              <a:rPr lang="fr-FR" b="1" dirty="0" smtClean="0"/>
              <a:t> </a:t>
            </a:r>
            <a:r>
              <a:rPr lang="fr-FR" b="1" dirty="0" err="1" smtClean="0"/>
              <a:t>want</a:t>
            </a:r>
            <a:r>
              <a:rPr lang="fr-FR" b="1" dirty="0" smtClean="0"/>
              <a:t> to </a:t>
            </a:r>
            <a:r>
              <a:rPr lang="fr-FR" b="1" dirty="0" err="1" smtClean="0"/>
              <a:t>provide</a:t>
            </a:r>
            <a:endParaRPr lang="fr-FR" b="1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486849" y="3795251"/>
            <a:ext cx="8185203" cy="2670863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Curated </a:t>
            </a:r>
            <a:r>
              <a:rPr lang="en-GB" dirty="0"/>
              <a:t>Open Data and metadata of the highest quality</a:t>
            </a:r>
          </a:p>
          <a:p>
            <a:r>
              <a:rPr lang="en-GB" dirty="0" smtClean="0"/>
              <a:t>Reliable </a:t>
            </a:r>
            <a:r>
              <a:rPr lang="en-GB" dirty="0"/>
              <a:t>services dedicated to understanding and to further exploiting these data</a:t>
            </a:r>
          </a:p>
          <a:p>
            <a:r>
              <a:rPr lang="en-GB" dirty="0" smtClean="0"/>
              <a:t>Technical </a:t>
            </a:r>
            <a:r>
              <a:rPr lang="en-GB" dirty="0"/>
              <a:t>and scientific support on these data and data </a:t>
            </a:r>
            <a:r>
              <a:rPr lang="en-GB" dirty="0" smtClean="0"/>
              <a:t>services</a:t>
            </a:r>
          </a:p>
          <a:p>
            <a:r>
              <a:rPr lang="en-GB" dirty="0" smtClean="0"/>
              <a:t>Our </a:t>
            </a:r>
            <a:r>
              <a:rPr lang="en-GB" dirty="0"/>
              <a:t>experience on FAIR data policies and FAIR implementation guidelines for Photon and Neutron science</a:t>
            </a:r>
          </a:p>
          <a:p>
            <a:r>
              <a:rPr lang="en-GB" dirty="0" smtClean="0"/>
              <a:t>Our </a:t>
            </a:r>
            <a:r>
              <a:rPr lang="en-GB" dirty="0"/>
              <a:t>knowledge and understanding of our scientific community</a:t>
            </a:r>
          </a:p>
          <a:p>
            <a:r>
              <a:rPr lang="en-GB" dirty="0" smtClean="0"/>
              <a:t>Our </a:t>
            </a:r>
            <a:r>
              <a:rPr lang="en-GB" dirty="0"/>
              <a:t>ability to promote FAIR culture amongst our </a:t>
            </a:r>
            <a:r>
              <a:rPr lang="en-GB" dirty="0" smtClean="0"/>
              <a:t>community</a:t>
            </a:r>
          </a:p>
          <a:p>
            <a:r>
              <a:rPr lang="en-US" b="1" dirty="0" smtClean="0"/>
              <a:t>Objective: Create a new class of virtual users of Open Data from </a:t>
            </a:r>
            <a:r>
              <a:rPr lang="en-US" b="1" dirty="0" err="1" smtClean="0"/>
              <a:t>PaN</a:t>
            </a:r>
            <a:r>
              <a:rPr lang="en-US" b="1" dirty="0" smtClean="0"/>
              <a:t> RIs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5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94" y="342440"/>
            <a:ext cx="2216771" cy="2496165"/>
          </a:xfrm>
          <a:prstGeom prst="rect">
            <a:avLst/>
          </a:prstGeom>
        </p:spPr>
      </p:pic>
      <p:sp>
        <p:nvSpPr>
          <p:cNvPr id="10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8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8650" y="3087329"/>
            <a:ext cx="7886699" cy="317581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</a:t>
            </a:r>
            <a:r>
              <a:rPr lang="fr-FR" b="1" dirty="0" err="1" smtClean="0">
                <a:latin typeface="Century Gothic" panose="020B0502020202020204" pitchFamily="34" charset="0"/>
              </a:rPr>
              <a:t>Policies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375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2008 – </a:t>
            </a:r>
            <a:r>
              <a:rPr lang="en-GB" dirty="0" err="1" smtClean="0"/>
              <a:t>PaNData</a:t>
            </a:r>
            <a:r>
              <a:rPr lang="en-GB" dirty="0" smtClean="0"/>
              <a:t> policy framework</a:t>
            </a:r>
          </a:p>
          <a:p>
            <a:pPr lvl="1"/>
            <a:r>
              <a:rPr lang="en-GB" dirty="0" smtClean="0"/>
              <a:t>Adoption by several facilities</a:t>
            </a:r>
          </a:p>
          <a:p>
            <a:pPr lvl="1"/>
            <a:r>
              <a:rPr lang="en-GB" dirty="0" smtClean="0"/>
              <a:t>Align user </a:t>
            </a:r>
            <a:r>
              <a:rPr lang="en-GB" dirty="0" smtClean="0"/>
              <a:t>experience </a:t>
            </a:r>
            <a:r>
              <a:rPr lang="en-GB" dirty="0" smtClean="0"/>
              <a:t>about policy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err="1" smtClean="0"/>
              <a:t>PaNOSC</a:t>
            </a:r>
            <a:r>
              <a:rPr lang="en-GB" dirty="0" smtClean="0"/>
              <a:t>: updated Data Policy framework:</a:t>
            </a:r>
          </a:p>
          <a:p>
            <a:pPr lvl="1"/>
            <a:r>
              <a:rPr lang="en-GB" dirty="0" smtClean="0"/>
              <a:t>Lessons learned from the community</a:t>
            </a:r>
          </a:p>
          <a:p>
            <a:pPr lvl="1"/>
            <a:r>
              <a:rPr lang="en-GB" dirty="0" smtClean="0"/>
              <a:t>Better understanding of FAIR </a:t>
            </a:r>
          </a:p>
          <a:p>
            <a:pPr lvl="1"/>
            <a:r>
              <a:rPr lang="en-GB" dirty="0" smtClean="0"/>
              <a:t>Align with other EOSC projects/clusters work on DP.</a:t>
            </a:r>
          </a:p>
          <a:p>
            <a:r>
              <a:rPr lang="en-GB" dirty="0" smtClean="0"/>
              <a:t>Common guidelines</a:t>
            </a:r>
          </a:p>
          <a:p>
            <a:pPr lvl="1"/>
            <a:r>
              <a:rPr lang="en-GB" dirty="0" smtClean="0"/>
              <a:t>Minting DOIs, long term archiving, downloading and citing data, ….</a:t>
            </a:r>
          </a:p>
          <a:p>
            <a:r>
              <a:rPr lang="en-GB" dirty="0" smtClean="0"/>
              <a:t>Implementing DMP 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6</a:t>
            </a:fld>
            <a:endParaRPr lang="fr-FR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5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0244" y="3265710"/>
            <a:ext cx="8205106" cy="285047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</a:t>
            </a:r>
            <a:r>
              <a:rPr lang="fr-FR" b="1" dirty="0" smtClean="0">
                <a:latin typeface="Century Gothic" panose="020B0502020202020204" pitchFamily="34" charset="0"/>
              </a:rPr>
              <a:t>+ </a:t>
            </a:r>
            <a:r>
              <a:rPr lang="fr-FR" b="1" dirty="0" err="1" smtClean="0">
                <a:latin typeface="Century Gothic" panose="020B0502020202020204" pitchFamily="34" charset="0"/>
              </a:rPr>
              <a:t>Metadata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0243" y="1825624"/>
            <a:ext cx="8539843" cy="45307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2015 – Nexus data </a:t>
            </a:r>
            <a:r>
              <a:rPr lang="en-GB" dirty="0"/>
              <a:t>format </a:t>
            </a:r>
            <a:r>
              <a:rPr lang="en-GB" sz="2200" dirty="0" smtClean="0">
                <a:hlinkClick r:id="rId2"/>
              </a:rPr>
              <a:t>https</a:t>
            </a:r>
            <a:r>
              <a:rPr lang="en-GB" sz="2200" dirty="0">
                <a:hlinkClick r:id="rId2"/>
              </a:rPr>
              <a:t>://</a:t>
            </a:r>
            <a:r>
              <a:rPr lang="en-GB" sz="2200" dirty="0" smtClean="0">
                <a:hlinkClick r:id="rId2"/>
              </a:rPr>
              <a:t>doi.org/10.1107/S1600576714027575</a:t>
            </a:r>
            <a:endParaRPr lang="en-GB" dirty="0" smtClean="0"/>
          </a:p>
          <a:p>
            <a:pPr lvl="1"/>
            <a:r>
              <a:rPr lang="en-GB" dirty="0" smtClean="0"/>
              <a:t>Nexus is the de facto standard (</a:t>
            </a:r>
            <a:r>
              <a:rPr lang="en-GB" i="1" dirty="0" smtClean="0"/>
              <a:t>What else ?)</a:t>
            </a:r>
          </a:p>
          <a:p>
            <a:pPr lvl="1"/>
            <a:r>
              <a:rPr lang="en-US" dirty="0" smtClean="0"/>
              <a:t>Adopted by most synchrotrons</a:t>
            </a:r>
            <a:endParaRPr lang="en-GB" dirty="0" smtClean="0"/>
          </a:p>
          <a:p>
            <a:pPr lvl="1"/>
            <a:r>
              <a:rPr lang="en-US" dirty="0" smtClean="0"/>
              <a:t>Not perfect but continuously improving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err="1" smtClean="0"/>
              <a:t>PaNOSC</a:t>
            </a:r>
            <a:r>
              <a:rPr lang="en-GB" dirty="0" smtClean="0"/>
              <a:t>: </a:t>
            </a:r>
            <a:r>
              <a:rPr lang="en-GB" dirty="0" smtClean="0"/>
              <a:t>adopted Nexus as standard:</a:t>
            </a:r>
            <a:endParaRPr lang="en-GB" dirty="0" smtClean="0"/>
          </a:p>
          <a:p>
            <a:pPr lvl="1"/>
            <a:r>
              <a:rPr lang="en-GB" dirty="0" smtClean="0"/>
              <a:t>Lessons learned from the </a:t>
            </a:r>
            <a:r>
              <a:rPr lang="en-GB" dirty="0" smtClean="0"/>
              <a:t>community</a:t>
            </a:r>
          </a:p>
          <a:p>
            <a:pPr lvl="1"/>
            <a:r>
              <a:rPr lang="en-US" dirty="0" smtClean="0"/>
              <a:t>Work closely with Nexus Committee (NIAC)</a:t>
            </a:r>
            <a:endParaRPr lang="en-GB" dirty="0" smtClean="0"/>
          </a:p>
          <a:p>
            <a:pPr lvl="1"/>
            <a:r>
              <a:rPr lang="en-GB" dirty="0" smtClean="0"/>
              <a:t>Collect </a:t>
            </a:r>
            <a:r>
              <a:rPr lang="en-GB" dirty="0" smtClean="0"/>
              <a:t>rich </a:t>
            </a:r>
            <a:r>
              <a:rPr lang="en-GB" dirty="0" smtClean="0"/>
              <a:t>metadata on all experiments</a:t>
            </a:r>
          </a:p>
          <a:p>
            <a:pPr lvl="1"/>
            <a:r>
              <a:rPr lang="en-US" dirty="0"/>
              <a:t>FAIR principles require rich </a:t>
            </a:r>
            <a:r>
              <a:rPr lang="en-US" dirty="0" smtClean="0"/>
              <a:t>metadata</a:t>
            </a:r>
            <a:endParaRPr lang="en-GB" dirty="0" smtClean="0"/>
          </a:p>
          <a:p>
            <a:r>
              <a:rPr lang="en-GB" dirty="0" smtClean="0"/>
              <a:t>Common guidelines</a:t>
            </a:r>
          </a:p>
          <a:p>
            <a:pPr lvl="1"/>
            <a:r>
              <a:rPr lang="en-GB" dirty="0" smtClean="0"/>
              <a:t>Define new metadata standards where missing</a:t>
            </a:r>
            <a:r>
              <a:rPr lang="en-GB" dirty="0" smtClean="0"/>
              <a:t>, share metadata catalogues or definitions based on Nexus, </a:t>
            </a:r>
            <a:r>
              <a:rPr lang="en-GB" dirty="0" smtClean="0"/>
              <a:t>….</a:t>
            </a:r>
          </a:p>
          <a:p>
            <a:r>
              <a:rPr lang="en-GB" dirty="0" smtClean="0"/>
              <a:t>Store data in</a:t>
            </a:r>
            <a:r>
              <a:rPr lang="en-GB" dirty="0" smtClean="0"/>
              <a:t> HDF5 with Nexus conventions</a:t>
            </a:r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7</a:t>
            </a:fld>
            <a:endParaRPr lang="fr-FR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3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8650" y="3443591"/>
            <a:ext cx="7886699" cy="273337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Catalogues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https://icat.esrf.fr</a:t>
            </a:r>
            <a:r>
              <a:rPr lang="en-GB" dirty="0" smtClean="0"/>
              <a:t> </a:t>
            </a:r>
            <a:r>
              <a:rPr lang="en-GB" dirty="0" smtClean="0">
                <a:hlinkClick r:id="rId3"/>
              </a:rPr>
              <a:t>https://data.ill.eu</a:t>
            </a:r>
            <a:r>
              <a:rPr lang="en-GB" dirty="0" smtClean="0"/>
              <a:t> …</a:t>
            </a:r>
          </a:p>
          <a:p>
            <a:pPr marL="0" indent="0">
              <a:buNone/>
            </a:pPr>
            <a:r>
              <a:rPr lang="en-GB" dirty="0" smtClean="0"/>
              <a:t>Standard metadata available via OAI-PMH (</a:t>
            </a:r>
            <a:r>
              <a:rPr lang="en-GB" dirty="0" err="1" smtClean="0"/>
              <a:t>DataCite</a:t>
            </a:r>
            <a:r>
              <a:rPr lang="en-GB" dirty="0" smtClean="0"/>
              <a:t> service</a:t>
            </a:r>
            <a:r>
              <a:rPr lang="en-GB" dirty="0" smtClean="0"/>
              <a:t>) indexed by </a:t>
            </a:r>
            <a:r>
              <a:rPr lang="en-GB" dirty="0" err="1" smtClean="0"/>
              <a:t>OpenAIRE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Development of an API to allow federation </a:t>
            </a:r>
            <a:r>
              <a:rPr lang="en-GB" dirty="0" smtClean="0"/>
              <a:t>of metadata catalogues and </a:t>
            </a:r>
            <a:r>
              <a:rPr lang="en-GB" dirty="0" smtClean="0"/>
              <a:t>exposure of metadata relevant for the area.</a:t>
            </a:r>
          </a:p>
          <a:p>
            <a:r>
              <a:rPr lang="en-GB" dirty="0"/>
              <a:t>Provisioning Federated </a:t>
            </a:r>
            <a:r>
              <a:rPr lang="en-GB" dirty="0" smtClean="0"/>
              <a:t>Search</a:t>
            </a:r>
          </a:p>
          <a:p>
            <a:pPr lvl="1"/>
            <a:r>
              <a:rPr lang="en-GB" dirty="0" smtClean="0"/>
              <a:t>Linked with EOSC-Hub data catalogue(s)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earching </a:t>
            </a:r>
            <a:r>
              <a:rPr lang="en-GB" dirty="0"/>
              <a:t>all </a:t>
            </a:r>
            <a:r>
              <a:rPr lang="en-GB" dirty="0" err="1"/>
              <a:t>PaNOSC</a:t>
            </a:r>
            <a:r>
              <a:rPr lang="en-GB" dirty="0"/>
              <a:t> partner sites for available </a:t>
            </a:r>
            <a:r>
              <a:rPr lang="en-GB" dirty="0" smtClean="0"/>
              <a:t>datasets</a:t>
            </a:r>
          </a:p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8</a:t>
            </a:fld>
            <a:endParaRPr lang="fr-FR" dirty="0"/>
          </a:p>
        </p:txBody>
      </p:sp>
      <p:sp>
        <p:nvSpPr>
          <p:cNvPr id="10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7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8650" y="3205316"/>
            <a:ext cx="7886699" cy="297164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472541" cy="1325563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</a:t>
            </a:r>
            <a:r>
              <a:rPr lang="fr-FR" b="1" dirty="0" err="1" smtClean="0">
                <a:latin typeface="Century Gothic" panose="020B0502020202020204" pitchFamily="34" charset="0"/>
              </a:rPr>
              <a:t>Analysis</a:t>
            </a:r>
            <a:r>
              <a:rPr lang="fr-FR" b="1" dirty="0" smtClean="0">
                <a:latin typeface="Century Gothic" panose="020B0502020202020204" pitchFamily="34" charset="0"/>
              </a:rPr>
              <a:t> Services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Enabling </a:t>
            </a:r>
            <a:r>
              <a:rPr lang="en-GB" b="1" dirty="0"/>
              <a:t>transition from measurements to insight and new science </a:t>
            </a:r>
            <a:r>
              <a:rPr lang="en-GB" dirty="0"/>
              <a:t>	</a:t>
            </a:r>
            <a:endParaRPr lang="fr-FR" dirty="0" smtClean="0"/>
          </a:p>
          <a:p>
            <a:pPr marL="0" indent="0">
              <a:buNone/>
            </a:pPr>
            <a:r>
              <a:rPr lang="en-GB" sz="2000" dirty="0" smtClean="0"/>
              <a:t>Providing</a:t>
            </a:r>
            <a:r>
              <a:rPr lang="fr-FR" sz="2000" dirty="0" smtClean="0"/>
              <a:t> </a:t>
            </a:r>
            <a:r>
              <a:rPr lang="en-GB" sz="2000" dirty="0" smtClean="0"/>
              <a:t>Raw</a:t>
            </a:r>
            <a:r>
              <a:rPr lang="fr-FR" sz="2000" dirty="0" smtClean="0"/>
              <a:t> data </a:t>
            </a:r>
            <a:r>
              <a:rPr lang="fr-FR" sz="2000" dirty="0" err="1" smtClean="0"/>
              <a:t>is</a:t>
            </a:r>
            <a:r>
              <a:rPr lang="fr-FR" sz="2000" dirty="0" smtClean="0"/>
              <a:t> not </a:t>
            </a:r>
            <a:r>
              <a:rPr lang="fr-FR" sz="2000" dirty="0" err="1" smtClean="0"/>
              <a:t>enough</a:t>
            </a:r>
            <a:r>
              <a:rPr lang="fr-FR" sz="2000" dirty="0"/>
              <a:t> </a:t>
            </a:r>
            <a:r>
              <a:rPr lang="fr-FR" sz="2000" dirty="0" smtClean="0"/>
              <a:t>…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also</a:t>
            </a:r>
            <a:r>
              <a:rPr lang="fr-FR" sz="2000" dirty="0" smtClean="0"/>
              <a:t> </a:t>
            </a:r>
            <a:r>
              <a:rPr lang="fr-FR" sz="2000" dirty="0" err="1" smtClean="0"/>
              <a:t>need</a:t>
            </a:r>
            <a:r>
              <a:rPr lang="fr-FR" sz="2000" dirty="0" smtClean="0"/>
              <a:t> to </a:t>
            </a:r>
            <a:r>
              <a:rPr lang="fr-FR" sz="2000" dirty="0" err="1" smtClean="0"/>
              <a:t>provide</a:t>
            </a:r>
            <a:r>
              <a:rPr lang="fr-FR" sz="2000" dirty="0" smtClean="0"/>
              <a:t> </a:t>
            </a:r>
            <a:r>
              <a:rPr lang="fr-FR" sz="2000" dirty="0" err="1" smtClean="0"/>
              <a:t>specific</a:t>
            </a:r>
            <a:r>
              <a:rPr lang="fr-FR" sz="2000" dirty="0" smtClean="0"/>
              <a:t> services for </a:t>
            </a:r>
            <a:r>
              <a:rPr lang="fr-FR" sz="2000" dirty="0" err="1" smtClean="0"/>
              <a:t>extracting</a:t>
            </a:r>
            <a:r>
              <a:rPr lang="fr-FR" sz="2000" dirty="0" smtClean="0"/>
              <a:t> </a:t>
            </a:r>
            <a:r>
              <a:rPr lang="fr-FR" sz="2000" dirty="0" err="1" smtClean="0"/>
              <a:t>scientific</a:t>
            </a:r>
            <a:r>
              <a:rPr lang="fr-FR" sz="2000" dirty="0" smtClean="0"/>
              <a:t> </a:t>
            </a:r>
            <a:r>
              <a:rPr lang="fr-FR" sz="2000" dirty="0" err="1" smtClean="0"/>
              <a:t>knowledge</a:t>
            </a:r>
            <a:r>
              <a:rPr lang="fr-FR" sz="2000" dirty="0" smtClean="0"/>
              <a:t>.</a:t>
            </a:r>
          </a:p>
          <a:p>
            <a:r>
              <a:rPr lang="en-GB" dirty="0" smtClean="0"/>
              <a:t>Web remote </a:t>
            </a:r>
            <a:r>
              <a:rPr lang="en-GB" dirty="0"/>
              <a:t>desktop based analysis </a:t>
            </a:r>
            <a:r>
              <a:rPr lang="en-GB" dirty="0" smtClean="0"/>
              <a:t>services</a:t>
            </a:r>
          </a:p>
          <a:p>
            <a:pPr lvl="1"/>
            <a:r>
              <a:rPr lang="en-GB" dirty="0" smtClean="0"/>
              <a:t>Provide generic solution for analysis software </a:t>
            </a:r>
          </a:p>
          <a:p>
            <a:r>
              <a:rPr lang="en-GB" dirty="0" smtClean="0"/>
              <a:t>Web notebook </a:t>
            </a:r>
            <a:r>
              <a:rPr lang="en-GB" dirty="0"/>
              <a:t>based </a:t>
            </a:r>
            <a:r>
              <a:rPr lang="en-GB" dirty="0" err="1"/>
              <a:t>based</a:t>
            </a:r>
            <a:r>
              <a:rPr lang="en-GB" dirty="0"/>
              <a:t> analysis </a:t>
            </a:r>
            <a:r>
              <a:rPr lang="en-GB" dirty="0" smtClean="0"/>
              <a:t>services</a:t>
            </a:r>
          </a:p>
          <a:p>
            <a:pPr lvl="1"/>
            <a:r>
              <a:rPr lang="en-GB" dirty="0" smtClean="0"/>
              <a:t>Focus on </a:t>
            </a:r>
            <a:r>
              <a:rPr lang="fr-FR" dirty="0" smtClean="0"/>
              <a:t>reproductible and </a:t>
            </a:r>
            <a:r>
              <a:rPr lang="fr-FR" dirty="0" err="1" smtClean="0"/>
              <a:t>publishable</a:t>
            </a:r>
            <a:r>
              <a:rPr lang="fr-FR" dirty="0" smtClean="0"/>
              <a:t> data </a:t>
            </a:r>
            <a:r>
              <a:rPr lang="fr-FR" dirty="0" err="1"/>
              <a:t>analysis</a:t>
            </a:r>
            <a:r>
              <a:rPr lang="fr-FR" dirty="0"/>
              <a:t> 	</a:t>
            </a:r>
            <a:endParaRPr lang="en-GB" dirty="0" smtClean="0"/>
          </a:p>
          <a:p>
            <a:r>
              <a:rPr lang="en-GB" dirty="0" smtClean="0"/>
              <a:t>Integration into EOSC service portfolio</a:t>
            </a:r>
          </a:p>
          <a:p>
            <a:r>
              <a:rPr lang="en-GB" dirty="0" smtClean="0"/>
              <a:t>Moving from single facility to EOSC scope</a:t>
            </a:r>
            <a:endParaRPr lang="en-GB" dirty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9</a:t>
            </a:fld>
            <a:endParaRPr lang="fr-FR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</a:t>
            </a:r>
            <a:r>
              <a:rPr lang="en-GB" dirty="0" smtClean="0"/>
              <a:t>. Perrin 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dirty="0" smtClean="0"/>
              <a:t>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1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-04-09 PaNOSC template.potx" id="{34169CBD-DE21-4F81-A9FD-3237DE712868}" vid="{0FD38405-D844-4D03-AD64-78EBB7C14DF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2018-04-09 PaNOSC template</Template>
  <TotalTime>0</TotalTime>
  <Words>1277</Words>
  <Application>Microsoft Office PowerPoint</Application>
  <PresentationFormat>On-screen Show (4:3)</PresentationFormat>
  <Paragraphs>202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Thème Office</vt:lpstr>
      <vt:lpstr>Photon and Neutron facilities in EOSC: challenges and opportunities</vt:lpstr>
      <vt:lpstr>PaNOSC Proposal </vt:lpstr>
      <vt:lpstr>PaNOSC Work packages</vt:lpstr>
      <vt:lpstr>The community </vt:lpstr>
      <vt:lpstr>What we want to provide</vt:lpstr>
      <vt:lpstr>Data Policies</vt:lpstr>
      <vt:lpstr>Data + Metadata</vt:lpstr>
      <vt:lpstr>Data Catalogues </vt:lpstr>
      <vt:lpstr>Data Analysis Services </vt:lpstr>
      <vt:lpstr>Simulation Services</vt:lpstr>
      <vt:lpstr>Support &amp; Training </vt:lpstr>
      <vt:lpstr>Working with</vt:lpstr>
      <vt:lpstr>Key challenges with e-infra</vt:lpstr>
      <vt:lpstr>Open Data and FAIR principles stewardship … all together </vt:lpstr>
      <vt:lpstr>Open Data and FAIR principles stewardship … all together </vt:lpstr>
      <vt:lpstr>Open Data and FAIR principles stewardship … all together </vt:lpstr>
      <vt:lpstr>Alone is not enough !</vt:lpstr>
      <vt:lpstr>ESRF DOIs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Jean-François Perrin</dc:creator>
  <cp:lastModifiedBy>GOETZ Andrew</cp:lastModifiedBy>
  <cp:revision>62</cp:revision>
  <dcterms:created xsi:type="dcterms:W3CDTF">2018-04-09T07:06:48Z</dcterms:created>
  <dcterms:modified xsi:type="dcterms:W3CDTF">2018-05-01T06:36:38Z</dcterms:modified>
</cp:coreProperties>
</file>