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1"/>
  </p:notesMasterIdLst>
  <p:sldIdLst>
    <p:sldId id="264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5" r:id="rId17"/>
    <p:sldId id="286" r:id="rId18"/>
    <p:sldId id="283" r:id="rId19"/>
    <p:sldId id="284" r:id="rId2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106" d="100"/>
          <a:sy n="106" d="100"/>
        </p:scale>
        <p:origin x="-96" y="-1688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15/07/19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66642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04622" y="6356352"/>
            <a:ext cx="5980497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0622" y="6356352"/>
            <a:ext cx="753177" cy="365125"/>
          </a:xfrm>
          <a:prstGeom prst="rect">
            <a:avLst/>
          </a:prstGeom>
        </p:spPr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76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666421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04622" y="6356352"/>
            <a:ext cx="5980497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0622" y="6356352"/>
            <a:ext cx="753177" cy="365125"/>
          </a:xfrm>
          <a:prstGeom prst="rect">
            <a:avLst/>
          </a:prstGeom>
        </p:spPr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71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Click to edit Master title style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15/07/19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Relationship Id="rId9" Type="http://schemas.openxmlformats.org/officeDocument/2006/relationships/image" Target="../media/image8.jpg"/><Relationship Id="rId10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4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xmlns="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xmlns="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15/07/19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xmlns="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  <p:sldLayoutId id="2147483694" r:id="rId6"/>
    <p:sldLayoutId id="214748369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4" Type="http://schemas.openxmlformats.org/officeDocument/2006/relationships/hyperlink" Target="https://www.ill.eu/DOIs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40B28q8EUyI?t=3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4" Type="http://schemas.openxmlformats.org/officeDocument/2006/relationships/hyperlink" Target="https://www.ill.eu/DOIs" TargetMode="External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40B28q8EUyI?t=3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" TargetMode="External"/><Relationship Id="rId4" Type="http://schemas.openxmlformats.org/officeDocument/2006/relationships/hyperlink" Target="http://sine2020.eu/" TargetMode="External"/><Relationship Id="rId5" Type="http://schemas.openxmlformats.org/officeDocument/2006/relationships/hyperlink" Target="http://www.calipsoplus.eu/" TargetMode="External"/><Relationship Id="rId6" Type="http://schemas.openxmlformats.org/officeDocument/2006/relationships/hyperlink" Target="https://www.eucall.eu/" TargetMode="External"/><Relationship Id="rId7" Type="http://schemas.openxmlformats.org/officeDocument/2006/relationships/hyperlink" Target="https://www.leaps-initiative.eu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an-data.eu/sites/pan-data.eu/files/PaN-data-D2-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1107/S160057671402757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icat.esrf.fr/" TargetMode="External"/><Relationship Id="rId3" Type="http://schemas.openxmlformats.org/officeDocument/2006/relationships/hyperlink" Target="https://data.ill.e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9791104" cy="1615827"/>
          </a:xfrm>
        </p:spPr>
        <p:txBody>
          <a:bodyPr/>
          <a:lstStyle/>
          <a:p>
            <a:r>
              <a:rPr lang="en-US" spc="90" dirty="0" smtClean="0"/>
              <a:t>Photon and Neutron Facilities in EOSC: challenges and opportunities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1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17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err="1">
                <a:solidFill>
                  <a:srgbClr val="4C4D4F"/>
                </a:solidFill>
                <a:cs typeface="Arial"/>
              </a:rPr>
              <a:t>april</a:t>
            </a:r>
            <a:r>
              <a:rPr lang="en-US" spc="10" dirty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2019 – EOSC-hub week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J.-F. Perrin on behalf of the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PaNOSC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cluster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4294967295"/>
          </p:nvPr>
        </p:nvSpPr>
        <p:spPr>
          <a:xfrm>
            <a:off x="152400" y="685800"/>
            <a:ext cx="115062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2000" dirty="0" smtClean="0">
                <a:latin typeface="Muli Regular"/>
                <a:cs typeface="Muli Regular"/>
              </a:rPr>
              <a:t>Active </a:t>
            </a:r>
            <a:r>
              <a:rPr lang="en-GB" sz="2000" dirty="0">
                <a:latin typeface="Muli Regular"/>
                <a:cs typeface="Muli Regular"/>
              </a:rPr>
              <a:t>participation in </a:t>
            </a:r>
            <a:r>
              <a:rPr lang="en-GB" sz="2000" dirty="0" smtClean="0">
                <a:latin typeface="Muli Regular"/>
                <a:cs typeface="Muli Regular"/>
              </a:rPr>
              <a:t>governance.</a:t>
            </a:r>
            <a:endParaRPr lang="en-GB" sz="2000" dirty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Active </a:t>
            </a:r>
            <a:r>
              <a:rPr lang="en-GB" sz="2000" dirty="0">
                <a:latin typeface="Muli Regular"/>
                <a:cs typeface="Muli Regular"/>
              </a:rPr>
              <a:t>Participation in open policies </a:t>
            </a:r>
            <a:r>
              <a:rPr lang="en-GB" sz="2000" dirty="0" smtClean="0">
                <a:latin typeface="Muli Regular"/>
                <a:cs typeface="Muli Regular"/>
              </a:rPr>
              <a:t>activities.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Integration </a:t>
            </a:r>
            <a:r>
              <a:rPr lang="en-GB" sz="2000" dirty="0">
                <a:latin typeface="Muli Regular"/>
                <a:cs typeface="Muli Regular"/>
              </a:rPr>
              <a:t>of our data catalogues into the EOSC data </a:t>
            </a:r>
            <a:r>
              <a:rPr lang="en-GB" sz="2000" dirty="0" smtClean="0">
                <a:latin typeface="Muli Regular"/>
                <a:cs typeface="Muli Regular"/>
              </a:rPr>
              <a:t>catalogue.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Use </a:t>
            </a:r>
            <a:r>
              <a:rPr lang="en-GB" sz="2000" dirty="0">
                <a:latin typeface="Muli Regular"/>
                <a:cs typeface="Muli Regular"/>
              </a:rPr>
              <a:t>of E-Infra IT services to deploy more specific services targeted at Photon and Neutron data type and users.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Provisioning </a:t>
            </a:r>
            <a:r>
              <a:rPr lang="en-GB" sz="2000" dirty="0">
                <a:latin typeface="Muli Regular"/>
                <a:cs typeface="Muli Regular"/>
              </a:rPr>
              <a:t>of models and solutions to bring small datasets to the compute resources and vice versa for very large datasets.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Commonly </a:t>
            </a:r>
            <a:r>
              <a:rPr lang="en-GB" sz="2000" dirty="0">
                <a:latin typeface="Muli Regular"/>
                <a:cs typeface="Muli Regular"/>
              </a:rPr>
              <a:t>defined service quality levels (Service Level Agreements) and if necessary upgrade the services to reach and maintain reliably this level of quality.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Commonly </a:t>
            </a:r>
            <a:r>
              <a:rPr lang="en-GB" sz="2000" dirty="0">
                <a:latin typeface="Muli Regular"/>
                <a:cs typeface="Muli Regular"/>
              </a:rPr>
              <a:t>defined usage metrics and the adoption of the necessary tools to collect and publish </a:t>
            </a:r>
            <a:r>
              <a:rPr lang="en-GB" sz="2000" dirty="0" smtClean="0">
                <a:latin typeface="Muli Regular"/>
                <a:cs typeface="Muli Regular"/>
              </a:rPr>
              <a:t>them.</a:t>
            </a:r>
            <a:endParaRPr lang="en-GB" sz="2000" dirty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Harmonization </a:t>
            </a:r>
            <a:r>
              <a:rPr lang="en-GB" sz="2000" dirty="0">
                <a:latin typeface="Muli Regular"/>
                <a:cs typeface="Muli Regular"/>
              </a:rPr>
              <a:t>of solutions for federated identity provisioning, authentication and authorization.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Set </a:t>
            </a:r>
            <a:r>
              <a:rPr lang="en-GB" sz="2000" dirty="0">
                <a:latin typeface="Muli Regular"/>
                <a:cs typeface="Muli Regular"/>
              </a:rPr>
              <a:t>up a technical and scientific support structure for handling data scientist (not necessarily facility users) requests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Promoting </a:t>
            </a:r>
            <a:r>
              <a:rPr lang="en-GB" sz="2000" dirty="0">
                <a:latin typeface="Muli Regular"/>
                <a:cs typeface="Muli Regular"/>
              </a:rPr>
              <a:t>FAIR data culture.</a:t>
            </a:r>
            <a:endParaRPr lang="fr-FR" sz="2000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00800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Working with EOSC-hub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486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4351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Muli Regular"/>
                <a:cs typeface="Muli Regular"/>
              </a:rPr>
              <a:t>Integrating our services into EOSC Hub Service Catalogue </a:t>
            </a:r>
          </a:p>
          <a:p>
            <a:pPr lvl="1"/>
            <a:r>
              <a:rPr lang="en-GB" dirty="0" smtClean="0">
                <a:latin typeface="Muli Regular"/>
                <a:cs typeface="Muli Regular"/>
              </a:rPr>
              <a:t>SLA Standards</a:t>
            </a:r>
          </a:p>
          <a:p>
            <a:pPr lvl="1"/>
            <a:r>
              <a:rPr lang="en-GB" dirty="0" smtClean="0">
                <a:latin typeface="Muli Regular"/>
                <a:cs typeface="Muli Regular"/>
              </a:rPr>
              <a:t>Metrics</a:t>
            </a:r>
            <a:r>
              <a:rPr lang="en-GB" dirty="0">
                <a:latin typeface="Muli Regular"/>
                <a:cs typeface="Muli Regular"/>
              </a:rPr>
              <a:t> </a:t>
            </a:r>
            <a:r>
              <a:rPr lang="en-GB" dirty="0" smtClean="0">
                <a:latin typeface="Muli Regular"/>
                <a:cs typeface="Muli Regular"/>
              </a:rPr>
              <a:t>and monitoring</a:t>
            </a:r>
          </a:p>
          <a:p>
            <a:r>
              <a:rPr lang="en-GB" dirty="0" smtClean="0">
                <a:latin typeface="Muli Regular"/>
                <a:cs typeface="Muli Regular"/>
              </a:rPr>
              <a:t>Providing compute capacity for the services </a:t>
            </a:r>
            <a:r>
              <a:rPr lang="fr-FR" dirty="0">
                <a:latin typeface="Muli Regular"/>
                <a:cs typeface="Muli Regular"/>
              </a:rPr>
              <a:t>	</a:t>
            </a:r>
          </a:p>
          <a:p>
            <a:r>
              <a:rPr lang="en-GB" dirty="0">
                <a:latin typeface="Muli Regular"/>
                <a:cs typeface="Muli Regular"/>
              </a:rPr>
              <a:t>Data availability for the </a:t>
            </a:r>
            <a:r>
              <a:rPr lang="en-GB" dirty="0" smtClean="0">
                <a:latin typeface="Muli Regular"/>
                <a:cs typeface="Muli Regular"/>
              </a:rPr>
              <a:t>services</a:t>
            </a:r>
          </a:p>
          <a:p>
            <a:pPr lvl="1"/>
            <a:r>
              <a:rPr lang="en-GB" dirty="0" smtClean="0">
                <a:latin typeface="Muli Regular"/>
                <a:cs typeface="Muli Regular"/>
              </a:rPr>
              <a:t>Moving data to the services</a:t>
            </a:r>
          </a:p>
          <a:p>
            <a:pPr lvl="1"/>
            <a:r>
              <a:rPr lang="en-GB" dirty="0" smtClean="0">
                <a:latin typeface="Muli Regular"/>
                <a:cs typeface="Muli Regular"/>
              </a:rPr>
              <a:t>Moving the computing capacity to the data</a:t>
            </a:r>
          </a:p>
          <a:p>
            <a:r>
              <a:rPr lang="en-GB" dirty="0" err="1">
                <a:latin typeface="Muli Regular"/>
                <a:cs typeface="Muli Regular"/>
              </a:rPr>
              <a:t>PaN</a:t>
            </a:r>
            <a:r>
              <a:rPr lang="en-GB" dirty="0">
                <a:latin typeface="Muli Regular"/>
                <a:cs typeface="Muli Regular"/>
              </a:rPr>
              <a:t> Software </a:t>
            </a:r>
            <a:r>
              <a:rPr lang="en-GB" dirty="0" smtClean="0">
                <a:latin typeface="Muli Regular"/>
                <a:cs typeface="Muli Regular"/>
              </a:rPr>
              <a:t>catalogue integration into </a:t>
            </a:r>
            <a:r>
              <a:rPr lang="fr-FR" dirty="0" smtClean="0">
                <a:latin typeface="Muli Regular"/>
                <a:cs typeface="Muli Regular"/>
              </a:rPr>
              <a:t>EOSC </a:t>
            </a:r>
            <a:r>
              <a:rPr lang="fr-FR" dirty="0" err="1">
                <a:latin typeface="Muli Regular"/>
                <a:cs typeface="Muli Regular"/>
              </a:rPr>
              <a:t>database</a:t>
            </a:r>
            <a:r>
              <a:rPr lang="fr-FR" dirty="0">
                <a:latin typeface="Muli Regular"/>
                <a:cs typeface="Muli Regular"/>
              </a:rPr>
              <a:t> catalogue </a:t>
            </a:r>
            <a:endParaRPr lang="en-GB" dirty="0" smtClean="0">
              <a:latin typeface="Muli Regular"/>
              <a:cs typeface="Muli Regular"/>
            </a:endParaRPr>
          </a:p>
          <a:p>
            <a:r>
              <a:rPr lang="en-GB" dirty="0" smtClean="0">
                <a:latin typeface="Muli Regular"/>
                <a:cs typeface="Muli Regular"/>
              </a:rPr>
              <a:t>Models for AAI integration </a:t>
            </a:r>
          </a:p>
          <a:p>
            <a:r>
              <a:rPr lang="en-GB" dirty="0" smtClean="0">
                <a:latin typeface="Muli Regular"/>
                <a:cs typeface="Muli Regular"/>
              </a:rPr>
              <a:t>Data archiving pilot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Key challenges with e-infra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54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week 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pic>
        <p:nvPicPr>
          <p:cNvPr id="9" name="Image 8" descr="Capture d’écran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03" y="2014555"/>
            <a:ext cx="9464135" cy="40179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707851" y="1245854"/>
            <a:ext cx="2083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Muli Regular"/>
                <a:cs typeface="Muli Regular"/>
                <a:hlinkClick r:id="rId4"/>
              </a:rPr>
              <a:t>https://www.ill.eu/DOIs</a:t>
            </a:r>
            <a:endParaRPr lang="fr-FR" sz="1400" dirty="0" smtClean="0">
              <a:latin typeface="Muli Regular"/>
              <a:cs typeface="Muli Regular"/>
            </a:endParaRPr>
          </a:p>
          <a:p>
            <a:endParaRPr lang="fr-FR" dirty="0">
              <a:latin typeface="Muli Regular"/>
              <a:cs typeface="Muli Regular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Open Data and FAIR principles stewardship</a:t>
            </a:r>
          </a:p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…all together</a:t>
            </a:r>
          </a:p>
        </p:txBody>
      </p:sp>
    </p:spTree>
    <p:extLst>
      <p:ext uri="{BB962C8B-B14F-4D97-AF65-F5344CB8AC3E}">
        <p14:creationId xmlns:p14="http://schemas.microsoft.com/office/powerpoint/2010/main" val="232374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pic>
        <p:nvPicPr>
          <p:cNvPr id="9" name="Image 8" descr="Capture d’écran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03" y="2014555"/>
            <a:ext cx="9464135" cy="40179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707851" y="1245854"/>
            <a:ext cx="2083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Muli Regular"/>
                <a:cs typeface="Muli Regular"/>
                <a:hlinkClick r:id="rId4"/>
              </a:rPr>
              <a:t>https://www.ill.eu/DOIs</a:t>
            </a:r>
            <a:endParaRPr lang="fr-FR" sz="1400" dirty="0" smtClean="0">
              <a:latin typeface="Muli Regular"/>
              <a:cs typeface="Muli Regular"/>
            </a:endParaRPr>
          </a:p>
          <a:p>
            <a:endParaRPr lang="fr-FR" dirty="0">
              <a:latin typeface="Muli Regular"/>
              <a:cs typeface="Muli Regular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Open Data and FAIR principles stewardship</a:t>
            </a:r>
          </a:p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…all together</a:t>
            </a:r>
          </a:p>
        </p:txBody>
      </p:sp>
      <p:pic>
        <p:nvPicPr>
          <p:cNvPr id="7" name="Espace réservé du contenu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r="1879" b="7662"/>
          <a:stretch/>
        </p:blipFill>
        <p:spPr>
          <a:xfrm>
            <a:off x="5750665" y="2014556"/>
            <a:ext cx="5953328" cy="40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Open Data and FAIR principles stewardship</a:t>
            </a:r>
          </a:p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…all together</a:t>
            </a:r>
          </a:p>
        </p:txBody>
      </p:sp>
      <p:pic>
        <p:nvPicPr>
          <p:cNvPr id="12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143000"/>
            <a:ext cx="9296400" cy="49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smtClean="0">
                <a:latin typeface="Muli Regular"/>
                <a:cs typeface="Muli Regular"/>
              </a:rPr>
              <a:t>J-F. Perrin on behalf of the PaNOSC cluster</a:t>
            </a:r>
            <a:endParaRPr lang="fr-FR" sz="1000" dirty="0">
              <a:latin typeface="Muli Regular"/>
              <a:cs typeface="Muli Regular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9600" y="1905000"/>
            <a:ext cx="10515600" cy="3983038"/>
            <a:chOff x="396" y="1266"/>
            <a:chExt cx="4968" cy="2509"/>
          </a:xfrm>
          <a:solidFill>
            <a:schemeClr val="bg1">
              <a:lumMod val="95000"/>
            </a:schemeClr>
          </a:solidFill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" y="1266"/>
              <a:ext cx="4968" cy="25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266"/>
              <a:ext cx="4973" cy="2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ZoneTexte 9"/>
          <p:cNvSpPr txBox="1"/>
          <p:nvPr/>
        </p:nvSpPr>
        <p:spPr>
          <a:xfrm>
            <a:off x="533400" y="1066800"/>
            <a:ext cx="1075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Muli Regular"/>
                <a:cs typeface="Muli Regular"/>
              </a:rPr>
              <a:t>We need complete and focused participation from all parties: Universities, Publishers, RIs, e-Infra, EC, …</a:t>
            </a:r>
            <a:endParaRPr lang="en-GB" sz="2000" dirty="0">
              <a:latin typeface="Muli Regular"/>
              <a:cs typeface="Muli Regular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414749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+ </a:t>
            </a:r>
            <a:r>
              <a:rPr lang="en-GB" sz="1000" dirty="0" err="1" smtClean="0">
                <a:latin typeface="Muli Regular"/>
                <a:cs typeface="Muli Regular"/>
              </a:rPr>
              <a:t>A.Götz</a:t>
            </a:r>
            <a:r>
              <a:rPr lang="en-GB" sz="1000" dirty="0" smtClean="0">
                <a:latin typeface="Muli Regular"/>
                <a:cs typeface="Muli Regular"/>
              </a:rPr>
              <a:t>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1000" y="457200"/>
            <a:ext cx="6277316" cy="513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latin typeface="Muli Black"/>
                <a:cs typeface="Muli Black"/>
              </a:rPr>
              <a:t>We</a:t>
            </a:r>
            <a:r>
              <a:rPr lang="fr-FR" sz="3200" b="1" dirty="0" smtClean="0">
                <a:latin typeface="Muli Black"/>
                <a:cs typeface="Muli Black"/>
              </a:rPr>
              <a:t> are Open to </a:t>
            </a:r>
            <a:r>
              <a:rPr lang="fr-FR" sz="3200" b="1" dirty="0">
                <a:latin typeface="Muli Black"/>
                <a:cs typeface="Muli Black"/>
              </a:rPr>
              <a:t>C</a:t>
            </a:r>
            <a:r>
              <a:rPr lang="fr-FR" sz="3200" b="1" dirty="0" smtClean="0">
                <a:latin typeface="Muli Black"/>
                <a:cs typeface="Muli Black"/>
              </a:rPr>
              <a:t>ollaboration</a:t>
            </a:r>
          </a:p>
          <a:p>
            <a:endParaRPr lang="fr-FR" sz="3200" b="1" dirty="0" smtClean="0">
              <a:latin typeface="Muli Black"/>
              <a:cs typeface="Muli Black"/>
            </a:endParaRPr>
          </a:p>
          <a:p>
            <a:r>
              <a:rPr lang="fr-FR" sz="3200" dirty="0" err="1" smtClean="0">
                <a:latin typeface="Muli Regular"/>
                <a:cs typeface="Muli Regular"/>
              </a:rPr>
              <a:t>We</a:t>
            </a:r>
            <a:r>
              <a:rPr lang="fr-FR" sz="3200" dirty="0" smtClean="0">
                <a:latin typeface="Muli Regular"/>
                <a:cs typeface="Muli Regular"/>
              </a:rPr>
              <a:t> </a:t>
            </a:r>
            <a:r>
              <a:rPr lang="fr-FR" sz="3200" dirty="0" err="1" smtClean="0">
                <a:latin typeface="Muli Regular"/>
                <a:cs typeface="Muli Regular"/>
              </a:rPr>
              <a:t>need</a:t>
            </a:r>
            <a:r>
              <a:rPr lang="fr-FR" sz="3200" dirty="0" smtClean="0">
                <a:latin typeface="Muli Regular"/>
                <a:cs typeface="Muli Regular"/>
              </a:rPr>
              <a:t> to </a:t>
            </a:r>
            <a:r>
              <a:rPr lang="fr-FR" sz="3200" b="1" dirty="0" err="1" smtClean="0">
                <a:latin typeface="Muli Black"/>
                <a:cs typeface="Muli Black"/>
              </a:rPr>
              <a:t>work</a:t>
            </a:r>
            <a:endParaRPr lang="fr-FR" sz="3200" b="1" dirty="0" smtClean="0">
              <a:latin typeface="Muli Black"/>
              <a:cs typeface="Muli Black"/>
            </a:endParaRPr>
          </a:p>
          <a:p>
            <a:r>
              <a:rPr lang="fr-FR" sz="3200" b="1" dirty="0" err="1">
                <a:latin typeface="Muli Black"/>
                <a:cs typeface="Muli Black"/>
              </a:rPr>
              <a:t>t</a:t>
            </a:r>
            <a:r>
              <a:rPr lang="fr-FR" sz="3200" b="1" dirty="0" err="1" smtClean="0">
                <a:latin typeface="Muli Black"/>
                <a:cs typeface="Muli Black"/>
              </a:rPr>
              <a:t>ogether</a:t>
            </a:r>
            <a:r>
              <a:rPr lang="fr-FR" sz="3200" b="1" dirty="0" smtClean="0">
                <a:latin typeface="Muli Black"/>
                <a:cs typeface="Muli Black"/>
              </a:rPr>
              <a:t> </a:t>
            </a:r>
            <a:r>
              <a:rPr lang="fr-FR" sz="3200" dirty="0" err="1" smtClean="0">
                <a:latin typeface="Muli Regular"/>
                <a:cs typeface="Muli Regular"/>
              </a:rPr>
              <a:t>with</a:t>
            </a:r>
            <a:r>
              <a:rPr lang="fr-FR" sz="3200" dirty="0" smtClean="0">
                <a:latin typeface="Muli Regular"/>
                <a:cs typeface="Muli Regular"/>
              </a:rPr>
              <a:t> </a:t>
            </a:r>
          </a:p>
          <a:p>
            <a:r>
              <a:rPr lang="fr-FR" sz="3200" b="1" dirty="0" smtClean="0">
                <a:latin typeface="Muli Black"/>
                <a:cs typeface="Muli Black"/>
              </a:rPr>
              <a:t>National </a:t>
            </a:r>
            <a:r>
              <a:rPr lang="fr-FR" sz="3200" b="1" dirty="0" err="1" smtClean="0">
                <a:latin typeface="Muli Black"/>
                <a:cs typeface="Muli Black"/>
              </a:rPr>
              <a:t>RIs</a:t>
            </a:r>
            <a:r>
              <a:rPr lang="fr-FR" sz="3200" b="1" dirty="0" smtClean="0">
                <a:latin typeface="Muli Black"/>
                <a:cs typeface="Muli Black"/>
              </a:rPr>
              <a:t> </a:t>
            </a:r>
            <a:r>
              <a:rPr lang="fr-FR" sz="3200" dirty="0" smtClean="0">
                <a:latin typeface="Muli Regular"/>
                <a:cs typeface="Muli Regular"/>
              </a:rPr>
              <a:t>on</a:t>
            </a:r>
          </a:p>
          <a:p>
            <a:r>
              <a:rPr lang="fr-FR" sz="3200" b="1" dirty="0" smtClean="0">
                <a:latin typeface="Muli Black"/>
                <a:cs typeface="Muli Black"/>
              </a:rPr>
              <a:t>Open Data </a:t>
            </a:r>
            <a:r>
              <a:rPr lang="fr-FR" sz="3200" dirty="0" smtClean="0">
                <a:latin typeface="Muli Regular"/>
                <a:cs typeface="Muli Regular"/>
              </a:rPr>
              <a:t>and</a:t>
            </a:r>
          </a:p>
          <a:p>
            <a:r>
              <a:rPr lang="fr-FR" sz="3200" b="1" dirty="0" smtClean="0">
                <a:latin typeface="Muli Black"/>
                <a:cs typeface="Muli Black"/>
              </a:rPr>
              <a:t>Data </a:t>
            </a:r>
            <a:r>
              <a:rPr lang="fr-FR" sz="3200" b="1" dirty="0" err="1" smtClean="0">
                <a:latin typeface="Muli Black"/>
                <a:cs typeface="Muli Black"/>
              </a:rPr>
              <a:t>Analysis</a:t>
            </a:r>
            <a:r>
              <a:rPr lang="fr-FR" sz="3200" b="1" dirty="0" smtClean="0">
                <a:latin typeface="Muli Black"/>
                <a:cs typeface="Muli Black"/>
              </a:rPr>
              <a:t> as a</a:t>
            </a:r>
          </a:p>
          <a:p>
            <a:r>
              <a:rPr lang="fr-FR" sz="3200" b="1" dirty="0" smtClean="0">
                <a:latin typeface="Muli Black"/>
                <a:cs typeface="Muli Black"/>
              </a:rPr>
              <a:t>Service !</a:t>
            </a:r>
          </a:p>
          <a:p>
            <a:endParaRPr lang="fr-FR" sz="2400" b="1" dirty="0">
              <a:latin typeface="Muli Black"/>
              <a:cs typeface="Muli Black"/>
            </a:endParaRPr>
          </a:p>
          <a:p>
            <a:endParaRPr lang="fr-FR" sz="2400" b="1" dirty="0" smtClean="0">
              <a:latin typeface="Muli Black"/>
              <a:cs typeface="Muli Black"/>
            </a:endParaRPr>
          </a:p>
          <a:p>
            <a:endParaRPr lang="fr-FR" sz="2400" b="1" dirty="0">
              <a:latin typeface="Muli Black"/>
              <a:cs typeface="Muli Black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89282" y="5544766"/>
            <a:ext cx="21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Muli Regular"/>
                <a:cs typeface="Muli Regular"/>
              </a:rPr>
              <a:t>andy.gotz@esrf.fr</a:t>
            </a:r>
            <a:endParaRPr lang="fr-FR" b="1" dirty="0">
              <a:latin typeface="Muli Regular"/>
              <a:cs typeface="Muli Regular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80" t="2395" r="791" b="2858"/>
          <a:stretch/>
        </p:blipFill>
        <p:spPr>
          <a:xfrm>
            <a:off x="6316495" y="1491498"/>
            <a:ext cx="4786008" cy="4422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73118" y="5881308"/>
            <a:ext cx="35060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Muli Regular"/>
                <a:cs typeface="Muli Regular"/>
              </a:rPr>
              <a:t> </a:t>
            </a:r>
            <a:r>
              <a:rPr lang="en-GB" sz="900" dirty="0">
                <a:latin typeface="Muli Regular"/>
                <a:cs typeface="Muli Regular"/>
              </a:rPr>
              <a:t>Don </a:t>
            </a:r>
            <a:r>
              <a:rPr lang="en-GB" sz="900" dirty="0" err="1" smtClean="0">
                <a:latin typeface="Muli Regular"/>
                <a:cs typeface="Muli Regular"/>
              </a:rPr>
              <a:t>Quichotte</a:t>
            </a:r>
            <a:r>
              <a:rPr lang="en-GB" sz="900" dirty="0" smtClean="0">
                <a:latin typeface="Muli Regular"/>
                <a:cs typeface="Muli Regular"/>
              </a:rPr>
              <a:t> </a:t>
            </a:r>
            <a:r>
              <a:rPr lang="en-GB" sz="900" dirty="0">
                <a:latin typeface="Muli Regular"/>
                <a:cs typeface="Muli Regular"/>
              </a:rPr>
              <a:t>and Sancho </a:t>
            </a:r>
            <a:r>
              <a:rPr lang="en-GB" sz="900" dirty="0" err="1">
                <a:latin typeface="Muli Regular"/>
                <a:cs typeface="Muli Regular"/>
              </a:rPr>
              <a:t>Panza</a:t>
            </a:r>
            <a:r>
              <a:rPr lang="en-GB" sz="900" dirty="0">
                <a:latin typeface="Muli Regular"/>
                <a:cs typeface="Muli Regular"/>
              </a:rPr>
              <a:t>, drawn by </a:t>
            </a:r>
            <a:r>
              <a:rPr lang="en-GB" sz="900" dirty="0" err="1">
                <a:latin typeface="Muli Regular"/>
                <a:cs typeface="Muli Regular"/>
              </a:rPr>
              <a:t>Honoré</a:t>
            </a:r>
            <a:r>
              <a:rPr lang="en-GB" sz="900" dirty="0">
                <a:latin typeface="Muli Regular"/>
                <a:cs typeface="Muli Regular"/>
              </a:rPr>
              <a:t> </a:t>
            </a:r>
            <a:r>
              <a:rPr lang="en-GB" sz="900" dirty="0" smtClean="0">
                <a:latin typeface="Muli Regular"/>
                <a:cs typeface="Muli Regular"/>
              </a:rPr>
              <a:t>Daumier</a:t>
            </a:r>
            <a:endParaRPr lang="fr-FR" sz="1050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2713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11658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Muli Regular"/>
                <a:cs typeface="Muli Regular"/>
              </a:rPr>
              <a:t>50,000 </a:t>
            </a:r>
            <a:r>
              <a:rPr lang="en-US" sz="2400" b="1" spc="-1" dirty="0">
                <a:solidFill>
                  <a:srgbClr val="000000"/>
                </a:solidFill>
                <a:latin typeface="Muli Regular"/>
                <a:cs typeface="Muli Regular"/>
              </a:rPr>
              <a:t>users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– Biology, Medicine, Materials, Chemistry, Nuclear Physics, Particle Physics, Cultural heritage, Geology … and </a:t>
            </a:r>
            <a:r>
              <a:rPr lang="en-US" sz="2400" b="1" spc="-1" dirty="0">
                <a:solidFill>
                  <a:srgbClr val="000000"/>
                </a:solidFill>
                <a:latin typeface="Muli Regular"/>
                <a:cs typeface="Muli Regular"/>
              </a:rPr>
              <a:t>industrial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 applications.</a:t>
            </a:r>
            <a:endParaRPr lang="en-US" sz="2400" spc="-1" dirty="0">
              <a:latin typeface="Muli Regular"/>
              <a:cs typeface="Muli Regular"/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Muli Regular"/>
                <a:cs typeface="Muli Regular"/>
              </a:rPr>
              <a:t>State of the art Large Scale Facilities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– 5 ESFRI + 25 national RIs (</a:t>
            </a:r>
            <a:r>
              <a:rPr lang="en-US" sz="2400" b="1" spc="-1" dirty="0" err="1">
                <a:solidFill>
                  <a:srgbClr val="000000"/>
                </a:solidFill>
                <a:latin typeface="Muli Regular"/>
                <a:cs typeface="Muli Regular"/>
              </a:rPr>
              <a:t>PaNs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)</a:t>
            </a:r>
            <a:endParaRPr lang="en-US" sz="2400" spc="-1" dirty="0">
              <a:latin typeface="Muli Regular"/>
              <a:cs typeface="Muli Regular"/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Muli Regular"/>
                <a:cs typeface="Muli Regular"/>
              </a:rPr>
              <a:t>Data policies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implementing FAIR principles – </a:t>
            </a:r>
            <a:r>
              <a:rPr lang="en-US" sz="2400" spc="-1" dirty="0" err="1">
                <a:solidFill>
                  <a:srgbClr val="000000"/>
                </a:solidFill>
                <a:latin typeface="Muli Regular"/>
                <a:cs typeface="Muli Regular"/>
                <a:hlinkClick r:id="rId2"/>
              </a:rPr>
              <a:t>PaNdata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  <a:hlinkClick r:id="rId2"/>
              </a:rPr>
              <a:t> data policy</a:t>
            </a:r>
            <a:endParaRPr lang="en-US" sz="2400" spc="-1" dirty="0">
              <a:latin typeface="Muli Regular"/>
              <a:cs typeface="Muli Regular"/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Muli Regular"/>
                <a:cs typeface="Muli Regular"/>
              </a:rPr>
              <a:t>10s of Petabytes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of scientific data, curated and archived for 5-10+ years</a:t>
            </a:r>
            <a:endParaRPr lang="en-US" sz="2400" spc="-1" dirty="0">
              <a:latin typeface="Muli Regular"/>
              <a:cs typeface="Muli Regular"/>
            </a:endParaRPr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Muli Regular"/>
                <a:cs typeface="Muli Regular"/>
              </a:rPr>
              <a:t>PaNs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 manage and provide access to data from experiments across Europe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Muli Regular"/>
                <a:cs typeface="Muli Regular"/>
              </a:rPr>
              <a:t>Working together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in past and ongoing projects – </a:t>
            </a:r>
            <a:r>
              <a:rPr lang="en-US" sz="2400" spc="-1" dirty="0" err="1">
                <a:solidFill>
                  <a:srgbClr val="000000"/>
                </a:solidFill>
                <a:latin typeface="Muli Regular"/>
                <a:cs typeface="Muli Regular"/>
                <a:hlinkClick r:id="rId3"/>
              </a:rPr>
              <a:t>PaNData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  <a:hlinkClick r:id="rId4"/>
              </a:rPr>
              <a:t>SINE2020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latin typeface="Muli Regular"/>
                <a:cs typeface="Muli Regular"/>
                <a:hlinkClick r:id="rId5"/>
              </a:rPr>
              <a:t>CALIPSOPlus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  <a:hlinkClick r:id="rId6"/>
              </a:rPr>
              <a:t>EUCALL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  <a:hlinkClick r:id="rId7"/>
              </a:rPr>
              <a:t>LEAPS</a:t>
            </a:r>
            <a:r>
              <a:rPr lang="en-US" sz="2400" spc="-1" dirty="0">
                <a:solidFill>
                  <a:srgbClr val="000000"/>
                </a:solidFill>
                <a:latin typeface="Muli Regular"/>
                <a:cs typeface="Muli Regular"/>
              </a:rPr>
              <a:t>, …</a:t>
            </a:r>
            <a:endParaRPr lang="en-US" sz="2400" spc="-1" dirty="0">
              <a:latin typeface="Muli Regular"/>
              <a:cs typeface="Muli Regular"/>
            </a:endParaRPr>
          </a:p>
          <a:p>
            <a:endParaRPr lang="fr-FR" sz="2400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The proposal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605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07" y="1181559"/>
            <a:ext cx="7039108" cy="248288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4294967295"/>
          </p:nvPr>
        </p:nvSpPr>
        <p:spPr>
          <a:xfrm>
            <a:off x="1277938" y="3795713"/>
            <a:ext cx="10914062" cy="24225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Muli Regular"/>
                <a:cs typeface="Muli Regular"/>
              </a:rPr>
              <a:t>Curated </a:t>
            </a:r>
            <a:r>
              <a:rPr lang="en-GB" dirty="0">
                <a:latin typeface="Muli Regular"/>
                <a:cs typeface="Muli Regular"/>
              </a:rPr>
              <a:t>Open Data and metadata of the highest quality</a:t>
            </a:r>
          </a:p>
          <a:p>
            <a:r>
              <a:rPr lang="en-GB" dirty="0" smtClean="0">
                <a:latin typeface="Muli Regular"/>
                <a:cs typeface="Muli Regular"/>
              </a:rPr>
              <a:t>Reliable </a:t>
            </a:r>
            <a:r>
              <a:rPr lang="en-GB" dirty="0">
                <a:latin typeface="Muli Regular"/>
                <a:cs typeface="Muli Regular"/>
              </a:rPr>
              <a:t>services dedicated to understanding and to further exploiting these data</a:t>
            </a:r>
          </a:p>
          <a:p>
            <a:r>
              <a:rPr lang="en-GB" dirty="0" smtClean="0">
                <a:latin typeface="Muli Regular"/>
                <a:cs typeface="Muli Regular"/>
              </a:rPr>
              <a:t>Technical </a:t>
            </a:r>
            <a:r>
              <a:rPr lang="en-GB" dirty="0">
                <a:latin typeface="Muli Regular"/>
                <a:cs typeface="Muli Regular"/>
              </a:rPr>
              <a:t>and scientific support on these data and data </a:t>
            </a:r>
            <a:r>
              <a:rPr lang="en-GB" dirty="0" smtClean="0">
                <a:latin typeface="Muli Regular"/>
                <a:cs typeface="Muli Regular"/>
              </a:rPr>
              <a:t>services</a:t>
            </a:r>
          </a:p>
          <a:p>
            <a:r>
              <a:rPr lang="en-GB" dirty="0" smtClean="0">
                <a:latin typeface="Muli Regular"/>
                <a:cs typeface="Muli Regular"/>
              </a:rPr>
              <a:t>Our </a:t>
            </a:r>
            <a:r>
              <a:rPr lang="en-GB" dirty="0">
                <a:latin typeface="Muli Regular"/>
                <a:cs typeface="Muli Regular"/>
              </a:rPr>
              <a:t>experience on FAIR data policies and FAIR implementation guidelines for Photon and Neutron science</a:t>
            </a:r>
          </a:p>
          <a:p>
            <a:r>
              <a:rPr lang="en-GB" dirty="0" smtClean="0">
                <a:latin typeface="Muli Regular"/>
                <a:cs typeface="Muli Regular"/>
              </a:rPr>
              <a:t>Our </a:t>
            </a:r>
            <a:r>
              <a:rPr lang="en-GB" dirty="0">
                <a:latin typeface="Muli Regular"/>
                <a:cs typeface="Muli Regular"/>
              </a:rPr>
              <a:t>knowledge and understanding of our scientific community</a:t>
            </a:r>
          </a:p>
          <a:p>
            <a:r>
              <a:rPr lang="en-GB" dirty="0" smtClean="0">
                <a:latin typeface="Muli Regular"/>
                <a:cs typeface="Muli Regular"/>
              </a:rPr>
              <a:t>Our </a:t>
            </a:r>
            <a:r>
              <a:rPr lang="en-GB" dirty="0">
                <a:latin typeface="Muli Regular"/>
                <a:cs typeface="Muli Regular"/>
              </a:rPr>
              <a:t>ability to promote FAIR culture amongst our community</a:t>
            </a:r>
            <a:endParaRPr lang="fr-FR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8600"/>
            <a:ext cx="2955695" cy="2496165"/>
          </a:xfrm>
          <a:prstGeom prst="rect">
            <a:avLst/>
          </a:prstGeom>
        </p:spPr>
      </p:pic>
      <p:sp>
        <p:nvSpPr>
          <p:cNvPr id="11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What we want to provide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182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630129"/>
            <a:ext cx="10744200" cy="316107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10515600" cy="44370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smtClean="0">
                <a:latin typeface="Muli Regular"/>
                <a:cs typeface="Muli Regular"/>
              </a:rPr>
              <a:t>2008 </a:t>
            </a:r>
          </a:p>
          <a:p>
            <a:pPr marL="0" indent="0">
              <a:buNone/>
            </a:pPr>
            <a:r>
              <a:rPr lang="en-GB" sz="2000" dirty="0">
                <a:latin typeface="Muli Regular"/>
                <a:cs typeface="Muli Regular"/>
              </a:rPr>
              <a:t>	</a:t>
            </a:r>
            <a:r>
              <a:rPr lang="en-GB" sz="2000" dirty="0" smtClean="0">
                <a:latin typeface="Muli Regular"/>
                <a:cs typeface="Muli Regular"/>
              </a:rPr>
              <a:t>– </a:t>
            </a:r>
            <a:r>
              <a:rPr lang="en-GB" sz="2000" dirty="0" err="1" smtClean="0">
                <a:latin typeface="Muli Regular"/>
                <a:cs typeface="Muli Regular"/>
              </a:rPr>
              <a:t>PaNData</a:t>
            </a:r>
            <a:r>
              <a:rPr lang="en-GB" sz="2000" dirty="0" smtClean="0">
                <a:latin typeface="Muli Regular"/>
                <a:cs typeface="Muli Regular"/>
              </a:rPr>
              <a:t> policy framework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Adoption by several facilities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Similar experience for our users</a:t>
            </a:r>
          </a:p>
          <a:p>
            <a:pPr lvl="1"/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err="1" smtClean="0">
                <a:latin typeface="Muli Regular"/>
                <a:cs typeface="Muli Regular"/>
              </a:rPr>
              <a:t>PaNOSC</a:t>
            </a:r>
            <a:r>
              <a:rPr lang="en-GB" sz="2000" dirty="0" smtClean="0">
                <a:latin typeface="Muli Regular"/>
                <a:cs typeface="Muli Regular"/>
              </a:rPr>
              <a:t>: updated Data Policy framework: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Lessons learned from the community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Better understanding of FAIR 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Align with other EOSC projects/clusters work on DP</a:t>
            </a:r>
          </a:p>
          <a:p>
            <a:pPr marL="457200" lvl="1" indent="0">
              <a:buNone/>
            </a:pPr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Common guidelines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Minting DOIs, long term archiving, downloading and citing data, ….</a:t>
            </a:r>
          </a:p>
          <a:p>
            <a:pPr marL="457200" lvl="1" indent="0">
              <a:buNone/>
            </a:pPr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Implementing DMP template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Data Policies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9190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514600"/>
            <a:ext cx="10744200" cy="32766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09600" y="650875"/>
            <a:ext cx="11387137" cy="45307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Muli Regular"/>
                <a:cs typeface="Muli Regular"/>
              </a:rPr>
              <a:t>2015 </a:t>
            </a:r>
          </a:p>
          <a:p>
            <a:pPr marL="0" indent="0">
              <a:buNone/>
            </a:pPr>
            <a:r>
              <a:rPr lang="en-GB" sz="2000" dirty="0">
                <a:latin typeface="Muli Regular"/>
                <a:cs typeface="Muli Regular"/>
              </a:rPr>
              <a:t>	</a:t>
            </a:r>
            <a:r>
              <a:rPr lang="en-GB" sz="2000" dirty="0" smtClean="0">
                <a:latin typeface="Muli Regular"/>
                <a:cs typeface="Muli Regular"/>
              </a:rPr>
              <a:t>– Nexus data format </a:t>
            </a:r>
            <a:r>
              <a:rPr lang="en-GB" sz="2000" dirty="0" smtClean="0">
                <a:latin typeface="Muli Regular"/>
                <a:cs typeface="Muli Regular"/>
                <a:hlinkClick r:id="rId3"/>
              </a:rPr>
              <a:t>https://doi.org/10.1107/S1600576714027575</a:t>
            </a:r>
            <a:endParaRPr lang="en-GB" sz="2000" dirty="0" smtClean="0">
              <a:latin typeface="Muli Regular"/>
              <a:cs typeface="Muli Regular"/>
            </a:endParaRP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Nexus is the de facto standard</a:t>
            </a:r>
          </a:p>
          <a:p>
            <a:pPr lvl="1"/>
            <a:r>
              <a:rPr lang="en-US" sz="2000" dirty="0" smtClean="0">
                <a:latin typeface="Muli Regular"/>
                <a:cs typeface="Muli Regular"/>
              </a:rPr>
              <a:t>Adopted by most synchrotrons</a:t>
            </a:r>
            <a:endParaRPr lang="en-GB" sz="2000" dirty="0" smtClean="0">
              <a:latin typeface="Muli Regular"/>
              <a:cs typeface="Muli Regular"/>
            </a:endParaRPr>
          </a:p>
          <a:p>
            <a:pPr lvl="1"/>
            <a:r>
              <a:rPr lang="en-US" sz="2000" dirty="0" smtClean="0">
                <a:latin typeface="Muli Regular"/>
                <a:cs typeface="Muli Regular"/>
              </a:rPr>
              <a:t>Not perfect needs to be continuously improved</a:t>
            </a:r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err="1" smtClean="0">
                <a:latin typeface="Muli Regular"/>
                <a:cs typeface="Muli Regular"/>
              </a:rPr>
              <a:t>PaNOSC</a:t>
            </a:r>
            <a:r>
              <a:rPr lang="en-GB" sz="2000" dirty="0" smtClean="0">
                <a:latin typeface="Muli Regular"/>
                <a:cs typeface="Muli Regular"/>
              </a:rPr>
              <a:t>: adopted Nexus as standard: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Lessons learned from the community</a:t>
            </a:r>
          </a:p>
          <a:p>
            <a:pPr lvl="1"/>
            <a:r>
              <a:rPr lang="en-US" sz="2000" dirty="0" smtClean="0">
                <a:latin typeface="Muli Regular"/>
                <a:cs typeface="Muli Regular"/>
              </a:rPr>
              <a:t>Work closely with Nexus Committee (NIAC)</a:t>
            </a:r>
            <a:endParaRPr lang="en-GB" sz="2000" dirty="0" smtClean="0">
              <a:latin typeface="Muli Regular"/>
              <a:cs typeface="Muli Regular"/>
            </a:endParaRP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Collect rich metadata on all experiments</a:t>
            </a:r>
          </a:p>
          <a:p>
            <a:pPr lvl="1"/>
            <a:r>
              <a:rPr lang="en-US" sz="2000" dirty="0">
                <a:latin typeface="Muli Regular"/>
                <a:cs typeface="Muli Regular"/>
              </a:rPr>
              <a:t>FAIR principles require rich </a:t>
            </a:r>
            <a:r>
              <a:rPr lang="en-US" sz="2000" dirty="0" smtClean="0">
                <a:latin typeface="Muli Regular"/>
                <a:cs typeface="Muli Regular"/>
              </a:rPr>
              <a:t>metadata</a:t>
            </a:r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Common guidelines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Define new metadata standards where missing, share metadata catalogues or definitions based on Nexus, ….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Store data in HDF5 following Nexus conventions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Metadata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381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199" y="2452991"/>
            <a:ext cx="10744201" cy="250000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Muli Regular"/>
                <a:cs typeface="Muli Regular"/>
                <a:hlinkClick r:id="rId2"/>
              </a:rPr>
              <a:t>https://icat.esrf.fr</a:t>
            </a:r>
            <a:r>
              <a:rPr lang="en-GB" sz="2000" dirty="0" smtClean="0">
                <a:latin typeface="Muli Regular"/>
                <a:cs typeface="Muli Regular"/>
              </a:rPr>
              <a:t> </a:t>
            </a:r>
            <a:r>
              <a:rPr lang="en-GB" sz="2000" dirty="0" smtClean="0">
                <a:latin typeface="Muli Regular"/>
                <a:cs typeface="Muli Regular"/>
                <a:hlinkClick r:id="rId3"/>
              </a:rPr>
              <a:t>https://data.ill.eu</a:t>
            </a:r>
            <a:r>
              <a:rPr lang="en-GB" sz="2000" dirty="0" smtClean="0">
                <a:latin typeface="Muli Regular"/>
                <a:cs typeface="Muli Regular"/>
              </a:rPr>
              <a:t> …</a:t>
            </a:r>
          </a:p>
          <a:p>
            <a:pPr marL="0" indent="0">
              <a:buNone/>
            </a:pPr>
            <a:r>
              <a:rPr lang="en-GB" sz="2000" dirty="0" smtClean="0">
                <a:latin typeface="Muli Regular"/>
                <a:cs typeface="Muli Regular"/>
              </a:rPr>
              <a:t>Standard metadata available via OAI-PMH (</a:t>
            </a:r>
            <a:r>
              <a:rPr lang="en-GB" sz="2000" dirty="0" err="1" smtClean="0">
                <a:latin typeface="Muli Regular"/>
                <a:cs typeface="Muli Regular"/>
              </a:rPr>
              <a:t>DataCite</a:t>
            </a:r>
            <a:r>
              <a:rPr lang="en-GB" sz="2000" dirty="0" smtClean="0">
                <a:latin typeface="Muli Regular"/>
                <a:cs typeface="Muli Regular"/>
              </a:rPr>
              <a:t> service)</a:t>
            </a:r>
          </a:p>
          <a:p>
            <a:endParaRPr lang="en-GB" sz="2000" dirty="0" smtClean="0">
              <a:latin typeface="Muli Regular"/>
              <a:cs typeface="Muli Regular"/>
            </a:endParaRPr>
          </a:p>
          <a:p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Development of an API to allow federation and exposure of metadata relevant for the area.</a:t>
            </a:r>
          </a:p>
          <a:p>
            <a:r>
              <a:rPr lang="en-GB" sz="2000" dirty="0">
                <a:latin typeface="Muli Regular"/>
                <a:cs typeface="Muli Regular"/>
              </a:rPr>
              <a:t>Provisioning Federated </a:t>
            </a:r>
            <a:r>
              <a:rPr lang="en-GB" sz="2000" dirty="0" smtClean="0">
                <a:latin typeface="Muli Regular"/>
                <a:cs typeface="Muli Regular"/>
              </a:rPr>
              <a:t>Search</a:t>
            </a:r>
          </a:p>
          <a:p>
            <a:pPr lvl="1"/>
            <a:r>
              <a:rPr lang="en-GB" sz="2000" dirty="0" smtClean="0">
                <a:latin typeface="Muli Regular"/>
                <a:cs typeface="Muli Regular"/>
              </a:rPr>
              <a:t>Linked with EOSC-Hub data catalogue(s)</a:t>
            </a:r>
          </a:p>
          <a:p>
            <a:pPr lvl="1"/>
            <a:r>
              <a:rPr lang="en-GB" sz="2000" dirty="0">
                <a:latin typeface="Muli Regular"/>
                <a:cs typeface="Muli Regular"/>
              </a:rPr>
              <a:t>S</a:t>
            </a:r>
            <a:r>
              <a:rPr lang="en-GB" sz="2000" dirty="0" smtClean="0">
                <a:latin typeface="Muli Regular"/>
                <a:cs typeface="Muli Regular"/>
              </a:rPr>
              <a:t>earching </a:t>
            </a:r>
            <a:r>
              <a:rPr lang="en-GB" sz="2000" dirty="0">
                <a:latin typeface="Muli Regular"/>
                <a:cs typeface="Muli Regular"/>
              </a:rPr>
              <a:t>all </a:t>
            </a:r>
            <a:r>
              <a:rPr lang="en-GB" sz="2000" dirty="0" err="1">
                <a:latin typeface="Muli Regular"/>
                <a:cs typeface="Muli Regular"/>
              </a:rPr>
              <a:t>PaNOSC</a:t>
            </a:r>
            <a:r>
              <a:rPr lang="en-GB" sz="2000" dirty="0">
                <a:latin typeface="Muli Regular"/>
                <a:cs typeface="Muli Regular"/>
              </a:rPr>
              <a:t> partner sites for available </a:t>
            </a:r>
            <a:r>
              <a:rPr lang="en-GB" sz="2000" dirty="0" smtClean="0">
                <a:latin typeface="Muli Regular"/>
                <a:cs typeface="Muli Regular"/>
              </a:rPr>
              <a:t>datasets</a:t>
            </a:r>
          </a:p>
          <a:p>
            <a:pPr marL="0" indent="0">
              <a:buNone/>
            </a:pPr>
            <a:endParaRPr lang="en-GB" sz="2000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Data Catalogues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228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743353"/>
            <a:ext cx="10744199" cy="297164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latin typeface="Muli Regular"/>
                <a:cs typeface="Muli Regular"/>
              </a:rPr>
              <a:t>Enabling </a:t>
            </a:r>
            <a:r>
              <a:rPr lang="en-GB" b="1" dirty="0">
                <a:latin typeface="Muli Regular"/>
                <a:cs typeface="Muli Regular"/>
              </a:rPr>
              <a:t>transition from measurements to insight and new science </a:t>
            </a:r>
            <a:r>
              <a:rPr lang="en-GB" dirty="0">
                <a:latin typeface="Muli Regular"/>
                <a:cs typeface="Muli Regular"/>
              </a:rPr>
              <a:t>	</a:t>
            </a:r>
            <a:endParaRPr lang="fr-FR" dirty="0" smtClean="0">
              <a:latin typeface="Muli Regular"/>
              <a:cs typeface="Muli Regular"/>
            </a:endParaRPr>
          </a:p>
          <a:p>
            <a:pPr marL="0" indent="0">
              <a:buNone/>
            </a:pPr>
            <a:r>
              <a:rPr lang="en-GB" sz="2000" dirty="0" smtClean="0">
                <a:latin typeface="Muli Regular"/>
                <a:cs typeface="Muli Regular"/>
              </a:rPr>
              <a:t>Providing Raw data is not enough … we also need to provide specific services for extracting scientific knowledge.</a:t>
            </a:r>
          </a:p>
          <a:p>
            <a:pPr marL="0" indent="0">
              <a:buNone/>
            </a:pPr>
            <a:endParaRPr lang="fr-FR" sz="2000" dirty="0" smtClean="0">
              <a:latin typeface="Muli Regular"/>
              <a:cs typeface="Muli Regular"/>
            </a:endParaRPr>
          </a:p>
          <a:p>
            <a:r>
              <a:rPr lang="en-GB" sz="2200" dirty="0" smtClean="0">
                <a:latin typeface="Muli Regular"/>
                <a:cs typeface="Muli Regular"/>
              </a:rPr>
              <a:t>Web remote </a:t>
            </a:r>
            <a:r>
              <a:rPr lang="en-GB" sz="2200" dirty="0">
                <a:latin typeface="Muli Regular"/>
                <a:cs typeface="Muli Regular"/>
              </a:rPr>
              <a:t>desktop based analysis </a:t>
            </a:r>
            <a:r>
              <a:rPr lang="en-GB" sz="2200" dirty="0" smtClean="0">
                <a:latin typeface="Muli Regular"/>
                <a:cs typeface="Muli Regular"/>
              </a:rPr>
              <a:t>services</a:t>
            </a:r>
          </a:p>
          <a:p>
            <a:pPr lvl="2">
              <a:buFont typeface="Courier New"/>
              <a:buChar char="o"/>
            </a:pPr>
            <a:r>
              <a:rPr lang="en-GB" sz="1800" dirty="0" smtClean="0">
                <a:latin typeface="Muli Regular"/>
                <a:cs typeface="Muli Regular"/>
              </a:rPr>
              <a:t>Provide generic solution for analysis software </a:t>
            </a:r>
          </a:p>
          <a:p>
            <a:r>
              <a:rPr lang="en-GB" sz="2200" dirty="0" smtClean="0">
                <a:latin typeface="Muli Regular"/>
                <a:cs typeface="Muli Regular"/>
              </a:rPr>
              <a:t>Web notebook based based analysis services</a:t>
            </a:r>
          </a:p>
          <a:p>
            <a:pPr lvl="2">
              <a:buFont typeface="Courier New"/>
              <a:buChar char="o"/>
            </a:pPr>
            <a:r>
              <a:rPr lang="en-GB" sz="1800" dirty="0" smtClean="0">
                <a:latin typeface="Muli Regular"/>
                <a:cs typeface="Muli Regular"/>
              </a:rPr>
              <a:t>Focus on </a:t>
            </a:r>
            <a:r>
              <a:rPr lang="en-GB" sz="1800" dirty="0" err="1" smtClean="0">
                <a:latin typeface="Muli Regular"/>
                <a:cs typeface="Muli Regular"/>
              </a:rPr>
              <a:t>reproductible</a:t>
            </a:r>
            <a:r>
              <a:rPr lang="en-GB" sz="1800" dirty="0" smtClean="0">
                <a:latin typeface="Muli Regular"/>
                <a:cs typeface="Muli Regular"/>
              </a:rPr>
              <a:t> and publishable data analysis 	</a:t>
            </a:r>
          </a:p>
          <a:p>
            <a:r>
              <a:rPr lang="en-GB" sz="2200" dirty="0" smtClean="0">
                <a:latin typeface="Muli Regular"/>
                <a:cs typeface="Muli Regular"/>
              </a:rPr>
              <a:t>Integration into EOSC service portfolio</a:t>
            </a:r>
          </a:p>
          <a:p>
            <a:r>
              <a:rPr lang="en-GB" sz="2200" dirty="0" smtClean="0">
                <a:latin typeface="Muli Regular"/>
                <a:cs typeface="Muli Regular"/>
              </a:rPr>
              <a:t>Moving from single facility to EOSC scope</a:t>
            </a:r>
          </a:p>
          <a:p>
            <a:endParaRPr lang="fr-FR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Data Analysis Services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2658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10287000" cy="1655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Muli Regular"/>
                <a:cs typeface="Muli Regular"/>
              </a:rPr>
              <a:t>Simulations of the various parts and processes involved in complex experiments play an increasingly important role in the entire lifecycle of scientific data generated at </a:t>
            </a:r>
            <a:r>
              <a:rPr lang="en-GB" sz="2000" dirty="0" smtClean="0">
                <a:latin typeface="Muli Regular"/>
                <a:cs typeface="Muli Regular"/>
              </a:rPr>
              <a:t>RIs.</a:t>
            </a:r>
          </a:p>
          <a:p>
            <a:endParaRPr lang="fr-FR" sz="2000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2438400"/>
            <a:ext cx="10744200" cy="23034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 cmpd="sng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Expose source, beamlines optics and scattering  </a:t>
            </a:r>
            <a:r>
              <a:rPr lang="en-GB" sz="2000" dirty="0">
                <a:latin typeface="Muli Regular"/>
                <a:cs typeface="Muli Regular"/>
              </a:rPr>
              <a:t>simulations </a:t>
            </a:r>
            <a:r>
              <a:rPr lang="en-GB" sz="2000" dirty="0" smtClean="0">
                <a:latin typeface="Muli Regular"/>
                <a:cs typeface="Muli Regular"/>
              </a:rPr>
              <a:t>as </a:t>
            </a:r>
            <a:r>
              <a:rPr lang="en-GB" sz="2000" dirty="0">
                <a:latin typeface="Muli Regular"/>
                <a:cs typeface="Muli Regular"/>
              </a:rPr>
              <a:t>cloud </a:t>
            </a:r>
            <a:r>
              <a:rPr lang="en-GB" sz="2000" dirty="0" smtClean="0">
                <a:latin typeface="Muli Regular"/>
                <a:cs typeface="Muli Regular"/>
              </a:rPr>
              <a:t>services </a:t>
            </a:r>
          </a:p>
          <a:p>
            <a:r>
              <a:rPr lang="en-GB" sz="2000" dirty="0">
                <a:latin typeface="Muli Regular"/>
                <a:cs typeface="Muli Regular"/>
              </a:rPr>
              <a:t>Expose simulation data services in data analysis frameworks accessed via </a:t>
            </a:r>
            <a:r>
              <a:rPr lang="en-GB" sz="2000" dirty="0" err="1">
                <a:latin typeface="Muli Regular"/>
                <a:cs typeface="Muli Regular"/>
              </a:rPr>
              <a:t>Jupyter</a:t>
            </a:r>
            <a:r>
              <a:rPr lang="en-GB" sz="2000" dirty="0">
                <a:latin typeface="Muli Regular"/>
                <a:cs typeface="Muli Regular"/>
              </a:rPr>
              <a:t> notebooks or remote desktop solutions</a:t>
            </a:r>
            <a:r>
              <a:rPr lang="en-GB" sz="2000" dirty="0" smtClean="0">
                <a:latin typeface="Muli Regular"/>
                <a:cs typeface="Muli Regular"/>
              </a:rPr>
              <a:t>.</a:t>
            </a:r>
          </a:p>
          <a:p>
            <a:r>
              <a:rPr lang="en-GB" sz="2000" dirty="0">
                <a:latin typeface="Muli Regular"/>
                <a:cs typeface="Muli Regular"/>
              </a:rPr>
              <a:t>Integration into EOSC service </a:t>
            </a:r>
            <a:r>
              <a:rPr lang="en-GB" sz="2000" dirty="0" smtClean="0">
                <a:latin typeface="Muli Regular"/>
                <a:cs typeface="Muli Regular"/>
              </a:rPr>
              <a:t>portfolio</a:t>
            </a:r>
            <a:endParaRPr lang="en-GB" sz="2000" dirty="0">
              <a:latin typeface="Muli Regular"/>
              <a:cs typeface="Muli Regular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Simulation Services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907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 April 2018 - EOSC-hub </a:t>
            </a:r>
            <a:r>
              <a:rPr lang="en-US" dirty="0" smtClean="0"/>
              <a:t>week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10287000" cy="1104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Muli Regular"/>
                <a:cs typeface="Muli Regular"/>
              </a:rPr>
              <a:t>Expanding from facilities’ users specific support and training to </a:t>
            </a:r>
            <a:r>
              <a:rPr lang="en-GB" sz="2000" dirty="0" err="1" smtClean="0">
                <a:latin typeface="Muli Regular"/>
                <a:cs typeface="Muli Regular"/>
              </a:rPr>
              <a:t>PaN</a:t>
            </a:r>
            <a:r>
              <a:rPr lang="en-GB" sz="2000" dirty="0" smtClean="0">
                <a:latin typeface="Muli Regular"/>
                <a:cs typeface="Muli Regular"/>
              </a:rPr>
              <a:t> cluster and EOSC users.</a:t>
            </a:r>
            <a:endParaRPr lang="en-GB" sz="2000" dirty="0">
              <a:latin typeface="Muli Regular"/>
              <a:cs typeface="Muli Regular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6211888" y="6416675"/>
            <a:ext cx="5980112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>
                <a:latin typeface="Muli Regular"/>
                <a:cs typeface="Muli Regular"/>
              </a:rPr>
              <a:t>J-F. Perrin on behalf of the </a:t>
            </a:r>
            <a:r>
              <a:rPr lang="en-GB" sz="1000" dirty="0" err="1" smtClean="0">
                <a:latin typeface="Muli Regular"/>
                <a:cs typeface="Muli Regular"/>
              </a:rPr>
              <a:t>PaNOSC</a:t>
            </a:r>
            <a:r>
              <a:rPr lang="en-GB" sz="1000" dirty="0" smtClean="0">
                <a:latin typeface="Muli Regular"/>
                <a:cs typeface="Muli Regular"/>
              </a:rPr>
              <a:t> cluster</a:t>
            </a:r>
            <a:endParaRPr lang="fr-FR" sz="1000" dirty="0">
              <a:latin typeface="Muli Regular"/>
              <a:cs typeface="Muli Regular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1" y="2324666"/>
            <a:ext cx="10744199" cy="289943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28575" cmpd="sng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Integrated </a:t>
            </a:r>
            <a:r>
              <a:rPr lang="en-GB" sz="2000" dirty="0">
                <a:latin typeface="Muli Regular"/>
                <a:cs typeface="Muli Regular"/>
              </a:rPr>
              <a:t>technical and scientific Helpdesk that will give support to data </a:t>
            </a:r>
            <a:r>
              <a:rPr lang="en-GB" sz="2000" dirty="0" smtClean="0">
                <a:latin typeface="Muli Regular"/>
                <a:cs typeface="Muli Regular"/>
              </a:rPr>
              <a:t>scientists</a:t>
            </a:r>
          </a:p>
          <a:p>
            <a:r>
              <a:rPr lang="fr-FR" sz="2000" dirty="0">
                <a:latin typeface="Muli Regular"/>
                <a:cs typeface="Muli Regular"/>
              </a:rPr>
              <a:t>E</a:t>
            </a:r>
            <a:r>
              <a:rPr lang="fr-FR" sz="2000" dirty="0" smtClean="0">
                <a:latin typeface="Muli Regular"/>
                <a:cs typeface="Muli Regular"/>
              </a:rPr>
              <a:t>-learning </a:t>
            </a:r>
            <a:r>
              <a:rPr lang="fr-FR" sz="2000" dirty="0" err="1" smtClean="0">
                <a:latin typeface="Muli Regular"/>
                <a:cs typeface="Muli Regular"/>
              </a:rPr>
              <a:t>platform</a:t>
            </a:r>
            <a:r>
              <a:rPr lang="fr-FR" sz="2000" dirty="0" smtClean="0">
                <a:latin typeface="Muli Regular"/>
                <a:cs typeface="Muli Regular"/>
              </a:rPr>
              <a:t> </a:t>
            </a:r>
            <a:endParaRPr lang="fr-FR" sz="2000" dirty="0">
              <a:latin typeface="Muli Regular"/>
              <a:cs typeface="Muli Regular"/>
            </a:endParaRPr>
          </a:p>
          <a:p>
            <a:r>
              <a:rPr lang="en-GB" sz="2000" dirty="0" smtClean="0">
                <a:latin typeface="Muli Regular"/>
                <a:cs typeface="Muli Regular"/>
              </a:rPr>
              <a:t>Staff </a:t>
            </a:r>
            <a:r>
              <a:rPr lang="en-GB" sz="2000" dirty="0">
                <a:latin typeface="Muli Regular"/>
                <a:cs typeface="Muli Regular"/>
              </a:rPr>
              <a:t>training in data stewardship 	</a:t>
            </a:r>
          </a:p>
          <a:p>
            <a:r>
              <a:rPr lang="en-GB" sz="2000" dirty="0" smtClean="0">
                <a:latin typeface="Muli Regular"/>
                <a:cs typeface="Muli Regular"/>
              </a:rPr>
              <a:t>Participate in scientific schools to promote FAIR principles and introduce the use of EOSC services</a:t>
            </a:r>
            <a:r>
              <a:rPr lang="en-GB" sz="2000" dirty="0">
                <a:latin typeface="Muli Regular"/>
                <a:cs typeface="Muli Regular"/>
              </a:rPr>
              <a:t>	</a:t>
            </a:r>
          </a:p>
          <a:p>
            <a:endParaRPr lang="fr-FR" sz="2000" dirty="0">
              <a:latin typeface="Muli Regular"/>
              <a:cs typeface="Muli Regular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8600" y="152400"/>
            <a:ext cx="9791104" cy="16158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spc="90" dirty="0" smtClean="0">
                <a:latin typeface="Muli Regular"/>
                <a:cs typeface="Muli Regular"/>
              </a:rPr>
              <a:t>Support &amp; Training</a:t>
            </a:r>
            <a:endParaRPr lang="en-US" sz="2900" b="1" dirty="0">
              <a:latin typeface="Muli Regular"/>
              <a:cs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6469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NOSC_ppt_template_DE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369</TotalTime>
  <Words>948</Words>
  <Application>Microsoft Macintosh PowerPoint</Application>
  <PresentationFormat>Custom</PresentationFormat>
  <Paragraphs>152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PaNOSC_ppt_template_DEF</vt:lpstr>
      <vt:lpstr>Logo+EUtext</vt:lpstr>
      <vt:lpstr>PaNOSC_EUflag+bar</vt:lpstr>
      <vt:lpstr>PaNOSC_LOGO-only</vt:lpstr>
      <vt:lpstr>Photon and Neutron Facilities in EOSC: challenges and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/>
  <cp:keywords/>
  <dc:description/>
  <cp:lastModifiedBy>Nicoletta Carboni</cp:lastModifiedBy>
  <cp:revision>36</cp:revision>
  <dcterms:created xsi:type="dcterms:W3CDTF">2019-04-23T08:59:57Z</dcterms:created>
  <dcterms:modified xsi:type="dcterms:W3CDTF">2019-07-15T15:29:29Z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