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4"/>
  </p:notesMasterIdLst>
  <p:sldIdLst>
    <p:sldId id="268" r:id="rId2"/>
    <p:sldId id="289" r:id="rId3"/>
    <p:sldId id="284" r:id="rId4"/>
    <p:sldId id="264" r:id="rId5"/>
    <p:sldId id="292" r:id="rId6"/>
    <p:sldId id="296" r:id="rId7"/>
    <p:sldId id="294" r:id="rId8"/>
    <p:sldId id="297" r:id="rId9"/>
    <p:sldId id="266" r:id="rId10"/>
    <p:sldId id="291" r:id="rId11"/>
    <p:sldId id="276" r:id="rId12"/>
    <p:sldId id="295" r:id="rId1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9648" autoAdjust="0"/>
  </p:normalViewPr>
  <p:slideViewPr>
    <p:cSldViewPr>
      <p:cViewPr varScale="1">
        <p:scale>
          <a:sx n="88" d="100"/>
          <a:sy n="88" d="100"/>
        </p:scale>
        <p:origin x="900" y="78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22/11/2018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27E0A-1465-4A40-B1D5-9126D49509F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3.jpe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A.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Götz</a:t>
            </a: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on behalf of the PaNOSC consortium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22 November 2018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27075" y="5272546"/>
            <a:ext cx="3924870" cy="249250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A. </a:t>
            </a:r>
            <a:r>
              <a:rPr lang="en-US" dirty="0" err="1" smtClean="0"/>
              <a:t>Gotz</a:t>
            </a:r>
            <a:r>
              <a:rPr lang="en-US" dirty="0" smtClean="0"/>
              <a:t> – </a:t>
            </a:r>
            <a:r>
              <a:rPr lang="en-US" dirty="0" err="1" smtClean="0"/>
              <a:t>PaNOSC</a:t>
            </a:r>
            <a:r>
              <a:rPr lang="en-US" dirty="0" smtClean="0"/>
              <a:t> project – EOSC Stakeholders meeting 22 November 2018..</a:t>
            </a:r>
            <a:endParaRPr 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93850"/>
            <a:ext cx="8237538" cy="414073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PaNOSC</a:t>
            </a:r>
            <a:r>
              <a:rPr lang="en-GB" dirty="0" smtClean="0"/>
              <a:t> - 2023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90" y="3269744"/>
            <a:ext cx="1887949" cy="18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278980"/>
            <a:ext cx="1512168" cy="875152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21207187">
            <a:off x="3282894" y="3662476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 rot="662303">
            <a:off x="3288010" y="4037693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98829"/>
              </p:ext>
            </p:extLst>
          </p:nvPr>
        </p:nvGraphicFramePr>
        <p:xfrm>
          <a:off x="179392" y="518586"/>
          <a:ext cx="8777286" cy="507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88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19904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16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460986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</a:t>
                      </a:r>
                      <a:r>
                        <a:rPr lang="en-GB" sz="1600" b="1" dirty="0" smtClean="0"/>
                        <a:t>/ </a:t>
                      </a:r>
                      <a:r>
                        <a:rPr lang="en-GB" sz="1600" b="1" dirty="0" err="1"/>
                        <a:t>yr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600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50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15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100PB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 PB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&lt;1PB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430114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Policy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2019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502122">
                <a:tc>
                  <a:txBody>
                    <a:bodyPr/>
                    <a:lstStyle/>
                    <a:p>
                      <a:r>
                        <a:rPr lang="en-GB" sz="1600" b="1" dirty="0"/>
                        <a:t>Metadata catalogue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Icat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rgbClr val="FF0000"/>
                          </a:solidFill>
                        </a:rPr>
                        <a:t>Icat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GB" sz="1600" dirty="0" err="1" smtClean="0">
                          <a:solidFill>
                            <a:srgbClr val="FF0000"/>
                          </a:solidFill>
                        </a:rPr>
                        <a:t>Icat</a:t>
                      </a: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SciCat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499066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Metadata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[Nexus]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35199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DOI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r>
                        <a:rPr lang="en-GB" sz="1600" b="1" dirty="0"/>
                        <a:t>Open Data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Common data API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3936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User</a:t>
                      </a:r>
                      <a:r>
                        <a:rPr lang="en-US" sz="1600" b="1" baseline="0" dirty="0" smtClean="0"/>
                        <a:t> training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Services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401378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EOSC</a:t>
                      </a:r>
                      <a:endParaRPr lang="en-GB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9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900" y="111850"/>
            <a:ext cx="8024564" cy="401559"/>
          </a:xfrm>
        </p:spPr>
        <p:txBody>
          <a:bodyPr>
            <a:noAutofit/>
          </a:bodyPr>
          <a:lstStyle/>
          <a:p>
            <a:r>
              <a:rPr lang="en-GB" dirty="0" smtClean="0"/>
              <a:t>Some challenges </a:t>
            </a:r>
            <a:r>
              <a:rPr lang="en-GB" dirty="0"/>
              <a:t>for RIs and </a:t>
            </a:r>
            <a:r>
              <a:rPr lang="en-GB" dirty="0" smtClean="0"/>
              <a:t>EOSC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560" y="625252"/>
            <a:ext cx="7929856" cy="4392488"/>
          </a:xfrm>
        </p:spPr>
        <p:txBody>
          <a:bodyPr vert="horz" wrap="square" lIns="0" tIns="3000" rIns="0" bIns="3000" numCol="1" anchor="t" anchorCtr="0" compatLnSpc="1">
            <a:prstTxWarp prst="textNoShape">
              <a:avLst/>
            </a:prstTxWarp>
            <a:noAutofit/>
          </a:bodyPr>
          <a:lstStyle/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600" b="1" dirty="0" smtClean="0">
                <a:solidFill>
                  <a:srgbClr val="FF0000"/>
                </a:solidFill>
              </a:rPr>
              <a:t>FAIR data </a:t>
            </a:r>
            <a:r>
              <a:rPr lang="en-GB" sz="1600" dirty="0" smtClean="0">
                <a:solidFill>
                  <a:srgbClr val="FF0000"/>
                </a:solidFill>
              </a:rPr>
              <a:t>– more difficult to implement than most believe</a:t>
            </a: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/>
              <a:t>I</a:t>
            </a:r>
            <a:r>
              <a:rPr lang="en-GB" sz="1600" dirty="0" smtClean="0"/>
              <a:t>mplementing an electronic logbook as part of the RICH metadata capture</a:t>
            </a: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 smtClean="0"/>
              <a:t>Promote use of </a:t>
            </a:r>
            <a:r>
              <a:rPr lang="en-GB" sz="1600" dirty="0" err="1" smtClean="0"/>
              <a:t>Jupyter</a:t>
            </a:r>
            <a:r>
              <a:rPr lang="en-GB" sz="1600" dirty="0" smtClean="0"/>
              <a:t> notebooks and workflows to capture data analysis</a:t>
            </a:r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600" b="1" dirty="0" smtClean="0">
                <a:solidFill>
                  <a:srgbClr val="FF0000"/>
                </a:solidFill>
              </a:rPr>
              <a:t>Integration</a:t>
            </a:r>
            <a:r>
              <a:rPr lang="en-GB" sz="1600" i="1" dirty="0" smtClean="0">
                <a:solidFill>
                  <a:srgbClr val="FF0000"/>
                </a:solidFill>
              </a:rPr>
              <a:t> </a:t>
            </a:r>
            <a:r>
              <a:rPr lang="en-GB" sz="1600" i="1" dirty="0">
                <a:solidFill>
                  <a:srgbClr val="FF0000"/>
                </a:solidFill>
              </a:rPr>
              <a:t>- </a:t>
            </a:r>
            <a:r>
              <a:rPr lang="en-GB" sz="1600" dirty="0">
                <a:solidFill>
                  <a:srgbClr val="FF0000"/>
                </a:solidFill>
              </a:rPr>
              <a:t>services linked by a supported federated identity scheme covering more of the research life cycle where users access data, </a:t>
            </a:r>
            <a:r>
              <a:rPr lang="en-GB" sz="1600" dirty="0" smtClean="0">
                <a:solidFill>
                  <a:srgbClr val="FF0000"/>
                </a:solidFill>
              </a:rPr>
              <a:t>software, </a:t>
            </a:r>
            <a:r>
              <a:rPr lang="en-GB" sz="1600" dirty="0">
                <a:solidFill>
                  <a:srgbClr val="FF0000"/>
                </a:solidFill>
              </a:rPr>
              <a:t>IT capacity and the expertise for performing </a:t>
            </a:r>
            <a:r>
              <a:rPr lang="en-GB" sz="1600" dirty="0" smtClean="0">
                <a:solidFill>
                  <a:srgbClr val="FF0000"/>
                </a:solidFill>
              </a:rPr>
              <a:t>analysis</a:t>
            </a: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 smtClean="0"/>
              <a:t>GEANT will help </a:t>
            </a:r>
            <a:r>
              <a:rPr lang="en-GB" sz="1600" dirty="0" err="1" smtClean="0"/>
              <a:t>PaNOSC</a:t>
            </a:r>
            <a:r>
              <a:rPr lang="en-GB" sz="1600" dirty="0" smtClean="0"/>
              <a:t> by hosting AAI, ESFRIs to provide expertise</a:t>
            </a:r>
            <a:endParaRPr lang="en-GB" sz="1600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FF0000"/>
                </a:solidFill>
              </a:rPr>
              <a:t>Hybrid model </a:t>
            </a:r>
            <a:r>
              <a:rPr lang="en-GB" sz="1600" dirty="0">
                <a:solidFill>
                  <a:srgbClr val="FF0000"/>
                </a:solidFill>
              </a:rPr>
              <a:t>- should not compete with but rather profit from ease of use and rates of innovation of commercial service </a:t>
            </a:r>
            <a:r>
              <a:rPr lang="en-GB" sz="1600" dirty="0" smtClean="0">
                <a:solidFill>
                  <a:srgbClr val="FF0000"/>
                </a:solidFill>
              </a:rPr>
              <a:t>providers</a:t>
            </a: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 err="1" smtClean="0"/>
              <a:t>PaNOSC</a:t>
            </a:r>
            <a:r>
              <a:rPr lang="en-GB" sz="1600" dirty="0" smtClean="0"/>
              <a:t> will procure and integrate commercial services</a:t>
            </a:r>
            <a:endParaRPr lang="en-GB" sz="1600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600" b="1" dirty="0">
                <a:solidFill>
                  <a:srgbClr val="FF0000"/>
                </a:solidFill>
              </a:rPr>
              <a:t>Provenance, citation and use </a:t>
            </a:r>
            <a:r>
              <a:rPr lang="en-GB" sz="1600" dirty="0">
                <a:solidFill>
                  <a:srgbClr val="FF0000"/>
                </a:solidFill>
              </a:rPr>
              <a:t>of data &amp; software </a:t>
            </a:r>
            <a:endParaRPr lang="en-GB" sz="1600" dirty="0" smtClean="0">
              <a:solidFill>
                <a:srgbClr val="FF0000"/>
              </a:solidFill>
            </a:endParaRP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 smtClean="0"/>
              <a:t>How to get users to cite DOIs and provide Open Data</a:t>
            </a:r>
            <a:endParaRPr lang="en-GB" sz="1600" dirty="0"/>
          </a:p>
          <a:p>
            <a:pPr marL="498475" lvl="1" indent="-317500">
              <a:spcAft>
                <a:spcPts val="600"/>
              </a:spcAft>
              <a:buFont typeface="+mj-lt"/>
              <a:buAutoNum type="arabicPeriod"/>
            </a:pPr>
            <a:r>
              <a:rPr lang="en-GB" sz="1600" b="1" dirty="0" smtClean="0">
                <a:solidFill>
                  <a:srgbClr val="FF0000"/>
                </a:solidFill>
              </a:rPr>
              <a:t>Business model </a:t>
            </a:r>
            <a:r>
              <a:rPr lang="en-GB" sz="1600" dirty="0" smtClean="0">
                <a:solidFill>
                  <a:srgbClr val="FF0000"/>
                </a:solidFill>
              </a:rPr>
              <a:t>of how to provide services to all scientists and general public</a:t>
            </a:r>
          </a:p>
          <a:p>
            <a:pPr marL="855663" lvl="3" indent="-317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600" dirty="0" smtClean="0"/>
              <a:t>ESFRI Photon and Neutron RIs have funding for Users who come to the source, they do not have funding for providing services for Open Data  </a:t>
            </a:r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11</a:t>
            </a:fld>
            <a:endParaRPr lang="fr-FR" alt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128585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9138" y="5521796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12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7075" y="655725"/>
            <a:ext cx="819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PaNOSC</a:t>
            </a:r>
            <a:r>
              <a:rPr lang="en-US" dirty="0" smtClean="0">
                <a:solidFill>
                  <a:srgbClr val="0070C0"/>
                </a:solidFill>
              </a:rPr>
              <a:t> is a joint effort to help the ESFRI Photon and Neutron sources to</a:t>
            </a:r>
          </a:p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dopt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implement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 management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simulation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analysis services</a:t>
            </a:r>
          </a:p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or dealing with the increasing data rates and volumes and making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Open Data</a:t>
            </a:r>
            <a:r>
              <a:rPr lang="en-US" dirty="0" smtClean="0">
                <a:solidFill>
                  <a:srgbClr val="0070C0"/>
                </a:solidFill>
              </a:rPr>
              <a:t> available to the </a:t>
            </a:r>
            <a:r>
              <a:rPr lang="en-US" b="1" dirty="0" smtClean="0">
                <a:solidFill>
                  <a:srgbClr val="0070C0"/>
                </a:solidFill>
              </a:rPr>
              <a:t>EOSC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4237672"/>
            <a:ext cx="3304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Data &amp; Open Science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builds on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 Management, Simulation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&amp; Analysis Services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1120" y="540170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9388"/>
            <a:ext cx="5586028" cy="3724015"/>
          </a:xfrm>
        </p:spPr>
      </p:pic>
    </p:spTree>
    <p:extLst>
      <p:ext uri="{BB962C8B-B14F-4D97-AF65-F5344CB8AC3E}">
        <p14:creationId xmlns:p14="http://schemas.microsoft.com/office/powerpoint/2010/main" val="20174748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HelveticaNeueLT Com 65 Md"/>
              </a:rPr>
              <a:t>Research data challenges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1166030" y="3860565"/>
            <a:ext cx="5939358" cy="123153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9138" y="625252"/>
            <a:ext cx="7589341" cy="374441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Aft>
                <a:spcPts val="600"/>
              </a:spcAft>
            </a:pPr>
            <a:r>
              <a:rPr lang="en-GB" sz="2000" b="1" dirty="0" smtClean="0">
                <a:solidFill>
                  <a:srgbClr val="132577"/>
                </a:solidFill>
                <a:cs typeface="HelveticaNeueLT Com 65 Md"/>
              </a:rPr>
              <a:t>Recall: New science = a lot of data! </a:t>
            </a:r>
            <a:r>
              <a:rPr lang="en-GB" sz="2000" b="1" u="sng" dirty="0" smtClean="0">
                <a:solidFill>
                  <a:srgbClr val="132577"/>
                </a:solidFill>
                <a:cs typeface="HelveticaNeueLT Com 65 Md"/>
              </a:rPr>
              <a:t/>
            </a:r>
            <a:br>
              <a:rPr lang="en-GB" sz="2000" b="1" u="sng" dirty="0" smtClean="0">
                <a:solidFill>
                  <a:srgbClr val="132577"/>
                </a:solidFill>
                <a:cs typeface="HelveticaNeueLT Com 65 Md"/>
              </a:rPr>
            </a:br>
            <a:endParaRPr lang="en-GB" sz="2000" b="1" dirty="0" smtClean="0">
              <a:solidFill>
                <a:srgbClr val="132577"/>
              </a:solidFill>
              <a:cs typeface="HelveticaNeueLT Com 45 Lt"/>
            </a:endParaRPr>
          </a:p>
          <a:p>
            <a:pPr marL="0" lvl="1">
              <a:lnSpc>
                <a:spcPct val="140000"/>
              </a:lnSpc>
              <a:spcAft>
                <a:spcPts val="600"/>
              </a:spcAft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Hurdles for users of our RIs: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Quantity of data generated too big to transfer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Availability of adequate software can be problematic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Big data need big computing resources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New users: non-experts, need help in their data analysis</a:t>
            </a:r>
          </a:p>
          <a:p>
            <a:pPr marL="522532" lvl="1" indent="-223564">
              <a:spcAft>
                <a:spcPts val="600"/>
              </a:spcAft>
              <a:buFont typeface="Arial"/>
              <a:buChar char="•"/>
            </a:pPr>
            <a:r>
              <a:rPr lang="en-GB" sz="1800" dirty="0" smtClean="0">
                <a:solidFill>
                  <a:srgbClr val="132577"/>
                </a:solidFill>
                <a:cs typeface="HelveticaNeueLT Com 45 Lt"/>
              </a:rPr>
              <a:t>Long term storage of the data (</a:t>
            </a:r>
            <a:r>
              <a:rPr lang="en-GB" sz="1800" kern="0" dirty="0" smtClean="0">
                <a:solidFill>
                  <a:srgbClr val="132577"/>
                </a:solidFill>
                <a:ea typeface="ＭＳ Ｐゴシック" charset="-128"/>
                <a:cs typeface="HelveticaNeueLT Com 45 Lt"/>
              </a:rPr>
              <a:t>regulations and requirements)</a:t>
            </a:r>
            <a:endParaRPr lang="en-GB" sz="1800" dirty="0" smtClean="0">
              <a:solidFill>
                <a:srgbClr val="132577"/>
              </a:solidFill>
              <a:cs typeface="HelveticaNeueLT Com 45 Lt"/>
            </a:endParaRPr>
          </a:p>
          <a:p>
            <a:pPr marL="522532" indent="-223564">
              <a:spcAft>
                <a:spcPts val="600"/>
              </a:spcAft>
            </a:pPr>
            <a:endParaRPr lang="en-GB" sz="2800" dirty="0">
              <a:solidFill>
                <a:srgbClr val="132577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154" y="3860565"/>
            <a:ext cx="5625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cs typeface="HelveticaNeueLT Com 45 Lt"/>
              </a:rPr>
              <a:t>The </a:t>
            </a:r>
            <a:r>
              <a:rPr lang="en-GB" b="1" dirty="0" err="1" smtClean="0">
                <a:solidFill>
                  <a:schemeClr val="bg1"/>
                </a:solidFill>
                <a:cs typeface="HelveticaNeueLT Com 45 Lt"/>
              </a:rPr>
              <a:t>PaNOSC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partners operate large-scale RIs that are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part of Europe’s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big-data science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factories.</a:t>
            </a:r>
            <a:endParaRPr lang="en-GB" b="1" dirty="0">
              <a:solidFill>
                <a:schemeClr val="bg1"/>
              </a:solidFill>
              <a:cs typeface="HelveticaNeueLT Com 45 Lt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cs typeface="HelveticaNeueLT Com 45 Lt"/>
              </a:rPr>
              <a:t>They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face </a:t>
            </a:r>
            <a:r>
              <a:rPr lang="en-GB" b="1" dirty="0">
                <a:solidFill>
                  <a:schemeClr val="bg1"/>
                </a:solidFill>
                <a:cs typeface="HelveticaNeueLT Com 45 Lt"/>
              </a:rPr>
              <a:t>common challenges, shared by many other RIs in </a:t>
            </a:r>
            <a:r>
              <a:rPr lang="en-GB" b="1" dirty="0" smtClean="0">
                <a:solidFill>
                  <a:schemeClr val="bg1"/>
                </a:solidFill>
                <a:cs typeface="HelveticaNeueLT Com 45 Lt"/>
              </a:rPr>
              <a:t>Europe.</a:t>
            </a:r>
            <a:endParaRPr lang="en-US" b="1" dirty="0">
              <a:solidFill>
                <a:schemeClr val="bg1"/>
              </a:solidFill>
              <a:cs typeface="HelveticaNeueLT Com 45 Lt"/>
            </a:endParaRPr>
          </a:p>
        </p:txBody>
      </p:sp>
      <p:pic>
        <p:nvPicPr>
          <p:cNvPr id="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28044903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err="1" smtClean="0"/>
              <a:t>PaNOSC</a:t>
            </a:r>
            <a:r>
              <a:rPr lang="en-GB" dirty="0" smtClean="0"/>
              <a:t> Goals</a:t>
            </a:r>
            <a:endParaRPr lang="en-GB" dirty="0"/>
          </a:p>
        </p:txBody>
      </p:sp>
      <p:grpSp>
        <p:nvGrpSpPr>
          <p:cNvPr id="91" name="Shape 91"/>
          <p:cNvGrpSpPr/>
          <p:nvPr/>
        </p:nvGrpSpPr>
        <p:grpSpPr>
          <a:xfrm>
            <a:off x="179512" y="625252"/>
            <a:ext cx="6264696" cy="4320480"/>
            <a:chOff x="0" y="2177"/>
            <a:chExt cx="10515599" cy="4346982"/>
          </a:xfrm>
        </p:grpSpPr>
        <p:sp>
          <p:nvSpPr>
            <p:cNvPr id="92" name="Shape 92"/>
            <p:cNvSpPr/>
            <p:nvPr/>
          </p:nvSpPr>
          <p:spPr>
            <a:xfrm rot="5400000">
              <a:off x="6731621" y="-2839081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3785615" y="147831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Generalise</a:t>
              </a: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adoption of </a:t>
              </a:r>
              <a:r>
                <a:rPr lang="en-US" sz="1725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FAIR</a:t>
              </a: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open data principles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2177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1133" y="53310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Stewardship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5400000">
              <a:off x="6731621" y="-1739242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785615" y="1247670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Federate data catalogs and integrate in EOSC and OpenAire meta-catalog, AAI, download services</a:t>
              </a:r>
              <a:endParaRPr sz="17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1102016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1133" y="1153149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EOSC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5400000">
              <a:off x="6731621" y="-639403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3785615" y="2347509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data analysis, modelling and simulation services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2201855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51133" y="2252988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Services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6731621" y="460435"/>
              <a:ext cx="837972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3785615" y="3447347"/>
              <a:ext cx="6689078" cy="75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719" tIns="32850" rIns="65719" bIns="32850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lang="en-US" sz="1725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 users how to write Data management plans, improve metadata, using DOIs, manage data better</a:t>
              </a:r>
              <a:endParaRPr sz="17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3301694"/>
              <a:ext cx="3785616" cy="104746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51133" y="3352827"/>
              <a:ext cx="3683350" cy="94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13" tIns="52856" rIns="105713" bIns="52856" anchor="ctr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Training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66" y="741466"/>
            <a:ext cx="2131273" cy="1913893"/>
          </a:xfrm>
          <a:prstGeom prst="rect">
            <a:avLst/>
          </a:prstGeom>
        </p:spPr>
      </p:pic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80" y="2761322"/>
            <a:ext cx="2532844" cy="21844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PaNOSC H2020 project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930" y="685483"/>
            <a:ext cx="6580616" cy="4500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pc="-1" dirty="0" smtClean="0">
                <a:solidFill>
                  <a:srgbClr val="FF0000"/>
                </a:solidFill>
              </a:rPr>
              <a:t>H2020 proposal to INFRAEOSC-4 </a:t>
            </a:r>
          </a:p>
          <a:p>
            <a:pPr>
              <a:spcAft>
                <a:spcPts val="3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Partners: </a:t>
            </a:r>
            <a:r>
              <a:rPr lang="en-GB" b="0" dirty="0" smtClean="0">
                <a:solidFill>
                  <a:srgbClr val="0070C0"/>
                </a:solidFill>
              </a:rPr>
              <a:t>ESRF, ILL, XFEL.EU, ESS, CERIC-ERIC, ELI, EGI</a:t>
            </a:r>
          </a:p>
          <a:p>
            <a:pPr>
              <a:spcAft>
                <a:spcPts val="300"/>
              </a:spcAft>
            </a:pPr>
            <a:r>
              <a:rPr lang="en-GB" dirty="0" smtClean="0">
                <a:solidFill>
                  <a:schemeClr val="tx1"/>
                </a:solidFill>
              </a:rPr>
              <a:t>Description:</a:t>
            </a:r>
            <a:r>
              <a:rPr lang="en-GB" b="0" dirty="0" smtClean="0">
                <a:solidFill>
                  <a:srgbClr val="0070C0"/>
                </a:solidFill>
              </a:rPr>
              <a:t> cluster of ESFRI Photon and Neutron sources</a:t>
            </a:r>
          </a:p>
          <a:p>
            <a:pPr>
              <a:spcAft>
                <a:spcPts val="300"/>
              </a:spcAft>
            </a:pPr>
            <a:r>
              <a:rPr lang="en-GB" dirty="0" smtClean="0">
                <a:solidFill>
                  <a:schemeClr val="tx1"/>
                </a:solidFill>
              </a:rPr>
              <a:t>Observers/non-funded: 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0" dirty="0" smtClean="0">
                <a:solidFill>
                  <a:srgbClr val="0070C0"/>
                </a:solidFill>
              </a:rPr>
              <a:t>GÉANT, EUDAT, national RIs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dirty="0" smtClean="0">
                <a:solidFill>
                  <a:schemeClr val="tx1"/>
                </a:solidFill>
              </a:rPr>
              <a:t>Linked 3</a:t>
            </a:r>
            <a:r>
              <a:rPr lang="en-GB" baseline="30000" dirty="0" smtClean="0">
                <a:solidFill>
                  <a:schemeClr val="tx1"/>
                </a:solidFill>
              </a:rPr>
              <a:t>rd</a:t>
            </a:r>
            <a:r>
              <a:rPr lang="en-GB" dirty="0" smtClean="0">
                <a:solidFill>
                  <a:schemeClr val="tx1"/>
                </a:solidFill>
              </a:rPr>
              <a:t> parties via EGI:  </a:t>
            </a:r>
            <a:r>
              <a:rPr lang="en-GB" b="0" dirty="0" smtClean="0">
                <a:solidFill>
                  <a:srgbClr val="0070C0"/>
                </a:solidFill>
              </a:rPr>
              <a:t>DESY, STFC, CESNET</a:t>
            </a: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US" spc="-1" dirty="0">
                <a:solidFill>
                  <a:srgbClr val="000000"/>
                </a:solidFill>
              </a:rPr>
              <a:t>Decision: </a:t>
            </a:r>
            <a:r>
              <a:rPr lang="en-US" b="0" spc="-1" dirty="0">
                <a:solidFill>
                  <a:srgbClr val="0070C0"/>
                </a:solidFill>
              </a:rPr>
              <a:t>Accepted on 13/8/2018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</a:rPr>
              <a:t>Status: </a:t>
            </a:r>
            <a:r>
              <a:rPr lang="en-US" spc="-1" dirty="0" smtClean="0">
                <a:solidFill>
                  <a:srgbClr val="0070C0"/>
                </a:solidFill>
              </a:rPr>
              <a:t>Grant Agreement signed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 smtClean="0">
                <a:solidFill>
                  <a:schemeClr val="tx1"/>
                </a:solidFill>
              </a:rPr>
              <a:t>Home page</a:t>
            </a:r>
            <a:r>
              <a:rPr lang="en-US" spc="-1" dirty="0" smtClean="0">
                <a:solidFill>
                  <a:srgbClr val="0070C0"/>
                </a:solidFill>
              </a:rPr>
              <a:t>: https://panosc.eu </a:t>
            </a:r>
            <a:endParaRPr lang="en-US" spc="-1" dirty="0">
              <a:solidFill>
                <a:srgbClr val="0070C0"/>
              </a:solidFill>
            </a:endParaRPr>
          </a:p>
          <a:p>
            <a:pPr>
              <a:spcAft>
                <a:spcPts val="300"/>
              </a:spcAft>
            </a:pPr>
            <a:endParaRPr lang="en-US" spc="-1" dirty="0" smtClean="0"/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Budget: </a:t>
            </a:r>
            <a:r>
              <a:rPr lang="en-US" b="0" spc="-1" dirty="0" smtClean="0">
                <a:solidFill>
                  <a:srgbClr val="0070C0"/>
                </a:solidFill>
              </a:rPr>
              <a:t>12 M€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chemeClr val="tx1"/>
                </a:solidFill>
              </a:rPr>
              <a:t>Coordinator:</a:t>
            </a:r>
            <a:r>
              <a:rPr lang="en-US" b="0" spc="-1" dirty="0" smtClean="0">
                <a:solidFill>
                  <a:srgbClr val="0070C0"/>
                </a:solidFill>
              </a:rPr>
              <a:t> ESRF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Planned start date: </a:t>
            </a:r>
            <a:r>
              <a:rPr lang="en-US" b="0" spc="-1" dirty="0" smtClean="0">
                <a:solidFill>
                  <a:srgbClr val="0070C0"/>
                </a:solidFill>
              </a:rPr>
              <a:t>1/1/2019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Project duration: </a:t>
            </a:r>
            <a:r>
              <a:rPr lang="en-US" b="0" spc="-1" dirty="0" smtClean="0">
                <a:solidFill>
                  <a:srgbClr val="0070C0"/>
                </a:solidFill>
              </a:rPr>
              <a:t>4 years</a:t>
            </a:r>
          </a:p>
          <a:p>
            <a:pPr>
              <a:spcBef>
                <a:spcPts val="6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 smtClean="0">
                <a:solidFill>
                  <a:srgbClr val="FF0000"/>
                </a:solidFill>
              </a:rPr>
              <a:t>Kick-off meeting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 smtClean="0">
                <a:solidFill>
                  <a:srgbClr val="FF0000"/>
                </a:solidFill>
              </a:rPr>
              <a:t>15-16 January at ESRF</a:t>
            </a:r>
          </a:p>
          <a:p>
            <a:pPr indent="-22788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endParaRPr lang="en-US" spc="-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957813" y="1803817"/>
            <a:ext cx="5328592" cy="3548563"/>
            <a:chOff x="3995936" y="2137420"/>
            <a:chExt cx="5328592" cy="3548563"/>
          </a:xfrm>
        </p:grpSpPr>
        <p:pic>
          <p:nvPicPr>
            <p:cNvPr id="5" name="Picture 2" descr="https://lh5.googleusercontent.com/ZmJgH0SoqxQJ0LA-v3Rb7WqRt9KO5MW6Z34Oe3WUvt_3nWcLDwQpmnBxjSTv3sQreW90kJou3O_z01RBBIdgyCNf-_rXDm7Ive_nnmIearfz_GCdO9h5BUk63mDr-JE4FVu0qz41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" r="491"/>
            <a:stretch/>
          </p:blipFill>
          <p:spPr bwMode="auto">
            <a:xfrm>
              <a:off x="5208199" y="3566236"/>
              <a:ext cx="2607617" cy="94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22043" y="4441352"/>
              <a:ext cx="27799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>
                  <a:solidFill>
                    <a:srgbClr val="FF0000"/>
                  </a:solidFill>
                </a:rPr>
                <a:t>P</a:t>
              </a:r>
              <a:r>
                <a:rPr lang="en-GB" sz="1100" dirty="0" smtClean="0"/>
                <a:t>hoton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a</a:t>
              </a:r>
              <a:r>
                <a:rPr lang="en-GB" sz="1100" dirty="0" smtClean="0"/>
                <a:t>nd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N</a:t>
              </a:r>
              <a:r>
                <a:rPr lang="en-GB" sz="1100" dirty="0" smtClean="0"/>
                <a:t>eutron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O</a:t>
              </a:r>
              <a:r>
                <a:rPr lang="en-GB" sz="1100" dirty="0" smtClean="0"/>
                <a:t>pen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S</a:t>
              </a:r>
              <a:r>
                <a:rPr lang="en-GB" sz="1100" dirty="0" smtClean="0"/>
                <a:t>cience </a:t>
              </a:r>
              <a:r>
                <a:rPr lang="en-GB" sz="1100" b="1" dirty="0" smtClean="0">
                  <a:solidFill>
                    <a:srgbClr val="FF0000"/>
                  </a:solidFill>
                </a:rPr>
                <a:t>C</a:t>
              </a:r>
              <a:r>
                <a:rPr lang="en-GB" sz="1100" dirty="0" smtClean="0"/>
                <a:t>loud</a:t>
              </a:r>
              <a:endParaRPr lang="en-GB" sz="11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1524" y="2509805"/>
              <a:ext cx="792088" cy="9798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668" y="2669569"/>
              <a:ext cx="827310" cy="77043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339" y="2669569"/>
              <a:ext cx="757317" cy="7537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190" y="4774133"/>
              <a:ext cx="1494083" cy="80394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31" b="19159"/>
            <a:stretch/>
          </p:blipFill>
          <p:spPr>
            <a:xfrm>
              <a:off x="6864389" y="4808876"/>
              <a:ext cx="1037582" cy="6859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5759" y="3712882"/>
              <a:ext cx="1085850" cy="6096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762" y="3613687"/>
              <a:ext cx="848494" cy="663259"/>
            </a:xfrm>
            <a:prstGeom prst="rect">
              <a:avLst/>
            </a:prstGeom>
          </p:spPr>
        </p:pic>
        <p:sp>
          <p:nvSpPr>
            <p:cNvPr id="17" name="Cloud 16"/>
            <p:cNvSpPr/>
            <p:nvPr/>
          </p:nvSpPr>
          <p:spPr>
            <a:xfrm>
              <a:off x="3995936" y="2137420"/>
              <a:ext cx="5328592" cy="3548563"/>
            </a:xfrm>
            <a:prstGeom prst="cloud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273285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</a:t>
            </a:r>
            <a:r>
              <a:rPr lang="en-US" dirty="0" err="1" smtClean="0"/>
              <a:t>PaNOSC</a:t>
            </a:r>
            <a:r>
              <a:rPr lang="en-US" dirty="0" smtClean="0"/>
              <a:t> ESFRI </a:t>
            </a:r>
            <a:r>
              <a:rPr lang="en-US" dirty="0" err="1" smtClean="0"/>
              <a:t>Ris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30667"/>
              </p:ext>
            </p:extLst>
          </p:nvPr>
        </p:nvGraphicFramePr>
        <p:xfrm>
          <a:off x="179396" y="518585"/>
          <a:ext cx="8785217" cy="187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1">
                  <a:extLst>
                    <a:ext uri="{9D8B030D-6E8A-4147-A177-3AD203B41FA5}">
                      <a16:colId xmlns:a16="http://schemas.microsoft.com/office/drawing/2014/main" val="188346314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298181319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86107960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77001771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2163870961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965834160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1446483187"/>
                    </a:ext>
                  </a:extLst>
                </a:gridCol>
              </a:tblGrid>
              <a:tr h="395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5511"/>
                  </a:ext>
                </a:extLst>
              </a:tr>
              <a:tr h="68317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5275"/>
                  </a:ext>
                </a:extLst>
              </a:tr>
              <a:tr h="39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5029"/>
                  </a:ext>
                </a:extLst>
              </a:tr>
              <a:tr h="395809">
                <a:tc>
                  <a:txBody>
                    <a:bodyPr/>
                    <a:lstStyle/>
                    <a:p>
                      <a:r>
                        <a:rPr lang="en-US" dirty="0" smtClean="0"/>
                        <a:t>Beamlines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99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95414"/>
            <a:ext cx="3226651" cy="2399505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9" y="2459415"/>
            <a:ext cx="4007255" cy="2671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7797" y="5113227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ESRF + ILL (Grenoble, France)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1213" y="48936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Beamline experimental station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22149500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</a:t>
            </a:r>
            <a:r>
              <a:rPr lang="en-US" dirty="0" err="1" smtClean="0"/>
              <a:t>PaNOSC</a:t>
            </a:r>
            <a:r>
              <a:rPr lang="en-US" dirty="0" smtClean="0"/>
              <a:t> ESFRI </a:t>
            </a:r>
            <a:r>
              <a:rPr lang="en-US" dirty="0" err="1" smtClean="0"/>
              <a:t>Ris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968202"/>
              </p:ext>
            </p:extLst>
          </p:nvPr>
        </p:nvGraphicFramePr>
        <p:xfrm>
          <a:off x="179396" y="518585"/>
          <a:ext cx="8785217" cy="187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1">
                  <a:extLst>
                    <a:ext uri="{9D8B030D-6E8A-4147-A177-3AD203B41FA5}">
                      <a16:colId xmlns:a16="http://schemas.microsoft.com/office/drawing/2014/main" val="188346314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298181319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86107960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3770017717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2163870961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965834160"/>
                    </a:ext>
                  </a:extLst>
                </a:gridCol>
                <a:gridCol w="1255031">
                  <a:extLst>
                    <a:ext uri="{9D8B030D-6E8A-4147-A177-3AD203B41FA5}">
                      <a16:colId xmlns:a16="http://schemas.microsoft.com/office/drawing/2014/main" val="1446483187"/>
                    </a:ext>
                  </a:extLst>
                </a:gridCol>
              </a:tblGrid>
              <a:tr h="395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5511"/>
                  </a:ext>
                </a:extLst>
              </a:tr>
              <a:tr h="68317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5275"/>
                  </a:ext>
                </a:extLst>
              </a:tr>
              <a:tr h="39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5029"/>
                  </a:ext>
                </a:extLst>
              </a:tr>
              <a:tr h="395809">
                <a:tc>
                  <a:txBody>
                    <a:bodyPr/>
                    <a:lstStyle/>
                    <a:p>
                      <a:r>
                        <a:rPr lang="en-US" dirty="0" smtClean="0"/>
                        <a:t>Beamlines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099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413060"/>
            <a:ext cx="3989641" cy="1278846"/>
          </a:xfrm>
          <a:prstGeom prst="rect">
            <a:avLst/>
          </a:prstGeom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392" y="2929508"/>
            <a:ext cx="5267404" cy="233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16200000">
            <a:off x="4109003" y="386781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ESS (Lund, Sweden)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2180" y="4691906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XFEL (Hamburg, Germany)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809678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time and length scales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  <p:sp>
        <p:nvSpPr>
          <p:cNvPr id="6" name="Slide Number"/>
          <p:cNvSpPr txBox="1">
            <a:spLocks/>
          </p:cNvSpPr>
          <p:nvPr/>
        </p:nvSpPr>
        <p:spPr>
          <a:xfrm>
            <a:off x="7867696" y="4916606"/>
            <a:ext cx="133304" cy="18038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fr-FR"/>
            </a:defPPr>
            <a:lvl1pPr algn="l" defTabSz="535741" rtl="0" fontAlgn="base">
              <a:spcBef>
                <a:spcPct val="0"/>
              </a:spcBef>
              <a:spcAft>
                <a:spcPct val="0"/>
              </a:spcAft>
              <a:defRPr sz="703" kern="1200">
                <a:solidFill>
                  <a:schemeClr val="tx1"/>
                </a:solidFill>
                <a:uFill>
                  <a:solidFill>
                    <a:srgbClr val="888888"/>
                  </a:solidFill>
                </a:u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7" name="Group"/>
          <p:cNvGrpSpPr/>
          <p:nvPr/>
        </p:nvGrpSpPr>
        <p:grpSpPr>
          <a:xfrm>
            <a:off x="2850616" y="697260"/>
            <a:ext cx="5207001" cy="4550835"/>
            <a:chOff x="0" y="0"/>
            <a:chExt cx="8886613" cy="7766756"/>
          </a:xfrm>
        </p:grpSpPr>
        <p:sp>
          <p:nvSpPr>
            <p:cNvPr id="8" name="Rounded Rectangle"/>
            <p:cNvSpPr/>
            <p:nvPr/>
          </p:nvSpPr>
          <p:spPr>
            <a:xfrm>
              <a:off x="0" y="0"/>
              <a:ext cx="8886613" cy="1808390"/>
            </a:xfrm>
            <a:prstGeom prst="roundRect">
              <a:avLst>
                <a:gd name="adj" fmla="val 5273"/>
              </a:avLst>
            </a:prstGeom>
            <a:solidFill>
              <a:srgbClr val="254061"/>
            </a:solid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9" name="Rounded Rectangle"/>
            <p:cNvSpPr/>
            <p:nvPr/>
          </p:nvSpPr>
          <p:spPr>
            <a:xfrm>
              <a:off x="90419" y="90419"/>
              <a:ext cx="1806582" cy="1627552"/>
            </a:xfrm>
            <a:prstGeom prst="roundRect">
              <a:avLst>
                <a:gd name="adj" fmla="val 5273"/>
              </a:avLst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0" name="ANGSTROMS AND PICOSECONDS…"/>
            <p:cNvSpPr txBox="1"/>
            <p:nvPr/>
          </p:nvSpPr>
          <p:spPr>
            <a:xfrm>
              <a:off x="1897001" y="0"/>
              <a:ext cx="6989612" cy="11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099" tIns="38099" rIns="38099" bIns="38099" numCol="1" anchor="t">
              <a:spAutoFit/>
            </a:bodyPr>
            <a:lstStyle/>
            <a:p>
              <a:pPr defTabSz="535741"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ANGSTROMS AND PICOSECONDS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electronic and magnetic structure 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strongly correlated electron systems</a:t>
              </a:r>
            </a:p>
          </p:txBody>
        </p:sp>
        <p:sp>
          <p:nvSpPr>
            <p:cNvPr id="11" name="Rounded Rectangle"/>
            <p:cNvSpPr/>
            <p:nvPr/>
          </p:nvSpPr>
          <p:spPr>
            <a:xfrm>
              <a:off x="0" y="1986122"/>
              <a:ext cx="8886613" cy="1808390"/>
            </a:xfrm>
            <a:prstGeom prst="roundRect">
              <a:avLst>
                <a:gd name="adj" fmla="val 5273"/>
              </a:avLst>
            </a:prstGeom>
            <a:solidFill>
              <a:srgbClr val="254061"/>
            </a:solid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2" name="Rounded Rectangle"/>
            <p:cNvSpPr/>
            <p:nvPr/>
          </p:nvSpPr>
          <p:spPr>
            <a:xfrm>
              <a:off x="90419" y="2076541"/>
              <a:ext cx="1806582" cy="1627552"/>
            </a:xfrm>
            <a:prstGeom prst="roundRect">
              <a:avLst>
                <a:gd name="adj" fmla="val 5273"/>
              </a:avLst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3" name="NANOMETRES AND NANOSECONDS…"/>
            <p:cNvSpPr txBox="1"/>
            <p:nvPr/>
          </p:nvSpPr>
          <p:spPr>
            <a:xfrm>
              <a:off x="1897001" y="1986121"/>
              <a:ext cx="6989612" cy="11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099" tIns="38099" rIns="38099" bIns="38099" numCol="1" anchor="t">
              <a:spAutoFit/>
            </a:bodyPr>
            <a:lstStyle/>
            <a:p>
              <a:pPr defTabSz="535741"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NANOMETRES AND NANOSECONDS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chemical structure and dynamics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structure/property relationships</a:t>
              </a:r>
            </a:p>
          </p:txBody>
        </p:sp>
        <p:sp>
          <p:nvSpPr>
            <p:cNvPr id="14" name="Rounded Rectangle"/>
            <p:cNvSpPr/>
            <p:nvPr/>
          </p:nvSpPr>
          <p:spPr>
            <a:xfrm>
              <a:off x="0" y="3972243"/>
              <a:ext cx="8886613" cy="1808391"/>
            </a:xfrm>
            <a:prstGeom prst="roundRect">
              <a:avLst>
                <a:gd name="adj" fmla="val 5273"/>
              </a:avLst>
            </a:prstGeom>
            <a:solidFill>
              <a:srgbClr val="254061"/>
            </a:solid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5" name="Rounded Rectangle"/>
            <p:cNvSpPr/>
            <p:nvPr/>
          </p:nvSpPr>
          <p:spPr>
            <a:xfrm>
              <a:off x="90419" y="4062663"/>
              <a:ext cx="1806582" cy="1627551"/>
            </a:xfrm>
            <a:prstGeom prst="roundRect">
              <a:avLst>
                <a:gd name="adj" fmla="val 5273"/>
              </a:avLst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6" name="MICRONS AND MICROSECONDS…"/>
            <p:cNvSpPr txBox="1"/>
            <p:nvPr/>
          </p:nvSpPr>
          <p:spPr>
            <a:xfrm>
              <a:off x="1897001" y="3972243"/>
              <a:ext cx="6989612" cy="11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099" tIns="38099" rIns="38099" bIns="38099" numCol="1" anchor="t">
              <a:spAutoFit/>
            </a:bodyPr>
            <a:lstStyle/>
            <a:p>
              <a:pPr defTabSz="535741"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MICRONS AND MICROSECONDS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interfaces, micelles, etc.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protein structure and dynamics</a:t>
              </a:r>
            </a:p>
          </p:txBody>
        </p:sp>
        <p:sp>
          <p:nvSpPr>
            <p:cNvPr id="17" name="Rounded Rectangle"/>
            <p:cNvSpPr/>
            <p:nvPr/>
          </p:nvSpPr>
          <p:spPr>
            <a:xfrm>
              <a:off x="0" y="5958366"/>
              <a:ext cx="8886613" cy="1808390"/>
            </a:xfrm>
            <a:prstGeom prst="roundRect">
              <a:avLst>
                <a:gd name="adj" fmla="val 5273"/>
              </a:avLst>
            </a:prstGeom>
            <a:solidFill>
              <a:srgbClr val="254061"/>
            </a:solid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8" name="Rounded Rectangle"/>
            <p:cNvSpPr/>
            <p:nvPr/>
          </p:nvSpPr>
          <p:spPr>
            <a:xfrm>
              <a:off x="90419" y="6048785"/>
              <a:ext cx="1806582" cy="1627552"/>
            </a:xfrm>
            <a:prstGeom prst="roundRect">
              <a:avLst>
                <a:gd name="adj" fmla="val 5273"/>
              </a:avLst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blurRad="127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535741">
                <a:defRPr sz="18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055"/>
            </a:p>
          </p:txBody>
        </p:sp>
        <p:sp>
          <p:nvSpPr>
            <p:cNvPr id="19" name="METRES AND MONTHS…"/>
            <p:cNvSpPr txBox="1"/>
            <p:nvPr/>
          </p:nvSpPr>
          <p:spPr>
            <a:xfrm>
              <a:off x="1897001" y="5958366"/>
              <a:ext cx="6989612" cy="11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099" tIns="38099" rIns="38099" bIns="38099" numCol="1" anchor="t">
              <a:spAutoFit/>
            </a:bodyPr>
            <a:lstStyle/>
            <a:p>
              <a:pPr defTabSz="535741"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METRES AND MONTHS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engineering measurements, heritage science</a:t>
              </a:r>
            </a:p>
            <a:p>
              <a:pPr marL="163698" indent="-163698" defTabSz="535741">
                <a:buClr>
                  <a:srgbClr val="FFFF00"/>
                </a:buClr>
                <a:buSzPct val="100000"/>
                <a:buChar char="•"/>
                <a:defRPr sz="2200" b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sz="1289" dirty="0" smtClean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Imaging, </a:t>
              </a:r>
              <a:r>
                <a:rPr sz="1289" dirty="0" smtClean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tomography</a:t>
              </a: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, </a:t>
              </a:r>
              <a:r>
                <a:rPr lang="en-US" sz="1289" dirty="0" smtClean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strain &amp;</a:t>
              </a:r>
              <a:r>
                <a:rPr sz="1289" dirty="0" smtClean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sz="1289" dirty="0">
                  <a:solidFill>
                    <a:srgbClr val="FFFF00"/>
                  </a:solidFill>
                  <a:uFill>
                    <a:solidFill>
                      <a:srgbClr val="FFFF00"/>
                    </a:solidFill>
                  </a:uFill>
                  <a:latin typeface="Helvetica" panose="020B0604020202020204" pitchFamily="34" charset="0"/>
                  <a:cs typeface="Helvetica" panose="020B0604020202020204" pitchFamily="34" charset="0"/>
                </a:rPr>
                <a:t>stress, etc.</a:t>
              </a:r>
            </a:p>
          </p:txBody>
        </p:sp>
      </p:grpSp>
      <p:grpSp>
        <p:nvGrpSpPr>
          <p:cNvPr id="20" name="Group"/>
          <p:cNvGrpSpPr/>
          <p:nvPr/>
        </p:nvGrpSpPr>
        <p:grpSpPr>
          <a:xfrm>
            <a:off x="997218" y="979869"/>
            <a:ext cx="1808763" cy="3917466"/>
            <a:chOff x="86227" y="0"/>
            <a:chExt cx="3086953" cy="6685807"/>
          </a:xfrm>
        </p:grpSpPr>
        <p:sp>
          <p:nvSpPr>
            <p:cNvPr id="21" name="PHYSICS"/>
            <p:cNvSpPr txBox="1"/>
            <p:nvPr/>
          </p:nvSpPr>
          <p:spPr>
            <a:xfrm>
              <a:off x="1802549" y="0"/>
              <a:ext cx="1370628" cy="469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099" tIns="38099" rIns="38099" bIns="38099" numCol="1" anchor="t">
              <a:spAutoFit/>
            </a:bodyPr>
            <a:lstStyle>
              <a:lvl1pPr algn="r" defTabSz="914400">
                <a:defRPr sz="2200" cap="all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cap="none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b="1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PHYSICS</a:t>
              </a:r>
            </a:p>
          </p:txBody>
        </p:sp>
        <p:sp>
          <p:nvSpPr>
            <p:cNvPr id="22" name="CHEMISTRY"/>
            <p:cNvSpPr txBox="1"/>
            <p:nvPr/>
          </p:nvSpPr>
          <p:spPr>
            <a:xfrm>
              <a:off x="1391742" y="2001786"/>
              <a:ext cx="1781434" cy="469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099" tIns="38099" rIns="38099" bIns="38099" numCol="1" anchor="t">
              <a:spAutoFit/>
            </a:bodyPr>
            <a:lstStyle>
              <a:lvl1pPr algn="r" defTabSz="914400">
                <a:defRPr sz="2200" cap="all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cap="none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b="1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CHEMISTRY</a:t>
              </a:r>
            </a:p>
          </p:txBody>
        </p:sp>
        <p:sp>
          <p:nvSpPr>
            <p:cNvPr id="23" name="SOFT MATTER &amp; BIOLOGY"/>
            <p:cNvSpPr txBox="1"/>
            <p:nvPr/>
          </p:nvSpPr>
          <p:spPr>
            <a:xfrm>
              <a:off x="1057429" y="3857759"/>
              <a:ext cx="2115746" cy="808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099" tIns="38099" rIns="38099" bIns="38099" numCol="1" anchor="t">
              <a:spAutoFit/>
            </a:bodyPr>
            <a:lstStyle/>
            <a:p>
              <a:pPr algn="r" defTabSz="535741">
                <a:defRPr sz="22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b="1" cap="all" dirty="0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SOFT MATTER</a:t>
              </a:r>
              <a:br>
                <a:rPr sz="1289" b="1" cap="all" dirty="0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sz="1289" b="1" cap="all" dirty="0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&amp; BIOLOGY</a:t>
              </a:r>
            </a:p>
          </p:txBody>
        </p:sp>
        <p:sp>
          <p:nvSpPr>
            <p:cNvPr id="24" name="eNGINEEring &amp; MATERIALs SCIENCE"/>
            <p:cNvSpPr txBox="1"/>
            <p:nvPr/>
          </p:nvSpPr>
          <p:spPr>
            <a:xfrm>
              <a:off x="86227" y="5877330"/>
              <a:ext cx="3086953" cy="808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099" tIns="38099" rIns="38099" bIns="38099" numCol="1" anchor="t">
              <a:spAutoFit/>
            </a:bodyPr>
            <a:lstStyle/>
            <a:p>
              <a:pPr algn="r" defTabSz="535741">
                <a:defRPr sz="2200" b="0">
                  <a:uFill>
                    <a:solidFill>
                      <a:srgbClr val="000000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289" b="1" cap="all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eNGINEEring &amp;</a:t>
              </a:r>
              <a:br>
                <a:rPr sz="1289" b="1" cap="all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</a:br>
              <a:r>
                <a:rPr sz="1289" b="1" cap="all">
                  <a:solidFill>
                    <a:srgbClr val="5177AC"/>
                  </a:solidFill>
                  <a:uFill>
                    <a:solidFill>
                      <a:srgbClr val="5177AC"/>
                    </a:solidFill>
                  </a:uFill>
                  <a:latin typeface="Helvetica"/>
                  <a:ea typeface="Helvetica"/>
                  <a:cs typeface="Helvetica"/>
                  <a:sym typeface="Helvetica"/>
                </a:rPr>
                <a:t>MATERIALs SCIENCE</a:t>
              </a:r>
            </a:p>
          </p:txBody>
        </p:sp>
      </p:grpSp>
      <p:pic>
        <p:nvPicPr>
          <p:cNvPr id="25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28554459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XFEL first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  <p:sp>
        <p:nvSpPr>
          <p:cNvPr id="5" name="Rectangle 4"/>
          <p:cNvSpPr/>
          <p:nvPr/>
        </p:nvSpPr>
        <p:spPr>
          <a:xfrm>
            <a:off x="1403648" y="650523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Shining a light on antibiotic </a:t>
            </a:r>
            <a:r>
              <a:rPr lang="en-US" b="1" dirty="0" smtClean="0"/>
              <a:t>resistance uses serial </a:t>
            </a:r>
          </a:p>
          <a:p>
            <a:r>
              <a:rPr lang="en-US" b="1" dirty="0" smtClean="0"/>
              <a:t>crystallography to solves 3D structure of enzyme </a:t>
            </a:r>
            <a:r>
              <a:rPr lang="en-GB" i="1" dirty="0" smtClean="0"/>
              <a:t>CTX-M-14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6612"/>
            <a:ext cx="8572500" cy="393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9991" y="53261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This project will receive funding from the European Union's Horizon 2020 research and innovation </a:t>
            </a:r>
            <a:r>
              <a:rPr lang="en-US" sz="800" dirty="0" err="1">
                <a:solidFill>
                  <a:srgbClr val="002060"/>
                </a:solidFill>
              </a:rPr>
              <a:t>programme</a:t>
            </a:r>
            <a:r>
              <a:rPr lang="en-US" sz="800" dirty="0">
                <a:solidFill>
                  <a:srgbClr val="002060"/>
                </a:solidFill>
              </a:rPr>
              <a:t> under grant agreement No 823852</a:t>
            </a:r>
          </a:p>
        </p:txBody>
      </p:sp>
    </p:spTree>
    <p:extLst>
      <p:ext uri="{BB962C8B-B14F-4D97-AF65-F5344CB8AC3E}">
        <p14:creationId xmlns:p14="http://schemas.microsoft.com/office/powerpoint/2010/main" val="35621471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8207" y="5289551"/>
            <a:ext cx="547459" cy="36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93850"/>
            <a:ext cx="8237538" cy="414073"/>
          </a:xfrm>
        </p:spPr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PaNOSC</a:t>
            </a:r>
            <a:r>
              <a:rPr lang="en-GB" dirty="0" smtClean="0"/>
              <a:t> - 2018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A. Gotz – PaNOSC project – EOSC Stakeholders meeting 22 November 2018..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90" y="3269744"/>
            <a:ext cx="1887949" cy="18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278980"/>
            <a:ext cx="1512168" cy="875152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21207187">
            <a:off x="3282894" y="3662476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 rot="662303">
            <a:off x="3288010" y="4037693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798501"/>
              </p:ext>
            </p:extLst>
          </p:nvPr>
        </p:nvGraphicFramePr>
        <p:xfrm>
          <a:off x="179392" y="518586"/>
          <a:ext cx="8777286" cy="513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99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126597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16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532994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</a:t>
                      </a:r>
                      <a:r>
                        <a:rPr lang="en-GB" sz="1600" b="1" dirty="0" smtClean="0"/>
                        <a:t>/ </a:t>
                      </a:r>
                      <a:r>
                        <a:rPr lang="en-GB" sz="1600" b="1" dirty="0" err="1"/>
                        <a:t>yr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200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Policy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 </a:t>
                      </a:r>
                      <a:r>
                        <a:rPr lang="en-US" sz="1600" dirty="0" smtClean="0"/>
                        <a:t>(3/8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1600" b="1" dirty="0"/>
                        <a:t>Metadata catalogue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Icat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Local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SciCat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501000">
                <a:tc>
                  <a:txBody>
                    <a:bodyPr/>
                    <a:lstStyle/>
                    <a:p>
                      <a:r>
                        <a:rPr lang="en-GB" sz="1600" b="1" dirty="0"/>
                        <a:t>Metadata definitions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custom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497944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DOI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r>
                        <a:rPr lang="en-GB" sz="1600" b="1" dirty="0"/>
                        <a:t>Open Data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Services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pilot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remote </a:t>
                      </a:r>
                      <a:r>
                        <a:rPr lang="en-GB" sz="1600" dirty="0" smtClean="0"/>
                        <a:t>ops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</a:t>
                      </a:r>
                      <a:r>
                        <a:rPr lang="en-GB" sz="1600" dirty="0" smtClean="0"/>
                        <a:t>progress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800945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Common data API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5012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User</a:t>
                      </a:r>
                      <a:r>
                        <a:rPr lang="en-US" sz="1600" b="1" baseline="0" dirty="0" smtClean="0"/>
                        <a:t> training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2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1173</Words>
  <Application>Microsoft Office PowerPoint</Application>
  <PresentationFormat>On-screen Show (16:10)</PresentationFormat>
  <Paragraphs>325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Arial (Headings)</vt:lpstr>
      <vt:lpstr>Calibri</vt:lpstr>
      <vt:lpstr>Helvetica</vt:lpstr>
      <vt:lpstr>HelveticaNeueLT Com 45 Lt</vt:lpstr>
      <vt:lpstr>HelveticaNeueLT Com 65 Md</vt:lpstr>
      <vt:lpstr>ITCOfficinaSans LT Book</vt:lpstr>
      <vt:lpstr>JasmineUPC</vt:lpstr>
      <vt:lpstr>Wingdings</vt:lpstr>
      <vt:lpstr>Blank</vt:lpstr>
      <vt:lpstr>PowerPoint Presentation</vt:lpstr>
      <vt:lpstr>Research data challenges</vt:lpstr>
      <vt:lpstr>PowerPoint Presentation</vt:lpstr>
      <vt:lpstr>PaNOSC H2020 project</vt:lpstr>
      <vt:lpstr>Who are the PaNOSC ESFRI Ris ?</vt:lpstr>
      <vt:lpstr>Who are the PaNOSC ESFRI Ris ?</vt:lpstr>
      <vt:lpstr>Broad time and length scales</vt:lpstr>
      <vt:lpstr>XFEL first results</vt:lpstr>
      <vt:lpstr>Before PaNOSC - 2018</vt:lpstr>
      <vt:lpstr>After PaNOSC - 2023</vt:lpstr>
      <vt:lpstr>Some challenges for RIs and EOSC</vt:lpstr>
      <vt:lpstr>Conclusion</vt:lpstr>
    </vt:vector>
  </TitlesOfParts>
  <Company>ESRF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Gotz, Andy</dc:creator>
  <cp:lastModifiedBy>GOETZ Andrew</cp:lastModifiedBy>
  <cp:revision>2920</cp:revision>
  <dcterms:created xsi:type="dcterms:W3CDTF">2014-01-15T16:07:23Z</dcterms:created>
  <dcterms:modified xsi:type="dcterms:W3CDTF">2018-11-22T10:53:12Z</dcterms:modified>
</cp:coreProperties>
</file>