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5"/>
  </p:notesMasterIdLst>
  <p:sldIdLst>
    <p:sldId id="256" r:id="rId2"/>
    <p:sldId id="257" r:id="rId3"/>
    <p:sldId id="267" r:id="rId4"/>
    <p:sldId id="268" r:id="rId5"/>
    <p:sldId id="272" r:id="rId6"/>
    <p:sldId id="273" r:id="rId7"/>
    <p:sldId id="287" r:id="rId8"/>
    <p:sldId id="288" r:id="rId9"/>
    <p:sldId id="266" r:id="rId10"/>
    <p:sldId id="279" r:id="rId11"/>
    <p:sldId id="276" r:id="rId12"/>
    <p:sldId id="316" r:id="rId13"/>
    <p:sldId id="322" r:id="rId14"/>
    <p:sldId id="323" r:id="rId15"/>
    <p:sldId id="325" r:id="rId16"/>
    <p:sldId id="326" r:id="rId17"/>
    <p:sldId id="321" r:id="rId18"/>
    <p:sldId id="318" r:id="rId19"/>
    <p:sldId id="337" r:id="rId20"/>
    <p:sldId id="338" r:id="rId21"/>
    <p:sldId id="339" r:id="rId22"/>
    <p:sldId id="340" r:id="rId23"/>
    <p:sldId id="341" r:id="rId24"/>
    <p:sldId id="284" r:id="rId25"/>
    <p:sldId id="285" r:id="rId26"/>
    <p:sldId id="280" r:id="rId27"/>
    <p:sldId id="281" r:id="rId28"/>
    <p:sldId id="282" r:id="rId29"/>
    <p:sldId id="283" r:id="rId30"/>
    <p:sldId id="345" r:id="rId31"/>
    <p:sldId id="289" r:id="rId32"/>
    <p:sldId id="290" r:id="rId33"/>
    <p:sldId id="291" r:id="rId34"/>
    <p:sldId id="293" r:id="rId35"/>
    <p:sldId id="294" r:id="rId36"/>
    <p:sldId id="295" r:id="rId37"/>
    <p:sldId id="346" r:id="rId38"/>
    <p:sldId id="347" r:id="rId39"/>
    <p:sldId id="348" r:id="rId40"/>
    <p:sldId id="336" r:id="rId41"/>
    <p:sldId id="335" r:id="rId42"/>
    <p:sldId id="312" r:id="rId43"/>
    <p:sldId id="298" r:id="rId44"/>
    <p:sldId id="299" r:id="rId45"/>
    <p:sldId id="300" r:id="rId46"/>
    <p:sldId id="315" r:id="rId47"/>
    <p:sldId id="327" r:id="rId48"/>
    <p:sldId id="328" r:id="rId49"/>
    <p:sldId id="329" r:id="rId50"/>
    <p:sldId id="330" r:id="rId51"/>
    <p:sldId id="301" r:id="rId52"/>
    <p:sldId id="302" r:id="rId53"/>
    <p:sldId id="303" r:id="rId54"/>
    <p:sldId id="304" r:id="rId55"/>
    <p:sldId id="305" r:id="rId56"/>
    <p:sldId id="306" r:id="rId57"/>
    <p:sldId id="307" r:id="rId58"/>
    <p:sldId id="308" r:id="rId59"/>
    <p:sldId id="314" r:id="rId60"/>
    <p:sldId id="310" r:id="rId61"/>
    <p:sldId id="311" r:id="rId62"/>
    <p:sldId id="262" r:id="rId63"/>
    <p:sldId id="264" r:id="rId64"/>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varScale="1">
        <p:scale>
          <a:sx n="69" d="100"/>
          <a:sy n="69" d="100"/>
        </p:scale>
        <p:origin x="-195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584"/>
    </p:cViewPr>
  </p:sorterViewPr>
  <p:notesViewPr>
    <p:cSldViewPr>
      <p:cViewPr varScale="1">
        <p:scale>
          <a:sx n="52" d="100"/>
          <a:sy n="52" d="100"/>
        </p:scale>
        <p:origin x="-283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E3485C-BAEE-4A3C-BADF-E05FB10D6858}" type="slidenum">
              <a:rPr lang="ru-RU" smtClean="0"/>
              <a:pPr/>
              <a:t>‹#›</a:t>
            </a:fld>
            <a:endParaRPr lang="ru-RU"/>
          </a:p>
        </p:txBody>
      </p:sp>
      <p:sp>
        <p:nvSpPr>
          <p:cNvPr id="8" name="Образ слайда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762000" y="4343400"/>
            <a:ext cx="5486400" cy="4114800"/>
          </a:xfr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96E3485C-BAEE-4A3C-BADF-E05FB10D6858}"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a:prstGeom prst="rect">
            <a:avLst/>
          </a:prstGeom>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96E3485C-BAEE-4A3C-BADF-E05FB10D6858}"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Before I begin, let me take you all the way back to the 19</a:t>
            </a:r>
            <a:r>
              <a:rPr lang="en-US" baseline="30000" dirty="0"/>
              <a:t>th</a:t>
            </a:r>
            <a:r>
              <a:rPr lang="en-US" dirty="0"/>
              <a:t> century Russia. Imagine a freezing cold winter night at the Russian capital (St. Petersburg at the time). How do you cope with Russian winters? Yes, you are probably going to want to use something to warm your body and for Russians it’s usually some alcohol (i.e. vodka). </a:t>
            </a:r>
            <a:endParaRPr lang="ru-RU" dirty="0"/>
          </a:p>
        </p:txBody>
      </p:sp>
      <p:sp>
        <p:nvSpPr>
          <p:cNvPr id="4" name="Номер слайда 3"/>
          <p:cNvSpPr>
            <a:spLocks noGrp="1"/>
          </p:cNvSpPr>
          <p:nvPr>
            <p:ph type="sldNum" sz="quarter" idx="10"/>
          </p:nvPr>
        </p:nvSpPr>
        <p:spPr/>
        <p:txBody>
          <a:bodyPr/>
          <a:lstStyle/>
          <a:p>
            <a:fld id="{96E3485C-BAEE-4A3C-BADF-E05FB10D6858}" type="slidenum">
              <a:rPr lang="ru-RU" smtClean="0"/>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Slide 2 --- In order to enjoy some, you would find some intelligent residents of the city hanging out in what you call pubs here in Dublin (we used to call them </a:t>
            </a:r>
            <a:r>
              <a:rPr lang="en-US" dirty="0" err="1" smtClean="0"/>
              <a:t>traktirs</a:t>
            </a:r>
            <a:r>
              <a:rPr lang="en-US" dirty="0" smtClean="0"/>
              <a:t> in the old-time Russia).  </a:t>
            </a:r>
            <a:endParaRPr lang="ru-RU" dirty="0" smtClean="0"/>
          </a:p>
          <a:p>
            <a:endParaRPr lang="ru-RU" dirty="0"/>
          </a:p>
        </p:txBody>
      </p:sp>
      <p:sp>
        <p:nvSpPr>
          <p:cNvPr id="4" name="Номер слайда 3"/>
          <p:cNvSpPr>
            <a:spLocks noGrp="1"/>
          </p:cNvSpPr>
          <p:nvPr>
            <p:ph type="sldNum" sz="quarter" idx="10"/>
          </p:nvPr>
        </p:nvSpPr>
        <p:spPr/>
        <p:txBody>
          <a:bodyPr/>
          <a:lstStyle/>
          <a:p>
            <a:fld id="{96E3485C-BAEE-4A3C-BADF-E05FB10D6858}"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So you have these two guys with obviously very different perspectives on the world. Pushkin is all about words, putting them together, embellishing them to make unforgettable pieces of literature. Lobachevskiy cares for numbers, he is not so easily moved by the beauty the words create when put together. He would rather count them for that matter!</a:t>
            </a:r>
            <a:endParaRPr lang="ru-RU" dirty="0"/>
          </a:p>
        </p:txBody>
      </p:sp>
      <p:sp>
        <p:nvSpPr>
          <p:cNvPr id="4" name="Номер слайда 3"/>
          <p:cNvSpPr>
            <a:spLocks noGrp="1"/>
          </p:cNvSpPr>
          <p:nvPr>
            <p:ph type="sldNum" sz="quarter" idx="10"/>
          </p:nvPr>
        </p:nvSpPr>
        <p:spPr/>
        <p:txBody>
          <a:bodyPr/>
          <a:lstStyle/>
          <a:p>
            <a:fld id="{96E3485C-BAEE-4A3C-BADF-E05FB10D6858}"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When we speak about such situations where you have people from different backgrounds that would have trouble agreeing on anything at all, we say </a:t>
            </a:r>
            <a:r>
              <a:rPr lang="en-US" i="1" u="sng" dirty="0"/>
              <a:t>“Physicists and lyricists</a:t>
            </a:r>
            <a:r>
              <a:rPr lang="en-US" i="1" u="sng" dirty="0" smtClean="0"/>
              <a:t>”. </a:t>
            </a:r>
            <a:endParaRPr lang="ru-RU" dirty="0"/>
          </a:p>
        </p:txBody>
      </p:sp>
      <p:sp>
        <p:nvSpPr>
          <p:cNvPr id="4" name="Номер слайда 3"/>
          <p:cNvSpPr>
            <a:spLocks noGrp="1"/>
          </p:cNvSpPr>
          <p:nvPr>
            <p:ph type="sldNum" sz="quarter" idx="10"/>
          </p:nvPr>
        </p:nvSpPr>
        <p:spPr/>
        <p:txBody>
          <a:bodyPr/>
          <a:lstStyle/>
          <a:p>
            <a:fld id="{96E3485C-BAEE-4A3C-BADF-E05FB10D6858}"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As a result, these two realize they can actually compliment each other by bringing their different views together to do what intelligent people are here to do, i.e. to benefit society. </a:t>
            </a:r>
            <a:r>
              <a:rPr lang="ru-RU" i="1" dirty="0"/>
              <a:t>Сделать</a:t>
            </a:r>
            <a:r>
              <a:rPr lang="en-US" i="1" dirty="0"/>
              <a:t>, </a:t>
            </a:r>
            <a:r>
              <a:rPr lang="ru-RU" i="1" dirty="0"/>
              <a:t>чтобы рукопожатие появилось в конце</a:t>
            </a:r>
            <a:r>
              <a:rPr lang="en-US" dirty="0"/>
              <a:t> --- And they shake their hands on it. </a:t>
            </a:r>
            <a:endParaRPr lang="ru-RU" dirty="0"/>
          </a:p>
        </p:txBody>
      </p:sp>
      <p:sp>
        <p:nvSpPr>
          <p:cNvPr id="4" name="Номер слайда 3"/>
          <p:cNvSpPr>
            <a:spLocks noGrp="1"/>
          </p:cNvSpPr>
          <p:nvPr>
            <p:ph type="sldNum" sz="quarter" idx="10"/>
          </p:nvPr>
        </p:nvSpPr>
        <p:spPr/>
        <p:txBody>
          <a:bodyPr/>
          <a:lstStyle/>
          <a:p>
            <a:fld id="{96E3485C-BAEE-4A3C-BADF-E05FB10D6858}"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a:t>Of course, that’s not exactly how the idea for our Lab came about. But we originally had something we all have in common in mind – a beautiful gift, that is language. It offers anyone intelligent and brave enough to venture on studying it a variety of perspectives and things to investigate. We decided we would say no to all this “physicists vs. lyricists stuff” and join our forces as we have just imagined Lobachevskiy and Pushkin would do (it’s a shame really that even though they are said to have met, they never got to set up a lab together). But I assume they had a good time (we do here anyway). We don’t warm our bodies so much enjoying the bonding power of alcohol, but talking with each other to get to the bottom of things is what we find ourselves doing a lot as we conduct our research.</a:t>
            </a:r>
            <a:endParaRPr lang="ru-RU" dirty="0"/>
          </a:p>
        </p:txBody>
      </p:sp>
      <p:sp>
        <p:nvSpPr>
          <p:cNvPr id="4" name="Номер слайда 3"/>
          <p:cNvSpPr>
            <a:spLocks noGrp="1"/>
          </p:cNvSpPr>
          <p:nvPr>
            <p:ph type="sldNum" sz="quarter" idx="10"/>
          </p:nvPr>
        </p:nvSpPr>
        <p:spPr/>
        <p:txBody>
          <a:bodyPr/>
          <a:lstStyle/>
          <a:p>
            <a:fld id="{D72C0120-D1B1-499E-9C7D-E92785B497E6}"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96E3485C-BAEE-4A3C-BADF-E05FB10D6858}" type="slidenum">
              <a:rPr lang="ru-RU" smtClean="0"/>
              <a:pPr/>
              <a:t>11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2686E4-22F7-4D99-97DD-888093EEF067}" type="datetime1">
              <a:rPr lang="en-US" smtClean="0"/>
              <a:pPr/>
              <a:t>9/12/2017</a:t>
            </a:fld>
            <a:endParaRPr lang="en-US"/>
          </a:p>
        </p:txBody>
      </p:sp>
      <p:sp>
        <p:nvSpPr>
          <p:cNvPr id="19" name="Footer Placeholder 18"/>
          <p:cNvSpPr>
            <a:spLocks noGrp="1"/>
          </p:cNvSpPr>
          <p:nvPr>
            <p:ph type="ftr" sz="quarter" idx="11"/>
          </p:nvPr>
        </p:nvSpPr>
        <p:spPr/>
        <p:txBody>
          <a:bodyPr/>
          <a:lstStyle/>
          <a:p>
            <a:r>
              <a:rPr lang="en-US" smtClean="0"/>
              <a:t>RusProfiling Lab,  PAN@CLEF, Dublin, Ireland</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6CBACE-F390-428F-B9C6-A12A411D2C2E}" type="datetime1">
              <a:rPr lang="en-US" smtClean="0"/>
              <a:pPr/>
              <a:t>9/12/2017</a:t>
            </a:fld>
            <a:endParaRPr lang="en-US"/>
          </a:p>
        </p:txBody>
      </p:sp>
      <p:sp>
        <p:nvSpPr>
          <p:cNvPr id="5" name="Footer Placeholder 4"/>
          <p:cNvSpPr>
            <a:spLocks noGrp="1"/>
          </p:cNvSpPr>
          <p:nvPr>
            <p:ph type="ftr" sz="quarter" idx="11"/>
          </p:nvPr>
        </p:nvSpPr>
        <p:spPr/>
        <p:txBody>
          <a:bodyPr/>
          <a:lstStyle/>
          <a:p>
            <a:r>
              <a:rPr lang="en-US" smtClean="0"/>
              <a:t>RusProfiling Lab,  PAN@CLEF, Dublin, Ireland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4B0D59-8E4C-4FC6-94B8-0F4D76FBA6D4}" type="datetime1">
              <a:rPr lang="en-US" smtClean="0"/>
              <a:pPr/>
              <a:t>9/12/2017</a:t>
            </a:fld>
            <a:endParaRPr lang="en-US"/>
          </a:p>
        </p:txBody>
      </p:sp>
      <p:sp>
        <p:nvSpPr>
          <p:cNvPr id="5" name="Footer Placeholder 4"/>
          <p:cNvSpPr>
            <a:spLocks noGrp="1"/>
          </p:cNvSpPr>
          <p:nvPr>
            <p:ph type="ftr" sz="quarter" idx="11"/>
          </p:nvPr>
        </p:nvSpPr>
        <p:spPr/>
        <p:txBody>
          <a:bodyPr/>
          <a:lstStyle/>
          <a:p>
            <a:r>
              <a:rPr lang="en-US" smtClean="0"/>
              <a:t>RusProfiling Lab,  PAN@CLEF, Dublin, Ireland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70EC5-44C2-4B3F-A2F5-C6720E6FDA3C}" type="datetime1">
              <a:rPr lang="en-US" smtClean="0"/>
              <a:pPr/>
              <a:t>9/12/2017</a:t>
            </a:fld>
            <a:endParaRPr lang="en-US"/>
          </a:p>
        </p:txBody>
      </p:sp>
      <p:sp>
        <p:nvSpPr>
          <p:cNvPr id="5" name="Footer Placeholder 4"/>
          <p:cNvSpPr>
            <a:spLocks noGrp="1"/>
          </p:cNvSpPr>
          <p:nvPr>
            <p:ph type="ftr" sz="quarter" idx="11"/>
          </p:nvPr>
        </p:nvSpPr>
        <p:spPr/>
        <p:txBody>
          <a:bodyPr/>
          <a:lstStyle/>
          <a:p>
            <a:r>
              <a:rPr lang="en-US" smtClean="0"/>
              <a:t>RusProfiling Lab,  PAN@CLEF, Dublin, Ireland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9577CFF-900E-4FF2-82EC-CD23E1386BBA}" type="datetime1">
              <a:rPr lang="en-US" smtClean="0"/>
              <a:pPr/>
              <a:t>9/12/2017</a:t>
            </a:fld>
            <a:endParaRPr lang="en-US"/>
          </a:p>
        </p:txBody>
      </p:sp>
      <p:sp>
        <p:nvSpPr>
          <p:cNvPr id="5" name="Footer Placeholder 4"/>
          <p:cNvSpPr>
            <a:spLocks noGrp="1"/>
          </p:cNvSpPr>
          <p:nvPr>
            <p:ph type="ftr" sz="quarter" idx="11"/>
          </p:nvPr>
        </p:nvSpPr>
        <p:spPr/>
        <p:txBody>
          <a:bodyPr/>
          <a:lstStyle/>
          <a:p>
            <a:r>
              <a:rPr lang="en-US" smtClean="0"/>
              <a:t>RusProfiling Lab,  PAN@CLEF, Dublin, Ireland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048CB3-AED5-4034-A995-25B026BB9BED}" type="datetime1">
              <a:rPr lang="en-US" smtClean="0"/>
              <a:pPr/>
              <a:t>9/12/2017</a:t>
            </a:fld>
            <a:endParaRPr lang="en-US"/>
          </a:p>
        </p:txBody>
      </p:sp>
      <p:sp>
        <p:nvSpPr>
          <p:cNvPr id="6" name="Footer Placeholder 5"/>
          <p:cNvSpPr>
            <a:spLocks noGrp="1"/>
          </p:cNvSpPr>
          <p:nvPr>
            <p:ph type="ftr" sz="quarter" idx="11"/>
          </p:nvPr>
        </p:nvSpPr>
        <p:spPr/>
        <p:txBody>
          <a:bodyPr/>
          <a:lstStyle/>
          <a:p>
            <a:r>
              <a:rPr lang="en-US" smtClean="0"/>
              <a:t>RusProfiling Lab,  PAN@CLEF, Dublin, Ireland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0017BF-490C-4FAC-87FD-F74B0DBF99BD}" type="datetime1">
              <a:rPr lang="en-US" smtClean="0"/>
              <a:pPr/>
              <a:t>9/12/2017</a:t>
            </a:fld>
            <a:endParaRPr lang="en-US"/>
          </a:p>
        </p:txBody>
      </p:sp>
      <p:sp>
        <p:nvSpPr>
          <p:cNvPr id="8" name="Footer Placeholder 7"/>
          <p:cNvSpPr>
            <a:spLocks noGrp="1"/>
          </p:cNvSpPr>
          <p:nvPr>
            <p:ph type="ftr" sz="quarter" idx="11"/>
          </p:nvPr>
        </p:nvSpPr>
        <p:spPr/>
        <p:txBody>
          <a:bodyPr/>
          <a:lstStyle/>
          <a:p>
            <a:r>
              <a:rPr lang="en-US" smtClean="0"/>
              <a:t>RusProfiling Lab,  PAN@CLEF, Dublin, Ireland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F437D3-B0C9-4A6F-BB51-42CA380335AD}" type="datetime1">
              <a:rPr lang="en-US" smtClean="0"/>
              <a:pPr/>
              <a:t>9/12/2017</a:t>
            </a:fld>
            <a:endParaRPr lang="en-US"/>
          </a:p>
        </p:txBody>
      </p:sp>
      <p:sp>
        <p:nvSpPr>
          <p:cNvPr id="4" name="Footer Placeholder 3"/>
          <p:cNvSpPr>
            <a:spLocks noGrp="1"/>
          </p:cNvSpPr>
          <p:nvPr>
            <p:ph type="ftr" sz="quarter" idx="11"/>
          </p:nvPr>
        </p:nvSpPr>
        <p:spPr/>
        <p:txBody>
          <a:bodyPr/>
          <a:lstStyle/>
          <a:p>
            <a:r>
              <a:rPr lang="en-US" smtClean="0"/>
              <a:t>RusProfiling Lab,  PAN@CLEF, Dublin, Ireland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3F199-8F0B-49C0-BC07-3AADFF6C663B}" type="datetime1">
              <a:rPr lang="en-US" smtClean="0"/>
              <a:pPr/>
              <a:t>9/12/2017</a:t>
            </a:fld>
            <a:endParaRPr lang="en-US"/>
          </a:p>
        </p:txBody>
      </p:sp>
      <p:sp>
        <p:nvSpPr>
          <p:cNvPr id="3" name="Footer Placeholder 2"/>
          <p:cNvSpPr>
            <a:spLocks noGrp="1"/>
          </p:cNvSpPr>
          <p:nvPr>
            <p:ph type="ftr" sz="quarter" idx="11"/>
          </p:nvPr>
        </p:nvSpPr>
        <p:spPr/>
        <p:txBody>
          <a:bodyPr/>
          <a:lstStyle/>
          <a:p>
            <a:r>
              <a:rPr lang="en-US" smtClean="0"/>
              <a:t>RusProfiling Lab,  PAN@CLEF, Dublin, Ireland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921213-02EF-4FDB-B3E1-054E9694C03E}" type="datetime1">
              <a:rPr lang="en-US" smtClean="0"/>
              <a:pPr/>
              <a:t>9/12/2017</a:t>
            </a:fld>
            <a:endParaRPr lang="en-US"/>
          </a:p>
        </p:txBody>
      </p:sp>
      <p:sp>
        <p:nvSpPr>
          <p:cNvPr id="6" name="Footer Placeholder 5"/>
          <p:cNvSpPr>
            <a:spLocks noGrp="1"/>
          </p:cNvSpPr>
          <p:nvPr>
            <p:ph type="ftr" sz="quarter" idx="11"/>
          </p:nvPr>
        </p:nvSpPr>
        <p:spPr/>
        <p:txBody>
          <a:bodyPr/>
          <a:lstStyle/>
          <a:p>
            <a:r>
              <a:rPr lang="en-US" smtClean="0"/>
              <a:t>RusProfiling Lab,  PAN@CLEF, Dublin, Ireland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71DEF-AABB-46FD-9C1E-DD67D59CE8A5}" type="datetime1">
              <a:rPr lang="en-US" smtClean="0"/>
              <a:pPr/>
              <a:t>9/12/2017</a:t>
            </a:fld>
            <a:endParaRPr lang="en-US"/>
          </a:p>
        </p:txBody>
      </p:sp>
      <p:sp>
        <p:nvSpPr>
          <p:cNvPr id="6" name="Footer Placeholder 5"/>
          <p:cNvSpPr>
            <a:spLocks noGrp="1"/>
          </p:cNvSpPr>
          <p:nvPr>
            <p:ph type="ftr" sz="quarter" idx="11"/>
          </p:nvPr>
        </p:nvSpPr>
        <p:spPr/>
        <p:txBody>
          <a:bodyPr/>
          <a:lstStyle/>
          <a:p>
            <a:r>
              <a:rPr lang="en-US" smtClean="0"/>
              <a:t>RusProfiling Lab,  PAN@CLEF, Dublin, Ireland</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14FE8C-042C-45B1-A8C4-4622F75D737C}" type="datetime1">
              <a:rPr lang="en-US" smtClean="0"/>
              <a:pPr/>
              <a:t>9/12/2017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RusProfiling Lab,  PAN@CLEF, Dublin, Ireland</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rusprofilinglab.ru/" TargetMode="External"/><Relationship Id="rId2" Type="http://schemas.openxmlformats.org/officeDocument/2006/relationships/hyperlink" Target="http://en.rusprofilinglab.ru/rusprofiling-at-pan/"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851648" cy="2133600"/>
          </a:xfrm>
        </p:spPr>
        <p:txBody>
          <a:bodyPr>
            <a:normAutofit fontScale="90000"/>
          </a:bodyPr>
          <a:lstStyle/>
          <a:p>
            <a:pPr algn="ctr"/>
            <a:r>
              <a:rPr lang="en-US" sz="3600" b="0" dirty="0" smtClean="0"/>
              <a:t/>
            </a:r>
            <a:br>
              <a:rPr lang="en-US" sz="3600" b="0" dirty="0" smtClean="0"/>
            </a:br>
            <a:r>
              <a:rPr lang="en-US" sz="3100" dirty="0" smtClean="0">
                <a:solidFill>
                  <a:schemeClr val="tx2">
                    <a:lumMod val="75000"/>
                  </a:schemeClr>
                </a:solidFill>
              </a:rPr>
              <a:t>RusProfiling: </a:t>
            </a:r>
            <a:r>
              <a:rPr lang="en-US" sz="3100" b="0" dirty="0" smtClean="0">
                <a:solidFill>
                  <a:schemeClr val="tx2">
                    <a:lumMod val="75000"/>
                  </a:schemeClr>
                </a:solidFill>
              </a:rPr>
              <a:t/>
            </a:r>
            <a:br>
              <a:rPr lang="en-US" sz="3100" b="0" dirty="0" smtClean="0">
                <a:solidFill>
                  <a:schemeClr val="tx2">
                    <a:lumMod val="75000"/>
                  </a:schemeClr>
                </a:solidFill>
              </a:rPr>
            </a:br>
            <a:r>
              <a:rPr lang="en-US" sz="3100" b="0" dirty="0" smtClean="0">
                <a:solidFill>
                  <a:schemeClr val="tx2">
                    <a:lumMod val="75000"/>
                  </a:schemeClr>
                </a:solidFill>
              </a:rPr>
              <a:t>Analyzing Russian written texts </a:t>
            </a:r>
            <a:br>
              <a:rPr lang="en-US" sz="3100" b="0" dirty="0" smtClean="0">
                <a:solidFill>
                  <a:schemeClr val="tx2">
                    <a:lumMod val="75000"/>
                  </a:schemeClr>
                </a:solidFill>
              </a:rPr>
            </a:br>
            <a:r>
              <a:rPr lang="en-US" sz="3100" b="0" dirty="0" smtClean="0">
                <a:solidFill>
                  <a:schemeClr val="tx2">
                    <a:lumMod val="75000"/>
                  </a:schemeClr>
                </a:solidFill>
              </a:rPr>
              <a:t>to detect deception </a:t>
            </a:r>
            <a:br>
              <a:rPr lang="en-US" sz="3100" b="0" dirty="0" smtClean="0">
                <a:solidFill>
                  <a:schemeClr val="tx2">
                    <a:lumMod val="75000"/>
                  </a:schemeClr>
                </a:solidFill>
              </a:rPr>
            </a:br>
            <a:r>
              <a:rPr lang="en-US" sz="3100" b="0" dirty="0" smtClean="0">
                <a:solidFill>
                  <a:schemeClr val="tx2">
                    <a:lumMod val="75000"/>
                  </a:schemeClr>
                </a:solidFill>
              </a:rPr>
              <a:t>and identify the author’s personality and gender</a:t>
            </a:r>
            <a:endParaRPr lang="ru-RU" sz="3100" dirty="0">
              <a:solidFill>
                <a:schemeClr val="tx2">
                  <a:lumMod val="75000"/>
                </a:schemeClr>
              </a:solidFill>
            </a:endParaRPr>
          </a:p>
        </p:txBody>
      </p:sp>
      <p:sp>
        <p:nvSpPr>
          <p:cNvPr id="3" name="Subtitle 2"/>
          <p:cNvSpPr>
            <a:spLocks noGrp="1"/>
          </p:cNvSpPr>
          <p:nvPr>
            <p:ph type="subTitle" idx="1"/>
          </p:nvPr>
        </p:nvSpPr>
        <p:spPr>
          <a:xfrm>
            <a:off x="533400" y="3276600"/>
            <a:ext cx="7854696" cy="2971800"/>
          </a:xfrm>
        </p:spPr>
        <p:txBody>
          <a:bodyPr>
            <a:normAutofit fontScale="25000" lnSpcReduction="20000"/>
          </a:bodyPr>
          <a:lstStyle/>
          <a:p>
            <a:endParaRPr lang="en-US" dirty="0" smtClean="0"/>
          </a:p>
          <a:p>
            <a:pPr algn="ctr"/>
            <a:endParaRPr lang="en-US" b="1" dirty="0" smtClean="0"/>
          </a:p>
          <a:p>
            <a:pPr algn="ctr"/>
            <a:endParaRPr lang="en-US" b="1" dirty="0" smtClean="0"/>
          </a:p>
          <a:p>
            <a:pPr algn="ctr"/>
            <a:endParaRPr lang="ru-RU" b="1" dirty="0" smtClean="0"/>
          </a:p>
          <a:p>
            <a:pPr algn="ctr"/>
            <a:endParaRPr lang="ru-RU" b="1" dirty="0" smtClean="0"/>
          </a:p>
          <a:p>
            <a:pPr algn="ctr"/>
            <a:endParaRPr lang="ru-RU" b="1" dirty="0" smtClean="0"/>
          </a:p>
          <a:p>
            <a:pPr algn="ctr"/>
            <a:endParaRPr lang="ru-RU" b="1" dirty="0" smtClean="0"/>
          </a:p>
          <a:p>
            <a:pPr algn="ctr"/>
            <a:endParaRPr lang="ru-RU" b="1" dirty="0" smtClean="0"/>
          </a:p>
          <a:p>
            <a:pPr algn="ctr"/>
            <a:endParaRPr lang="ru-RU" sz="6200" b="1" dirty="0" smtClean="0"/>
          </a:p>
          <a:p>
            <a:pPr algn="ctr"/>
            <a:r>
              <a:rPr lang="en-US" sz="7200" b="1" dirty="0" smtClean="0"/>
              <a:t>Tatiana Litvinova</a:t>
            </a:r>
          </a:p>
          <a:p>
            <a:pPr algn="ctr"/>
            <a:r>
              <a:rPr lang="en-US" sz="7200" dirty="0" smtClean="0"/>
              <a:t>RusProfiling Lab, Voronezh, Russia</a:t>
            </a:r>
          </a:p>
          <a:p>
            <a:pPr algn="ctr"/>
            <a:r>
              <a:rPr lang="en-US" sz="7200" dirty="0" smtClean="0">
                <a:solidFill>
                  <a:schemeClr val="accent1">
                    <a:lumMod val="75000"/>
                  </a:schemeClr>
                </a:solidFill>
              </a:rPr>
              <a:t>centr_rus_yaz@mail.ru</a:t>
            </a:r>
          </a:p>
          <a:p>
            <a:r>
              <a:rPr lang="en-US" sz="1800" dirty="0" smtClean="0"/>
              <a:t/>
            </a:r>
            <a:br>
              <a:rPr lang="en-US" sz="1800" dirty="0" smtClean="0"/>
            </a:br>
            <a:endParaRPr lang="en-US" sz="3200" dirty="0" smtClean="0"/>
          </a:p>
          <a:p>
            <a:r>
              <a:rPr lang="en-US" sz="6000" dirty="0" smtClean="0">
                <a:solidFill>
                  <a:schemeClr val="tx2">
                    <a:lumMod val="75000"/>
                  </a:schemeClr>
                </a:solidFill>
              </a:rPr>
              <a:t>PAN @ CLEF</a:t>
            </a:r>
          </a:p>
          <a:p>
            <a:r>
              <a:rPr lang="en-US" sz="6000" dirty="0" smtClean="0">
                <a:solidFill>
                  <a:schemeClr val="tx2">
                    <a:lumMod val="75000"/>
                  </a:schemeClr>
                </a:solidFill>
              </a:rPr>
              <a:t>September 12, 2017</a:t>
            </a:r>
          </a:p>
          <a:p>
            <a:r>
              <a:rPr lang="en-US" sz="6000" dirty="0" smtClean="0">
                <a:solidFill>
                  <a:schemeClr val="tx2">
                    <a:lumMod val="75000"/>
                  </a:schemeClr>
                </a:solidFill>
              </a:rPr>
              <a:t>Dublin, Ireland</a:t>
            </a:r>
          </a:p>
          <a:p>
            <a:endParaRPr lang="en-US" dirty="0" smtClean="0"/>
          </a:p>
          <a:p>
            <a:endParaRPr lang="ru-RU" dirty="0"/>
          </a:p>
        </p:txBody>
      </p:sp>
      <p:pic>
        <p:nvPicPr>
          <p:cNvPr id="6" name="Picture 5" descr="лого в капле.jpg"/>
          <p:cNvPicPr>
            <a:picLocks noChangeAspect="1"/>
          </p:cNvPicPr>
          <p:nvPr/>
        </p:nvPicPr>
        <p:blipFill>
          <a:blip r:embed="rId3" cstate="print"/>
          <a:stretch>
            <a:fillRect/>
          </a:stretch>
        </p:blipFill>
        <p:spPr>
          <a:xfrm>
            <a:off x="1" y="0"/>
            <a:ext cx="2438400" cy="275223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t>RusProfiling Lab</a:t>
            </a:r>
            <a:endParaRPr lang="ru-RU" b="1" dirty="0"/>
          </a:p>
        </p:txBody>
      </p:sp>
      <p:pic>
        <p:nvPicPr>
          <p:cNvPr id="47106" name="Picture 2"/>
          <p:cNvPicPr>
            <a:picLocks noGrp="1" noChangeAspect="1" noChangeArrowheads="1"/>
          </p:cNvPicPr>
          <p:nvPr>
            <p:ph idx="1"/>
          </p:nvPr>
        </p:nvPicPr>
        <p:blipFill>
          <a:blip r:embed="rId2" cstate="print"/>
          <a:srcRect t="7959" r="1852" b="5172"/>
          <a:stretch>
            <a:fillRect/>
          </a:stretch>
        </p:blipFill>
        <p:spPr bwMode="auto">
          <a:xfrm>
            <a:off x="533400" y="2133600"/>
            <a:ext cx="8077200" cy="3810000"/>
          </a:xfrm>
          <a:prstGeom prst="rect">
            <a:avLst/>
          </a:prstGeom>
          <a:noFill/>
          <a:ln w="9525">
            <a:noFill/>
            <a:miter lim="800000"/>
            <a:headEnd/>
            <a:tailEnd/>
          </a:ln>
        </p:spPr>
      </p:pic>
      <p:sp>
        <p:nvSpPr>
          <p:cNvPr id="6" name="Номер слайда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Нижний колонтитул 6"/>
          <p:cNvSpPr>
            <a:spLocks noGrp="1"/>
          </p:cNvSpPr>
          <p:nvPr>
            <p:ph type="ftr" sz="quarter" idx="11"/>
          </p:nvPr>
        </p:nvSpPr>
        <p:spPr/>
        <p:txBody>
          <a:bodyPr/>
          <a:lstStyle/>
          <a:p>
            <a:pPr algn="ctr"/>
            <a:r>
              <a:rPr lang="en-US" dirty="0" smtClean="0"/>
              <a:t>RusProfiling Lab,  PAN@CLEF, Dublin, Ireland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Authorship profiling</a:t>
            </a:r>
            <a:endParaRPr lang="ru-RU" dirty="0"/>
          </a:p>
        </p:txBody>
      </p:sp>
      <p:sp>
        <p:nvSpPr>
          <p:cNvPr id="3" name="Content Placeholder 2"/>
          <p:cNvSpPr>
            <a:spLocks noGrp="1"/>
          </p:cNvSpPr>
          <p:nvPr>
            <p:ph idx="1"/>
          </p:nvPr>
        </p:nvSpPr>
        <p:spPr/>
        <p:txBody>
          <a:bodyPr>
            <a:normAutofit/>
          </a:bodyPr>
          <a:lstStyle/>
          <a:p>
            <a:r>
              <a:rPr lang="en-US" dirty="0" smtClean="0"/>
              <a:t>Profiling is a computational </a:t>
            </a:r>
            <a:r>
              <a:rPr lang="en-US" dirty="0" err="1" smtClean="0"/>
              <a:t>stylometry</a:t>
            </a:r>
            <a:r>
              <a:rPr lang="en-US" dirty="0" smtClean="0"/>
              <a:t>  application with interesting research questions (W. </a:t>
            </a:r>
            <a:r>
              <a:rPr lang="en-US" dirty="0" err="1" smtClean="0"/>
              <a:t>Daelemans</a:t>
            </a:r>
            <a:r>
              <a:rPr lang="en-US" dirty="0" smtClean="0"/>
              <a:t>)</a:t>
            </a:r>
          </a:p>
          <a:p>
            <a:pPr>
              <a:buNone/>
            </a:pPr>
            <a:endParaRPr lang="en-US" sz="2400" dirty="0" smtClean="0"/>
          </a:p>
          <a:p>
            <a:pPr>
              <a:buNone/>
            </a:pPr>
            <a:r>
              <a:rPr lang="en-US" sz="2400" dirty="0" smtClean="0"/>
              <a:t>Given the text, determine author’s:</a:t>
            </a:r>
          </a:p>
          <a:p>
            <a:r>
              <a:rPr lang="en-US" sz="2400" dirty="0" smtClean="0"/>
              <a:t>gender</a:t>
            </a:r>
          </a:p>
          <a:p>
            <a:r>
              <a:rPr lang="en-US" sz="2400" dirty="0" smtClean="0"/>
              <a:t>age</a:t>
            </a:r>
          </a:p>
          <a:p>
            <a:r>
              <a:rPr lang="en-US" sz="2400" dirty="0" smtClean="0"/>
              <a:t>personality</a:t>
            </a:r>
          </a:p>
          <a:p>
            <a:r>
              <a:rPr lang="en-US" sz="2400" dirty="0" smtClean="0"/>
              <a:t>education and so on</a:t>
            </a:r>
          </a:p>
        </p:txBody>
      </p:sp>
      <p:sp>
        <p:nvSpPr>
          <p:cNvPr id="5" name="Номер слайда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Нижний колонтитул 5"/>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is AP so important? </a:t>
            </a:r>
            <a:endParaRPr lang="ru-RU" dirty="0"/>
          </a:p>
        </p:txBody>
      </p:sp>
      <p:sp>
        <p:nvSpPr>
          <p:cNvPr id="3" name="Content Placeholder 2"/>
          <p:cNvSpPr>
            <a:spLocks noGrp="1"/>
          </p:cNvSpPr>
          <p:nvPr>
            <p:ph idx="1"/>
          </p:nvPr>
        </p:nvSpPr>
        <p:spPr/>
        <p:txBody>
          <a:bodyPr>
            <a:normAutofit lnSpcReduction="10000"/>
          </a:bodyPr>
          <a:lstStyle/>
          <a:p>
            <a:r>
              <a:rPr lang="en-US" dirty="0"/>
              <a:t>Author </a:t>
            </a:r>
            <a:r>
              <a:rPr lang="en-US" dirty="0" smtClean="0"/>
              <a:t>ship profiling </a:t>
            </a:r>
            <a:r>
              <a:rPr lang="en-US" dirty="0"/>
              <a:t>is a problem of growing importance in applications in forensics, security, and marketing. </a:t>
            </a:r>
          </a:p>
          <a:p>
            <a:r>
              <a:rPr lang="en-US" dirty="0" smtClean="0"/>
              <a:t>From </a:t>
            </a:r>
            <a:r>
              <a:rPr lang="en-US" dirty="0"/>
              <a:t>a forensic linguistics perspective one would like being able to know the linguistic profile of the author of a harassing text message and identify certain </a:t>
            </a:r>
            <a:r>
              <a:rPr lang="en-US" dirty="0" smtClean="0"/>
              <a:t>characteristics.</a:t>
            </a:r>
            <a:endParaRPr lang="en-US" dirty="0"/>
          </a:p>
          <a:p>
            <a:r>
              <a:rPr lang="en-US" dirty="0" smtClean="0"/>
              <a:t>From </a:t>
            </a:r>
            <a:r>
              <a:rPr lang="en-US" dirty="0"/>
              <a:t>a marketing viewpoint, companies may be interested in knowing, on the basis of the analysis of blogs and online product reviews, the demographics of people that like or dislike their products.</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LACK OF DATA</a:t>
            </a:r>
            <a:endParaRPr lang="ru-RU" dirty="0"/>
          </a:p>
        </p:txBody>
      </p:sp>
      <p:sp>
        <p:nvSpPr>
          <p:cNvPr id="3" name="Содержимое 2"/>
          <p:cNvSpPr>
            <a:spLocks noGrp="1"/>
          </p:cNvSpPr>
          <p:nvPr>
            <p:ph idx="1"/>
          </p:nvPr>
        </p:nvSpPr>
        <p:spPr/>
        <p:txBody>
          <a:bodyPr>
            <a:normAutofit fontScale="92500" lnSpcReduction="10000"/>
          </a:bodyPr>
          <a:lstStyle/>
          <a:p>
            <a:pPr>
              <a:spcAft>
                <a:spcPts val="600"/>
              </a:spcAft>
            </a:pPr>
            <a:r>
              <a:rPr lang="en-US" sz="3300" b="1" dirty="0" smtClean="0"/>
              <a:t>BUT!!! Large reference corpus needed of authors with various traits of interest</a:t>
            </a:r>
          </a:p>
          <a:p>
            <a:pPr marL="548640" lvl="0" indent="-411480">
              <a:buClr>
                <a:prstClr val="white">
                  <a:shade val="95000"/>
                </a:prstClr>
              </a:buClr>
              <a:buSzPct val="65000"/>
              <a:buNone/>
            </a:pPr>
            <a:r>
              <a:rPr lang="en-US" sz="2800" dirty="0" smtClean="0">
                <a:latin typeface="Times New Roman" pitchFamily="18" charset="0"/>
                <a:cs typeface="Times New Roman" pitchFamily="18" charset="0"/>
              </a:rPr>
              <a:t>There are two types of such corpora:</a:t>
            </a:r>
          </a:p>
          <a:p>
            <a:pPr marL="0" indent="0">
              <a:buFont typeface="Wingdings" pitchFamily="2" charset="2"/>
              <a:buChar char="ü"/>
            </a:pPr>
            <a:r>
              <a:rPr lang="en-US" sz="2800" dirty="0" smtClean="0">
                <a:latin typeface="Times New Roman" pitchFamily="18" charset="0"/>
                <a:cs typeface="Times New Roman" pitchFamily="18" charset="0"/>
              </a:rPr>
              <a:t>automatically collected corpora of internet texts </a:t>
            </a:r>
            <a:r>
              <a:rPr lang="en-US" sz="2800" dirty="0" smtClean="0"/>
              <a:t>online communication (blogs, chats, tweets, social media messages, etc.)  +  details about authors are gathered as provided by them in their accounts (normally gender and age)</a:t>
            </a:r>
          </a:p>
          <a:p>
            <a:pPr marL="0" lvl="0" indent="0">
              <a:buFont typeface="Wingdings" pitchFamily="2" charset="2"/>
              <a:buChar char="ü"/>
            </a:pPr>
            <a:r>
              <a:rPr lang="en-US" sz="2800" dirty="0" smtClean="0">
                <a:latin typeface="Times New Roman" pitchFamily="18" charset="0"/>
                <a:cs typeface="Times New Roman" pitchFamily="18" charset="0"/>
              </a:rPr>
              <a:t>manually collected corpora of texts written purposely for research</a:t>
            </a:r>
            <a:r>
              <a:rPr lang="en-US" sz="2800" dirty="0" smtClean="0"/>
              <a:t> </a:t>
            </a:r>
            <a:endParaRPr lang="ru-RU" sz="2800" dirty="0" smtClean="0"/>
          </a:p>
          <a:p>
            <a:pPr marL="0" indent="0">
              <a:buFont typeface="Wingdings" pitchFamily="2" charset="2"/>
              <a:buChar char="ü"/>
            </a:pPr>
            <a:endParaRPr lang="en-US" sz="3600" dirty="0" smtClean="0">
              <a:latin typeface="Times New Roman" pitchFamily="18" charset="0"/>
              <a:cs typeface="Times New Roman" pitchFamily="18" charset="0"/>
            </a:endParaRPr>
          </a:p>
          <a:p>
            <a:endParaRPr lang="ru-RU" dirty="0"/>
          </a:p>
        </p:txBody>
      </p:sp>
      <p:sp>
        <p:nvSpPr>
          <p:cNvPr id="4" name="Нижний колонтитул 3"/>
          <p:cNvSpPr>
            <a:spLocks noGrp="1"/>
          </p:cNvSpPr>
          <p:nvPr>
            <p:ph type="ftr" sz="quarter" idx="11"/>
          </p:nvPr>
        </p:nvSpPr>
        <p:spPr/>
        <p:txBody>
          <a:bodyPr/>
          <a:lstStyle/>
          <a:p>
            <a:r>
              <a:rPr lang="en-US" smtClean="0"/>
              <a:t>RusProfiling Lab,  PAN@CLEF, Dublin, Ireland</a:t>
            </a:r>
            <a:endParaRPr lang="en-US"/>
          </a:p>
        </p:txBody>
      </p:sp>
      <p:sp>
        <p:nvSpPr>
          <p:cNvPr id="5" name="Номер слайда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First Group</a:t>
            </a:r>
            <a:endParaRPr lang="ru-RU" dirty="0"/>
          </a:p>
        </p:txBody>
      </p:sp>
      <p:sp>
        <p:nvSpPr>
          <p:cNvPr id="3" name="Содержимое 2"/>
          <p:cNvSpPr>
            <a:spLocks noGrp="1"/>
          </p:cNvSpPr>
          <p:nvPr>
            <p:ph idx="1"/>
          </p:nvPr>
        </p:nvSpPr>
        <p:spPr/>
        <p:txBody>
          <a:bodyPr/>
          <a:lstStyle/>
          <a:p>
            <a:pPr algn="ctr">
              <a:buNone/>
            </a:pPr>
            <a:r>
              <a:rPr lang="en-US" b="1" u="sng" dirty="0" smtClean="0"/>
              <a:t>Problems</a:t>
            </a:r>
          </a:p>
          <a:p>
            <a:pPr algn="ctr">
              <a:buNone/>
            </a:pPr>
            <a:r>
              <a:rPr lang="en-US" dirty="0" smtClean="0"/>
              <a:t> “Noises”  </a:t>
            </a:r>
          </a:p>
          <a:p>
            <a:r>
              <a:rPr lang="en-US" dirty="0" smtClean="0"/>
              <a:t>borrowings (citations, links, etc.);</a:t>
            </a:r>
          </a:p>
          <a:p>
            <a:r>
              <a:rPr lang="en-US" dirty="0" smtClean="0"/>
              <a:t>details about authors might be false</a:t>
            </a:r>
          </a:p>
          <a:p>
            <a:endParaRPr lang="en-US" dirty="0" smtClean="0"/>
          </a:p>
          <a:p>
            <a:pPr algn="ctr">
              <a:buNone/>
            </a:pPr>
            <a:r>
              <a:rPr lang="en-US" b="1" u="sng" dirty="0" smtClean="0"/>
              <a:t>Advantage</a:t>
            </a:r>
          </a:p>
          <a:p>
            <a:pPr algn="just"/>
            <a:r>
              <a:rPr lang="en-US" dirty="0" smtClean="0"/>
              <a:t>a large number of corpora;</a:t>
            </a:r>
          </a:p>
          <a:p>
            <a:pPr algn="just"/>
            <a:r>
              <a:rPr lang="en-US" dirty="0" smtClean="0"/>
              <a:t>easy to collect</a:t>
            </a:r>
            <a:endParaRPr lang="ru-RU" dirty="0" smtClean="0"/>
          </a:p>
          <a:p>
            <a:endParaRPr lang="ru-RU" dirty="0"/>
          </a:p>
        </p:txBody>
      </p:sp>
      <p:sp>
        <p:nvSpPr>
          <p:cNvPr id="4" name="Нижний колонтитул 3"/>
          <p:cNvSpPr>
            <a:spLocks noGrp="1"/>
          </p:cNvSpPr>
          <p:nvPr>
            <p:ph type="ftr" sz="quarter" idx="11"/>
          </p:nvPr>
        </p:nvSpPr>
        <p:spPr/>
        <p:txBody>
          <a:bodyPr/>
          <a:lstStyle/>
          <a:p>
            <a:r>
              <a:rPr lang="en-US" smtClean="0"/>
              <a:t>RusProfiling Lab,  PAN@CLEF, Dublin, Ireland</a:t>
            </a:r>
            <a:endParaRPr lang="en-US"/>
          </a:p>
        </p:txBody>
      </p:sp>
      <p:sp>
        <p:nvSpPr>
          <p:cNvPr id="5" name="Номер слайда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одержимое 4"/>
          <p:cNvGraphicFramePr>
            <a:graphicFrameLocks noGrp="1"/>
          </p:cNvGraphicFramePr>
          <p:nvPr>
            <p:ph idx="1"/>
          </p:nvPr>
        </p:nvGraphicFramePr>
        <p:xfrm>
          <a:off x="381000" y="381000"/>
          <a:ext cx="8471372" cy="5908963"/>
        </p:xfrm>
        <a:graphic>
          <a:graphicData uri="http://schemas.openxmlformats.org/drawingml/2006/table">
            <a:tbl>
              <a:tblPr firstRow="1" bandRow="1">
                <a:tableStyleId>{5C22544A-7EE6-4342-B048-85BDC9FD1C3A}</a:tableStyleId>
              </a:tblPr>
              <a:tblGrid>
                <a:gridCol w="2117843">
                  <a:extLst>
                    <a:ext uri="{9D8B030D-6E8A-4147-A177-3AD203B41FA5}">
                      <a16:colId xmlns:a16="http://schemas.microsoft.com/office/drawing/2014/main" xmlns="" val="20000"/>
                    </a:ext>
                  </a:extLst>
                </a:gridCol>
                <a:gridCol w="2117843">
                  <a:extLst>
                    <a:ext uri="{9D8B030D-6E8A-4147-A177-3AD203B41FA5}">
                      <a16:colId xmlns:a16="http://schemas.microsoft.com/office/drawing/2014/main" xmlns="" val="20001"/>
                    </a:ext>
                  </a:extLst>
                </a:gridCol>
                <a:gridCol w="2117843">
                  <a:extLst>
                    <a:ext uri="{9D8B030D-6E8A-4147-A177-3AD203B41FA5}">
                      <a16:colId xmlns:a16="http://schemas.microsoft.com/office/drawing/2014/main" xmlns="" val="20002"/>
                    </a:ext>
                  </a:extLst>
                </a:gridCol>
                <a:gridCol w="2117843">
                  <a:extLst>
                    <a:ext uri="{9D8B030D-6E8A-4147-A177-3AD203B41FA5}">
                      <a16:colId xmlns:a16="http://schemas.microsoft.com/office/drawing/2014/main" xmlns="" val="20003"/>
                    </a:ext>
                  </a:extLst>
                </a:gridCol>
              </a:tblGrid>
              <a:tr h="517825">
                <a:tc>
                  <a:txBody>
                    <a:bodyPr/>
                    <a:lstStyle/>
                    <a:p>
                      <a:r>
                        <a:rPr lang="en-US" sz="1200" b="1" kern="1200" dirty="0">
                          <a:solidFill>
                            <a:schemeClr val="lt1"/>
                          </a:solidFill>
                          <a:latin typeface="Times New Roman" pitchFamily="18" charset="0"/>
                          <a:ea typeface="+mn-ea"/>
                          <a:cs typeface="Times New Roman" pitchFamily="18" charset="0"/>
                        </a:rPr>
                        <a:t>Name of the Corpus/Characteristics </a:t>
                      </a:r>
                      <a:endParaRPr lang="ru-RU" sz="1200" dirty="0">
                        <a:latin typeface="Times New Roman" pitchFamily="18" charset="0"/>
                        <a:cs typeface="Times New Roman" pitchFamily="18" charset="0"/>
                      </a:endParaRPr>
                    </a:p>
                  </a:txBody>
                  <a:tcPr/>
                </a:tc>
                <a:tc>
                  <a:txBody>
                    <a:bodyPr/>
                    <a:lstStyle/>
                    <a:p>
                      <a:r>
                        <a:rPr lang="en-US" sz="1200" b="1" kern="1200" dirty="0">
                          <a:solidFill>
                            <a:schemeClr val="lt1"/>
                          </a:solidFill>
                          <a:latin typeface="Times New Roman" pitchFamily="18" charset="0"/>
                          <a:ea typeface="+mn-ea"/>
                          <a:cs typeface="Times New Roman" pitchFamily="18" charset="0"/>
                        </a:rPr>
                        <a:t>Blog Authorship Corpus</a:t>
                      </a:r>
                      <a:endParaRPr lang="ru-RU" sz="1200" dirty="0">
                        <a:latin typeface="Times New Roman" pitchFamily="18" charset="0"/>
                        <a:cs typeface="Times New Roman" pitchFamily="18" charset="0"/>
                      </a:endParaRPr>
                    </a:p>
                  </a:txBody>
                  <a:tcPr/>
                </a:tc>
                <a:tc>
                  <a:txBody>
                    <a:bodyPr/>
                    <a:lstStyle/>
                    <a:p>
                      <a:r>
                        <a:rPr lang="en-US" sz="1200" b="1" i="1" kern="1200" dirty="0">
                          <a:solidFill>
                            <a:schemeClr val="lt1"/>
                          </a:solidFill>
                          <a:latin typeface="Times New Roman" pitchFamily="18" charset="0"/>
                          <a:ea typeface="+mn-ea"/>
                          <a:cs typeface="Times New Roman" pitchFamily="18" charset="0"/>
                        </a:rPr>
                        <a:t>myPersonality3</a:t>
                      </a:r>
                      <a:endParaRPr lang="ru-RU" sz="1200" dirty="0">
                        <a:latin typeface="Times New Roman" pitchFamily="18" charset="0"/>
                        <a:cs typeface="Times New Roman" pitchFamily="18" charset="0"/>
                      </a:endParaRPr>
                    </a:p>
                  </a:txBody>
                  <a:tcPr/>
                </a:tc>
                <a:tc>
                  <a:txBody>
                    <a:bodyPr/>
                    <a:lstStyle/>
                    <a:p>
                      <a:r>
                        <a:rPr lang="en-US" sz="1200" b="1" i="1" kern="1200" dirty="0" err="1">
                          <a:solidFill>
                            <a:schemeClr val="lt1"/>
                          </a:solidFill>
                          <a:latin typeface="Times New Roman" pitchFamily="18" charset="0"/>
                          <a:ea typeface="+mn-ea"/>
                          <a:cs typeface="Times New Roman" pitchFamily="18" charset="0"/>
                        </a:rPr>
                        <a:t>TwiSty</a:t>
                      </a:r>
                      <a:r>
                        <a:rPr lang="en-US" sz="1200" b="1" i="1" kern="1200" dirty="0">
                          <a:solidFill>
                            <a:schemeClr val="lt1"/>
                          </a:solidFill>
                          <a:latin typeface="Times New Roman" pitchFamily="18" charset="0"/>
                          <a:ea typeface="+mn-ea"/>
                          <a:cs typeface="Times New Roman" pitchFamily="18" charset="0"/>
                        </a:rPr>
                        <a:t> </a:t>
                      </a: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517825">
                <a:tc>
                  <a:txBody>
                    <a:bodyPr/>
                    <a:lstStyle/>
                    <a:p>
                      <a:pPr algn="ctr"/>
                      <a:r>
                        <a:rPr lang="en-US" sz="1200" kern="1200" dirty="0">
                          <a:solidFill>
                            <a:schemeClr val="dk1"/>
                          </a:solidFill>
                          <a:latin typeface="Times New Roman" pitchFamily="18" charset="0"/>
                          <a:ea typeface="+mn-ea"/>
                          <a:cs typeface="Times New Roman" pitchFamily="18" charset="0"/>
                        </a:rPr>
                        <a:t>Language</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English</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English</a:t>
                      </a:r>
                      <a:endParaRPr lang="ru-RU" sz="1200" dirty="0">
                        <a:latin typeface="Times New Roman" pitchFamily="18" charset="0"/>
                        <a:cs typeface="Times New Roman" pitchFamily="18" charset="0"/>
                      </a:endParaRPr>
                    </a:p>
                  </a:txBody>
                  <a:tcPr/>
                </a:tc>
                <a:tc>
                  <a:txBody>
                    <a:bodyPr/>
                    <a:lstStyle/>
                    <a:p>
                      <a:pPr algn="ctr"/>
                      <a:r>
                        <a:rPr lang="en-US" sz="1200" dirty="0"/>
                        <a:t>Italian, Dutch, German, Spanish, French, Portuguese</a:t>
                      </a: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517825">
                <a:tc>
                  <a:txBody>
                    <a:bodyPr/>
                    <a:lstStyle/>
                    <a:p>
                      <a:pPr algn="ctr"/>
                      <a:r>
                        <a:rPr lang="en-US" sz="1200" kern="1200" dirty="0">
                          <a:solidFill>
                            <a:schemeClr val="dk1"/>
                          </a:solidFill>
                          <a:latin typeface="Times New Roman" pitchFamily="18" charset="0"/>
                          <a:ea typeface="+mn-ea"/>
                          <a:cs typeface="Times New Roman" pitchFamily="18" charset="0"/>
                        </a:rPr>
                        <a:t>Metadata</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Gender, age</a:t>
                      </a:r>
                      <a:endParaRPr lang="ru-RU" sz="1200" dirty="0">
                        <a:latin typeface="Times New Roman" pitchFamily="18" charset="0"/>
                        <a:cs typeface="Times New Roman" pitchFamily="18" charset="0"/>
                      </a:endParaRPr>
                    </a:p>
                  </a:txBody>
                  <a:tcPr/>
                </a:tc>
                <a:tc>
                  <a:txBody>
                    <a:bodyPr/>
                    <a:lstStyle/>
                    <a:p>
                      <a:pPr algn="ctr"/>
                      <a:r>
                        <a:rPr lang="en-US" sz="1200" kern="1200" dirty="0" err="1">
                          <a:solidFill>
                            <a:schemeClr val="dk1"/>
                          </a:solidFill>
                          <a:latin typeface="Times New Roman" pitchFamily="18" charset="0"/>
                          <a:ea typeface="+mn-ea"/>
                          <a:cs typeface="Times New Roman" pitchFamily="18" charset="0"/>
                        </a:rPr>
                        <a:t>Facebook</a:t>
                      </a:r>
                      <a:r>
                        <a:rPr lang="en-US" sz="1200" kern="1200" dirty="0">
                          <a:solidFill>
                            <a:schemeClr val="dk1"/>
                          </a:solidFill>
                          <a:latin typeface="Times New Roman" pitchFamily="18" charset="0"/>
                          <a:ea typeface="+mn-ea"/>
                          <a:cs typeface="Times New Roman" pitchFamily="18" charset="0"/>
                        </a:rPr>
                        <a:t> profile,</a:t>
                      </a:r>
                      <a:endParaRPr lang="ru-RU" sz="1200" kern="1200" dirty="0">
                        <a:solidFill>
                          <a:schemeClr val="dk1"/>
                        </a:solidFill>
                        <a:latin typeface="Times New Roman" pitchFamily="18" charset="0"/>
                        <a:ea typeface="+mn-ea"/>
                        <a:cs typeface="Times New Roman" pitchFamily="18" charset="0"/>
                      </a:endParaRPr>
                    </a:p>
                    <a:p>
                      <a:pPr algn="ctr"/>
                      <a:r>
                        <a:rPr lang="en-US" sz="1200" kern="1200" dirty="0">
                          <a:solidFill>
                            <a:schemeClr val="dk1"/>
                          </a:solidFill>
                          <a:latin typeface="Times New Roman" pitchFamily="18" charset="0"/>
                          <a:ea typeface="+mn-ea"/>
                          <a:cs typeface="Times New Roman" pitchFamily="18" charset="0"/>
                        </a:rPr>
                        <a:t>Big Five Personality Test </a:t>
                      </a:r>
                      <a:endParaRPr lang="ru-RU"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MBTI personality types and gender information</a:t>
                      </a: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7249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itchFamily="18" charset="0"/>
                          <a:ea typeface="+mn-ea"/>
                          <a:cs typeface="Times New Roman" pitchFamily="18" charset="0"/>
                        </a:rPr>
                        <a:t>Number of respondents and texts </a:t>
                      </a:r>
                      <a:endParaRPr lang="ru-RU" sz="1200" kern="1200" dirty="0">
                        <a:solidFill>
                          <a:schemeClr val="dk1"/>
                        </a:solidFill>
                        <a:latin typeface="Times New Roman" pitchFamily="18" charset="0"/>
                        <a:ea typeface="+mn-ea"/>
                        <a:cs typeface="Times New Roman" pitchFamily="18" charset="0"/>
                      </a:endParaRPr>
                    </a:p>
                    <a:p>
                      <a:pPr algn="ct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19320/ 681.288 posts</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250/9900 statuses</a:t>
                      </a:r>
                      <a:endParaRPr lang="ru-RU" sz="1200" dirty="0">
                        <a:latin typeface="Times New Roman" pitchFamily="18" charset="0"/>
                        <a:cs typeface="Times New Roman" pitchFamily="18" charset="0"/>
                      </a:endParaRPr>
                    </a:p>
                  </a:txBody>
                  <a:tcPr/>
                </a:tc>
                <a:tc>
                  <a:txBody>
                    <a:bodyPr/>
                    <a:lstStyle/>
                    <a:p>
                      <a:pPr algn="ctr"/>
                      <a:r>
                        <a:rPr lang="ru-RU" sz="1800" b="0" i="0" kern="1200" dirty="0">
                          <a:solidFill>
                            <a:schemeClr val="dk1"/>
                          </a:solidFill>
                          <a:latin typeface="+mn-lt"/>
                          <a:ea typeface="+mn-ea"/>
                          <a:cs typeface="+mn-cs"/>
                        </a:rPr>
                        <a:t>18,168 </a:t>
                      </a:r>
                      <a:r>
                        <a:rPr lang="en-US" sz="1800" b="0" i="0" kern="1200" dirty="0">
                          <a:solidFill>
                            <a:schemeClr val="dk1"/>
                          </a:solidFill>
                          <a:latin typeface="+mn-lt"/>
                          <a:ea typeface="+mn-ea"/>
                          <a:cs typeface="+mn-cs"/>
                        </a:rPr>
                        <a:t>respondents</a:t>
                      </a: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724956">
                <a:tc>
                  <a:txBody>
                    <a:bodyPr/>
                    <a:lstStyle/>
                    <a:p>
                      <a:pPr algn="ctr"/>
                      <a:r>
                        <a:rPr lang="en-US" sz="1200" kern="1200" dirty="0">
                          <a:solidFill>
                            <a:schemeClr val="dk1"/>
                          </a:solidFill>
                          <a:latin typeface="Times New Roman" pitchFamily="18" charset="0"/>
                          <a:ea typeface="+mn-ea"/>
                          <a:cs typeface="Times New Roman" pitchFamily="18" charset="0"/>
                        </a:rPr>
                        <a:t>Length of texts</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7250 words </a:t>
                      </a:r>
                      <a:endParaRPr lang="ru-RU" sz="1200" kern="1200" dirty="0">
                        <a:solidFill>
                          <a:schemeClr val="dk1"/>
                        </a:solidFill>
                        <a:latin typeface="Times New Roman" pitchFamily="18" charset="0"/>
                        <a:ea typeface="+mn-ea"/>
                        <a:cs typeface="Times New Roman" pitchFamily="18" charset="0"/>
                      </a:endParaRPr>
                    </a:p>
                    <a:p>
                      <a:pPr algn="ctr"/>
                      <a:r>
                        <a:rPr lang="en-US" sz="1200" kern="1200" dirty="0">
                          <a:solidFill>
                            <a:schemeClr val="dk1"/>
                          </a:solidFill>
                          <a:latin typeface="Times New Roman" pitchFamily="18" charset="0"/>
                          <a:ea typeface="+mn-ea"/>
                          <a:cs typeface="Times New Roman" pitchFamily="18" charset="0"/>
                        </a:rPr>
                        <a:t>(35 posts) </a:t>
                      </a:r>
                      <a:endParaRPr lang="ru-RU" sz="1200" kern="1200" dirty="0">
                        <a:solidFill>
                          <a:schemeClr val="dk1"/>
                        </a:solidFill>
                        <a:latin typeface="Times New Roman" pitchFamily="18" charset="0"/>
                        <a:ea typeface="+mn-ea"/>
                        <a:cs typeface="Times New Roman" pitchFamily="18" charset="0"/>
                      </a:endParaRPr>
                    </a:p>
                    <a:p>
                      <a:pPr algn="ctr"/>
                      <a:r>
                        <a:rPr lang="en-US" sz="1200" kern="1200" dirty="0">
                          <a:solidFill>
                            <a:schemeClr val="dk1"/>
                          </a:solidFill>
                          <a:latin typeface="Times New Roman" pitchFamily="18" charset="0"/>
                          <a:ea typeface="+mn-ea"/>
                          <a:cs typeface="Times New Roman" pitchFamily="18" charset="0"/>
                        </a:rPr>
                        <a:t>From an author</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No data</a:t>
                      </a:r>
                      <a:endParaRPr lang="ru-RU"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itchFamily="18" charset="0"/>
                          <a:ea typeface="+mn-ea"/>
                          <a:cs typeface="Times New Roman" pitchFamily="18" charset="0"/>
                        </a:rPr>
                        <a:t>140 characters</a:t>
                      </a:r>
                      <a:endParaRPr lang="ru-RU" sz="1200" kern="1200" dirty="0">
                        <a:solidFill>
                          <a:schemeClr val="dk1"/>
                        </a:solidFill>
                        <a:latin typeface="Times New Roman" pitchFamily="18" charset="0"/>
                        <a:ea typeface="+mn-ea"/>
                        <a:cs typeface="Times New Roman" pitchFamily="18" charset="0"/>
                      </a:endParaRPr>
                    </a:p>
                    <a:p>
                      <a:pPr algn="ct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420014">
                <a:tc>
                  <a:txBody>
                    <a:bodyPr/>
                    <a:lstStyle/>
                    <a:p>
                      <a:pPr algn="ctr"/>
                      <a:r>
                        <a:rPr lang="en-US" sz="1200" kern="1200" dirty="0">
                          <a:solidFill>
                            <a:schemeClr val="dk1"/>
                          </a:solidFill>
                          <a:latin typeface="Times New Roman" pitchFamily="18" charset="0"/>
                          <a:ea typeface="+mn-ea"/>
                          <a:cs typeface="Times New Roman" pitchFamily="18" charset="0"/>
                        </a:rPr>
                        <a:t>Genre</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Blog</a:t>
                      </a:r>
                      <a:endParaRPr lang="ru-RU" sz="1200" dirty="0">
                        <a:latin typeface="Times New Roman" pitchFamily="18" charset="0"/>
                        <a:cs typeface="Times New Roman" pitchFamily="18" charset="0"/>
                      </a:endParaRPr>
                    </a:p>
                  </a:txBody>
                  <a:tcPr/>
                </a:tc>
                <a:tc>
                  <a:txBody>
                    <a:bodyPr/>
                    <a:lstStyle/>
                    <a:p>
                      <a:pPr algn="ctr"/>
                      <a:r>
                        <a:rPr lang="en-US" sz="1200" kern="1200" dirty="0" err="1">
                          <a:solidFill>
                            <a:schemeClr val="dk1"/>
                          </a:solidFill>
                          <a:latin typeface="Times New Roman" pitchFamily="18" charset="0"/>
                          <a:ea typeface="+mn-ea"/>
                          <a:cs typeface="Times New Roman" pitchFamily="18" charset="0"/>
                        </a:rPr>
                        <a:t>Facebook</a:t>
                      </a:r>
                      <a:r>
                        <a:rPr lang="en-US" sz="1200" kern="1200" dirty="0">
                          <a:solidFill>
                            <a:schemeClr val="dk1"/>
                          </a:solidFill>
                          <a:latin typeface="Times New Roman" pitchFamily="18" charset="0"/>
                          <a:ea typeface="+mn-ea"/>
                          <a:cs typeface="Times New Roman" pitchFamily="18" charset="0"/>
                        </a:rPr>
                        <a:t> statuses</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Tweets</a:t>
                      </a: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r h="1139216">
                <a:tc>
                  <a:txBody>
                    <a:bodyPr/>
                    <a:lstStyle/>
                    <a:p>
                      <a:pPr algn="ctr"/>
                      <a:r>
                        <a:rPr lang="en-US" sz="1200" kern="1200" dirty="0">
                          <a:solidFill>
                            <a:schemeClr val="dk1"/>
                          </a:solidFill>
                          <a:latin typeface="Times New Roman" pitchFamily="18" charset="0"/>
                          <a:ea typeface="+mn-ea"/>
                          <a:cs typeface="Times New Roman" pitchFamily="18" charset="0"/>
                        </a:rPr>
                        <a:t>Features</a:t>
                      </a:r>
                      <a:endParaRPr lang="ru-RU"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itchFamily="18" charset="0"/>
                          <a:ea typeface="+mn-ea"/>
                          <a:cs typeface="Times New Roman" pitchFamily="18" charset="0"/>
                        </a:rPr>
                        <a:t>Texts are divided into three groups depending on the age of authors, balanced by gender </a:t>
                      </a:r>
                      <a:endParaRPr lang="ru-RU" sz="1200" kern="1200" dirty="0">
                        <a:solidFill>
                          <a:schemeClr val="dk1"/>
                        </a:solidFill>
                        <a:latin typeface="Times New Roman" pitchFamily="18" charset="0"/>
                        <a:ea typeface="+mn-ea"/>
                        <a:cs typeface="Times New Roman" pitchFamily="18" charset="0"/>
                      </a:endParaRPr>
                    </a:p>
                    <a:p>
                      <a:pPr algn="ct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Data on the number of </a:t>
                      </a:r>
                      <a:r>
                        <a:rPr lang="en-US" sz="1200" kern="1200" dirty="0" err="1">
                          <a:solidFill>
                            <a:schemeClr val="dk1"/>
                          </a:solidFill>
                          <a:latin typeface="Times New Roman" pitchFamily="18" charset="0"/>
                          <a:ea typeface="+mn-ea"/>
                          <a:cs typeface="Times New Roman" pitchFamily="18" charset="0"/>
                        </a:rPr>
                        <a:t>Facebook</a:t>
                      </a:r>
                      <a:r>
                        <a:rPr lang="en-US" sz="1200" kern="1200" dirty="0">
                          <a:solidFill>
                            <a:schemeClr val="dk1"/>
                          </a:solidFill>
                          <a:latin typeface="Times New Roman" pitchFamily="18" charset="0"/>
                          <a:ea typeface="+mn-ea"/>
                          <a:cs typeface="Times New Roman" pitchFamily="18" charset="0"/>
                        </a:rPr>
                        <a:t> contacts as well as their density, connections are available.</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Multilingual corpus</a:t>
                      </a: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6"/>
                  </a:ext>
                </a:extLst>
              </a:tr>
              <a:tr h="517825">
                <a:tc>
                  <a:txBody>
                    <a:bodyPr/>
                    <a:lstStyle/>
                    <a:p>
                      <a:pPr algn="ctr"/>
                      <a:r>
                        <a:rPr lang="en-US" sz="1200" kern="1200" dirty="0">
                          <a:solidFill>
                            <a:schemeClr val="dk1"/>
                          </a:solidFill>
                          <a:latin typeface="Times New Roman" pitchFamily="18" charset="0"/>
                          <a:ea typeface="+mn-ea"/>
                          <a:cs typeface="Times New Roman" pitchFamily="18" charset="0"/>
                        </a:rPr>
                        <a:t>Expanded</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No</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Was last updated in February 2013 </a:t>
                      </a:r>
                      <a:endParaRPr lang="ru-RU" sz="1200" dirty="0">
                        <a:latin typeface="Times New Roman" pitchFamily="18" charset="0"/>
                        <a:cs typeface="Times New Roman" pitchFamily="18" charset="0"/>
                      </a:endParaRPr>
                    </a:p>
                  </a:txBody>
                  <a:tcPr/>
                </a:tc>
                <a:tc>
                  <a:txBody>
                    <a:bodyPr/>
                    <a:lstStyle/>
                    <a:p>
                      <a:pPr algn="ctr"/>
                      <a:r>
                        <a:rPr lang="en-US" sz="1200" kern="1200" dirty="0">
                          <a:solidFill>
                            <a:schemeClr val="dk1"/>
                          </a:solidFill>
                          <a:latin typeface="Times New Roman" pitchFamily="18" charset="0"/>
                          <a:ea typeface="+mn-ea"/>
                          <a:cs typeface="Times New Roman" pitchFamily="18" charset="0"/>
                        </a:rPr>
                        <a:t>No</a:t>
                      </a:r>
                      <a:endParaRPr lang="ru-RU" sz="1200" dirty="0">
                        <a:latin typeface="Times New Roman" pitchFamily="18" charset="0"/>
                        <a:cs typeface="Times New Roman" pitchFamily="18" charset="0"/>
                      </a:endParaRPr>
                    </a:p>
                  </a:txBody>
                  <a:tcPr/>
                </a:tc>
                <a:extLst>
                  <a:ext uri="{0D108BD9-81ED-4DB2-BD59-A6C34878D82A}">
                    <a16:rowId xmlns:a16="http://schemas.microsoft.com/office/drawing/2014/main" xmlns="" val="10007"/>
                  </a:ext>
                </a:extLst>
              </a:tr>
              <a:tr h="828521">
                <a:tc>
                  <a:txBody>
                    <a:bodyPr/>
                    <a:lstStyle/>
                    <a:p>
                      <a:pPr algn="ctr"/>
                      <a:r>
                        <a:rPr lang="en-US" sz="1200" kern="1200" dirty="0">
                          <a:solidFill>
                            <a:schemeClr val="dk1"/>
                          </a:solidFill>
                          <a:latin typeface="Times New Roman" pitchFamily="18" charset="0"/>
                          <a:ea typeface="+mn-ea"/>
                          <a:cs typeface="Times New Roman" pitchFamily="18" charset="0"/>
                        </a:rPr>
                        <a:t>Access features</a:t>
                      </a:r>
                      <a:endParaRPr lang="ru-RU" sz="1200" dirty="0">
                        <a:latin typeface="Times New Roman" pitchFamily="18" charset="0"/>
                        <a:cs typeface="Times New Roman" pitchFamily="18" charset="0"/>
                      </a:endParaRPr>
                    </a:p>
                  </a:txBody>
                  <a:tcPr/>
                </a:tc>
                <a:tc>
                  <a:txBody>
                    <a:bodyPr/>
                    <a:lstStyle/>
                    <a:p>
                      <a:pPr algn="ctr">
                        <a:lnSpc>
                          <a:spcPct val="115000"/>
                        </a:lnSpc>
                        <a:spcAft>
                          <a:spcPts val="0"/>
                        </a:spcAft>
                      </a:pPr>
                      <a:r>
                        <a:rPr lang="en-US" sz="1200" kern="1200" dirty="0">
                          <a:solidFill>
                            <a:schemeClr val="dk1"/>
                          </a:solidFill>
                          <a:latin typeface="Times New Roman" pitchFamily="18" charset="0"/>
                          <a:ea typeface="+mn-ea"/>
                          <a:cs typeface="Times New Roman" pitchFamily="18" charset="0"/>
                        </a:rPr>
                        <a:t>Free, online</a:t>
                      </a:r>
                      <a:endParaRPr lang="ru-RU" sz="1200" dirty="0">
                        <a:latin typeface="Times New Roman" pitchFamily="18" charset="0"/>
                        <a:ea typeface="Times New Roman"/>
                        <a:cs typeface="Times New Roman" pitchFamily="18" charset="0"/>
                      </a:endParaRPr>
                    </a:p>
                  </a:txBody>
                  <a:tcPr marL="68580" marR="68580" marT="0" marB="0"/>
                </a:tc>
                <a:tc>
                  <a:txBody>
                    <a:bodyPr/>
                    <a:lstStyle/>
                    <a:p>
                      <a:pPr algn="ctr"/>
                      <a:r>
                        <a:rPr lang="en-US" sz="1200" kern="1200" dirty="0">
                          <a:solidFill>
                            <a:schemeClr val="dk1"/>
                          </a:solidFill>
                          <a:latin typeface="Times New Roman" pitchFamily="18" charset="0"/>
                          <a:ea typeface="+mn-ea"/>
                          <a:cs typeface="Times New Roman" pitchFamily="18" charset="0"/>
                        </a:rPr>
                        <a:t>Free, online</a:t>
                      </a:r>
                      <a:endParaRPr lang="ru-RU" sz="1200" dirty="0">
                        <a:latin typeface="Times New Roman" pitchFamily="18" charset="0"/>
                        <a:cs typeface="Times New Roman" pitchFamily="18" charset="0"/>
                      </a:endParaRPr>
                    </a:p>
                  </a:txBody>
                  <a:tcPr/>
                </a:tc>
                <a:tc>
                  <a:txBody>
                    <a:bodyPr/>
                    <a:lstStyle/>
                    <a:p>
                      <a:pPr algn="ctr"/>
                      <a:r>
                        <a:rPr lang="en-US" sz="1400" b="0" i="0" kern="1200" dirty="0">
                          <a:solidFill>
                            <a:schemeClr val="dk1"/>
                          </a:solidFill>
                          <a:latin typeface="+mn-lt"/>
                          <a:ea typeface="+mn-ea"/>
                          <a:cs typeface="+mn-cs"/>
                        </a:rPr>
                        <a:t>Twitter ids of authors as well as the ids of their available tweets</a:t>
                      </a:r>
                      <a:endParaRPr lang="ru-RU" sz="1400" dirty="0">
                        <a:latin typeface="Times New Roman" pitchFamily="18" charset="0"/>
                        <a:cs typeface="Times New Roman" pitchFamily="18" charset="0"/>
                      </a:endParaRPr>
                    </a:p>
                  </a:txBody>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Second Group</a:t>
            </a:r>
            <a:endParaRPr lang="ru-RU" dirty="0"/>
          </a:p>
        </p:txBody>
      </p:sp>
      <p:sp>
        <p:nvSpPr>
          <p:cNvPr id="3" name="Содержимое 2"/>
          <p:cNvSpPr>
            <a:spLocks noGrp="1"/>
          </p:cNvSpPr>
          <p:nvPr>
            <p:ph idx="1"/>
          </p:nvPr>
        </p:nvSpPr>
        <p:spPr/>
        <p:txBody>
          <a:bodyPr>
            <a:normAutofit fontScale="92500"/>
          </a:bodyPr>
          <a:lstStyle/>
          <a:p>
            <a:r>
              <a:rPr lang="en-US" sz="2400" b="1" dirty="0" smtClean="0"/>
              <a:t>Very time-consuming process</a:t>
            </a:r>
          </a:p>
          <a:p>
            <a:r>
              <a:rPr lang="en-US" sz="2400" b="1" dirty="0" smtClean="0"/>
              <a:t>Some examples: </a:t>
            </a:r>
          </a:p>
          <a:p>
            <a:r>
              <a:rPr lang="en-US" sz="2400" b="1" dirty="0" smtClean="0"/>
              <a:t>English </a:t>
            </a:r>
            <a:r>
              <a:rPr lang="en-US" sz="2400" b="1" dirty="0"/>
              <a:t>essays (J. Pennebaker) </a:t>
            </a:r>
            <a:r>
              <a:rPr lang="en-US" sz="2400" dirty="0"/>
              <a:t>- 7 years (from 1997 to 2004) and contains 2469 texts (one from each participant) (1.9 million words with an average of 770 words in a text) and metadata with information about the gender of authors and results of the Big Five Personality Test – PAN</a:t>
            </a:r>
          </a:p>
          <a:p>
            <a:r>
              <a:rPr lang="en-US" sz="2400" b="1" i="1" dirty="0"/>
              <a:t>Stylometry Investigation (CSI) Corpus </a:t>
            </a:r>
            <a:r>
              <a:rPr lang="en-US" sz="2400" i="1" dirty="0"/>
              <a:t>-</a:t>
            </a:r>
            <a:r>
              <a:rPr lang="en-US" sz="2400" dirty="0"/>
              <a:t>749 texts (305 000 characters) (the average length of 1126 characters) and product reviews (an average of 128 characters) + gender, age, birthplace, Big Five Personality Test results (+) information about their sexual orientation (the </a:t>
            </a:r>
            <a:r>
              <a:rPr lang="en-US" sz="2400" i="1" dirty="0"/>
              <a:t>Myers</a:t>
            </a:r>
            <a:r>
              <a:rPr lang="en-US" sz="2400" dirty="0"/>
              <a:t>-</a:t>
            </a:r>
            <a:r>
              <a:rPr lang="en-US" sz="2400" i="1" dirty="0"/>
              <a:t>Briggs</a:t>
            </a:r>
            <a:r>
              <a:rPr lang="en-US" sz="2400" dirty="0"/>
              <a:t> Personality Test) </a:t>
            </a:r>
            <a:endParaRPr lang="ru-RU" sz="2400" dirty="0"/>
          </a:p>
          <a:p>
            <a:endParaRPr lang="ru-RU"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LACK OF DATA</a:t>
            </a:r>
            <a:endParaRPr lang="ru-RU" dirty="0"/>
          </a:p>
        </p:txBody>
      </p:sp>
      <p:sp>
        <p:nvSpPr>
          <p:cNvPr id="3" name="Содержимое 2"/>
          <p:cNvSpPr>
            <a:spLocks noGrp="1"/>
          </p:cNvSpPr>
          <p:nvPr>
            <p:ph idx="1"/>
          </p:nvPr>
        </p:nvSpPr>
        <p:spPr/>
        <p:txBody>
          <a:bodyPr/>
          <a:lstStyle/>
          <a:p>
            <a:pPr>
              <a:spcAft>
                <a:spcPts val="600"/>
              </a:spcAft>
            </a:pPr>
            <a:r>
              <a:rPr lang="sl-SI" dirty="0" smtClean="0"/>
              <a:t>A small body of related works for </a:t>
            </a:r>
            <a:r>
              <a:rPr lang="en-US" dirty="0" smtClean="0"/>
              <a:t>languages other than English (especially Slavic)</a:t>
            </a:r>
          </a:p>
          <a:p>
            <a:pPr>
              <a:spcAft>
                <a:spcPts val="600"/>
              </a:spcAft>
            </a:pPr>
            <a:r>
              <a:rPr lang="en-US" dirty="0" smtClean="0"/>
              <a:t>No such corpora available in Russian</a:t>
            </a:r>
          </a:p>
          <a:p>
            <a:r>
              <a:rPr lang="en-US" dirty="0" smtClean="0"/>
              <a:t> </a:t>
            </a:r>
            <a:endParaRPr lang="ru-RU" dirty="0" smtClean="0"/>
          </a:p>
          <a:p>
            <a:endParaRPr lang="ru-RU" dirty="0"/>
          </a:p>
        </p:txBody>
      </p:sp>
      <p:sp>
        <p:nvSpPr>
          <p:cNvPr id="4" name="Нижний колонтитул 3"/>
          <p:cNvSpPr>
            <a:spLocks noGrp="1"/>
          </p:cNvSpPr>
          <p:nvPr>
            <p:ph type="ftr" sz="quarter" idx="11"/>
          </p:nvPr>
        </p:nvSpPr>
        <p:spPr/>
        <p:txBody>
          <a:bodyPr/>
          <a:lstStyle/>
          <a:p>
            <a:r>
              <a:rPr lang="en-US" smtClean="0"/>
              <a:t>RusProfiling Lab,  PAN@CLEF, Dublin, Ireland</a:t>
            </a:r>
            <a:endParaRPr lang="en-US"/>
          </a:p>
        </p:txBody>
      </p:sp>
      <p:sp>
        <p:nvSpPr>
          <p:cNvPr id="5" name="Номер слайда 4"/>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Рисунок 5" descr="What-to-Do-With-Unengaged-Subscribers.jpg"/>
          <p:cNvPicPr>
            <a:picLocks noChangeAspect="1"/>
          </p:cNvPicPr>
          <p:nvPr/>
        </p:nvPicPr>
        <p:blipFill>
          <a:blip r:embed="rId2" cstate="print"/>
          <a:stretch>
            <a:fillRect/>
          </a:stretch>
        </p:blipFill>
        <p:spPr>
          <a:xfrm>
            <a:off x="3200400" y="3581400"/>
            <a:ext cx="2590800" cy="2590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TO BUILD NEW CORPORA!</a:t>
            </a:r>
            <a:endParaRPr lang="ru-RU" dirty="0"/>
          </a:p>
        </p:txBody>
      </p:sp>
      <p:sp>
        <p:nvSpPr>
          <p:cNvPr id="3" name="Содержимое 2"/>
          <p:cNvSpPr>
            <a:spLocks noGrp="1"/>
          </p:cNvSpPr>
          <p:nvPr>
            <p:ph idx="1"/>
          </p:nvPr>
        </p:nvSpPr>
        <p:spPr/>
        <p:txBody>
          <a:bodyPr/>
          <a:lstStyle/>
          <a:p>
            <a:pPr marL="273050" indent="268288">
              <a:buNone/>
            </a:pPr>
            <a:r>
              <a:rPr lang="en-US" b="1" dirty="0" smtClean="0"/>
              <a:t>Corpora of “experimental” texts : </a:t>
            </a:r>
          </a:p>
          <a:p>
            <a:pPr marL="273050" indent="268288">
              <a:buFont typeface="Wingdings" pitchFamily="2" charset="2"/>
              <a:buChar char="Ø"/>
            </a:pPr>
            <a:r>
              <a:rPr lang="en-US" dirty="0" smtClean="0"/>
              <a:t>RusPersonality</a:t>
            </a:r>
          </a:p>
          <a:p>
            <a:pPr marL="273050" indent="268288">
              <a:buFont typeface="Wingdings" pitchFamily="2" charset="2"/>
              <a:buChar char="Ø"/>
            </a:pPr>
            <a:r>
              <a:rPr lang="en-US" dirty="0" err="1" smtClean="0"/>
              <a:t>RusNeuroPsych</a:t>
            </a:r>
            <a:endParaRPr lang="en-US" dirty="0" smtClean="0"/>
          </a:p>
          <a:p>
            <a:pPr marL="273050" indent="268288">
              <a:buFont typeface="Wingdings" pitchFamily="2" charset="2"/>
              <a:buChar char="Ø"/>
            </a:pPr>
            <a:r>
              <a:rPr lang="en-US" dirty="0" smtClean="0"/>
              <a:t>Russian Deception Bank</a:t>
            </a:r>
          </a:p>
          <a:p>
            <a:pPr marL="273050" indent="268288">
              <a:buFont typeface="Wingdings" pitchFamily="2" charset="2"/>
              <a:buChar char="Ø"/>
            </a:pPr>
            <a:r>
              <a:rPr lang="en-US" dirty="0" smtClean="0"/>
              <a:t>Gender Imitation Corpus</a:t>
            </a:r>
          </a:p>
          <a:p>
            <a:pPr marL="273050" indent="268288">
              <a:buFont typeface="Wingdings" pitchFamily="2" charset="2"/>
              <a:buChar char="Ø"/>
            </a:pPr>
            <a:r>
              <a:rPr lang="en-US" dirty="0" smtClean="0"/>
              <a:t>Russian Elderly Writing Corpus</a:t>
            </a:r>
          </a:p>
          <a:p>
            <a:pPr marL="273050" indent="268288">
              <a:buNone/>
            </a:pPr>
            <a:r>
              <a:rPr lang="en-US" b="1" dirty="0" smtClean="0"/>
              <a:t>Corpora of online texts</a:t>
            </a:r>
          </a:p>
          <a:p>
            <a:pPr marL="273050" indent="268288">
              <a:buFont typeface="Wingdings" pitchFamily="2" charset="2"/>
              <a:buChar char="Ø"/>
            </a:pPr>
            <a:r>
              <a:rPr lang="en-US" dirty="0" smtClean="0"/>
              <a:t>Social media corpus</a:t>
            </a:r>
          </a:p>
          <a:p>
            <a:pPr marL="273050" indent="268288">
              <a:buFont typeface="Wingdings" pitchFamily="2" charset="2"/>
              <a:buChar char="Ø"/>
            </a:pPr>
            <a:r>
              <a:rPr lang="en-US" dirty="0" smtClean="0"/>
              <a:t>Russian Suicide Writing Corpus</a:t>
            </a:r>
          </a:p>
          <a:p>
            <a:pPr marL="273050" indent="268288">
              <a:buFont typeface="Wingdings" pitchFamily="2" charset="2"/>
              <a:buChar char="Ø"/>
            </a:pPr>
            <a:endParaRPr lang="en-US" dirty="0" smtClean="0"/>
          </a:p>
          <a:p>
            <a:endParaRPr lang="en-US" dirty="0" smtClean="0"/>
          </a:p>
          <a:p>
            <a:endParaRPr lang="en-US" dirty="0" smtClean="0"/>
          </a:p>
          <a:p>
            <a:endParaRPr lang="en-US" dirty="0" smtClean="0"/>
          </a:p>
          <a:p>
            <a:endParaRPr lang="en-US" dirty="0" smtClean="0"/>
          </a:p>
          <a:p>
            <a:endParaRPr lang="ru-RU" dirty="0"/>
          </a:p>
        </p:txBody>
      </p:sp>
      <p:sp>
        <p:nvSpPr>
          <p:cNvPr id="4" name="Нижний колонтитул 3"/>
          <p:cNvSpPr>
            <a:spLocks noGrp="1"/>
          </p:cNvSpPr>
          <p:nvPr>
            <p:ph type="ftr" sz="quarter" idx="11"/>
          </p:nvPr>
        </p:nvSpPr>
        <p:spPr/>
        <p:txBody>
          <a:bodyPr/>
          <a:lstStyle/>
          <a:p>
            <a:r>
              <a:rPr lang="en-US" smtClean="0"/>
              <a:t>RusProfiling Lab,  PAN@CLEF, Dublin, Ireland</a:t>
            </a:r>
            <a:endParaRPr lang="en-US"/>
          </a:p>
        </p:txBody>
      </p:sp>
      <p:sp>
        <p:nvSpPr>
          <p:cNvPr id="5" name="Номер слайда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err="1"/>
              <a:t>RusPersonality</a:t>
            </a:r>
            <a:endParaRPr lang="ru-RU" dirty="0"/>
          </a:p>
        </p:txBody>
      </p:sp>
      <p:sp>
        <p:nvSpPr>
          <p:cNvPr id="3" name="Содержимое 2"/>
          <p:cNvSpPr>
            <a:spLocks noGrp="1"/>
          </p:cNvSpPr>
          <p:nvPr>
            <p:ph idx="1"/>
          </p:nvPr>
        </p:nvSpPr>
        <p:spPr/>
        <p:txBody>
          <a:bodyPr>
            <a:normAutofit/>
          </a:bodyPr>
          <a:lstStyle/>
          <a:p>
            <a:r>
              <a:rPr lang="en-US" sz="2400" dirty="0" smtClean="0"/>
              <a:t>Started at 2012;</a:t>
            </a:r>
            <a:endParaRPr lang="en-US" sz="2400" dirty="0"/>
          </a:p>
          <a:p>
            <a:r>
              <a:rPr lang="en-US" sz="2400" dirty="0"/>
              <a:t>Rich </a:t>
            </a:r>
            <a:r>
              <a:rPr lang="en-US" sz="2400" dirty="0" smtClean="0"/>
              <a:t>metadata (gender, age, personality…);</a:t>
            </a:r>
            <a:endParaRPr lang="en-US" sz="2400" dirty="0"/>
          </a:p>
          <a:p>
            <a:r>
              <a:rPr lang="en-US" sz="2400" b="1" dirty="0" smtClean="0"/>
              <a:t>1</a:t>
            </a:r>
            <a:r>
              <a:rPr lang="en-US" sz="2400" b="1" dirty="0"/>
              <a:t> 145</a:t>
            </a:r>
            <a:r>
              <a:rPr lang="en-US" sz="2400" dirty="0"/>
              <a:t> respondents;</a:t>
            </a:r>
          </a:p>
          <a:p>
            <a:r>
              <a:rPr lang="en-US" sz="2400" b="1" dirty="0"/>
              <a:t>1 867 </a:t>
            </a:r>
            <a:r>
              <a:rPr lang="en-US" sz="2400" dirty="0"/>
              <a:t>texts (depending on the type of the tasks the respondents were instructed to write one or two texts);</a:t>
            </a:r>
          </a:p>
          <a:p>
            <a:r>
              <a:rPr lang="en-US" sz="2400" dirty="0"/>
              <a:t>around </a:t>
            </a:r>
            <a:r>
              <a:rPr lang="en-US" sz="2400" b="1" dirty="0"/>
              <a:t>300 000</a:t>
            </a:r>
            <a:r>
              <a:rPr lang="en-US" sz="2400" dirty="0"/>
              <a:t> word uses or around </a:t>
            </a:r>
            <a:r>
              <a:rPr lang="en-US" sz="2400" b="1" dirty="0"/>
              <a:t>1 800 000 </a:t>
            </a:r>
            <a:r>
              <a:rPr lang="en-US" sz="2400" dirty="0"/>
              <a:t>characters;</a:t>
            </a:r>
          </a:p>
          <a:p>
            <a:r>
              <a:rPr lang="en-US" sz="2400" dirty="0"/>
              <a:t>in progress</a:t>
            </a:r>
            <a:endParaRPr lang="ru-RU" sz="2400" dirty="0"/>
          </a:p>
          <a:p>
            <a:endParaRPr lang="ru-RU"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Plan of the talk</a:t>
            </a:r>
            <a:endParaRPr lang="ru-RU" dirty="0"/>
          </a:p>
        </p:txBody>
      </p:sp>
      <p:sp>
        <p:nvSpPr>
          <p:cNvPr id="3" name="Content Placeholder 2"/>
          <p:cNvSpPr>
            <a:spLocks noGrp="1"/>
          </p:cNvSpPr>
          <p:nvPr>
            <p:ph idx="1"/>
          </p:nvPr>
        </p:nvSpPr>
        <p:spPr/>
        <p:txBody>
          <a:bodyPr>
            <a:normAutofit fontScale="85000" lnSpcReduction="20000"/>
          </a:bodyPr>
          <a:lstStyle/>
          <a:p>
            <a:r>
              <a:rPr lang="en-US" dirty="0" smtClean="0"/>
              <a:t>Introduction</a:t>
            </a:r>
          </a:p>
          <a:p>
            <a:r>
              <a:rPr lang="en-US" dirty="0" smtClean="0"/>
              <a:t>Rationale</a:t>
            </a:r>
          </a:p>
          <a:p>
            <a:pPr marL="273050" indent="268288">
              <a:buFont typeface="Wingdings" pitchFamily="2" charset="2"/>
              <a:buChar char="Ø"/>
            </a:pPr>
            <a:r>
              <a:rPr lang="en-US" dirty="0" smtClean="0"/>
              <a:t>Lack of studies in AP in Slavic languages</a:t>
            </a:r>
          </a:p>
          <a:p>
            <a:r>
              <a:rPr lang="en-US" dirty="0" smtClean="0"/>
              <a:t>Corpora</a:t>
            </a:r>
          </a:p>
          <a:p>
            <a:pPr marL="273050" indent="268288">
              <a:buFont typeface="Wingdings" pitchFamily="2" charset="2"/>
              <a:buChar char="Ø"/>
            </a:pPr>
            <a:r>
              <a:rPr lang="en-US" dirty="0" smtClean="0"/>
              <a:t>RusPersonality</a:t>
            </a:r>
          </a:p>
          <a:p>
            <a:pPr marL="273050" indent="268288">
              <a:buFont typeface="Wingdings" pitchFamily="2" charset="2"/>
              <a:buChar char="Ø"/>
            </a:pPr>
            <a:r>
              <a:rPr lang="en-US" dirty="0" err="1" smtClean="0"/>
              <a:t>RusNeuroPsych</a:t>
            </a:r>
            <a:endParaRPr lang="en-US" dirty="0" smtClean="0"/>
          </a:p>
          <a:p>
            <a:pPr marL="273050" indent="268288">
              <a:buFont typeface="Wingdings" pitchFamily="2" charset="2"/>
              <a:buChar char="Ø"/>
            </a:pPr>
            <a:r>
              <a:rPr lang="en-US" dirty="0" smtClean="0"/>
              <a:t>Russian Deception Bank</a:t>
            </a:r>
          </a:p>
          <a:p>
            <a:r>
              <a:rPr lang="en-US" dirty="0" smtClean="0"/>
              <a:t>Authorship profiling</a:t>
            </a:r>
          </a:p>
          <a:p>
            <a:pPr marL="273050" indent="-6350">
              <a:buFont typeface="Wingdings" pitchFamily="2" charset="2"/>
              <a:buChar char="Ø"/>
            </a:pPr>
            <a:r>
              <a:rPr lang="en-US" dirty="0" smtClean="0"/>
              <a:t>Gender</a:t>
            </a:r>
          </a:p>
          <a:p>
            <a:pPr marL="273050" indent="-6350">
              <a:buFont typeface="Wingdings" pitchFamily="2" charset="2"/>
              <a:buChar char="Ø"/>
            </a:pPr>
            <a:r>
              <a:rPr lang="en-US" dirty="0" smtClean="0"/>
              <a:t>Personality</a:t>
            </a:r>
          </a:p>
          <a:p>
            <a:r>
              <a:rPr lang="en-US" dirty="0" smtClean="0"/>
              <a:t>Deception detection</a:t>
            </a:r>
          </a:p>
          <a:p>
            <a:r>
              <a:rPr lang="en-US" dirty="0" smtClean="0"/>
              <a:t>RusProfiling Shared Task</a:t>
            </a:r>
          </a:p>
          <a:p>
            <a:r>
              <a:rPr lang="en-US" dirty="0" smtClean="0"/>
              <a:t>Conclusion</a:t>
            </a:r>
          </a:p>
        </p:txBody>
      </p:sp>
      <p:sp>
        <p:nvSpPr>
          <p:cNvPr id="4" name="Номер слайда 3"/>
          <p:cNvSpPr>
            <a:spLocks noGrp="1"/>
          </p:cNvSpPr>
          <p:nvPr>
            <p:ph type="sldNum" sz="quarter" idx="12"/>
          </p:nvPr>
        </p:nvSpPr>
        <p:spPr/>
        <p:txBody>
          <a:bodyPr/>
          <a:lstStyle/>
          <a:p>
            <a:fld id="{B6F15528-21DE-4FAA-801E-634DDDAF4B2B}" type="slidenum">
              <a:rPr lang="en-US" smtClean="0"/>
              <a:pPr/>
              <a:t>2</a:t>
            </a:fld>
            <a:endParaRPr lang="en-US"/>
          </a:p>
        </p:txBody>
      </p:sp>
      <p:sp>
        <p:nvSpPr>
          <p:cNvPr id="5" name="Нижний колонтитул 4"/>
          <p:cNvSpPr>
            <a:spLocks noGrp="1"/>
          </p:cNvSpPr>
          <p:nvPr>
            <p:ph type="ftr" sz="quarter" idx="11"/>
          </p:nvPr>
        </p:nvSpPr>
        <p:spPr>
          <a:xfrm>
            <a:off x="2667000" y="6356351"/>
            <a:ext cx="3810000" cy="349250"/>
          </a:xfrm>
        </p:spPr>
        <p:txBody>
          <a:bodyPr/>
          <a:lstStyle/>
          <a:p>
            <a:r>
              <a:rPr lang="en-US" sz="1400" dirty="0" smtClean="0"/>
              <a:t>RusProfiling Lab</a:t>
            </a:r>
            <a:r>
              <a:rPr lang="ru-RU" sz="1400" dirty="0" smtClean="0"/>
              <a:t>,  </a:t>
            </a:r>
            <a:r>
              <a:rPr lang="en-US" sz="1400" dirty="0" smtClean="0"/>
              <a:t>PAN@CLEF, Dublin, Ireland</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
            </a:r>
            <a:br>
              <a:rPr lang="en-US" dirty="0"/>
            </a:br>
            <a:r>
              <a:rPr lang="en-US" dirty="0"/>
              <a:t>386 males, 751 females, </a:t>
            </a:r>
            <a:r>
              <a:rPr lang="en-US" dirty="0" smtClean="0"/>
              <a:t/>
            </a:r>
            <a:br>
              <a:rPr lang="en-US" dirty="0" smtClean="0"/>
            </a:br>
            <a:r>
              <a:rPr lang="en-US" dirty="0" smtClean="0"/>
              <a:t>8 </a:t>
            </a:r>
            <a:r>
              <a:rPr lang="en-US" dirty="0"/>
              <a:t>unspecified</a:t>
            </a:r>
            <a:endParaRPr lang="ru-RU"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905000" y="2743200"/>
            <a:ext cx="5832648" cy="346367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Age</a:t>
            </a:r>
            <a:br>
              <a:rPr lang="en-US" dirty="0"/>
            </a:br>
            <a:r>
              <a:rPr lang="en-US" dirty="0"/>
              <a:t>(from 12 to 79)</a:t>
            </a:r>
            <a:endParaRPr lang="ru-RU"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899592" y="1916832"/>
            <a:ext cx="7344816" cy="3600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7200"/>
            <a:ext cx="8229600" cy="762000"/>
          </a:xfrm>
        </p:spPr>
        <p:txBody>
          <a:bodyPr>
            <a:normAutofit fontScale="90000"/>
          </a:bodyPr>
          <a:lstStyle/>
          <a:p>
            <a:pPr algn="ctr"/>
            <a:r>
              <a:rPr lang="en-US" cap="small" dirty="0" smtClean="0"/>
              <a:t>Personality</a:t>
            </a:r>
            <a:endParaRPr lang="ru-RU"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1828800" y="1371600"/>
            <a:ext cx="5562599" cy="517157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76672"/>
            <a:ext cx="8229600" cy="1498178"/>
          </a:xfrm>
        </p:spPr>
        <p:txBody>
          <a:bodyPr>
            <a:noAutofit/>
          </a:bodyPr>
          <a:lstStyle/>
          <a:p>
            <a:pPr algn="ctr"/>
            <a:r>
              <a:rPr lang="en-US" sz="2400" b="1" dirty="0"/>
              <a:t/>
            </a:r>
            <a:br>
              <a:rPr lang="en-US" sz="2400" b="1" dirty="0"/>
            </a:br>
            <a:r>
              <a:rPr lang="en-US" sz="2400" b="1" dirty="0"/>
              <a:t>CHARACTERISTICS OF TEXTS </a:t>
            </a:r>
            <a:r>
              <a:rPr lang="en-US" sz="2400" i="1" dirty="0"/>
              <a:t/>
            </a:r>
            <a:br>
              <a:rPr lang="en-US" sz="2400" i="1" dirty="0"/>
            </a:br>
            <a:r>
              <a:rPr lang="en-US" sz="2400" dirty="0"/>
              <a:t> (the average length of a text ranged </a:t>
            </a:r>
            <a:r>
              <a:rPr lang="en-US" sz="2400" b="1" dirty="0"/>
              <a:t>from</a:t>
            </a:r>
            <a:r>
              <a:rPr lang="uk-UA" sz="2400" b="1" dirty="0"/>
              <a:t> 56 </a:t>
            </a:r>
            <a:r>
              <a:rPr lang="uk-UA" sz="2400" dirty="0"/>
              <a:t>(</a:t>
            </a:r>
            <a:r>
              <a:rPr lang="en-US" sz="2400" dirty="0"/>
              <a:t>a </a:t>
            </a:r>
            <a:r>
              <a:rPr lang="en-US" sz="2400" dirty="0" err="1"/>
              <a:t>subcorpus</a:t>
            </a:r>
            <a:r>
              <a:rPr lang="en-US" sz="2400" dirty="0"/>
              <a:t> of texts by individuals with mental disorders</a:t>
            </a:r>
            <a:r>
              <a:rPr lang="uk-UA" sz="2400" dirty="0"/>
              <a:t>) </a:t>
            </a:r>
            <a:r>
              <a:rPr lang="en-US" sz="2400" b="1" dirty="0"/>
              <a:t>to</a:t>
            </a:r>
            <a:r>
              <a:rPr lang="uk-UA" sz="2400" b="1" dirty="0"/>
              <a:t> 230 </a:t>
            </a:r>
            <a:r>
              <a:rPr lang="en-US" sz="2400" b="1" dirty="0"/>
              <a:t>words</a:t>
            </a:r>
            <a:r>
              <a:rPr lang="en-US" sz="2400" dirty="0"/>
              <a:t> </a:t>
            </a:r>
            <a:r>
              <a:rPr lang="uk-UA" sz="2400" dirty="0"/>
              <a:t>(</a:t>
            </a:r>
            <a:r>
              <a:rPr lang="en-US" sz="2400" dirty="0"/>
              <a:t>a </a:t>
            </a:r>
            <a:r>
              <a:rPr lang="en-US" sz="2400" dirty="0" err="1"/>
              <a:t>subcorpus</a:t>
            </a:r>
            <a:r>
              <a:rPr lang="en-US" sz="2400" dirty="0"/>
              <a:t> of texts “What is the Meaning of Life?”).</a:t>
            </a:r>
            <a:endParaRPr lang="ru-RU" sz="2400"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1219200" y="2133600"/>
            <a:ext cx="6696743" cy="374441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229600" cy="11430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Authorship profiling</a:t>
            </a:r>
            <a:endParaRPr lang="ru-RU" dirty="0"/>
          </a:p>
        </p:txBody>
      </p:sp>
      <p:sp>
        <p:nvSpPr>
          <p:cNvPr id="3" name="Content Placeholder 2"/>
          <p:cNvSpPr>
            <a:spLocks noGrp="1"/>
          </p:cNvSpPr>
          <p:nvPr>
            <p:ph idx="1"/>
          </p:nvPr>
        </p:nvSpPr>
        <p:spPr>
          <a:xfrm>
            <a:off x="457200" y="1524000"/>
            <a:ext cx="8229600" cy="4800600"/>
          </a:xfrm>
        </p:spPr>
        <p:txBody>
          <a:bodyPr>
            <a:normAutofit/>
          </a:bodyPr>
          <a:lstStyle/>
          <a:p>
            <a:pPr>
              <a:spcAft>
                <a:spcPts val="600"/>
              </a:spcAft>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endParaRPr lang="ru-RU" dirty="0"/>
          </a:p>
        </p:txBody>
      </p:sp>
      <p:sp>
        <p:nvSpPr>
          <p:cNvPr id="4" name="Номер слайда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Нижний колонтитул 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229600" cy="11430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sz="6000" dirty="0" smtClean="0"/>
              <a:t>Gender</a:t>
            </a:r>
            <a:br>
              <a:rPr lang="en-US" sz="6000" dirty="0" smtClean="0"/>
            </a:br>
            <a:endParaRPr lang="ru-RU" sz="6000" dirty="0"/>
          </a:p>
        </p:txBody>
      </p:sp>
      <p:sp>
        <p:nvSpPr>
          <p:cNvPr id="4" name="Номер слайда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Нижний колонтитул 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Rationale</a:t>
            </a:r>
            <a:endParaRPr lang="ru-RU" dirty="0"/>
          </a:p>
        </p:txBody>
      </p:sp>
      <p:sp>
        <p:nvSpPr>
          <p:cNvPr id="3" name="Content Placeholder 2"/>
          <p:cNvSpPr>
            <a:spLocks noGrp="1"/>
          </p:cNvSpPr>
          <p:nvPr>
            <p:ph idx="1"/>
          </p:nvPr>
        </p:nvSpPr>
        <p:spPr/>
        <p:txBody>
          <a:bodyPr/>
          <a:lstStyle/>
          <a:p>
            <a:r>
              <a:rPr lang="en-US" dirty="0" smtClean="0"/>
              <a:t>Gender prediction is a very popular task in authorship profiling studies, but main focus is on English language and content features </a:t>
            </a:r>
          </a:p>
          <a:p>
            <a:r>
              <a:rPr lang="en-US" dirty="0" smtClean="0"/>
              <a:t>No systematic study of the differences between male and female Russian written texts </a:t>
            </a:r>
          </a:p>
          <a:p>
            <a:r>
              <a:rPr lang="en-US" dirty="0" smtClean="0"/>
              <a:t>No studies of interaction between gender  and other variables  </a:t>
            </a:r>
            <a:endParaRPr lang="ru-RU" dirty="0"/>
          </a:p>
        </p:txBody>
      </p:sp>
      <p:sp>
        <p:nvSpPr>
          <p:cNvPr id="4" name="Номер слайда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Нижний колонтитул 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smtClean="0"/>
              <a:t>Methodology</a:t>
            </a:r>
            <a:endParaRPr lang="ru-RU" dirty="0"/>
          </a:p>
        </p:txBody>
      </p:sp>
      <p:sp>
        <p:nvSpPr>
          <p:cNvPr id="3" name="Content Placeholder 2"/>
          <p:cNvSpPr>
            <a:spLocks noGrp="1"/>
          </p:cNvSpPr>
          <p:nvPr>
            <p:ph idx="1"/>
          </p:nvPr>
        </p:nvSpPr>
        <p:spPr>
          <a:xfrm>
            <a:off x="457200" y="1524000"/>
            <a:ext cx="8229600" cy="4800600"/>
          </a:xfrm>
        </p:spPr>
        <p:txBody>
          <a:bodyPr>
            <a:normAutofit fontScale="40000" lnSpcReduction="20000"/>
          </a:bodyPr>
          <a:lstStyle/>
          <a:p>
            <a:pPr>
              <a:spcAft>
                <a:spcPts val="600"/>
              </a:spcAft>
            </a:pPr>
            <a:r>
              <a:rPr lang="en-US" sz="5000" dirty="0" smtClean="0">
                <a:latin typeface="Times New Roman" pitchFamily="18" charset="0"/>
                <a:cs typeface="Times New Roman" pitchFamily="18" charset="0"/>
              </a:rPr>
              <a:t>Corpus</a:t>
            </a:r>
          </a:p>
          <a:p>
            <a:pPr>
              <a:spcAft>
                <a:spcPts val="600"/>
              </a:spcAft>
              <a:buNone/>
            </a:pPr>
            <a:r>
              <a:rPr lang="en-US" sz="5000" dirty="0" smtClean="0">
                <a:latin typeface="Times New Roman" pitchFamily="18" charset="0"/>
                <a:cs typeface="Times New Roman" pitchFamily="18" charset="0"/>
              </a:rPr>
              <a:t>a specially designed corpus for authorship profiling studies </a:t>
            </a:r>
            <a:r>
              <a:rPr lang="en-US" sz="5000" i="1" dirty="0" err="1" smtClean="0">
                <a:latin typeface="Times New Roman" pitchFamily="18" charset="0"/>
                <a:cs typeface="Times New Roman" pitchFamily="18" charset="0"/>
              </a:rPr>
              <a:t>RusPersonality</a:t>
            </a:r>
            <a:r>
              <a:rPr lang="en-US" sz="5000" dirty="0" smtClean="0">
                <a:latin typeface="Times New Roman" pitchFamily="18" charset="0"/>
                <a:cs typeface="Times New Roman" pitchFamily="18" charset="0"/>
              </a:rPr>
              <a:t> (Litvinova at el., 2016), short texts (150-200 words), “A Letter to a Friend”, “Description of a Picture”, “How I Spent Yesterday” etc. + rich metadata.  Each author (N = 556) wrote two texts, two scenarios -“joined” and “separate” </a:t>
            </a:r>
          </a:p>
          <a:p>
            <a:pPr>
              <a:spcAft>
                <a:spcPts val="600"/>
              </a:spcAft>
            </a:pPr>
            <a:r>
              <a:rPr lang="en-US" sz="5000" dirty="0" smtClean="0">
                <a:latin typeface="Times New Roman" pitchFamily="18" charset="0"/>
                <a:cs typeface="Times New Roman" pitchFamily="18" charset="0"/>
              </a:rPr>
              <a:t>Texts parameters: high-frequent, topic independent, objectively countable, 78 in total - POS, POS ratios (pymorphy2) + lexical diversity measures (online service </a:t>
            </a:r>
            <a:r>
              <a:rPr lang="en-US" sz="5000" i="1" dirty="0" smtClean="0">
                <a:latin typeface="Times New Roman" pitchFamily="18" charset="0"/>
                <a:cs typeface="Times New Roman" pitchFamily="18" charset="0"/>
              </a:rPr>
              <a:t>istio.com)</a:t>
            </a:r>
          </a:p>
          <a:p>
            <a:pPr>
              <a:spcAft>
                <a:spcPts val="600"/>
              </a:spcAft>
            </a:pPr>
            <a:r>
              <a:rPr lang="en-US" sz="5000" dirty="0" smtClean="0">
                <a:latin typeface="Times New Roman" pitchFamily="18" charset="0"/>
                <a:cs typeface="Times New Roman" pitchFamily="18" charset="0"/>
              </a:rPr>
              <a:t>Pearson's correlation coefficient r, </a:t>
            </a:r>
            <a:r>
              <a:rPr lang="ru-RU" sz="5000" dirty="0" err="1" smtClean="0">
                <a:solidFill>
                  <a:srgbClr val="000000"/>
                </a:solidFill>
                <a:latin typeface="Times New Roman" pitchFamily="18" charset="0"/>
                <a:cs typeface="Times New Roman" pitchFamily="18" charset="0"/>
              </a:rPr>
              <a:t>р</a:t>
            </a:r>
            <a:r>
              <a:rPr lang="ru-RU" sz="5000" dirty="0" smtClean="0">
                <a:solidFill>
                  <a:srgbClr val="000000"/>
                </a:solidFill>
                <a:latin typeface="Times New Roman" pitchFamily="18" charset="0"/>
                <a:cs typeface="Times New Roman" pitchFamily="18" charset="0"/>
              </a:rPr>
              <a:t> &lt; 0.05</a:t>
            </a:r>
            <a:r>
              <a:rPr lang="ru-RU" sz="5000" dirty="0" smtClean="0">
                <a:latin typeface="Times New Roman" pitchFamily="18" charset="0"/>
                <a:cs typeface="Times New Roman" pitchFamily="18" charset="0"/>
              </a:rPr>
              <a:t> </a:t>
            </a:r>
            <a:r>
              <a:rPr lang="en-US" sz="5000" dirty="0" smtClean="0">
                <a:latin typeface="Times New Roman" pitchFamily="18" charset="0"/>
                <a:cs typeface="Times New Roman" pitchFamily="18" charset="0"/>
              </a:rPr>
              <a:t>(gender and text parameters)</a:t>
            </a:r>
          </a:p>
          <a:p>
            <a:pPr>
              <a:spcAft>
                <a:spcPts val="600"/>
              </a:spcAft>
            </a:pPr>
            <a:r>
              <a:rPr lang="en-US" sz="5000" dirty="0" smtClean="0">
                <a:latin typeface="Times New Roman" pitchFamily="18" charset="0"/>
                <a:cs typeface="Times New Roman" pitchFamily="18" charset="0"/>
              </a:rPr>
              <a:t>Only the parameters that were shown to correlate with the gender of authors in the joined and separate scenario and for all topics were selected </a:t>
            </a:r>
          </a:p>
          <a:p>
            <a:pPr>
              <a:spcAft>
                <a:spcPts val="600"/>
              </a:spcAft>
            </a:pPr>
            <a:r>
              <a:rPr lang="en-US" sz="5000" dirty="0" smtClean="0">
                <a:latin typeface="Times New Roman" pitchFamily="18" charset="0"/>
                <a:cs typeface="Times New Roman" pitchFamily="18" charset="0"/>
              </a:rPr>
              <a:t>Regression models for  5 parameters with the highest r were designed, the average arithmetic values from the solution of the five equations were found </a:t>
            </a:r>
            <a:r>
              <a:rPr lang="en-US" sz="5000" dirty="0" smtClean="0"/>
              <a:t/>
            </a:r>
            <a:br>
              <a:rPr lang="en-US" sz="50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endParaRPr lang="ru-RU" dirty="0"/>
          </a:p>
        </p:txBody>
      </p:sp>
      <p:sp>
        <p:nvSpPr>
          <p:cNvPr id="4" name="Номер слайда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Нижний колонтитул 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ru-RU" dirty="0"/>
          </a:p>
        </p:txBody>
      </p:sp>
      <p:sp>
        <p:nvSpPr>
          <p:cNvPr id="3" name="Content Placeholder 2"/>
          <p:cNvSpPr>
            <a:spLocks noGrp="1"/>
          </p:cNvSpPr>
          <p:nvPr>
            <p:ph idx="1"/>
          </p:nvPr>
        </p:nvSpPr>
        <p:spPr/>
        <p:txBody>
          <a:bodyPr>
            <a:normAutofit fontScale="55000" lnSpcReduction="20000"/>
          </a:bodyPr>
          <a:lstStyle/>
          <a:p>
            <a:r>
              <a:rPr lang="en-US" dirty="0" smtClean="0"/>
              <a:t>5 parameters with the highest r: </a:t>
            </a:r>
          </a:p>
          <a:p>
            <a:r>
              <a:rPr lang="en-US" b="1" dirty="0" smtClean="0"/>
              <a:t>1. Type-token ratio (TTR) (</a:t>
            </a:r>
            <a:r>
              <a:rPr lang="en-US" dirty="0" smtClean="0"/>
              <a:t>0.39</a:t>
            </a:r>
            <a:r>
              <a:rPr lang="en-US" b="1" dirty="0" smtClean="0"/>
              <a:t>)</a:t>
            </a:r>
          </a:p>
          <a:p>
            <a:r>
              <a:rPr lang="en-US" b="1" dirty="0" smtClean="0"/>
              <a:t>2. Percentage of the 100 most frequent Russian words in the text</a:t>
            </a:r>
            <a:r>
              <a:rPr lang="en-US" dirty="0" smtClean="0"/>
              <a:t>  (</a:t>
            </a:r>
            <a:r>
              <a:rPr lang="ru-RU" dirty="0" smtClean="0"/>
              <a:t>-0.322</a:t>
            </a:r>
            <a:r>
              <a:rPr lang="en-US" dirty="0" smtClean="0"/>
              <a:t>)</a:t>
            </a:r>
          </a:p>
          <a:p>
            <a:r>
              <a:rPr lang="en-US" b="1" dirty="0" smtClean="0"/>
              <a:t>3. The index of formality (</a:t>
            </a:r>
            <a:r>
              <a:rPr lang="ru-RU" dirty="0" smtClean="0"/>
              <a:t>0.315</a:t>
            </a:r>
            <a:r>
              <a:rPr lang="en-US" b="1" dirty="0" smtClean="0"/>
              <a:t>)</a:t>
            </a:r>
          </a:p>
          <a:p>
            <a:r>
              <a:rPr lang="en-US" b="1" dirty="0" smtClean="0"/>
              <a:t>4. The index of the functional density (</a:t>
            </a:r>
            <a:r>
              <a:rPr lang="ru-RU" dirty="0" smtClean="0"/>
              <a:t>-0.295</a:t>
            </a:r>
            <a:r>
              <a:rPr lang="en-US" b="1" dirty="0" smtClean="0"/>
              <a:t>)</a:t>
            </a:r>
          </a:p>
          <a:p>
            <a:r>
              <a:rPr lang="en-US" b="1" dirty="0" smtClean="0"/>
              <a:t>5. Percentage of prepositions and modifiers</a:t>
            </a:r>
            <a:r>
              <a:rPr lang="en-US" dirty="0" smtClean="0"/>
              <a:t> (r = 0.243 )</a:t>
            </a:r>
            <a:br>
              <a:rPr lang="en-US" dirty="0" smtClean="0"/>
            </a:br>
            <a:r>
              <a:rPr lang="en-US" dirty="0" smtClean="0"/>
              <a:t> </a:t>
            </a:r>
            <a:br>
              <a:rPr lang="en-US" dirty="0" smtClean="0"/>
            </a:br>
            <a:r>
              <a:rPr lang="en-US" dirty="0" smtClean="0"/>
              <a:t> </a:t>
            </a:r>
            <a:br>
              <a:rPr lang="en-US" dirty="0" smtClean="0"/>
            </a:br>
            <a:r>
              <a:rPr lang="en-US" dirty="0" smtClean="0"/>
              <a:t> </a:t>
            </a:r>
          </a:p>
          <a:p>
            <a:r>
              <a:rPr lang="en-US" dirty="0" smtClean="0"/>
              <a:t>Male texts:</a:t>
            </a:r>
          </a:p>
          <a:p>
            <a:pPr>
              <a:buFont typeface="Wingdings" pitchFamily="2" charset="2"/>
              <a:buChar char="Ø"/>
            </a:pPr>
            <a:r>
              <a:rPr lang="en-US" dirty="0" smtClean="0"/>
              <a:t>Have higher index of lexical diversity</a:t>
            </a:r>
          </a:p>
          <a:p>
            <a:pPr>
              <a:buFont typeface="Wingdings" pitchFamily="2" charset="2"/>
              <a:buChar char="Ø"/>
            </a:pPr>
            <a:r>
              <a:rPr lang="en-US" dirty="0" smtClean="0"/>
              <a:t>Have more prepositions and modifiers</a:t>
            </a:r>
          </a:p>
          <a:p>
            <a:pPr>
              <a:buFont typeface="Wingdings" pitchFamily="2" charset="2"/>
              <a:buChar char="Ø"/>
            </a:pPr>
            <a:r>
              <a:rPr lang="en-US" dirty="0" smtClean="0"/>
              <a:t>More formal</a:t>
            </a:r>
          </a:p>
          <a:p>
            <a:endParaRPr lang="en-US" dirty="0" smtClean="0"/>
          </a:p>
          <a:p>
            <a:r>
              <a:rPr lang="en-US" dirty="0" smtClean="0"/>
              <a:t>Female texts:</a:t>
            </a:r>
          </a:p>
          <a:p>
            <a:r>
              <a:rPr lang="en-US" dirty="0" smtClean="0"/>
              <a:t>More repetitions and function words overall</a:t>
            </a:r>
          </a:p>
          <a:p>
            <a:r>
              <a:rPr lang="en-US" dirty="0" smtClean="0"/>
              <a:t>More contextual</a:t>
            </a:r>
          </a:p>
          <a:p>
            <a:endParaRPr lang="en-US" dirty="0" smtClean="0"/>
          </a:p>
          <a:p>
            <a:r>
              <a:rPr lang="en-US" dirty="0" smtClean="0"/>
              <a:t>Accuracy of the model based on 5 parameters: 64 %  </a:t>
            </a:r>
            <a:br>
              <a:rPr lang="en-US" dirty="0" smtClean="0"/>
            </a:br>
            <a:r>
              <a:rPr lang="en-US" dirty="0" smtClean="0"/>
              <a:t> </a:t>
            </a:r>
            <a:br>
              <a:rPr lang="en-US" dirty="0" smtClean="0"/>
            </a:br>
            <a:endParaRPr lang="ru-RU" dirty="0"/>
          </a:p>
        </p:txBody>
      </p:sp>
      <p:sp>
        <p:nvSpPr>
          <p:cNvPr id="4" name="Номер слайда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Нижний колонтитул 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ru-RU" dirty="0"/>
          </a:p>
        </p:txBody>
      </p:sp>
      <p:sp>
        <p:nvSpPr>
          <p:cNvPr id="3" name="Content Placeholder 2"/>
          <p:cNvSpPr>
            <a:spLocks noGrp="1"/>
          </p:cNvSpPr>
          <p:nvPr>
            <p:ph idx="1"/>
          </p:nvPr>
        </p:nvSpPr>
        <p:spPr/>
        <p:txBody>
          <a:bodyPr>
            <a:normAutofit fontScale="40000" lnSpcReduction="20000"/>
          </a:bodyPr>
          <a:lstStyle/>
          <a:p>
            <a:pPr>
              <a:spcAft>
                <a:spcPts val="600"/>
              </a:spcAft>
              <a:buNone/>
            </a:pPr>
            <a:r>
              <a:rPr lang="en-US" dirty="0" smtClean="0"/>
              <a:t>     </a:t>
            </a:r>
            <a:r>
              <a:rPr lang="en-US" sz="5100" dirty="0" smtClean="0"/>
              <a:t>Overall, results are in good agreement with previous findings:</a:t>
            </a:r>
          </a:p>
          <a:p>
            <a:pPr>
              <a:spcAft>
                <a:spcPts val="600"/>
              </a:spcAft>
              <a:buNone/>
            </a:pPr>
            <a:r>
              <a:rPr lang="en-US" sz="5100" dirty="0" smtClean="0"/>
              <a:t> </a:t>
            </a:r>
          </a:p>
          <a:p>
            <a:pPr>
              <a:spcAft>
                <a:spcPts val="600"/>
              </a:spcAft>
            </a:pPr>
            <a:r>
              <a:rPr lang="en-US" sz="5100" dirty="0" smtClean="0"/>
              <a:t>High degree of lexical diversity of male texts was pointed out by </a:t>
            </a:r>
            <a:r>
              <a:rPr lang="en-US" sz="5100" dirty="0" err="1" smtClean="0"/>
              <a:t>Argamon</a:t>
            </a:r>
            <a:r>
              <a:rPr lang="en-US" sz="5100" dirty="0" smtClean="0"/>
              <a:t> et al. for English texts (2003), </a:t>
            </a:r>
            <a:r>
              <a:rPr lang="en-US" sz="5100" dirty="0" err="1" smtClean="0"/>
              <a:t>Oschepkova</a:t>
            </a:r>
            <a:r>
              <a:rPr lang="en-US" sz="5100" dirty="0" smtClean="0"/>
              <a:t> (2003) for Russian texts by different social groups (students and prisoners) </a:t>
            </a:r>
          </a:p>
          <a:p>
            <a:pPr>
              <a:spcAft>
                <a:spcPts val="600"/>
              </a:spcAft>
            </a:pPr>
            <a:endParaRPr lang="en-US" sz="5100" dirty="0" smtClean="0"/>
          </a:p>
          <a:p>
            <a:pPr>
              <a:spcAft>
                <a:spcPts val="600"/>
              </a:spcAft>
            </a:pPr>
            <a:r>
              <a:rPr lang="en-US" sz="5100" dirty="0" smtClean="0"/>
              <a:t>Rapport vs. report opposition was found in many studies (mostly for English): reporting is more important for men while rapport is more significant for women; therefore, texts by men seem more “formal” and those by women more “contextual” (</a:t>
            </a:r>
            <a:r>
              <a:rPr lang="en-US" sz="5100" dirty="0" err="1" smtClean="0"/>
              <a:t>Heylighen</a:t>
            </a:r>
            <a:r>
              <a:rPr lang="en-US" sz="5100" dirty="0" smtClean="0"/>
              <a:t> and </a:t>
            </a:r>
            <a:r>
              <a:rPr lang="en-US" sz="5100" dirty="0" err="1" smtClean="0"/>
              <a:t>Dewaele</a:t>
            </a:r>
            <a:r>
              <a:rPr lang="en-US" sz="5100" dirty="0" smtClean="0"/>
              <a:t>, 2002) </a:t>
            </a:r>
            <a:r>
              <a:rPr lang="en-US" sz="4400" dirty="0" smtClean="0"/>
              <a:t/>
            </a:r>
            <a:br>
              <a:rPr lang="en-US" sz="4400" dirty="0" smtClean="0"/>
            </a:br>
            <a:r>
              <a:rPr lang="en-US" sz="4400" dirty="0" smtClean="0"/>
              <a:t>   </a:t>
            </a:r>
            <a:r>
              <a:rPr lang="en-US" dirty="0" smtClean="0"/>
              <a:t/>
            </a:r>
            <a:br>
              <a:rPr lang="en-US" dirty="0" smtClean="0"/>
            </a:br>
            <a:endParaRPr lang="en-US" dirty="0" smtClean="0"/>
          </a:p>
          <a:p>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smtClean="0"/>
          </a:p>
          <a:p>
            <a:endParaRPr lang="ru-RU" dirty="0"/>
          </a:p>
        </p:txBody>
      </p:sp>
      <p:sp>
        <p:nvSpPr>
          <p:cNvPr id="4" name="Номер слайда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Нижний колонтитул 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rot="10800000" flipV="1">
            <a:off x="685800" y="332656"/>
            <a:ext cx="7772400" cy="936104"/>
          </a:xfrm>
        </p:spPr>
        <p:txBody>
          <a:bodyPr>
            <a:normAutofit fontScale="90000"/>
          </a:bodyPr>
          <a:lstStyle/>
          <a:p>
            <a:pPr algn="ctr"/>
            <a:r>
              <a:rPr lang="en-US" dirty="0" smtClean="0"/>
              <a:t/>
            </a:r>
            <a:br>
              <a:rPr lang="en-US" dirty="0" smtClean="0"/>
            </a:br>
            <a:r>
              <a:rPr lang="en-US" sz="3100" dirty="0" smtClean="0"/>
              <a:t>St. Petersburg, Russia, 19</a:t>
            </a:r>
            <a:r>
              <a:rPr lang="en-US" sz="3100" baseline="30000" dirty="0" smtClean="0"/>
              <a:t>th</a:t>
            </a:r>
            <a:r>
              <a:rPr lang="en-US" sz="3100" dirty="0" smtClean="0"/>
              <a:t> century</a:t>
            </a:r>
            <a:br>
              <a:rPr lang="en-US" sz="3100" dirty="0" smtClean="0"/>
            </a:br>
            <a:r>
              <a:rPr lang="en-US" sz="3100" dirty="0" smtClean="0"/>
              <a:t> (very cold - </a:t>
            </a:r>
            <a:r>
              <a:rPr lang="en-US" sz="3100" dirty="0" err="1" smtClean="0"/>
              <a:t>brrrrr</a:t>
            </a:r>
            <a:r>
              <a:rPr lang="en-US" sz="3100" dirty="0" smtClean="0"/>
              <a:t>) </a:t>
            </a:r>
            <a:endParaRPr lang="ru-RU" sz="3100" dirty="0"/>
          </a:p>
        </p:txBody>
      </p:sp>
      <p:sp>
        <p:nvSpPr>
          <p:cNvPr id="3" name="Подзаголовок 2"/>
          <p:cNvSpPr>
            <a:spLocks noGrp="1"/>
          </p:cNvSpPr>
          <p:nvPr>
            <p:ph type="subTitle" idx="1"/>
          </p:nvPr>
        </p:nvSpPr>
        <p:spPr/>
        <p:txBody>
          <a:bodyPr/>
          <a:lstStyle/>
          <a:p>
            <a:endParaRPr lang="ru-RU"/>
          </a:p>
        </p:txBody>
      </p:sp>
      <p:pic>
        <p:nvPicPr>
          <p:cNvPr id="4" name="Рисунок 3" descr="zima-spb-3 (1).jpg"/>
          <p:cNvPicPr>
            <a:picLocks noChangeAspect="1"/>
          </p:cNvPicPr>
          <p:nvPr/>
        </p:nvPicPr>
        <p:blipFill>
          <a:blip r:embed="rId3" cstate="print"/>
          <a:stretch>
            <a:fillRect/>
          </a:stretch>
        </p:blipFill>
        <p:spPr>
          <a:xfrm>
            <a:off x="533400" y="1628799"/>
            <a:ext cx="8001000" cy="460610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762000"/>
            <a:ext cx="8534400" cy="838200"/>
          </a:xfrm>
        </p:spPr>
        <p:txBody>
          <a:bodyPr>
            <a:normAutofit fontScale="90000"/>
          </a:bodyPr>
          <a:lstStyle/>
          <a:p>
            <a:pPr algn="ctr"/>
            <a:r>
              <a:rPr lang="en-US" sz="2000" cap="small" dirty="0"/>
              <a:t/>
            </a:r>
            <a:br>
              <a:rPr lang="en-US" sz="2000" cap="small" dirty="0"/>
            </a:br>
            <a:r>
              <a:rPr lang="en-US" sz="2000" cap="small" dirty="0"/>
              <a:t/>
            </a:r>
            <a:br>
              <a:rPr lang="en-US" sz="2000" cap="small" dirty="0"/>
            </a:br>
            <a:r>
              <a:rPr lang="en-US" sz="2000" cap="small" dirty="0" smtClean="0"/>
              <a:t/>
            </a:r>
            <a:br>
              <a:rPr lang="en-US" sz="2000" cap="small" dirty="0" smtClean="0"/>
            </a:br>
            <a:r>
              <a:rPr lang="en-US" sz="2000" dirty="0"/>
              <a:t/>
            </a:r>
            <a:br>
              <a:rPr lang="en-US" sz="2000" dirty="0"/>
            </a:br>
            <a:r>
              <a:rPr lang="en-US" sz="2000" i="1" dirty="0"/>
              <a:t/>
            </a:r>
            <a:br>
              <a:rPr lang="en-US" sz="2000" i="1" dirty="0"/>
            </a:br>
            <a:r>
              <a:rPr lang="en-US" sz="2000" dirty="0"/>
              <a:t/>
            </a:r>
            <a:br>
              <a:rPr lang="en-US" sz="2000" dirty="0"/>
            </a:br>
            <a:r>
              <a:rPr lang="en-US" sz="3600" b="1" dirty="0" smtClean="0"/>
              <a:t>Gender</a:t>
            </a:r>
            <a:r>
              <a:rPr lang="en-US" sz="3600" dirty="0" smtClean="0"/>
              <a:t> </a:t>
            </a:r>
            <a:br>
              <a:rPr lang="en-US" sz="3600" dirty="0" smtClean="0"/>
            </a:br>
            <a:r>
              <a:rPr lang="en-US" sz="3600" i="1" dirty="0" smtClean="0"/>
              <a:t>(morphological features, syntactical parameters, derivative coefficients, punctuation)</a:t>
            </a:r>
            <a:endParaRPr lang="ru-RU" sz="3600" dirty="0"/>
          </a:p>
        </p:txBody>
      </p:sp>
      <p:pic>
        <p:nvPicPr>
          <p:cNvPr id="7171" name="Picture 3"/>
          <p:cNvPicPr>
            <a:picLocks noGrp="1" noChangeAspect="1" noChangeArrowheads="1"/>
          </p:cNvPicPr>
          <p:nvPr>
            <p:ph idx="1"/>
          </p:nvPr>
        </p:nvPicPr>
        <p:blipFill>
          <a:blip r:embed="rId2" cstate="print"/>
          <a:srcRect/>
          <a:stretch>
            <a:fillRect/>
          </a:stretch>
        </p:blipFill>
        <p:spPr bwMode="auto">
          <a:xfrm>
            <a:off x="838200" y="1828800"/>
            <a:ext cx="7056784" cy="424777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t>Why is it still difficult to predict gender?</a:t>
            </a:r>
            <a:endParaRPr lang="ru-RU" sz="4400" dirty="0"/>
          </a:p>
        </p:txBody>
      </p:sp>
      <p:sp>
        <p:nvSpPr>
          <p:cNvPr id="3" name="Content Placeholder 2"/>
          <p:cNvSpPr>
            <a:spLocks noGrp="1"/>
          </p:cNvSpPr>
          <p:nvPr>
            <p:ph idx="1"/>
          </p:nvPr>
        </p:nvSpPr>
        <p:spPr/>
        <p:txBody>
          <a:bodyPr>
            <a:normAutofit lnSpcReduction="10000"/>
          </a:bodyPr>
          <a:lstStyle/>
          <a:p>
            <a:r>
              <a:rPr lang="en-US" dirty="0" smtClean="0"/>
              <a:t>Gender prediction is a very popular task in authorship profiling studies, but it is still a complex issue particularly in cross-genre settings </a:t>
            </a:r>
          </a:p>
          <a:p>
            <a:r>
              <a:rPr lang="en-US" dirty="0" smtClean="0"/>
              <a:t>Apart from gender, each individual is inherently </a:t>
            </a:r>
            <a:r>
              <a:rPr lang="en-US" dirty="0" err="1" smtClean="0"/>
              <a:t>characterised</a:t>
            </a:r>
            <a:r>
              <a:rPr lang="en-US" dirty="0" smtClean="0"/>
              <a:t> by different personality traits, emotional states, etc. which in combination affect one’s writing style and are thus to be investigated as one</a:t>
            </a:r>
          </a:p>
          <a:p>
            <a:r>
              <a:rPr lang="en-US" dirty="0" smtClean="0"/>
              <a:t>Laterality which is primary integral characteristics of the work of the brain can be of such characteristics</a:t>
            </a:r>
          </a:p>
          <a:p>
            <a:r>
              <a:rPr lang="en-US" dirty="0" smtClean="0"/>
              <a:t>To the best of our knowledge, it is the first time this issue has been addressed  </a:t>
            </a:r>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smtClean="0"/>
              <a:t>Methodology</a:t>
            </a:r>
            <a:endParaRPr lang="ru-RU" dirty="0"/>
          </a:p>
        </p:txBody>
      </p:sp>
      <p:sp>
        <p:nvSpPr>
          <p:cNvPr id="3" name="Content Placeholder 2"/>
          <p:cNvSpPr>
            <a:spLocks noGrp="1"/>
          </p:cNvSpPr>
          <p:nvPr>
            <p:ph idx="1"/>
          </p:nvPr>
        </p:nvSpPr>
        <p:spPr>
          <a:xfrm>
            <a:off x="457200" y="1524000"/>
            <a:ext cx="8229600" cy="4800600"/>
          </a:xfrm>
        </p:spPr>
        <p:txBody>
          <a:bodyPr>
            <a:normAutofit fontScale="25000" lnSpcReduction="20000"/>
          </a:bodyPr>
          <a:lstStyle/>
          <a:p>
            <a:pPr>
              <a:spcBef>
                <a:spcPts val="600"/>
              </a:spcBef>
              <a:spcAft>
                <a:spcPts val="600"/>
              </a:spcAft>
            </a:pPr>
            <a:r>
              <a:rPr lang="en-US" sz="5600" b="1" dirty="0" smtClean="0">
                <a:latin typeface="Times New Roman" pitchFamily="18" charset="0"/>
                <a:cs typeface="Times New Roman" pitchFamily="18" charset="0"/>
              </a:rPr>
              <a:t>Corpus</a:t>
            </a:r>
          </a:p>
          <a:p>
            <a:pPr>
              <a:spcBef>
                <a:spcPts val="600"/>
              </a:spcBef>
              <a:spcAft>
                <a:spcPts val="600"/>
              </a:spcAft>
              <a:buFont typeface="Wingdings" pitchFamily="2" charset="2"/>
              <a:buChar char="ü"/>
            </a:pPr>
            <a:r>
              <a:rPr lang="en-US" sz="5600" dirty="0" smtClean="0">
                <a:latin typeface="Times New Roman" pitchFamily="18" charset="0"/>
                <a:cs typeface="Times New Roman" pitchFamily="18" charset="0"/>
              </a:rPr>
              <a:t>a specially designed corpus </a:t>
            </a:r>
            <a:r>
              <a:rPr lang="en-US" sz="5600" b="1" i="1" dirty="0" err="1" smtClean="0">
                <a:latin typeface="Times New Roman" pitchFamily="18" charset="0"/>
                <a:cs typeface="Times New Roman" pitchFamily="18" charset="0"/>
              </a:rPr>
              <a:t>RusNeuroPsych</a:t>
            </a:r>
            <a:r>
              <a:rPr lang="en-US" sz="5600" dirty="0" smtClean="0">
                <a:latin typeface="Times New Roman" pitchFamily="18" charset="0"/>
                <a:cs typeface="Times New Roman" pitchFamily="18" charset="0"/>
              </a:rPr>
              <a:t> (freely available at http://en.rusprofilinglab.ru/korpus-tekstov/rusneuropsych-corpus/ ) , “Adult” </a:t>
            </a:r>
            <a:r>
              <a:rPr lang="en-US" sz="5600" dirty="0" err="1" smtClean="0">
                <a:latin typeface="Times New Roman" pitchFamily="18" charset="0"/>
                <a:cs typeface="Times New Roman" pitchFamily="18" charset="0"/>
              </a:rPr>
              <a:t>subcorpus</a:t>
            </a:r>
            <a:r>
              <a:rPr lang="en-US" sz="5600" dirty="0" smtClean="0">
                <a:latin typeface="Times New Roman" pitchFamily="18" charset="0"/>
                <a:cs typeface="Times New Roman" pitchFamily="18" charset="0"/>
              </a:rPr>
              <a:t>: short texts (150-200 words), N = 209, 392 texts, “A Letter to a Friend”, “Description of a Picture” (one or two texts from an author)</a:t>
            </a:r>
          </a:p>
          <a:p>
            <a:pPr>
              <a:spcBef>
                <a:spcPts val="600"/>
              </a:spcBef>
              <a:spcAft>
                <a:spcPts val="600"/>
              </a:spcAft>
              <a:buFont typeface="Wingdings" pitchFamily="2" charset="2"/>
              <a:buChar char="ü"/>
            </a:pPr>
            <a:r>
              <a:rPr lang="en-US" sz="5600" dirty="0" smtClean="0"/>
              <a:t> rich metadata (gender, year of birth, education, Big 5 scores, neuropsychological testing scores, scores on HADS test)</a:t>
            </a:r>
          </a:p>
          <a:p>
            <a:pPr>
              <a:spcBef>
                <a:spcPts val="600"/>
              </a:spcBef>
              <a:spcAft>
                <a:spcPts val="600"/>
              </a:spcAft>
              <a:buNone/>
            </a:pPr>
            <a:r>
              <a:rPr lang="en-US" sz="5600" dirty="0" smtClean="0"/>
              <a:t>The index of handedness of the respondents was calculated as the difference between the number of “right”, “left” and “symmetrical” answers divided into the number of tests (7). As a result, all the respondents were divided into three subgroups according to their handedness: left (-1, -0.33), medium (-0.33, 0.33), right (0.33, 1)) levels. Respondents with the medium level of handedness were then removed.   As a result, we had 128 texts by right-handed and 30 texts by left-handed females and 79 texts by right-handed and 21 by left-handed males. </a:t>
            </a:r>
          </a:p>
          <a:p>
            <a:pPr>
              <a:spcBef>
                <a:spcPts val="600"/>
              </a:spcBef>
              <a:spcAft>
                <a:spcPts val="600"/>
              </a:spcAft>
            </a:pPr>
            <a:r>
              <a:rPr lang="en-US" sz="5600" dirty="0" smtClean="0"/>
              <a:t>The comparisons were performed for the following classes of texts: </a:t>
            </a:r>
          </a:p>
          <a:p>
            <a:pPr>
              <a:spcBef>
                <a:spcPts val="600"/>
              </a:spcBef>
              <a:spcAft>
                <a:spcPts val="600"/>
              </a:spcAft>
            </a:pPr>
            <a:r>
              <a:rPr lang="en-US" sz="5600" dirty="0" smtClean="0"/>
              <a:t>1) written by right-handed females and left-handed females; </a:t>
            </a:r>
          </a:p>
          <a:p>
            <a:pPr>
              <a:spcBef>
                <a:spcPts val="600"/>
              </a:spcBef>
              <a:spcAft>
                <a:spcPts val="600"/>
              </a:spcAft>
            </a:pPr>
            <a:r>
              <a:rPr lang="en-US" sz="5600" dirty="0" smtClean="0"/>
              <a:t>2) written by left-handed males and right-handed females; </a:t>
            </a:r>
          </a:p>
          <a:p>
            <a:pPr>
              <a:spcBef>
                <a:spcPts val="600"/>
              </a:spcBef>
              <a:spcAft>
                <a:spcPts val="600"/>
              </a:spcAft>
            </a:pPr>
            <a:r>
              <a:rPr lang="en-US" sz="5600" dirty="0" smtClean="0"/>
              <a:t>3) written by right-handed males and left-handed females; </a:t>
            </a:r>
          </a:p>
          <a:p>
            <a:pPr>
              <a:spcBef>
                <a:spcPts val="600"/>
              </a:spcBef>
              <a:spcAft>
                <a:spcPts val="600"/>
              </a:spcAft>
            </a:pPr>
            <a:r>
              <a:rPr lang="en-US" sz="5600" dirty="0" smtClean="0"/>
              <a:t>4) written by right-handed males and left-handed males; </a:t>
            </a:r>
          </a:p>
          <a:p>
            <a:pPr>
              <a:spcBef>
                <a:spcPts val="600"/>
              </a:spcBef>
              <a:spcAft>
                <a:spcPts val="600"/>
              </a:spcAft>
            </a:pPr>
            <a:r>
              <a:rPr lang="en-US" sz="5600" dirty="0" smtClean="0"/>
              <a:t>5) written by right-handed males and right-handed females; </a:t>
            </a:r>
          </a:p>
          <a:p>
            <a:pPr>
              <a:spcBef>
                <a:spcPts val="600"/>
              </a:spcBef>
              <a:spcAft>
                <a:spcPts val="600"/>
              </a:spcAft>
            </a:pPr>
            <a:r>
              <a:rPr lang="en-US" sz="5600" dirty="0" smtClean="0"/>
              <a:t>6) written by left-handed males and left-handed females. </a:t>
            </a:r>
            <a:br>
              <a:rPr lang="en-US" sz="5600" dirty="0" smtClean="0"/>
            </a:br>
            <a:r>
              <a:rPr lang="en-US" sz="4000" dirty="0" smtClean="0"/>
              <a:t/>
            </a:r>
            <a:br>
              <a:rPr lang="en-US" sz="4000" dirty="0" smtClean="0"/>
            </a:br>
            <a:r>
              <a:rPr lang="en-US" dirty="0" smtClean="0"/>
              <a:t> </a:t>
            </a:r>
            <a:br>
              <a:rPr lang="en-US" dirty="0" smtClean="0"/>
            </a:br>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ru-RU" dirty="0"/>
          </a:p>
        </p:txBody>
      </p:sp>
      <p:sp>
        <p:nvSpPr>
          <p:cNvPr id="3" name="Content Placeholder 2"/>
          <p:cNvSpPr>
            <a:spLocks noGrp="1"/>
          </p:cNvSpPr>
          <p:nvPr>
            <p:ph idx="1"/>
          </p:nvPr>
        </p:nvSpPr>
        <p:spPr/>
        <p:txBody>
          <a:bodyPr>
            <a:normAutofit lnSpcReduction="10000"/>
          </a:bodyPr>
          <a:lstStyle/>
          <a:p>
            <a:pPr>
              <a:spcAft>
                <a:spcPts val="600"/>
              </a:spcAft>
            </a:pPr>
            <a:r>
              <a:rPr lang="en-US" sz="2800" dirty="0" smtClean="0">
                <a:latin typeface="Times New Roman" pitchFamily="18" charset="0"/>
                <a:cs typeface="Times New Roman" pitchFamily="18" charset="0"/>
              </a:rPr>
              <a:t>Texts parameters: high-frequent, topic independent, objectively countable- POS, POS ratios (pymorphy2) + lexical diversity measures (online service </a:t>
            </a:r>
            <a:r>
              <a:rPr lang="en-US" sz="2800" i="1" dirty="0" smtClean="0">
                <a:latin typeface="Times New Roman" pitchFamily="18" charset="0"/>
                <a:cs typeface="Times New Roman" pitchFamily="18" charset="0"/>
              </a:rPr>
              <a:t>istio.com) + </a:t>
            </a:r>
            <a:r>
              <a:rPr lang="en-US" sz="2800" dirty="0" smtClean="0">
                <a:latin typeface="Times New Roman" pitchFamily="18" charset="0"/>
                <a:cs typeface="Times New Roman" pitchFamily="18" charset="0"/>
              </a:rPr>
              <a:t>LIWC features, only those which occur in no less than 50 % of the texts, 156 in total </a:t>
            </a:r>
          </a:p>
          <a:p>
            <a:pPr>
              <a:spcAft>
                <a:spcPts val="600"/>
              </a:spcAft>
            </a:pPr>
            <a:r>
              <a:rPr lang="en-US" sz="2800" dirty="0" smtClean="0">
                <a:latin typeface="Times New Roman"/>
                <a:ea typeface="Times New Roman"/>
              </a:rPr>
              <a:t>t-test and Mann-Whitney test</a:t>
            </a:r>
            <a:r>
              <a:rPr lang="en-US" sz="2800" dirty="0" smtClean="0">
                <a:latin typeface="Times New Roman" pitchFamily="18" charset="0"/>
                <a:cs typeface="Times New Roman" pitchFamily="18" charset="0"/>
              </a:rPr>
              <a:t>, </a:t>
            </a:r>
            <a:r>
              <a:rPr lang="ru-RU" sz="2800" dirty="0" err="1" smtClean="0">
                <a:solidFill>
                  <a:srgbClr val="000000"/>
                </a:solidFill>
                <a:latin typeface="Times New Roman" pitchFamily="18" charset="0"/>
                <a:cs typeface="Times New Roman" pitchFamily="18" charset="0"/>
              </a:rPr>
              <a:t>р</a:t>
            </a:r>
            <a:r>
              <a:rPr lang="ru-RU" sz="2800" dirty="0" smtClean="0">
                <a:solidFill>
                  <a:srgbClr val="000000"/>
                </a:solidFill>
                <a:latin typeface="Times New Roman" pitchFamily="18" charset="0"/>
                <a:cs typeface="Times New Roman" pitchFamily="18" charset="0"/>
              </a:rPr>
              <a:t> &lt; 0.05</a:t>
            </a:r>
            <a:endParaRPr lang="en-US" sz="2800" dirty="0" smtClean="0">
              <a:solidFill>
                <a:srgbClr val="000000"/>
              </a:solidFill>
              <a:latin typeface="Times New Roman" pitchFamily="18" charset="0"/>
              <a:cs typeface="Times New Roman" pitchFamily="18" charset="0"/>
            </a:endParaRPr>
          </a:p>
          <a:p>
            <a:pPr>
              <a:spcAft>
                <a:spcPts val="600"/>
              </a:spcAft>
            </a:pPr>
            <a:r>
              <a:rPr lang="en-US" sz="2800" dirty="0" smtClean="0"/>
              <a:t>At the final stage we calculated the distance measure for six classes of individuals depending on their  gender and degree of handedness using Wave-Hedges distance formula</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ru-RU" dirty="0"/>
          </a:p>
        </p:txBody>
      </p:sp>
      <p:sp>
        <p:nvSpPr>
          <p:cNvPr id="3" name="Content Placeholder 2"/>
          <p:cNvSpPr>
            <a:spLocks noGrp="1"/>
          </p:cNvSpPr>
          <p:nvPr>
            <p:ph idx="1"/>
          </p:nvPr>
        </p:nvSpPr>
        <p:spPr/>
        <p:txBody>
          <a:bodyPr>
            <a:normAutofit fontScale="92500" lnSpcReduction="20000"/>
          </a:bodyPr>
          <a:lstStyle/>
          <a:p>
            <a:pPr hangingPunct="0"/>
            <a:r>
              <a:rPr lang="en-US" i="1" dirty="0" smtClean="0"/>
              <a:t>Right-handed males and left-handed males:</a:t>
            </a:r>
            <a:r>
              <a:rPr lang="en-US" dirty="0" smtClean="0"/>
              <a:t> Proportion of function words + pronouns in the text; Proportion of function words in the text; percentage of 5 most frequent words excluding function words; Proportion of function words in 5 most frequent words; Proportion of quantitative words (numerals + pronominal adverbs) / total number of words; Proportion of perception words; Number of FW / number of commas; </a:t>
            </a:r>
            <a:endParaRPr lang="ru-RU" dirty="0" smtClean="0"/>
          </a:p>
          <a:p>
            <a:pPr hangingPunct="0"/>
            <a:r>
              <a:rPr lang="en-US" i="1" dirty="0" smtClean="0"/>
              <a:t>Right-handed males and right-handed females:</a:t>
            </a:r>
            <a:r>
              <a:rPr lang="en-US" dirty="0" smtClean="0"/>
              <a:t> TTR(100); proportion of 5 most frequent words including FW; proportion of all punctuation marks;</a:t>
            </a:r>
            <a:endParaRPr lang="ru-RU" dirty="0" smtClean="0"/>
          </a:p>
          <a:p>
            <a:r>
              <a:rPr lang="en-US" i="1" dirty="0" smtClean="0"/>
              <a:t>Left-handed males and left-handed females:</a:t>
            </a:r>
            <a:r>
              <a:rPr lang="en-US" dirty="0" smtClean="0"/>
              <a:t> proportion of words describing perception.</a:t>
            </a:r>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ru-RU" dirty="0"/>
          </a:p>
        </p:txBody>
      </p:sp>
      <p:pic>
        <p:nvPicPr>
          <p:cNvPr id="1026" name="Picture 2"/>
          <p:cNvPicPr>
            <a:picLocks noGrp="1" noChangeAspect="1" noChangeArrowheads="1"/>
          </p:cNvPicPr>
          <p:nvPr>
            <p:ph idx="1"/>
          </p:nvPr>
        </p:nvPicPr>
        <p:blipFill>
          <a:blip r:embed="rId2" cstate="print"/>
          <a:srcRect l="20778" t="47920" r="20777" b="6944"/>
          <a:stretch>
            <a:fillRect/>
          </a:stretch>
        </p:blipFill>
        <p:spPr bwMode="auto">
          <a:xfrm>
            <a:off x="914400" y="2133600"/>
            <a:ext cx="7690341" cy="3570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ru-RU" dirty="0"/>
          </a:p>
        </p:txBody>
      </p:sp>
      <p:sp>
        <p:nvSpPr>
          <p:cNvPr id="3" name="Content Placeholder 2"/>
          <p:cNvSpPr>
            <a:spLocks noGrp="1"/>
          </p:cNvSpPr>
          <p:nvPr>
            <p:ph idx="1"/>
          </p:nvPr>
        </p:nvSpPr>
        <p:spPr/>
        <p:txBody>
          <a:bodyPr>
            <a:normAutofit/>
          </a:bodyPr>
          <a:lstStyle/>
          <a:p>
            <a:r>
              <a:rPr lang="en-US" sz="3200" dirty="0" smtClean="0"/>
              <a:t>Texts by right-handed males and females respectively were found to be the most similar quantitatively </a:t>
            </a:r>
          </a:p>
          <a:p>
            <a:r>
              <a:rPr lang="en-US" sz="3200" dirty="0" smtClean="0"/>
              <a:t>Texts by males and particularly females with different manual preferences vary the most </a:t>
            </a:r>
          </a:p>
          <a:p>
            <a:r>
              <a:rPr lang="en-US" sz="3200" dirty="0" smtClean="0"/>
              <a:t>Handedness has a considerable effect on the quantitative text parameters.</a:t>
            </a:r>
            <a:endParaRPr lang="ru-RU"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lstStyle/>
          <a:p>
            <a:r>
              <a:rPr lang="en-US" cap="small" dirty="0"/>
              <a:t>Personality</a:t>
            </a:r>
            <a:endParaRPr lang="ru-RU" dirty="0"/>
          </a:p>
        </p:txBody>
      </p:sp>
      <p:sp>
        <p:nvSpPr>
          <p:cNvPr id="3" name="Содержимое 2"/>
          <p:cNvSpPr>
            <a:spLocks noGrp="1"/>
          </p:cNvSpPr>
          <p:nvPr>
            <p:ph idx="1"/>
          </p:nvPr>
        </p:nvSpPr>
        <p:spPr/>
        <p:txBody>
          <a:bodyPr/>
          <a:lstStyle/>
          <a:p>
            <a:pPr algn="ctr">
              <a:buNone/>
            </a:pPr>
            <a:r>
              <a:rPr lang="ru-RU" dirty="0"/>
              <a:t>   </a:t>
            </a:r>
            <a:r>
              <a:rPr lang="de-DE" dirty="0"/>
              <a:t>M</a:t>
            </a:r>
            <a:r>
              <a:rPr lang="en-US" dirty="0" err="1"/>
              <a:t>orphological</a:t>
            </a:r>
            <a:r>
              <a:rPr lang="en-US" dirty="0"/>
              <a:t> (POS, POS bigrams, POS ratios) and syntactical </a:t>
            </a:r>
            <a:r>
              <a:rPr lang="en-US" dirty="0" smtClean="0"/>
              <a:t>features</a:t>
            </a:r>
          </a:p>
          <a:p>
            <a:pPr algn="ctr">
              <a:buNone/>
            </a:pPr>
            <a:r>
              <a:rPr lang="en-US" dirty="0" smtClean="0"/>
              <a:t> </a:t>
            </a:r>
            <a:endParaRPr lang="en-US" dirty="0"/>
          </a:p>
          <a:p>
            <a:pPr algn="ctr">
              <a:buNone/>
            </a:pPr>
            <a:endParaRPr lang="de-DE" dirty="0"/>
          </a:p>
          <a:p>
            <a:pPr algn="ctr">
              <a:buNone/>
            </a:pPr>
            <a:r>
              <a:rPr lang="en-US" dirty="0" smtClean="0"/>
              <a:t>regression </a:t>
            </a:r>
            <a:r>
              <a:rPr lang="en-US" dirty="0"/>
              <a:t>models </a:t>
            </a:r>
          </a:p>
          <a:p>
            <a:pPr algn="ctr">
              <a:buNone/>
            </a:pPr>
            <a:endParaRPr lang="en-US" dirty="0"/>
          </a:p>
          <a:p>
            <a:pPr algn="ctr">
              <a:buNone/>
            </a:pPr>
            <a:endParaRPr lang="en-US" b="1" dirty="0" smtClean="0"/>
          </a:p>
          <a:p>
            <a:pPr algn="ctr">
              <a:buNone/>
            </a:pPr>
            <a:r>
              <a:rPr lang="en-US" b="1" dirty="0" smtClean="0"/>
              <a:t>60 </a:t>
            </a:r>
            <a:r>
              <a:rPr lang="en-US" b="1" dirty="0"/>
              <a:t>to 65 % </a:t>
            </a:r>
            <a:r>
              <a:rPr lang="en-US" i="1" dirty="0"/>
              <a:t>depending on a personality trait </a:t>
            </a:r>
            <a:endParaRPr lang="de-DE" i="1" dirty="0"/>
          </a:p>
        </p:txBody>
      </p:sp>
      <p:sp>
        <p:nvSpPr>
          <p:cNvPr id="4" name="Стрелка вниз 3"/>
          <p:cNvSpPr/>
          <p:nvPr/>
        </p:nvSpPr>
        <p:spPr>
          <a:xfrm>
            <a:off x="4267200" y="3124200"/>
            <a:ext cx="4846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Стрелка вниз 4"/>
          <p:cNvSpPr/>
          <p:nvPr/>
        </p:nvSpPr>
        <p:spPr>
          <a:xfrm>
            <a:off x="4267200" y="4419600"/>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838200"/>
            <a:ext cx="8229600" cy="475488"/>
          </a:xfrm>
        </p:spPr>
        <p:txBody>
          <a:bodyPr>
            <a:normAutofit/>
          </a:bodyPr>
          <a:lstStyle/>
          <a:p>
            <a:r>
              <a:rPr lang="en-US" sz="2800" dirty="0"/>
              <a:t>Freiburg Personality Inventory</a:t>
            </a:r>
            <a:endParaRPr lang="ru-RU" sz="2800" dirty="0"/>
          </a:p>
        </p:txBody>
      </p:sp>
      <p:sp>
        <p:nvSpPr>
          <p:cNvPr id="3" name="Содержимое 2"/>
          <p:cNvSpPr>
            <a:spLocks noGrp="1"/>
          </p:cNvSpPr>
          <p:nvPr>
            <p:ph idx="1"/>
          </p:nvPr>
        </p:nvSpPr>
        <p:spPr>
          <a:xfrm>
            <a:off x="457200" y="1600200"/>
            <a:ext cx="8229600" cy="4925144"/>
          </a:xfrm>
        </p:spPr>
        <p:txBody>
          <a:bodyPr>
            <a:normAutofit lnSpcReduction="10000"/>
          </a:bodyPr>
          <a:lstStyle/>
          <a:p>
            <a:pPr>
              <a:buNone/>
            </a:pPr>
            <a:r>
              <a:rPr lang="en-US" i="1" u="sng" dirty="0"/>
              <a:t>High:</a:t>
            </a:r>
          </a:p>
          <a:p>
            <a:r>
              <a:rPr lang="en-US" dirty="0"/>
              <a:t>“Spontaneous Aggressiveness” </a:t>
            </a:r>
          </a:p>
          <a:p>
            <a:r>
              <a:rPr lang="en-US" dirty="0"/>
              <a:t>“Depressiveness” </a:t>
            </a:r>
          </a:p>
          <a:p>
            <a:r>
              <a:rPr lang="en-US" dirty="0"/>
              <a:t>“Emotional </a:t>
            </a:r>
            <a:r>
              <a:rPr lang="en-US" dirty="0" err="1"/>
              <a:t>Lability</a:t>
            </a:r>
            <a:r>
              <a:rPr lang="en-US" dirty="0"/>
              <a:t>” </a:t>
            </a:r>
          </a:p>
          <a:p>
            <a:pPr>
              <a:buNone/>
            </a:pPr>
            <a:r>
              <a:rPr lang="en-US" i="1" u="sng" dirty="0"/>
              <a:t>Low: </a:t>
            </a:r>
          </a:p>
          <a:p>
            <a:r>
              <a:rPr lang="en-US" dirty="0"/>
              <a:t> “Composedness” N = 33 (16 females, 17 males, average age is 20, SD = 2.3), and low risks of self-destructive </a:t>
            </a:r>
            <a:r>
              <a:rPr lang="en-US" dirty="0" err="1"/>
              <a:t>behaviour</a:t>
            </a:r>
            <a:r>
              <a:rPr lang="en-US" dirty="0"/>
              <a:t> (low (1-3) on 3 scales of FPI: “Spontaneous Aggressiveness”, “Depressiveness”, “Emotional Liability”, high (7-9) on “Composedness”, N = 27 (13 females, 14 males, average age is 19.5, SD = 2.2)</a:t>
            </a:r>
          </a:p>
          <a:p>
            <a:pPr algn="ctr">
              <a:buNone/>
            </a:pPr>
            <a:r>
              <a:rPr lang="en-US" dirty="0"/>
              <a:t> </a:t>
            </a:r>
            <a:r>
              <a:rPr lang="en-US" i="1" dirty="0"/>
              <a:t>Two texts (about 176 words long, SD = 54 words)</a:t>
            </a:r>
            <a:endParaRPr lang="ru-RU" i="1" dirty="0"/>
          </a:p>
          <a:p>
            <a:pPr>
              <a:buNone/>
            </a:pPr>
            <a:endParaRPr lang="en-US" dirty="0"/>
          </a:p>
          <a:p>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838200"/>
            <a:ext cx="8229600" cy="704088"/>
          </a:xfrm>
        </p:spPr>
        <p:txBody>
          <a:bodyPr>
            <a:normAutofit/>
          </a:bodyPr>
          <a:lstStyle/>
          <a:p>
            <a:pPr algn="ctr"/>
            <a:r>
              <a:rPr lang="en-US" sz="3600" b="1" dirty="0"/>
              <a:t>Self-destructive tendencies </a:t>
            </a:r>
            <a:endParaRPr lang="ru-RU" sz="3600" b="1" dirty="0"/>
          </a:p>
        </p:txBody>
      </p:sp>
      <p:sp>
        <p:nvSpPr>
          <p:cNvPr id="3" name="Содержимое 2"/>
          <p:cNvSpPr>
            <a:spLocks noGrp="1"/>
          </p:cNvSpPr>
          <p:nvPr>
            <p:ph idx="1"/>
          </p:nvPr>
        </p:nvSpPr>
        <p:spPr/>
        <p:txBody>
          <a:bodyPr>
            <a:normAutofit/>
          </a:bodyPr>
          <a:lstStyle/>
          <a:p>
            <a:pPr algn="ctr">
              <a:buNone/>
            </a:pPr>
            <a:endParaRPr lang="en-US" dirty="0"/>
          </a:p>
          <a:p>
            <a:pPr algn="ctr">
              <a:buNone/>
            </a:pPr>
            <a:r>
              <a:rPr lang="en-US" dirty="0"/>
              <a:t>regression model (a </a:t>
            </a:r>
            <a:r>
              <a:rPr lang="en-US" dirty="0" smtClean="0"/>
              <a:t> system  of  linear  </a:t>
            </a:r>
            <a:r>
              <a:rPr lang="en-US" dirty="0"/>
              <a:t>equations)</a:t>
            </a:r>
          </a:p>
          <a:p>
            <a:pPr algn="ctr">
              <a:buNone/>
            </a:pPr>
            <a:endParaRPr lang="en-US" dirty="0"/>
          </a:p>
          <a:p>
            <a:pPr algn="ctr">
              <a:buNone/>
            </a:pPr>
            <a:r>
              <a:rPr lang="en-US" dirty="0"/>
              <a:t>80%</a:t>
            </a:r>
          </a:p>
          <a:p>
            <a:pPr algn="ctr">
              <a:buNone/>
            </a:pPr>
            <a:r>
              <a:rPr lang="en-US" i="1" dirty="0"/>
              <a:t>less lexical diversity, </a:t>
            </a:r>
          </a:p>
          <a:p>
            <a:pPr algn="ctr">
              <a:buNone/>
            </a:pPr>
            <a:r>
              <a:rPr lang="en-US" i="1" dirty="0"/>
              <a:t>fewer prepositions, </a:t>
            </a:r>
          </a:p>
          <a:p>
            <a:pPr algn="ctr">
              <a:buNone/>
            </a:pPr>
            <a:r>
              <a:rPr lang="en-US" i="1" dirty="0"/>
              <a:t>more pronouns overall (personal)</a:t>
            </a:r>
          </a:p>
          <a:p>
            <a:pPr algn="ctr">
              <a:buNone/>
            </a:pPr>
            <a:r>
              <a:rPr lang="en-US" i="1" dirty="0"/>
              <a:t>a higher coefficient of coherence</a:t>
            </a:r>
          </a:p>
          <a:p>
            <a:pPr algn="ctr">
              <a:buNone/>
            </a:pPr>
            <a:r>
              <a:rPr lang="en-US" i="1" dirty="0"/>
              <a:t>higher average sentence lengths </a:t>
            </a:r>
            <a:endParaRPr lang="ru-RU" i="1" dirty="0"/>
          </a:p>
        </p:txBody>
      </p:sp>
      <p:sp>
        <p:nvSpPr>
          <p:cNvPr id="5" name="Стрелка вниз 4"/>
          <p:cNvSpPr/>
          <p:nvPr/>
        </p:nvSpPr>
        <p:spPr>
          <a:xfrm>
            <a:off x="4343400" y="2895600"/>
            <a:ext cx="4846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2800" dirty="0" smtClean="0"/>
              <a:t>A night at a </a:t>
            </a:r>
            <a:r>
              <a:rPr lang="en-US" sz="2800" dirty="0" err="1" smtClean="0"/>
              <a:t>traktir</a:t>
            </a:r>
            <a:r>
              <a:rPr lang="en-US" sz="2800" dirty="0" smtClean="0"/>
              <a:t> </a:t>
            </a:r>
            <a:r>
              <a:rPr lang="ru-RU" sz="2800" dirty="0" smtClean="0"/>
              <a:t>(трактир) </a:t>
            </a:r>
            <a:r>
              <a:rPr lang="en-US" sz="2800" dirty="0" smtClean="0"/>
              <a:t/>
            </a:r>
            <a:br>
              <a:rPr lang="en-US" sz="2800" dirty="0" smtClean="0"/>
            </a:br>
            <a:r>
              <a:rPr lang="en-US" sz="2800" dirty="0" smtClean="0"/>
              <a:t>(keeping warm the Russian style)</a:t>
            </a:r>
            <a:endParaRPr lang="ru-RU" sz="2800" dirty="0"/>
          </a:p>
        </p:txBody>
      </p:sp>
      <p:pic>
        <p:nvPicPr>
          <p:cNvPr id="4" name="Содержимое 3" descr="clip_image009[4].jpg"/>
          <p:cNvPicPr>
            <a:picLocks noGrp="1" noChangeAspect="1"/>
          </p:cNvPicPr>
          <p:nvPr>
            <p:ph idx="1"/>
          </p:nvPr>
        </p:nvPicPr>
        <p:blipFill>
          <a:blip r:embed="rId3" cstate="print"/>
          <a:stretch>
            <a:fillRect/>
          </a:stretch>
        </p:blipFill>
        <p:spPr>
          <a:xfrm>
            <a:off x="1371600" y="1905000"/>
            <a:ext cx="6553200" cy="3988567"/>
          </a:xfrm>
        </p:spPr>
      </p:pic>
      <p:sp>
        <p:nvSpPr>
          <p:cNvPr id="6" name="Номер слайда 5"/>
          <p:cNvSpPr>
            <a:spLocks noGrp="1"/>
          </p:cNvSpPr>
          <p:nvPr>
            <p:ph type="sldNum" sz="quarter" idx="12"/>
          </p:nvPr>
        </p:nvSpPr>
        <p:spPr/>
        <p:txBody>
          <a:bodyPr/>
          <a:lstStyle/>
          <a:p>
            <a:fld id="{B6F15528-21DE-4FAA-801E-634DDDAF4B2B}" type="slidenum">
              <a:rPr lang="en-US" smtClean="0"/>
              <a:pPr/>
              <a:t>4</a:t>
            </a:fld>
            <a:endParaRPr lang="en-US"/>
          </a:p>
        </p:txBody>
      </p:sp>
      <p:sp>
        <p:nvSpPr>
          <p:cNvPr id="7" name="Нижний колонтитул 6"/>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Russian Suicidal Writing Corpus</a:t>
            </a:r>
            <a:endParaRPr lang="ru-RU" dirty="0"/>
          </a:p>
        </p:txBody>
      </p:sp>
      <p:sp>
        <p:nvSpPr>
          <p:cNvPr id="4" name="Нижний колонтитул 3"/>
          <p:cNvSpPr>
            <a:spLocks noGrp="1"/>
          </p:cNvSpPr>
          <p:nvPr>
            <p:ph type="ftr" sz="quarter" idx="11"/>
          </p:nvPr>
        </p:nvSpPr>
        <p:spPr/>
        <p:txBody>
          <a:bodyPr/>
          <a:lstStyle/>
          <a:p>
            <a:r>
              <a:rPr lang="en-US" smtClean="0"/>
              <a:t>RusProfiling Lab,  PAN@CLEF, Dublin, Ireland</a:t>
            </a:r>
            <a:endParaRPr lang="en-US"/>
          </a:p>
        </p:txBody>
      </p:sp>
      <p:sp>
        <p:nvSpPr>
          <p:cNvPr id="5" name="Номер слайда 4"/>
          <p:cNvSpPr>
            <a:spLocks noGrp="1"/>
          </p:cNvSpPr>
          <p:nvPr>
            <p:ph type="sldNum" sz="quarter" idx="12"/>
          </p:nvPr>
        </p:nvSpPr>
        <p:spPr/>
        <p:txBody>
          <a:bodyPr/>
          <a:lstStyle/>
          <a:p>
            <a:fld id="{B6F15528-21DE-4FAA-801E-634DDDAF4B2B}" type="slidenum">
              <a:rPr lang="en-US" smtClean="0"/>
              <a:pPr/>
              <a:t>40</a:t>
            </a:fld>
            <a:endParaRPr lang="en-US"/>
          </a:p>
        </p:txBody>
      </p:sp>
      <p:pic>
        <p:nvPicPr>
          <p:cNvPr id="2050" name="Picture 2"/>
          <p:cNvPicPr>
            <a:picLocks noGrp="1" noChangeAspect="1" noChangeArrowheads="1"/>
          </p:cNvPicPr>
          <p:nvPr>
            <p:ph idx="1"/>
          </p:nvPr>
        </p:nvPicPr>
        <p:blipFill>
          <a:blip r:embed="rId2" cstate="print"/>
          <a:srcRect l="27778" t="53131" r="27778"/>
          <a:stretch>
            <a:fillRect/>
          </a:stretch>
        </p:blipFill>
        <p:spPr bwMode="auto">
          <a:xfrm>
            <a:off x="1295400" y="2286000"/>
            <a:ext cx="6523752" cy="366646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pPr algn="ctr"/>
            <a:r>
              <a:rPr lang="en-US" dirty="0" smtClean="0"/>
              <a:t>Russian Suicidal Writing Corpus</a:t>
            </a:r>
            <a:endParaRPr lang="ru-RU" dirty="0"/>
          </a:p>
        </p:txBody>
      </p:sp>
      <p:pic>
        <p:nvPicPr>
          <p:cNvPr id="1026" name="Picture 2"/>
          <p:cNvPicPr>
            <a:picLocks noGrp="1" noChangeAspect="1" noChangeArrowheads="1"/>
          </p:cNvPicPr>
          <p:nvPr>
            <p:ph idx="1"/>
          </p:nvPr>
        </p:nvPicPr>
        <p:blipFill>
          <a:blip r:embed="rId2" cstate="print"/>
          <a:srcRect l="29630" t="18383" r="28703" b="22546"/>
          <a:stretch>
            <a:fillRect/>
          </a:stretch>
        </p:blipFill>
        <p:spPr bwMode="auto">
          <a:xfrm>
            <a:off x="1219200" y="1676400"/>
            <a:ext cx="6423212" cy="48530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024" y="2057400"/>
            <a:ext cx="8784976" cy="646331"/>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3600" b="1" dirty="0" smtClean="0">
                <a:ln>
                  <a:solidFill>
                    <a:schemeClr val="accent1"/>
                  </a:solidFill>
                </a:ln>
                <a:solidFill>
                  <a:srgbClr val="00297A"/>
                </a:solidFill>
                <a:latin typeface="Times New Roman" pitchFamily="18" charset="0"/>
                <a:cs typeface="Times New Roman" pitchFamily="18" charset="0"/>
              </a:rPr>
              <a:t>Deception detection</a:t>
            </a:r>
            <a:endParaRPr lang="ru-RU" sz="3600" b="1" dirty="0">
              <a:ln>
                <a:solidFill>
                  <a:schemeClr val="accent1"/>
                </a:solidFill>
              </a:ln>
              <a:solidFill>
                <a:srgbClr val="00297A"/>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404664"/>
            <a:ext cx="9036496" cy="6894195"/>
          </a:xfrm>
          <a:prstGeom prst="rect">
            <a:avLst/>
          </a:prstGeom>
          <a:noFill/>
        </p:spPr>
        <p:txBody>
          <a:bodyPr wrap="square" rtlCol="0">
            <a:spAutoFit/>
          </a:bodyPr>
          <a:lstStyle/>
          <a:p>
            <a:pPr algn="ctr"/>
            <a:r>
              <a:rPr lang="en-US" sz="3200" b="1" dirty="0" smtClean="0">
                <a:solidFill>
                  <a:srgbClr val="002060"/>
                </a:solidFill>
                <a:latin typeface="Times New Roman" pitchFamily="18" charset="0"/>
                <a:cs typeface="Times New Roman" pitchFamily="18" charset="0"/>
              </a:rPr>
              <a:t>Two major classes of text corpora</a:t>
            </a:r>
          </a:p>
          <a:p>
            <a:pPr algn="ctr"/>
            <a:r>
              <a:rPr lang="en-US" sz="3200" b="1" dirty="0" smtClean="0">
                <a:solidFill>
                  <a:srgbClr val="002060"/>
                </a:solidFill>
                <a:latin typeface="Times New Roman" pitchFamily="18" charset="0"/>
                <a:cs typeface="Times New Roman" pitchFamily="18" charset="0"/>
              </a:rPr>
              <a:t>in text-based deception detection studies</a:t>
            </a:r>
            <a:endParaRPr lang="ru-RU" sz="3200" b="1"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those which </a:t>
            </a:r>
            <a:r>
              <a:rPr lang="en-US" sz="2400" dirty="0" smtClean="0">
                <a:solidFill>
                  <a:srgbClr val="C00000"/>
                </a:solidFill>
                <a:latin typeface="Times New Roman" pitchFamily="18" charset="0"/>
                <a:cs typeface="Times New Roman" pitchFamily="18" charset="0"/>
              </a:rPr>
              <a:t>contain texts                   </a:t>
            </a:r>
            <a:r>
              <a:rPr lang="en-US" sz="2400" dirty="0" smtClean="0">
                <a:solidFill>
                  <a:srgbClr val="002060"/>
                </a:solidFill>
                <a:latin typeface="Times New Roman" pitchFamily="18" charset="0"/>
                <a:cs typeface="Times New Roman" pitchFamily="18" charset="0"/>
              </a:rPr>
              <a:t>corpora which </a:t>
            </a:r>
            <a:r>
              <a:rPr lang="en-US" sz="2400" dirty="0" smtClean="0">
                <a:solidFill>
                  <a:srgbClr val="C00000"/>
                </a:solidFill>
                <a:latin typeface="Times New Roman" pitchFamily="18" charset="0"/>
                <a:cs typeface="Times New Roman" pitchFamily="18" charset="0"/>
              </a:rPr>
              <a:t>contain “real” texts </a:t>
            </a:r>
          </a:p>
          <a:p>
            <a:r>
              <a:rPr lang="en-US" sz="2400" dirty="0" smtClean="0">
                <a:solidFill>
                  <a:srgbClr val="C00000"/>
                </a:solidFill>
                <a:latin typeface="Times New Roman" pitchFamily="18" charset="0"/>
                <a:cs typeface="Times New Roman" pitchFamily="18" charset="0"/>
              </a:rPr>
              <a:t>produced according to                        produced in situations where </a:t>
            </a:r>
          </a:p>
          <a:p>
            <a:r>
              <a:rPr lang="en-US" sz="2400" dirty="0" smtClean="0">
                <a:solidFill>
                  <a:srgbClr val="C00000"/>
                </a:solidFill>
                <a:latin typeface="Times New Roman" pitchFamily="18" charset="0"/>
                <a:cs typeface="Times New Roman" pitchFamily="18" charset="0"/>
              </a:rPr>
              <a:t>a researcher’s instructions                  the stakes of deception </a:t>
            </a:r>
          </a:p>
          <a:p>
            <a:r>
              <a:rPr lang="en-US" sz="2400" dirty="0" smtClean="0">
                <a:solidFill>
                  <a:srgbClr val="C00000"/>
                </a:solidFill>
                <a:latin typeface="Times New Roman" pitchFamily="18" charset="0"/>
                <a:cs typeface="Times New Roman" pitchFamily="18" charset="0"/>
              </a:rPr>
              <a:t>                                                            are middle or high</a:t>
            </a:r>
          </a:p>
          <a:p>
            <a:r>
              <a:rPr lang="en-US" sz="2400" dirty="0" smtClean="0">
                <a:solidFill>
                  <a:srgbClr val="C00000"/>
                </a:solidFill>
                <a:latin typeface="Times New Roman" pitchFamily="18" charset="0"/>
                <a:cs typeface="Times New Roman" pitchFamily="18" charset="0"/>
              </a:rPr>
              <a:t>                                                            i.e</a:t>
            </a:r>
            <a:r>
              <a:rPr lang="en-US" sz="2400" dirty="0">
                <a:solidFill>
                  <a:srgbClr val="C00000"/>
                </a:solidFill>
                <a:latin typeface="Times New Roman" pitchFamily="18" charset="0"/>
                <a:cs typeface="Times New Roman" pitchFamily="18" charset="0"/>
              </a:rPr>
              <a:t>. when there might </a:t>
            </a:r>
            <a:r>
              <a:rPr lang="en-US" sz="2400" dirty="0" smtClean="0">
                <a:solidFill>
                  <a:srgbClr val="C00000"/>
                </a:solidFill>
                <a:latin typeface="Times New Roman" pitchFamily="18" charset="0"/>
                <a:cs typeface="Times New Roman" pitchFamily="18" charset="0"/>
              </a:rPr>
              <a:t>be</a:t>
            </a:r>
          </a:p>
          <a:p>
            <a:r>
              <a:rPr lang="en-US" sz="2400" dirty="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                                                           severe consequences </a:t>
            </a:r>
          </a:p>
          <a:p>
            <a:r>
              <a:rPr lang="en-US" sz="2400" dirty="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                                                           in </a:t>
            </a:r>
            <a:r>
              <a:rPr lang="en-US" sz="2400" dirty="0">
                <a:solidFill>
                  <a:srgbClr val="C00000"/>
                </a:solidFill>
                <a:latin typeface="Times New Roman" pitchFamily="18" charset="0"/>
                <a:cs typeface="Times New Roman" pitchFamily="18" charset="0"/>
              </a:rPr>
              <a:t>case deception is </a:t>
            </a:r>
            <a:r>
              <a:rPr lang="en-US" sz="2400" dirty="0" smtClean="0">
                <a:solidFill>
                  <a:srgbClr val="C00000"/>
                </a:solidFill>
                <a:latin typeface="Times New Roman" pitchFamily="18" charset="0"/>
                <a:cs typeface="Times New Roman" pitchFamily="18" charset="0"/>
              </a:rPr>
              <a:t>revealed </a:t>
            </a:r>
          </a:p>
          <a:p>
            <a:r>
              <a:rPr lang="en-US" sz="2400" dirty="0">
                <a:solidFill>
                  <a:srgbClr val="00297A"/>
                </a:solidFill>
                <a:latin typeface="Times New Roman" pitchFamily="18" charset="0"/>
                <a:cs typeface="Times New Roman" pitchFamily="18" charset="0"/>
              </a:rPr>
              <a:t> </a:t>
            </a:r>
            <a:r>
              <a:rPr lang="en-US" sz="2400" dirty="0" smtClean="0">
                <a:solidFill>
                  <a:srgbClr val="00297A"/>
                </a:solidFill>
                <a:latin typeface="Times New Roman" pitchFamily="18" charset="0"/>
                <a:cs typeface="Times New Roman" pitchFamily="18" charset="0"/>
              </a:rPr>
              <a:t>                                                           </a:t>
            </a:r>
            <a:r>
              <a:rPr lang="en-US" sz="2000" dirty="0" smtClean="0">
                <a:solidFill>
                  <a:srgbClr val="00297A"/>
                </a:solidFill>
                <a:latin typeface="Times New Roman" pitchFamily="18" charset="0"/>
                <a:cs typeface="Times New Roman" pitchFamily="18" charset="0"/>
              </a:rPr>
              <a:t>(loss of </a:t>
            </a:r>
            <a:r>
              <a:rPr lang="en-US" sz="2000" dirty="0">
                <a:solidFill>
                  <a:srgbClr val="00297A"/>
                </a:solidFill>
                <a:latin typeface="Times New Roman" pitchFamily="18" charset="0"/>
                <a:cs typeface="Times New Roman" pitchFamily="18" charset="0"/>
              </a:rPr>
              <a:t>a job</a:t>
            </a:r>
            <a:r>
              <a:rPr lang="en-US" sz="2000" dirty="0" smtClean="0">
                <a:solidFill>
                  <a:srgbClr val="00297A"/>
                </a:solidFill>
                <a:latin typeface="Times New Roman" pitchFamily="18" charset="0"/>
                <a:cs typeface="Times New Roman" pitchFamily="18" charset="0"/>
              </a:rPr>
              <a:t>, </a:t>
            </a:r>
            <a:r>
              <a:rPr lang="en-US" sz="2000" dirty="0">
                <a:solidFill>
                  <a:srgbClr val="00297A"/>
                </a:solidFill>
                <a:latin typeface="Times New Roman" pitchFamily="18" charset="0"/>
                <a:cs typeface="Times New Roman" pitchFamily="18" charset="0"/>
              </a:rPr>
              <a:t>imprisonment, etc</a:t>
            </a:r>
            <a:r>
              <a:rPr lang="en-US" sz="2000" dirty="0" smtClean="0">
                <a:solidFill>
                  <a:srgbClr val="00297A"/>
                </a:solidFill>
                <a:latin typeface="Times New Roman" pitchFamily="18" charset="0"/>
                <a:cs typeface="Times New Roman" pitchFamily="18" charset="0"/>
              </a:rPr>
              <a:t>.)</a:t>
            </a:r>
            <a:endParaRPr lang="ru-RU" sz="2000" dirty="0">
              <a:solidFill>
                <a:srgbClr val="00297A"/>
              </a:solidFill>
              <a:latin typeface="Times New Roman" pitchFamily="18" charset="0"/>
              <a:cs typeface="Times New Roman" pitchFamily="18" charset="0"/>
            </a:endParaRPr>
          </a:p>
          <a:p>
            <a:endParaRPr lang="ru-RU" sz="2400" dirty="0" smtClean="0">
              <a:solidFill>
                <a:srgbClr val="C0000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ru-RU" sz="2400" dirty="0" smtClean="0">
              <a:solidFill>
                <a:srgbClr val="002060"/>
              </a:solidFill>
              <a:latin typeface="Times New Roman" pitchFamily="18" charset="0"/>
              <a:cs typeface="Times New Roman" pitchFamily="18" charset="0"/>
            </a:endParaRPr>
          </a:p>
          <a:p>
            <a:endParaRPr lang="ru-RU" dirty="0"/>
          </a:p>
        </p:txBody>
      </p:sp>
      <p:sp>
        <p:nvSpPr>
          <p:cNvPr id="5" name="Стрелка вниз 4"/>
          <p:cNvSpPr/>
          <p:nvPr/>
        </p:nvSpPr>
        <p:spPr>
          <a:xfrm rot="3095150">
            <a:off x="2020650" y="1547191"/>
            <a:ext cx="497481"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p:cNvSpPr/>
          <p:nvPr/>
        </p:nvSpPr>
        <p:spPr>
          <a:xfrm rot="18378189">
            <a:off x="6921985" y="1536936"/>
            <a:ext cx="497481"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16632"/>
            <a:ext cx="9036496" cy="7755969"/>
          </a:xfrm>
          <a:prstGeom prst="rect">
            <a:avLst/>
          </a:prstGeom>
          <a:noFill/>
        </p:spPr>
        <p:txBody>
          <a:bodyPr wrap="square" rtlCol="0">
            <a:spAutoFit/>
          </a:bodyPr>
          <a:lstStyle/>
          <a:p>
            <a:pPr algn="ctr"/>
            <a:r>
              <a:rPr lang="en-US" sz="3200" b="1" u="sng" dirty="0">
                <a:solidFill>
                  <a:srgbClr val="C00000"/>
                </a:solidFill>
                <a:latin typeface="Times New Roman" pitchFamily="18" charset="0"/>
                <a:cs typeface="Times New Roman" pitchFamily="18" charset="0"/>
              </a:rPr>
              <a:t>TYPES OF TEXT CORPORA </a:t>
            </a:r>
            <a:endParaRPr lang="en-US" sz="3200" b="1" u="sng" dirty="0" smtClean="0">
              <a:solidFill>
                <a:srgbClr val="C00000"/>
              </a:solidFill>
              <a:latin typeface="Times New Roman" pitchFamily="18" charset="0"/>
              <a:cs typeface="Times New Roman" pitchFamily="18" charset="0"/>
            </a:endParaRPr>
          </a:p>
          <a:p>
            <a:pPr algn="ctr"/>
            <a:r>
              <a:rPr lang="en-US" sz="3200" b="1" u="sng" dirty="0" smtClean="0">
                <a:solidFill>
                  <a:srgbClr val="C00000"/>
                </a:solidFill>
                <a:latin typeface="Times New Roman" pitchFamily="18" charset="0"/>
                <a:cs typeface="Times New Roman" pitchFamily="18" charset="0"/>
              </a:rPr>
              <a:t>IN </a:t>
            </a:r>
            <a:r>
              <a:rPr lang="en-US" sz="3200" b="1" u="sng" dirty="0">
                <a:solidFill>
                  <a:srgbClr val="C00000"/>
                </a:solidFill>
                <a:latin typeface="Times New Roman" pitchFamily="18" charset="0"/>
                <a:cs typeface="Times New Roman" pitchFamily="18" charset="0"/>
              </a:rPr>
              <a:t>DECEPTION DETECTION </a:t>
            </a:r>
            <a:r>
              <a:rPr lang="en-US" sz="3200" b="1" u="sng" dirty="0" smtClean="0">
                <a:solidFill>
                  <a:srgbClr val="C00000"/>
                </a:solidFill>
                <a:latin typeface="Times New Roman" pitchFamily="18" charset="0"/>
                <a:cs typeface="Times New Roman" pitchFamily="18" charset="0"/>
              </a:rPr>
              <a:t>STUDIES</a:t>
            </a:r>
          </a:p>
          <a:p>
            <a:pPr algn="ctr"/>
            <a:endParaRPr lang="en-US" sz="3200" b="1" u="sng" dirty="0" smtClean="0">
              <a:solidFill>
                <a:srgbClr val="C00000"/>
              </a:solidFill>
              <a:latin typeface="Times New Roman" pitchFamily="18" charset="0"/>
              <a:cs typeface="Times New Roman" pitchFamily="18" charset="0"/>
            </a:endParaRPr>
          </a:p>
          <a:p>
            <a:pPr marL="457200" indent="-457200" algn="just">
              <a:buAutoNum type="arabicPeriod"/>
            </a:pPr>
            <a:r>
              <a:rPr lang="en-US" sz="2400" b="1" dirty="0" smtClean="0">
                <a:solidFill>
                  <a:srgbClr val="00297A"/>
                </a:solidFill>
                <a:latin typeface="Times New Roman" pitchFamily="18" charset="0"/>
                <a:cs typeface="Times New Roman" pitchFamily="18" charset="0"/>
              </a:rPr>
              <a:t>Text </a:t>
            </a:r>
            <a:r>
              <a:rPr lang="en-US" sz="2400" b="1" dirty="0">
                <a:solidFill>
                  <a:srgbClr val="00297A"/>
                </a:solidFill>
                <a:latin typeface="Times New Roman" pitchFamily="18" charset="0"/>
                <a:cs typeface="Times New Roman" pitchFamily="18" charset="0"/>
              </a:rPr>
              <a:t>corpora collected according to a researcher’s </a:t>
            </a:r>
            <a:r>
              <a:rPr lang="en-US" sz="2400" b="1" dirty="0" smtClean="0">
                <a:solidFill>
                  <a:srgbClr val="00297A"/>
                </a:solidFill>
                <a:latin typeface="Times New Roman" pitchFamily="18" charset="0"/>
                <a:cs typeface="Times New Roman" pitchFamily="18" charset="0"/>
              </a:rPr>
              <a:t>instructions</a:t>
            </a:r>
          </a:p>
          <a:p>
            <a:pPr marL="457200" indent="-457200" algn="r"/>
            <a:r>
              <a:rPr lang="en-US" sz="2200" b="1" i="1" dirty="0">
                <a:latin typeface="Times New Roman" pitchFamily="18" charset="0"/>
                <a:cs typeface="Times New Roman" pitchFamily="18" charset="0"/>
              </a:rPr>
              <a:t> </a:t>
            </a:r>
            <a:r>
              <a:rPr lang="en-US" sz="2200" b="1" i="1" dirty="0" smtClean="0">
                <a:latin typeface="Times New Roman" pitchFamily="18" charset="0"/>
                <a:cs typeface="Times New Roman" pitchFamily="18" charset="0"/>
              </a:rPr>
              <a:t>        1.1</a:t>
            </a:r>
            <a:r>
              <a:rPr lang="en-US" sz="2200" b="1" dirty="0" smtClean="0">
                <a:latin typeface="Times New Roman" pitchFamily="18" charset="0"/>
                <a:cs typeface="Times New Roman" pitchFamily="18" charset="0"/>
              </a:rPr>
              <a:t> </a:t>
            </a:r>
            <a:r>
              <a:rPr lang="en-US" sz="2200" b="1" i="1" dirty="0">
                <a:latin typeface="Times New Roman" pitchFamily="18" charset="0"/>
                <a:cs typeface="Times New Roman" pitchFamily="18" charset="0"/>
              </a:rPr>
              <a:t>Corpora of written </a:t>
            </a:r>
            <a:r>
              <a:rPr lang="en-US" sz="2200" b="1" i="1" dirty="0" smtClean="0">
                <a:latin typeface="Times New Roman" pitchFamily="18" charset="0"/>
                <a:cs typeface="Times New Roman" pitchFamily="18" charset="0"/>
              </a:rPr>
              <a:t>texts</a:t>
            </a:r>
            <a:r>
              <a:rPr lang="en-US" sz="2200" i="1" dirty="0" smtClean="0">
                <a:latin typeface="Times New Roman" pitchFamily="18" charset="0"/>
                <a:cs typeface="Times New Roman" pitchFamily="18" charset="0"/>
              </a:rPr>
              <a:t> </a:t>
            </a:r>
            <a:r>
              <a:rPr lang="en-US" sz="2400" dirty="0" smtClean="0">
                <a:solidFill>
                  <a:srgbClr val="00297A"/>
                </a:solidFill>
                <a:latin typeface="Times New Roman" pitchFamily="18" charset="0"/>
                <a:cs typeface="Times New Roman" pitchFamily="18" charset="0"/>
              </a:rPr>
              <a:t>(a corpus </a:t>
            </a:r>
            <a:r>
              <a:rPr lang="en-GB" sz="2400" dirty="0" smtClean="0">
                <a:solidFill>
                  <a:srgbClr val="00297A"/>
                </a:solidFill>
                <a:latin typeface="Times New Roman" pitchFamily="18" charset="0"/>
                <a:cs typeface="Times New Roman" pitchFamily="18" charset="0"/>
              </a:rPr>
              <a:t>of truths and lies collected by Rubin, V. L. et al.; </a:t>
            </a:r>
            <a:r>
              <a:rPr lang="en-US" sz="2400" dirty="0" smtClean="0">
                <a:solidFill>
                  <a:srgbClr val="00297A"/>
                </a:solidFill>
                <a:latin typeface="Times New Roman" pitchFamily="18" charset="0"/>
                <a:cs typeface="Times New Roman" pitchFamily="18" charset="0"/>
              </a:rPr>
              <a:t>Cross-Cultural Deception corpus; </a:t>
            </a:r>
          </a:p>
          <a:p>
            <a:pPr marL="457200" indent="-457200" algn="r"/>
            <a:r>
              <a:rPr lang="en-US" sz="2400" dirty="0" err="1" smtClean="0">
                <a:solidFill>
                  <a:srgbClr val="00297A"/>
                </a:solidFill>
                <a:latin typeface="Times New Roman" pitchFamily="18" charset="0"/>
                <a:cs typeface="Times New Roman" pitchFamily="18" charset="0"/>
              </a:rPr>
              <a:t>CLiPS</a:t>
            </a:r>
            <a:r>
              <a:rPr lang="en-US" sz="2400" dirty="0" smtClean="0">
                <a:solidFill>
                  <a:srgbClr val="00297A"/>
                </a:solidFill>
                <a:latin typeface="Times New Roman" pitchFamily="18" charset="0"/>
                <a:cs typeface="Times New Roman" pitchFamily="18" charset="0"/>
              </a:rPr>
              <a:t> </a:t>
            </a:r>
            <a:r>
              <a:rPr lang="en-US" sz="2400" dirty="0" err="1" smtClean="0">
                <a:solidFill>
                  <a:srgbClr val="00297A"/>
                </a:solidFill>
                <a:latin typeface="Times New Roman" pitchFamily="18" charset="0"/>
                <a:cs typeface="Times New Roman" pitchFamily="18" charset="0"/>
              </a:rPr>
              <a:t>Stylometry</a:t>
            </a:r>
            <a:r>
              <a:rPr lang="en-US" sz="2400" dirty="0" smtClean="0">
                <a:solidFill>
                  <a:srgbClr val="00297A"/>
                </a:solidFill>
                <a:latin typeface="Times New Roman" pitchFamily="18" charset="0"/>
                <a:cs typeface="Times New Roman" pitchFamily="18" charset="0"/>
              </a:rPr>
              <a:t> Investigation (CSI) corpus; </a:t>
            </a:r>
          </a:p>
          <a:p>
            <a:pPr marL="457200" indent="-457200" algn="r"/>
            <a:r>
              <a:rPr lang="en-US" sz="2400" dirty="0" smtClean="0">
                <a:solidFill>
                  <a:srgbClr val="00297A"/>
                </a:solidFill>
                <a:latin typeface="Times New Roman" pitchFamily="18" charset="0"/>
                <a:cs typeface="Times New Roman" pitchFamily="18" charset="0"/>
              </a:rPr>
              <a:t>Russian Deception Bank)</a:t>
            </a:r>
          </a:p>
          <a:p>
            <a:pPr marL="457200" indent="-457200" algn="r"/>
            <a:r>
              <a:rPr lang="en-US" sz="2400" b="1" i="1" dirty="0" smtClean="0">
                <a:solidFill>
                  <a:srgbClr val="00297A"/>
                </a:solidFill>
                <a:latin typeface="Times New Roman" pitchFamily="18" charset="0"/>
                <a:cs typeface="Times New Roman" pitchFamily="18" charset="0"/>
              </a:rPr>
              <a:t>        </a:t>
            </a:r>
          </a:p>
          <a:p>
            <a:pPr marL="457200" indent="-457200" algn="just"/>
            <a:r>
              <a:rPr lang="en-US" sz="2400" b="1" i="1" dirty="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         </a:t>
            </a:r>
            <a:r>
              <a:rPr lang="en-US" sz="2200" b="1" i="1" dirty="0" smtClean="0">
                <a:latin typeface="Times New Roman" pitchFamily="18" charset="0"/>
                <a:cs typeface="Times New Roman" pitchFamily="18" charset="0"/>
              </a:rPr>
              <a:t>1.2</a:t>
            </a:r>
            <a:r>
              <a:rPr lang="en-US" sz="2200" b="1" i="1" dirty="0" smtClean="0"/>
              <a:t> </a:t>
            </a:r>
            <a:r>
              <a:rPr lang="en-US" sz="2200" b="1" i="1" dirty="0">
                <a:latin typeface="Times New Roman" pitchFamily="18" charset="0"/>
                <a:cs typeface="Times New Roman" pitchFamily="18" charset="0"/>
              </a:rPr>
              <a:t>Spoken </a:t>
            </a:r>
            <a:r>
              <a:rPr lang="en-US" sz="2200" b="1" i="1" dirty="0" smtClean="0">
                <a:latin typeface="Times New Roman" pitchFamily="18" charset="0"/>
                <a:cs typeface="Times New Roman" pitchFamily="18" charset="0"/>
              </a:rPr>
              <a:t>corpora </a:t>
            </a:r>
            <a:r>
              <a:rPr lang="en-US" sz="2200" dirty="0" smtClean="0">
                <a:solidFill>
                  <a:srgbClr val="002060"/>
                </a:solidFill>
                <a:latin typeface="Times New Roman" pitchFamily="18" charset="0"/>
                <a:cs typeface="Times New Roman" pitchFamily="18" charset="0"/>
              </a:rPr>
              <a:t>(</a:t>
            </a:r>
            <a:r>
              <a:rPr lang="en-US" sz="2400" dirty="0" smtClean="0">
                <a:solidFill>
                  <a:srgbClr val="002060"/>
                </a:solidFill>
                <a:latin typeface="Times New Roman" pitchFamily="18" charset="0"/>
                <a:cs typeface="Times New Roman" pitchFamily="18" charset="0"/>
              </a:rPr>
              <a:t>study by Newman et.; CSC Corpus; Multimodal Dataset for Deception Detection</a:t>
            </a:r>
            <a:r>
              <a:rPr lang="en-US" sz="2200" dirty="0" smtClean="0">
                <a:solidFill>
                  <a:srgbClr val="002060"/>
                </a:solidFill>
                <a:latin typeface="Times New Roman" pitchFamily="18" charset="0"/>
                <a:cs typeface="Times New Roman" pitchFamily="18" charset="0"/>
              </a:rPr>
              <a:t>)</a:t>
            </a:r>
          </a:p>
          <a:p>
            <a:pPr marL="457200" indent="-457200" algn="just"/>
            <a:endParaRPr lang="en-US" sz="2400" b="1" dirty="0">
              <a:solidFill>
                <a:srgbClr val="00297A"/>
              </a:solidFill>
              <a:latin typeface="Times New Roman" pitchFamily="18" charset="0"/>
              <a:cs typeface="Times New Roman" pitchFamily="18" charset="0"/>
            </a:endParaRPr>
          </a:p>
          <a:p>
            <a:pPr marL="457200" indent="-457200" algn="just"/>
            <a:r>
              <a:rPr lang="en-US" sz="2400" b="1" dirty="0" smtClean="0">
                <a:solidFill>
                  <a:srgbClr val="00297A"/>
                </a:solidFill>
                <a:latin typeface="Times New Roman" pitchFamily="18" charset="0"/>
                <a:cs typeface="Times New Roman" pitchFamily="18" charset="0"/>
              </a:rPr>
              <a:t>2. </a:t>
            </a:r>
            <a:r>
              <a:rPr lang="en-US" sz="2400" b="1" dirty="0">
                <a:solidFill>
                  <a:srgbClr val="00297A"/>
                </a:solidFill>
                <a:latin typeface="Times New Roman" pitchFamily="18" charset="0"/>
                <a:cs typeface="Times New Roman" pitchFamily="18" charset="0"/>
              </a:rPr>
              <a:t>Corpora of real world texts produced in high-stake </a:t>
            </a:r>
            <a:r>
              <a:rPr lang="en-US" sz="2400" b="1" dirty="0" smtClean="0">
                <a:solidFill>
                  <a:srgbClr val="00297A"/>
                </a:solidFill>
                <a:latin typeface="Times New Roman" pitchFamily="18" charset="0"/>
                <a:cs typeface="Times New Roman" pitchFamily="18" charset="0"/>
              </a:rPr>
              <a:t>situations </a:t>
            </a:r>
            <a:r>
              <a:rPr lang="en-US" sz="2400" dirty="0" smtClean="0">
                <a:solidFill>
                  <a:srgbClr val="00297A"/>
                </a:solidFill>
                <a:latin typeface="Times New Roman" pitchFamily="18" charset="0"/>
                <a:cs typeface="Times New Roman" pitchFamily="18" charset="0"/>
              </a:rPr>
              <a:t>(</a:t>
            </a:r>
            <a:r>
              <a:rPr lang="en-US" sz="2400" dirty="0">
                <a:solidFill>
                  <a:srgbClr val="002060"/>
                </a:solidFill>
                <a:latin typeface="Times New Roman" pitchFamily="18" charset="0"/>
                <a:cs typeface="Times New Roman" pitchFamily="18" charset="0"/>
              </a:rPr>
              <a:t>corpora collected </a:t>
            </a:r>
            <a:r>
              <a:rPr lang="en-US" sz="2400" dirty="0" smtClean="0">
                <a:solidFill>
                  <a:srgbClr val="002060"/>
                </a:solidFill>
                <a:latin typeface="Times New Roman" pitchFamily="18" charset="0"/>
                <a:cs typeface="Times New Roman" pitchFamily="18" charset="0"/>
              </a:rPr>
              <a:t>by Fitzpatrick; DECOUR; </a:t>
            </a:r>
            <a:r>
              <a:rPr lang="en-US" sz="2400" dirty="0">
                <a:solidFill>
                  <a:srgbClr val="002060"/>
                </a:solidFill>
                <a:latin typeface="Times New Roman" pitchFamily="18" charset="0"/>
                <a:cs typeface="Times New Roman" pitchFamily="18" charset="0"/>
              </a:rPr>
              <a:t>Real-life multimodal Deception</a:t>
            </a:r>
            <a:r>
              <a:rPr lang="en-US" sz="2400" b="1"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dataset)</a:t>
            </a:r>
            <a:endParaRPr lang="ru-RU" sz="2400" dirty="0">
              <a:solidFill>
                <a:srgbClr val="002060"/>
              </a:solidFill>
              <a:latin typeface="Times New Roman" pitchFamily="18" charset="0"/>
              <a:cs typeface="Times New Roman" pitchFamily="18" charset="0"/>
            </a:endParaRPr>
          </a:p>
          <a:p>
            <a:pPr marL="457200" indent="-457200" algn="just"/>
            <a:endParaRPr lang="ru-RU" sz="2400" b="1" dirty="0">
              <a:solidFill>
                <a:srgbClr val="00297A"/>
              </a:solidFill>
              <a:latin typeface="Times New Roman" pitchFamily="18" charset="0"/>
              <a:cs typeface="Times New Roman" pitchFamily="18" charset="0"/>
            </a:endParaRPr>
          </a:p>
          <a:p>
            <a:pPr marL="457200" indent="-457200" algn="just"/>
            <a:endParaRPr lang="ru-RU" sz="2400" b="1" i="1" dirty="0">
              <a:solidFill>
                <a:srgbClr val="00297A"/>
              </a:solidFill>
              <a:latin typeface="Times New Roman" pitchFamily="18" charset="0"/>
              <a:cs typeface="Times New Roman" pitchFamily="18" charset="0"/>
            </a:endParaRPr>
          </a:p>
          <a:p>
            <a:pPr marL="457200" indent="-457200" algn="just"/>
            <a:endParaRPr lang="ru-RU" sz="2400" b="1" dirty="0">
              <a:solidFill>
                <a:srgbClr val="00297A"/>
              </a:solidFill>
              <a:latin typeface="Times New Roman" pitchFamily="18" charset="0"/>
              <a:cs typeface="Times New Roman" pitchFamily="18" charset="0"/>
            </a:endParaRPr>
          </a:p>
          <a:p>
            <a:pPr algn="just"/>
            <a:endParaRPr lang="ru-RU" sz="2400" dirty="0">
              <a:solidFill>
                <a:srgbClr val="00297A"/>
              </a:solidFill>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r>
              <a:rPr lang="en-US" dirty="0" smtClean="0"/>
              <a:t>To the best of our knowledge, this is a first corpus of written texts for Slavic languages specially designed for text-based deception detection studies. It currently contains truthful and deceptive narratives written by the same individuals on the same topic (“How I spent yesterday”), 113 deceptive texts and 113 truthful texts written by 113 university students.</a:t>
            </a:r>
          </a:p>
          <a:p>
            <a:r>
              <a:rPr lang="en-US" dirty="0" smtClean="0"/>
              <a:t>Contains rich metadata (gender, age, results of psychological testing and so on) </a:t>
            </a:r>
          </a:p>
          <a:p>
            <a:r>
              <a:rPr lang="en-US" dirty="0" smtClean="0"/>
              <a:t>Freely available at </a:t>
            </a:r>
            <a:r>
              <a:rPr lang="en-US" b="1" dirty="0" err="1" smtClean="0"/>
              <a:t>RusProfiling</a:t>
            </a:r>
            <a:r>
              <a:rPr lang="en-US" b="1" dirty="0" smtClean="0"/>
              <a:t> Lab web site</a:t>
            </a:r>
          </a:p>
          <a:p>
            <a:pPr>
              <a:buNone/>
            </a:pPr>
            <a:r>
              <a:rPr lang="en-US" dirty="0" smtClean="0"/>
              <a:t>http://rusprofilinglab.ru/korpusyi-tekstov/</a:t>
            </a:r>
          </a:p>
          <a:p>
            <a:endParaRPr lang="ru-RU" dirty="0"/>
          </a:p>
        </p:txBody>
      </p:sp>
      <p:sp>
        <p:nvSpPr>
          <p:cNvPr id="3" name="Заголовок 2"/>
          <p:cNvSpPr>
            <a:spLocks noGrp="1"/>
          </p:cNvSpPr>
          <p:nvPr>
            <p:ph type="title"/>
          </p:nvPr>
        </p:nvSpPr>
        <p:spPr/>
        <p:txBody>
          <a:bodyPr/>
          <a:lstStyle/>
          <a:p>
            <a:pPr algn="ctr"/>
            <a:r>
              <a:rPr lang="en-US" dirty="0" smtClean="0"/>
              <a:t>Russian Deception Bank</a:t>
            </a:r>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Methodology</a:t>
            </a:r>
            <a:endParaRPr lang="ru-RU" dirty="0"/>
          </a:p>
        </p:txBody>
      </p:sp>
      <p:sp>
        <p:nvSpPr>
          <p:cNvPr id="3" name="Содержимое 2"/>
          <p:cNvSpPr>
            <a:spLocks noGrp="1"/>
          </p:cNvSpPr>
          <p:nvPr>
            <p:ph idx="1"/>
          </p:nvPr>
        </p:nvSpPr>
        <p:spPr/>
        <p:txBody>
          <a:bodyPr/>
          <a:lstStyle/>
          <a:p>
            <a:pPr lvl="0" algn="just"/>
            <a:r>
              <a:rPr lang="en-US" sz="2400" dirty="0" smtClean="0">
                <a:ea typeface="PMingLiU"/>
                <a:cs typeface="Times New Roman"/>
              </a:rPr>
              <a:t>Each of text file was analyzed using </a:t>
            </a:r>
            <a:r>
              <a:rPr lang="en-US" sz="2400" b="1" i="1" dirty="0" smtClean="0">
                <a:solidFill>
                  <a:srgbClr val="C00000"/>
                </a:solidFill>
                <a:ea typeface="PMingLiU"/>
                <a:cs typeface="Times New Roman"/>
              </a:rPr>
              <a:t>LIWC 2007</a:t>
            </a:r>
            <a:r>
              <a:rPr lang="en-US" sz="2400" dirty="0" smtClean="0">
                <a:ea typeface="PMingLiU"/>
                <a:cs typeface="Times New Roman"/>
              </a:rPr>
              <a:t>. We have employed </a:t>
            </a:r>
            <a:r>
              <a:rPr lang="en-US" sz="2400" b="1" dirty="0" smtClean="0">
                <a:ea typeface="PMingLiU"/>
                <a:cs typeface="Times New Roman"/>
              </a:rPr>
              <a:t>a basic Russian language dictionary that comes with the software </a:t>
            </a:r>
            <a:r>
              <a:rPr lang="en-US" sz="2400" b="1" dirty="0" smtClean="0">
                <a:solidFill>
                  <a:srgbClr val="C00000"/>
                </a:solidFill>
                <a:ea typeface="PMingLiU"/>
                <a:cs typeface="Times New Roman"/>
              </a:rPr>
              <a:t>(74 parameters)</a:t>
            </a:r>
            <a:endParaRPr lang="en-US" sz="2400" dirty="0" smtClean="0">
              <a:ea typeface="PMingLiU"/>
              <a:cs typeface="Times New Roman"/>
            </a:endParaRPr>
          </a:p>
          <a:p>
            <a:pPr lvl="0" algn="just"/>
            <a:r>
              <a:rPr lang="en-US" sz="2400" dirty="0" smtClean="0">
                <a:ea typeface="Calibri"/>
                <a:cs typeface="Times New Roman"/>
              </a:rPr>
              <a:t>Only high-frequent parameters were selected </a:t>
            </a:r>
          </a:p>
          <a:p>
            <a:pPr lvl="0" algn="just"/>
            <a:r>
              <a:rPr lang="en-US" sz="2400" dirty="0" smtClean="0">
                <a:ea typeface="Calibri"/>
                <a:cs typeface="Times New Roman"/>
              </a:rPr>
              <a:t>Parameters with coefficient of variation </a:t>
            </a:r>
            <a:r>
              <a:rPr lang="en-US" sz="2400" b="1" dirty="0" smtClean="0">
                <a:ea typeface="Times New Roman"/>
                <a:cs typeface="Times New Roman"/>
              </a:rPr>
              <a:t>of over 50 % were excluded;</a:t>
            </a:r>
          </a:p>
          <a:p>
            <a:pPr algn="just"/>
            <a:r>
              <a:rPr lang="en-US" sz="2400" b="1" dirty="0" smtClean="0">
                <a:ea typeface="Times New Roman"/>
                <a:cs typeface="Times New Roman"/>
              </a:rPr>
              <a:t>Then we calculated relative changes in each of the parameters from the deceptive texts in relation to truthful ones</a:t>
            </a:r>
            <a:endParaRPr lang="en-US" sz="2400" dirty="0" smtClean="0">
              <a:ea typeface="Times New Roman"/>
              <a:cs typeface="Times New Roman"/>
            </a:endParaRPr>
          </a:p>
          <a:p>
            <a:pPr algn="just"/>
            <a:r>
              <a:rPr lang="en-US" sz="2400" dirty="0" smtClean="0">
                <a:ea typeface="Calibri"/>
                <a:cs typeface="Times New Roman"/>
              </a:rPr>
              <a:t>T-test (p&lt; 0,05)</a:t>
            </a:r>
          </a:p>
          <a:p>
            <a:endParaRPr lang="ru-RU" sz="1800" dirty="0" smtClean="0">
              <a:ea typeface="Calibri"/>
              <a:cs typeface="Times New Roman"/>
            </a:endParaRPr>
          </a:p>
          <a:p>
            <a:pPr lvl="0"/>
            <a:endParaRPr lang="en-US" sz="1800" dirty="0" smtClean="0">
              <a:ea typeface="Calibri"/>
              <a:cs typeface="Times New Roman"/>
            </a:endParaRPr>
          </a:p>
          <a:p>
            <a:pPr lvl="0"/>
            <a:endParaRPr lang="en-US" sz="1800" dirty="0" smtClean="0">
              <a:ea typeface="Calibri"/>
              <a:cs typeface="Times New Roman"/>
            </a:endParaRPr>
          </a:p>
          <a:p>
            <a:pPr lvl="0"/>
            <a:endParaRPr lang="ru-RU" sz="1800" dirty="0" smtClean="0">
              <a:ea typeface="Calibri"/>
              <a:cs typeface="Times New Roman"/>
            </a:endParaRPr>
          </a:p>
          <a:p>
            <a:endParaRPr lang="ru-RU" dirty="0"/>
          </a:p>
        </p:txBody>
      </p:sp>
      <p:sp>
        <p:nvSpPr>
          <p:cNvPr id="4" name="Нижний колонтитул 3"/>
          <p:cNvSpPr>
            <a:spLocks noGrp="1"/>
          </p:cNvSpPr>
          <p:nvPr>
            <p:ph type="ftr" sz="quarter" idx="11"/>
          </p:nvPr>
        </p:nvSpPr>
        <p:spPr/>
        <p:txBody>
          <a:bodyPr/>
          <a:lstStyle/>
          <a:p>
            <a:r>
              <a:rPr lang="en-US" smtClean="0"/>
              <a:t>RusProfiling Lab,  PAN@CLEF, Dublin, Ireland</a:t>
            </a:r>
            <a:endParaRPr lang="en-US"/>
          </a:p>
        </p:txBody>
      </p:sp>
      <p:sp>
        <p:nvSpPr>
          <p:cNvPr id="5" name="Номер слайда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0"/>
            <a:ext cx="5971250" cy="1338828"/>
          </a:xfrm>
          <a:prstGeom prst="rect">
            <a:avLst/>
          </a:prstGeom>
          <a:noFill/>
        </p:spPr>
        <p:txBody>
          <a:bodyPr wrap="none" rtlCol="0">
            <a:spAutoFit/>
          </a:bodyPr>
          <a:lstStyle/>
          <a:p>
            <a:pPr indent="449580" algn="ctr" fontAlgn="base" hangingPunct="0">
              <a:lnSpc>
                <a:spcPct val="150000"/>
              </a:lnSpc>
              <a:spcAft>
                <a:spcPts val="0"/>
              </a:spcAft>
            </a:pPr>
            <a:r>
              <a:rPr lang="en-US" sz="2800" dirty="0" smtClean="0">
                <a:ea typeface="Times New Roman"/>
                <a:cs typeface="Times New Roman"/>
              </a:rPr>
              <a:t>On average</a:t>
            </a:r>
            <a:r>
              <a:rPr lang="en-US" sz="2800" b="1" i="1" dirty="0" smtClean="0">
                <a:solidFill>
                  <a:srgbClr val="C00000"/>
                </a:solidFill>
                <a:ea typeface="Times New Roman"/>
                <a:cs typeface="Times New Roman"/>
              </a:rPr>
              <a:t> deceptive texts</a:t>
            </a:r>
            <a:r>
              <a:rPr lang="en-US" sz="2800" dirty="0" smtClean="0">
                <a:ea typeface="Times New Roman"/>
                <a:cs typeface="Times New Roman"/>
              </a:rPr>
              <a:t> </a:t>
            </a:r>
            <a:r>
              <a:rPr lang="en-US" sz="2800" b="1" dirty="0" smtClean="0">
                <a:solidFill>
                  <a:srgbClr val="C00000"/>
                </a:solidFill>
                <a:ea typeface="Times New Roman"/>
                <a:cs typeface="Times New Roman"/>
              </a:rPr>
              <a:t>contain:</a:t>
            </a:r>
            <a:r>
              <a:rPr lang="en-US" sz="2800" dirty="0" smtClean="0">
                <a:ea typeface="Times New Roman"/>
                <a:cs typeface="Times New Roman"/>
              </a:rPr>
              <a:t> </a:t>
            </a:r>
            <a:endParaRPr lang="ru-RU" sz="2800" dirty="0" smtClean="0">
              <a:ea typeface="Calibri"/>
              <a:cs typeface="Times New Roman"/>
            </a:endParaRPr>
          </a:p>
          <a:p>
            <a:pPr algn="ctr" fontAlgn="base" hangingPunct="0">
              <a:lnSpc>
                <a:spcPct val="150000"/>
              </a:lnSpc>
              <a:spcAft>
                <a:spcPts val="0"/>
              </a:spcAft>
            </a:pPr>
            <a:r>
              <a:rPr lang="en-US" sz="1400" dirty="0" smtClean="0">
                <a:ea typeface="Times New Roman"/>
                <a:cs typeface="Times New Roman"/>
              </a:rPr>
              <a:t> </a:t>
            </a:r>
            <a:endParaRPr lang="ru-RU" sz="1050" dirty="0" smtClean="0">
              <a:ea typeface="Calibri"/>
              <a:cs typeface="Times New Roman"/>
            </a:endParaRPr>
          </a:p>
          <a:p>
            <a:pPr algn="ctr"/>
            <a:endParaRPr lang="ru-RU" dirty="0"/>
          </a:p>
        </p:txBody>
      </p:sp>
      <p:sp>
        <p:nvSpPr>
          <p:cNvPr id="3" name="Стрелка вправо с вырезом 2"/>
          <p:cNvSpPr/>
          <p:nvPr/>
        </p:nvSpPr>
        <p:spPr>
          <a:xfrm>
            <a:off x="467544" y="116632"/>
            <a:ext cx="1224136" cy="648072"/>
          </a:xfrm>
          <a:prstGeom prst="notchedRightArrow">
            <a:avLst/>
          </a:prstGeom>
          <a:solidFill>
            <a:srgbClr val="58267E">
              <a:alpha val="7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251520" y="908720"/>
            <a:ext cx="8712968" cy="6749925"/>
          </a:xfrm>
          <a:prstGeom prst="rect">
            <a:avLst/>
          </a:prstGeom>
          <a:noFill/>
        </p:spPr>
        <p:txBody>
          <a:bodyPr wrap="square" rtlCol="0">
            <a:spAutoFit/>
          </a:bodyPr>
          <a:lstStyle/>
          <a:p>
            <a:pPr marL="342900" lvl="0" indent="-342900" algn="just" fontAlgn="base" hangingPunct="0">
              <a:lnSpc>
                <a:spcPct val="150000"/>
              </a:lnSpc>
              <a:spcAft>
                <a:spcPts val="0"/>
              </a:spcAft>
              <a:buFont typeface="Wingdings"/>
              <a:buChar char=""/>
            </a:pPr>
            <a:r>
              <a:rPr lang="en-US" sz="1500" b="1" dirty="0" smtClean="0">
                <a:solidFill>
                  <a:srgbClr val="C00000"/>
                </a:solidFill>
                <a:ea typeface="Times New Roman"/>
                <a:cs typeface="Times New Roman"/>
              </a:rPr>
              <a:t>fewer long words</a:t>
            </a:r>
            <a:r>
              <a:rPr lang="en-US" sz="1500" b="1" dirty="0" smtClean="0">
                <a:ea typeface="Times New Roman"/>
                <a:cs typeface="Times New Roman"/>
              </a:rPr>
              <a:t> (of over six letters), </a:t>
            </a:r>
            <a:endParaRPr lang="ru-RU" sz="1500" b="1" dirty="0" smtClean="0">
              <a:ea typeface="Times New Roman"/>
              <a:cs typeface="Times New Roman"/>
            </a:endParaRPr>
          </a:p>
          <a:p>
            <a:pPr marL="342900" lvl="0" indent="-342900" algn="just" fontAlgn="base" hangingPunct="0">
              <a:lnSpc>
                <a:spcPct val="150000"/>
              </a:lnSpc>
              <a:spcAft>
                <a:spcPts val="0"/>
              </a:spcAft>
            </a:pPr>
            <a:endParaRPr lang="ru-RU" sz="1500" dirty="0" smtClean="0">
              <a:ea typeface="Calibri"/>
              <a:cs typeface="Times New Roman"/>
            </a:endParaRPr>
          </a:p>
          <a:p>
            <a:pPr marL="342900" lvl="0" indent="-342900" algn="just" fontAlgn="base" hangingPunct="0">
              <a:lnSpc>
                <a:spcPct val="150000"/>
              </a:lnSpc>
              <a:spcAft>
                <a:spcPts val="0"/>
              </a:spcAft>
              <a:buFont typeface="Wingdings"/>
              <a:buChar char=""/>
            </a:pPr>
            <a:r>
              <a:rPr lang="en-US" sz="1500" b="1" dirty="0" smtClean="0">
                <a:solidFill>
                  <a:srgbClr val="C00000"/>
                </a:solidFill>
                <a:ea typeface="Times New Roman"/>
                <a:cs typeface="Times New Roman"/>
              </a:rPr>
              <a:t>more pronouns</a:t>
            </a:r>
            <a:r>
              <a:rPr lang="en-US" sz="1500" b="1" dirty="0" smtClean="0">
                <a:ea typeface="Times New Roman"/>
                <a:cs typeface="Times New Roman"/>
              </a:rPr>
              <a:t> (particularly </a:t>
            </a:r>
            <a:r>
              <a:rPr lang="en-US" sz="1500" b="1" dirty="0" smtClean="0">
                <a:solidFill>
                  <a:srgbClr val="C00000"/>
                </a:solidFill>
                <a:ea typeface="Times New Roman"/>
                <a:cs typeface="Times New Roman"/>
              </a:rPr>
              <a:t>personal </a:t>
            </a:r>
            <a:r>
              <a:rPr lang="en-US" sz="1500" b="1" dirty="0" smtClean="0">
                <a:ea typeface="Times New Roman"/>
                <a:cs typeface="Times New Roman"/>
              </a:rPr>
              <a:t>ones), </a:t>
            </a:r>
            <a:endParaRPr lang="ru-RU" sz="1500" b="1" dirty="0" smtClean="0">
              <a:ea typeface="Times New Roman"/>
              <a:cs typeface="Times New Roman"/>
            </a:endParaRPr>
          </a:p>
          <a:p>
            <a:pPr marL="342900" lvl="0" indent="-342900" algn="just" fontAlgn="base" hangingPunct="0">
              <a:lnSpc>
                <a:spcPct val="150000"/>
              </a:lnSpc>
              <a:spcAft>
                <a:spcPts val="0"/>
              </a:spcAft>
            </a:pPr>
            <a:endParaRPr lang="ru-RU" sz="1500" dirty="0" smtClean="0">
              <a:ea typeface="Calibri"/>
              <a:cs typeface="Times New Roman"/>
            </a:endParaRPr>
          </a:p>
          <a:p>
            <a:pPr marL="342900" lvl="0" indent="-342900" algn="just" fontAlgn="base" hangingPunct="0">
              <a:lnSpc>
                <a:spcPct val="115000"/>
              </a:lnSpc>
              <a:spcAft>
                <a:spcPts val="0"/>
              </a:spcAft>
              <a:buFont typeface="Wingdings"/>
              <a:buChar char=""/>
            </a:pPr>
            <a:r>
              <a:rPr lang="en-US" sz="1500" b="1" dirty="0" smtClean="0">
                <a:solidFill>
                  <a:srgbClr val="C00000"/>
                </a:solidFill>
                <a:ea typeface="Times New Roman"/>
                <a:cs typeface="Times New Roman"/>
              </a:rPr>
              <a:t>more singular and plural first-person pronouns</a:t>
            </a:r>
            <a:r>
              <a:rPr lang="en-US" sz="1500" b="1" dirty="0" smtClean="0">
                <a:ea typeface="Times New Roman"/>
                <a:cs typeface="Times New Roman"/>
              </a:rPr>
              <a:t> </a:t>
            </a:r>
            <a:r>
              <a:rPr lang="en-US" sz="1500" b="1" dirty="0" smtClean="0">
                <a:solidFill>
                  <a:srgbClr val="7030A0"/>
                </a:solidFill>
                <a:ea typeface="Times New Roman"/>
                <a:cs typeface="Times New Roman"/>
              </a:rPr>
              <a:t>but fewer third-person plural pronouns</a:t>
            </a:r>
            <a:r>
              <a:rPr lang="en-US" sz="1500" b="1" dirty="0" smtClean="0">
                <a:ea typeface="Times New Roman"/>
                <a:cs typeface="Times New Roman"/>
              </a:rPr>
              <a:t>, </a:t>
            </a:r>
            <a:endParaRPr lang="ru-RU" sz="1500" dirty="0" smtClean="0">
              <a:ea typeface="Calibri"/>
              <a:cs typeface="Times New Roman"/>
            </a:endParaRPr>
          </a:p>
          <a:p>
            <a:pPr marL="589280" algn="just" fontAlgn="base" hangingPunct="0">
              <a:lnSpc>
                <a:spcPct val="115000"/>
              </a:lnSpc>
              <a:spcAft>
                <a:spcPts val="0"/>
              </a:spcAft>
            </a:pPr>
            <a:r>
              <a:rPr lang="en-US" sz="1500" b="1" dirty="0" smtClean="0">
                <a:ea typeface="Times New Roman"/>
                <a:cs typeface="Times New Roman"/>
              </a:rPr>
              <a:t> </a:t>
            </a:r>
            <a:endParaRPr lang="ru-RU" sz="1500" dirty="0" smtClean="0">
              <a:ea typeface="Calibri"/>
              <a:cs typeface="Times New Roman"/>
            </a:endParaRPr>
          </a:p>
          <a:p>
            <a:pPr marL="342900" lvl="0" indent="-342900" algn="just" fontAlgn="base" hangingPunct="0">
              <a:lnSpc>
                <a:spcPct val="115000"/>
              </a:lnSpc>
              <a:spcAft>
                <a:spcPts val="0"/>
              </a:spcAft>
              <a:buFont typeface="Wingdings"/>
              <a:buChar char=""/>
            </a:pPr>
            <a:r>
              <a:rPr lang="en-US" sz="1500" b="1" dirty="0" smtClean="0">
                <a:solidFill>
                  <a:srgbClr val="C00000"/>
                </a:solidFill>
                <a:ea typeface="Times New Roman"/>
                <a:cs typeface="Times New Roman"/>
              </a:rPr>
              <a:t>fewer adverbs and prepositions</a:t>
            </a:r>
            <a:r>
              <a:rPr lang="en-US" sz="1500" b="1" dirty="0" smtClean="0">
                <a:ea typeface="Times New Roman"/>
                <a:cs typeface="Times New Roman"/>
              </a:rPr>
              <a:t> </a:t>
            </a:r>
            <a:r>
              <a:rPr lang="en-US" sz="1500" b="1" dirty="0" smtClean="0">
                <a:solidFill>
                  <a:srgbClr val="7030A0"/>
                </a:solidFill>
                <a:ea typeface="Times New Roman"/>
                <a:cs typeface="Times New Roman"/>
              </a:rPr>
              <a:t>but more conjunctions and negations, numerals, emotional words overall,</a:t>
            </a:r>
            <a:r>
              <a:rPr lang="en-US" sz="1500" b="1" dirty="0" smtClean="0">
                <a:solidFill>
                  <a:srgbClr val="C00000"/>
                </a:solidFill>
                <a:ea typeface="Times New Roman"/>
                <a:cs typeface="Times New Roman"/>
              </a:rPr>
              <a:t> </a:t>
            </a:r>
            <a:endParaRPr lang="ru-RU" sz="1500" dirty="0" smtClean="0">
              <a:ea typeface="Calibri"/>
              <a:cs typeface="Times New Roman"/>
            </a:endParaRPr>
          </a:p>
          <a:p>
            <a:pPr marL="457200">
              <a:lnSpc>
                <a:spcPct val="115000"/>
              </a:lnSpc>
              <a:spcAft>
                <a:spcPts val="0"/>
              </a:spcAft>
            </a:pPr>
            <a:r>
              <a:rPr lang="en-US" sz="1500" dirty="0" smtClean="0">
                <a:ea typeface="Times New Roman"/>
                <a:cs typeface="Times New Roman"/>
              </a:rPr>
              <a:t> </a:t>
            </a:r>
            <a:endParaRPr lang="ru-RU" sz="1500" dirty="0" smtClean="0">
              <a:ea typeface="Calibri"/>
              <a:cs typeface="Times New Roman"/>
            </a:endParaRPr>
          </a:p>
          <a:p>
            <a:pPr marL="342900" lvl="0" indent="-342900" algn="just" fontAlgn="base" hangingPunct="0">
              <a:lnSpc>
                <a:spcPct val="150000"/>
              </a:lnSpc>
              <a:spcAft>
                <a:spcPts val="0"/>
              </a:spcAft>
              <a:buFont typeface="Wingdings"/>
              <a:buChar char=""/>
            </a:pPr>
            <a:r>
              <a:rPr lang="en-US" sz="1500" b="1" dirty="0" smtClean="0">
                <a:solidFill>
                  <a:srgbClr val="C00000"/>
                </a:solidFill>
                <a:ea typeface="Times New Roman"/>
                <a:cs typeface="Times New Roman"/>
              </a:rPr>
              <a:t>more words </a:t>
            </a:r>
            <a:r>
              <a:rPr lang="en-US" sz="1500" b="1" dirty="0" smtClean="0">
                <a:solidFill>
                  <a:srgbClr val="000000"/>
                </a:solidFill>
                <a:ea typeface="Times New Roman"/>
                <a:cs typeface="Times New Roman"/>
              </a:rPr>
              <a:t>describing</a:t>
            </a:r>
            <a:r>
              <a:rPr lang="en-US" sz="1500" b="1" dirty="0" smtClean="0">
                <a:solidFill>
                  <a:srgbClr val="C00000"/>
                </a:solidFill>
                <a:ea typeface="Times New Roman"/>
                <a:cs typeface="Times New Roman"/>
              </a:rPr>
              <a:t> positive emotions </a:t>
            </a:r>
            <a:r>
              <a:rPr lang="en-US" sz="1500" b="1" dirty="0" smtClean="0">
                <a:solidFill>
                  <a:srgbClr val="7030A0"/>
                </a:solidFill>
                <a:ea typeface="Times New Roman"/>
                <a:cs typeface="Times New Roman"/>
              </a:rPr>
              <a:t>but fewer words </a:t>
            </a:r>
            <a:r>
              <a:rPr lang="en-US" sz="1500" b="1" dirty="0" smtClean="0">
                <a:solidFill>
                  <a:srgbClr val="000000"/>
                </a:solidFill>
                <a:ea typeface="Times New Roman"/>
                <a:cs typeface="Times New Roman"/>
              </a:rPr>
              <a:t>describing </a:t>
            </a:r>
            <a:r>
              <a:rPr lang="en-US" sz="1500" b="1" dirty="0" smtClean="0">
                <a:solidFill>
                  <a:srgbClr val="7030A0"/>
                </a:solidFill>
                <a:ea typeface="Times New Roman"/>
                <a:cs typeface="Times New Roman"/>
              </a:rPr>
              <a:t>negative ones</a:t>
            </a:r>
            <a:r>
              <a:rPr lang="en-US" sz="1500" dirty="0" smtClean="0">
                <a:ea typeface="Times New Roman"/>
                <a:cs typeface="Times New Roman"/>
              </a:rPr>
              <a:t>,</a:t>
            </a:r>
            <a:endParaRPr lang="ru-RU" sz="1500" dirty="0" smtClean="0">
              <a:ea typeface="Calibri"/>
              <a:cs typeface="Times New Roman"/>
            </a:endParaRPr>
          </a:p>
          <a:p>
            <a:pPr marL="589280" algn="just" fontAlgn="base" hangingPunct="0">
              <a:lnSpc>
                <a:spcPct val="150000"/>
              </a:lnSpc>
              <a:spcAft>
                <a:spcPts val="0"/>
              </a:spcAft>
            </a:pPr>
            <a:r>
              <a:rPr lang="en-US" sz="1500" dirty="0" smtClean="0">
                <a:ea typeface="Times New Roman"/>
                <a:cs typeface="Times New Roman"/>
              </a:rPr>
              <a:t> </a:t>
            </a:r>
            <a:endParaRPr lang="ru-RU" sz="1500" dirty="0" smtClean="0">
              <a:ea typeface="Calibri"/>
              <a:cs typeface="Times New Roman"/>
            </a:endParaRPr>
          </a:p>
          <a:p>
            <a:pPr marL="342900" lvl="0" indent="-342900" algn="just" fontAlgn="base" hangingPunct="0">
              <a:spcAft>
                <a:spcPts val="0"/>
              </a:spcAft>
              <a:buFont typeface="Wingdings"/>
              <a:buChar char=""/>
            </a:pPr>
            <a:r>
              <a:rPr lang="en-US" sz="1500" b="1" dirty="0" smtClean="0">
                <a:solidFill>
                  <a:srgbClr val="C00000"/>
                </a:solidFill>
                <a:ea typeface="Times New Roman"/>
                <a:cs typeface="Times New Roman"/>
              </a:rPr>
              <a:t>more words</a:t>
            </a:r>
            <a:r>
              <a:rPr lang="en-US" sz="1500" b="1" dirty="0" smtClean="0">
                <a:ea typeface="Times New Roman"/>
                <a:cs typeface="Times New Roman"/>
              </a:rPr>
              <a:t> </a:t>
            </a:r>
            <a:r>
              <a:rPr lang="en-US" sz="1500" b="1" dirty="0" smtClean="0">
                <a:solidFill>
                  <a:srgbClr val="000000"/>
                </a:solidFill>
                <a:ea typeface="Times New Roman"/>
                <a:cs typeface="Times New Roman"/>
              </a:rPr>
              <a:t>describing</a:t>
            </a:r>
            <a:r>
              <a:rPr lang="en-US" sz="1500" b="1" dirty="0" smtClean="0">
                <a:ea typeface="Times New Roman"/>
                <a:cs typeface="Times New Roman"/>
              </a:rPr>
              <a:t> </a:t>
            </a:r>
            <a:r>
              <a:rPr lang="en-US" sz="1500" b="1" dirty="0" smtClean="0">
                <a:solidFill>
                  <a:srgbClr val="C00000"/>
                </a:solidFill>
                <a:ea typeface="Times New Roman"/>
                <a:cs typeface="Times New Roman"/>
              </a:rPr>
              <a:t>cognitive processes</a:t>
            </a:r>
            <a:r>
              <a:rPr lang="en-US" sz="1500" b="1" dirty="0" smtClean="0">
                <a:ea typeface="Times New Roman"/>
                <a:cs typeface="Times New Roman"/>
              </a:rPr>
              <a:t> but the ratios in the subgroups are different</a:t>
            </a:r>
            <a:r>
              <a:rPr lang="en-US" sz="1500" dirty="0" smtClean="0">
                <a:ea typeface="Times New Roman"/>
                <a:cs typeface="Times New Roman"/>
              </a:rPr>
              <a:t> : </a:t>
            </a:r>
            <a:r>
              <a:rPr lang="ru-RU" sz="1500" b="1" dirty="0" smtClean="0">
                <a:solidFill>
                  <a:srgbClr val="C00000"/>
                </a:solidFill>
                <a:ea typeface="Times New Roman"/>
                <a:cs typeface="Times New Roman"/>
              </a:rPr>
              <a:t>                     </a:t>
            </a:r>
            <a:r>
              <a:rPr lang="en-US" sz="1500" b="1" dirty="0" smtClean="0">
                <a:solidFill>
                  <a:srgbClr val="C00000"/>
                </a:solidFill>
                <a:ea typeface="Times New Roman"/>
                <a:cs typeface="Times New Roman"/>
              </a:rPr>
              <a:t>more words</a:t>
            </a:r>
            <a:r>
              <a:rPr lang="en-US" sz="1500" dirty="0" smtClean="0">
                <a:ea typeface="Times New Roman"/>
                <a:cs typeface="Times New Roman"/>
              </a:rPr>
              <a:t> </a:t>
            </a:r>
            <a:r>
              <a:rPr lang="en-US" sz="1500" b="1" dirty="0" smtClean="0">
                <a:ea typeface="Times New Roman"/>
                <a:cs typeface="Times New Roman"/>
              </a:rPr>
              <a:t>describing</a:t>
            </a:r>
            <a:r>
              <a:rPr lang="en-US" sz="1500" dirty="0" smtClean="0">
                <a:ea typeface="Times New Roman"/>
                <a:cs typeface="Times New Roman"/>
              </a:rPr>
              <a:t> </a:t>
            </a:r>
            <a:r>
              <a:rPr lang="en-US" sz="1500" b="1" dirty="0" smtClean="0">
                <a:solidFill>
                  <a:srgbClr val="C00000"/>
                </a:solidFill>
                <a:ea typeface="Times New Roman"/>
                <a:cs typeface="Times New Roman"/>
              </a:rPr>
              <a:t>Insight, Causation, Tentativeness, Inclusion, Exclusive</a:t>
            </a:r>
            <a:r>
              <a:rPr lang="en-US" sz="1500" dirty="0" smtClean="0">
                <a:ea typeface="Times New Roman"/>
                <a:cs typeface="Times New Roman"/>
              </a:rPr>
              <a:t> </a:t>
            </a:r>
            <a:r>
              <a:rPr lang="en-US" sz="1500" b="1" dirty="0" smtClean="0">
                <a:solidFill>
                  <a:srgbClr val="7030A0"/>
                </a:solidFill>
                <a:ea typeface="Times New Roman"/>
                <a:cs typeface="Times New Roman"/>
              </a:rPr>
              <a:t>but fewer words </a:t>
            </a:r>
            <a:r>
              <a:rPr lang="en-US" sz="1500" b="1" dirty="0" smtClean="0">
                <a:solidFill>
                  <a:srgbClr val="000000"/>
                </a:solidFill>
                <a:ea typeface="Times New Roman"/>
                <a:cs typeface="Times New Roman"/>
              </a:rPr>
              <a:t>from the subgroups </a:t>
            </a:r>
            <a:r>
              <a:rPr lang="en-US" sz="1500" b="1" dirty="0" smtClean="0">
                <a:solidFill>
                  <a:srgbClr val="7030A0"/>
                </a:solidFill>
                <a:ea typeface="Times New Roman"/>
                <a:cs typeface="Times New Roman"/>
              </a:rPr>
              <a:t>Discrepancy, Certainty, Inhibition</a:t>
            </a:r>
            <a:r>
              <a:rPr lang="en-US" sz="1500" dirty="0" smtClean="0">
                <a:ea typeface="Times New Roman"/>
                <a:cs typeface="Times New Roman"/>
              </a:rPr>
              <a:t>,</a:t>
            </a:r>
            <a:endParaRPr lang="ru-RU" sz="1500" dirty="0" smtClean="0">
              <a:ea typeface="Calibri"/>
              <a:cs typeface="Times New Roman"/>
            </a:endParaRPr>
          </a:p>
          <a:p>
            <a:pPr marL="1939290" algn="just" fontAlgn="base" hangingPunct="0">
              <a:lnSpc>
                <a:spcPct val="150000"/>
              </a:lnSpc>
              <a:spcAft>
                <a:spcPts val="0"/>
              </a:spcAft>
            </a:pPr>
            <a:r>
              <a:rPr lang="en-US" sz="1500" dirty="0" smtClean="0">
                <a:ea typeface="Times New Roman"/>
                <a:cs typeface="Times New Roman"/>
              </a:rPr>
              <a:t> </a:t>
            </a:r>
            <a:endParaRPr lang="ru-RU" sz="1500" dirty="0" smtClean="0">
              <a:ea typeface="Calibri"/>
              <a:cs typeface="Times New Roman"/>
            </a:endParaRPr>
          </a:p>
          <a:p>
            <a:pPr marL="342900" lvl="0" indent="-342900" algn="just" fontAlgn="base" hangingPunct="0">
              <a:lnSpc>
                <a:spcPct val="150000"/>
              </a:lnSpc>
              <a:spcAft>
                <a:spcPts val="0"/>
              </a:spcAft>
              <a:buFont typeface="Wingdings"/>
              <a:buChar char=""/>
            </a:pPr>
            <a:r>
              <a:rPr lang="en-US" sz="1500" b="1" dirty="0" smtClean="0">
                <a:solidFill>
                  <a:srgbClr val="C00000"/>
                </a:solidFill>
                <a:ea typeface="Times New Roman"/>
                <a:cs typeface="Times New Roman"/>
              </a:rPr>
              <a:t>fewer words </a:t>
            </a:r>
            <a:r>
              <a:rPr lang="en-US" sz="1500" b="1" dirty="0" smtClean="0">
                <a:solidFill>
                  <a:srgbClr val="000000"/>
                </a:solidFill>
                <a:ea typeface="Times New Roman"/>
                <a:cs typeface="Times New Roman"/>
              </a:rPr>
              <a:t>describing</a:t>
            </a:r>
            <a:r>
              <a:rPr lang="en-US" sz="1500" b="1" dirty="0" smtClean="0">
                <a:solidFill>
                  <a:srgbClr val="C00000"/>
                </a:solidFill>
                <a:ea typeface="Times New Roman"/>
                <a:cs typeface="Times New Roman"/>
              </a:rPr>
              <a:t> perception</a:t>
            </a:r>
            <a:r>
              <a:rPr lang="en-US" sz="1500" dirty="0" smtClean="0">
                <a:ea typeface="Times New Roman"/>
                <a:cs typeface="Times New Roman"/>
              </a:rPr>
              <a:t> and particularly </a:t>
            </a:r>
            <a:r>
              <a:rPr lang="en-US" sz="1500" b="1" dirty="0" smtClean="0">
                <a:solidFill>
                  <a:srgbClr val="C00000"/>
                </a:solidFill>
                <a:ea typeface="Times New Roman"/>
                <a:cs typeface="Times New Roman"/>
              </a:rPr>
              <a:t>Seeing, Feeling</a:t>
            </a:r>
            <a:r>
              <a:rPr lang="en-US" sz="1500" dirty="0" smtClean="0">
                <a:ea typeface="Times New Roman"/>
                <a:cs typeface="Times New Roman"/>
              </a:rPr>
              <a:t> </a:t>
            </a:r>
            <a:r>
              <a:rPr lang="en-US" sz="1500" b="1" dirty="0" smtClean="0">
                <a:solidFill>
                  <a:srgbClr val="7030A0"/>
                </a:solidFill>
                <a:ea typeface="Times New Roman"/>
                <a:cs typeface="Times New Roman"/>
              </a:rPr>
              <a:t>but more </a:t>
            </a:r>
            <a:r>
              <a:rPr lang="en-US" sz="1500" b="1" dirty="0" smtClean="0">
                <a:solidFill>
                  <a:srgbClr val="000000"/>
                </a:solidFill>
                <a:ea typeface="Times New Roman"/>
                <a:cs typeface="Times New Roman"/>
              </a:rPr>
              <a:t>from the subgroup</a:t>
            </a:r>
            <a:r>
              <a:rPr lang="en-US" sz="1500" b="1" dirty="0" smtClean="0">
                <a:solidFill>
                  <a:srgbClr val="7030A0"/>
                </a:solidFill>
                <a:ea typeface="Times New Roman"/>
                <a:cs typeface="Times New Roman"/>
              </a:rPr>
              <a:t> Hearing</a:t>
            </a:r>
            <a:r>
              <a:rPr lang="en-US" sz="1500" dirty="0" smtClean="0">
                <a:ea typeface="Times New Roman"/>
                <a:cs typeface="Times New Roman"/>
              </a:rPr>
              <a:t>,</a:t>
            </a:r>
            <a:endParaRPr lang="ru-RU" sz="1500" dirty="0" smtClean="0">
              <a:ea typeface="Calibri"/>
              <a:cs typeface="Times New Roman"/>
            </a:endParaRPr>
          </a:p>
          <a:p>
            <a:pPr marL="589280" algn="just" fontAlgn="base" hangingPunct="0">
              <a:lnSpc>
                <a:spcPct val="150000"/>
              </a:lnSpc>
              <a:spcAft>
                <a:spcPts val="0"/>
              </a:spcAft>
            </a:pPr>
            <a:r>
              <a:rPr lang="en-US" sz="1500" dirty="0" smtClean="0">
                <a:ea typeface="Times New Roman"/>
                <a:cs typeface="Times New Roman"/>
              </a:rPr>
              <a:t> </a:t>
            </a:r>
            <a:endParaRPr lang="ru-RU" sz="1500" dirty="0" smtClean="0">
              <a:ea typeface="Calibri"/>
              <a:cs typeface="Times New Roman"/>
            </a:endParaRPr>
          </a:p>
          <a:p>
            <a:pPr marL="342900" lvl="0" indent="-342900" algn="just" fontAlgn="base" hangingPunct="0">
              <a:lnSpc>
                <a:spcPct val="150000"/>
              </a:lnSpc>
              <a:spcAft>
                <a:spcPts val="0"/>
              </a:spcAft>
              <a:buFont typeface="Wingdings"/>
              <a:buChar char=""/>
            </a:pPr>
            <a:r>
              <a:rPr lang="en-US" sz="1500" b="1" dirty="0" smtClean="0">
                <a:solidFill>
                  <a:srgbClr val="C00000"/>
                </a:solidFill>
                <a:ea typeface="Times New Roman"/>
                <a:cs typeface="Times New Roman"/>
              </a:rPr>
              <a:t>fewer punctuation marks</a:t>
            </a:r>
            <a:r>
              <a:rPr lang="en-US" sz="1500" dirty="0" smtClean="0">
                <a:ea typeface="Times New Roman"/>
                <a:cs typeface="Times New Roman"/>
              </a:rPr>
              <a:t>.</a:t>
            </a:r>
            <a:endParaRPr lang="ru-RU" sz="1500" dirty="0" smtClean="0">
              <a:ea typeface="Calibri"/>
              <a:cs typeface="Times New Roman"/>
            </a:endParaRPr>
          </a:p>
          <a:p>
            <a:pPr indent="449580" algn="just" fontAlgn="base" hangingPunct="0">
              <a:lnSpc>
                <a:spcPct val="150000"/>
              </a:lnSpc>
              <a:spcAft>
                <a:spcPts val="0"/>
              </a:spcAft>
            </a:pPr>
            <a:r>
              <a:rPr lang="en-US" sz="1500" b="1" dirty="0" smtClean="0">
                <a:ea typeface="Times New Roman"/>
                <a:cs typeface="Times New Roman"/>
              </a:rPr>
              <a:t> </a:t>
            </a:r>
            <a:endParaRPr lang="ru-RU" sz="1500" dirty="0" smtClean="0">
              <a:ea typeface="Calibri"/>
              <a:cs typeface="Times New Roman"/>
            </a:endParaRPr>
          </a:p>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368152" cy="646331"/>
          </a:xfrm>
          <a:prstGeom prst="rect">
            <a:avLst/>
          </a:prstGeom>
          <a:noFill/>
        </p:spPr>
        <p:txBody>
          <a:bodyPr wrap="square" rtlCol="0">
            <a:spAutoFit/>
          </a:bodyPr>
          <a:lstStyle/>
          <a:p>
            <a:r>
              <a:rPr lang="en-US" sz="3600" b="1" dirty="0" smtClean="0">
                <a:solidFill>
                  <a:srgbClr val="FF0000"/>
                </a:solidFill>
                <a:effectLst>
                  <a:outerShdw blurRad="50800" dist="38100" algn="tr" rotWithShape="0">
                    <a:prstClr val="black">
                      <a:alpha val="40000"/>
                    </a:prstClr>
                  </a:outerShdw>
                </a:effectLst>
                <a:ea typeface="Times New Roman"/>
              </a:rPr>
              <a:t>?!</a:t>
            </a:r>
            <a:r>
              <a:rPr lang="ru-RU" dirty="0" smtClean="0"/>
              <a:t> </a:t>
            </a:r>
            <a:endParaRPr lang="ru-RU" dirty="0"/>
          </a:p>
        </p:txBody>
      </p:sp>
      <p:sp>
        <p:nvSpPr>
          <p:cNvPr id="3" name="Скругленная прямоугольная выноска 2"/>
          <p:cNvSpPr/>
          <p:nvPr/>
        </p:nvSpPr>
        <p:spPr>
          <a:xfrm>
            <a:off x="467544" y="0"/>
            <a:ext cx="4176464" cy="2952328"/>
          </a:xfrm>
          <a:prstGeom prst="wedgeRoundRectCallout">
            <a:avLst>
              <a:gd name="adj1" fmla="val -45472"/>
              <a:gd name="adj2" fmla="val 80842"/>
              <a:gd name="adj3" fmla="val 16667"/>
            </a:avLst>
          </a:prstGeom>
          <a:noFill/>
          <a:ln>
            <a:solidFill>
              <a:srgbClr val="A162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spcAft>
                <a:spcPts val="1000"/>
              </a:spcAft>
            </a:pPr>
            <a:endParaRPr lang="ru-RU" sz="2000" dirty="0" smtClean="0">
              <a:solidFill>
                <a:prstClr val="black"/>
              </a:solidFill>
              <a:ea typeface="Calibri"/>
              <a:cs typeface="Times New Roman"/>
            </a:endParaRPr>
          </a:p>
          <a:p>
            <a:pPr lvl="0">
              <a:lnSpc>
                <a:spcPct val="115000"/>
              </a:lnSpc>
              <a:spcAft>
                <a:spcPts val="1000"/>
              </a:spcAft>
            </a:pPr>
            <a:r>
              <a:rPr lang="en-US" sz="2000" dirty="0" smtClean="0">
                <a:solidFill>
                  <a:prstClr val="black"/>
                </a:solidFill>
                <a:ea typeface="Calibri"/>
                <a:cs typeface="Times New Roman"/>
              </a:rPr>
              <a:t>The obtained results particularly those reporting </a:t>
            </a:r>
            <a:r>
              <a:rPr lang="en-US" sz="2000" b="1" dirty="0" smtClean="0">
                <a:solidFill>
                  <a:prstClr val="black"/>
                </a:solidFill>
                <a:ea typeface="Calibri"/>
                <a:cs typeface="Times New Roman"/>
              </a:rPr>
              <a:t>a </a:t>
            </a:r>
            <a:r>
              <a:rPr lang="en-US" sz="2000" b="1" dirty="0" smtClean="0">
                <a:solidFill>
                  <a:srgbClr val="C00000"/>
                </a:solidFill>
                <a:ea typeface="Calibri"/>
                <a:cs typeface="Times New Roman"/>
              </a:rPr>
              <a:t>lot of words for positive emotions</a:t>
            </a:r>
            <a:r>
              <a:rPr lang="en-US" sz="2000" dirty="0" smtClean="0">
                <a:solidFill>
                  <a:prstClr val="black"/>
                </a:solidFill>
                <a:ea typeface="Calibri"/>
                <a:cs typeface="Times New Roman"/>
              </a:rPr>
              <a:t> </a:t>
            </a:r>
            <a:r>
              <a:rPr lang="en-US" sz="2000" b="1" dirty="0" smtClean="0">
                <a:solidFill>
                  <a:prstClr val="black"/>
                </a:solidFill>
                <a:ea typeface="Calibri"/>
                <a:cs typeface="Times New Roman"/>
              </a:rPr>
              <a:t>are in a way inconsistent with the psychological theory data </a:t>
            </a:r>
            <a:r>
              <a:rPr lang="en-US" sz="2000" dirty="0" smtClean="0">
                <a:solidFill>
                  <a:prstClr val="black"/>
                </a:solidFill>
                <a:ea typeface="Calibri"/>
                <a:cs typeface="Times New Roman"/>
              </a:rPr>
              <a:t>arguing that </a:t>
            </a:r>
            <a:r>
              <a:rPr lang="en-US" sz="2000" b="1" dirty="0" smtClean="0">
                <a:solidFill>
                  <a:srgbClr val="C00000"/>
                </a:solidFill>
                <a:ea typeface="Calibri"/>
                <a:cs typeface="Times New Roman"/>
              </a:rPr>
              <a:t>deception is associated with negative emotions</a:t>
            </a:r>
            <a:r>
              <a:rPr lang="en-US" sz="2000" dirty="0" smtClean="0">
                <a:solidFill>
                  <a:prstClr val="black"/>
                </a:solidFill>
                <a:ea typeface="Calibri"/>
                <a:cs typeface="Times New Roman"/>
              </a:rPr>
              <a:t> </a:t>
            </a:r>
            <a:endParaRPr lang="ru-RU" sz="2000" dirty="0" smtClean="0">
              <a:solidFill>
                <a:prstClr val="black"/>
              </a:solidFill>
              <a:ea typeface="Calibri"/>
              <a:cs typeface="Times New Roman"/>
            </a:endParaRPr>
          </a:p>
          <a:p>
            <a:pPr lvl="0" algn="r">
              <a:lnSpc>
                <a:spcPct val="115000"/>
              </a:lnSpc>
              <a:spcAft>
                <a:spcPts val="1000"/>
              </a:spcAft>
            </a:pPr>
            <a:r>
              <a:rPr lang="en-US" sz="1400" dirty="0" smtClean="0">
                <a:solidFill>
                  <a:prstClr val="black"/>
                </a:solidFill>
                <a:ea typeface="Calibri"/>
                <a:cs typeface="Times New Roman"/>
              </a:rPr>
              <a:t>[Fitzpatrick etc., 2015].</a:t>
            </a:r>
            <a:endParaRPr lang="ru-RU" sz="1400" dirty="0" smtClean="0">
              <a:solidFill>
                <a:prstClr val="black"/>
              </a:solidFill>
              <a:ea typeface="Calibri"/>
              <a:cs typeface="Times New Roman"/>
            </a:endParaRPr>
          </a:p>
          <a:p>
            <a:pPr algn="ctr"/>
            <a:endParaRPr lang="ru-RU" dirty="0"/>
          </a:p>
        </p:txBody>
      </p:sp>
      <p:sp>
        <p:nvSpPr>
          <p:cNvPr id="5" name="Стрелка вниз 4"/>
          <p:cNvSpPr/>
          <p:nvPr/>
        </p:nvSpPr>
        <p:spPr>
          <a:xfrm rot="18331813">
            <a:off x="3351224" y="2845021"/>
            <a:ext cx="474958" cy="960579"/>
          </a:xfrm>
          <a:prstGeom prst="downArrow">
            <a:avLst/>
          </a:prstGeom>
          <a:solidFill>
            <a:srgbClr val="5826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с двумя скругленными противолежащими углами 5"/>
          <p:cNvSpPr/>
          <p:nvPr/>
        </p:nvSpPr>
        <p:spPr>
          <a:xfrm>
            <a:off x="4067944" y="2924944"/>
            <a:ext cx="4824536" cy="3744416"/>
          </a:xfrm>
          <a:prstGeom prst="round2DiagRect">
            <a:avLst/>
          </a:prstGeom>
          <a:noFill/>
          <a:ln>
            <a:solidFill>
              <a:srgbClr val="A162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55976" y="2996952"/>
            <a:ext cx="4392488" cy="4067780"/>
          </a:xfrm>
          <a:prstGeom prst="rect">
            <a:avLst/>
          </a:prstGeom>
          <a:noFill/>
        </p:spPr>
        <p:txBody>
          <a:bodyPr wrap="square" rtlCol="0">
            <a:spAutoFit/>
          </a:bodyPr>
          <a:lstStyle/>
          <a:p>
            <a:pPr>
              <a:lnSpc>
                <a:spcPct val="115000"/>
              </a:lnSpc>
              <a:spcAft>
                <a:spcPts val="1000"/>
              </a:spcAft>
            </a:pPr>
            <a:r>
              <a:rPr lang="en-US" sz="2000" dirty="0" smtClean="0">
                <a:ea typeface="Calibri"/>
                <a:cs typeface="Times New Roman"/>
              </a:rPr>
              <a:t>We must bear in mind that the </a:t>
            </a:r>
            <a:r>
              <a:rPr lang="en-US" sz="2000" b="1" dirty="0" smtClean="0">
                <a:ea typeface="Calibri"/>
                <a:cs typeface="Times New Roman"/>
              </a:rPr>
              <a:t>analyzed texts were designed in a</a:t>
            </a:r>
            <a:r>
              <a:rPr lang="en-US" sz="2000" b="1" u="sng" dirty="0" smtClean="0">
                <a:ea typeface="Calibri"/>
                <a:cs typeface="Times New Roman"/>
              </a:rPr>
              <a:t> laboratory setting</a:t>
            </a:r>
            <a:r>
              <a:rPr lang="en-US" sz="2000" dirty="0" smtClean="0">
                <a:ea typeface="Calibri"/>
                <a:cs typeface="Times New Roman"/>
              </a:rPr>
              <a:t>. </a:t>
            </a:r>
            <a:endParaRPr lang="ru-RU" sz="2000" dirty="0" smtClean="0">
              <a:ea typeface="Calibri"/>
              <a:cs typeface="Times New Roman"/>
            </a:endParaRPr>
          </a:p>
          <a:p>
            <a:pPr>
              <a:lnSpc>
                <a:spcPct val="115000"/>
              </a:lnSpc>
              <a:spcAft>
                <a:spcPts val="0"/>
              </a:spcAft>
            </a:pPr>
            <a:r>
              <a:rPr lang="en-US" sz="2000" dirty="0" smtClean="0">
                <a:ea typeface="Calibri"/>
                <a:cs typeface="Times New Roman"/>
              </a:rPr>
              <a:t>As in many other laboratory studies of deception, </a:t>
            </a:r>
            <a:r>
              <a:rPr lang="en-US" sz="2000" b="1" dirty="0" smtClean="0">
                <a:ea typeface="Calibri"/>
                <a:cs typeface="Times New Roman"/>
              </a:rPr>
              <a:t>ours relied on the fact that </a:t>
            </a:r>
            <a:r>
              <a:rPr lang="en-US" sz="2000" b="1" u="sng" dirty="0" smtClean="0">
                <a:ea typeface="Calibri"/>
                <a:cs typeface="Times New Roman"/>
              </a:rPr>
              <a:t>subjects describing an event that they have not experienced</a:t>
            </a:r>
            <a:r>
              <a:rPr lang="en-US" sz="2000" b="1" dirty="0" smtClean="0">
                <a:ea typeface="Calibri"/>
                <a:cs typeface="Times New Roman"/>
              </a:rPr>
              <a:t> and </a:t>
            </a:r>
            <a:endParaRPr lang="ru-RU" sz="2000" dirty="0" smtClean="0">
              <a:ea typeface="Calibri"/>
              <a:cs typeface="Times New Roman"/>
            </a:endParaRPr>
          </a:p>
          <a:p>
            <a:pPr>
              <a:lnSpc>
                <a:spcPct val="115000"/>
              </a:lnSpc>
              <a:spcAft>
                <a:spcPts val="0"/>
              </a:spcAft>
            </a:pPr>
            <a:r>
              <a:rPr lang="en-US" sz="2000" b="1" dirty="0" smtClean="0">
                <a:solidFill>
                  <a:srgbClr val="C00000"/>
                </a:solidFill>
                <a:ea typeface="Calibri"/>
                <a:cs typeface="Times New Roman"/>
              </a:rPr>
              <a:t>thus a relation between deceptive and imaginative language is an important issue</a:t>
            </a:r>
            <a:r>
              <a:rPr lang="en-US" sz="2000" dirty="0" smtClean="0">
                <a:ea typeface="Calibri"/>
                <a:cs typeface="Times New Roman"/>
              </a:rPr>
              <a:t>.</a:t>
            </a:r>
            <a:endParaRPr lang="ru-RU" sz="2000" dirty="0" smtClean="0">
              <a:ea typeface="Calibri"/>
              <a:cs typeface="Times New Roman"/>
            </a:endParaRPr>
          </a:p>
          <a:p>
            <a:endParaRPr lang="ru-RU"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1615827"/>
          </a:xfrm>
          <a:prstGeom prst="rect">
            <a:avLst/>
          </a:prstGeom>
          <a:noFill/>
        </p:spPr>
        <p:txBody>
          <a:bodyPr wrap="square" rtlCol="0">
            <a:spAutoFit/>
          </a:bodyPr>
          <a:lstStyle/>
          <a:p>
            <a:pPr indent="449580" algn="ctr" fontAlgn="base" hangingPunct="0">
              <a:lnSpc>
                <a:spcPct val="150000"/>
              </a:lnSpc>
              <a:spcAft>
                <a:spcPts val="0"/>
              </a:spcAft>
            </a:pPr>
            <a:r>
              <a:rPr lang="en-US" b="1" cap="all" dirty="0" smtClean="0">
                <a:effectLst>
                  <a:innerShdw blurRad="63500" dist="50800">
                    <a:prstClr val="black">
                      <a:alpha val="50000"/>
                    </a:prstClr>
                  </a:innerShdw>
                </a:effectLst>
                <a:ea typeface="Times New Roman"/>
                <a:cs typeface="Times New Roman"/>
              </a:rPr>
              <a:t>OUR suggestion of deception cue for compare “truthful” and “deceptive” texts</a:t>
            </a:r>
            <a:r>
              <a:rPr lang="en-US" dirty="0" smtClean="0">
                <a:ea typeface="Times New Roman"/>
                <a:cs typeface="Times New Roman"/>
              </a:rPr>
              <a:t> </a:t>
            </a:r>
            <a:r>
              <a:rPr lang="en-US" b="1" dirty="0" smtClean="0">
                <a:ea typeface="Times New Roman"/>
                <a:cs typeface="Times New Roman"/>
              </a:rPr>
              <a:t>–</a:t>
            </a:r>
            <a:r>
              <a:rPr lang="en-US" b="1" i="1" dirty="0" smtClean="0">
                <a:ea typeface="Times New Roman"/>
                <a:cs typeface="Times New Roman"/>
              </a:rPr>
              <a:t> </a:t>
            </a:r>
            <a:endParaRPr lang="ru-RU" dirty="0" smtClean="0">
              <a:ea typeface="Calibri"/>
              <a:cs typeface="Times New Roman"/>
            </a:endParaRPr>
          </a:p>
          <a:p>
            <a:pPr indent="449580" algn="just" fontAlgn="base" hangingPunct="0">
              <a:lnSpc>
                <a:spcPct val="150000"/>
              </a:lnSpc>
              <a:spcAft>
                <a:spcPts val="0"/>
              </a:spcAft>
            </a:pPr>
            <a:r>
              <a:rPr lang="en-US" b="1" i="1" dirty="0" smtClean="0">
                <a:solidFill>
                  <a:srgbClr val="C00000"/>
                </a:solidFill>
                <a:ea typeface="Times New Roman"/>
                <a:cs typeface="Times New Roman"/>
              </a:rPr>
              <a:t>is a ratio of the percentage of adverbs in a text to personal pronouns</a:t>
            </a:r>
            <a:r>
              <a:rPr lang="en-US" dirty="0" smtClean="0">
                <a:ea typeface="Times New Roman"/>
                <a:cs typeface="Times New Roman"/>
              </a:rPr>
              <a:t>. </a:t>
            </a:r>
            <a:endParaRPr lang="ru-RU" dirty="0" smtClean="0">
              <a:ea typeface="Calibri"/>
              <a:cs typeface="Times New Roman"/>
            </a:endParaRPr>
          </a:p>
          <a:p>
            <a:endParaRPr lang="ru-RU" dirty="0"/>
          </a:p>
        </p:txBody>
      </p:sp>
      <p:sp>
        <p:nvSpPr>
          <p:cNvPr id="3" name="TextBox 2"/>
          <p:cNvSpPr txBox="1"/>
          <p:nvPr/>
        </p:nvSpPr>
        <p:spPr>
          <a:xfrm>
            <a:off x="2488450" y="1772816"/>
            <a:ext cx="4247638" cy="830997"/>
          </a:xfrm>
          <a:prstGeom prst="rect">
            <a:avLst/>
          </a:prstGeom>
          <a:noFill/>
        </p:spPr>
        <p:txBody>
          <a:bodyPr wrap="none" rtlCol="0">
            <a:spAutoFit/>
          </a:bodyPr>
          <a:lstStyle/>
          <a:p>
            <a:pPr indent="449580" algn="ctr" fontAlgn="base" hangingPunct="0">
              <a:lnSpc>
                <a:spcPct val="150000"/>
              </a:lnSpc>
              <a:spcAft>
                <a:spcPts val="0"/>
              </a:spcAft>
            </a:pPr>
            <a:r>
              <a:rPr lang="en-US" sz="2000" b="1" dirty="0" smtClean="0">
                <a:solidFill>
                  <a:srgbClr val="C00000"/>
                </a:solidFill>
                <a:ea typeface="Times New Roman"/>
                <a:cs typeface="Times New Roman"/>
              </a:rPr>
              <a:t>The reasons of this</a:t>
            </a:r>
            <a:r>
              <a:rPr lang="en-US" sz="2000" b="1" i="1" dirty="0" smtClean="0">
                <a:solidFill>
                  <a:srgbClr val="C00000"/>
                </a:solidFill>
                <a:ea typeface="Times New Roman"/>
                <a:cs typeface="Times New Roman"/>
              </a:rPr>
              <a:t> deception cue</a:t>
            </a:r>
            <a:r>
              <a:rPr lang="en-US" sz="1200" dirty="0" smtClean="0">
                <a:ea typeface="Times New Roman"/>
                <a:cs typeface="Times New Roman"/>
              </a:rPr>
              <a:t>: </a:t>
            </a:r>
            <a:endParaRPr lang="ru-RU" sz="1000" dirty="0" smtClean="0">
              <a:ea typeface="Calibri"/>
              <a:cs typeface="Times New Roman"/>
            </a:endParaRPr>
          </a:p>
          <a:p>
            <a:endParaRPr lang="ru-RU" dirty="0"/>
          </a:p>
        </p:txBody>
      </p:sp>
      <p:sp>
        <p:nvSpPr>
          <p:cNvPr id="4" name="TextBox 3"/>
          <p:cNvSpPr txBox="1"/>
          <p:nvPr/>
        </p:nvSpPr>
        <p:spPr>
          <a:xfrm>
            <a:off x="0" y="2348880"/>
            <a:ext cx="8964488" cy="4524315"/>
          </a:xfrm>
          <a:prstGeom prst="rect">
            <a:avLst/>
          </a:prstGeom>
          <a:noFill/>
        </p:spPr>
        <p:txBody>
          <a:bodyPr wrap="square" rtlCol="0">
            <a:spAutoFit/>
          </a:bodyPr>
          <a:lstStyle/>
          <a:p>
            <a:pPr marL="342900" lvl="0" indent="-342900" algn="just" fontAlgn="base" hangingPunct="0">
              <a:lnSpc>
                <a:spcPct val="150000"/>
              </a:lnSpc>
              <a:spcAft>
                <a:spcPts val="0"/>
              </a:spcAft>
              <a:buFont typeface="+mj-lt"/>
              <a:buAutoNum type="alphaLcParenR"/>
            </a:pPr>
            <a:r>
              <a:rPr lang="en-US" b="1" dirty="0" smtClean="0">
                <a:ea typeface="Times New Roman"/>
                <a:cs typeface="Times New Roman"/>
              </a:rPr>
              <a:t>the average values of “the percentage of adverbs in a text”</a:t>
            </a:r>
            <a:r>
              <a:rPr lang="en-US" dirty="0" smtClean="0">
                <a:ea typeface="Times New Roman"/>
                <a:cs typeface="Times New Roman"/>
              </a:rPr>
              <a:t> and </a:t>
            </a:r>
            <a:r>
              <a:rPr lang="en-US" b="1" dirty="0" smtClean="0">
                <a:ea typeface="Times New Roman"/>
                <a:cs typeface="Times New Roman"/>
              </a:rPr>
              <a:t>“the percentage of personal pronouns in a text”</a:t>
            </a:r>
            <a:r>
              <a:rPr lang="en-US" dirty="0" smtClean="0">
                <a:ea typeface="Times New Roman"/>
                <a:cs typeface="Times New Roman"/>
              </a:rPr>
              <a:t> </a:t>
            </a:r>
            <a:r>
              <a:rPr lang="en-US" b="1" dirty="0" smtClean="0">
                <a:ea typeface="Times New Roman"/>
                <a:cs typeface="Times New Roman"/>
              </a:rPr>
              <a:t>are over one</a:t>
            </a:r>
            <a:r>
              <a:rPr lang="en-US" dirty="0" smtClean="0">
                <a:ea typeface="Times New Roman"/>
                <a:cs typeface="Times New Roman"/>
              </a:rPr>
              <a:t>, i.e. </a:t>
            </a:r>
            <a:r>
              <a:rPr lang="en-US" b="1" dirty="0" smtClean="0">
                <a:ea typeface="Times New Roman"/>
                <a:cs typeface="Times New Roman"/>
              </a:rPr>
              <a:t>both parameters are frequent</a:t>
            </a:r>
            <a:r>
              <a:rPr lang="en-US" dirty="0" smtClean="0">
                <a:ea typeface="Times New Roman"/>
                <a:cs typeface="Times New Roman"/>
              </a:rPr>
              <a:t>;</a:t>
            </a:r>
            <a:endParaRPr lang="ru-RU" sz="1200" dirty="0" smtClean="0">
              <a:ea typeface="Calibri"/>
              <a:cs typeface="Times New Roman"/>
            </a:endParaRPr>
          </a:p>
          <a:p>
            <a:pPr marL="342900" lvl="0" indent="-342900" algn="just" fontAlgn="base" hangingPunct="0">
              <a:lnSpc>
                <a:spcPct val="150000"/>
              </a:lnSpc>
              <a:spcAft>
                <a:spcPts val="0"/>
              </a:spcAft>
              <a:buFont typeface="+mj-lt"/>
              <a:buAutoNum type="alphaLcParenR"/>
            </a:pPr>
            <a:r>
              <a:rPr lang="en-US" b="1" dirty="0" smtClean="0">
                <a:ea typeface="Times New Roman"/>
                <a:cs typeface="Times New Roman"/>
              </a:rPr>
              <a:t> changes in the parameters of a deceptive text are mutually opposite, i.e. on average deceptive texts have fewer adverbs and more personal pronouns compared to truthful ones;</a:t>
            </a:r>
            <a:endParaRPr lang="ru-RU" sz="1200" b="1" dirty="0" smtClean="0">
              <a:ea typeface="Calibri"/>
              <a:cs typeface="Times New Roman"/>
            </a:endParaRPr>
          </a:p>
          <a:p>
            <a:pPr marL="342900" lvl="0" indent="-342900" algn="just" fontAlgn="base" hangingPunct="0">
              <a:lnSpc>
                <a:spcPct val="150000"/>
              </a:lnSpc>
              <a:spcAft>
                <a:spcPts val="0"/>
              </a:spcAft>
              <a:buFont typeface="+mj-lt"/>
              <a:buAutoNum type="alphaLcParenR"/>
            </a:pPr>
            <a:r>
              <a:rPr lang="en-US" b="1" dirty="0" smtClean="0">
                <a:ea typeface="Times New Roman"/>
                <a:cs typeface="Times New Roman"/>
              </a:rPr>
              <a:t> a coefficient of variation for adverbs is twice as high as for personal pronouns and is over 33 %, which is indicative of this parameter being rather unstable </a:t>
            </a:r>
            <a:r>
              <a:rPr lang="en-US" sz="1400" dirty="0" smtClean="0">
                <a:ea typeface="Times New Roman"/>
                <a:cs typeface="Times New Roman"/>
              </a:rPr>
              <a:t>[</a:t>
            </a:r>
            <a:r>
              <a:rPr lang="en-US" sz="1400" dirty="0" err="1" smtClean="0">
                <a:ea typeface="Times New Roman"/>
                <a:cs typeface="Times New Roman"/>
              </a:rPr>
              <a:t>Litvinova</a:t>
            </a:r>
            <a:r>
              <a:rPr lang="en-US" sz="1400" dirty="0" smtClean="0">
                <a:ea typeface="Times New Roman"/>
                <a:cs typeface="Times New Roman"/>
              </a:rPr>
              <a:t> etc., 2015]. </a:t>
            </a:r>
            <a:endParaRPr lang="ru-RU" sz="1400" dirty="0" smtClean="0">
              <a:ea typeface="Times New Roman"/>
              <a:cs typeface="Times New Roman"/>
            </a:endParaRPr>
          </a:p>
          <a:p>
            <a:pPr marL="342900" lvl="0" indent="-342900" algn="just" fontAlgn="base" hangingPunct="0">
              <a:lnSpc>
                <a:spcPct val="150000"/>
              </a:lnSpc>
              <a:spcAft>
                <a:spcPts val="0"/>
              </a:spcAft>
            </a:pPr>
            <a:r>
              <a:rPr lang="ru-RU" sz="1400" b="1" dirty="0" smtClean="0">
                <a:ea typeface="Times New Roman"/>
                <a:cs typeface="Times New Roman"/>
              </a:rPr>
              <a:t>        </a:t>
            </a:r>
            <a:r>
              <a:rPr lang="en-US" b="1" dirty="0" smtClean="0">
                <a:ea typeface="Times New Roman"/>
                <a:cs typeface="Times New Roman"/>
              </a:rPr>
              <a:t>A ratio of the two above parameters was also chosen so as to it was possible to compare texts of different length and rule out the effect of an author’s personality on the text parameters</a:t>
            </a:r>
            <a:r>
              <a:rPr lang="en-US" dirty="0" smtClean="0">
                <a:ea typeface="Times New Roman"/>
                <a:cs typeface="Times New Roman"/>
              </a:rPr>
              <a:t>. </a:t>
            </a:r>
            <a:endParaRPr lang="ru-RU" sz="1200" dirty="0" smtClean="0">
              <a:ea typeface="Calibri"/>
              <a:cs typeface="Times New Roman"/>
            </a:endParaRPr>
          </a:p>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3200" dirty="0" smtClean="0"/>
              <a:t>Some of the people at a table</a:t>
            </a:r>
            <a:endParaRPr lang="ru-RU" sz="3200" dirty="0"/>
          </a:p>
        </p:txBody>
      </p:sp>
      <p:pic>
        <p:nvPicPr>
          <p:cNvPr id="5" name="Содержимое 4" descr="250px-Portrait_of_Alexander_Pushkin_(Orest_Kiprensky,_1827).PNG"/>
          <p:cNvPicPr>
            <a:picLocks noGrp="1" noChangeAspect="1"/>
          </p:cNvPicPr>
          <p:nvPr>
            <p:ph idx="1"/>
          </p:nvPr>
        </p:nvPicPr>
        <p:blipFill>
          <a:blip r:embed="rId3" cstate="print"/>
          <a:stretch>
            <a:fillRect/>
          </a:stretch>
        </p:blipFill>
        <p:spPr>
          <a:xfrm>
            <a:off x="6096000" y="1752600"/>
            <a:ext cx="2316078" cy="2514600"/>
          </a:xfrm>
        </p:spPr>
      </p:pic>
      <p:sp>
        <p:nvSpPr>
          <p:cNvPr id="6" name="Прямоугольник 5"/>
          <p:cNvSpPr/>
          <p:nvPr/>
        </p:nvSpPr>
        <p:spPr>
          <a:xfrm>
            <a:off x="827584" y="4293097"/>
            <a:ext cx="3240360" cy="1015663"/>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Nikolaj Lobachevskiy </a:t>
            </a:r>
          </a:p>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(1792-1856) – a famous Russian mathematician </a:t>
            </a:r>
            <a:endParaRPr lang="ru-RU"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Прямоугольник 6"/>
          <p:cNvSpPr/>
          <p:nvPr/>
        </p:nvSpPr>
        <p:spPr>
          <a:xfrm>
            <a:off x="5638800" y="4180345"/>
            <a:ext cx="2895600" cy="1323439"/>
          </a:xfrm>
          <a:prstGeom prst="rect">
            <a:avLst/>
          </a:prstGeom>
        </p:spPr>
        <p:txBody>
          <a:bodyPr wrap="square">
            <a:spAutoFit/>
          </a:bodyPr>
          <a:lstStyle/>
          <a:p>
            <a:pPr lvl="0" algn="ctr"/>
            <a:r>
              <a:rPr lang="en-US" sz="2000" b="1" dirty="0" smtClean="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rPr>
              <a:t>Alexander Pushkin </a:t>
            </a:r>
          </a:p>
          <a:p>
            <a:pPr lvl="0" algn="ctr"/>
            <a:r>
              <a:rPr lang="en-US" sz="2000" b="1" dirty="0" smtClean="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rPr>
              <a:t>(1799-1837) – a famous Russian poet and writer</a:t>
            </a:r>
            <a:endParaRPr lang="ru-RU" sz="20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endParaRPr>
          </a:p>
        </p:txBody>
      </p:sp>
      <p:pic>
        <p:nvPicPr>
          <p:cNvPr id="8" name="Рисунок 7" descr="niick_lob.jpg"/>
          <p:cNvPicPr>
            <a:picLocks noChangeAspect="1"/>
          </p:cNvPicPr>
          <p:nvPr/>
        </p:nvPicPr>
        <p:blipFill>
          <a:blip r:embed="rId4" cstate="print"/>
          <a:stretch>
            <a:fillRect/>
          </a:stretch>
        </p:blipFill>
        <p:spPr>
          <a:xfrm>
            <a:off x="1143000" y="1752600"/>
            <a:ext cx="2377008" cy="2522719"/>
          </a:xfrm>
          <a:prstGeom prst="rect">
            <a:avLst/>
          </a:prstGeom>
        </p:spPr>
      </p:pic>
      <p:sp>
        <p:nvSpPr>
          <p:cNvPr id="9" name="Стрелка вправо 8"/>
          <p:cNvSpPr/>
          <p:nvPr/>
        </p:nvSpPr>
        <p:spPr>
          <a:xfrm>
            <a:off x="4283968"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лево 9"/>
          <p:cNvSpPr/>
          <p:nvPr/>
        </p:nvSpPr>
        <p:spPr>
          <a:xfrm>
            <a:off x="4283968" y="285293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descr="images.png"/>
          <p:cNvPicPr>
            <a:picLocks noChangeAspect="1"/>
          </p:cNvPicPr>
          <p:nvPr/>
        </p:nvPicPr>
        <p:blipFill>
          <a:blip r:embed="rId5" cstate="print"/>
          <a:stretch>
            <a:fillRect/>
          </a:stretch>
        </p:blipFill>
        <p:spPr>
          <a:xfrm>
            <a:off x="4038600" y="3581400"/>
            <a:ext cx="1419225" cy="857250"/>
          </a:xfrm>
          <a:prstGeom prst="rect">
            <a:avLst/>
          </a:prstGeom>
        </p:spPr>
      </p:pic>
      <p:sp>
        <p:nvSpPr>
          <p:cNvPr id="12" name="Номер слайда 11"/>
          <p:cNvSpPr>
            <a:spLocks noGrp="1"/>
          </p:cNvSpPr>
          <p:nvPr>
            <p:ph type="sldNum" sz="quarter" idx="12"/>
          </p:nvPr>
        </p:nvSpPr>
        <p:spPr/>
        <p:txBody>
          <a:bodyPr/>
          <a:lstStyle/>
          <a:p>
            <a:fld id="{B6F15528-21DE-4FAA-801E-634DDDAF4B2B}" type="slidenum">
              <a:rPr lang="en-US" smtClean="0"/>
              <a:pPr/>
              <a:t>5</a:t>
            </a:fld>
            <a:endParaRPr lang="en-US"/>
          </a:p>
        </p:txBody>
      </p:sp>
      <p:sp>
        <p:nvSpPr>
          <p:cNvPr id="15" name="Нижний колонтитул 14"/>
          <p:cNvSpPr>
            <a:spLocks noGrp="1"/>
          </p:cNvSpPr>
          <p:nvPr>
            <p:ph type="ftr" sz="quarter" idx="11"/>
          </p:nvPr>
        </p:nvSpPr>
        <p:spPr/>
        <p:txBody>
          <a:bodyPr/>
          <a:lstStyle/>
          <a:p>
            <a:pPr algn="ctr"/>
            <a:r>
              <a:rPr lang="en-US" dirty="0" smtClean="0"/>
              <a:t>RusProfiling Lab,  PAN@CLEF, Dublin, Ireland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4022" y="188640"/>
            <a:ext cx="3713581" cy="923330"/>
          </a:xfrm>
          <a:prstGeom prst="rect">
            <a:avLst/>
          </a:prstGeom>
          <a:noFill/>
        </p:spPr>
        <p:txBody>
          <a:bodyPr wrap="none" rtlCol="0">
            <a:spAutoFit/>
          </a:bodyPr>
          <a:lstStyle/>
          <a:p>
            <a:pPr indent="449580" algn="ctr" fontAlgn="base" hangingPunct="0">
              <a:lnSpc>
                <a:spcPct val="150000"/>
              </a:lnSpc>
              <a:spcAft>
                <a:spcPts val="0"/>
              </a:spcAft>
            </a:pPr>
            <a:r>
              <a:rPr lang="en-US" sz="2400" b="1" i="1" dirty="0" smtClean="0">
                <a:solidFill>
                  <a:srgbClr val="C00000"/>
                </a:solidFill>
                <a:ea typeface="Times New Roman"/>
                <a:cs typeface="Times New Roman"/>
              </a:rPr>
              <a:t>Deception Detection</a:t>
            </a:r>
            <a:r>
              <a:rPr lang="en-US" sz="2400" dirty="0" smtClean="0">
                <a:ea typeface="Times New Roman"/>
                <a:cs typeface="Times New Roman"/>
              </a:rPr>
              <a:t>:</a:t>
            </a:r>
            <a:endParaRPr lang="ru-RU" sz="2400" dirty="0" smtClean="0">
              <a:ea typeface="Calibri"/>
              <a:cs typeface="Times New Roman"/>
            </a:endParaRPr>
          </a:p>
          <a:p>
            <a:pPr algn="ctr"/>
            <a:endParaRPr lang="ru-RU" dirty="0"/>
          </a:p>
        </p:txBody>
      </p:sp>
      <p:sp>
        <p:nvSpPr>
          <p:cNvPr id="3" name="TextBox 2"/>
          <p:cNvSpPr txBox="1"/>
          <p:nvPr/>
        </p:nvSpPr>
        <p:spPr>
          <a:xfrm>
            <a:off x="940410" y="764704"/>
            <a:ext cx="6895927" cy="1754326"/>
          </a:xfrm>
          <a:prstGeom prst="rect">
            <a:avLst/>
          </a:prstGeom>
          <a:noFill/>
        </p:spPr>
        <p:txBody>
          <a:bodyPr wrap="none" rtlCol="0">
            <a:spAutoFit/>
          </a:bodyPr>
          <a:lstStyle/>
          <a:p>
            <a:pPr indent="449580" algn="just" fontAlgn="base" hangingPunct="0">
              <a:lnSpc>
                <a:spcPct val="150000"/>
              </a:lnSpc>
              <a:spcAft>
                <a:spcPts val="0"/>
              </a:spcAft>
            </a:pPr>
            <a:r>
              <a:rPr lang="en-US" sz="2000" b="1" dirty="0" smtClean="0">
                <a:solidFill>
                  <a:srgbClr val="8A3CC4"/>
                </a:solidFill>
                <a:ea typeface="Times New Roman"/>
                <a:cs typeface="Times New Roman"/>
              </a:rPr>
              <a:t>For truthful texts</a:t>
            </a:r>
            <a:r>
              <a:rPr lang="en-US" sz="2000" dirty="0" smtClean="0">
                <a:ea typeface="Times New Roman"/>
                <a:cs typeface="Times New Roman"/>
              </a:rPr>
              <a:t>, </a:t>
            </a:r>
            <a:r>
              <a:rPr lang="en-US" sz="2000" b="1" dirty="0" smtClean="0">
                <a:solidFill>
                  <a:srgbClr val="C00000"/>
                </a:solidFill>
                <a:ea typeface="Times New Roman"/>
                <a:cs typeface="Times New Roman"/>
              </a:rPr>
              <a:t>the chosen parameter should be</a:t>
            </a:r>
            <a:r>
              <a:rPr lang="en-US" sz="2000" dirty="0" smtClean="0">
                <a:ea typeface="Times New Roman"/>
                <a:cs typeface="Times New Roman"/>
              </a:rPr>
              <a:t> </a:t>
            </a:r>
            <a:endParaRPr lang="ru-RU" sz="2000" dirty="0" smtClean="0">
              <a:ea typeface="Calibri"/>
              <a:cs typeface="Times New Roman"/>
            </a:endParaRPr>
          </a:p>
          <a:p>
            <a:pPr indent="449580" algn="just" fontAlgn="base" hangingPunct="0">
              <a:lnSpc>
                <a:spcPct val="150000"/>
              </a:lnSpc>
              <a:spcAft>
                <a:spcPts val="0"/>
              </a:spcAft>
            </a:pPr>
            <a:r>
              <a:rPr lang="en-US" sz="2000" b="1" u="sng" dirty="0" smtClean="0">
                <a:solidFill>
                  <a:srgbClr val="C00000"/>
                </a:solidFill>
                <a:ea typeface="Times New Roman"/>
                <a:cs typeface="Times New Roman"/>
              </a:rPr>
              <a:t>over 0.21±0.02</a:t>
            </a:r>
            <a:r>
              <a:rPr lang="en-US" sz="2000" dirty="0" smtClean="0">
                <a:ea typeface="Times New Roman"/>
                <a:cs typeface="Times New Roman"/>
              </a:rPr>
              <a:t> and </a:t>
            </a:r>
            <a:r>
              <a:rPr lang="en-US" sz="2000" b="1" u="sng" dirty="0" smtClean="0">
                <a:solidFill>
                  <a:srgbClr val="C00000"/>
                </a:solidFill>
                <a:ea typeface="Times New Roman"/>
                <a:cs typeface="Times New Roman"/>
              </a:rPr>
              <a:t>less than 0.19±0.02</a:t>
            </a:r>
            <a:r>
              <a:rPr lang="en-US" sz="2000" b="1" dirty="0" smtClean="0">
                <a:solidFill>
                  <a:srgbClr val="C00000"/>
                </a:solidFill>
                <a:ea typeface="Times New Roman"/>
                <a:cs typeface="Times New Roman"/>
              </a:rPr>
              <a:t> </a:t>
            </a:r>
            <a:r>
              <a:rPr lang="en-US" sz="2000" b="1" dirty="0" smtClean="0">
                <a:solidFill>
                  <a:srgbClr val="8A3CC4"/>
                </a:solidFill>
                <a:ea typeface="Times New Roman"/>
                <a:cs typeface="Times New Roman"/>
              </a:rPr>
              <a:t>for deceptive</a:t>
            </a:r>
            <a:r>
              <a:rPr lang="en-US" sz="2000" dirty="0" smtClean="0">
                <a:solidFill>
                  <a:srgbClr val="8A3CC4"/>
                </a:solidFill>
                <a:ea typeface="Times New Roman"/>
                <a:cs typeface="Times New Roman"/>
              </a:rPr>
              <a:t> </a:t>
            </a:r>
            <a:r>
              <a:rPr lang="en-US" sz="2000" b="1" dirty="0" smtClean="0">
                <a:solidFill>
                  <a:srgbClr val="8A3CC4"/>
                </a:solidFill>
                <a:ea typeface="Times New Roman"/>
                <a:cs typeface="Times New Roman"/>
              </a:rPr>
              <a:t>ones</a:t>
            </a:r>
            <a:r>
              <a:rPr lang="en-US" sz="2000" dirty="0" smtClean="0">
                <a:ea typeface="Times New Roman"/>
                <a:cs typeface="Times New Roman"/>
              </a:rPr>
              <a:t>.</a:t>
            </a:r>
            <a:endParaRPr lang="ru-RU" sz="2000" dirty="0" smtClean="0">
              <a:ea typeface="Calibri"/>
              <a:cs typeface="Times New Roman"/>
            </a:endParaRPr>
          </a:p>
          <a:p>
            <a:pPr algn="just" fontAlgn="base" hangingPunct="0">
              <a:lnSpc>
                <a:spcPct val="150000"/>
              </a:lnSpc>
              <a:spcAft>
                <a:spcPts val="0"/>
              </a:spcAft>
            </a:pPr>
            <a:r>
              <a:rPr lang="en-US" sz="2000" dirty="0" smtClean="0">
                <a:ea typeface="Times New Roman"/>
                <a:cs typeface="Times New Roman"/>
              </a:rPr>
              <a:t> </a:t>
            </a:r>
            <a:endParaRPr lang="ru-RU" sz="2000" dirty="0" smtClean="0">
              <a:ea typeface="Calibri"/>
              <a:cs typeface="Times New Roman"/>
            </a:endParaRPr>
          </a:p>
          <a:p>
            <a:endParaRPr lang="ru-RU" dirty="0"/>
          </a:p>
        </p:txBody>
      </p:sp>
      <p:sp>
        <p:nvSpPr>
          <p:cNvPr id="5" name="TextBox 4"/>
          <p:cNvSpPr txBox="1"/>
          <p:nvPr/>
        </p:nvSpPr>
        <p:spPr>
          <a:xfrm>
            <a:off x="395536" y="1988840"/>
            <a:ext cx="8280920" cy="1431161"/>
          </a:xfrm>
          <a:prstGeom prst="rect">
            <a:avLst/>
          </a:prstGeom>
          <a:noFill/>
        </p:spPr>
        <p:txBody>
          <a:bodyPr wrap="square" rtlCol="0">
            <a:spAutoFit/>
          </a:bodyPr>
          <a:lstStyle/>
          <a:p>
            <a:pPr indent="449580" algn="ctr" fontAlgn="base" hangingPunct="0">
              <a:spcAft>
                <a:spcPts val="0"/>
              </a:spcAft>
            </a:pPr>
            <a:r>
              <a:rPr lang="en-US" b="1" dirty="0" smtClean="0">
                <a:ea typeface="Times New Roman"/>
                <a:cs typeface="Times New Roman"/>
              </a:rPr>
              <a:t>To test the efficiency of</a:t>
            </a:r>
            <a:r>
              <a:rPr lang="en-US" dirty="0" smtClean="0">
                <a:ea typeface="Times New Roman"/>
                <a:cs typeface="Times New Roman"/>
              </a:rPr>
              <a:t> </a:t>
            </a:r>
            <a:r>
              <a:rPr lang="en-US" sz="2400" b="1" i="1" dirty="0" smtClean="0">
                <a:solidFill>
                  <a:srgbClr val="C00000"/>
                </a:solidFill>
                <a:ea typeface="Times New Roman"/>
                <a:cs typeface="Times New Roman"/>
              </a:rPr>
              <a:t>deception cue</a:t>
            </a:r>
            <a:r>
              <a:rPr lang="en-US" dirty="0" smtClean="0">
                <a:ea typeface="Times New Roman"/>
                <a:cs typeface="Times New Roman"/>
              </a:rPr>
              <a:t>, </a:t>
            </a:r>
            <a:endParaRPr lang="ru-RU" sz="1050" dirty="0" smtClean="0">
              <a:ea typeface="Calibri"/>
              <a:cs typeface="Times New Roman"/>
            </a:endParaRPr>
          </a:p>
          <a:p>
            <a:pPr indent="449580" algn="ctr" fontAlgn="base" hangingPunct="0">
              <a:spcAft>
                <a:spcPts val="0"/>
              </a:spcAft>
            </a:pPr>
            <a:r>
              <a:rPr lang="en-US" b="1" dirty="0" smtClean="0">
                <a:ea typeface="Times New Roman"/>
                <a:cs typeface="Times New Roman"/>
              </a:rPr>
              <a:t>we used </a:t>
            </a:r>
            <a:r>
              <a:rPr lang="en-US" sz="2400" b="1" u="sng" dirty="0" smtClean="0">
                <a:ea typeface="Times New Roman"/>
                <a:cs typeface="Times New Roman"/>
              </a:rPr>
              <a:t>two </a:t>
            </a:r>
            <a:r>
              <a:rPr lang="en-US" sz="2400" b="1" u="sng" dirty="0" err="1" smtClean="0">
                <a:ea typeface="Times New Roman"/>
                <a:cs typeface="Times New Roman"/>
              </a:rPr>
              <a:t>subcorpora</a:t>
            </a:r>
            <a:r>
              <a:rPr lang="en-US" sz="2400" dirty="0" smtClean="0">
                <a:ea typeface="Times New Roman"/>
                <a:cs typeface="Times New Roman"/>
              </a:rPr>
              <a:t> </a:t>
            </a:r>
            <a:endParaRPr lang="ru-RU" sz="2400" dirty="0" smtClean="0">
              <a:ea typeface="Calibri"/>
              <a:cs typeface="Times New Roman"/>
            </a:endParaRPr>
          </a:p>
          <a:p>
            <a:pPr indent="449580" algn="ctr" fontAlgn="base" hangingPunct="0">
              <a:lnSpc>
                <a:spcPct val="150000"/>
              </a:lnSpc>
              <a:spcAft>
                <a:spcPts val="0"/>
              </a:spcAft>
            </a:pPr>
            <a:r>
              <a:rPr lang="en-US" sz="1400" dirty="0" smtClean="0">
                <a:ea typeface="Times New Roman"/>
                <a:cs typeface="Times New Roman"/>
              </a:rPr>
              <a:t>(</a:t>
            </a:r>
            <a:r>
              <a:rPr lang="en-US" sz="1400" b="1" dirty="0" smtClean="0">
                <a:ea typeface="Times New Roman"/>
                <a:cs typeface="Times New Roman"/>
              </a:rPr>
              <a:t>based on the text corpus </a:t>
            </a:r>
            <a:r>
              <a:rPr lang="en-US" sz="1400" b="1" i="1" dirty="0" smtClean="0">
                <a:solidFill>
                  <a:srgbClr val="C00000"/>
                </a:solidFill>
                <a:ea typeface="Times New Roman"/>
                <a:cs typeface="Times New Roman"/>
              </a:rPr>
              <a:t>“</a:t>
            </a:r>
            <a:r>
              <a:rPr lang="en-US" sz="1400" b="1" i="1" dirty="0" err="1" smtClean="0">
                <a:solidFill>
                  <a:srgbClr val="C00000"/>
                </a:solidFill>
                <a:ea typeface="Times New Roman"/>
                <a:cs typeface="Times New Roman"/>
              </a:rPr>
              <a:t>RusPersonality</a:t>
            </a:r>
            <a:r>
              <a:rPr lang="en-US" sz="1400" b="1" i="1" dirty="0" smtClean="0">
                <a:solidFill>
                  <a:srgbClr val="C00000"/>
                </a:solidFill>
                <a:ea typeface="Times New Roman"/>
                <a:cs typeface="Times New Roman"/>
              </a:rPr>
              <a:t>”</a:t>
            </a:r>
            <a:r>
              <a:rPr lang="en-US" sz="1400" dirty="0" smtClean="0">
                <a:ea typeface="Times New Roman"/>
                <a:cs typeface="Times New Roman"/>
              </a:rPr>
              <a:t>)</a:t>
            </a:r>
            <a:endParaRPr lang="ru-RU" sz="1050" dirty="0" smtClean="0">
              <a:ea typeface="Calibri"/>
              <a:cs typeface="Times New Roman"/>
            </a:endParaRPr>
          </a:p>
          <a:p>
            <a:endParaRPr lang="ru-RU" dirty="0"/>
          </a:p>
        </p:txBody>
      </p:sp>
      <p:sp>
        <p:nvSpPr>
          <p:cNvPr id="6" name="TextBox 5"/>
          <p:cNvSpPr txBox="1"/>
          <p:nvPr/>
        </p:nvSpPr>
        <p:spPr>
          <a:xfrm>
            <a:off x="107504" y="3429000"/>
            <a:ext cx="3125856" cy="923330"/>
          </a:xfrm>
          <a:prstGeom prst="rect">
            <a:avLst/>
          </a:prstGeom>
          <a:noFill/>
        </p:spPr>
        <p:txBody>
          <a:bodyPr wrap="none" rtlCol="0">
            <a:spAutoFit/>
          </a:bodyPr>
          <a:lstStyle/>
          <a:p>
            <a:r>
              <a:rPr lang="en-US" b="1" u="sng" dirty="0" smtClean="0">
                <a:solidFill>
                  <a:srgbClr val="C00000"/>
                </a:solidFill>
                <a:ea typeface="Times New Roman"/>
                <a:cs typeface="Times New Roman"/>
              </a:rPr>
              <a:t>First </a:t>
            </a:r>
            <a:r>
              <a:rPr lang="en-US" b="1" u="sng" dirty="0" err="1" smtClean="0">
                <a:solidFill>
                  <a:srgbClr val="C00000"/>
                </a:solidFill>
                <a:ea typeface="Times New Roman"/>
                <a:cs typeface="Times New Roman"/>
              </a:rPr>
              <a:t>subcorpus</a:t>
            </a:r>
            <a:r>
              <a:rPr lang="en-US" b="1" u="sng" dirty="0" smtClean="0">
                <a:solidFill>
                  <a:srgbClr val="C00000"/>
                </a:solidFill>
                <a:ea typeface="Times New Roman"/>
                <a:cs typeface="Times New Roman"/>
              </a:rPr>
              <a:t> </a:t>
            </a:r>
            <a:r>
              <a:rPr lang="en-US" b="1" dirty="0" smtClean="0">
                <a:solidFill>
                  <a:srgbClr val="C00000"/>
                </a:solidFill>
                <a:ea typeface="Times New Roman"/>
                <a:cs typeface="Times New Roman"/>
              </a:rPr>
              <a:t>–</a:t>
            </a:r>
            <a:r>
              <a:rPr lang="ru-RU" b="1" dirty="0" smtClean="0">
                <a:solidFill>
                  <a:srgbClr val="C00000"/>
                </a:solidFill>
                <a:ea typeface="Times New Roman"/>
                <a:cs typeface="Times New Roman"/>
              </a:rPr>
              <a:t> </a:t>
            </a:r>
            <a:r>
              <a:rPr lang="en-US" dirty="0" smtClean="0">
                <a:ea typeface="Times New Roman"/>
                <a:cs typeface="Times New Roman"/>
              </a:rPr>
              <a:t>truthful texts </a:t>
            </a:r>
            <a:endParaRPr lang="ru-RU" dirty="0" smtClean="0">
              <a:ea typeface="Times New Roman"/>
              <a:cs typeface="Times New Roman"/>
            </a:endParaRPr>
          </a:p>
          <a:p>
            <a:r>
              <a:rPr lang="en-US" b="1" u="sng" dirty="0" smtClean="0">
                <a:ea typeface="Times New Roman"/>
                <a:cs typeface="Times New Roman"/>
              </a:rPr>
              <a:t>describing pictures</a:t>
            </a:r>
            <a:r>
              <a:rPr lang="ru-RU" b="1" u="sng" dirty="0" smtClean="0">
                <a:ea typeface="Times New Roman"/>
                <a:cs typeface="Times New Roman"/>
              </a:rPr>
              <a:t> </a:t>
            </a:r>
          </a:p>
          <a:p>
            <a:pPr algn="ctr"/>
            <a:r>
              <a:rPr lang="en-US" b="1" dirty="0" smtClean="0">
                <a:solidFill>
                  <a:srgbClr val="C00000"/>
                </a:solidFill>
                <a:ea typeface="Times New Roman"/>
                <a:cs typeface="Times New Roman"/>
              </a:rPr>
              <a:t>(312 texts)</a:t>
            </a:r>
            <a:endParaRPr lang="ru-RU" dirty="0"/>
          </a:p>
        </p:txBody>
      </p:sp>
      <p:sp>
        <p:nvSpPr>
          <p:cNvPr id="7" name="TextBox 6"/>
          <p:cNvSpPr txBox="1"/>
          <p:nvPr/>
        </p:nvSpPr>
        <p:spPr>
          <a:xfrm>
            <a:off x="3563888" y="3356992"/>
            <a:ext cx="5580112" cy="2862322"/>
          </a:xfrm>
          <a:prstGeom prst="rect">
            <a:avLst/>
          </a:prstGeom>
          <a:noFill/>
        </p:spPr>
        <p:txBody>
          <a:bodyPr wrap="square" rtlCol="0">
            <a:spAutoFit/>
          </a:bodyPr>
          <a:lstStyle/>
          <a:p>
            <a:r>
              <a:rPr lang="en-US" b="1" u="sng" dirty="0" smtClean="0">
                <a:solidFill>
                  <a:srgbClr val="C00000"/>
                </a:solidFill>
                <a:ea typeface="Times New Roman"/>
                <a:cs typeface="Times New Roman"/>
              </a:rPr>
              <a:t>Second text corpus</a:t>
            </a:r>
            <a:r>
              <a:rPr lang="en-US" b="1" dirty="0" smtClean="0">
                <a:solidFill>
                  <a:srgbClr val="C00000"/>
                </a:solidFill>
                <a:ea typeface="Times New Roman"/>
                <a:cs typeface="Times New Roman"/>
              </a:rPr>
              <a:t> –</a:t>
            </a:r>
            <a:r>
              <a:rPr lang="ru-RU" b="1" dirty="0" smtClean="0">
                <a:solidFill>
                  <a:srgbClr val="C00000"/>
                </a:solidFill>
                <a:ea typeface="Times New Roman"/>
                <a:cs typeface="Times New Roman"/>
              </a:rPr>
              <a:t> </a:t>
            </a:r>
            <a:r>
              <a:rPr lang="en-US" dirty="0" smtClean="0"/>
              <a:t>deceptive texts of</a:t>
            </a:r>
            <a:r>
              <a:rPr lang="ru-RU" dirty="0" smtClean="0"/>
              <a:t> </a:t>
            </a:r>
            <a:r>
              <a:rPr lang="en-US" b="1" u="sng" dirty="0" smtClean="0">
                <a:ea typeface="Times New Roman"/>
                <a:cs typeface="Times New Roman"/>
              </a:rPr>
              <a:t>individuals who had tried </a:t>
            </a:r>
            <a:r>
              <a:rPr lang="ru-RU" b="1" u="sng" dirty="0" smtClean="0">
                <a:ea typeface="Times New Roman"/>
                <a:cs typeface="Times New Roman"/>
              </a:rPr>
              <a:t> </a:t>
            </a:r>
            <a:r>
              <a:rPr lang="en-US" b="1" u="sng" dirty="0" smtClean="0">
                <a:ea typeface="Times New Roman"/>
                <a:cs typeface="Times New Roman"/>
              </a:rPr>
              <a:t>to convince potential employers </a:t>
            </a:r>
            <a:r>
              <a:rPr lang="ru-RU" b="1" u="sng" dirty="0" smtClean="0">
                <a:ea typeface="Times New Roman"/>
                <a:cs typeface="Times New Roman"/>
              </a:rPr>
              <a:t> </a:t>
            </a:r>
            <a:r>
              <a:rPr lang="en-US" b="1" u="sng" dirty="0" smtClean="0">
                <a:ea typeface="Times New Roman"/>
                <a:cs typeface="Times New Roman"/>
              </a:rPr>
              <a:t>that they were good enough</a:t>
            </a:r>
            <a:r>
              <a:rPr lang="ru-RU" b="1" u="sng" dirty="0" smtClean="0">
                <a:ea typeface="Times New Roman"/>
                <a:cs typeface="Times New Roman"/>
              </a:rPr>
              <a:t> </a:t>
            </a:r>
            <a:r>
              <a:rPr lang="en-US" b="1" u="sng" dirty="0" smtClean="0">
                <a:ea typeface="Times New Roman"/>
                <a:cs typeface="Times New Roman"/>
              </a:rPr>
              <a:t>to do the job on offer</a:t>
            </a:r>
            <a:r>
              <a:rPr lang="ru-RU" b="1" u="sng" dirty="0" smtClean="0">
                <a:ea typeface="Times New Roman"/>
                <a:cs typeface="Times New Roman"/>
              </a:rPr>
              <a:t> </a:t>
            </a:r>
            <a:r>
              <a:rPr lang="en-US" b="1" dirty="0" smtClean="0"/>
              <a:t>(intentionally deceptive personal information)</a:t>
            </a:r>
            <a:r>
              <a:rPr lang="ru-RU" b="1" dirty="0" smtClean="0"/>
              <a:t> </a:t>
            </a:r>
          </a:p>
          <a:p>
            <a:pPr algn="ctr"/>
            <a:r>
              <a:rPr lang="en-US" b="1" dirty="0" smtClean="0">
                <a:solidFill>
                  <a:srgbClr val="C00000"/>
                </a:solidFill>
                <a:ea typeface="Times New Roman"/>
                <a:cs typeface="Times New Roman"/>
              </a:rPr>
              <a:t>(64 texts) </a:t>
            </a:r>
            <a:endParaRPr lang="ru-RU" b="1" u="sng" dirty="0" smtClean="0">
              <a:ea typeface="Times New Roman"/>
              <a:cs typeface="Times New Roman"/>
            </a:endParaRPr>
          </a:p>
          <a:p>
            <a:endParaRPr lang="ru-RU" b="1" u="sng" dirty="0" smtClean="0">
              <a:ea typeface="Times New Roman"/>
              <a:cs typeface="Times New Roman"/>
            </a:endParaRPr>
          </a:p>
          <a:p>
            <a:endParaRPr lang="ru-RU" b="1" u="sng" dirty="0" smtClean="0"/>
          </a:p>
          <a:p>
            <a:endParaRPr lang="ru-RU" dirty="0" smtClean="0"/>
          </a:p>
          <a:p>
            <a:endParaRPr lang="ru-RU" dirty="0" smtClean="0"/>
          </a:p>
          <a:p>
            <a:endParaRPr lang="ru-RU" dirty="0"/>
          </a:p>
        </p:txBody>
      </p:sp>
      <p:sp>
        <p:nvSpPr>
          <p:cNvPr id="9" name="Стрелка вниз 8"/>
          <p:cNvSpPr/>
          <p:nvPr/>
        </p:nvSpPr>
        <p:spPr>
          <a:xfrm rot="2403686">
            <a:off x="2687410" y="2978706"/>
            <a:ext cx="185192" cy="476562"/>
          </a:xfrm>
          <a:prstGeom prst="downArrow">
            <a:avLst/>
          </a:prstGeom>
          <a:solidFill>
            <a:srgbClr val="6C2F99">
              <a:alpha val="8039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низ 9"/>
          <p:cNvSpPr/>
          <p:nvPr/>
        </p:nvSpPr>
        <p:spPr>
          <a:xfrm rot="8321841" flipV="1">
            <a:off x="6649520" y="3013162"/>
            <a:ext cx="156618" cy="462959"/>
          </a:xfrm>
          <a:prstGeom prst="downArrow">
            <a:avLst/>
          </a:prstGeom>
          <a:solidFill>
            <a:srgbClr val="6C2F99">
              <a:alpha val="8039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395536" y="5589240"/>
            <a:ext cx="2173737" cy="923330"/>
          </a:xfrm>
          <a:prstGeom prst="rect">
            <a:avLst/>
          </a:prstGeom>
          <a:noFill/>
        </p:spPr>
        <p:txBody>
          <a:bodyPr wrap="none" rtlCol="0">
            <a:spAutoFit/>
          </a:bodyPr>
          <a:lstStyle/>
          <a:p>
            <a:pPr algn="ctr"/>
            <a:r>
              <a:rPr lang="en-US" dirty="0" smtClean="0">
                <a:solidFill>
                  <a:srgbClr val="C00000"/>
                </a:solidFill>
                <a:ea typeface="Times New Roman"/>
                <a:cs typeface="Times New Roman"/>
              </a:rPr>
              <a:t>Truthful texts</a:t>
            </a:r>
            <a:endParaRPr lang="ru-RU" dirty="0" smtClean="0">
              <a:solidFill>
                <a:srgbClr val="C00000"/>
              </a:solidFill>
              <a:ea typeface="Times New Roman"/>
              <a:cs typeface="Times New Roman"/>
            </a:endParaRPr>
          </a:p>
          <a:p>
            <a:pPr algn="ctr"/>
            <a:r>
              <a:rPr lang="en-US" dirty="0" smtClean="0">
                <a:ea typeface="Times New Roman"/>
                <a:cs typeface="Times New Roman"/>
              </a:rPr>
              <a:t>were identified with</a:t>
            </a:r>
            <a:endParaRPr lang="ru-RU" dirty="0" smtClean="0">
              <a:ea typeface="Times New Roman"/>
              <a:cs typeface="Times New Roman"/>
            </a:endParaRPr>
          </a:p>
          <a:p>
            <a:pPr algn="ctr"/>
            <a:r>
              <a:rPr lang="en-US" b="1" u="sng" dirty="0" smtClean="0">
                <a:solidFill>
                  <a:srgbClr val="C00000"/>
                </a:solidFill>
                <a:ea typeface="Times New Roman"/>
                <a:cs typeface="Times New Roman"/>
              </a:rPr>
              <a:t>an accuracy of ~71 %</a:t>
            </a:r>
            <a:endParaRPr lang="ru-RU" dirty="0"/>
          </a:p>
        </p:txBody>
      </p:sp>
      <p:sp>
        <p:nvSpPr>
          <p:cNvPr id="12" name="TextBox 11"/>
          <p:cNvSpPr txBox="1"/>
          <p:nvPr/>
        </p:nvSpPr>
        <p:spPr>
          <a:xfrm>
            <a:off x="5796136" y="5533022"/>
            <a:ext cx="2627707" cy="1324978"/>
          </a:xfrm>
          <a:prstGeom prst="rect">
            <a:avLst/>
          </a:prstGeom>
          <a:noFill/>
        </p:spPr>
        <p:txBody>
          <a:bodyPr wrap="none" rtlCol="0">
            <a:spAutoFit/>
          </a:bodyPr>
          <a:lstStyle/>
          <a:p>
            <a:pPr indent="449580" algn="ctr" fontAlgn="base" hangingPunct="0">
              <a:lnSpc>
                <a:spcPct val="115000"/>
              </a:lnSpc>
              <a:spcAft>
                <a:spcPts val="0"/>
              </a:spcAft>
            </a:pPr>
            <a:r>
              <a:rPr lang="en-US" dirty="0" smtClean="0">
                <a:solidFill>
                  <a:srgbClr val="C00000"/>
                </a:solidFill>
                <a:ea typeface="Times New Roman"/>
                <a:cs typeface="Times New Roman"/>
              </a:rPr>
              <a:t>Deceptive texts</a:t>
            </a:r>
            <a:r>
              <a:rPr lang="ru-RU" dirty="0" smtClean="0">
                <a:solidFill>
                  <a:srgbClr val="C00000"/>
                </a:solidFill>
                <a:ea typeface="Times New Roman"/>
                <a:cs typeface="Times New Roman"/>
              </a:rPr>
              <a:t> </a:t>
            </a:r>
          </a:p>
          <a:p>
            <a:pPr indent="449580" algn="ctr" fontAlgn="base" hangingPunct="0">
              <a:lnSpc>
                <a:spcPct val="115000"/>
              </a:lnSpc>
            </a:pPr>
            <a:r>
              <a:rPr lang="en-US" dirty="0" smtClean="0">
                <a:ea typeface="Times New Roman"/>
                <a:cs typeface="Times New Roman"/>
              </a:rPr>
              <a:t>were identified with</a:t>
            </a:r>
            <a:r>
              <a:rPr lang="ru-RU" dirty="0" smtClean="0">
                <a:ea typeface="Times New Roman"/>
                <a:cs typeface="Times New Roman"/>
              </a:rPr>
              <a:t> </a:t>
            </a:r>
          </a:p>
          <a:p>
            <a:pPr indent="449580" algn="ctr" fontAlgn="base" hangingPunct="0">
              <a:lnSpc>
                <a:spcPct val="115000"/>
              </a:lnSpc>
            </a:pPr>
            <a:r>
              <a:rPr lang="en-US" b="1" u="sng" dirty="0" smtClean="0">
                <a:solidFill>
                  <a:srgbClr val="C00000"/>
                </a:solidFill>
                <a:ea typeface="Times New Roman"/>
                <a:cs typeface="Times New Roman"/>
              </a:rPr>
              <a:t>an accuracy of ~72 %</a:t>
            </a:r>
            <a:endParaRPr lang="ru-RU" dirty="0" smtClean="0">
              <a:ea typeface="Calibri"/>
              <a:cs typeface="Times New Roman"/>
            </a:endParaRPr>
          </a:p>
          <a:p>
            <a:endParaRPr lang="ru-RU" dirty="0"/>
          </a:p>
        </p:txBody>
      </p:sp>
      <p:sp>
        <p:nvSpPr>
          <p:cNvPr id="13" name="Стрелка вниз 12"/>
          <p:cNvSpPr/>
          <p:nvPr/>
        </p:nvSpPr>
        <p:spPr>
          <a:xfrm>
            <a:off x="1403648" y="5085184"/>
            <a:ext cx="72008" cy="432048"/>
          </a:xfrm>
          <a:prstGeom prst="downArrow">
            <a:avLst/>
          </a:prstGeom>
          <a:solidFill>
            <a:srgbClr val="6C2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трелка вниз 13"/>
          <p:cNvSpPr/>
          <p:nvPr/>
        </p:nvSpPr>
        <p:spPr>
          <a:xfrm>
            <a:off x="7380312" y="5085184"/>
            <a:ext cx="72008" cy="432048"/>
          </a:xfrm>
          <a:prstGeom prst="downArrow">
            <a:avLst/>
          </a:prstGeom>
          <a:solidFill>
            <a:srgbClr val="6C2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Управляющая кнопка: назад 14">
            <a:hlinkClick r:id="" action="ppaction://hlinkshowjump?jump=previousslide" highlightClick="1"/>
            <a:hlinkHover r:id="" action="ppaction://hlinkshowjump?jump=firstslide"/>
          </p:cNvPr>
          <p:cNvSpPr/>
          <p:nvPr/>
        </p:nvSpPr>
        <p:spPr>
          <a:xfrm>
            <a:off x="107504" y="6525344"/>
            <a:ext cx="288032" cy="250328"/>
          </a:xfrm>
          <a:prstGeom prst="actionButtonBackPrevio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animBg="1"/>
      <p:bldP spid="10" grpId="0" animBg="1"/>
      <p:bldP spid="11" grpId="0"/>
      <p:bldP spid="12" grpId="0"/>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484784"/>
            <a:ext cx="8424936" cy="2062103"/>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5400" b="1" dirty="0" smtClean="0">
                <a:solidFill>
                  <a:srgbClr val="C00000"/>
                </a:solidFill>
                <a:sym typeface="Wingdings"/>
              </a:rPr>
              <a:t></a:t>
            </a:r>
            <a:r>
              <a:rPr lang="en-US" dirty="0" smtClean="0"/>
              <a:t> </a:t>
            </a:r>
            <a:r>
              <a:rPr lang="en-US" sz="2800" dirty="0" smtClean="0">
                <a:latin typeface="Times New Roman" pitchFamily="18" charset="0"/>
                <a:cs typeface="Times New Roman" pitchFamily="18" charset="0"/>
              </a:rPr>
              <a:t>There </a:t>
            </a:r>
            <a:r>
              <a:rPr lang="en-US" sz="2800" dirty="0">
                <a:latin typeface="Times New Roman" pitchFamily="18" charset="0"/>
                <a:cs typeface="Times New Roman" pitchFamily="18" charset="0"/>
              </a:rPr>
              <a:t>is a </a:t>
            </a:r>
            <a:r>
              <a:rPr lang="en-US" sz="2800" b="1" dirty="0">
                <a:latin typeface="Times New Roman" pitchFamily="18" charset="0"/>
                <a:cs typeface="Times New Roman" pitchFamily="18" charset="0"/>
              </a:rPr>
              <a:t>strong lack of correctly labeled corpora containing real-world texts </a:t>
            </a:r>
            <a:endParaRPr lang="en-US" sz="2800" b="1" dirty="0" smtClean="0">
              <a:latin typeface="Times New Roman" pitchFamily="18" charset="0"/>
              <a:cs typeface="Times New Roman" pitchFamily="18" charset="0"/>
            </a:endParaRPr>
          </a:p>
          <a:p>
            <a:pPr algn="ctr"/>
            <a:r>
              <a:rPr lang="en-US" sz="2800" b="1" i="1" dirty="0" smtClean="0">
                <a:latin typeface="Times New Roman" pitchFamily="18" charset="0"/>
                <a:cs typeface="Times New Roman" pitchFamily="18" charset="0"/>
              </a:rPr>
              <a:t>especially </a:t>
            </a:r>
            <a:r>
              <a:rPr lang="en-US" sz="2800" b="1" i="1" dirty="0">
                <a:latin typeface="Times New Roman" pitchFamily="18" charset="0"/>
                <a:cs typeface="Times New Roman" pitchFamily="18" charset="0"/>
              </a:rPr>
              <a:t>for non-English languages</a:t>
            </a:r>
            <a:r>
              <a:rPr lang="en-US" sz="2800" dirty="0">
                <a:latin typeface="Times New Roman" pitchFamily="18" charset="0"/>
                <a:cs typeface="Times New Roman" pitchFamily="18" charset="0"/>
              </a:rPr>
              <a:t>.</a:t>
            </a:r>
            <a:endParaRPr lang="ru-RU" sz="2800" dirty="0">
              <a:latin typeface="Times New Roman" pitchFamily="18" charset="0"/>
              <a:cs typeface="Times New Roman" pitchFamily="18" charset="0"/>
            </a:endParaRPr>
          </a:p>
          <a:p>
            <a:pPr algn="ctr"/>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descr="D:\Conference RusSIR Saratov\Детекция лжи картинки\98e0cdd4e0bdb1a2d8e1cded7f0b007c_XL.jpg"/>
          <p:cNvPicPr>
            <a:picLocks noChangeAspect="1" noChangeArrowheads="1"/>
          </p:cNvPicPr>
          <p:nvPr/>
        </p:nvPicPr>
        <p:blipFill>
          <a:blip r:embed="rId2" cstate="print"/>
          <a:srcRect/>
          <a:stretch>
            <a:fillRect/>
          </a:stretch>
        </p:blipFill>
        <p:spPr bwMode="auto">
          <a:xfrm>
            <a:off x="6407696" y="3977680"/>
            <a:ext cx="2736304" cy="2880320"/>
          </a:xfrm>
          <a:prstGeom prst="rect">
            <a:avLst/>
          </a:prstGeom>
          <a:noFill/>
        </p:spPr>
      </p:pic>
      <p:pic>
        <p:nvPicPr>
          <p:cNvPr id="17410" name="Picture 2" descr="D:\Conference RusSIR Saratov\Детекция лжи картинки\86120.jpg"/>
          <p:cNvPicPr>
            <a:picLocks noChangeAspect="1" noChangeArrowheads="1"/>
          </p:cNvPicPr>
          <p:nvPr/>
        </p:nvPicPr>
        <p:blipFill>
          <a:blip r:embed="rId3" cstate="print"/>
          <a:srcRect/>
          <a:stretch>
            <a:fillRect/>
          </a:stretch>
        </p:blipFill>
        <p:spPr bwMode="auto">
          <a:xfrm>
            <a:off x="0" y="0"/>
            <a:ext cx="2195736" cy="2708920"/>
          </a:xfrm>
          <a:prstGeom prst="rect">
            <a:avLst/>
          </a:prstGeom>
          <a:noFill/>
        </p:spPr>
      </p:pic>
      <p:sp>
        <p:nvSpPr>
          <p:cNvPr id="4" name="TextBox 3"/>
          <p:cNvSpPr txBox="1"/>
          <p:nvPr/>
        </p:nvSpPr>
        <p:spPr>
          <a:xfrm>
            <a:off x="1979712" y="332656"/>
            <a:ext cx="7340536" cy="1292662"/>
          </a:xfrm>
          <a:prstGeom prst="rect">
            <a:avLst/>
          </a:prstGeom>
          <a:noFill/>
        </p:spPr>
        <p:txBody>
          <a:bodyPr wrap="none" rtlCol="0">
            <a:spAutoFit/>
          </a:bodyPr>
          <a:lstStyle/>
          <a:p>
            <a:pPr algn="ctr"/>
            <a:r>
              <a:rPr lang="en-US" sz="3000" b="1" u="sng" dirty="0">
                <a:solidFill>
                  <a:srgbClr val="00297A"/>
                </a:solidFill>
                <a:latin typeface="Times New Roman" pitchFamily="18" charset="0"/>
                <a:cs typeface="Times New Roman" pitchFamily="18" charset="0"/>
              </a:rPr>
              <a:t>BUILDING A CORPUS OF REAL TEXTS </a:t>
            </a:r>
            <a:endParaRPr lang="en-US" sz="3000" b="1" u="sng" dirty="0" smtClean="0">
              <a:solidFill>
                <a:srgbClr val="00297A"/>
              </a:solidFill>
              <a:latin typeface="Times New Roman" pitchFamily="18" charset="0"/>
              <a:cs typeface="Times New Roman" pitchFamily="18" charset="0"/>
            </a:endParaRPr>
          </a:p>
          <a:p>
            <a:pPr algn="ctr"/>
            <a:r>
              <a:rPr lang="en-US" sz="3000" b="1" u="sng" dirty="0" smtClean="0">
                <a:solidFill>
                  <a:srgbClr val="00297A"/>
                </a:solidFill>
                <a:latin typeface="Times New Roman" pitchFamily="18" charset="0"/>
                <a:cs typeface="Times New Roman" pitchFamily="18" charset="0"/>
              </a:rPr>
              <a:t>FOR </a:t>
            </a:r>
            <a:r>
              <a:rPr lang="en-US" sz="3000" b="1" u="sng" dirty="0">
                <a:solidFill>
                  <a:srgbClr val="00297A"/>
                </a:solidFill>
                <a:latin typeface="Times New Roman" pitchFamily="18" charset="0"/>
                <a:cs typeface="Times New Roman" pitchFamily="18" charset="0"/>
              </a:rPr>
              <a:t>DECEPTION DETECTION</a:t>
            </a:r>
            <a:endParaRPr lang="ru-RU" sz="3000" b="1" u="sng" dirty="0">
              <a:solidFill>
                <a:srgbClr val="00297A"/>
              </a:solidFill>
              <a:latin typeface="Times New Roman" pitchFamily="18" charset="0"/>
              <a:cs typeface="Times New Roman" pitchFamily="18" charset="0"/>
            </a:endParaRPr>
          </a:p>
          <a:p>
            <a:endParaRPr lang="ru-RU" dirty="0"/>
          </a:p>
        </p:txBody>
      </p:sp>
      <p:sp>
        <p:nvSpPr>
          <p:cNvPr id="5" name="TextBox 4"/>
          <p:cNvSpPr txBox="1"/>
          <p:nvPr/>
        </p:nvSpPr>
        <p:spPr>
          <a:xfrm>
            <a:off x="467544" y="2996952"/>
            <a:ext cx="6120680" cy="2862322"/>
          </a:xfrm>
          <a:prstGeom prst="rect">
            <a:avLst/>
          </a:prstGeom>
          <a:noFill/>
        </p:spPr>
        <p:txBody>
          <a:bodyPr wrap="square" rtlCol="0">
            <a:spAutoFit/>
          </a:bodyPr>
          <a:lstStyle/>
          <a:p>
            <a:pPr algn="just"/>
            <a:r>
              <a:rPr lang="en-US" dirty="0" smtClean="0">
                <a:solidFill>
                  <a:srgbClr val="00297A"/>
                </a:solidFill>
                <a:latin typeface="Times New Roman" pitchFamily="18" charset="0"/>
                <a:cs typeface="Times New Roman" pitchFamily="18" charset="0"/>
              </a:rPr>
              <a:t>	</a:t>
            </a:r>
            <a:r>
              <a:rPr lang="en-US" sz="2800" b="1" dirty="0" smtClean="0">
                <a:solidFill>
                  <a:srgbClr val="C00000"/>
                </a:solidFill>
                <a:latin typeface="Times New Roman" pitchFamily="18" charset="0"/>
                <a:cs typeface="Times New Roman" pitchFamily="18" charset="0"/>
              </a:rPr>
              <a:t>The </a:t>
            </a:r>
            <a:r>
              <a:rPr lang="en-US" sz="2800" b="1" dirty="0">
                <a:solidFill>
                  <a:srgbClr val="C00000"/>
                </a:solidFill>
                <a:latin typeface="Times New Roman" pitchFamily="18" charset="0"/>
                <a:cs typeface="Times New Roman" pitchFamily="18" charset="0"/>
              </a:rPr>
              <a:t>material </a:t>
            </a:r>
            <a:r>
              <a:rPr lang="en-US" sz="3000" dirty="0">
                <a:solidFill>
                  <a:srgbClr val="00297A"/>
                </a:solidFill>
                <a:latin typeface="Times New Roman" pitchFamily="18" charset="0"/>
                <a:cs typeface="Times New Roman" pitchFamily="18" charset="0"/>
              </a:rPr>
              <a:t>is a collection of dialogues (interviews) in Russian with meta-labeling providing the interviewees’ data (gender, age, for some respondents – psychological testing scores).</a:t>
            </a:r>
            <a:endParaRPr lang="ru-RU" sz="3000" dirty="0">
              <a:solidFill>
                <a:srgbClr val="00297A"/>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24744"/>
            <a:ext cx="8568952" cy="3385542"/>
          </a:xfrm>
          <a:prstGeom prst="rect">
            <a:avLst/>
          </a:prstGeom>
          <a:noFill/>
        </p:spPr>
        <p:txBody>
          <a:bodyPr wrap="square" rtlCol="0">
            <a:spAutoFit/>
          </a:bodyPr>
          <a:lstStyle/>
          <a:p>
            <a:endParaRPr lang="en-US" sz="2800" b="1" u="sng" dirty="0" smtClean="0">
              <a:solidFill>
                <a:srgbClr val="00297A"/>
              </a:solidFill>
              <a:latin typeface="Times New Roman" pitchFamily="18" charset="0"/>
              <a:cs typeface="Times New Roman" pitchFamily="18" charset="0"/>
            </a:endParaRPr>
          </a:p>
          <a:p>
            <a:endParaRPr lang="en-US" sz="2800" b="1" u="sng" dirty="0">
              <a:solidFill>
                <a:srgbClr val="00297A"/>
              </a:solidFill>
              <a:latin typeface="Times New Roman" pitchFamily="18" charset="0"/>
              <a:cs typeface="Times New Roman" pitchFamily="18" charset="0"/>
            </a:endParaRPr>
          </a:p>
          <a:p>
            <a:r>
              <a:rPr lang="en-US" sz="2800" b="1" u="sng" dirty="0" smtClean="0">
                <a:solidFill>
                  <a:srgbClr val="00297A"/>
                </a:solidFill>
                <a:latin typeface="Times New Roman" pitchFamily="18" charset="0"/>
                <a:cs typeface="Times New Roman" pitchFamily="18" charset="0"/>
              </a:rPr>
              <a:t>Two </a:t>
            </a:r>
            <a:r>
              <a:rPr lang="en-US" sz="2800" b="1" u="sng" dirty="0">
                <a:solidFill>
                  <a:srgbClr val="00297A"/>
                </a:solidFill>
                <a:latin typeface="Times New Roman" pitchFamily="18" charset="0"/>
                <a:cs typeface="Times New Roman" pitchFamily="18" charset="0"/>
              </a:rPr>
              <a:t>sources</a:t>
            </a:r>
            <a:r>
              <a:rPr lang="en-US" sz="2800" dirty="0">
                <a:solidFill>
                  <a:srgbClr val="00297A"/>
                </a:solidFill>
                <a:latin typeface="Times New Roman" pitchFamily="18" charset="0"/>
                <a:cs typeface="Times New Roman" pitchFamily="18" charset="0"/>
              </a:rPr>
              <a:t>:</a:t>
            </a:r>
            <a:endParaRPr lang="ru-RU" sz="2800" dirty="0">
              <a:solidFill>
                <a:srgbClr val="00297A"/>
              </a:solidFill>
              <a:latin typeface="Times New Roman" pitchFamily="18" charset="0"/>
              <a:cs typeface="Times New Roman" pitchFamily="18" charset="0"/>
            </a:endParaRPr>
          </a:p>
          <a:p>
            <a:pPr algn="just"/>
            <a:r>
              <a:rPr lang="en-US" sz="2800" dirty="0">
                <a:solidFill>
                  <a:srgbClr val="00297A"/>
                </a:solidFill>
                <a:latin typeface="Times New Roman" pitchFamily="18" charset="0"/>
                <a:cs typeface="Times New Roman" pitchFamily="18" charset="0"/>
              </a:rPr>
              <a:t>- video recordings of job interviews (private job interview data) as well as casual talks, robbery inspections, etc.;</a:t>
            </a:r>
            <a:endParaRPr lang="ru-RU" sz="2800" dirty="0">
              <a:solidFill>
                <a:srgbClr val="00297A"/>
              </a:solidFill>
              <a:latin typeface="Times New Roman" pitchFamily="18" charset="0"/>
              <a:cs typeface="Times New Roman" pitchFamily="18" charset="0"/>
            </a:endParaRPr>
          </a:p>
          <a:p>
            <a:pPr algn="just"/>
            <a:r>
              <a:rPr lang="en-US" sz="2800" dirty="0">
                <a:solidFill>
                  <a:srgbClr val="00297A"/>
                </a:solidFill>
                <a:latin typeface="Times New Roman" pitchFamily="18" charset="0"/>
                <a:cs typeface="Times New Roman" pitchFamily="18" charset="0"/>
              </a:rPr>
              <a:t>- video recordings of crime suspects interrogations who were found to be guilty.</a:t>
            </a:r>
            <a:endParaRPr lang="ru-RU" sz="2800" dirty="0">
              <a:solidFill>
                <a:srgbClr val="00297A"/>
              </a:solidFill>
              <a:latin typeface="Times New Roman" pitchFamily="18" charset="0"/>
              <a:cs typeface="Times New Roman" pitchFamily="18" charset="0"/>
            </a:endParaRPr>
          </a:p>
          <a:p>
            <a:endParaRPr lang="ru-RU" dirty="0"/>
          </a:p>
        </p:txBody>
      </p:sp>
      <p:sp>
        <p:nvSpPr>
          <p:cNvPr id="4" name="TextBox 3"/>
          <p:cNvSpPr txBox="1"/>
          <p:nvPr/>
        </p:nvSpPr>
        <p:spPr>
          <a:xfrm>
            <a:off x="2771800" y="5301208"/>
            <a:ext cx="4653838" cy="461665"/>
          </a:xfrm>
          <a:prstGeom prst="rect">
            <a:avLst/>
          </a:prstGeom>
          <a:noFill/>
        </p:spPr>
        <p:txBody>
          <a:bodyPr wrap="none" rtlCol="0">
            <a:spAutoFit/>
          </a:bodyPr>
          <a:lstStyle/>
          <a:p>
            <a:r>
              <a:rPr lang="en-US" sz="2400" dirty="0">
                <a:solidFill>
                  <a:srgbClr val="00297A"/>
                </a:solidFill>
                <a:latin typeface="Times New Roman" pitchFamily="18" charset="0"/>
                <a:cs typeface="Times New Roman" pitchFamily="18" charset="0"/>
              </a:rPr>
              <a:t>The records used are </a:t>
            </a:r>
            <a:r>
              <a:rPr lang="en-US" sz="2400" b="1" dirty="0" smtClean="0">
                <a:solidFill>
                  <a:srgbClr val="00297A"/>
                </a:solidFill>
                <a:latin typeface="Times New Roman" pitchFamily="18" charset="0"/>
                <a:cs typeface="Times New Roman" pitchFamily="18" charset="0"/>
              </a:rPr>
              <a:t>19 </a:t>
            </a:r>
            <a:r>
              <a:rPr lang="en-US" sz="2400" b="1" dirty="0">
                <a:solidFill>
                  <a:srgbClr val="00297A"/>
                </a:solidFill>
                <a:latin typeface="Times New Roman" pitchFamily="18" charset="0"/>
                <a:cs typeface="Times New Roman" pitchFamily="18" charset="0"/>
              </a:rPr>
              <a:t>hours </a:t>
            </a:r>
            <a:r>
              <a:rPr lang="en-US" sz="2400" dirty="0" smtClean="0">
                <a:solidFill>
                  <a:srgbClr val="00297A"/>
                </a:solidFill>
                <a:latin typeface="Times New Roman" pitchFamily="18" charset="0"/>
                <a:cs typeface="Times New Roman" pitchFamily="18" charset="0"/>
              </a:rPr>
              <a:t>long.</a:t>
            </a:r>
            <a:endParaRPr lang="ru-RU" sz="2400" dirty="0">
              <a:solidFill>
                <a:srgbClr val="00297A"/>
              </a:solidFill>
              <a:latin typeface="Times New Roman" pitchFamily="18" charset="0"/>
              <a:cs typeface="Times New Roman" pitchFamily="18" charset="0"/>
            </a:endParaRPr>
          </a:p>
        </p:txBody>
      </p:sp>
      <p:sp>
        <p:nvSpPr>
          <p:cNvPr id="8" name="TextBox 7"/>
          <p:cNvSpPr txBox="1"/>
          <p:nvPr/>
        </p:nvSpPr>
        <p:spPr>
          <a:xfrm>
            <a:off x="1763688" y="4581128"/>
            <a:ext cx="5513882" cy="738664"/>
          </a:xfrm>
          <a:prstGeom prst="rect">
            <a:avLst/>
          </a:prstGeom>
          <a:noFill/>
        </p:spPr>
        <p:txBody>
          <a:bodyPr wrap="square" rtlCol="0">
            <a:spAutoFit/>
          </a:bodyPr>
          <a:lstStyle/>
          <a:p>
            <a:r>
              <a:rPr lang="en-US" sz="2400" dirty="0">
                <a:solidFill>
                  <a:srgbClr val="00297A"/>
                </a:solidFill>
                <a:latin typeface="Times New Roman" pitchFamily="18" charset="0"/>
                <a:cs typeface="Times New Roman" pitchFamily="18" charset="0"/>
              </a:rPr>
              <a:t>All samples are </a:t>
            </a:r>
            <a:r>
              <a:rPr lang="en-US" sz="2400" b="1" dirty="0">
                <a:solidFill>
                  <a:srgbClr val="00297A"/>
                </a:solidFill>
                <a:latin typeface="Times New Roman" pitchFamily="18" charset="0"/>
                <a:cs typeface="Times New Roman" pitchFamily="18" charset="0"/>
              </a:rPr>
              <a:t>spontaneously produced</a:t>
            </a:r>
            <a:r>
              <a:rPr lang="en-US" sz="2400" dirty="0">
                <a:solidFill>
                  <a:srgbClr val="00297A"/>
                </a:solidFill>
                <a:latin typeface="Times New Roman" pitchFamily="18" charset="0"/>
                <a:cs typeface="Times New Roman" pitchFamily="18" charset="0"/>
              </a:rPr>
              <a:t>. </a:t>
            </a:r>
            <a:endParaRPr lang="ru-RU" sz="2400" dirty="0">
              <a:solidFill>
                <a:srgbClr val="00297A"/>
              </a:solidFill>
              <a:latin typeface="Times New Roman" pitchFamily="18" charset="0"/>
              <a:cs typeface="Times New Roman" pitchFamily="18" charset="0"/>
            </a:endParaRPr>
          </a:p>
          <a:p>
            <a:endParaRPr lang="ru-RU" dirty="0"/>
          </a:p>
        </p:txBody>
      </p:sp>
      <p:sp>
        <p:nvSpPr>
          <p:cNvPr id="9" name="TextBox 8"/>
          <p:cNvSpPr txBox="1"/>
          <p:nvPr/>
        </p:nvSpPr>
        <p:spPr>
          <a:xfrm>
            <a:off x="971600" y="260648"/>
            <a:ext cx="7340536" cy="1292662"/>
          </a:xfrm>
          <a:prstGeom prst="rect">
            <a:avLst/>
          </a:prstGeom>
          <a:noFill/>
        </p:spPr>
        <p:txBody>
          <a:bodyPr wrap="none" rtlCol="0">
            <a:spAutoFit/>
          </a:bodyPr>
          <a:lstStyle/>
          <a:p>
            <a:pPr algn="ctr"/>
            <a:r>
              <a:rPr lang="en-US" sz="3000" b="1" u="sng" dirty="0">
                <a:solidFill>
                  <a:srgbClr val="00297A"/>
                </a:solidFill>
                <a:latin typeface="Times New Roman" pitchFamily="18" charset="0"/>
                <a:cs typeface="Times New Roman" pitchFamily="18" charset="0"/>
              </a:rPr>
              <a:t>BUILDING A CORPUS OF REAL TEXTS </a:t>
            </a:r>
            <a:endParaRPr lang="en-US" sz="3000" b="1" u="sng" dirty="0" smtClean="0">
              <a:solidFill>
                <a:srgbClr val="00297A"/>
              </a:solidFill>
              <a:latin typeface="Times New Roman" pitchFamily="18" charset="0"/>
              <a:cs typeface="Times New Roman" pitchFamily="18" charset="0"/>
            </a:endParaRPr>
          </a:p>
          <a:p>
            <a:pPr algn="ctr"/>
            <a:r>
              <a:rPr lang="en-US" sz="3000" b="1" u="sng" dirty="0" smtClean="0">
                <a:solidFill>
                  <a:srgbClr val="00297A"/>
                </a:solidFill>
                <a:latin typeface="Times New Roman" pitchFamily="18" charset="0"/>
                <a:cs typeface="Times New Roman" pitchFamily="18" charset="0"/>
              </a:rPr>
              <a:t>FOR </a:t>
            </a:r>
            <a:r>
              <a:rPr lang="en-US" sz="3000" b="1" u="sng" dirty="0">
                <a:solidFill>
                  <a:srgbClr val="00297A"/>
                </a:solidFill>
                <a:latin typeface="Times New Roman" pitchFamily="18" charset="0"/>
                <a:cs typeface="Times New Roman" pitchFamily="18" charset="0"/>
              </a:rPr>
              <a:t>DECEPTION DETECTION</a:t>
            </a:r>
            <a:endParaRPr lang="ru-RU" sz="3000" b="1" u="sng" dirty="0">
              <a:solidFill>
                <a:srgbClr val="00297A"/>
              </a:solidFill>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1475656" y="1052735"/>
          <a:ext cx="6048673" cy="4890973"/>
        </p:xfrm>
        <a:graphic>
          <a:graphicData uri="http://schemas.openxmlformats.org/drawingml/2006/table">
            <a:tbl>
              <a:tblPr/>
              <a:tblGrid>
                <a:gridCol w="1334549"/>
                <a:gridCol w="1363351"/>
                <a:gridCol w="1868608"/>
                <a:gridCol w="1482165"/>
              </a:tblGrid>
              <a:tr h="440407">
                <a:tc>
                  <a:txBody>
                    <a:bodyPr/>
                    <a:lstStyle/>
                    <a:p>
                      <a:pPr algn="ctr">
                        <a:spcAft>
                          <a:spcPts val="0"/>
                        </a:spcAft>
                        <a:tabLst>
                          <a:tab pos="2362200" algn="r"/>
                        </a:tabLst>
                      </a:pPr>
                      <a:r>
                        <a:rPr lang="ru-RU" sz="1200" b="1" dirty="0" err="1">
                          <a:latin typeface="Times New Roman"/>
                          <a:ea typeface="FreeSerif"/>
                        </a:rPr>
                        <a:t>Respondent</a:t>
                      </a:r>
                      <a:r>
                        <a:rPr lang="ru-RU" sz="1200" b="1" dirty="0">
                          <a:latin typeface="Times New Roman"/>
                          <a:ea typeface="FreeSerif"/>
                        </a:rPr>
                        <a:t> </a:t>
                      </a:r>
                      <a:r>
                        <a:rPr lang="ru-RU" sz="1200" b="1" dirty="0" err="1">
                          <a:latin typeface="Times New Roman"/>
                          <a:ea typeface="FreeSerif"/>
                        </a:rPr>
                        <a:t>number</a:t>
                      </a:r>
                      <a:endParaRPr lang="ru-RU" sz="1200" dirty="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dirty="0" err="1">
                          <a:latin typeface="Times New Roman"/>
                          <a:ea typeface="FreeSerif"/>
                        </a:rPr>
                        <a:t>Time</a:t>
                      </a:r>
                      <a:r>
                        <a:rPr lang="ru-RU" sz="1200" b="1" dirty="0">
                          <a:latin typeface="Times New Roman"/>
                          <a:ea typeface="FreeSerif"/>
                        </a:rPr>
                        <a:t>, </a:t>
                      </a:r>
                      <a:r>
                        <a:rPr lang="ru-RU" sz="1200" b="1" dirty="0" err="1">
                          <a:latin typeface="Times New Roman"/>
                          <a:ea typeface="FreeSerif"/>
                        </a:rPr>
                        <a:t>min</a:t>
                      </a:r>
                      <a:endParaRPr lang="ru-RU" sz="1200" dirty="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latin typeface="Times New Roman"/>
                          <a:ea typeface="FreeSerif"/>
                        </a:rPr>
                        <a:t>Case type</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86995" algn="ctr">
                        <a:spcAft>
                          <a:spcPts val="0"/>
                        </a:spcAft>
                      </a:pPr>
                      <a:r>
                        <a:rPr lang="ru-RU" sz="1200" b="1">
                          <a:latin typeface="Times New Roman"/>
                          <a:ea typeface="FreeSerif"/>
                        </a:rPr>
                        <a:t>Narrator</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180">
                <a:tc>
                  <a:txBody>
                    <a:bodyPr/>
                    <a:lstStyle/>
                    <a:p>
                      <a:pPr algn="ctr">
                        <a:spcAft>
                          <a:spcPts val="0"/>
                        </a:spcAft>
                        <a:tabLst>
                          <a:tab pos="2362200" algn="r"/>
                        </a:tabLst>
                      </a:pPr>
                      <a:r>
                        <a:rPr lang="ru-RU" sz="1200">
                          <a:latin typeface="Times New Roman"/>
                          <a:ea typeface="FreeSerif"/>
                        </a:rPr>
                        <a:t>1</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31</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Job</a:t>
                      </a:r>
                      <a:r>
                        <a:rPr lang="ru-RU" sz="1200" dirty="0">
                          <a:latin typeface="Times New Roman"/>
                          <a:ea typeface="FreeSerif"/>
                        </a:rPr>
                        <a:t> </a:t>
                      </a:r>
                      <a:r>
                        <a:rPr lang="ru-RU" sz="1200" dirty="0" err="1">
                          <a:latin typeface="Times New Roman"/>
                          <a:ea typeface="FreeSerif"/>
                        </a:rPr>
                        <a:t>interview</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female, 32</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2</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46</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latin typeface="Times New Roman"/>
                          <a:ea typeface="FreeSerif"/>
                        </a:rPr>
                        <a:t>Inspection  using a polygraph</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female, 51</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180">
                <a:tc>
                  <a:txBody>
                    <a:bodyPr/>
                    <a:lstStyle/>
                    <a:p>
                      <a:pPr algn="ctr">
                        <a:spcAft>
                          <a:spcPts val="0"/>
                        </a:spcAft>
                        <a:tabLst>
                          <a:tab pos="2362200" algn="r"/>
                        </a:tabLst>
                      </a:pPr>
                      <a:r>
                        <a:rPr lang="ru-RU" sz="1200">
                          <a:latin typeface="Times New Roman"/>
                          <a:ea typeface="FreeSerif"/>
                        </a:rPr>
                        <a:t>3</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37</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Criminal</a:t>
                      </a:r>
                      <a:r>
                        <a:rPr lang="ru-RU" sz="1200" dirty="0">
                          <a:latin typeface="Times New Roman"/>
                          <a:ea typeface="FreeSerif"/>
                        </a:rPr>
                        <a:t> </a:t>
                      </a:r>
                      <a:r>
                        <a:rPr lang="ru-RU" sz="1200" dirty="0" err="1">
                          <a:latin typeface="Times New Roman"/>
                          <a:ea typeface="FreeSerif"/>
                        </a:rPr>
                        <a:t>case</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male, 32</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180">
                <a:tc>
                  <a:txBody>
                    <a:bodyPr/>
                    <a:lstStyle/>
                    <a:p>
                      <a:pPr algn="ctr">
                        <a:spcAft>
                          <a:spcPts val="0"/>
                        </a:spcAft>
                        <a:tabLst>
                          <a:tab pos="2362200" algn="r"/>
                        </a:tabLst>
                      </a:pPr>
                      <a:r>
                        <a:rPr lang="ru-RU" sz="1200">
                          <a:latin typeface="Times New Roman"/>
                          <a:ea typeface="FreeSerif"/>
                        </a:rPr>
                        <a:t>4</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126</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Criminal</a:t>
                      </a:r>
                      <a:r>
                        <a:rPr lang="ru-RU" sz="1200" dirty="0">
                          <a:latin typeface="Times New Roman"/>
                          <a:ea typeface="FreeSerif"/>
                        </a:rPr>
                        <a:t> </a:t>
                      </a:r>
                      <a:r>
                        <a:rPr lang="ru-RU" sz="1200" dirty="0" err="1">
                          <a:latin typeface="Times New Roman"/>
                          <a:ea typeface="FreeSerif"/>
                        </a:rPr>
                        <a:t>case</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male, 52</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5</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7</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latin typeface="Times New Roman"/>
                          <a:ea typeface="FreeSerif"/>
                        </a:rPr>
                        <a:t>Inspection using a polygraph</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male, 33</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6</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151</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latin typeface="Times New Roman"/>
                          <a:ea typeface="FreeSerif"/>
                        </a:rPr>
                        <a:t>Inspection using a polygraph</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female</a:t>
                      </a:r>
                      <a:r>
                        <a:rPr lang="ru-RU" sz="1200" dirty="0">
                          <a:latin typeface="Times New Roman"/>
                          <a:ea typeface="FreeSerif"/>
                        </a:rPr>
                        <a:t>, 27</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7</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181</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latin typeface="Times New Roman"/>
                          <a:ea typeface="FreeSerif"/>
                        </a:rPr>
                        <a:t>Interior inspection using a polygraph</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female</a:t>
                      </a:r>
                      <a:r>
                        <a:rPr lang="ru-RU" sz="1200" dirty="0">
                          <a:latin typeface="Times New Roman"/>
                          <a:ea typeface="FreeSerif"/>
                        </a:rPr>
                        <a:t>, 25</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8</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40</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latin typeface="Times New Roman"/>
                          <a:ea typeface="FreeSerif"/>
                        </a:rPr>
                        <a:t>Inspection using a polygraph</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female</a:t>
                      </a:r>
                      <a:r>
                        <a:rPr lang="ru-RU" sz="1200" dirty="0">
                          <a:latin typeface="Times New Roman"/>
                          <a:ea typeface="FreeSerif"/>
                        </a:rPr>
                        <a:t>, 26</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9</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90</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latin typeface="Times New Roman"/>
                          <a:ea typeface="FreeSerif"/>
                        </a:rPr>
                        <a:t>Inspection using a polygraph</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male</a:t>
                      </a:r>
                      <a:r>
                        <a:rPr lang="ru-RU" sz="1200" dirty="0">
                          <a:latin typeface="Times New Roman"/>
                          <a:ea typeface="FreeSerif"/>
                        </a:rPr>
                        <a:t>, 25</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10</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221</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latin typeface="Times New Roman"/>
                          <a:ea typeface="FreeSerif"/>
                        </a:rPr>
                        <a:t>Inspection using a polygraph</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male</a:t>
                      </a:r>
                      <a:r>
                        <a:rPr lang="ru-RU" sz="1200" dirty="0">
                          <a:latin typeface="Times New Roman"/>
                          <a:ea typeface="FreeSerif"/>
                        </a:rPr>
                        <a:t>, 26</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1200">
                          <a:latin typeface="Times New Roman"/>
                          <a:ea typeface="FreeSerif"/>
                        </a:rPr>
                        <a:t>11</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31</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latin typeface="Times New Roman"/>
                          <a:ea typeface="FreeSerif"/>
                        </a:rPr>
                        <a:t>Inspection using a polygraph</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female</a:t>
                      </a:r>
                      <a:r>
                        <a:rPr lang="ru-RU" sz="1200" dirty="0">
                          <a:latin typeface="Times New Roman"/>
                          <a:ea typeface="FreeSerif"/>
                        </a:rPr>
                        <a:t>, 44</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492">
                <a:tc>
                  <a:txBody>
                    <a:bodyPr/>
                    <a:lstStyle/>
                    <a:p>
                      <a:pPr algn="ctr">
                        <a:spcAft>
                          <a:spcPts val="0"/>
                        </a:spcAft>
                        <a:tabLst>
                          <a:tab pos="2362200" algn="r"/>
                        </a:tabLst>
                      </a:pPr>
                      <a:r>
                        <a:rPr lang="ru-RU" sz="1200">
                          <a:latin typeface="Times New Roman"/>
                          <a:ea typeface="FreeSerif"/>
                        </a:rPr>
                        <a:t>12</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latin typeface="Times New Roman"/>
                          <a:ea typeface="FreeSerif"/>
                        </a:rPr>
                        <a:t>64</a:t>
                      </a:r>
                      <a:endParaRPr lang="ru-RU" sz="12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latin typeface="Times New Roman"/>
                          <a:ea typeface="FreeSerif"/>
                        </a:rPr>
                        <a:t>Inspection using a polygraph</a:t>
                      </a:r>
                      <a:endParaRPr lang="ru-RU"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err="1">
                          <a:latin typeface="Times New Roman"/>
                          <a:ea typeface="FreeSerif"/>
                        </a:rPr>
                        <a:t>female</a:t>
                      </a:r>
                      <a:r>
                        <a:rPr lang="ru-RU" sz="1200" dirty="0">
                          <a:latin typeface="Times New Roman"/>
                          <a:ea typeface="FreeSerif"/>
                        </a:rPr>
                        <a:t>, 37</a:t>
                      </a:r>
                      <a:endParaRPr lang="ru-RU"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54">
                <a:tc>
                  <a:txBody>
                    <a:bodyPr/>
                    <a:lstStyle/>
                    <a:p>
                      <a:pPr algn="ctr">
                        <a:spcAft>
                          <a:spcPts val="0"/>
                        </a:spcAft>
                        <a:tabLst>
                          <a:tab pos="2362200" algn="r"/>
                        </a:tabLst>
                      </a:pPr>
                      <a:r>
                        <a:rPr lang="ru-RU" sz="900">
                          <a:latin typeface="Times New Roman"/>
                          <a:ea typeface="FreeSerif"/>
                        </a:rPr>
                        <a:t>13</a:t>
                      </a:r>
                      <a:endParaRPr lang="ru-RU" sz="9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900">
                          <a:latin typeface="Times New Roman"/>
                          <a:ea typeface="FreeSerif"/>
                        </a:rPr>
                        <a:t>89</a:t>
                      </a:r>
                      <a:endParaRPr lang="ru-RU" sz="900">
                        <a:latin typeface="Times New Roman"/>
                        <a:ea typeface="Times New Roman"/>
                      </a:endParaRPr>
                    </a:p>
                  </a:txBody>
                  <a:tcPr marL="36195" marR="36195"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latin typeface="Times New Roman"/>
                          <a:ea typeface="FreeSerif"/>
                        </a:rPr>
                        <a:t>Inspection using a polygraph</a:t>
                      </a:r>
                      <a:endParaRPr lang="ru-RU" sz="9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900" dirty="0" err="1">
                          <a:latin typeface="Times New Roman"/>
                          <a:ea typeface="FreeSerif"/>
                        </a:rPr>
                        <a:t>female</a:t>
                      </a:r>
                      <a:r>
                        <a:rPr lang="ru-RU" sz="900" dirty="0">
                          <a:latin typeface="Times New Roman"/>
                          <a:ea typeface="FreeSerif"/>
                        </a:rPr>
                        <a:t>, 42</a:t>
                      </a:r>
                      <a:endParaRPr lang="ru-RU" sz="9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625" name="Rectangle 1"/>
          <p:cNvSpPr>
            <a:spLocks noChangeArrowheads="1"/>
          </p:cNvSpPr>
          <p:nvPr/>
        </p:nvSpPr>
        <p:spPr bwMode="auto">
          <a:xfrm>
            <a:off x="1115616" y="188640"/>
            <a:ext cx="7065524" cy="86177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62200" algn="r"/>
              </a:tabLst>
            </a:pPr>
            <a:r>
              <a:rPr kumimoji="0" lang="en-US" sz="30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Table 1. Main statistics of the collection</a:t>
            </a:r>
            <a:endParaRPr kumimoji="0" lang="ru-RU" sz="3000" b="0" i="0" u="none" strike="noStrike" cap="none" normalizeH="0" baseline="0" dirty="0" smtClean="0">
              <a:ln>
                <a:noFill/>
              </a:ln>
              <a:solidFill>
                <a:srgbClr val="C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362200" algn="r"/>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332656"/>
            <a:ext cx="7340536" cy="1292662"/>
          </a:xfrm>
          <a:prstGeom prst="rect">
            <a:avLst/>
          </a:prstGeom>
          <a:noFill/>
        </p:spPr>
        <p:txBody>
          <a:bodyPr wrap="none" rtlCol="0">
            <a:spAutoFit/>
          </a:bodyPr>
          <a:lstStyle/>
          <a:p>
            <a:pPr algn="ctr"/>
            <a:r>
              <a:rPr lang="en-US" sz="3000" b="1" u="sng" dirty="0">
                <a:solidFill>
                  <a:srgbClr val="00297A"/>
                </a:solidFill>
                <a:latin typeface="Times New Roman" pitchFamily="18" charset="0"/>
                <a:cs typeface="Times New Roman" pitchFamily="18" charset="0"/>
              </a:rPr>
              <a:t>BUILDING A CORPUS OF REAL TEXTS </a:t>
            </a:r>
            <a:endParaRPr lang="en-US" sz="3000" b="1" u="sng" dirty="0" smtClean="0">
              <a:solidFill>
                <a:srgbClr val="00297A"/>
              </a:solidFill>
              <a:latin typeface="Times New Roman" pitchFamily="18" charset="0"/>
              <a:cs typeface="Times New Roman" pitchFamily="18" charset="0"/>
            </a:endParaRPr>
          </a:p>
          <a:p>
            <a:pPr algn="ctr"/>
            <a:r>
              <a:rPr lang="en-US" sz="3000" b="1" u="sng" dirty="0" smtClean="0">
                <a:solidFill>
                  <a:srgbClr val="00297A"/>
                </a:solidFill>
                <a:latin typeface="Times New Roman" pitchFamily="18" charset="0"/>
                <a:cs typeface="Times New Roman" pitchFamily="18" charset="0"/>
              </a:rPr>
              <a:t>FOR </a:t>
            </a:r>
            <a:r>
              <a:rPr lang="en-US" sz="3000" b="1" u="sng" dirty="0">
                <a:solidFill>
                  <a:srgbClr val="00297A"/>
                </a:solidFill>
                <a:latin typeface="Times New Roman" pitchFamily="18" charset="0"/>
                <a:cs typeface="Times New Roman" pitchFamily="18" charset="0"/>
              </a:rPr>
              <a:t>DECEPTION DETECTION</a:t>
            </a:r>
            <a:endParaRPr lang="ru-RU" sz="3000" b="1" u="sng" dirty="0">
              <a:solidFill>
                <a:srgbClr val="00297A"/>
              </a:solidFill>
              <a:latin typeface="Times New Roman" pitchFamily="18" charset="0"/>
              <a:cs typeface="Times New Roman" pitchFamily="18" charset="0"/>
            </a:endParaRPr>
          </a:p>
          <a:p>
            <a:endParaRPr lang="ru-RU" dirty="0"/>
          </a:p>
        </p:txBody>
      </p:sp>
      <p:sp>
        <p:nvSpPr>
          <p:cNvPr id="4" name="TextBox 3"/>
          <p:cNvSpPr txBox="1"/>
          <p:nvPr/>
        </p:nvSpPr>
        <p:spPr>
          <a:xfrm>
            <a:off x="395535" y="1844825"/>
            <a:ext cx="8280921" cy="3508653"/>
          </a:xfrm>
          <a:prstGeom prst="rect">
            <a:avLst/>
          </a:prstGeom>
          <a:noFill/>
        </p:spPr>
        <p:txBody>
          <a:bodyPr wrap="square" rtlCol="0">
            <a:spAutoFit/>
          </a:bodyPr>
          <a:lstStyle/>
          <a:p>
            <a:pPr algn="just"/>
            <a:r>
              <a:rPr lang="en-US" sz="2400" b="1" dirty="0" smtClean="0">
                <a:solidFill>
                  <a:srgbClr val="00297A"/>
                </a:solidFill>
                <a:latin typeface="Times New Roman" pitchFamily="18" charset="0"/>
                <a:cs typeface="Times New Roman" pitchFamily="18" charset="0"/>
              </a:rPr>
              <a:t>Information </a:t>
            </a:r>
            <a:r>
              <a:rPr lang="en-US" sz="2400" b="1" dirty="0">
                <a:solidFill>
                  <a:srgbClr val="00297A"/>
                </a:solidFill>
                <a:latin typeface="Times New Roman" pitchFamily="18" charset="0"/>
                <a:cs typeface="Times New Roman" pitchFamily="18" charset="0"/>
              </a:rPr>
              <a:t>on the </a:t>
            </a:r>
            <a:r>
              <a:rPr lang="en-US" sz="2400" b="1" dirty="0" smtClean="0">
                <a:solidFill>
                  <a:srgbClr val="00297A"/>
                </a:solidFill>
                <a:latin typeface="Times New Roman" pitchFamily="18" charset="0"/>
                <a:cs typeface="Times New Roman" pitchFamily="18" charset="0"/>
              </a:rPr>
              <a:t>speaker:</a:t>
            </a:r>
          </a:p>
          <a:p>
            <a:pPr algn="just">
              <a:buFontTx/>
              <a:buChar char="-"/>
            </a:pPr>
            <a:r>
              <a:rPr lang="en-US" sz="2400" dirty="0" smtClean="0">
                <a:solidFill>
                  <a:srgbClr val="00297A"/>
                </a:solidFill>
                <a:latin typeface="Times New Roman" pitchFamily="18" charset="0"/>
                <a:cs typeface="Times New Roman" pitchFamily="18" charset="0"/>
              </a:rPr>
              <a:t> all </a:t>
            </a:r>
            <a:r>
              <a:rPr lang="en-US" sz="2400" dirty="0">
                <a:solidFill>
                  <a:srgbClr val="00297A"/>
                </a:solidFill>
                <a:latin typeface="Times New Roman" pitchFamily="18" charset="0"/>
                <a:cs typeface="Times New Roman" pitchFamily="18" charset="0"/>
              </a:rPr>
              <a:t>the respondents are native speakers of </a:t>
            </a:r>
            <a:r>
              <a:rPr lang="en-US" sz="2400" dirty="0" smtClean="0">
                <a:solidFill>
                  <a:srgbClr val="00297A"/>
                </a:solidFill>
                <a:latin typeface="Times New Roman" pitchFamily="18" charset="0"/>
                <a:cs typeface="Times New Roman" pitchFamily="18" charset="0"/>
              </a:rPr>
              <a:t>Russian;</a:t>
            </a:r>
          </a:p>
          <a:p>
            <a:pPr algn="just">
              <a:buFontTx/>
              <a:buChar char="-"/>
            </a:pPr>
            <a:r>
              <a:rPr lang="en-US" sz="2400" dirty="0" smtClean="0">
                <a:solidFill>
                  <a:srgbClr val="00297A"/>
                </a:solidFill>
                <a:latin typeface="Times New Roman" pitchFamily="18" charset="0"/>
                <a:cs typeface="Times New Roman" pitchFamily="18" charset="0"/>
              </a:rPr>
              <a:t> metadata:</a:t>
            </a:r>
          </a:p>
          <a:p>
            <a:pPr marL="355600" lvl="2" indent="273050" algn="just">
              <a:buFont typeface="Wingdings" pitchFamily="2" charset="2"/>
              <a:buChar char="ü"/>
              <a:tabLst>
                <a:tab pos="712788" algn="l"/>
              </a:tabLst>
            </a:pPr>
            <a:r>
              <a:rPr lang="en-US" sz="2400" dirty="0">
                <a:solidFill>
                  <a:srgbClr val="00297A"/>
                </a:solidFill>
                <a:latin typeface="Times New Roman" pitchFamily="18" charset="0"/>
                <a:cs typeface="Times New Roman" pitchFamily="18" charset="0"/>
              </a:rPr>
              <a:t> </a:t>
            </a:r>
            <a:r>
              <a:rPr lang="en-US" sz="2000" dirty="0" smtClean="0">
                <a:solidFill>
                  <a:srgbClr val="00297A"/>
                </a:solidFill>
                <a:latin typeface="Times New Roman" pitchFamily="18" charset="0"/>
                <a:cs typeface="Times New Roman" pitchFamily="18" charset="0"/>
              </a:rPr>
              <a:t>for </a:t>
            </a:r>
            <a:r>
              <a:rPr lang="en-US" sz="2000" dirty="0">
                <a:solidFill>
                  <a:srgbClr val="00297A"/>
                </a:solidFill>
                <a:latin typeface="Times New Roman" pitchFamily="18" charset="0"/>
                <a:cs typeface="Times New Roman" pitchFamily="18" charset="0"/>
              </a:rPr>
              <a:t>all </a:t>
            </a:r>
            <a:r>
              <a:rPr lang="en-US" sz="2000" dirty="0" smtClean="0">
                <a:solidFill>
                  <a:srgbClr val="00297A"/>
                </a:solidFill>
                <a:latin typeface="Times New Roman" pitchFamily="18" charset="0"/>
                <a:cs typeface="Times New Roman" pitchFamily="18" charset="0"/>
              </a:rPr>
              <a:t>speakers - </a:t>
            </a:r>
            <a:r>
              <a:rPr lang="en-US" sz="2000" dirty="0">
                <a:solidFill>
                  <a:srgbClr val="00297A"/>
                </a:solidFill>
                <a:latin typeface="Times New Roman" pitchFamily="18" charset="0"/>
                <a:cs typeface="Times New Roman" pitchFamily="18" charset="0"/>
              </a:rPr>
              <a:t>gender, age, </a:t>
            </a:r>
            <a:r>
              <a:rPr lang="en-US" sz="2000" dirty="0" smtClean="0">
                <a:solidFill>
                  <a:srgbClr val="00297A"/>
                </a:solidFill>
                <a:latin typeface="Times New Roman" pitchFamily="18" charset="0"/>
                <a:cs typeface="Times New Roman" pitchFamily="18" charset="0"/>
              </a:rPr>
              <a:t>occupation;</a:t>
            </a:r>
          </a:p>
          <a:p>
            <a:pPr marL="355600" lvl="2" indent="273050" algn="just">
              <a:buFont typeface="Wingdings" pitchFamily="2" charset="2"/>
              <a:buChar char="ü"/>
              <a:tabLst>
                <a:tab pos="712788" algn="l"/>
              </a:tabLst>
            </a:pPr>
            <a:r>
              <a:rPr lang="en-US" sz="2000" dirty="0">
                <a:solidFill>
                  <a:srgbClr val="00297A"/>
                </a:solidFill>
                <a:latin typeface="Times New Roman" pitchFamily="18" charset="0"/>
                <a:cs typeface="Times New Roman" pitchFamily="18" charset="0"/>
              </a:rPr>
              <a:t> </a:t>
            </a:r>
            <a:r>
              <a:rPr lang="en-US" sz="2000" dirty="0" smtClean="0">
                <a:solidFill>
                  <a:srgbClr val="00297A"/>
                </a:solidFill>
                <a:latin typeface="Times New Roman" pitchFamily="18" charset="0"/>
                <a:cs typeface="Times New Roman" pitchFamily="18" charset="0"/>
              </a:rPr>
              <a:t>for </a:t>
            </a:r>
            <a:r>
              <a:rPr lang="en-US" sz="2000" dirty="0">
                <a:solidFill>
                  <a:srgbClr val="00297A"/>
                </a:solidFill>
                <a:latin typeface="Times New Roman" pitchFamily="18" charset="0"/>
                <a:cs typeface="Times New Roman" pitchFamily="18" charset="0"/>
              </a:rPr>
              <a:t>those interviewing for a job or already working for the </a:t>
            </a:r>
            <a:r>
              <a:rPr lang="en-US" sz="2000" dirty="0" smtClean="0">
                <a:solidFill>
                  <a:srgbClr val="00297A"/>
                </a:solidFill>
                <a:latin typeface="Times New Roman" pitchFamily="18" charset="0"/>
                <a:cs typeface="Times New Roman" pitchFamily="18" charset="0"/>
              </a:rPr>
              <a:t>company - gender, age, occupation + scoring on the </a:t>
            </a:r>
            <a:r>
              <a:rPr lang="en-US" sz="2000" dirty="0">
                <a:solidFill>
                  <a:srgbClr val="00297A"/>
                </a:solidFill>
                <a:latin typeface="Times New Roman" pitchFamily="18" charset="0"/>
                <a:cs typeface="Times New Roman" pitchFamily="18" charset="0"/>
              </a:rPr>
              <a:t>series of psychological tests (MMPI, </a:t>
            </a:r>
            <a:r>
              <a:rPr lang="en-US" sz="2000" dirty="0" err="1">
                <a:solidFill>
                  <a:srgbClr val="00297A"/>
                </a:solidFill>
                <a:latin typeface="Times New Roman" pitchFamily="18" charset="0"/>
                <a:cs typeface="Times New Roman" pitchFamily="18" charset="0"/>
              </a:rPr>
              <a:t>Schmieschek</a:t>
            </a:r>
            <a:r>
              <a:rPr lang="en-US" sz="2000" dirty="0">
                <a:solidFill>
                  <a:srgbClr val="00297A"/>
                </a:solidFill>
                <a:latin typeface="Times New Roman" pitchFamily="18" charset="0"/>
                <a:cs typeface="Times New Roman" pitchFamily="18" charset="0"/>
              </a:rPr>
              <a:t> </a:t>
            </a:r>
            <a:r>
              <a:rPr lang="en-US" sz="2000" dirty="0" err="1">
                <a:solidFill>
                  <a:srgbClr val="00297A"/>
                </a:solidFill>
                <a:latin typeface="Times New Roman" pitchFamily="18" charset="0"/>
                <a:cs typeface="Times New Roman" pitchFamily="18" charset="0"/>
              </a:rPr>
              <a:t>Fragebogen</a:t>
            </a:r>
            <a:r>
              <a:rPr lang="en-US" sz="2000" dirty="0">
                <a:solidFill>
                  <a:srgbClr val="00297A"/>
                </a:solidFill>
                <a:latin typeface="Times New Roman" pitchFamily="18" charset="0"/>
                <a:cs typeface="Times New Roman" pitchFamily="18" charset="0"/>
              </a:rPr>
              <a:t> Test, etc.).</a:t>
            </a:r>
            <a:endParaRPr lang="ru-RU" sz="2000" dirty="0">
              <a:solidFill>
                <a:srgbClr val="00297A"/>
              </a:solidFill>
              <a:latin typeface="Times New Roman" pitchFamily="18" charset="0"/>
              <a:cs typeface="Times New Roman" pitchFamily="18" charset="0"/>
            </a:endParaRPr>
          </a:p>
          <a:p>
            <a:endParaRPr lang="ru-RU" sz="2400" b="1" dirty="0">
              <a:solidFill>
                <a:srgbClr val="00297A"/>
              </a:solidFill>
              <a:latin typeface="Times New Roman" pitchFamily="18" charset="0"/>
              <a:cs typeface="Times New Roman" pitchFamily="18" charset="0"/>
            </a:endParaRPr>
          </a:p>
          <a:p>
            <a:pPr>
              <a:buFontTx/>
              <a:buChar char="-"/>
            </a:pPr>
            <a:endParaRPr lang="ru-RU" sz="2400" b="1" dirty="0">
              <a:solidFill>
                <a:srgbClr val="00297A"/>
              </a:solidFill>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88640"/>
            <a:ext cx="7340536" cy="1292662"/>
          </a:xfrm>
          <a:prstGeom prst="rect">
            <a:avLst/>
          </a:prstGeom>
          <a:noFill/>
        </p:spPr>
        <p:txBody>
          <a:bodyPr wrap="square" rtlCol="0">
            <a:spAutoFit/>
          </a:bodyPr>
          <a:lstStyle/>
          <a:p>
            <a:pPr algn="ctr"/>
            <a:r>
              <a:rPr lang="en-US" sz="3000" b="1" u="sng" dirty="0">
                <a:solidFill>
                  <a:srgbClr val="00297A"/>
                </a:solidFill>
                <a:latin typeface="Times New Roman" pitchFamily="18" charset="0"/>
                <a:cs typeface="Times New Roman" pitchFamily="18" charset="0"/>
              </a:rPr>
              <a:t>BUILDING A CORPUS OF REAL TEXTS </a:t>
            </a:r>
            <a:endParaRPr lang="en-US" sz="3000" b="1" u="sng" dirty="0" smtClean="0">
              <a:solidFill>
                <a:srgbClr val="00297A"/>
              </a:solidFill>
              <a:latin typeface="Times New Roman" pitchFamily="18" charset="0"/>
              <a:cs typeface="Times New Roman" pitchFamily="18" charset="0"/>
            </a:endParaRPr>
          </a:p>
          <a:p>
            <a:pPr algn="ctr"/>
            <a:r>
              <a:rPr lang="en-US" sz="3000" b="1" u="sng" dirty="0" smtClean="0">
                <a:solidFill>
                  <a:srgbClr val="00297A"/>
                </a:solidFill>
                <a:latin typeface="Times New Roman" pitchFamily="18" charset="0"/>
                <a:cs typeface="Times New Roman" pitchFamily="18" charset="0"/>
              </a:rPr>
              <a:t>FOR </a:t>
            </a:r>
            <a:r>
              <a:rPr lang="en-US" sz="3000" b="1" u="sng" dirty="0">
                <a:solidFill>
                  <a:srgbClr val="00297A"/>
                </a:solidFill>
                <a:latin typeface="Times New Roman" pitchFamily="18" charset="0"/>
                <a:cs typeface="Times New Roman" pitchFamily="18" charset="0"/>
              </a:rPr>
              <a:t>DECEPTION DETECTION</a:t>
            </a:r>
            <a:endParaRPr lang="ru-RU" sz="3000" b="1" u="sng" dirty="0">
              <a:solidFill>
                <a:srgbClr val="00297A"/>
              </a:solidFill>
              <a:latin typeface="Times New Roman" pitchFamily="18" charset="0"/>
              <a:cs typeface="Times New Roman" pitchFamily="18" charset="0"/>
            </a:endParaRPr>
          </a:p>
          <a:p>
            <a:endParaRPr lang="ru-RU" dirty="0"/>
          </a:p>
        </p:txBody>
      </p:sp>
      <p:sp>
        <p:nvSpPr>
          <p:cNvPr id="3" name="TextBox 2"/>
          <p:cNvSpPr txBox="1"/>
          <p:nvPr/>
        </p:nvSpPr>
        <p:spPr>
          <a:xfrm>
            <a:off x="395536" y="1556792"/>
            <a:ext cx="8496944" cy="4370427"/>
          </a:xfrm>
          <a:prstGeom prst="rect">
            <a:avLst/>
          </a:prstGeom>
          <a:noFill/>
        </p:spPr>
        <p:txBody>
          <a:bodyPr wrap="square" rtlCol="0">
            <a:spAutoFit/>
          </a:bodyPr>
          <a:lstStyle/>
          <a:p>
            <a:pPr indent="628650" algn="just">
              <a:buAutoNum type="arabicParenR"/>
            </a:pPr>
            <a:r>
              <a:rPr lang="en-US" sz="2000" dirty="0" smtClean="0">
                <a:solidFill>
                  <a:srgbClr val="00297A"/>
                </a:solidFill>
                <a:latin typeface="Times New Roman" pitchFamily="18" charset="0"/>
                <a:cs typeface="Times New Roman" pitchFamily="18" charset="0"/>
              </a:rPr>
              <a:t>texts are being </a:t>
            </a:r>
            <a:r>
              <a:rPr lang="en-US" sz="2000" dirty="0">
                <a:solidFill>
                  <a:srgbClr val="00297A"/>
                </a:solidFill>
                <a:latin typeface="Times New Roman" pitchFamily="18" charset="0"/>
                <a:cs typeface="Times New Roman" pitchFamily="18" charset="0"/>
              </a:rPr>
              <a:t>transcribed and </a:t>
            </a:r>
            <a:r>
              <a:rPr lang="en-US" sz="2000" dirty="0" smtClean="0">
                <a:solidFill>
                  <a:srgbClr val="00297A"/>
                </a:solidFill>
                <a:latin typeface="Times New Roman" pitchFamily="18" charset="0"/>
                <a:cs typeface="Times New Roman" pitchFamily="18" charset="0"/>
              </a:rPr>
              <a:t>annotated. </a:t>
            </a:r>
            <a:r>
              <a:rPr lang="en-US" sz="2000" dirty="0" smtClean="0">
                <a:solidFill>
                  <a:srgbClr val="002060"/>
                </a:solidFill>
                <a:latin typeface="Times New Roman" pitchFamily="18" charset="0"/>
                <a:cs typeface="Times New Roman" pitchFamily="18" charset="0"/>
              </a:rPr>
              <a:t>Three postgraduate students with linguistics degrees currently annotate transcripts based on the information presented in the interviews (a speaker’s confession).                         </a:t>
            </a:r>
          </a:p>
          <a:p>
            <a:pPr algn="just"/>
            <a:r>
              <a:rPr lang="en-US" sz="2000" dirty="0" smtClean="0">
                <a:solidFill>
                  <a:srgbClr val="00297A"/>
                </a:solidFill>
                <a:latin typeface="Times New Roman" pitchFamily="18" charset="0"/>
                <a:cs typeface="Times New Roman" pitchFamily="18" charset="0"/>
              </a:rPr>
              <a:t>2)    to </a:t>
            </a:r>
            <a:r>
              <a:rPr lang="en-US" sz="2000" dirty="0">
                <a:solidFill>
                  <a:srgbClr val="00297A"/>
                </a:solidFill>
                <a:latin typeface="Times New Roman" pitchFamily="18" charset="0"/>
                <a:cs typeface="Times New Roman" pitchFamily="18" charset="0"/>
              </a:rPr>
              <a:t>label </a:t>
            </a:r>
            <a:r>
              <a:rPr lang="en-US" sz="2000" dirty="0" smtClean="0">
                <a:solidFill>
                  <a:srgbClr val="00297A"/>
                </a:solidFill>
                <a:latin typeface="Times New Roman" pitchFamily="18" charset="0"/>
                <a:cs typeface="Times New Roman" pitchFamily="18" charset="0"/>
              </a:rPr>
              <a:t>the segments </a:t>
            </a:r>
            <a:r>
              <a:rPr lang="en-US" sz="2000" dirty="0">
                <a:solidFill>
                  <a:srgbClr val="00297A"/>
                </a:solidFill>
                <a:latin typeface="Times New Roman" pitchFamily="18" charset="0"/>
                <a:cs typeface="Times New Roman" pitchFamily="18" charset="0"/>
              </a:rPr>
              <a:t>of texts marked as truthful/deceptive </a:t>
            </a:r>
            <a:r>
              <a:rPr lang="en-US" sz="2000" dirty="0" smtClean="0">
                <a:solidFill>
                  <a:srgbClr val="00297A"/>
                </a:solidFill>
                <a:latin typeface="Times New Roman" pitchFamily="18" charset="0"/>
                <a:cs typeface="Times New Roman" pitchFamily="18" charset="0"/>
              </a:rPr>
              <a:t>we will use following </a:t>
            </a:r>
            <a:r>
              <a:rPr lang="en-US" sz="2000" b="1" dirty="0" smtClean="0">
                <a:solidFill>
                  <a:srgbClr val="00297A"/>
                </a:solidFill>
                <a:latin typeface="Times New Roman" pitchFamily="18" charset="0"/>
                <a:cs typeface="Times New Roman" pitchFamily="18" charset="0"/>
              </a:rPr>
              <a:t>software</a:t>
            </a:r>
            <a:r>
              <a:rPr lang="en-US" sz="2000" dirty="0">
                <a:solidFill>
                  <a:srgbClr val="00297A"/>
                </a:solidFill>
                <a:latin typeface="Times New Roman" pitchFamily="18" charset="0"/>
                <a:cs typeface="Times New Roman" pitchFamily="18" charset="0"/>
              </a:rPr>
              <a:t>:</a:t>
            </a:r>
            <a:endParaRPr lang="ru-RU" sz="2000" dirty="0">
              <a:solidFill>
                <a:srgbClr val="00297A"/>
              </a:solidFill>
              <a:latin typeface="Times New Roman" pitchFamily="18" charset="0"/>
              <a:cs typeface="Times New Roman" pitchFamily="18" charset="0"/>
            </a:endParaRPr>
          </a:p>
          <a:p>
            <a:pPr lvl="0" algn="just">
              <a:buFont typeface="Arial" pitchFamily="34" charset="0"/>
              <a:buChar char="•"/>
            </a:pPr>
            <a:r>
              <a:rPr lang="en-US" sz="2000" dirty="0" smtClean="0">
                <a:solidFill>
                  <a:srgbClr val="00297A"/>
                </a:solidFill>
                <a:latin typeface="Times New Roman" pitchFamily="18" charset="0"/>
                <a:cs typeface="Times New Roman" pitchFamily="18" charset="0"/>
              </a:rPr>
              <a:t>  </a:t>
            </a:r>
            <a:r>
              <a:rPr lang="en-US" sz="2000" b="1" dirty="0" smtClean="0">
                <a:solidFill>
                  <a:srgbClr val="00297A"/>
                </a:solidFill>
                <a:latin typeface="Times New Roman" pitchFamily="18" charset="0"/>
                <a:cs typeface="Times New Roman" pitchFamily="18" charset="0"/>
              </a:rPr>
              <a:t>language-based </a:t>
            </a:r>
            <a:r>
              <a:rPr lang="en-US" sz="2000" b="1" dirty="0">
                <a:solidFill>
                  <a:srgbClr val="00297A"/>
                </a:solidFill>
                <a:latin typeface="Times New Roman" pitchFamily="18" charset="0"/>
                <a:cs typeface="Times New Roman" pitchFamily="18" charset="0"/>
              </a:rPr>
              <a:t>features </a:t>
            </a:r>
            <a:r>
              <a:rPr lang="en-US" sz="2000" dirty="0">
                <a:solidFill>
                  <a:srgbClr val="00297A"/>
                </a:solidFill>
                <a:latin typeface="Times New Roman" pitchFamily="18" charset="0"/>
                <a:cs typeface="Times New Roman" pitchFamily="18" charset="0"/>
              </a:rPr>
              <a:t>will be extracted using </a:t>
            </a:r>
            <a:r>
              <a:rPr lang="en-US" sz="2000" b="1" i="1" dirty="0">
                <a:solidFill>
                  <a:srgbClr val="00297A"/>
                </a:solidFill>
                <a:latin typeface="Times New Roman" pitchFamily="18" charset="0"/>
                <a:cs typeface="Times New Roman" pitchFamily="18" charset="0"/>
              </a:rPr>
              <a:t>LIWC software </a:t>
            </a:r>
            <a:r>
              <a:rPr lang="en-US" dirty="0" smtClean="0">
                <a:solidFill>
                  <a:srgbClr val="00297A"/>
                </a:solidFill>
                <a:latin typeface="Times New Roman" pitchFamily="18" charset="0"/>
                <a:cs typeface="Times New Roman" pitchFamily="18" charset="0"/>
              </a:rPr>
              <a:t>[</a:t>
            </a:r>
            <a:r>
              <a:rPr lang="en-GB" dirty="0">
                <a:solidFill>
                  <a:srgbClr val="00297A"/>
                </a:solidFill>
                <a:latin typeface="Times New Roman" pitchFamily="18" charset="0"/>
                <a:cs typeface="Times New Roman" pitchFamily="18" charset="0"/>
              </a:rPr>
              <a:t>Newman</a:t>
            </a:r>
            <a:r>
              <a:rPr lang="en-US" dirty="0">
                <a:solidFill>
                  <a:srgbClr val="00297A"/>
                </a:solidFill>
                <a:latin typeface="Times New Roman" pitchFamily="18" charset="0"/>
                <a:cs typeface="Times New Roman" pitchFamily="18" charset="0"/>
              </a:rPr>
              <a:t>,</a:t>
            </a:r>
            <a:r>
              <a:rPr lang="en-GB" dirty="0">
                <a:solidFill>
                  <a:srgbClr val="00297A"/>
                </a:solidFill>
                <a:latin typeface="Times New Roman" pitchFamily="18" charset="0"/>
                <a:cs typeface="Times New Roman" pitchFamily="18" charset="0"/>
              </a:rPr>
              <a:t> M., </a:t>
            </a:r>
            <a:r>
              <a:rPr lang="en-US" dirty="0" smtClean="0">
                <a:solidFill>
                  <a:srgbClr val="00297A"/>
                </a:solidFill>
                <a:latin typeface="Times New Roman" pitchFamily="18" charset="0"/>
                <a:cs typeface="Times New Roman" pitchFamily="18" charset="0"/>
              </a:rPr>
              <a:t>et al.</a:t>
            </a:r>
            <a:r>
              <a:rPr lang="en-GB" dirty="0" smtClean="0">
                <a:solidFill>
                  <a:srgbClr val="00297A"/>
                </a:solidFill>
                <a:latin typeface="Times New Roman" pitchFamily="18" charset="0"/>
                <a:cs typeface="Times New Roman" pitchFamily="18" charset="0"/>
              </a:rPr>
              <a:t> </a:t>
            </a:r>
            <a:r>
              <a:rPr lang="en-GB" dirty="0">
                <a:solidFill>
                  <a:srgbClr val="00297A"/>
                </a:solidFill>
                <a:latin typeface="Times New Roman" pitchFamily="18" charset="0"/>
                <a:cs typeface="Times New Roman" pitchFamily="18" charset="0"/>
              </a:rPr>
              <a:t>2003</a:t>
            </a:r>
            <a:r>
              <a:rPr lang="en-US" dirty="0" smtClean="0">
                <a:solidFill>
                  <a:srgbClr val="00297A"/>
                </a:solidFill>
                <a:latin typeface="Times New Roman" pitchFamily="18" charset="0"/>
                <a:cs typeface="Times New Roman" pitchFamily="18" charset="0"/>
              </a:rPr>
              <a:t>]</a:t>
            </a:r>
            <a:r>
              <a:rPr lang="en-US" sz="2000" dirty="0" smtClean="0">
                <a:solidFill>
                  <a:srgbClr val="00297A"/>
                </a:solidFill>
                <a:latin typeface="Times New Roman" pitchFamily="18" charset="0"/>
                <a:cs typeface="Times New Roman" pitchFamily="18" charset="0"/>
              </a:rPr>
              <a:t>, </a:t>
            </a:r>
            <a:r>
              <a:rPr lang="en-US" sz="2000" dirty="0">
                <a:solidFill>
                  <a:srgbClr val="00297A"/>
                </a:solidFill>
                <a:latin typeface="Times New Roman" pitchFamily="18" charset="0"/>
                <a:cs typeface="Times New Roman" pitchFamily="18" charset="0"/>
              </a:rPr>
              <a:t>POS taggers and so on; </a:t>
            </a:r>
            <a:endParaRPr lang="en-US" sz="2000" dirty="0" smtClean="0">
              <a:solidFill>
                <a:srgbClr val="00297A"/>
              </a:solidFill>
              <a:latin typeface="Times New Roman" pitchFamily="18" charset="0"/>
              <a:cs typeface="Times New Roman" pitchFamily="18" charset="0"/>
            </a:endParaRPr>
          </a:p>
          <a:p>
            <a:pPr lvl="0" algn="just">
              <a:buFont typeface="Arial" pitchFamily="34" charset="0"/>
              <a:buChar char="•"/>
            </a:pPr>
            <a:r>
              <a:rPr lang="en-US" sz="2000" dirty="0">
                <a:solidFill>
                  <a:srgbClr val="00297A"/>
                </a:solidFill>
                <a:latin typeface="Times New Roman" pitchFamily="18" charset="0"/>
                <a:cs typeface="Times New Roman" pitchFamily="18" charset="0"/>
              </a:rPr>
              <a:t> </a:t>
            </a:r>
            <a:r>
              <a:rPr lang="en-US" sz="2000" dirty="0" smtClean="0">
                <a:solidFill>
                  <a:srgbClr val="00297A"/>
                </a:solidFill>
                <a:latin typeface="Times New Roman" pitchFamily="18" charset="0"/>
                <a:cs typeface="Times New Roman" pitchFamily="18" charset="0"/>
              </a:rPr>
              <a:t> </a:t>
            </a:r>
            <a:r>
              <a:rPr lang="en-US" sz="2000" b="1" dirty="0" smtClean="0">
                <a:solidFill>
                  <a:srgbClr val="00297A"/>
                </a:solidFill>
                <a:latin typeface="Times New Roman" pitchFamily="18" charset="0"/>
                <a:cs typeface="Times New Roman" pitchFamily="18" charset="0"/>
              </a:rPr>
              <a:t>audio </a:t>
            </a:r>
            <a:r>
              <a:rPr lang="en-US" sz="2000" b="1" dirty="0">
                <a:solidFill>
                  <a:srgbClr val="00297A"/>
                </a:solidFill>
                <a:latin typeface="Times New Roman" pitchFamily="18" charset="0"/>
                <a:cs typeface="Times New Roman" pitchFamily="18" charset="0"/>
              </a:rPr>
              <a:t>based features </a:t>
            </a:r>
            <a:r>
              <a:rPr lang="en-US" sz="2000" dirty="0">
                <a:solidFill>
                  <a:srgbClr val="00297A"/>
                </a:solidFill>
                <a:latin typeface="Times New Roman" pitchFamily="18" charset="0"/>
                <a:cs typeface="Times New Roman" pitchFamily="18" charset="0"/>
              </a:rPr>
              <a:t>will be extracted using </a:t>
            </a:r>
            <a:r>
              <a:rPr lang="en-US" sz="2000" b="1" i="1" dirty="0" err="1">
                <a:solidFill>
                  <a:srgbClr val="00297A"/>
                </a:solidFill>
                <a:latin typeface="Times New Roman" pitchFamily="18" charset="0"/>
                <a:cs typeface="Times New Roman" pitchFamily="18" charset="0"/>
              </a:rPr>
              <a:t>openSMILE</a:t>
            </a:r>
            <a:r>
              <a:rPr lang="en-US" sz="2000" dirty="0">
                <a:solidFill>
                  <a:srgbClr val="00297A"/>
                </a:solidFill>
                <a:latin typeface="Times New Roman" pitchFamily="18" charset="0"/>
                <a:cs typeface="Times New Roman" pitchFamily="18" charset="0"/>
              </a:rPr>
              <a:t> </a:t>
            </a:r>
            <a:r>
              <a:rPr lang="en-US" sz="2000" dirty="0" smtClean="0">
                <a:solidFill>
                  <a:srgbClr val="00297A"/>
                </a:solidFill>
                <a:latin typeface="Times New Roman" pitchFamily="18" charset="0"/>
                <a:cs typeface="Times New Roman" pitchFamily="18" charset="0"/>
              </a:rPr>
              <a:t>[</a:t>
            </a:r>
            <a:r>
              <a:rPr lang="en-GB" dirty="0">
                <a:solidFill>
                  <a:srgbClr val="00297A"/>
                </a:solidFill>
                <a:latin typeface="Times New Roman" pitchFamily="18" charset="0"/>
                <a:cs typeface="Times New Roman" pitchFamily="18" charset="0"/>
              </a:rPr>
              <a:t>Perez-Rosas, V., </a:t>
            </a:r>
            <a:r>
              <a:rPr lang="en-US" dirty="0" smtClean="0">
                <a:solidFill>
                  <a:srgbClr val="00297A"/>
                </a:solidFill>
                <a:latin typeface="Times New Roman" pitchFamily="18" charset="0"/>
                <a:cs typeface="Times New Roman" pitchFamily="18" charset="0"/>
              </a:rPr>
              <a:t>et al. </a:t>
            </a:r>
            <a:r>
              <a:rPr lang="en-GB" dirty="0" smtClean="0">
                <a:solidFill>
                  <a:srgbClr val="00297A"/>
                </a:solidFill>
                <a:latin typeface="Times New Roman" pitchFamily="18" charset="0"/>
                <a:cs typeface="Times New Roman" pitchFamily="18" charset="0"/>
              </a:rPr>
              <a:t>2013</a:t>
            </a:r>
            <a:r>
              <a:rPr lang="en-US" sz="2000" dirty="0" smtClean="0">
                <a:solidFill>
                  <a:srgbClr val="00297A"/>
                </a:solidFill>
                <a:latin typeface="Times New Roman" pitchFamily="18" charset="0"/>
                <a:cs typeface="Times New Roman" pitchFamily="18" charset="0"/>
              </a:rPr>
              <a:t>];</a:t>
            </a:r>
          </a:p>
          <a:p>
            <a:pPr lvl="0" algn="just">
              <a:buFont typeface="Arial" pitchFamily="34" charset="0"/>
              <a:buChar char="•"/>
            </a:pPr>
            <a:r>
              <a:rPr lang="en-US" sz="2000" dirty="0">
                <a:solidFill>
                  <a:srgbClr val="00297A"/>
                </a:solidFill>
                <a:latin typeface="Times New Roman" pitchFamily="18" charset="0"/>
                <a:cs typeface="Times New Roman" pitchFamily="18" charset="0"/>
              </a:rPr>
              <a:t> </a:t>
            </a:r>
            <a:r>
              <a:rPr lang="en-US" sz="2000" dirty="0" smtClean="0">
                <a:solidFill>
                  <a:srgbClr val="00297A"/>
                </a:solidFill>
                <a:latin typeface="Times New Roman" pitchFamily="18" charset="0"/>
                <a:cs typeface="Times New Roman" pitchFamily="18" charset="0"/>
              </a:rPr>
              <a:t> </a:t>
            </a:r>
            <a:r>
              <a:rPr lang="en-US" sz="2000" b="1" dirty="0" smtClean="0">
                <a:solidFill>
                  <a:srgbClr val="00297A"/>
                </a:solidFill>
                <a:latin typeface="Times New Roman" pitchFamily="18" charset="0"/>
                <a:cs typeface="Times New Roman" pitchFamily="18" charset="0"/>
              </a:rPr>
              <a:t>visual </a:t>
            </a:r>
            <a:r>
              <a:rPr lang="en-US" sz="2000" b="1" dirty="0">
                <a:solidFill>
                  <a:srgbClr val="00297A"/>
                </a:solidFill>
                <a:latin typeface="Times New Roman" pitchFamily="18" charset="0"/>
                <a:cs typeface="Times New Roman" pitchFamily="18" charset="0"/>
              </a:rPr>
              <a:t>features </a:t>
            </a:r>
            <a:r>
              <a:rPr lang="en-US" sz="2000" dirty="0">
                <a:solidFill>
                  <a:srgbClr val="00297A"/>
                </a:solidFill>
                <a:latin typeface="Times New Roman" pitchFamily="18" charset="0"/>
                <a:cs typeface="Times New Roman" pitchFamily="18" charset="0"/>
              </a:rPr>
              <a:t>will be retrieved using </a:t>
            </a:r>
            <a:r>
              <a:rPr lang="en-US" sz="2000" b="1" i="1" dirty="0" err="1">
                <a:solidFill>
                  <a:srgbClr val="00297A"/>
                </a:solidFill>
                <a:latin typeface="Times New Roman" pitchFamily="18" charset="0"/>
                <a:cs typeface="Times New Roman" pitchFamily="18" charset="0"/>
              </a:rPr>
              <a:t>OpenFace</a:t>
            </a:r>
            <a:r>
              <a:rPr lang="en-US" sz="2000" dirty="0">
                <a:solidFill>
                  <a:srgbClr val="00297A"/>
                </a:solidFill>
                <a:latin typeface="Times New Roman" pitchFamily="18" charset="0"/>
                <a:cs typeface="Times New Roman" pitchFamily="18" charset="0"/>
              </a:rPr>
              <a:t> </a:t>
            </a:r>
            <a:r>
              <a:rPr lang="en-US" sz="2000" dirty="0" smtClean="0">
                <a:solidFill>
                  <a:srgbClr val="00297A"/>
                </a:solidFill>
                <a:latin typeface="Times New Roman" pitchFamily="18" charset="0"/>
                <a:cs typeface="Times New Roman" pitchFamily="18" charset="0"/>
              </a:rPr>
              <a:t>[</a:t>
            </a:r>
            <a:r>
              <a:rPr lang="en-GB" dirty="0" err="1">
                <a:solidFill>
                  <a:srgbClr val="00297A"/>
                </a:solidFill>
                <a:latin typeface="Times New Roman" pitchFamily="18" charset="0"/>
                <a:cs typeface="Times New Roman" pitchFamily="18" charset="0"/>
              </a:rPr>
              <a:t>Baltrušaitis</a:t>
            </a:r>
            <a:r>
              <a:rPr lang="en-GB" dirty="0">
                <a:solidFill>
                  <a:srgbClr val="00297A"/>
                </a:solidFill>
                <a:latin typeface="Times New Roman" pitchFamily="18" charset="0"/>
                <a:cs typeface="Times New Roman" pitchFamily="18" charset="0"/>
              </a:rPr>
              <a:t>, T</a:t>
            </a:r>
            <a:r>
              <a:rPr lang="en-US" dirty="0">
                <a:solidFill>
                  <a:srgbClr val="00297A"/>
                </a:solidFill>
                <a:latin typeface="Times New Roman" pitchFamily="18" charset="0"/>
                <a:cs typeface="Times New Roman" pitchFamily="18" charset="0"/>
              </a:rPr>
              <a:t>.</a:t>
            </a:r>
            <a:r>
              <a:rPr lang="en-GB" dirty="0">
                <a:solidFill>
                  <a:srgbClr val="00297A"/>
                </a:solidFill>
                <a:latin typeface="Times New Roman" pitchFamily="18" charset="0"/>
                <a:cs typeface="Times New Roman" pitchFamily="18" charset="0"/>
              </a:rPr>
              <a:t>, Robinson, P</a:t>
            </a:r>
            <a:r>
              <a:rPr lang="en-US" dirty="0">
                <a:solidFill>
                  <a:srgbClr val="00297A"/>
                </a:solidFill>
                <a:latin typeface="Times New Roman" pitchFamily="18" charset="0"/>
                <a:cs typeface="Times New Roman" pitchFamily="18" charset="0"/>
              </a:rPr>
              <a:t>.</a:t>
            </a:r>
            <a:r>
              <a:rPr lang="en-GB" dirty="0">
                <a:solidFill>
                  <a:srgbClr val="00297A"/>
                </a:solidFill>
                <a:latin typeface="Times New Roman" pitchFamily="18" charset="0"/>
                <a:cs typeface="Times New Roman" pitchFamily="18" charset="0"/>
              </a:rPr>
              <a:t>, </a:t>
            </a:r>
            <a:r>
              <a:rPr lang="en-GB" dirty="0" err="1">
                <a:solidFill>
                  <a:srgbClr val="00297A"/>
                </a:solidFill>
                <a:latin typeface="Times New Roman" pitchFamily="18" charset="0"/>
                <a:cs typeface="Times New Roman" pitchFamily="18" charset="0"/>
              </a:rPr>
              <a:t>Morency</a:t>
            </a:r>
            <a:r>
              <a:rPr lang="en-GB" dirty="0">
                <a:solidFill>
                  <a:srgbClr val="00297A"/>
                </a:solidFill>
                <a:latin typeface="Times New Roman" pitchFamily="18" charset="0"/>
                <a:cs typeface="Times New Roman" pitchFamily="18" charset="0"/>
              </a:rPr>
              <a:t>, L</a:t>
            </a:r>
            <a:r>
              <a:rPr lang="en-US" dirty="0">
                <a:solidFill>
                  <a:srgbClr val="00297A"/>
                </a:solidFill>
                <a:latin typeface="Times New Roman" pitchFamily="18" charset="0"/>
                <a:cs typeface="Times New Roman" pitchFamily="18" charset="0"/>
              </a:rPr>
              <a:t>.-</a:t>
            </a:r>
            <a:r>
              <a:rPr lang="en-GB" dirty="0">
                <a:solidFill>
                  <a:srgbClr val="00297A"/>
                </a:solidFill>
                <a:latin typeface="Times New Roman" pitchFamily="18" charset="0"/>
                <a:cs typeface="Times New Roman" pitchFamily="18" charset="0"/>
              </a:rPr>
              <a:t>P</a:t>
            </a:r>
            <a:r>
              <a:rPr lang="en-US" dirty="0">
                <a:solidFill>
                  <a:srgbClr val="00297A"/>
                </a:solidFill>
                <a:latin typeface="Times New Roman" pitchFamily="18" charset="0"/>
                <a:cs typeface="Times New Roman" pitchFamily="18" charset="0"/>
              </a:rPr>
              <a:t>. </a:t>
            </a:r>
            <a:r>
              <a:rPr lang="en-GB" dirty="0" smtClean="0">
                <a:solidFill>
                  <a:srgbClr val="00297A"/>
                </a:solidFill>
                <a:latin typeface="Times New Roman" pitchFamily="18" charset="0"/>
                <a:cs typeface="Times New Roman" pitchFamily="18" charset="0"/>
              </a:rPr>
              <a:t>2016</a:t>
            </a:r>
            <a:r>
              <a:rPr lang="en-US" sz="2000" dirty="0" smtClean="0">
                <a:solidFill>
                  <a:srgbClr val="00297A"/>
                </a:solidFill>
                <a:latin typeface="Times New Roman" pitchFamily="18" charset="0"/>
                <a:cs typeface="Times New Roman" pitchFamily="18" charset="0"/>
              </a:rPr>
              <a:t>]. </a:t>
            </a:r>
            <a:r>
              <a:rPr lang="en-US" sz="2000" dirty="0">
                <a:solidFill>
                  <a:srgbClr val="00297A"/>
                </a:solidFill>
                <a:latin typeface="Times New Roman" pitchFamily="18" charset="0"/>
                <a:cs typeface="Times New Roman" pitchFamily="18" charset="0"/>
              </a:rPr>
              <a:t>There will also be manual gesture labeling. The gesture annotations will be performed using the MUMIN coding scheme </a:t>
            </a:r>
            <a:r>
              <a:rPr lang="en-US" sz="2000" dirty="0" smtClean="0">
                <a:solidFill>
                  <a:srgbClr val="00297A"/>
                </a:solidFill>
                <a:latin typeface="Times New Roman" pitchFamily="18" charset="0"/>
                <a:cs typeface="Times New Roman" pitchFamily="18" charset="0"/>
              </a:rPr>
              <a:t>[</a:t>
            </a:r>
            <a:r>
              <a:rPr lang="en-GB" dirty="0">
                <a:solidFill>
                  <a:srgbClr val="00297A"/>
                </a:solidFill>
                <a:latin typeface="Times New Roman" pitchFamily="18" charset="0"/>
                <a:cs typeface="Times New Roman" pitchFamily="18" charset="0"/>
              </a:rPr>
              <a:t>Perez-Rosas, V., </a:t>
            </a:r>
            <a:r>
              <a:rPr lang="en-US" dirty="0" smtClean="0">
                <a:solidFill>
                  <a:srgbClr val="00297A"/>
                </a:solidFill>
                <a:latin typeface="Times New Roman" pitchFamily="18" charset="0"/>
                <a:cs typeface="Times New Roman" pitchFamily="18" charset="0"/>
              </a:rPr>
              <a:t>et al. </a:t>
            </a:r>
            <a:r>
              <a:rPr lang="en-GB" dirty="0" smtClean="0">
                <a:solidFill>
                  <a:srgbClr val="00297A"/>
                </a:solidFill>
                <a:latin typeface="Times New Roman" pitchFamily="18" charset="0"/>
                <a:cs typeface="Times New Roman" pitchFamily="18" charset="0"/>
              </a:rPr>
              <a:t>2015</a:t>
            </a:r>
            <a:r>
              <a:rPr lang="en-US" sz="2000" dirty="0" smtClean="0">
                <a:solidFill>
                  <a:srgbClr val="00297A"/>
                </a:solidFill>
                <a:latin typeface="Times New Roman" pitchFamily="18" charset="0"/>
                <a:cs typeface="Times New Roman" pitchFamily="18" charset="0"/>
              </a:rPr>
              <a:t>].</a:t>
            </a:r>
            <a:endParaRPr lang="ru-RU" sz="2000" dirty="0">
              <a:solidFill>
                <a:srgbClr val="00297A"/>
              </a:solidFill>
              <a:latin typeface="Times New Roman" pitchFamily="18" charset="0"/>
              <a:cs typeface="Times New Roman" pitchFamily="18" charset="0"/>
            </a:endParaRPr>
          </a:p>
          <a:p>
            <a:pPr algn="just"/>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24936" cy="5653216"/>
          </a:xfrm>
          <a:prstGeom prst="rect">
            <a:avLst/>
          </a:prstGeom>
          <a:noFill/>
        </p:spPr>
        <p:txBody>
          <a:bodyPr wrap="square" rtlCol="0">
            <a:spAutoFit/>
          </a:bodyPr>
          <a:lstStyle/>
          <a:p>
            <a:pPr algn="ctr"/>
            <a:r>
              <a:rPr lang="en-US" sz="3200" b="1" i="1" u="sng" dirty="0" smtClean="0">
                <a:solidFill>
                  <a:srgbClr val="00297A"/>
                </a:solidFill>
                <a:latin typeface="Times New Roman" pitchFamily="18" charset="0"/>
                <a:cs typeface="Times New Roman" pitchFamily="18" charset="0"/>
              </a:rPr>
              <a:t>Advantages of this corpus</a:t>
            </a:r>
          </a:p>
          <a:p>
            <a:pPr algn="ctr"/>
            <a:endParaRPr lang="en-US" sz="3200" b="1" i="1" u="sng" dirty="0">
              <a:solidFill>
                <a:srgbClr val="00297A"/>
              </a:solidFill>
              <a:latin typeface="Times New Roman" pitchFamily="18" charset="0"/>
              <a:cs typeface="Times New Roman" pitchFamily="18" charset="0"/>
            </a:endParaRPr>
          </a:p>
          <a:p>
            <a:pPr lvl="0" algn="just">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rgbClr val="00297A"/>
                </a:solidFill>
                <a:latin typeface="Times New Roman" pitchFamily="18" charset="0"/>
                <a:cs typeface="Times New Roman" pitchFamily="18" charset="0"/>
              </a:rPr>
              <a:t>It </a:t>
            </a:r>
            <a:r>
              <a:rPr lang="en-US" sz="2400" dirty="0">
                <a:solidFill>
                  <a:srgbClr val="00297A"/>
                </a:solidFill>
                <a:latin typeface="Times New Roman" pitchFamily="18" charset="0"/>
                <a:cs typeface="Times New Roman" pitchFamily="18" charset="0"/>
              </a:rPr>
              <a:t>is the first corpus known to contain real world texts in a Slavic </a:t>
            </a:r>
            <a:r>
              <a:rPr lang="en-US" sz="2400" dirty="0" smtClean="0">
                <a:solidFill>
                  <a:srgbClr val="00297A"/>
                </a:solidFill>
                <a:latin typeface="Times New Roman" pitchFamily="18" charset="0"/>
                <a:cs typeface="Times New Roman" pitchFamily="18" charset="0"/>
              </a:rPr>
              <a:t>language;</a:t>
            </a:r>
          </a:p>
          <a:p>
            <a:pPr lvl="0" algn="just">
              <a:buFont typeface="Wingdings" pitchFamily="2" charset="2"/>
              <a:buChar char="Ø"/>
            </a:pPr>
            <a:r>
              <a:rPr lang="en-US" sz="2400" dirty="0">
                <a:solidFill>
                  <a:srgbClr val="00297A"/>
                </a:solidFill>
                <a:latin typeface="Times New Roman" pitchFamily="18" charset="0"/>
                <a:cs typeface="Times New Roman" pitchFamily="18" charset="0"/>
              </a:rPr>
              <a:t> </a:t>
            </a:r>
            <a:r>
              <a:rPr lang="en-US" sz="2400" dirty="0" smtClean="0">
                <a:solidFill>
                  <a:srgbClr val="00297A"/>
                </a:solidFill>
                <a:latin typeface="Times New Roman" pitchFamily="18" charset="0"/>
                <a:cs typeface="Times New Roman" pitchFamily="18" charset="0"/>
              </a:rPr>
              <a:t> All </a:t>
            </a:r>
            <a:r>
              <a:rPr lang="en-US" sz="2400" dirty="0">
                <a:solidFill>
                  <a:srgbClr val="00297A"/>
                </a:solidFill>
                <a:latin typeface="Times New Roman" pitchFamily="18" charset="0"/>
                <a:cs typeface="Times New Roman" pitchFamily="18" charset="0"/>
              </a:rPr>
              <a:t>the recordings contain high quality recorded speech to enable multimodal analysis of the speech and search for the correlations between the deception cues of different </a:t>
            </a:r>
            <a:r>
              <a:rPr lang="en-US" sz="2400" dirty="0" smtClean="0">
                <a:solidFill>
                  <a:srgbClr val="00297A"/>
                </a:solidFill>
                <a:latin typeface="Times New Roman" pitchFamily="18" charset="0"/>
                <a:cs typeface="Times New Roman" pitchFamily="18" charset="0"/>
              </a:rPr>
              <a:t>modalities.</a:t>
            </a:r>
          </a:p>
          <a:p>
            <a:pPr lvl="0" algn="just">
              <a:buFont typeface="Wingdings" pitchFamily="2" charset="2"/>
              <a:buChar char="Ø"/>
            </a:pPr>
            <a:r>
              <a:rPr lang="en-US" sz="2400" dirty="0">
                <a:solidFill>
                  <a:srgbClr val="00297A"/>
                </a:solidFill>
                <a:latin typeface="Times New Roman" pitchFamily="18" charset="0"/>
                <a:cs typeface="Times New Roman" pitchFamily="18" charset="0"/>
              </a:rPr>
              <a:t> </a:t>
            </a:r>
            <a:r>
              <a:rPr lang="en-US" sz="2400" dirty="0" smtClean="0">
                <a:solidFill>
                  <a:srgbClr val="00297A"/>
                </a:solidFill>
                <a:latin typeface="Times New Roman" pitchFamily="18" charset="0"/>
                <a:cs typeface="Times New Roman" pitchFamily="18" charset="0"/>
              </a:rPr>
              <a:t> A </a:t>
            </a:r>
            <a:r>
              <a:rPr lang="en-US" sz="2400" dirty="0">
                <a:solidFill>
                  <a:srgbClr val="00297A"/>
                </a:solidFill>
                <a:latin typeface="Times New Roman" pitchFamily="18" charset="0"/>
                <a:cs typeface="Times New Roman" pitchFamily="18" charset="0"/>
              </a:rPr>
              <a:t>large amount of material collected from the same individual makes it possible to detect changes in their speech as deceptive information is being produced. Widely available data (court recordings, etc.) can barely be used to obtain this amount of data from the same individual. </a:t>
            </a:r>
            <a:endParaRPr lang="en-US" sz="2400" dirty="0" smtClean="0">
              <a:solidFill>
                <a:srgbClr val="00297A"/>
              </a:solidFill>
              <a:latin typeface="Times New Roman" pitchFamily="18" charset="0"/>
              <a:cs typeface="Times New Roman" pitchFamily="18" charset="0"/>
            </a:endParaRPr>
          </a:p>
          <a:p>
            <a:pPr lvl="0" algn="just">
              <a:buFont typeface="Wingdings" pitchFamily="2" charset="2"/>
              <a:buChar char="Ø"/>
            </a:pPr>
            <a:r>
              <a:rPr lang="en-US" sz="2400" dirty="0">
                <a:solidFill>
                  <a:srgbClr val="00297A"/>
                </a:solidFill>
                <a:latin typeface="Times New Roman" pitchFamily="18" charset="0"/>
                <a:cs typeface="Times New Roman" pitchFamily="18" charset="0"/>
              </a:rPr>
              <a:t> </a:t>
            </a:r>
            <a:r>
              <a:rPr lang="en-US" sz="2400" dirty="0" smtClean="0">
                <a:solidFill>
                  <a:srgbClr val="00297A"/>
                </a:solidFill>
                <a:latin typeface="Times New Roman" pitchFamily="18" charset="0"/>
                <a:cs typeface="Times New Roman" pitchFamily="18" charset="0"/>
              </a:rPr>
              <a:t> It </a:t>
            </a:r>
            <a:r>
              <a:rPr lang="en-US" sz="2400" dirty="0">
                <a:solidFill>
                  <a:srgbClr val="00297A"/>
                </a:solidFill>
                <a:latin typeface="Times New Roman" pitchFamily="18" charset="0"/>
                <a:cs typeface="Times New Roman" pitchFamily="18" charset="0"/>
              </a:rPr>
              <a:t>contains spontaneously produced speech.</a:t>
            </a:r>
            <a:endParaRPr lang="ru-RU" sz="2400" dirty="0">
              <a:solidFill>
                <a:srgbClr val="00297A"/>
              </a:solidFill>
              <a:latin typeface="Times New Roman" pitchFamily="18" charset="0"/>
              <a:cs typeface="Times New Roman" pitchFamily="18" charset="0"/>
            </a:endParaRPr>
          </a:p>
          <a:p>
            <a:pPr algn="ctr"/>
            <a:endParaRPr lang="ru-RU" sz="2400" b="1" i="1" u="sng" dirty="0">
              <a:solidFill>
                <a:srgbClr val="00297A"/>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70000" lnSpcReduction="20000"/>
          </a:bodyPr>
          <a:lstStyle/>
          <a:p>
            <a:pPr algn="just"/>
            <a:r>
              <a:rPr lang="en-US" dirty="0" smtClean="0"/>
              <a:t>The corpus will be made available on request following the signing of the license agreement.</a:t>
            </a:r>
          </a:p>
          <a:p>
            <a:pPr algn="just"/>
            <a:r>
              <a:rPr lang="en-US" dirty="0" smtClean="0"/>
              <a:t>For each case the following data will be available: </a:t>
            </a:r>
            <a:endParaRPr lang="ru-RU" dirty="0" smtClean="0"/>
          </a:p>
          <a:p>
            <a:pPr algn="just"/>
            <a:r>
              <a:rPr lang="en-US" dirty="0" smtClean="0"/>
              <a:t>1) txt file with transcripts of the interview where statements are marked (interviewer/interviewee) as well as colored text fragments where there is coders agreement about their type (truthful/deceptive) and the data source;</a:t>
            </a:r>
            <a:endParaRPr lang="ru-RU" dirty="0" smtClean="0"/>
          </a:p>
          <a:p>
            <a:pPr algn="just"/>
            <a:r>
              <a:rPr lang="en-US" dirty="0" smtClean="0"/>
              <a:t>2) txt files containing fragments of texts annotated as truthful/deceptive with an ID for each individual text;</a:t>
            </a:r>
            <a:endParaRPr lang="ru-RU" dirty="0" smtClean="0"/>
          </a:p>
          <a:p>
            <a:pPr algn="just"/>
            <a:r>
              <a:rPr lang="en-US" dirty="0" smtClean="0"/>
              <a:t>3) joint .</a:t>
            </a:r>
            <a:r>
              <a:rPr lang="en-US" dirty="0" err="1" smtClean="0"/>
              <a:t>csv</a:t>
            </a:r>
            <a:r>
              <a:rPr lang="en-US" dirty="0" smtClean="0"/>
              <a:t> file with the authors’ metadata;</a:t>
            </a:r>
            <a:endParaRPr lang="ru-RU" dirty="0" smtClean="0"/>
          </a:p>
          <a:p>
            <a:pPr algn="just"/>
            <a:r>
              <a:rPr lang="en-US" dirty="0" smtClean="0"/>
              <a:t>4) joint .</a:t>
            </a:r>
            <a:r>
              <a:rPr lang="en-US" dirty="0" err="1" smtClean="0"/>
              <a:t>csv</a:t>
            </a:r>
            <a:r>
              <a:rPr lang="en-US" dirty="0" smtClean="0"/>
              <a:t> file with linguistic data on the text fragments (LIWC scores, POS);</a:t>
            </a:r>
            <a:endParaRPr lang="ru-RU" dirty="0" smtClean="0"/>
          </a:p>
          <a:p>
            <a:pPr algn="just"/>
            <a:r>
              <a:rPr lang="en-US" dirty="0" smtClean="0"/>
              <a:t>5) joint .</a:t>
            </a:r>
            <a:r>
              <a:rPr lang="en-US" dirty="0" err="1" smtClean="0"/>
              <a:t>csv</a:t>
            </a:r>
            <a:r>
              <a:rPr lang="en-US" dirty="0" smtClean="0"/>
              <a:t> file c Audio based features;</a:t>
            </a:r>
            <a:endParaRPr lang="ru-RU" dirty="0" smtClean="0"/>
          </a:p>
          <a:p>
            <a:pPr algn="just"/>
            <a:r>
              <a:rPr lang="en-US" dirty="0" smtClean="0"/>
              <a:t>6) joint .</a:t>
            </a:r>
            <a:r>
              <a:rPr lang="en-US" dirty="0" err="1" smtClean="0"/>
              <a:t>csv</a:t>
            </a:r>
            <a:r>
              <a:rPr lang="en-US" dirty="0" smtClean="0"/>
              <a:t> file which contains the gesture annotation. This file will include binary features representing the existence of a certain gesture category as (1) and the absence of the gesture as (0).</a:t>
            </a:r>
            <a:endParaRPr lang="ru-RU" dirty="0" smtClean="0"/>
          </a:p>
          <a:p>
            <a:pPr algn="just"/>
            <a:r>
              <a:rPr lang="en-US" dirty="0" smtClean="0"/>
              <a:t>All the joint files will contain IDs of fragments of interviews for identification.  </a:t>
            </a:r>
            <a:endParaRPr lang="ru-RU" dirty="0" smtClean="0"/>
          </a:p>
          <a:p>
            <a:endParaRPr lang="ru-RU" dirty="0"/>
          </a:p>
        </p:txBody>
      </p:sp>
      <p:sp>
        <p:nvSpPr>
          <p:cNvPr id="3" name="Заголовок 2"/>
          <p:cNvSpPr>
            <a:spLocks noGrp="1"/>
          </p:cNvSpPr>
          <p:nvPr>
            <p:ph type="title"/>
          </p:nvPr>
        </p:nvSpPr>
        <p:spPr/>
        <p:txBody>
          <a:bodyPr/>
          <a:lstStyle/>
          <a:p>
            <a:pPr algn="ctr"/>
            <a:r>
              <a:rPr lang="en-US" dirty="0" smtClean="0"/>
              <a:t>Availability</a:t>
            </a:r>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76672"/>
            <a:ext cx="8229600" cy="562074"/>
          </a:xfrm>
        </p:spPr>
        <p:txBody>
          <a:bodyPr>
            <a:normAutofit fontScale="90000"/>
          </a:bodyPr>
          <a:lstStyle/>
          <a:p>
            <a:pPr algn="ctr"/>
            <a:r>
              <a:rPr lang="en-US" cap="small" dirty="0"/>
              <a:t/>
            </a:r>
            <a:br>
              <a:rPr lang="en-US" cap="small" dirty="0"/>
            </a:br>
            <a:r>
              <a:rPr lang="ru-RU" dirty="0"/>
              <a:t/>
            </a:r>
            <a:br>
              <a:rPr lang="ru-RU" dirty="0"/>
            </a:br>
            <a:r>
              <a:rPr lang="en-US" cap="small" dirty="0" smtClean="0"/>
              <a:t> Acknowledgment</a:t>
            </a:r>
            <a:endParaRPr lang="ru-RU" dirty="0"/>
          </a:p>
        </p:txBody>
      </p:sp>
      <p:sp>
        <p:nvSpPr>
          <p:cNvPr id="3" name="Содержимое 2"/>
          <p:cNvSpPr>
            <a:spLocks noGrp="1"/>
          </p:cNvSpPr>
          <p:nvPr>
            <p:ph idx="1"/>
          </p:nvPr>
        </p:nvSpPr>
        <p:spPr>
          <a:xfrm>
            <a:off x="457200" y="1295400"/>
            <a:ext cx="8229600" cy="4830763"/>
          </a:xfrm>
        </p:spPr>
        <p:txBody>
          <a:bodyPr>
            <a:normAutofit fontScale="77500" lnSpcReduction="20000"/>
          </a:bodyPr>
          <a:lstStyle/>
          <a:p>
            <a:pPr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The study of gender identification of the author of a written text is financially supported by the Russian Science Foundation, project </a:t>
            </a:r>
            <a:r>
              <a:rPr lang="en-US" b="1" dirty="0">
                <a:latin typeface="Times New Roman" pitchFamily="18" charset="0"/>
                <a:cs typeface="Times New Roman" pitchFamily="18" charset="0"/>
              </a:rPr>
              <a:t>N 16-18-10050</a:t>
            </a:r>
            <a:r>
              <a:rPr lang="en-US" dirty="0">
                <a:latin typeface="Times New Roman" pitchFamily="18" charset="0"/>
                <a:cs typeface="Times New Roman" pitchFamily="18" charset="0"/>
              </a:rPr>
              <a:t> “Identifying the Gender and Age of Online Chatters Using Formal Parameters of their Texts”. </a:t>
            </a:r>
          </a:p>
          <a:p>
            <a:pPr algn="ctr">
              <a:buNone/>
            </a:pPr>
            <a:r>
              <a:rPr lang="en-US" dirty="0">
                <a:latin typeface="Times New Roman" pitchFamily="18" charset="0"/>
                <a:cs typeface="Times New Roman" pitchFamily="18" charset="0"/>
              </a:rPr>
              <a:t>The study of the identification of intentionally deceptive information in written text is supported by a grant from the Russian Foundation for Humanities </a:t>
            </a:r>
            <a:r>
              <a:rPr lang="en-US" b="1" dirty="0">
                <a:latin typeface="Times New Roman" pitchFamily="18" charset="0"/>
                <a:cs typeface="Times New Roman" pitchFamily="18" charset="0"/>
              </a:rPr>
              <a:t>N 15-34-01221 </a:t>
            </a:r>
            <a:r>
              <a:rPr lang="en-US" dirty="0">
                <a:latin typeface="Times New Roman" pitchFamily="18" charset="0"/>
                <a:cs typeface="Times New Roman" pitchFamily="18" charset="0"/>
              </a:rPr>
              <a:t>“Lie Detection in a Written Text: A Corpus Study”. </a:t>
            </a:r>
          </a:p>
          <a:p>
            <a:pPr algn="ctr">
              <a:buNone/>
            </a:pPr>
            <a:r>
              <a:rPr lang="en-US" dirty="0">
                <a:latin typeface="Times New Roman" pitchFamily="18" charset="0"/>
                <a:cs typeface="Times New Roman" pitchFamily="18" charset="0"/>
              </a:rPr>
              <a:t>The study of the connection between the human lateral organization profile and typological characteristics of their written texts is financially supported by the grant of RFBR “Linguistic Parameters of a Written Text and Neuropsychological Characteristics of its Author: A Corpus Study”, project number </a:t>
            </a:r>
            <a:r>
              <a:rPr lang="en-US" b="1" dirty="0">
                <a:latin typeface="Times New Roman" pitchFamily="18" charset="0"/>
                <a:cs typeface="Times New Roman" pitchFamily="18" charset="0"/>
              </a:rPr>
              <a:t>16-36-00036</a:t>
            </a:r>
            <a:r>
              <a:rPr lang="en-US" dirty="0">
                <a:latin typeface="Times New Roman" pitchFamily="18" charset="0"/>
                <a:cs typeface="Times New Roman" pitchFamily="18" charset="0"/>
              </a:rPr>
              <a:t>. </a:t>
            </a:r>
          </a:p>
          <a:p>
            <a:pPr algn="ctr">
              <a:buNone/>
            </a:pPr>
            <a:r>
              <a:rPr lang="en-US" dirty="0">
                <a:latin typeface="Times New Roman" pitchFamily="18" charset="0"/>
                <a:cs typeface="Times New Roman" pitchFamily="18" charset="0"/>
              </a:rPr>
              <a:t>The study of texts by suicidal individuals was performed as part of the project “Predicting the probability of suicide behavior based on speech analysis” from RF President's grants for young scientists (grant agreement N° </a:t>
            </a:r>
            <a:r>
              <a:rPr lang="ru-RU" b="1" dirty="0">
                <a:latin typeface="Times New Roman" pitchFamily="18" charset="0"/>
                <a:cs typeface="Times New Roman" pitchFamily="18" charset="0"/>
              </a:rPr>
              <a:t>МК</a:t>
            </a:r>
            <a:r>
              <a:rPr lang="en-US" b="1" dirty="0">
                <a:latin typeface="Times New Roman" pitchFamily="18" charset="0"/>
                <a:cs typeface="Times New Roman" pitchFamily="18" charset="0"/>
              </a:rPr>
              <a:t>-4633.2016.6</a:t>
            </a:r>
            <a:r>
              <a:rPr lang="en-US" dirty="0">
                <a:latin typeface="Times New Roman" pitchFamily="18" charset="0"/>
                <a:cs typeface="Times New Roman" pitchFamily="18" charset="0"/>
              </a:rPr>
              <a:t>).</a:t>
            </a:r>
            <a:r>
              <a:rPr lang="en-US" cap="small" dirty="0">
                <a:latin typeface="Times New Roman" pitchFamily="18" charset="0"/>
                <a:cs typeface="Times New Roman" pitchFamily="18" charset="0"/>
              </a:rPr>
              <a:t> </a:t>
            </a:r>
            <a:endParaRPr lang="ru-RU" dirty="0">
              <a:latin typeface="Times New Roman" pitchFamily="18" charset="0"/>
              <a:cs typeface="Times New Roman" pitchFamily="18" charset="0"/>
            </a:endParaRPr>
          </a:p>
          <a:p>
            <a:pPr>
              <a:buNone/>
            </a:pP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2400" dirty="0" smtClean="0"/>
              <a:t>Some of the people at a table</a:t>
            </a:r>
            <a:endParaRPr lang="ru-RU" sz="2400" dirty="0"/>
          </a:p>
        </p:txBody>
      </p:sp>
      <p:pic>
        <p:nvPicPr>
          <p:cNvPr id="5" name="Содержимое 4" descr="250px-Portrait_of_Alexander_Pushkin_(Orest_Kiprensky,_1827).PNG"/>
          <p:cNvPicPr>
            <a:picLocks noGrp="1" noChangeAspect="1"/>
          </p:cNvPicPr>
          <p:nvPr>
            <p:ph idx="1"/>
          </p:nvPr>
        </p:nvPicPr>
        <p:blipFill>
          <a:blip r:embed="rId3" cstate="print"/>
          <a:stretch>
            <a:fillRect/>
          </a:stretch>
        </p:blipFill>
        <p:spPr>
          <a:xfrm>
            <a:off x="6172200" y="1828800"/>
            <a:ext cx="2130063" cy="2312640"/>
          </a:xfrm>
        </p:spPr>
      </p:pic>
      <p:pic>
        <p:nvPicPr>
          <p:cNvPr id="8" name="Рисунок 7" descr="niick_lob.jpg"/>
          <p:cNvPicPr>
            <a:picLocks noChangeAspect="1"/>
          </p:cNvPicPr>
          <p:nvPr/>
        </p:nvPicPr>
        <p:blipFill>
          <a:blip r:embed="rId4" cstate="print"/>
          <a:stretch>
            <a:fillRect/>
          </a:stretch>
        </p:blipFill>
        <p:spPr>
          <a:xfrm>
            <a:off x="1143000" y="1828801"/>
            <a:ext cx="2225760" cy="2362199"/>
          </a:xfrm>
          <a:prstGeom prst="rect">
            <a:avLst/>
          </a:prstGeom>
        </p:spPr>
      </p:pic>
      <p:sp>
        <p:nvSpPr>
          <p:cNvPr id="9" name="Стрелка вправо 8"/>
          <p:cNvSpPr/>
          <p:nvPr/>
        </p:nvSpPr>
        <p:spPr>
          <a:xfrm>
            <a:off x="4283968"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лево 9"/>
          <p:cNvSpPr/>
          <p:nvPr/>
        </p:nvSpPr>
        <p:spPr>
          <a:xfrm>
            <a:off x="4283968" y="285293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descr="images.png"/>
          <p:cNvPicPr>
            <a:picLocks noChangeAspect="1"/>
          </p:cNvPicPr>
          <p:nvPr/>
        </p:nvPicPr>
        <p:blipFill>
          <a:blip r:embed="rId5" cstate="print"/>
          <a:stretch>
            <a:fillRect/>
          </a:stretch>
        </p:blipFill>
        <p:spPr>
          <a:xfrm>
            <a:off x="3995936" y="3429000"/>
            <a:ext cx="1419225" cy="857250"/>
          </a:xfrm>
          <a:prstGeom prst="rect">
            <a:avLst/>
          </a:prstGeom>
        </p:spPr>
      </p:pic>
      <p:sp>
        <p:nvSpPr>
          <p:cNvPr id="13" name="Прямоугольник 12"/>
          <p:cNvSpPr/>
          <p:nvPr/>
        </p:nvSpPr>
        <p:spPr>
          <a:xfrm>
            <a:off x="6096000" y="4648200"/>
            <a:ext cx="2286000" cy="954107"/>
          </a:xfrm>
          <a:prstGeom prst="rect">
            <a:avLst/>
          </a:prstGeom>
        </p:spPr>
        <p:txBody>
          <a:bodyPr wrap="square">
            <a:spAutoFit/>
          </a:bodyPr>
          <a:lstStyle/>
          <a:p>
            <a:pPr lvl="0" algn="ctr"/>
            <a:r>
              <a:rPr lang="en-US" sz="2800" b="1" dirty="0" smtClean="0">
                <a:ln w="18000">
                  <a:solidFill>
                    <a:srgbClr val="C0504D">
                      <a:satMod val="140000"/>
                    </a:srgbClr>
                  </a:solidFill>
                  <a:prstDash val="solid"/>
                  <a:miter lim="800000"/>
                </a:ln>
                <a:noFill/>
                <a:effectLst>
                  <a:outerShdw blurRad="25500" dist="23000" dir="7020000" algn="tl">
                    <a:srgbClr val="000000">
                      <a:alpha val="50000"/>
                    </a:srgbClr>
                  </a:outerShdw>
                </a:effectLst>
              </a:rPr>
              <a:t>The Lyricists camp</a:t>
            </a:r>
            <a:endParaRPr lang="ru-RU" sz="2800" b="1" dirty="0">
              <a:ln w="18000">
                <a:solidFill>
                  <a:srgbClr val="C0504D">
                    <a:satMod val="140000"/>
                  </a:srgbClr>
                </a:solidFill>
                <a:prstDash val="solid"/>
                <a:miter lim="800000"/>
              </a:ln>
              <a:noFill/>
              <a:effectLst>
                <a:outerShdw blurRad="25500" dist="23000" dir="7020000" algn="tl">
                  <a:srgbClr val="000000">
                    <a:alpha val="50000"/>
                  </a:srgbClr>
                </a:outerShdw>
              </a:effectLst>
            </a:endParaRPr>
          </a:p>
        </p:txBody>
      </p:sp>
      <p:sp>
        <p:nvSpPr>
          <p:cNvPr id="14" name="Прямоугольник 13"/>
          <p:cNvSpPr/>
          <p:nvPr/>
        </p:nvSpPr>
        <p:spPr>
          <a:xfrm>
            <a:off x="1066800" y="4572000"/>
            <a:ext cx="2286000" cy="954107"/>
          </a:xfrm>
          <a:prstGeom prst="rect">
            <a:avLst/>
          </a:prstGeom>
        </p:spPr>
        <p:txBody>
          <a:bodyPr>
            <a:spAutoFit/>
          </a:bodyPr>
          <a:lstStyle/>
          <a:p>
            <a:pPr lvl="0" algn="ctr"/>
            <a:r>
              <a:rPr lang="en-US" sz="2800" b="1" dirty="0">
                <a:ln w="18000">
                  <a:solidFill>
                    <a:srgbClr val="C0504D">
                      <a:satMod val="140000"/>
                    </a:srgbClr>
                  </a:solidFill>
                  <a:prstDash val="solid"/>
                  <a:miter lim="800000"/>
                </a:ln>
                <a:noFill/>
                <a:effectLst>
                  <a:outerShdw blurRad="25500" dist="23000" dir="7020000" algn="tl">
                    <a:srgbClr val="000000">
                      <a:alpha val="50000"/>
                    </a:srgbClr>
                  </a:outerShdw>
                </a:effectLst>
              </a:rPr>
              <a:t>The Physicists camp</a:t>
            </a:r>
            <a:endParaRPr lang="ru-RU" sz="2800" b="1" dirty="0">
              <a:ln w="18000">
                <a:solidFill>
                  <a:srgbClr val="C0504D">
                    <a:satMod val="140000"/>
                  </a:srgbClr>
                </a:solidFill>
                <a:prstDash val="solid"/>
                <a:miter lim="800000"/>
              </a:ln>
              <a:noFill/>
              <a:effectLst>
                <a:outerShdw blurRad="25500" dist="23000" dir="7020000" algn="tl">
                  <a:srgbClr val="000000">
                    <a:alpha val="50000"/>
                  </a:srgbClr>
                </a:outerShdw>
              </a:effectLst>
            </a:endParaRPr>
          </a:p>
        </p:txBody>
      </p:sp>
      <p:sp>
        <p:nvSpPr>
          <p:cNvPr id="12" name="Номер слайда 11"/>
          <p:cNvSpPr>
            <a:spLocks noGrp="1"/>
          </p:cNvSpPr>
          <p:nvPr>
            <p:ph type="sldNum" sz="quarter" idx="12"/>
          </p:nvPr>
        </p:nvSpPr>
        <p:spPr/>
        <p:txBody>
          <a:bodyPr/>
          <a:lstStyle/>
          <a:p>
            <a:fld id="{B6F15528-21DE-4FAA-801E-634DDDAF4B2B}" type="slidenum">
              <a:rPr lang="en-US" smtClean="0"/>
              <a:pPr/>
              <a:t>6</a:t>
            </a:fld>
            <a:endParaRPr lang="en-US"/>
          </a:p>
        </p:txBody>
      </p:sp>
      <p:sp>
        <p:nvSpPr>
          <p:cNvPr id="15" name="Нижний колонтитул 1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229600" cy="1426170"/>
          </a:xfrm>
        </p:spPr>
        <p:txBody>
          <a:bodyPr>
            <a:noAutofit/>
          </a:bodyPr>
          <a:lstStyle/>
          <a:p>
            <a:r>
              <a:rPr lang="en-US" sz="3200" b="0" dirty="0" smtClean="0">
                <a:solidFill>
                  <a:srgbClr val="002060"/>
                </a:solidFill>
              </a:rPr>
              <a:t>PAN shared task </a:t>
            </a:r>
            <a:br>
              <a:rPr lang="en-US" sz="3200" b="0" dirty="0" smtClean="0">
                <a:solidFill>
                  <a:srgbClr val="002060"/>
                </a:solidFill>
              </a:rPr>
            </a:br>
            <a:r>
              <a:rPr lang="en-US" sz="3200" b="0" dirty="0" smtClean="0">
                <a:solidFill>
                  <a:srgbClr val="002060"/>
                </a:solidFill>
              </a:rPr>
              <a:t>on Cross-genre Gender Identification </a:t>
            </a:r>
            <a:br>
              <a:rPr lang="en-US" sz="3200" b="0" dirty="0" smtClean="0">
                <a:solidFill>
                  <a:srgbClr val="002060"/>
                </a:solidFill>
              </a:rPr>
            </a:br>
            <a:r>
              <a:rPr lang="en-US" sz="3200" b="0" dirty="0" smtClean="0">
                <a:solidFill>
                  <a:srgbClr val="002060"/>
                </a:solidFill>
              </a:rPr>
              <a:t>in Russian texts (</a:t>
            </a:r>
            <a:r>
              <a:rPr lang="en-US" sz="3200" dirty="0" err="1" smtClean="0">
                <a:solidFill>
                  <a:srgbClr val="002060"/>
                </a:solidFill>
              </a:rPr>
              <a:t>RusProfiling</a:t>
            </a:r>
            <a:r>
              <a:rPr lang="en-US" sz="3200" dirty="0" smtClean="0">
                <a:solidFill>
                  <a:srgbClr val="002060"/>
                </a:solidFill>
              </a:rPr>
              <a:t> Task</a:t>
            </a:r>
            <a:r>
              <a:rPr lang="en-US" sz="3200" b="0" dirty="0" smtClean="0">
                <a:solidFill>
                  <a:srgbClr val="002060"/>
                </a:solidFill>
              </a:rPr>
              <a:t>)</a:t>
            </a:r>
            <a:endParaRPr lang="ru-RU" sz="3200" dirty="0">
              <a:solidFill>
                <a:srgbClr val="002060"/>
              </a:solidFill>
            </a:endParaRPr>
          </a:p>
        </p:txBody>
      </p:sp>
      <p:sp>
        <p:nvSpPr>
          <p:cNvPr id="4" name="Содержимое 3"/>
          <p:cNvSpPr>
            <a:spLocks noGrp="1"/>
          </p:cNvSpPr>
          <p:nvPr>
            <p:ph idx="1"/>
          </p:nvPr>
        </p:nvSpPr>
        <p:spPr>
          <a:xfrm>
            <a:off x="457200" y="1844824"/>
            <a:ext cx="8229600" cy="4162467"/>
          </a:xfrm>
        </p:spPr>
        <p:txBody>
          <a:bodyPr>
            <a:normAutofit fontScale="92500"/>
          </a:bodyPr>
          <a:lstStyle/>
          <a:p>
            <a:r>
              <a:rPr lang="en-US" dirty="0" smtClean="0"/>
              <a:t>PAN is a series of scientific events and shared tasks on digital text forensics http://pan.webis.de/</a:t>
            </a:r>
          </a:p>
          <a:p>
            <a:r>
              <a:rPr lang="en-US" dirty="0" smtClean="0"/>
              <a:t>Russian has never been presented at PAN.</a:t>
            </a:r>
          </a:p>
          <a:p>
            <a:r>
              <a:rPr lang="en-US" dirty="0" smtClean="0"/>
              <a:t>This year we introduce </a:t>
            </a:r>
            <a:r>
              <a:rPr lang="en-US" b="1" dirty="0" smtClean="0"/>
              <a:t>PAN shared task on Cross-genre Gender Identification in Russian texts </a:t>
            </a:r>
            <a:r>
              <a:rPr lang="en-US" dirty="0" smtClean="0"/>
              <a:t>where we will provide as training dataset tweets and as test dataset tweets, </a:t>
            </a:r>
            <a:r>
              <a:rPr lang="en-US" dirty="0" err="1" smtClean="0"/>
              <a:t>Facebook</a:t>
            </a:r>
            <a:r>
              <a:rPr lang="en-US" dirty="0" smtClean="0"/>
              <a:t> posts, as well as reviews, texts describing images, or letters to a friend. </a:t>
            </a:r>
          </a:p>
          <a:p>
            <a:r>
              <a:rPr lang="en-US" dirty="0" smtClean="0"/>
              <a:t>Accepted papers describing results of the experiments will be published in CEUR proceedings </a:t>
            </a:r>
            <a:r>
              <a:rPr lang="en-US" b="1" dirty="0" smtClean="0"/>
              <a:t>(indexed by Scopus). </a:t>
            </a:r>
            <a:endParaRPr lang="ru-RU"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smtClean="0"/>
              <a:t>We cordially invite all researchers and practitioners from all fields to participate in this year's PAN @ FIRE shared task with </a:t>
            </a:r>
            <a:r>
              <a:rPr lang="en-US" b="1" dirty="0" smtClean="0"/>
              <a:t>Scopus indexed publication</a:t>
            </a:r>
            <a:r>
              <a:rPr lang="en-US" dirty="0" smtClean="0"/>
              <a:t>.</a:t>
            </a:r>
          </a:p>
          <a:p>
            <a:r>
              <a:rPr lang="en-US" dirty="0" smtClean="0"/>
              <a:t>For details, go to </a:t>
            </a:r>
            <a:r>
              <a:rPr lang="en-US" b="1" dirty="0" err="1" smtClean="0"/>
              <a:t>RusProfiling</a:t>
            </a:r>
            <a:r>
              <a:rPr lang="en-US" b="1" dirty="0" smtClean="0"/>
              <a:t> Lab </a:t>
            </a:r>
            <a:r>
              <a:rPr lang="en-US" dirty="0" smtClean="0"/>
              <a:t>page</a:t>
            </a:r>
          </a:p>
          <a:p>
            <a:pPr>
              <a:buNone/>
            </a:pPr>
            <a:r>
              <a:rPr lang="en-US" dirty="0" smtClean="0">
                <a:hlinkClick r:id="rId2"/>
              </a:rPr>
              <a:t>  http://en.rusprofilinglab.ru/rusprofiling-at-pan/</a:t>
            </a:r>
            <a:endParaRPr lang="en-US" dirty="0" smtClean="0"/>
          </a:p>
          <a:p>
            <a:r>
              <a:rPr lang="en-US" b="1" dirty="0" smtClean="0"/>
              <a:t>Stay</a:t>
            </a:r>
            <a:r>
              <a:rPr lang="en-US" dirty="0" smtClean="0"/>
              <a:t> up to date! Subscribe to </a:t>
            </a:r>
            <a:r>
              <a:rPr lang="en-US" b="1" dirty="0" smtClean="0"/>
              <a:t>our newsletter</a:t>
            </a:r>
            <a:r>
              <a:rPr lang="en-US" dirty="0" smtClean="0"/>
              <a:t> on our site! </a:t>
            </a:r>
            <a:r>
              <a:rPr lang="en-US" dirty="0" smtClean="0">
                <a:hlinkClick r:id="rId3"/>
              </a:rPr>
              <a:t>http://rusprofilinglab.ru</a:t>
            </a:r>
            <a:r>
              <a:rPr lang="en-US" dirty="0" smtClean="0"/>
              <a:t> </a:t>
            </a:r>
            <a:endParaRPr lang="ru-RU" dirty="0"/>
          </a:p>
        </p:txBody>
      </p:sp>
      <p:sp>
        <p:nvSpPr>
          <p:cNvPr id="3" name="Заголовок 2"/>
          <p:cNvSpPr>
            <a:spLocks noGrp="1"/>
          </p:cNvSpPr>
          <p:nvPr>
            <p:ph type="title"/>
          </p:nvPr>
        </p:nvSpPr>
        <p:spPr/>
        <p:txBody>
          <a:bodyPr/>
          <a:lstStyle/>
          <a:p>
            <a:pPr algn="ctr"/>
            <a:r>
              <a:rPr lang="en-US" dirty="0" err="1" smtClean="0"/>
              <a:t>RusProfiling</a:t>
            </a:r>
            <a:r>
              <a:rPr lang="en-US" dirty="0" smtClean="0"/>
              <a:t> Task</a:t>
            </a:r>
            <a:endParaRPr lang="ru-RU"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Conclusions and Future work </a:t>
            </a:r>
            <a:endParaRPr lang="ru-RU" dirty="0"/>
          </a:p>
        </p:txBody>
      </p:sp>
      <p:sp>
        <p:nvSpPr>
          <p:cNvPr id="3" name="Content Placeholder 2"/>
          <p:cNvSpPr>
            <a:spLocks noGrp="1"/>
          </p:cNvSpPr>
          <p:nvPr>
            <p:ph idx="1"/>
          </p:nvPr>
        </p:nvSpPr>
        <p:spPr/>
        <p:txBody>
          <a:bodyPr/>
          <a:lstStyle/>
          <a:p>
            <a:r>
              <a:rPr lang="en-US" dirty="0" smtClean="0"/>
              <a:t>To replicate research using texts in Russian as second language (corpus is in progress)</a:t>
            </a:r>
          </a:p>
          <a:p>
            <a:r>
              <a:rPr lang="en-US" dirty="0" smtClean="0"/>
              <a:t>Authorship  attribution in multilingual settings</a:t>
            </a:r>
          </a:p>
          <a:p>
            <a:r>
              <a:rPr lang="en-US" dirty="0" smtClean="0"/>
              <a:t>Cross-modal authorship  attribution and profiling (given written text, could we attribute or profile the author if have oral speech samples?)</a:t>
            </a:r>
            <a:br>
              <a:rPr lang="en-US" dirty="0" smtClean="0"/>
            </a:br>
            <a:endParaRPr lang="ru-RU" dirty="0"/>
          </a:p>
        </p:txBody>
      </p:sp>
      <p:sp>
        <p:nvSpPr>
          <p:cNvPr id="4" name="Номер слайда 3"/>
          <p:cNvSpPr>
            <a:spLocks noGrp="1"/>
          </p:cNvSpPr>
          <p:nvPr>
            <p:ph type="sldNum" sz="quarter" idx="12"/>
          </p:nvPr>
        </p:nvSpPr>
        <p:spPr/>
        <p:txBody>
          <a:bodyPr/>
          <a:lstStyle/>
          <a:p>
            <a:fld id="{B6F15528-21DE-4FAA-801E-634DDDAF4B2B}" type="slidenum">
              <a:rPr lang="en-US" smtClean="0"/>
              <a:pPr/>
              <a:t>62</a:t>
            </a:fld>
            <a:endParaRPr lang="en-US"/>
          </a:p>
        </p:txBody>
      </p:sp>
      <p:sp>
        <p:nvSpPr>
          <p:cNvPr id="5" name="Нижний колонтитул 4"/>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Thank you for attention!</a:t>
            </a:r>
            <a:endParaRPr lang="ru-RU"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r"/>
            <a:r>
              <a:rPr lang="en-US" dirty="0" smtClean="0"/>
              <a:t>RusProfiling Lab,</a:t>
            </a:r>
          </a:p>
          <a:p>
            <a:pPr algn="r"/>
            <a:r>
              <a:rPr lang="en-US" dirty="0" smtClean="0">
                <a:solidFill>
                  <a:schemeClr val="tx2">
                    <a:lumMod val="75000"/>
                  </a:schemeClr>
                </a:solidFill>
              </a:rPr>
              <a:t>http://en.rusprofilinglab.ru/</a:t>
            </a:r>
          </a:p>
          <a:p>
            <a:pPr algn="ctr"/>
            <a:endParaRPr lang="en-US" dirty="0" smtClean="0"/>
          </a:p>
          <a:p>
            <a:pPr algn="ctr"/>
            <a:endParaRPr lang="en-US" dirty="0" smtClean="0"/>
          </a:p>
          <a:p>
            <a:pPr algn="ctr"/>
            <a:endParaRPr lang="ru-RU" dirty="0"/>
          </a:p>
        </p:txBody>
      </p:sp>
      <p:pic>
        <p:nvPicPr>
          <p:cNvPr id="4" name="Picture 3" descr="лого без всего.jpg"/>
          <p:cNvPicPr>
            <a:picLocks noChangeAspect="1"/>
          </p:cNvPicPr>
          <p:nvPr/>
        </p:nvPicPr>
        <p:blipFill>
          <a:blip r:embed="rId2" cstate="print"/>
          <a:stretch>
            <a:fillRect/>
          </a:stretch>
        </p:blipFill>
        <p:spPr>
          <a:xfrm>
            <a:off x="914400" y="2209800"/>
            <a:ext cx="2532694" cy="3223826"/>
          </a:xfrm>
          <a:prstGeom prst="rect">
            <a:avLst/>
          </a:prstGeom>
        </p:spPr>
      </p:pic>
      <p:sp>
        <p:nvSpPr>
          <p:cNvPr id="5" name="Номер слайда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Нижний колонтитул 5"/>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За здоровье! </a:t>
            </a:r>
            <a:r>
              <a:rPr lang="en-US" dirty="0" smtClean="0"/>
              <a:t>Cheers! </a:t>
            </a:r>
            <a:endParaRPr lang="ru-RU" dirty="0"/>
          </a:p>
        </p:txBody>
      </p:sp>
      <p:pic>
        <p:nvPicPr>
          <p:cNvPr id="11" name="Рисунок 10" descr="shutterstock_182332070.jpg"/>
          <p:cNvPicPr>
            <a:picLocks noChangeAspect="1"/>
          </p:cNvPicPr>
          <p:nvPr/>
        </p:nvPicPr>
        <p:blipFill>
          <a:blip r:embed="rId3" cstate="print"/>
          <a:stretch>
            <a:fillRect/>
          </a:stretch>
        </p:blipFill>
        <p:spPr>
          <a:xfrm>
            <a:off x="3581400" y="3124200"/>
            <a:ext cx="3048000" cy="2033016"/>
          </a:xfrm>
          <a:prstGeom prst="rect">
            <a:avLst/>
          </a:prstGeom>
        </p:spPr>
      </p:pic>
      <p:sp>
        <p:nvSpPr>
          <p:cNvPr id="17" name="Номер слайда 16"/>
          <p:cNvSpPr>
            <a:spLocks noGrp="1"/>
          </p:cNvSpPr>
          <p:nvPr>
            <p:ph type="sldNum" sz="quarter" idx="12"/>
          </p:nvPr>
        </p:nvSpPr>
        <p:spPr/>
        <p:txBody>
          <a:bodyPr/>
          <a:lstStyle/>
          <a:p>
            <a:fld id="{B6F15528-21DE-4FAA-801E-634DDDAF4B2B}" type="slidenum">
              <a:rPr lang="en-US" smtClean="0"/>
              <a:pPr/>
              <a:t>7</a:t>
            </a:fld>
            <a:endParaRPr lang="en-US"/>
          </a:p>
        </p:txBody>
      </p:sp>
      <p:sp>
        <p:nvSpPr>
          <p:cNvPr id="18" name="Нижний колонтитул 17"/>
          <p:cNvSpPr>
            <a:spLocks noGrp="1"/>
          </p:cNvSpPr>
          <p:nvPr>
            <p:ph type="ftr" sz="quarter" idx="11"/>
          </p:nvPr>
        </p:nvSpPr>
        <p:spPr/>
        <p:txBody>
          <a:bodyPr/>
          <a:lstStyle/>
          <a:p>
            <a:r>
              <a:rPr lang="en-US" smtClean="0"/>
              <a:t>RusProfiling Lab,  PAN@CLEF, Dublin, Ireland</a:t>
            </a:r>
            <a:endParaRPr lang="en-US"/>
          </a:p>
        </p:txBody>
      </p:sp>
      <p:sp>
        <p:nvSpPr>
          <p:cNvPr id="10" name="Содержимое 9"/>
          <p:cNvSpPr>
            <a:spLocks noGrp="1"/>
          </p:cNvSpPr>
          <p:nvPr>
            <p:ph idx="1"/>
          </p:nvPr>
        </p:nvSpPr>
        <p:spPr/>
        <p:txBody>
          <a:bodyPr/>
          <a:lstStyle/>
          <a:p>
            <a:r>
              <a:rPr lang="en-US" dirty="0" smtClean="0"/>
              <a:t>“Verify </a:t>
            </a:r>
            <a:r>
              <a:rPr lang="en-US" b="1" dirty="0" smtClean="0"/>
              <a:t>Harmony</a:t>
            </a:r>
            <a:r>
              <a:rPr lang="en-US" dirty="0" smtClean="0"/>
              <a:t> by Means of </a:t>
            </a:r>
            <a:r>
              <a:rPr lang="en-US" b="1" dirty="0" smtClean="0"/>
              <a:t>Algebra</a:t>
            </a:r>
            <a:r>
              <a:rPr lang="en-US" dirty="0" smtClean="0"/>
              <a:t>” (A. Pushkin)</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RusProfiling Lab</a:t>
            </a:r>
            <a:endParaRPr lang="ru-RU" dirty="0"/>
          </a:p>
        </p:txBody>
      </p:sp>
      <p:sp>
        <p:nvSpPr>
          <p:cNvPr id="3" name="Содержимое 2"/>
          <p:cNvSpPr>
            <a:spLocks noGrp="1"/>
          </p:cNvSpPr>
          <p:nvPr>
            <p:ph idx="1"/>
          </p:nvPr>
        </p:nvSpPr>
        <p:spPr/>
        <p:txBody>
          <a:bodyPr/>
          <a:lstStyle/>
          <a:p>
            <a:pPr lvl="0"/>
            <a:endParaRPr lang="en-US" b="1" dirty="0" smtClean="0">
              <a:ln w="18000">
                <a:solidFill>
                  <a:srgbClr val="C0504D">
                    <a:satMod val="140000"/>
                  </a:srgbClr>
                </a:solidFill>
                <a:prstDash val="solid"/>
                <a:miter lim="800000"/>
              </a:ln>
              <a:noFill/>
              <a:effectLst>
                <a:outerShdw blurRad="25500" dist="23000" dir="7020000" algn="tl">
                  <a:srgbClr val="000000">
                    <a:alpha val="50000"/>
                  </a:srgbClr>
                </a:outerShdw>
              </a:effectLst>
            </a:endParaRPr>
          </a:p>
          <a:p>
            <a:pPr lvl="0"/>
            <a:endParaRPr lang="en-US" b="1" dirty="0">
              <a:ln w="18000">
                <a:solidFill>
                  <a:srgbClr val="C0504D">
                    <a:satMod val="140000"/>
                  </a:srgbClr>
                </a:solidFill>
                <a:prstDash val="solid"/>
                <a:miter lim="800000"/>
              </a:ln>
              <a:noFill/>
              <a:effectLst>
                <a:outerShdw blurRad="25500" dist="23000" dir="7020000" algn="tl">
                  <a:srgbClr val="000000">
                    <a:alpha val="50000"/>
                  </a:srgbClr>
                </a:outerShdw>
              </a:effectLst>
            </a:endParaRPr>
          </a:p>
          <a:p>
            <a:pPr lvl="0"/>
            <a:endParaRPr lang="en-US" b="1" dirty="0" smtClean="0">
              <a:ln w="18000">
                <a:solidFill>
                  <a:srgbClr val="C0504D">
                    <a:satMod val="140000"/>
                  </a:srgbClr>
                </a:solidFill>
                <a:prstDash val="solid"/>
                <a:miter lim="800000"/>
              </a:ln>
              <a:noFill/>
              <a:effectLst>
                <a:outerShdw blurRad="25500" dist="23000" dir="7020000" algn="tl">
                  <a:srgbClr val="000000">
                    <a:alpha val="50000"/>
                  </a:srgbClr>
                </a:outerShdw>
              </a:effectLst>
            </a:endParaRPr>
          </a:p>
          <a:p>
            <a:pPr lvl="0"/>
            <a:endParaRPr lang="en-US" b="1" dirty="0">
              <a:ln w="18000">
                <a:solidFill>
                  <a:srgbClr val="C0504D">
                    <a:satMod val="140000"/>
                  </a:srgbClr>
                </a:solidFill>
                <a:prstDash val="solid"/>
                <a:miter lim="800000"/>
              </a:ln>
              <a:noFill/>
              <a:effectLst>
                <a:outerShdw blurRad="25500" dist="23000" dir="7020000" algn="tl">
                  <a:srgbClr val="000000">
                    <a:alpha val="50000"/>
                  </a:srgbClr>
                </a:outerShdw>
              </a:effectLst>
            </a:endParaRPr>
          </a:p>
          <a:p>
            <a:endParaRPr lang="ru-RU" dirty="0"/>
          </a:p>
        </p:txBody>
      </p:sp>
      <p:sp>
        <p:nvSpPr>
          <p:cNvPr id="4" name="Прямоугольник 3"/>
          <p:cNvSpPr/>
          <p:nvPr/>
        </p:nvSpPr>
        <p:spPr>
          <a:xfrm>
            <a:off x="4876800" y="1905000"/>
            <a:ext cx="3835646" cy="584775"/>
          </a:xfrm>
          <a:prstGeom prst="rect">
            <a:avLst/>
          </a:prstGeom>
        </p:spPr>
        <p:txBody>
          <a:bodyPr wrap="square">
            <a:spAutoFit/>
          </a:bodyPr>
          <a:lstStyle/>
          <a:p>
            <a:pPr lvl="0" algn="ctr"/>
            <a:r>
              <a:rPr lang="en-US" sz="3200" b="1" dirty="0" smtClean="0">
                <a:ln w="18000">
                  <a:solidFill>
                    <a:srgbClr val="C0504D">
                      <a:satMod val="140000"/>
                    </a:srgbClr>
                  </a:solidFill>
                  <a:prstDash val="solid"/>
                  <a:miter lim="800000"/>
                </a:ln>
                <a:noFill/>
                <a:effectLst>
                  <a:outerShdw blurRad="25500" dist="23000" dir="7020000" algn="tl">
                    <a:srgbClr val="000000">
                      <a:alpha val="50000"/>
                    </a:srgbClr>
                  </a:outerShdw>
                </a:effectLst>
              </a:rPr>
              <a:t>The Lyricists camp</a:t>
            </a:r>
            <a:endParaRPr lang="ru-RU" sz="3200" b="1" dirty="0">
              <a:ln w="18000">
                <a:solidFill>
                  <a:srgbClr val="C0504D">
                    <a:satMod val="140000"/>
                  </a:srgbClr>
                </a:solidFill>
                <a:prstDash val="solid"/>
                <a:miter lim="800000"/>
              </a:ln>
              <a:noFill/>
              <a:effectLst>
                <a:outerShdw blurRad="25500" dist="23000" dir="7020000" algn="tl">
                  <a:srgbClr val="000000">
                    <a:alpha val="50000"/>
                  </a:srgbClr>
                </a:outerShdw>
              </a:effectLst>
            </a:endParaRPr>
          </a:p>
        </p:txBody>
      </p:sp>
      <p:sp>
        <p:nvSpPr>
          <p:cNvPr id="5" name="Прямоугольник 4"/>
          <p:cNvSpPr/>
          <p:nvPr/>
        </p:nvSpPr>
        <p:spPr>
          <a:xfrm>
            <a:off x="1598593" y="2967335"/>
            <a:ext cx="594682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Physicists Camp</a:t>
            </a:r>
            <a:endParaRPr lang="ru-RU"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6" name="Рисунок 5" descr="2.2_b.gif"/>
          <p:cNvPicPr>
            <a:picLocks noChangeAspect="1"/>
          </p:cNvPicPr>
          <p:nvPr/>
        </p:nvPicPr>
        <p:blipFill>
          <a:blip r:embed="rId3" cstate="print"/>
          <a:stretch>
            <a:fillRect/>
          </a:stretch>
        </p:blipFill>
        <p:spPr>
          <a:xfrm>
            <a:off x="2123728" y="4149080"/>
            <a:ext cx="5305772" cy="2137420"/>
          </a:xfrm>
          <a:prstGeom prst="rect">
            <a:avLst/>
          </a:prstGeom>
        </p:spPr>
      </p:pic>
      <p:sp>
        <p:nvSpPr>
          <p:cNvPr id="7" name="Номер слайда 6"/>
          <p:cNvSpPr>
            <a:spLocks noGrp="1"/>
          </p:cNvSpPr>
          <p:nvPr>
            <p:ph type="sldNum" sz="quarter" idx="12"/>
          </p:nvPr>
        </p:nvSpPr>
        <p:spPr/>
        <p:txBody>
          <a:bodyPr/>
          <a:lstStyle/>
          <a:p>
            <a:fld id="{B6F15528-21DE-4FAA-801E-634DDDAF4B2B}" type="slidenum">
              <a:rPr lang="en-US" smtClean="0"/>
              <a:pPr/>
              <a:t>8</a:t>
            </a:fld>
            <a:endParaRPr lang="en-US"/>
          </a:p>
        </p:txBody>
      </p:sp>
      <p:sp>
        <p:nvSpPr>
          <p:cNvPr id="8" name="Нижний колонтитул 7"/>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pPr algn="ctr"/>
            <a:r>
              <a:rPr lang="en-US" b="1" dirty="0" smtClean="0"/>
              <a:t>RusProfiling Lab</a:t>
            </a:r>
            <a:endParaRPr lang="ru-RU" b="1" dirty="0"/>
          </a:p>
        </p:txBody>
      </p:sp>
      <p:pic>
        <p:nvPicPr>
          <p:cNvPr id="22529" name="Picture 1"/>
          <p:cNvPicPr>
            <a:picLocks noGrp="1" noChangeAspect="1" noChangeArrowheads="1"/>
          </p:cNvPicPr>
          <p:nvPr>
            <p:ph idx="1"/>
          </p:nvPr>
        </p:nvPicPr>
        <p:blipFill>
          <a:blip r:embed="rId2" cstate="print"/>
          <a:srcRect l="926" t="4484" r="926" b="6909"/>
          <a:stretch>
            <a:fillRect/>
          </a:stretch>
        </p:blipFill>
        <p:spPr bwMode="auto">
          <a:xfrm>
            <a:off x="533400" y="2133600"/>
            <a:ext cx="8077200" cy="3886200"/>
          </a:xfrm>
          <a:prstGeom prst="rect">
            <a:avLst/>
          </a:prstGeom>
          <a:noFill/>
          <a:ln w="9525">
            <a:noFill/>
            <a:miter lim="800000"/>
            <a:headEnd/>
            <a:tailEnd/>
          </a:ln>
        </p:spPr>
      </p:pic>
      <p:sp>
        <p:nvSpPr>
          <p:cNvPr id="6" name="Номер слайда 5"/>
          <p:cNvSpPr>
            <a:spLocks noGrp="1"/>
          </p:cNvSpPr>
          <p:nvPr>
            <p:ph type="sldNum" sz="quarter" idx="12"/>
          </p:nvPr>
        </p:nvSpPr>
        <p:spPr/>
        <p:txBody>
          <a:bodyPr/>
          <a:lstStyle/>
          <a:p>
            <a:fld id="{B6F15528-21DE-4FAA-801E-634DDDAF4B2B}" type="slidenum">
              <a:rPr lang="en-US" smtClean="0"/>
              <a:pPr/>
              <a:t>9</a:t>
            </a:fld>
            <a:endParaRPr lang="en-US"/>
          </a:p>
        </p:txBody>
      </p:sp>
      <p:sp>
        <p:nvSpPr>
          <p:cNvPr id="7" name="Нижний колонтитул 6"/>
          <p:cNvSpPr>
            <a:spLocks noGrp="1"/>
          </p:cNvSpPr>
          <p:nvPr>
            <p:ph type="ftr" sz="quarter" idx="11"/>
          </p:nvPr>
        </p:nvSpPr>
        <p:spPr/>
        <p:txBody>
          <a:bodyPr/>
          <a:lstStyle/>
          <a:p>
            <a:r>
              <a:rPr lang="en-US" smtClean="0"/>
              <a:t>RusProfiling Lab,  PAN@CLEF, Dublin, Ireland</a:t>
            </a: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cd5b0333bb33942c66b0aae49624f2f02b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4807</TotalTime>
  <Words>4266</Words>
  <Application>Microsoft Office PowerPoint</Application>
  <PresentationFormat>Экран (4:3)</PresentationFormat>
  <Paragraphs>534</Paragraphs>
  <Slides>63</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63</vt:i4>
      </vt:variant>
    </vt:vector>
  </HeadingPairs>
  <TitlesOfParts>
    <vt:vector size="64" baseType="lpstr">
      <vt:lpstr>Flow</vt:lpstr>
      <vt:lpstr> RusProfiling:  Analyzing Russian written texts  to detect deception  and identify the author’s personality and gender</vt:lpstr>
      <vt:lpstr>Plan of the talk</vt:lpstr>
      <vt:lpstr> St. Petersburg, Russia, 19th century  (very cold - brrrrr) </vt:lpstr>
      <vt:lpstr>A night at a traktir (трактир)  (keeping warm the Russian style)</vt:lpstr>
      <vt:lpstr>Some of the people at a table</vt:lpstr>
      <vt:lpstr>Some of the people at a table</vt:lpstr>
      <vt:lpstr>За здоровье! Cheers! </vt:lpstr>
      <vt:lpstr>RusProfiling Lab</vt:lpstr>
      <vt:lpstr>RusProfiling Lab</vt:lpstr>
      <vt:lpstr>RusProfiling Lab</vt:lpstr>
      <vt:lpstr>Authorship profiling</vt:lpstr>
      <vt:lpstr>Why is AP so important? </vt:lpstr>
      <vt:lpstr>LACK OF DATA</vt:lpstr>
      <vt:lpstr>First Group</vt:lpstr>
      <vt:lpstr>Слайд 15</vt:lpstr>
      <vt:lpstr>Second Group</vt:lpstr>
      <vt:lpstr>LACK OF DATA</vt:lpstr>
      <vt:lpstr>TO BUILD NEW CORPORA!</vt:lpstr>
      <vt:lpstr>RusPersonality</vt:lpstr>
      <vt:lpstr> 386 males, 751 females,  8 unspecified</vt:lpstr>
      <vt:lpstr>Age (from 12 to 79)</vt:lpstr>
      <vt:lpstr>Personality</vt:lpstr>
      <vt:lpstr> CHARACTERISTICS OF TEXTS   (the average length of a text ranged from 56 (a subcorpus of texts by individuals with mental disorders) to 230 words (a subcorpus of texts “What is the Meaning of Life?”).</vt:lpstr>
      <vt:lpstr>  Authorship profiling</vt:lpstr>
      <vt:lpstr>   Gender </vt:lpstr>
      <vt:lpstr>Rationale</vt:lpstr>
      <vt:lpstr>Methodology</vt:lpstr>
      <vt:lpstr>Results</vt:lpstr>
      <vt:lpstr>Discussion</vt:lpstr>
      <vt:lpstr>      Gender  (morphological features, syntactical parameters, derivative coefficients, punctuation)</vt:lpstr>
      <vt:lpstr>Why is it still difficult to predict gender?</vt:lpstr>
      <vt:lpstr>Methodology</vt:lpstr>
      <vt:lpstr>Methodology</vt:lpstr>
      <vt:lpstr>Results</vt:lpstr>
      <vt:lpstr>Results</vt:lpstr>
      <vt:lpstr>Discussion</vt:lpstr>
      <vt:lpstr>Personality</vt:lpstr>
      <vt:lpstr>Freiburg Personality Inventory</vt:lpstr>
      <vt:lpstr>Self-destructive tendencies </vt:lpstr>
      <vt:lpstr>Russian Suicidal Writing Corpus</vt:lpstr>
      <vt:lpstr>Russian Suicidal Writing Corpus</vt:lpstr>
      <vt:lpstr>Слайд 42</vt:lpstr>
      <vt:lpstr>Слайд 43</vt:lpstr>
      <vt:lpstr>Слайд 44</vt:lpstr>
      <vt:lpstr>Russian Deception Bank</vt:lpstr>
      <vt:lpstr>Methodology</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Availability</vt:lpstr>
      <vt:lpstr>   Acknowledgment</vt:lpstr>
      <vt:lpstr>PAN shared task  on Cross-genre Gender Identification  in Russian texts (RusProfiling Task)</vt:lpstr>
      <vt:lpstr>RusProfiling Task</vt:lpstr>
      <vt:lpstr>Conclusions and Future work </vt:lpstr>
      <vt:lpstr>Thank you for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in type-token ratio  and part-of-speech frequencies  in male and female Russian written texts</dc:title>
  <dc:creator>Olga</dc:creator>
  <cp:lastModifiedBy>Татьяна Литвинова</cp:lastModifiedBy>
  <cp:revision>217</cp:revision>
  <dcterms:created xsi:type="dcterms:W3CDTF">2006-08-16T00:00:00Z</dcterms:created>
  <dcterms:modified xsi:type="dcterms:W3CDTF">2017-09-12T19:34:13Z</dcterms:modified>
</cp:coreProperties>
</file>