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  <p:sldMasterId id="2147483768" r:id="rId2"/>
  </p:sldMasterIdLst>
  <p:notesMasterIdLst>
    <p:notesMasterId r:id="rId14"/>
  </p:notesMasterIdLst>
  <p:sldIdLst>
    <p:sldId id="259" r:id="rId3"/>
    <p:sldId id="269" r:id="rId4"/>
    <p:sldId id="257" r:id="rId5"/>
    <p:sldId id="261" r:id="rId6"/>
    <p:sldId id="262" r:id="rId7"/>
    <p:sldId id="265" r:id="rId8"/>
    <p:sldId id="270" r:id="rId9"/>
    <p:sldId id="271" r:id="rId10"/>
    <p:sldId id="273" r:id="rId11"/>
    <p:sldId id="275" r:id="rId12"/>
    <p:sldId id="27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EE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Közepesen sötét stílus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Világos stílus 1 – 1. jelölőszín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70528" autoAdjust="0"/>
  </p:normalViewPr>
  <p:slideViewPr>
    <p:cSldViewPr snapToGrid="0" snapToObjects="1" showGuides="1">
      <p:cViewPr varScale="1">
        <p:scale>
          <a:sx n="85" d="100"/>
          <a:sy n="85" d="100"/>
        </p:scale>
        <p:origin x="1554" y="78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1B8DFC-4A19-094D-BE06-934454AD94A8}" type="datetimeFigureOut">
              <a:rPr lang="hu-HU" smtClean="0"/>
              <a:t>2020.09.23.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1C8D6A-B7A2-7A44-993C-349D11D9E6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74385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>
              <a:sym typeface="Wingdings" pitchFamily="2" charset="2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1C8D6A-B7A2-7A44-993C-349D11D9E6DF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343631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endParaRPr lang="hu-HU" sz="1400" dirty="0">
              <a:sym typeface="Wingdings" pitchFamily="2" charset="2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1C8D6A-B7A2-7A44-993C-349D11D9E6DF}" type="slidenum">
              <a:rPr lang="hu-HU" smtClean="0"/>
              <a:t>10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807283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C8D6A-B7A2-7A44-993C-349D11D9E6DF}" type="slidenum">
              <a:rPr lang="hu-HU" smtClean="0"/>
              <a:t>11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629208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Tx/>
              <a:buChar char="-"/>
            </a:pPr>
            <a:r>
              <a:rPr lang="hu-HU" dirty="0"/>
              <a:t>we </a:t>
            </a:r>
            <a:r>
              <a:rPr lang="hu-HU" dirty="0" err="1"/>
              <a:t>particpated</a:t>
            </a:r>
            <a:r>
              <a:rPr lang="hu-HU" dirty="0"/>
              <a:t> </a:t>
            </a:r>
            <a:r>
              <a:rPr lang="hu-HU" dirty="0" err="1"/>
              <a:t>together</a:t>
            </a:r>
            <a:r>
              <a:rPr lang="hu-HU" dirty="0"/>
              <a:t> in a PAN 2019 </a:t>
            </a:r>
            <a:r>
              <a:rPr lang="hu-HU" dirty="0" err="1"/>
              <a:t>task</a:t>
            </a:r>
            <a:r>
              <a:rPr lang="hu-HU" dirty="0"/>
              <a:t> </a:t>
            </a:r>
            <a:r>
              <a:rPr lang="hu-HU" dirty="0" err="1"/>
              <a:t>where</a:t>
            </a:r>
            <a:r>
              <a:rPr lang="hu-HU" dirty="0"/>
              <a:t> we </a:t>
            </a:r>
            <a:r>
              <a:rPr lang="hu-HU" dirty="0" err="1"/>
              <a:t>also</a:t>
            </a:r>
            <a:r>
              <a:rPr lang="hu-HU" dirty="0"/>
              <a:t> </a:t>
            </a:r>
            <a:r>
              <a:rPr lang="hu-HU" dirty="0" err="1"/>
              <a:t>faced</a:t>
            </a:r>
            <a:r>
              <a:rPr lang="hu-HU" dirty="0"/>
              <a:t> a </a:t>
            </a:r>
            <a:r>
              <a:rPr lang="hu-HU" dirty="0" err="1"/>
              <a:t>binary</a:t>
            </a:r>
            <a:r>
              <a:rPr lang="hu-HU" dirty="0"/>
              <a:t> text </a:t>
            </a:r>
            <a:r>
              <a:rPr lang="hu-HU" dirty="0" err="1"/>
              <a:t>classification</a:t>
            </a:r>
            <a:r>
              <a:rPr lang="hu-HU" dirty="0"/>
              <a:t> </a:t>
            </a:r>
            <a:r>
              <a:rPr lang="hu-HU" dirty="0" err="1"/>
              <a:t>task</a:t>
            </a:r>
            <a:r>
              <a:rPr lang="hu-HU" dirty="0"/>
              <a:t> (bot </a:t>
            </a:r>
            <a:r>
              <a:rPr lang="hu-HU" dirty="0" err="1"/>
              <a:t>or</a:t>
            </a:r>
            <a:r>
              <a:rPr lang="hu-HU" dirty="0"/>
              <a:t> human, </a:t>
            </a:r>
            <a:r>
              <a:rPr lang="hu-HU" dirty="0" err="1"/>
              <a:t>male</a:t>
            </a:r>
            <a:r>
              <a:rPr lang="hu-HU" dirty="0"/>
              <a:t> </a:t>
            </a:r>
            <a:r>
              <a:rPr lang="hu-HU" dirty="0" err="1"/>
              <a:t>or</a:t>
            </a:r>
            <a:r>
              <a:rPr lang="hu-HU" dirty="0"/>
              <a:t> </a:t>
            </a:r>
            <a:r>
              <a:rPr lang="hu-HU" dirty="0" err="1"/>
              <a:t>female</a:t>
            </a:r>
            <a:r>
              <a:rPr lang="hu-HU" dirty="0"/>
              <a:t>)</a:t>
            </a:r>
          </a:p>
          <a:p>
            <a:pPr marL="628650" lvl="1" indent="-171450">
              <a:buFontTx/>
              <a:buChar char="-"/>
            </a:pPr>
            <a:r>
              <a:rPr lang="hu-HU" dirty="0"/>
              <a:t>we </a:t>
            </a:r>
            <a:r>
              <a:rPr lang="hu-HU" dirty="0" err="1"/>
              <a:t>both</a:t>
            </a:r>
            <a:r>
              <a:rPr lang="hu-HU" dirty="0"/>
              <a:t> </a:t>
            </a:r>
            <a:r>
              <a:rPr lang="hu-HU" dirty="0" err="1"/>
              <a:t>wrote</a:t>
            </a:r>
            <a:r>
              <a:rPr lang="hu-HU" dirty="0"/>
              <a:t> </a:t>
            </a:r>
            <a:r>
              <a:rPr lang="hu-HU" dirty="0" err="1"/>
              <a:t>our</a:t>
            </a:r>
            <a:r>
              <a:rPr lang="hu-HU" dirty="0"/>
              <a:t> </a:t>
            </a:r>
            <a:r>
              <a:rPr lang="hu-HU" dirty="0" err="1"/>
              <a:t>master’s</a:t>
            </a:r>
            <a:r>
              <a:rPr lang="hu-HU" dirty="0"/>
              <a:t> </a:t>
            </a:r>
            <a:r>
              <a:rPr lang="hu-HU" dirty="0" err="1"/>
              <a:t>thesis</a:t>
            </a:r>
            <a:r>
              <a:rPr lang="hu-HU" dirty="0"/>
              <a:t> last </a:t>
            </a:r>
            <a:r>
              <a:rPr lang="hu-HU" dirty="0" err="1"/>
              <a:t>year</a:t>
            </a:r>
            <a:r>
              <a:rPr lang="hu-HU" dirty="0"/>
              <a:t> </a:t>
            </a:r>
            <a:r>
              <a:rPr lang="hu-HU" dirty="0" err="1"/>
              <a:t>about</a:t>
            </a:r>
            <a:r>
              <a:rPr lang="hu-HU" dirty="0"/>
              <a:t> </a:t>
            </a:r>
            <a:r>
              <a:rPr lang="hu-HU" dirty="0" err="1"/>
              <a:t>binary</a:t>
            </a:r>
            <a:r>
              <a:rPr lang="hu-HU" dirty="0"/>
              <a:t> </a:t>
            </a:r>
            <a:r>
              <a:rPr lang="hu-HU" dirty="0" err="1"/>
              <a:t>author</a:t>
            </a:r>
            <a:r>
              <a:rPr lang="hu-HU" dirty="0"/>
              <a:t> profiling </a:t>
            </a:r>
            <a:r>
              <a:rPr lang="hu-HU" dirty="0" err="1"/>
              <a:t>tasks</a:t>
            </a:r>
            <a:endParaRPr lang="hu-HU" dirty="0"/>
          </a:p>
          <a:p>
            <a:pPr marL="628650" lvl="1" indent="-171450">
              <a:buFontTx/>
              <a:buChar char="-"/>
            </a:pPr>
            <a:r>
              <a:rPr lang="hu-HU" dirty="0" err="1"/>
              <a:t>our</a:t>
            </a:r>
            <a:r>
              <a:rPr lang="hu-HU" dirty="0"/>
              <a:t> </a:t>
            </a:r>
            <a:r>
              <a:rPr lang="hu-HU" dirty="0" err="1"/>
              <a:t>mindset</a:t>
            </a:r>
            <a:r>
              <a:rPr lang="hu-HU" dirty="0"/>
              <a:t> </a:t>
            </a:r>
            <a:r>
              <a:rPr lang="hu-HU" dirty="0" err="1"/>
              <a:t>was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develop</a:t>
            </a:r>
            <a:r>
              <a:rPr lang="hu-HU" dirty="0"/>
              <a:t> a </a:t>
            </a:r>
            <a:r>
              <a:rPr lang="hu-HU" dirty="0" err="1"/>
              <a:t>model</a:t>
            </a:r>
            <a:r>
              <a:rPr lang="hu-HU" dirty="0"/>
              <a:t> </a:t>
            </a:r>
            <a:r>
              <a:rPr lang="hu-HU" dirty="0" err="1"/>
              <a:t>as</a:t>
            </a:r>
            <a:r>
              <a:rPr lang="hu-HU" dirty="0"/>
              <a:t> </a:t>
            </a:r>
            <a:r>
              <a:rPr lang="hu-HU" dirty="0" err="1"/>
              <a:t>accurate</a:t>
            </a:r>
            <a:r>
              <a:rPr lang="hu-HU" dirty="0"/>
              <a:t> </a:t>
            </a:r>
            <a:r>
              <a:rPr lang="hu-HU" dirty="0" err="1"/>
              <a:t>as</a:t>
            </a:r>
            <a:r>
              <a:rPr lang="hu-HU" dirty="0"/>
              <a:t> </a:t>
            </a:r>
            <a:r>
              <a:rPr lang="hu-HU" dirty="0" err="1"/>
              <a:t>possible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1C8D6A-B7A2-7A44-993C-349D11D9E6DF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357802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smaller dataset compared to last year bot or human task or previous year gender profiling tasks </a:t>
            </a:r>
            <a:r>
              <a:rPr lang="en-US" dirty="0">
                <a:sym typeface="Wingdings" pitchFamily="2" charset="2"/>
              </a:rPr>
              <a:t> better to use simpler machine learning models</a:t>
            </a:r>
          </a:p>
          <a:p>
            <a:pPr marL="171450" indent="-171450">
              <a:buFontTx/>
              <a:buChar char="-"/>
            </a:pPr>
            <a:r>
              <a:rPr lang="en-US" dirty="0">
                <a:sym typeface="Wingdings" pitchFamily="2" charset="2"/>
              </a:rPr>
              <a:t>features: both character and word n-gram based features are good predictors as literature shows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methodology 1: grid search and cross validation to find the most accurate model from a wide selection of models</a:t>
            </a:r>
          </a:p>
          <a:p>
            <a:pPr marL="171450" indent="-171450">
              <a:buFontTx/>
              <a:buChar char="-"/>
            </a:pPr>
            <a:r>
              <a:rPr lang="en-US" dirty="0"/>
              <a:t>after retraining on the entire dataset uploaded for early bird testing </a:t>
            </a:r>
            <a:r>
              <a:rPr lang="en-US" dirty="0">
                <a:sym typeface="Wingdings" pitchFamily="2" charset="2"/>
              </a:rPr>
              <a:t> 5 percentage point drop in accuracy</a:t>
            </a:r>
          </a:p>
          <a:p>
            <a:pPr marL="171450" indent="-171450">
              <a:buFontTx/>
              <a:buChar char="-"/>
            </a:pPr>
            <a:r>
              <a:rPr lang="en-US" dirty="0">
                <a:sym typeface="Wingdings" pitchFamily="2" charset="2"/>
              </a:rPr>
              <a:t>new approach needed to create a more consistent model</a:t>
            </a:r>
          </a:p>
          <a:p>
            <a:pPr marL="171450" indent="-171450">
              <a:buFontTx/>
              <a:buChar char="-"/>
            </a:pPr>
            <a:r>
              <a:rPr lang="en-US" dirty="0">
                <a:sym typeface="Wingdings" pitchFamily="2" charset="2"/>
              </a:rPr>
              <a:t>maybe n-grams are not the best predictors? descriptive statistics as features</a:t>
            </a:r>
          </a:p>
          <a:p>
            <a:pPr marL="171450" indent="-171450">
              <a:buFontTx/>
              <a:buChar char="-"/>
            </a:pPr>
            <a:r>
              <a:rPr lang="en-US" dirty="0">
                <a:sym typeface="Wingdings" pitchFamily="2" charset="2"/>
              </a:rPr>
              <a:t>similar results for all types of models  we wanted to combine them all</a:t>
            </a:r>
          </a:p>
          <a:p>
            <a:pPr marL="171450" indent="-171450">
              <a:buFontTx/>
              <a:buChar char="-"/>
            </a:pPr>
            <a:r>
              <a:rPr lang="en-US" dirty="0">
                <a:sym typeface="Wingdings" pitchFamily="2" charset="2"/>
              </a:rPr>
              <a:t>to get consistent results, we created a synthetic dataset from the probabilities each model predicted</a:t>
            </a:r>
          </a:p>
          <a:p>
            <a:pPr marL="171450" indent="-171450">
              <a:buFontTx/>
              <a:buChar char="-"/>
            </a:pPr>
            <a:r>
              <a:rPr lang="en-US" dirty="0">
                <a:sym typeface="Wingdings" pitchFamily="2" charset="2"/>
              </a:rPr>
              <a:t>grid search and cross-validation to find the best stacking model out of a number of ridge regressions, logistic regressions and majority voting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1C8D6A-B7A2-7A44-993C-349D11D9E6DF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930257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hu-HU" sz="1400" dirty="0">
              <a:sym typeface="Wingdings" pitchFamily="2" charset="2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1C8D6A-B7A2-7A44-993C-349D11D9E6DF}" type="slidenum">
              <a:rPr kumimoji="0" lang="hu-H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hu-H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21410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400" noProof="0" dirty="0"/>
              <a:t>Grid search and five-fold cross validation for each model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400" noProof="0" dirty="0"/>
              <a:t>With different text cleaning and hyperparameters, we experimented with a total of 2*3*(5+3*6+4+3*2*4*3*3)=1458 models per language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1C8D6A-B7A2-7A44-993C-349D11D9E6DF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284693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endParaRPr lang="hu-HU" sz="1400" dirty="0">
              <a:sym typeface="Wingdings" pitchFamily="2" charset="2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1C8D6A-B7A2-7A44-993C-349D11D9E6DF}" type="slidenum">
              <a:rPr lang="hu-HU" smtClean="0"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238318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hu-HU" sz="1400" noProof="0" dirty="0" smtClean="0">
                <a:sym typeface="Wingdings" panose="05000000000000000000" pitchFamily="2" charset="2"/>
              </a:rPr>
              <a:t> </a:t>
            </a:r>
            <a:r>
              <a:rPr lang="hu-HU" sz="1400" noProof="0" dirty="0" err="1" smtClean="0">
                <a:sym typeface="Wingdings" panose="05000000000000000000" pitchFamily="2" charset="2"/>
              </a:rPr>
              <a:t>stacking</a:t>
            </a:r>
            <a:r>
              <a:rPr lang="hu-HU" sz="1400" noProof="0" dirty="0" smtClean="0">
                <a:sym typeface="Wingdings" panose="05000000000000000000" pitchFamily="2" charset="2"/>
              </a:rPr>
              <a:t>: </a:t>
            </a:r>
            <a:r>
              <a:rPr lang="hu-HU" sz="1400" noProof="0" dirty="0" err="1" smtClean="0">
                <a:sym typeface="Wingdings" panose="05000000000000000000" pitchFamily="2" charset="2"/>
              </a:rPr>
              <a:t>from</a:t>
            </a:r>
            <a:r>
              <a:rPr lang="hu-HU" sz="1400" noProof="0" dirty="0" smtClean="0">
                <a:sym typeface="Wingdings" panose="05000000000000000000" pitchFamily="2" charset="2"/>
              </a:rPr>
              <a:t> </a:t>
            </a:r>
            <a:r>
              <a:rPr lang="hu-HU" sz="1400" noProof="0" dirty="0" err="1" smtClean="0">
                <a:sym typeface="Wingdings" panose="05000000000000000000" pitchFamily="2" charset="2"/>
              </a:rPr>
              <a:t>word</a:t>
            </a:r>
            <a:r>
              <a:rPr lang="hu-HU" sz="1400" baseline="0" noProof="0" dirty="0" smtClean="0">
                <a:sym typeface="Wingdings" panose="05000000000000000000" pitchFamily="2" charset="2"/>
              </a:rPr>
              <a:t> n-</a:t>
            </a:r>
            <a:r>
              <a:rPr lang="hu-HU" sz="1400" baseline="0" noProof="0" dirty="0" err="1" smtClean="0">
                <a:sym typeface="Wingdings" panose="05000000000000000000" pitchFamily="2" charset="2"/>
              </a:rPr>
              <a:t>gram</a:t>
            </a:r>
            <a:r>
              <a:rPr lang="hu-HU" sz="1400" baseline="0" noProof="0" dirty="0" smtClean="0">
                <a:sym typeface="Wingdings" panose="05000000000000000000" pitchFamily="2" charset="2"/>
              </a:rPr>
              <a:t> </a:t>
            </a:r>
            <a:r>
              <a:rPr lang="hu-HU" sz="1400" baseline="0" noProof="0" dirty="0" err="1" smtClean="0">
                <a:sym typeface="Wingdings" panose="05000000000000000000" pitchFamily="2" charset="2"/>
              </a:rPr>
              <a:t>models</a:t>
            </a:r>
            <a:r>
              <a:rPr lang="hu-HU" sz="1400" baseline="0" noProof="0" dirty="0" smtClean="0">
                <a:sym typeface="Wingdings" panose="05000000000000000000" pitchFamily="2" charset="2"/>
              </a:rPr>
              <a:t>: </a:t>
            </a:r>
            <a:r>
              <a:rPr lang="en-US" sz="1400" dirty="0" smtClean="0"/>
              <a:t>LR, RF, SVM, </a:t>
            </a:r>
            <a:r>
              <a:rPr lang="en-US" sz="1400" dirty="0" err="1" smtClean="0"/>
              <a:t>XGBoost</a:t>
            </a:r>
            <a:r>
              <a:rPr lang="hu-HU" sz="1400" baseline="0" dirty="0" smtClean="0"/>
              <a:t> + </a:t>
            </a:r>
            <a:r>
              <a:rPr lang="hu-HU" sz="1400" baseline="0" dirty="0" err="1" smtClean="0"/>
              <a:t>stat</a:t>
            </a:r>
            <a:endParaRPr lang="hu-HU" sz="1400" noProof="0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hu-HU" sz="1400" noProof="0" dirty="0" smtClean="0"/>
              <a:t>17 </a:t>
            </a:r>
            <a:r>
              <a:rPr lang="hu-HU" sz="1400" noProof="0" dirty="0" err="1"/>
              <a:t>variable</a:t>
            </a:r>
            <a:r>
              <a:rPr lang="hu-HU" sz="1400" noProof="0" dirty="0"/>
              <a:t>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hu-HU" sz="1400" noProof="0" dirty="0" err="1"/>
              <a:t>Mean</a:t>
            </a:r>
            <a:r>
              <a:rPr lang="hu-HU" sz="1400" noProof="0" dirty="0"/>
              <a:t>, min, </a:t>
            </a:r>
            <a:r>
              <a:rPr lang="hu-HU" sz="1400" noProof="0" dirty="0" err="1"/>
              <a:t>max</a:t>
            </a:r>
            <a:r>
              <a:rPr lang="hu-HU" sz="1400" noProof="0" dirty="0"/>
              <a:t>, </a:t>
            </a:r>
            <a:r>
              <a:rPr lang="hu-HU" sz="1400" noProof="0" dirty="0" err="1"/>
              <a:t>std</a:t>
            </a:r>
            <a:r>
              <a:rPr lang="hu-HU" sz="1400" noProof="0" dirty="0"/>
              <a:t>, </a:t>
            </a:r>
            <a:r>
              <a:rPr lang="hu-HU" sz="1400" noProof="0" dirty="0" err="1"/>
              <a:t>range</a:t>
            </a:r>
            <a:r>
              <a:rPr lang="hu-HU" sz="1400" noProof="0" dirty="0"/>
              <a:t> of </a:t>
            </a:r>
            <a:r>
              <a:rPr lang="hu-HU" sz="1400" noProof="0" dirty="0" err="1"/>
              <a:t>length</a:t>
            </a:r>
            <a:r>
              <a:rPr lang="hu-HU" sz="1400" noProof="0" dirty="0"/>
              <a:t> of </a:t>
            </a:r>
            <a:r>
              <a:rPr lang="hu-HU" sz="1400" noProof="0" dirty="0" err="1"/>
              <a:t>tweets</a:t>
            </a:r>
            <a:r>
              <a:rPr lang="hu-HU" sz="1400" noProof="0" dirty="0"/>
              <a:t>:</a:t>
            </a:r>
            <a:r>
              <a:rPr lang="hu-HU" sz="1400" baseline="0" noProof="0" dirty="0"/>
              <a:t> </a:t>
            </a:r>
            <a:r>
              <a:rPr lang="hu-HU" sz="1400" baseline="0" noProof="0" dirty="0" err="1"/>
              <a:t>word</a:t>
            </a:r>
            <a:r>
              <a:rPr lang="hu-HU" sz="1400" baseline="0" noProof="0" dirty="0"/>
              <a:t> &amp; </a:t>
            </a:r>
            <a:r>
              <a:rPr lang="hu-HU" sz="1400" baseline="0" noProof="0" dirty="0" err="1"/>
              <a:t>char</a:t>
            </a:r>
            <a:endParaRPr lang="hu-HU" sz="1400" baseline="0" noProof="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hu-HU" sz="1400" baseline="0" noProof="0" dirty="0" err="1"/>
              <a:t>Number</a:t>
            </a:r>
            <a:r>
              <a:rPr lang="hu-HU" sz="1400" baseline="0" noProof="0" dirty="0"/>
              <a:t> of: RT, URL, #, @mention, </a:t>
            </a:r>
            <a:r>
              <a:rPr lang="hu-HU" sz="1400" baseline="0" noProof="0" dirty="0" err="1"/>
              <a:t>emoji</a:t>
            </a:r>
            <a:r>
              <a:rPr lang="hu-HU" sz="1400" baseline="0" noProof="0" dirty="0"/>
              <a:t>, …</a:t>
            </a:r>
            <a:r>
              <a:rPr lang="hu-HU" sz="1400" baseline="0" noProof="0" dirty="0" err="1"/>
              <a:t>ellipses</a:t>
            </a:r>
            <a:endParaRPr lang="hu-HU" sz="1400" baseline="0" noProof="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hu-HU" sz="1400" baseline="0" noProof="0" dirty="0" err="1"/>
              <a:t>Type-token</a:t>
            </a:r>
            <a:r>
              <a:rPr lang="hu-HU" sz="1400" baseline="0" noProof="0" dirty="0"/>
              <a:t> ratio: </a:t>
            </a:r>
            <a:r>
              <a:rPr lang="hu-HU" sz="1400" baseline="0" noProof="0" dirty="0" err="1"/>
              <a:t>stylitic</a:t>
            </a:r>
            <a:endParaRPr lang="en-GB" sz="1400" noProof="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sz="1400" noProof="0" dirty="0" err="1"/>
              <a:t>hyperparameters</a:t>
            </a:r>
            <a:r>
              <a:rPr lang="en-GB" sz="1400" noProof="0" dirty="0"/>
              <a:t>:</a:t>
            </a:r>
            <a:endParaRPr lang="en-GB" sz="1400" baseline="0" noProof="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sz="1400" dirty="0"/>
              <a:t>EN: </a:t>
            </a:r>
            <a:r>
              <a:rPr lang="en-GB" sz="1400" dirty="0" err="1"/>
              <a:t>colsample_bynode</a:t>
            </a:r>
            <a:r>
              <a:rPr lang="en-GB" sz="1400" dirty="0"/>
              <a:t> = 1, </a:t>
            </a:r>
            <a:r>
              <a:rPr lang="en-GB" sz="1400" dirty="0" err="1"/>
              <a:t>colsample_bytree</a:t>
            </a:r>
            <a:r>
              <a:rPr lang="en-GB" sz="1400" dirty="0"/>
              <a:t> = 0.9, gamma = 2, </a:t>
            </a:r>
            <a:r>
              <a:rPr lang="en-GB" sz="1400" dirty="0" err="1"/>
              <a:t>learning_rate</a:t>
            </a:r>
            <a:r>
              <a:rPr lang="en-GB" sz="1400" dirty="0"/>
              <a:t> = 0.2, </a:t>
            </a:r>
            <a:r>
              <a:rPr lang="en-GB" sz="1400" dirty="0" err="1"/>
              <a:t>max_depth</a:t>
            </a:r>
            <a:r>
              <a:rPr lang="en-GB" sz="1400" dirty="0"/>
              <a:t> = 2, </a:t>
            </a:r>
            <a:r>
              <a:rPr lang="en-GB" sz="1400" dirty="0" err="1"/>
              <a:t>min_child_weight</a:t>
            </a:r>
            <a:r>
              <a:rPr lang="en-GB" sz="1400" dirty="0"/>
              <a:t> = 4, </a:t>
            </a:r>
            <a:r>
              <a:rPr lang="en-GB" sz="1400" dirty="0" err="1"/>
              <a:t>n_estimators</a:t>
            </a:r>
            <a:r>
              <a:rPr lang="en-GB" sz="1400" dirty="0"/>
              <a:t> = 200, </a:t>
            </a:r>
            <a:r>
              <a:rPr lang="en-GB" sz="1400" dirty="0" err="1"/>
              <a:t>reg_alpha</a:t>
            </a:r>
            <a:r>
              <a:rPr lang="en-GB" sz="1400" dirty="0"/>
              <a:t> = 0.1, subsample = 0.8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1400" noProof="0" dirty="0"/>
              <a:t>ES: </a:t>
            </a:r>
            <a:r>
              <a:rPr lang="en-GB" sz="1400" dirty="0" err="1"/>
              <a:t>colsample_bynode</a:t>
            </a:r>
            <a:r>
              <a:rPr lang="en-GB" sz="1400" dirty="0"/>
              <a:t> = 0.8, </a:t>
            </a:r>
            <a:r>
              <a:rPr lang="en-GB" sz="1400" dirty="0" err="1"/>
              <a:t>colsample_bytree</a:t>
            </a:r>
            <a:r>
              <a:rPr lang="en-GB" sz="1400" dirty="0"/>
              <a:t> = 0.8, gamma = 4, </a:t>
            </a:r>
            <a:r>
              <a:rPr lang="en-GB" sz="1400" dirty="0" err="1"/>
              <a:t>learning_rate</a:t>
            </a:r>
            <a:r>
              <a:rPr lang="en-GB" sz="1400" dirty="0"/>
              <a:t> = 0.3, </a:t>
            </a:r>
            <a:r>
              <a:rPr lang="en-GB" sz="1400" dirty="0" err="1"/>
              <a:t>max_depth</a:t>
            </a:r>
            <a:r>
              <a:rPr lang="en-GB" sz="1400" dirty="0"/>
              <a:t> = 3, </a:t>
            </a:r>
            <a:r>
              <a:rPr lang="en-GB" sz="1400" dirty="0" err="1"/>
              <a:t>min_child_weight</a:t>
            </a:r>
            <a:r>
              <a:rPr lang="en-GB" sz="1400" dirty="0"/>
              <a:t> = 5, </a:t>
            </a:r>
            <a:r>
              <a:rPr lang="en-GB" sz="1400" dirty="0" err="1"/>
              <a:t>n_estimators</a:t>
            </a:r>
            <a:r>
              <a:rPr lang="en-GB" sz="1400" dirty="0"/>
              <a:t> = 100, </a:t>
            </a:r>
            <a:r>
              <a:rPr lang="en-GB" sz="1400" dirty="0" err="1"/>
              <a:t>reg_alpha</a:t>
            </a:r>
            <a:r>
              <a:rPr lang="en-GB" sz="1400" dirty="0"/>
              <a:t> = 0.3, subsample = 0.8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GB" sz="1400" noProof="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1C8D6A-B7A2-7A44-993C-349D11D9E6DF}" type="slidenum">
              <a:rPr lang="hu-HU" smtClean="0"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495837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hu-HU" sz="1400" dirty="0" err="1">
                <a:sym typeface="Wingdings" pitchFamily="2" charset="2"/>
              </a:rPr>
              <a:t>Goal</a:t>
            </a:r>
            <a:r>
              <a:rPr lang="hu-HU" sz="1400" dirty="0">
                <a:sym typeface="Wingdings" pitchFamily="2" charset="2"/>
              </a:rPr>
              <a:t>: </a:t>
            </a:r>
            <a:r>
              <a:rPr lang="hu-HU" sz="1400" dirty="0" err="1">
                <a:sym typeface="Wingdings" pitchFamily="2" charset="2"/>
              </a:rPr>
              <a:t>training</a:t>
            </a:r>
            <a:r>
              <a:rPr lang="hu-HU" sz="1400" baseline="0" dirty="0">
                <a:sym typeface="Wingdings" pitchFamily="2" charset="2"/>
              </a:rPr>
              <a:t> a </a:t>
            </a:r>
            <a:r>
              <a:rPr lang="hu-HU" sz="1400" baseline="0" dirty="0" err="1">
                <a:sym typeface="Wingdings" pitchFamily="2" charset="2"/>
              </a:rPr>
              <a:t>stacking</a:t>
            </a:r>
            <a:r>
              <a:rPr lang="hu-HU" sz="1400" baseline="0" dirty="0">
                <a:sym typeface="Wingdings" pitchFamily="2" charset="2"/>
              </a:rPr>
              <a:t> </a:t>
            </a:r>
            <a:r>
              <a:rPr lang="hu-HU" sz="1400" baseline="0" dirty="0" err="1">
                <a:sym typeface="Wingdings" pitchFamily="2" charset="2"/>
              </a:rPr>
              <a:t>model</a:t>
            </a:r>
            <a:r>
              <a:rPr lang="hu-HU" sz="1400" baseline="0" dirty="0">
                <a:sym typeface="Wingdings" pitchFamily="2" charset="2"/>
              </a:rPr>
              <a:t> </a:t>
            </a:r>
            <a:r>
              <a:rPr lang="hu-HU" sz="1400" baseline="0" dirty="0" err="1">
                <a:sym typeface="Wingdings" pitchFamily="2" charset="2"/>
              </a:rPr>
              <a:t>without</a:t>
            </a:r>
            <a:r>
              <a:rPr lang="hu-HU" sz="1400" baseline="0" dirty="0">
                <a:sym typeface="Wingdings" pitchFamily="2" charset="2"/>
              </a:rPr>
              <a:t> overfitting </a:t>
            </a:r>
            <a:r>
              <a:rPr lang="hu-HU" sz="1400" baseline="0" dirty="0" err="1">
                <a:sym typeface="Wingdings" pitchFamily="2" charset="2"/>
              </a:rPr>
              <a:t>to</a:t>
            </a:r>
            <a:r>
              <a:rPr lang="hu-HU" sz="1400" baseline="0" dirty="0">
                <a:sym typeface="Wingdings" pitchFamily="2" charset="2"/>
              </a:rPr>
              <a:t> </a:t>
            </a:r>
            <a:r>
              <a:rPr lang="hu-HU" sz="1400" baseline="0" dirty="0" err="1">
                <a:sym typeface="Wingdings" pitchFamily="2" charset="2"/>
              </a:rPr>
              <a:t>the</a:t>
            </a:r>
            <a:r>
              <a:rPr lang="hu-HU" sz="1400" baseline="0" dirty="0">
                <a:sym typeface="Wingdings" pitchFamily="2" charset="2"/>
              </a:rPr>
              <a:t> limited </a:t>
            </a:r>
            <a:r>
              <a:rPr lang="hu-HU" sz="1400" baseline="0" dirty="0" err="1">
                <a:sym typeface="Wingdings" pitchFamily="2" charset="2"/>
              </a:rPr>
              <a:t>dataset</a:t>
            </a:r>
            <a:endParaRPr lang="hu-HU" sz="1400" baseline="0" dirty="0">
              <a:sym typeface="Wingdings" pitchFamily="2" charset="2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hu-HU" sz="1400" baseline="0" dirty="0" err="1">
                <a:sym typeface="Wingdings" pitchFamily="2" charset="2"/>
              </a:rPr>
              <a:t>Train</a:t>
            </a:r>
            <a:r>
              <a:rPr lang="hu-HU" sz="1400" baseline="0" dirty="0">
                <a:sym typeface="Wingdings" pitchFamily="2" charset="2"/>
              </a:rPr>
              <a:t> &amp; test </a:t>
            </a:r>
            <a:r>
              <a:rPr lang="hu-HU" sz="1400" baseline="0" dirty="0" err="1">
                <a:sym typeface="Wingdings" pitchFamily="2" charset="2"/>
              </a:rPr>
              <a:t>dataset</a:t>
            </a:r>
            <a:r>
              <a:rPr lang="hu-HU" sz="1400" baseline="0" dirty="0">
                <a:sym typeface="Wingdings" pitchFamily="2" charset="2"/>
              </a:rPr>
              <a:t> </a:t>
            </a:r>
            <a:r>
              <a:rPr lang="hu-HU" sz="1400" baseline="0" dirty="0" err="1">
                <a:sym typeface="Wingdings" pitchFamily="2" charset="2"/>
              </a:rPr>
              <a:t>with</a:t>
            </a:r>
            <a:r>
              <a:rPr lang="hu-HU" sz="1400" baseline="0" dirty="0">
                <a:sym typeface="Wingdings" pitchFamily="2" charset="2"/>
              </a:rPr>
              <a:t> </a:t>
            </a:r>
            <a:r>
              <a:rPr lang="hu-HU" sz="1400" baseline="0" dirty="0" err="1">
                <a:sym typeface="Wingdings" pitchFamily="2" charset="2"/>
              </a:rPr>
              <a:t>different</a:t>
            </a:r>
            <a:r>
              <a:rPr lang="hu-HU" sz="1400" baseline="0" dirty="0">
                <a:sym typeface="Wingdings" pitchFamily="2" charset="2"/>
              </a:rPr>
              <a:t> </a:t>
            </a:r>
            <a:r>
              <a:rPr lang="hu-HU" sz="1400" baseline="0" dirty="0" err="1">
                <a:sym typeface="Wingdings" pitchFamily="2" charset="2"/>
              </a:rPr>
              <a:t>folds</a:t>
            </a:r>
            <a:r>
              <a:rPr lang="hu-HU" sz="1400" baseline="0" dirty="0">
                <a:sym typeface="Wingdings" pitchFamily="2" charset="2"/>
              </a:rPr>
              <a:t>  300 + 300 </a:t>
            </a:r>
            <a:r>
              <a:rPr lang="hu-HU" sz="1400" baseline="0" dirty="0" err="1">
                <a:sym typeface="Wingdings" pitchFamily="2" charset="2"/>
              </a:rPr>
              <a:t>points</a:t>
            </a:r>
            <a:endParaRPr lang="hu-HU" sz="1400" baseline="0" dirty="0">
              <a:sym typeface="Wingdings" pitchFamily="2" charset="2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1C8D6A-B7A2-7A44-993C-349D11D9E6DF}" type="slidenum">
              <a:rPr lang="hu-HU" smtClean="0"/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000537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hu-HU" sz="1400" dirty="0" err="1">
                <a:sym typeface="Wingdings" pitchFamily="2" charset="2"/>
              </a:rPr>
              <a:t>best</a:t>
            </a:r>
            <a:r>
              <a:rPr lang="hu-HU" sz="1400" dirty="0">
                <a:sym typeface="Wingdings" pitchFamily="2" charset="2"/>
              </a:rPr>
              <a:t> &amp; most </a:t>
            </a:r>
            <a:r>
              <a:rPr lang="hu-HU" sz="1400" dirty="0" err="1">
                <a:sym typeface="Wingdings" pitchFamily="2" charset="2"/>
              </a:rPr>
              <a:t>reliable</a:t>
            </a:r>
            <a:r>
              <a:rPr lang="hu-HU" sz="1400" dirty="0">
                <a:sym typeface="Wingdings" pitchFamily="2" charset="2"/>
              </a:rPr>
              <a:t> </a:t>
            </a:r>
            <a:r>
              <a:rPr lang="hu-HU" sz="1400" dirty="0" err="1">
                <a:sym typeface="Wingdings" pitchFamily="2" charset="2"/>
              </a:rPr>
              <a:t>model</a:t>
            </a:r>
            <a:r>
              <a:rPr lang="hu-HU" sz="1400" dirty="0">
                <a:sym typeface="Wingdings" pitchFamily="2" charset="2"/>
              </a:rPr>
              <a:t>: </a:t>
            </a:r>
            <a:r>
              <a:rPr lang="hu-HU" sz="1400" dirty="0" err="1">
                <a:sym typeface="Wingdings" pitchFamily="2" charset="2"/>
              </a:rPr>
              <a:t>logistic</a:t>
            </a:r>
            <a:r>
              <a:rPr lang="hu-HU" sz="1400" dirty="0">
                <a:sym typeface="Wingdings" pitchFamily="2" charset="2"/>
              </a:rPr>
              <a:t> </a:t>
            </a:r>
            <a:r>
              <a:rPr lang="hu-HU" sz="1400" dirty="0" err="1">
                <a:sym typeface="Wingdings" pitchFamily="2" charset="2"/>
              </a:rPr>
              <a:t>regression</a:t>
            </a:r>
            <a:endParaRPr lang="hu-HU" sz="1400" dirty="0">
              <a:sym typeface="Wingdings" pitchFamily="2" charset="2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hu-HU" sz="1400" baseline="0" dirty="0">
                <a:sym typeface="Wingdings" pitchFamily="2" charset="2"/>
              </a:rPr>
              <a:t>EN </a:t>
            </a:r>
            <a:r>
              <a:rPr lang="hu-HU" sz="1400" baseline="0" dirty="0" err="1">
                <a:sym typeface="Wingdings" pitchFamily="2" charset="2"/>
              </a:rPr>
              <a:t>Results</a:t>
            </a:r>
            <a:r>
              <a:rPr lang="hu-HU" sz="1400" baseline="0" dirty="0">
                <a:sym typeface="Wingdings" pitchFamily="2" charset="2"/>
              </a:rPr>
              <a:t>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hu-HU" sz="1400" baseline="0" dirty="0" err="1">
                <a:sym typeface="Wingdings" pitchFamily="2" charset="2"/>
              </a:rPr>
              <a:t>Majority</a:t>
            </a:r>
            <a:r>
              <a:rPr lang="hu-HU" sz="1400" baseline="0" dirty="0">
                <a:sym typeface="Wingdings" pitchFamily="2" charset="2"/>
              </a:rPr>
              <a:t>: 73% </a:t>
            </a:r>
            <a:r>
              <a:rPr lang="hu-HU" sz="1400" baseline="0" dirty="0" err="1">
                <a:sym typeface="Wingdings" pitchFamily="2" charset="2"/>
              </a:rPr>
              <a:t>train</a:t>
            </a:r>
            <a:r>
              <a:rPr lang="hu-HU" sz="1400" baseline="0" dirty="0">
                <a:sym typeface="Wingdings" pitchFamily="2" charset="2"/>
              </a:rPr>
              <a:t>, 74% test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hu-HU" sz="1400" baseline="0" dirty="0">
                <a:sym typeface="Wingdings" pitchFamily="2" charset="2"/>
              </a:rPr>
              <a:t>Log </a:t>
            </a:r>
            <a:r>
              <a:rPr lang="hu-HU" sz="1400" baseline="0" dirty="0" err="1">
                <a:sym typeface="Wingdings" pitchFamily="2" charset="2"/>
              </a:rPr>
              <a:t>reg</a:t>
            </a:r>
            <a:r>
              <a:rPr lang="hu-HU" sz="1400" baseline="0" dirty="0">
                <a:sym typeface="Wingdings" pitchFamily="2" charset="2"/>
              </a:rPr>
              <a:t>: 75% </a:t>
            </a:r>
            <a:r>
              <a:rPr lang="hu-HU" sz="1400" baseline="0" dirty="0" err="1">
                <a:sym typeface="Wingdings" pitchFamily="2" charset="2"/>
              </a:rPr>
              <a:t>train</a:t>
            </a:r>
            <a:r>
              <a:rPr lang="hu-HU" sz="1400" baseline="0" dirty="0">
                <a:sym typeface="Wingdings" pitchFamily="2" charset="2"/>
              </a:rPr>
              <a:t>, 75% test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hu-HU" sz="1400" baseline="0" dirty="0" err="1">
                <a:sym typeface="Wingdings" pitchFamily="2" charset="2"/>
              </a:rPr>
              <a:t>Lin</a:t>
            </a:r>
            <a:r>
              <a:rPr lang="hu-HU" sz="1400" baseline="0" dirty="0">
                <a:sym typeface="Wingdings" pitchFamily="2" charset="2"/>
              </a:rPr>
              <a:t> </a:t>
            </a:r>
            <a:r>
              <a:rPr lang="hu-HU" sz="1400" baseline="0" dirty="0" err="1">
                <a:sym typeface="Wingdings" pitchFamily="2" charset="2"/>
              </a:rPr>
              <a:t>reg</a:t>
            </a:r>
            <a:r>
              <a:rPr lang="hu-HU" sz="1400" baseline="0" dirty="0">
                <a:sym typeface="Wingdings" pitchFamily="2" charset="2"/>
              </a:rPr>
              <a:t>: 75% </a:t>
            </a:r>
            <a:r>
              <a:rPr lang="hu-HU" sz="1400" baseline="0" dirty="0" err="1">
                <a:sym typeface="Wingdings" pitchFamily="2" charset="2"/>
              </a:rPr>
              <a:t>train</a:t>
            </a:r>
            <a:r>
              <a:rPr lang="hu-HU" sz="1400" baseline="0" dirty="0">
                <a:sym typeface="Wingdings" pitchFamily="2" charset="2"/>
              </a:rPr>
              <a:t>, 74% test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1C8D6A-B7A2-7A44-993C-349D11D9E6DF}" type="slidenum">
              <a:rPr lang="hu-HU" smtClean="0"/>
              <a:t>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84106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F4DC52F-6A4D-D440-9162-04A2D2D6646D}" type="datetimeFigureOut">
              <a:rPr lang="hu-HU" smtClean="0"/>
              <a:t>2020.09.23.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5EB672B-B286-0141-8895-FD145613DE98}" type="slidenum">
              <a:rPr lang="hu-HU" smtClean="0"/>
              <a:t>‹#›</a:t>
            </a:fld>
            <a:endParaRPr lang="hu-HU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6072584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DC52F-6A4D-D440-9162-04A2D2D6646D}" type="datetimeFigureOut">
              <a:rPr lang="hu-HU" smtClean="0"/>
              <a:t>2020.09.23.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B672B-B286-0141-8895-FD145613DE9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17497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DC52F-6A4D-D440-9162-04A2D2D6646D}" type="datetimeFigureOut">
              <a:rPr lang="hu-HU" smtClean="0"/>
              <a:t>2020.09.23.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B672B-B286-0141-8895-FD145613DE9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255085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B7B0165-997A-A14F-89AA-0CB0BD5A71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0256EECA-9A2C-2B48-A839-0BDB705F74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A810A37-8777-B542-9F90-8FBE8D65D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1E55A-9C6D-FA42-94C6-001DCF772D25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C571237-F588-8048-8D3D-F7D43F366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BCFA93A-1031-A640-BDDC-A9BC95958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50D2E-17EB-BB4C-BEFD-CE1626473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3036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7A1A679-85D9-3742-AA54-D26FC748E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FDBF96F-BBCF-A741-9139-14D7C848A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A9163C6-0CB1-3A45-97A8-13B351C33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1E55A-9C6D-FA42-94C6-001DCF772D25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40192E1-81FE-8F46-B0C1-0A18FCC07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683432E-4F1F-A94A-BEF5-54F065CDD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50D2E-17EB-BB4C-BEFD-CE1626473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8354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58DD32E-1C48-724C-8019-525501867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CA392F1E-C82C-834F-9FCC-8589E10A7A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E82C3AC-1EE7-8C4C-83A0-2FB547BBA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1E55A-9C6D-FA42-94C6-001DCF772D25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4EFA73E-79B8-934A-83F2-87D7B3350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6B63DC7-B90A-8E41-9088-5EA90CEC0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50D2E-17EB-BB4C-BEFD-CE1626473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2372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DEFB6B2-3DF7-FD49-9F83-23883442C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065D0A8-D49F-1B4D-84E3-777545AFAC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D3984391-B0FD-7648-A336-F30F7B26F8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6C410028-5BDF-7048-A37F-412561756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1E55A-9C6D-FA42-94C6-001DCF772D25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D6CD6D7-EAB0-B143-A503-554B76C19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EB0BBE78-1854-E542-A025-392388574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50D2E-17EB-BB4C-BEFD-CE1626473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9494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059B0B1-60C7-D448-9D65-D420A6F9B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72DE92CA-214E-7948-910B-8BF2E03F66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530B492E-4699-8A4A-BB89-205F003A15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3AE757AB-34D2-6A43-952B-6AD6B98264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9FCEF9C6-51D8-AA48-A63E-148A4C04E9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760F23A7-DE4B-AF4E-9428-06AF7BDC5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1E55A-9C6D-FA42-94C6-001DCF772D25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98613864-5703-344B-BA9F-2EEDC5CF1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2528BE4D-29D1-0E47-8364-AF63329B3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50D2E-17EB-BB4C-BEFD-CE1626473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046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38489A3-6342-F34E-82BE-902D9E362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5C19137B-5C6B-844E-974E-B692FA80E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1E55A-9C6D-FA42-94C6-001DCF772D25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569FE827-EE7E-7F41-B628-F184B3842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19A582C6-2F7E-1342-BE20-32D832B9A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50D2E-17EB-BB4C-BEFD-CE1626473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364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E7673C3E-D56B-0C4E-9CAA-FF19BCB4C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1E55A-9C6D-FA42-94C6-001DCF772D25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C49CA882-2156-5048-A3F5-D0276879D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0F824E0D-4FDD-804E-B496-C0DF6F7E6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50D2E-17EB-BB4C-BEFD-CE1626473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1381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E7AD63B-BE48-6140-A1AA-6FD521C35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D45E736-AB45-BA43-88E1-EADD6EC825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60F7E7F2-D5B9-6F4F-8FE0-900D64246D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39B34252-D60F-2243-AAFE-EEDF5B6D5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1E55A-9C6D-FA42-94C6-001DCF772D25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2F398C3-91A0-F846-A72A-36925380F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C7396FF0-9F07-E944-9980-90B8191F7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50D2E-17EB-BB4C-BEFD-CE1626473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900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DC52F-6A4D-D440-9162-04A2D2D6646D}" type="datetimeFigureOut">
              <a:rPr lang="hu-HU" smtClean="0"/>
              <a:t>2020.09.23.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B672B-B286-0141-8895-FD145613DE9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78609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678F553-95A3-3546-B7BF-DB032FD94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7344EAC2-B60F-044F-834D-97B84F87BC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2DADE58B-6185-8B43-A52C-14DAC04F87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E276D48C-07AE-E943-AC40-3F885B580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1E55A-9C6D-FA42-94C6-001DCF772D25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9794F7BC-FA8A-6B46-8F7A-E9EB14696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DB31B3C5-B03C-584C-AB8D-0CCD8ABCA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50D2E-17EB-BB4C-BEFD-CE1626473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6799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66E841A-A61A-6C4A-84D0-3DE434C9B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EAC94AA7-0292-F741-ACD4-104B839AE6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274E483-76B6-4245-923B-A9CFFAF3B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1E55A-9C6D-FA42-94C6-001DCF772D25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682F2A5-11F5-5740-A890-F65815F6E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FFB18BB-9CF3-2F44-9F4D-F92951641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50D2E-17EB-BB4C-BEFD-CE1626473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5896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C0C71A31-486E-7044-A8FA-CAD55AB6B7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21FDB2FF-CC9F-464E-B8B1-00B7F502E8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C9EAEF7-3B40-9641-9621-D11AB1AD0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1E55A-9C6D-FA42-94C6-001DCF772D25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ECF5E68-66B9-AC41-BC3D-6F6438A07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70DB1D7-CF67-4C48-BF4C-5C8C0369F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50D2E-17EB-BB4C-BEFD-CE1626473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101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F4DC52F-6A4D-D440-9162-04A2D2D6646D}" type="datetimeFigureOut">
              <a:rPr lang="hu-HU" smtClean="0"/>
              <a:t>2020.09.23.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5EB672B-B286-0141-8895-FD145613DE98}" type="slidenum">
              <a:rPr lang="hu-HU" smtClean="0"/>
              <a:t>‹#›</a:t>
            </a:fld>
            <a:endParaRPr lang="hu-HU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2897918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DC52F-6A4D-D440-9162-04A2D2D6646D}" type="datetimeFigureOut">
              <a:rPr lang="hu-HU" smtClean="0"/>
              <a:t>2020.09.23.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B672B-B286-0141-8895-FD145613DE9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51144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DC52F-6A4D-D440-9162-04A2D2D6646D}" type="datetimeFigureOut">
              <a:rPr lang="hu-HU" smtClean="0"/>
              <a:t>2020.09.23.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B672B-B286-0141-8895-FD145613DE9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52152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DC52F-6A4D-D440-9162-04A2D2D6646D}" type="datetimeFigureOut">
              <a:rPr lang="hu-HU" smtClean="0"/>
              <a:t>2020.09.23.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B672B-B286-0141-8895-FD145613DE9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04743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DC52F-6A4D-D440-9162-04A2D2D6646D}" type="datetimeFigureOut">
              <a:rPr lang="hu-HU" smtClean="0"/>
              <a:t>2020.09.23.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B672B-B286-0141-8895-FD145613DE9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11885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F4DC52F-6A4D-D440-9162-04A2D2D6646D}" type="datetimeFigureOut">
              <a:rPr lang="hu-HU" smtClean="0"/>
              <a:t>2020.09.23.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5EB672B-B286-0141-8895-FD145613DE98}" type="slidenum">
              <a:rPr lang="hu-HU" smtClean="0"/>
              <a:t>‹#›</a:t>
            </a:fld>
            <a:endParaRPr lang="hu-H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41762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F4DC52F-6A4D-D440-9162-04A2D2D6646D}" type="datetimeFigureOut">
              <a:rPr lang="hu-HU" smtClean="0"/>
              <a:t>2020.09.23.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5EB672B-B286-0141-8895-FD145613DE98}" type="slidenum">
              <a:rPr lang="hu-HU" smtClean="0"/>
              <a:t>‹#›</a:t>
            </a:fld>
            <a:endParaRPr lang="hu-H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73660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EF4DC52F-6A4D-D440-9162-04A2D2D6646D}" type="datetimeFigureOut">
              <a:rPr lang="hu-HU" smtClean="0"/>
              <a:t>2020.09.23.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A5EB672B-B286-0141-8895-FD145613DE98}" type="slidenum">
              <a:rPr lang="hu-HU" smtClean="0"/>
              <a:t>‹#›</a:t>
            </a:fld>
            <a:endParaRPr lang="hu-HU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64455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E2773D36-EF51-0A4A-9F84-350A6ACBE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561D324-5AA8-AA40-B5CC-0B4C208C64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5B0B4D8-BBC1-7E4B-BDF9-42D15A54F6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1E55A-9C6D-FA42-94C6-001DCF772D25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DCA3894-706A-3542-992B-6791BCF2D6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0E3A44E-3568-394A-BDFD-CEDDBC0F50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950D2E-17EB-BB4C-BEFD-CE1626473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225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7FCE6EE-31B6-7149-AD80-68B86A4DF3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en-US" sz="3300" dirty="0"/>
              <a:t>An Ensemble Model Using N-grams and Statistical Features to Identify Fake News </a:t>
            </a:r>
            <a:br>
              <a:rPr lang="en-US" sz="3300" dirty="0"/>
            </a:br>
            <a:r>
              <a:rPr lang="en-US" sz="3300" dirty="0"/>
              <a:t>Spreaders on Twitter </a:t>
            </a:r>
          </a:p>
        </p:txBody>
      </p:sp>
      <p:sp>
        <p:nvSpPr>
          <p:cNvPr id="5" name="Alcím 4">
            <a:extLst>
              <a:ext uri="{FF2B5EF4-FFF2-40B4-BE49-F238E27FC236}">
                <a16:creationId xmlns:a16="http://schemas.microsoft.com/office/drawing/2014/main" id="{CB75DF86-1595-9947-B0D9-076D8EC755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74633" y="4116014"/>
            <a:ext cx="6831673" cy="1086237"/>
          </a:xfrm>
        </p:spPr>
        <p:txBody>
          <a:bodyPr>
            <a:normAutofit/>
          </a:bodyPr>
          <a:lstStyle/>
          <a:p>
            <a:r>
              <a:rPr lang="hu-HU" sz="2400" dirty="0"/>
              <a:t>JAKAB BUDA &amp; FLORA BOLONYAI</a:t>
            </a:r>
          </a:p>
          <a:p>
            <a:r>
              <a:rPr lang="hu-HU" sz="2400" dirty="0"/>
              <a:t>EÖTVÖS LORÁND UNIVERSITY, BUDAPEST</a:t>
            </a: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72C73048-667A-A242-9C94-5EB3392681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11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hu-HU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endParaRPr kumimoji="0" lang="en-US" alt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B346CFA7-31E4-1D49-B25B-56A5CC9D8F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160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2" charset="0"/>
                <a:ea typeface="Batang" panose="02030600000101010101" pitchFamily="18" charset="-127"/>
                <a:cs typeface="Times New Roman" panose="02020603050405020304" pitchFamily="18" charset="0"/>
              </a:rPr>
              <a:t/>
            </a:r>
            <a:b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2" charset="0"/>
                <a:ea typeface="Batang" panose="02030600000101010101" pitchFamily="18" charset="-127"/>
                <a:cs typeface="Times New Roman" panose="02020603050405020304" pitchFamily="18" charset="0"/>
              </a:rPr>
            </a:br>
            <a:endParaRPr kumimoji="0" lang="hu-HU" alt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1156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392"/>
    </mc:Choice>
    <mc:Fallback xmlns="">
      <p:transition spd="slow" advTm="34392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2896088-C59C-9E43-BC07-1ED9DDB73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testing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42562A4-8091-9447-886D-B14F4A94E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4650" y="1882589"/>
            <a:ext cx="8502701" cy="995082"/>
          </a:xfrm>
        </p:spPr>
        <p:txBody>
          <a:bodyPr anchor="ctr">
            <a:normAutofit/>
          </a:bodyPr>
          <a:lstStyle/>
          <a:p>
            <a:r>
              <a:rPr lang="en-US" sz="2800"/>
              <a:t>best performing stacking model</a:t>
            </a:r>
          </a:p>
          <a:p>
            <a:pPr marL="0" indent="0">
              <a:buNone/>
            </a:pPr>
            <a:endParaRPr lang="en-US" sz="2400"/>
          </a:p>
        </p:txBody>
      </p:sp>
      <p:graphicFrame>
        <p:nvGraphicFramePr>
          <p:cNvPr id="6" name="Tábláza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8716781"/>
              </p:ext>
            </p:extLst>
          </p:nvPr>
        </p:nvGraphicFramePr>
        <p:xfrm>
          <a:off x="1844650" y="2669489"/>
          <a:ext cx="8127999" cy="143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62759024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9455883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1373159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noProof="0" dirty="0"/>
                        <a:t>Training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noProof="0" dirty="0"/>
                        <a:t>Test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8714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noProof="0" dirty="0"/>
                        <a:t>Spanish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noProof="0" dirty="0"/>
                        <a:t>81%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noProof="0"/>
                        <a:t>80.5%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09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noProof="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noProof="0" dirty="0"/>
                        <a:t>75%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noProof="0" dirty="0"/>
                        <a:t>75%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3500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5059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Tm="31000"/>
    </mc:Choice>
    <mc:Fallback xmlns="">
      <p:transition advTm="31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Logistic regression coefficients for the predicted probabilities by each sub-model</a:t>
            </a:r>
            <a:endParaRPr lang="hu-HU" dirty="0"/>
          </a:p>
        </p:txBody>
      </p:sp>
      <p:graphicFrame>
        <p:nvGraphicFramePr>
          <p:cNvPr id="4" name="Tartalom helye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9987915"/>
              </p:ext>
            </p:extLst>
          </p:nvPr>
        </p:nvGraphicFramePr>
        <p:xfrm>
          <a:off x="1371600" y="2286000"/>
          <a:ext cx="9601200" cy="35358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400">
                  <a:extLst>
                    <a:ext uri="{9D8B030D-6E8A-4147-A177-3AD203B41FA5}">
                      <a16:colId xmlns:a16="http://schemas.microsoft.com/office/drawing/2014/main" val="1511301143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3717737876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1127682181"/>
                    </a:ext>
                  </a:extLst>
                </a:gridCol>
              </a:tblGrid>
              <a:tr h="499905">
                <a:tc row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hu-HU" sz="2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Model</a:t>
                      </a:r>
                      <a:endParaRPr lang="hu-HU" sz="2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hu-HU" sz="2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Coefficient</a:t>
                      </a:r>
                      <a:r>
                        <a:rPr lang="hu-HU" sz="2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hu-HU" sz="2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values</a:t>
                      </a:r>
                      <a:endParaRPr lang="hu-HU" sz="2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hu-HU" sz="2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7222314"/>
                  </a:ext>
                </a:extLst>
              </a:tr>
              <a:tr h="499905">
                <a:tc v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hu-HU" sz="2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EN</a:t>
                      </a:r>
                      <a:endParaRPr lang="hu-HU" sz="2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hu-HU" sz="2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ES</a:t>
                      </a:r>
                      <a:endParaRPr lang="hu-HU" sz="2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0250440"/>
                  </a:ext>
                </a:extLst>
              </a:tr>
              <a:tr h="4999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hu-HU" sz="2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LR</a:t>
                      </a:r>
                      <a:endParaRPr lang="hu-HU" sz="2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44145"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0.8</a:t>
                      </a:r>
                      <a:endParaRPr lang="hu-HU" sz="2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 anchor="ctr"/>
                </a:tc>
                <a:tc>
                  <a:txBody>
                    <a:bodyPr/>
                    <a:lstStyle/>
                    <a:p>
                      <a:pPr indent="144145"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1.31</a:t>
                      </a:r>
                      <a:endParaRPr lang="hu-HU" sz="24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 anchor="ctr"/>
                </a:tc>
                <a:extLst>
                  <a:ext uri="{0D108BD9-81ED-4DB2-BD59-A6C34878D82A}">
                    <a16:rowId xmlns:a16="http://schemas.microsoft.com/office/drawing/2014/main" val="2251705599"/>
                  </a:ext>
                </a:extLst>
              </a:tr>
              <a:tr h="4999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hu-HU" sz="2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SVM</a:t>
                      </a:r>
                      <a:endParaRPr lang="hu-HU" sz="2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44145"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0.48</a:t>
                      </a:r>
                      <a:endParaRPr lang="hu-HU" sz="2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 anchor="ctr"/>
                </a:tc>
                <a:tc>
                  <a:txBody>
                    <a:bodyPr/>
                    <a:lstStyle/>
                    <a:p>
                      <a:pPr indent="144145"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1.16</a:t>
                      </a:r>
                      <a:endParaRPr lang="hu-HU" sz="24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 anchor="ctr"/>
                </a:tc>
                <a:extLst>
                  <a:ext uri="{0D108BD9-81ED-4DB2-BD59-A6C34878D82A}">
                    <a16:rowId xmlns:a16="http://schemas.microsoft.com/office/drawing/2014/main" val="1612995084"/>
                  </a:ext>
                </a:extLst>
              </a:tr>
              <a:tr h="4999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hu-HU" sz="2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RF</a:t>
                      </a:r>
                      <a:endParaRPr lang="hu-HU" sz="2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44145"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hu-HU" sz="24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 anchor="ctr"/>
                </a:tc>
                <a:tc>
                  <a:txBody>
                    <a:bodyPr/>
                    <a:lstStyle/>
                    <a:p>
                      <a:pPr indent="144145"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hu-HU" sz="2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 anchor="ctr"/>
                </a:tc>
                <a:extLst>
                  <a:ext uri="{0D108BD9-81ED-4DB2-BD59-A6C34878D82A}">
                    <a16:rowId xmlns:a16="http://schemas.microsoft.com/office/drawing/2014/main" val="291461391"/>
                  </a:ext>
                </a:extLst>
              </a:tr>
              <a:tr h="4999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hu-HU" sz="2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XGB</a:t>
                      </a:r>
                      <a:endParaRPr lang="hu-HU" sz="2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44145"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1.07</a:t>
                      </a:r>
                      <a:endParaRPr lang="hu-HU" sz="24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 anchor="ctr"/>
                </a:tc>
                <a:tc>
                  <a:txBody>
                    <a:bodyPr/>
                    <a:lstStyle/>
                    <a:p>
                      <a:pPr indent="144145"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0.54</a:t>
                      </a:r>
                      <a:endParaRPr lang="hu-HU" sz="2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 anchor="ctr"/>
                </a:tc>
                <a:extLst>
                  <a:ext uri="{0D108BD9-81ED-4DB2-BD59-A6C34878D82A}">
                    <a16:rowId xmlns:a16="http://schemas.microsoft.com/office/drawing/2014/main" val="246767871"/>
                  </a:ext>
                </a:extLst>
              </a:tr>
              <a:tr h="4999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hu-HU" sz="24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Statistical</a:t>
                      </a:r>
                      <a:r>
                        <a:rPr lang="hu-HU" sz="2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XGB</a:t>
                      </a:r>
                      <a:endParaRPr lang="hu-HU" sz="2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44145"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</a:t>
                      </a:r>
                      <a:endParaRPr lang="hu-HU" sz="24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 anchor="ctr"/>
                </a:tc>
                <a:tc>
                  <a:txBody>
                    <a:bodyPr/>
                    <a:lstStyle/>
                    <a:p>
                      <a:pPr indent="144145"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0.12</a:t>
                      </a:r>
                      <a:endParaRPr lang="hu-HU" sz="2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 anchor="ctr"/>
                </a:tc>
                <a:extLst>
                  <a:ext uri="{0D108BD9-81ED-4DB2-BD59-A6C34878D82A}">
                    <a16:rowId xmlns:a16="http://schemas.microsoft.com/office/drawing/2014/main" val="7150603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5218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260"/>
    </mc:Choice>
    <mc:Fallback xmlns="">
      <p:transition spd="slow" advTm="4426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2896088-C59C-9E43-BC07-1ED9DDB73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/>
          <a:p>
            <a:r>
              <a:rPr lang="en-US" dirty="0"/>
              <a:t>Motivation &amp; mindset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42562A4-8091-9447-886D-B14F4A94E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9515" y="2255298"/>
            <a:ext cx="9352971" cy="4128739"/>
          </a:xfrm>
        </p:spPr>
        <p:txBody>
          <a:bodyPr anchor="ctr">
            <a:normAutofit/>
          </a:bodyPr>
          <a:lstStyle/>
          <a:p>
            <a:r>
              <a:rPr lang="en-US" sz="2800" dirty="0"/>
              <a:t>Participation at PAN 2019</a:t>
            </a:r>
          </a:p>
          <a:p>
            <a:r>
              <a:rPr lang="en-US" sz="2800" dirty="0"/>
              <a:t>Master’s thesis</a:t>
            </a:r>
          </a:p>
          <a:p>
            <a:r>
              <a:rPr lang="en-US" sz="2800" dirty="0"/>
              <a:t>Focus on accuracy </a:t>
            </a:r>
          </a:p>
        </p:txBody>
      </p:sp>
    </p:spTree>
    <p:extLst>
      <p:ext uri="{BB962C8B-B14F-4D97-AF65-F5344CB8AC3E}">
        <p14:creationId xmlns:p14="http://schemas.microsoft.com/office/powerpoint/2010/main" val="3831242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885"/>
    </mc:Choice>
    <mc:Fallback xmlns="">
      <p:transition spd="slow" advTm="50885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E316EAF-6FCD-CD42-8327-29FE14AC63B1}"/>
              </a:ext>
            </a:extLst>
          </p:cNvPr>
          <p:cNvSpPr txBox="1">
            <a:spLocks/>
          </p:cNvSpPr>
          <p:nvPr/>
        </p:nvSpPr>
        <p:spPr>
          <a:xfrm>
            <a:off x="399152" y="444358"/>
            <a:ext cx="9601200" cy="14859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9000"/>
              </a:lnSpc>
            </a:pPr>
            <a:r>
              <a:rPr lang="en-US" dirty="0">
                <a:solidFill>
                  <a:srgbClr val="191B0E"/>
                </a:solidFill>
                <a:latin typeface="Franklin Gothic Book" panose="020B0503020102020204"/>
              </a:rPr>
              <a:t>Our approach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B6697F63-B862-5A4D-90C1-CA0DA1097223}"/>
              </a:ext>
            </a:extLst>
          </p:cNvPr>
          <p:cNvSpPr txBox="1"/>
          <p:nvPr/>
        </p:nvSpPr>
        <p:spPr>
          <a:xfrm>
            <a:off x="75545" y="3786644"/>
            <a:ext cx="1076730" cy="8996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2000" dirty="0"/>
              <a:t>Training data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66F86762-8926-8F4C-BC7F-F05FA176A3BF}"/>
              </a:ext>
            </a:extLst>
          </p:cNvPr>
          <p:cNvSpPr txBox="1"/>
          <p:nvPr/>
        </p:nvSpPr>
        <p:spPr>
          <a:xfrm>
            <a:off x="3563452" y="1446068"/>
            <a:ext cx="1355971" cy="6495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2000" dirty="0"/>
              <a:t>One best model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0454E139-0B15-414F-90A8-869776D7E5B2}"/>
              </a:ext>
            </a:extLst>
          </p:cNvPr>
          <p:cNvSpPr txBox="1"/>
          <p:nvPr/>
        </p:nvSpPr>
        <p:spPr>
          <a:xfrm>
            <a:off x="1267632" y="1498611"/>
            <a:ext cx="1920744" cy="20978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2000" dirty="0"/>
              <a:t>Grid search &amp; cross-validation</a:t>
            </a:r>
          </a:p>
          <a:p>
            <a:pPr algn="ctr"/>
            <a:r>
              <a:rPr lang="en-US" sz="2000" dirty="0"/>
              <a:t>for word n-gram based models:</a:t>
            </a:r>
          </a:p>
          <a:p>
            <a:pPr algn="ctr"/>
            <a:r>
              <a:rPr lang="en-US" sz="2000" dirty="0"/>
              <a:t>LR, RF, SVM, </a:t>
            </a:r>
            <a:r>
              <a:rPr lang="en-US" sz="2000" dirty="0" err="1"/>
              <a:t>XGBoost</a:t>
            </a:r>
            <a:endParaRPr lang="en-US" sz="2000" dirty="0"/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D52B4A1B-4FB0-9841-9640-32F067C7ED93}"/>
              </a:ext>
            </a:extLst>
          </p:cNvPr>
          <p:cNvSpPr txBox="1"/>
          <p:nvPr/>
        </p:nvSpPr>
        <p:spPr>
          <a:xfrm>
            <a:off x="2927640" y="4210663"/>
            <a:ext cx="1920744" cy="23723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2000" dirty="0"/>
              <a:t>Grid search &amp; cross-validation for </a:t>
            </a:r>
            <a:r>
              <a:rPr lang="en-US" sz="2000" dirty="0" err="1"/>
              <a:t>XGBoost</a:t>
            </a:r>
            <a:r>
              <a:rPr lang="en-US" sz="2000" dirty="0"/>
              <a:t> models using descriptive statistics as features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A24EE6DD-31D2-6E4D-BDAB-AF80CFE6F602}"/>
              </a:ext>
            </a:extLst>
          </p:cNvPr>
          <p:cNvSpPr txBox="1"/>
          <p:nvPr/>
        </p:nvSpPr>
        <p:spPr>
          <a:xfrm>
            <a:off x="5320675" y="546411"/>
            <a:ext cx="1596942" cy="8996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2000"/>
              <a:t>Early bird testing</a:t>
            </a:r>
          </a:p>
        </p:txBody>
      </p:sp>
      <p:cxnSp>
        <p:nvCxnSpPr>
          <p:cNvPr id="8" name="Szögletes összekötő 7">
            <a:extLst>
              <a:ext uri="{FF2B5EF4-FFF2-40B4-BE49-F238E27FC236}">
                <a16:creationId xmlns:a16="http://schemas.microsoft.com/office/drawing/2014/main" id="{2287112F-B54A-3E43-8726-F10760BACF34}"/>
              </a:ext>
            </a:extLst>
          </p:cNvPr>
          <p:cNvCxnSpPr>
            <a:cxnSpLocks/>
            <a:stCxn id="3" idx="2"/>
          </p:cNvCxnSpPr>
          <p:nvPr/>
        </p:nvCxnSpPr>
        <p:spPr>
          <a:xfrm rot="16200000" flipH="1">
            <a:off x="1383227" y="3916984"/>
            <a:ext cx="766572" cy="2305206"/>
          </a:xfrm>
          <a:prstGeom prst="bentConnector2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zögletes összekötő 8">
            <a:extLst>
              <a:ext uri="{FF2B5EF4-FFF2-40B4-BE49-F238E27FC236}">
                <a16:creationId xmlns:a16="http://schemas.microsoft.com/office/drawing/2014/main" id="{D92C763B-C53F-AD45-97CD-E3458A4730E4}"/>
              </a:ext>
            </a:extLst>
          </p:cNvPr>
          <p:cNvCxnSpPr>
            <a:cxnSpLocks/>
            <a:stCxn id="3" idx="0"/>
            <a:endCxn id="5" idx="1"/>
          </p:cNvCxnSpPr>
          <p:nvPr/>
        </p:nvCxnSpPr>
        <p:spPr>
          <a:xfrm rot="5400000" flipH="1" flipV="1">
            <a:off x="321224" y="2840236"/>
            <a:ext cx="1239095" cy="653722"/>
          </a:xfrm>
          <a:prstGeom prst="bentConnector2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gyenes összekötő nyíllal 9">
            <a:extLst>
              <a:ext uri="{FF2B5EF4-FFF2-40B4-BE49-F238E27FC236}">
                <a16:creationId xmlns:a16="http://schemas.microsoft.com/office/drawing/2014/main" id="{B44B6B9E-CC83-1D4E-BCAE-5EF573BACE9F}"/>
              </a:ext>
            </a:extLst>
          </p:cNvPr>
          <p:cNvCxnSpPr>
            <a:cxnSpLocks/>
          </p:cNvCxnSpPr>
          <p:nvPr/>
        </p:nvCxnSpPr>
        <p:spPr>
          <a:xfrm flipV="1">
            <a:off x="3188376" y="1775791"/>
            <a:ext cx="375620" cy="7994"/>
          </a:xfrm>
          <a:prstGeom prst="straightConnector1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ím 20">
            <a:extLst>
              <a:ext uri="{FF2B5EF4-FFF2-40B4-BE49-F238E27FC236}">
                <a16:creationId xmlns:a16="http://schemas.microsoft.com/office/drawing/2014/main" id="{FC926A66-1462-2043-83DC-1D8A7D56729B}"/>
              </a:ext>
            </a:extLst>
          </p:cNvPr>
          <p:cNvSpPr txBox="1">
            <a:spLocks/>
          </p:cNvSpPr>
          <p:nvPr/>
        </p:nvSpPr>
        <p:spPr>
          <a:xfrm>
            <a:off x="75544" y="57485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/>
          </a:p>
        </p:txBody>
      </p:sp>
      <p:cxnSp>
        <p:nvCxnSpPr>
          <p:cNvPr id="12" name="Szögletes összekötő 11">
            <a:extLst>
              <a:ext uri="{FF2B5EF4-FFF2-40B4-BE49-F238E27FC236}">
                <a16:creationId xmlns:a16="http://schemas.microsoft.com/office/drawing/2014/main" id="{73C6D615-403D-3543-957B-4CECD2EE2DCA}"/>
              </a:ext>
            </a:extLst>
          </p:cNvPr>
          <p:cNvCxnSpPr>
            <a:cxnSpLocks/>
            <a:stCxn id="4" idx="3"/>
            <a:endCxn id="7" idx="2"/>
          </p:cNvCxnSpPr>
          <p:nvPr/>
        </p:nvCxnSpPr>
        <p:spPr>
          <a:xfrm flipV="1">
            <a:off x="4919423" y="1446068"/>
            <a:ext cx="1199723" cy="324770"/>
          </a:xfrm>
          <a:prstGeom prst="bentConnector2">
            <a:avLst/>
          </a:prstGeom>
          <a:ln w="127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2C1CAEF6-6263-794B-A1BD-36BA54543D19}"/>
              </a:ext>
            </a:extLst>
          </p:cNvPr>
          <p:cNvSpPr txBox="1"/>
          <p:nvPr/>
        </p:nvSpPr>
        <p:spPr>
          <a:xfrm>
            <a:off x="5243031" y="2095607"/>
            <a:ext cx="1535306" cy="9038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2000" dirty="0"/>
              <a:t>Best models from each type</a:t>
            </a:r>
          </a:p>
        </p:txBody>
      </p:sp>
      <p:cxnSp>
        <p:nvCxnSpPr>
          <p:cNvPr id="14" name="Egyenes összekötő nyíllal 13">
            <a:extLst>
              <a:ext uri="{FF2B5EF4-FFF2-40B4-BE49-F238E27FC236}">
                <a16:creationId xmlns:a16="http://schemas.microsoft.com/office/drawing/2014/main" id="{D3DC3879-0767-8843-A1D1-2379F4CA1BB3}"/>
              </a:ext>
            </a:extLst>
          </p:cNvPr>
          <p:cNvCxnSpPr>
            <a:cxnSpLocks/>
          </p:cNvCxnSpPr>
          <p:nvPr/>
        </p:nvCxnSpPr>
        <p:spPr>
          <a:xfrm>
            <a:off x="3188376" y="2547549"/>
            <a:ext cx="2054654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88D6CA50-D60E-944B-ABBE-F545A973CABE}"/>
              </a:ext>
            </a:extLst>
          </p:cNvPr>
          <p:cNvSpPr txBox="1"/>
          <p:nvPr/>
        </p:nvSpPr>
        <p:spPr>
          <a:xfrm>
            <a:off x="6265168" y="3164841"/>
            <a:ext cx="1784378" cy="17622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2000" dirty="0"/>
              <a:t>Generating</a:t>
            </a:r>
          </a:p>
          <a:p>
            <a:pPr algn="ctr"/>
            <a:r>
              <a:rPr lang="en-US" sz="2000" dirty="0"/>
              <a:t>training and dev. datasets</a:t>
            </a:r>
          </a:p>
          <a:p>
            <a:pPr algn="ctr"/>
            <a:r>
              <a:rPr lang="en-US" sz="2000" dirty="0"/>
              <a:t>from predicted probabilities for stacking</a:t>
            </a:r>
          </a:p>
        </p:txBody>
      </p:sp>
      <p:sp>
        <p:nvSpPr>
          <p:cNvPr id="16" name="Szövegdoboz 15">
            <a:extLst>
              <a:ext uri="{FF2B5EF4-FFF2-40B4-BE49-F238E27FC236}">
                <a16:creationId xmlns:a16="http://schemas.microsoft.com/office/drawing/2014/main" id="{D0BA2BBF-4ECB-2E4C-A175-362F2E0B9871}"/>
              </a:ext>
            </a:extLst>
          </p:cNvPr>
          <p:cNvSpPr txBox="1"/>
          <p:nvPr/>
        </p:nvSpPr>
        <p:spPr>
          <a:xfrm>
            <a:off x="5361520" y="5128445"/>
            <a:ext cx="1268848" cy="6488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2000" dirty="0"/>
              <a:t>One best model</a:t>
            </a:r>
          </a:p>
        </p:txBody>
      </p:sp>
      <p:cxnSp>
        <p:nvCxnSpPr>
          <p:cNvPr id="17" name="Egyenes összekötő nyíllal 16">
            <a:extLst>
              <a:ext uri="{FF2B5EF4-FFF2-40B4-BE49-F238E27FC236}">
                <a16:creationId xmlns:a16="http://schemas.microsoft.com/office/drawing/2014/main" id="{39B6186B-332F-9949-8754-F31268B71930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4856909" y="5443998"/>
            <a:ext cx="504611" cy="8875"/>
          </a:xfrm>
          <a:prstGeom prst="straightConnector1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zögletes összekötő 17">
            <a:extLst>
              <a:ext uri="{FF2B5EF4-FFF2-40B4-BE49-F238E27FC236}">
                <a16:creationId xmlns:a16="http://schemas.microsoft.com/office/drawing/2014/main" id="{38A1709A-290A-C149-858D-70EEBF4EC481}"/>
              </a:ext>
            </a:extLst>
          </p:cNvPr>
          <p:cNvCxnSpPr>
            <a:cxnSpLocks/>
            <a:stCxn id="16" idx="3"/>
            <a:endCxn id="15" idx="2"/>
          </p:cNvCxnSpPr>
          <p:nvPr/>
        </p:nvCxnSpPr>
        <p:spPr>
          <a:xfrm flipV="1">
            <a:off x="6630368" y="4927107"/>
            <a:ext cx="526989" cy="525766"/>
          </a:xfrm>
          <a:prstGeom prst="bentConnector2">
            <a:avLst/>
          </a:prstGeom>
          <a:ln w="127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zögletes összekötő 18">
            <a:extLst>
              <a:ext uri="{FF2B5EF4-FFF2-40B4-BE49-F238E27FC236}">
                <a16:creationId xmlns:a16="http://schemas.microsoft.com/office/drawing/2014/main" id="{4FF208F6-7344-3D47-9B6F-C0B28AD7DFB0}"/>
              </a:ext>
            </a:extLst>
          </p:cNvPr>
          <p:cNvCxnSpPr>
            <a:cxnSpLocks/>
            <a:stCxn id="13" idx="3"/>
            <a:endCxn id="15" idx="0"/>
          </p:cNvCxnSpPr>
          <p:nvPr/>
        </p:nvCxnSpPr>
        <p:spPr>
          <a:xfrm>
            <a:off x="6778337" y="2547550"/>
            <a:ext cx="379020" cy="617291"/>
          </a:xfrm>
          <a:prstGeom prst="bentConnector2">
            <a:avLst/>
          </a:prstGeom>
          <a:ln w="127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nyíllal 19">
            <a:extLst>
              <a:ext uri="{FF2B5EF4-FFF2-40B4-BE49-F238E27FC236}">
                <a16:creationId xmlns:a16="http://schemas.microsoft.com/office/drawing/2014/main" id="{E54E5C0D-7526-AC44-8CD1-ED3D7BD2E0DD}"/>
              </a:ext>
            </a:extLst>
          </p:cNvPr>
          <p:cNvCxnSpPr>
            <a:cxnSpLocks/>
          </p:cNvCxnSpPr>
          <p:nvPr/>
        </p:nvCxnSpPr>
        <p:spPr>
          <a:xfrm flipV="1">
            <a:off x="8063030" y="3985263"/>
            <a:ext cx="375620" cy="7994"/>
          </a:xfrm>
          <a:prstGeom prst="straightConnector1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zövegdoboz 20">
            <a:extLst>
              <a:ext uri="{FF2B5EF4-FFF2-40B4-BE49-F238E27FC236}">
                <a16:creationId xmlns:a16="http://schemas.microsoft.com/office/drawing/2014/main" id="{B8F0B17C-19F1-1B47-80B1-C02088F21B1B}"/>
              </a:ext>
            </a:extLst>
          </p:cNvPr>
          <p:cNvSpPr txBox="1"/>
          <p:nvPr/>
        </p:nvSpPr>
        <p:spPr>
          <a:xfrm>
            <a:off x="10654338" y="546411"/>
            <a:ext cx="1281721" cy="8996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2000" dirty="0"/>
              <a:t>Final testing</a:t>
            </a:r>
          </a:p>
        </p:txBody>
      </p:sp>
      <p:sp>
        <p:nvSpPr>
          <p:cNvPr id="22" name="Szövegdoboz 21">
            <a:extLst>
              <a:ext uri="{FF2B5EF4-FFF2-40B4-BE49-F238E27FC236}">
                <a16:creationId xmlns:a16="http://schemas.microsoft.com/office/drawing/2014/main" id="{F542C607-482D-F745-97A3-39DD40E8E2C7}"/>
              </a:ext>
            </a:extLst>
          </p:cNvPr>
          <p:cNvSpPr txBox="1"/>
          <p:nvPr/>
        </p:nvSpPr>
        <p:spPr>
          <a:xfrm>
            <a:off x="8452134" y="2840357"/>
            <a:ext cx="1906228" cy="22309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2000" dirty="0"/>
              <a:t>Grid search &amp; cross-validation</a:t>
            </a:r>
          </a:p>
          <a:p>
            <a:pPr algn="ctr"/>
            <a:r>
              <a:rPr lang="en-US" sz="2000" dirty="0"/>
              <a:t>for stacking models: ridge and logistic regression, majority voting</a:t>
            </a:r>
          </a:p>
        </p:txBody>
      </p:sp>
      <p:sp>
        <p:nvSpPr>
          <p:cNvPr id="23" name="Szövegdoboz 22">
            <a:extLst>
              <a:ext uri="{FF2B5EF4-FFF2-40B4-BE49-F238E27FC236}">
                <a16:creationId xmlns:a16="http://schemas.microsoft.com/office/drawing/2014/main" id="{50F30AE4-FC54-CD4C-BB6F-0141FE2DC85F}"/>
              </a:ext>
            </a:extLst>
          </p:cNvPr>
          <p:cNvSpPr txBox="1"/>
          <p:nvPr/>
        </p:nvSpPr>
        <p:spPr>
          <a:xfrm>
            <a:off x="10720711" y="3544980"/>
            <a:ext cx="1160859" cy="8317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2000" dirty="0"/>
              <a:t>One best model</a:t>
            </a:r>
          </a:p>
        </p:txBody>
      </p:sp>
      <p:cxnSp>
        <p:nvCxnSpPr>
          <p:cNvPr id="24" name="Egyenes összekötő nyíllal 23">
            <a:extLst>
              <a:ext uri="{FF2B5EF4-FFF2-40B4-BE49-F238E27FC236}">
                <a16:creationId xmlns:a16="http://schemas.microsoft.com/office/drawing/2014/main" id="{B3D63260-7E22-9546-A4F1-D136E402D392}"/>
              </a:ext>
            </a:extLst>
          </p:cNvPr>
          <p:cNvCxnSpPr>
            <a:cxnSpLocks/>
          </p:cNvCxnSpPr>
          <p:nvPr/>
        </p:nvCxnSpPr>
        <p:spPr>
          <a:xfrm flipV="1">
            <a:off x="10347779" y="3986815"/>
            <a:ext cx="375620" cy="7994"/>
          </a:xfrm>
          <a:prstGeom prst="straightConnector1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gyenes összekötő nyíllal 24">
            <a:extLst>
              <a:ext uri="{FF2B5EF4-FFF2-40B4-BE49-F238E27FC236}">
                <a16:creationId xmlns:a16="http://schemas.microsoft.com/office/drawing/2014/main" id="{3F214AA5-E911-8B4E-BB6A-85FFDEDE04A2}"/>
              </a:ext>
            </a:extLst>
          </p:cNvPr>
          <p:cNvCxnSpPr>
            <a:cxnSpLocks/>
            <a:stCxn id="23" idx="0"/>
            <a:endCxn id="21" idx="2"/>
          </p:cNvCxnSpPr>
          <p:nvPr/>
        </p:nvCxnSpPr>
        <p:spPr>
          <a:xfrm flipH="1" flipV="1">
            <a:off x="11295199" y="1446068"/>
            <a:ext cx="5942" cy="2098912"/>
          </a:xfrm>
          <a:prstGeom prst="straightConnector1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51999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7583"/>
    </mc:Choice>
    <mc:Fallback xmlns="">
      <p:transition spd="slow" advTm="22758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13" grpId="0" animBg="1"/>
      <p:bldP spid="15" grpId="0" animBg="1"/>
      <p:bldP spid="16" grpId="0" animBg="1"/>
      <p:bldP spid="21" grpId="0" animBg="1"/>
      <p:bldP spid="22" grpId="0" animBg="1"/>
      <p:bldP spid="2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2896088-C59C-9E43-BC07-1ED9DDB73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n-gram based models</a:t>
            </a:r>
            <a:br>
              <a:rPr lang="en-US" dirty="0"/>
            </a:br>
            <a:r>
              <a:rPr lang="en-US" sz="3200" i="1" dirty="0"/>
              <a:t>text cleaning and vectorization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42562A4-8091-9447-886D-B14F4A94E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9515" y="2255298"/>
            <a:ext cx="9352971" cy="4128739"/>
          </a:xfrm>
        </p:spPr>
        <p:txBody>
          <a:bodyPr anchor="ctr">
            <a:normAutofit/>
          </a:bodyPr>
          <a:lstStyle/>
          <a:p>
            <a:r>
              <a:rPr lang="en-US" sz="2800"/>
              <a:t>removing all non alphanumeric characters + keeping or removing emojis and emoticons</a:t>
            </a:r>
          </a:p>
          <a:p>
            <a:r>
              <a:rPr lang="en-US" sz="2800"/>
              <a:t>range of n-grams used during the grid search: uni- and bigrams</a:t>
            </a:r>
          </a:p>
        </p:txBody>
      </p:sp>
    </p:spTree>
    <p:extLst>
      <p:ext uri="{BB962C8B-B14F-4D97-AF65-F5344CB8AC3E}">
        <p14:creationId xmlns:p14="http://schemas.microsoft.com/office/powerpoint/2010/main" val="1276863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776"/>
    </mc:Choice>
    <mc:Fallback xmlns="">
      <p:transition spd="slow" advTm="25776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2896088-C59C-9E43-BC07-1ED9DDB73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n-gram based models</a:t>
            </a:r>
            <a:br>
              <a:rPr lang="en-US" dirty="0"/>
            </a:br>
            <a:r>
              <a:rPr lang="en-US" sz="3200" i="1" dirty="0"/>
              <a:t>models and hyperparameters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42562A4-8091-9447-886D-B14F4A94E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4650" y="1996751"/>
            <a:ext cx="8502701" cy="4702629"/>
          </a:xfrm>
        </p:spPr>
        <p:txBody>
          <a:bodyPr>
            <a:normAutofit fontScale="92500" lnSpcReduction="10000"/>
          </a:bodyPr>
          <a:lstStyle/>
          <a:p>
            <a:r>
              <a:rPr lang="en-US" sz="2400"/>
              <a:t>Regularized logistic regression</a:t>
            </a:r>
          </a:p>
          <a:p>
            <a:pPr lvl="1"/>
            <a:r>
              <a:rPr lang="en-US"/>
              <a:t>Regularization coefficient </a:t>
            </a:r>
            <a:endParaRPr lang="en-US" sz="2400"/>
          </a:p>
          <a:p>
            <a:r>
              <a:rPr lang="en-US" sz="2400"/>
              <a:t>Random forest</a:t>
            </a:r>
          </a:p>
          <a:p>
            <a:pPr lvl="1"/>
            <a:r>
              <a:rPr lang="en-US"/>
              <a:t>Number of boosting rounds </a:t>
            </a:r>
            <a:endParaRPr lang="en-US" sz="2400"/>
          </a:p>
          <a:p>
            <a:pPr lvl="1"/>
            <a:r>
              <a:rPr lang="en-US"/>
              <a:t>Minimum number of cases on each leaf </a:t>
            </a:r>
            <a:endParaRPr lang="en-US" sz="2400"/>
          </a:p>
          <a:p>
            <a:r>
              <a:rPr lang="en-US" sz="2400"/>
              <a:t>Linear support vector machine </a:t>
            </a:r>
          </a:p>
          <a:p>
            <a:pPr lvl="1"/>
            <a:r>
              <a:rPr lang="en-US"/>
              <a:t>Regularization coefficient </a:t>
            </a:r>
            <a:endParaRPr lang="en-US" sz="2400"/>
          </a:p>
          <a:p>
            <a:r>
              <a:rPr lang="en-US" sz="2400"/>
              <a:t>XGBoost</a:t>
            </a:r>
          </a:p>
          <a:p>
            <a:pPr lvl="1"/>
            <a:r>
              <a:rPr lang="en-US"/>
              <a:t>Learning rate </a:t>
            </a:r>
            <a:endParaRPr lang="en-US" sz="2400"/>
          </a:p>
          <a:p>
            <a:pPr lvl="1"/>
            <a:r>
              <a:rPr lang="en-US" sz="2100"/>
              <a:t>Number of estimators</a:t>
            </a:r>
          </a:p>
          <a:p>
            <a:pPr lvl="1"/>
            <a:r>
              <a:rPr lang="en-US"/>
              <a:t>Maximum depth of a tree </a:t>
            </a:r>
            <a:endParaRPr lang="en-US" sz="2400"/>
          </a:p>
          <a:p>
            <a:pPr lvl="1"/>
            <a:r>
              <a:rPr lang="en-US"/>
              <a:t>Subsample ratio </a:t>
            </a:r>
            <a:endParaRPr lang="en-US" sz="2400"/>
          </a:p>
          <a:p>
            <a:pPr lvl="1"/>
            <a:r>
              <a:rPr lang="en-US"/>
              <a:t>Subsample ratio of columns 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277004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137"/>
    </mc:Choice>
    <mc:Fallback xmlns="">
      <p:transition spd="slow" advTm="40137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2896088-C59C-9E43-BC07-1ED9DDB73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Early bird testing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42562A4-8091-9447-886D-B14F4A94E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4650" y="1882589"/>
            <a:ext cx="8502701" cy="4012538"/>
          </a:xfrm>
        </p:spPr>
        <p:txBody>
          <a:bodyPr anchor="ctr">
            <a:normAutofit/>
          </a:bodyPr>
          <a:lstStyle/>
          <a:p>
            <a:r>
              <a:rPr lang="en-US" sz="2800" dirty="0"/>
              <a:t>best performing model during grid-search and cross validation retrained on the full training dataset</a:t>
            </a:r>
          </a:p>
          <a:p>
            <a:r>
              <a:rPr lang="en-US" sz="2800" dirty="0"/>
              <a:t>results dropped by approximately 5 percentage points for both languages</a:t>
            </a:r>
          </a:p>
          <a:p>
            <a:r>
              <a:rPr lang="en-US" sz="2800" dirty="0"/>
              <a:t>how could we get more reliable models?</a:t>
            </a:r>
          </a:p>
        </p:txBody>
      </p:sp>
    </p:spTree>
    <p:extLst>
      <p:ext uri="{BB962C8B-B14F-4D97-AF65-F5344CB8AC3E}">
        <p14:creationId xmlns:p14="http://schemas.microsoft.com/office/powerpoint/2010/main" val="809831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996"/>
    </mc:Choice>
    <mc:Fallback xmlns="">
      <p:transition spd="slow" advTm="59996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2896088-C59C-9E43-BC07-1ED9DDB73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12694"/>
          </a:xfrm>
        </p:spPr>
        <p:txBody>
          <a:bodyPr/>
          <a:lstStyle/>
          <a:p>
            <a:r>
              <a:rPr lang="en-GB" dirty="0"/>
              <a:t>Statistical variables based </a:t>
            </a:r>
            <a:r>
              <a:rPr lang="hu-HU" dirty="0"/>
              <a:t>XGB </a:t>
            </a:r>
            <a:r>
              <a:rPr lang="en-GB" dirty="0"/>
              <a:t>model</a:t>
            </a:r>
            <a:endParaRPr lang="en-GB" sz="3200" i="1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42562A4-8091-9447-886D-B14F4A94E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4650" y="1546413"/>
            <a:ext cx="8966785" cy="5152968"/>
          </a:xfrm>
        </p:spPr>
        <p:txBody>
          <a:bodyPr>
            <a:normAutofit/>
          </a:bodyPr>
          <a:lstStyle/>
          <a:p>
            <a:r>
              <a:rPr lang="en-GB" sz="2800" dirty="0"/>
              <a:t>Statistical description of</a:t>
            </a:r>
          </a:p>
          <a:p>
            <a:pPr lvl="1"/>
            <a:r>
              <a:rPr lang="en-GB" sz="2800" dirty="0"/>
              <a:t>tweets and their variance for each user</a:t>
            </a:r>
          </a:p>
          <a:p>
            <a:pPr lvl="2"/>
            <a:r>
              <a:rPr lang="en-GB" sz="2400" dirty="0"/>
              <a:t>Mean, minimum, maximum, standard deviation and  range of length of tweets in both words and characters</a:t>
            </a:r>
          </a:p>
          <a:p>
            <a:pPr lvl="2"/>
            <a:r>
              <a:rPr lang="en-GB" sz="2400" dirty="0"/>
              <a:t>Type-token ratio</a:t>
            </a:r>
          </a:p>
          <a:p>
            <a:pPr lvl="1"/>
            <a:r>
              <a:rPr lang="en-GB" sz="2800" dirty="0"/>
              <a:t>medium specific behaviour</a:t>
            </a:r>
          </a:p>
          <a:p>
            <a:pPr lvl="2"/>
            <a:r>
              <a:rPr lang="en-GB" sz="2400" dirty="0"/>
              <a:t>Number of: RT, URL, #, @, emoji, ellipses</a:t>
            </a:r>
          </a:p>
          <a:p>
            <a:pPr lvl="2"/>
            <a:endParaRPr lang="en-GB" sz="2800" dirty="0"/>
          </a:p>
          <a:p>
            <a:pPr lvl="1"/>
            <a:endParaRPr lang="hu-HU" sz="2800" dirty="0"/>
          </a:p>
          <a:p>
            <a:pPr marL="0" indent="0">
              <a:buNone/>
            </a:pPr>
            <a:r>
              <a:rPr lang="en-GB" sz="2800" dirty="0"/>
              <a:t>Five-fold cross-validation optimisation</a:t>
            </a:r>
          </a:p>
        </p:txBody>
      </p:sp>
    </p:spTree>
    <p:extLst>
      <p:ext uri="{BB962C8B-B14F-4D97-AF65-F5344CB8AC3E}">
        <p14:creationId xmlns:p14="http://schemas.microsoft.com/office/powerpoint/2010/main" val="563441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4000"/>
    </mc:Choice>
    <mc:Fallback xmlns="">
      <p:transition spd="slow" advTm="94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2896088-C59C-9E43-BC07-1ED9DDB73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775012"/>
          </a:xfrm>
        </p:spPr>
        <p:txBody>
          <a:bodyPr>
            <a:normAutofit/>
          </a:bodyPr>
          <a:lstStyle/>
          <a:p>
            <a:r>
              <a:rPr lang="en-US" dirty="0"/>
              <a:t>Stacking</a:t>
            </a:r>
            <a:br>
              <a:rPr lang="en-US" dirty="0"/>
            </a:br>
            <a:r>
              <a:rPr lang="en-US" sz="3600" i="1" dirty="0"/>
              <a:t>dataset </a:t>
            </a:r>
            <a:r>
              <a:rPr lang="en-US" sz="3600" i="1" dirty="0" err="1"/>
              <a:t>constructio</a:t>
            </a:r>
            <a:r>
              <a:rPr lang="hu-HU" sz="3600" i="1" dirty="0"/>
              <a:t>n</a:t>
            </a:r>
            <a:r>
              <a:rPr lang="en-US" sz="3600" dirty="0"/>
              <a:t/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42562A4-8091-9447-886D-B14F4A94E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4650" y="2039195"/>
            <a:ext cx="8502701" cy="4321264"/>
          </a:xfrm>
        </p:spPr>
        <p:txBody>
          <a:bodyPr anchor="ctr">
            <a:normAutofit/>
          </a:bodyPr>
          <a:lstStyle/>
          <a:p>
            <a:r>
              <a:rPr lang="en-US" sz="2800" dirty="0"/>
              <a:t>Five-fold splitting of dataset:</a:t>
            </a:r>
          </a:p>
          <a:p>
            <a:pPr lvl="1"/>
            <a:r>
              <a:rPr lang="en-US" sz="2800" dirty="0"/>
              <a:t>Refitting models</a:t>
            </a:r>
          </a:p>
          <a:p>
            <a:pPr lvl="1"/>
            <a:r>
              <a:rPr lang="en-US" sz="2800" dirty="0"/>
              <a:t>Prediction to held-out data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4" name="Cím 1">
            <a:extLst>
              <a:ext uri="{FF2B5EF4-FFF2-40B4-BE49-F238E27FC236}">
                <a16:creationId xmlns:a16="http://schemas.microsoft.com/office/drawing/2014/main" id="{E2896088-C59C-9E43-BC07-1ED9DDB73A3B}"/>
              </a:ext>
            </a:extLst>
          </p:cNvPr>
          <p:cNvSpPr txBox="1">
            <a:spLocks/>
          </p:cNvSpPr>
          <p:nvPr/>
        </p:nvSpPr>
        <p:spPr>
          <a:xfrm>
            <a:off x="1371600" y="1428750"/>
            <a:ext cx="9601200" cy="7765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571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5000"/>
    </mc:Choice>
    <mc:Fallback xmlns="">
      <p:transition spd="slow" advTm="95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2896088-C59C-9E43-BC07-1ED9DDB73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775012"/>
          </a:xfrm>
        </p:spPr>
        <p:txBody>
          <a:bodyPr>
            <a:normAutofit/>
          </a:bodyPr>
          <a:lstStyle/>
          <a:p>
            <a:r>
              <a:rPr lang="en-US"/>
              <a:t>Stacking</a:t>
            </a:r>
            <a:br>
              <a:rPr lang="en-US"/>
            </a:br>
            <a:r>
              <a:rPr lang="en-US" sz="3600" i="1"/>
              <a:t>Training models</a:t>
            </a:r>
            <a:r>
              <a:rPr lang="en-US" sz="3600"/>
              <a:t/>
            </a:r>
            <a:br>
              <a:rPr lang="en-US" sz="3600"/>
            </a:br>
            <a:endParaRPr lang="en-US" sz="360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42562A4-8091-9447-886D-B14F4A94E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4650" y="2039195"/>
            <a:ext cx="8502701" cy="4321264"/>
          </a:xfrm>
        </p:spPr>
        <p:txBody>
          <a:bodyPr anchor="ctr">
            <a:normAutofit/>
          </a:bodyPr>
          <a:lstStyle/>
          <a:p>
            <a:r>
              <a:rPr lang="en-US" sz="2800" dirty="0"/>
              <a:t>3 models</a:t>
            </a:r>
          </a:p>
          <a:p>
            <a:pPr lvl="1"/>
            <a:r>
              <a:rPr lang="en-US" sz="2800" dirty="0"/>
              <a:t>Majority voting</a:t>
            </a:r>
          </a:p>
          <a:p>
            <a:pPr lvl="1"/>
            <a:r>
              <a:rPr lang="en-US" sz="2800" dirty="0"/>
              <a:t>Ridge regression</a:t>
            </a:r>
          </a:p>
          <a:p>
            <a:pPr lvl="1"/>
            <a:r>
              <a:rPr lang="en-US" sz="2800" dirty="0"/>
              <a:t>Logistic regression</a:t>
            </a:r>
          </a:p>
          <a:p>
            <a:pPr lvl="1"/>
            <a:endParaRPr lang="en-US" sz="2800" dirty="0"/>
          </a:p>
          <a:p>
            <a:r>
              <a:rPr lang="en-US" sz="2800" dirty="0"/>
              <a:t>Five-fold cross-validation on constructed training set</a:t>
            </a:r>
          </a:p>
          <a:p>
            <a:r>
              <a:rPr lang="en-US" sz="2800" dirty="0"/>
              <a:t>Comparison with results on constructed </a:t>
            </a:r>
            <a:r>
              <a:rPr lang="hu-HU" sz="2800" dirty="0" err="1"/>
              <a:t>dev</a:t>
            </a:r>
            <a:r>
              <a:rPr lang="en-US" sz="2800" dirty="0"/>
              <a:t> set</a:t>
            </a:r>
          </a:p>
          <a:p>
            <a:endParaRPr lang="en-US" sz="2400" dirty="0"/>
          </a:p>
        </p:txBody>
      </p:sp>
      <p:sp>
        <p:nvSpPr>
          <p:cNvPr id="4" name="Cím 1">
            <a:extLst>
              <a:ext uri="{FF2B5EF4-FFF2-40B4-BE49-F238E27FC236}">
                <a16:creationId xmlns:a16="http://schemas.microsoft.com/office/drawing/2014/main" id="{E2896088-C59C-9E43-BC07-1ED9DDB73A3B}"/>
              </a:ext>
            </a:extLst>
          </p:cNvPr>
          <p:cNvSpPr txBox="1">
            <a:spLocks/>
          </p:cNvSpPr>
          <p:nvPr/>
        </p:nvSpPr>
        <p:spPr>
          <a:xfrm>
            <a:off x="1371600" y="1428750"/>
            <a:ext cx="9601200" cy="7765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902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000"/>
    </mc:Choice>
    <mc:Fallback xmlns="">
      <p:transition spd="slow" advTm="44000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6.5|2.2|27.7|1.2|7.6|0.5|35.9|1.1|31.4|13.6|14.3|1.9|8.3|1.3|20.1|3.7|4.9|0.6"/>
</p:tagLst>
</file>

<file path=ppt/theme/theme1.xml><?xml version="1.0" encoding="utf-8"?>
<a:theme xmlns:a="http://schemas.openxmlformats.org/drawingml/2006/main" name="Körülvágás">
  <a:themeElements>
    <a:clrScheme name="Körülvágás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Körülvágás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Körülvágás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8470</TotalTime>
  <Words>821</Words>
  <Application>Microsoft Office PowerPoint</Application>
  <PresentationFormat>Szélesvásznú</PresentationFormat>
  <Paragraphs>139</Paragraphs>
  <Slides>11</Slides>
  <Notes>11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8</vt:i4>
      </vt:variant>
      <vt:variant>
        <vt:lpstr>Téma</vt:lpstr>
      </vt:variant>
      <vt:variant>
        <vt:i4>2</vt:i4>
      </vt:variant>
      <vt:variant>
        <vt:lpstr>Diacímek</vt:lpstr>
      </vt:variant>
      <vt:variant>
        <vt:i4>11</vt:i4>
      </vt:variant>
    </vt:vector>
  </HeadingPairs>
  <TitlesOfParts>
    <vt:vector size="21" baseType="lpstr">
      <vt:lpstr>Arial</vt:lpstr>
      <vt:lpstr>Batang</vt:lpstr>
      <vt:lpstr>Calibri</vt:lpstr>
      <vt:lpstr>Calibri Light</vt:lpstr>
      <vt:lpstr>Franklin Gothic Book</vt:lpstr>
      <vt:lpstr>Times</vt:lpstr>
      <vt:lpstr>Times New Roman</vt:lpstr>
      <vt:lpstr>Wingdings</vt:lpstr>
      <vt:lpstr>Körülvágás</vt:lpstr>
      <vt:lpstr>Office-téma</vt:lpstr>
      <vt:lpstr>An Ensemble Model Using N-grams and Statistical Features to Identify Fake News  Spreaders on Twitter </vt:lpstr>
      <vt:lpstr>Motivation &amp; mindset</vt:lpstr>
      <vt:lpstr>PowerPoint-bemutató</vt:lpstr>
      <vt:lpstr>Word n-gram based models text cleaning and vectorization</vt:lpstr>
      <vt:lpstr>Word n-gram based models models and hyperparameters</vt:lpstr>
      <vt:lpstr>Early bird testing</vt:lpstr>
      <vt:lpstr>Statistical variables based XGB model</vt:lpstr>
      <vt:lpstr>Stacking dataset construction </vt:lpstr>
      <vt:lpstr>Stacking Training models </vt:lpstr>
      <vt:lpstr>Final testing</vt:lpstr>
      <vt:lpstr>Logistic regression coefficients for the predicted probabilities by each sub-model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Szöveganalitikai modell építése</dc:title>
  <dc:creator>Bolonyai Flóra</dc:creator>
  <cp:lastModifiedBy>Buda Jakab Máté</cp:lastModifiedBy>
  <cp:revision>93</cp:revision>
  <dcterms:created xsi:type="dcterms:W3CDTF">2019-11-21T15:33:38Z</dcterms:created>
  <dcterms:modified xsi:type="dcterms:W3CDTF">2020-09-23T14:36:01Z</dcterms:modified>
</cp:coreProperties>
</file>