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B18E1-D5E4-4D91-B61D-6A0D16C8D5E9}">
  <a:tblStyle styleId="{C83B18E1-D5E4-4D91-B61D-6A0D16C8D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 smtClean="0"/>
              <a:t>ID: 520 621 0512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smtClean="0"/>
              <a:t>암호</a:t>
            </a:r>
            <a:r>
              <a:rPr lang="en-US" altLang="ko-KR" dirty="0" smtClean="0"/>
              <a:t>: a1234 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be1dc201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be1dc2013_2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0be1dc2013_2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e1dc2013_3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10be1dc2013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be1dc2013_3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0be1dc2013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be1dc2013_3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10be1dc2013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be1dc2013_3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10be1dc2013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be1dc2013_3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10be1dc2013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be1dc2013_3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10be1dc2013_3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c13948ab0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10c13948ab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a8c9a89d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10a8c9a89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c13948ab0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10c13948ab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c13948a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c13948ab0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10c13948ab0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c13948ab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c13948ab0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10c13948ab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be1dc2013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be1dc2013_5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10be1dc2013_5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be1dc2013_3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0be1dc2013_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be1dc2013_3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g10be1dc2013_3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be1dc2013_3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g10be1dc2013_3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be1dc2013_3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g10be1dc2013_3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c13948ab0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g10c13948ab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c13948ab0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g10c13948ab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be1dc2013_6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4" name="Google Shape;564;g10be1dc2013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a998b0e2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10a998b0e2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e1dc2013_3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0be1dc2013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4976">
            <a:off x="3065563" y="4830562"/>
            <a:ext cx="2390775" cy="1019175"/>
          </a:xfrm>
          <a:prstGeom prst="rect">
            <a:avLst/>
          </a:prstGeom>
          <a:noFill/>
          <a:ln w="9525" cap="flat" cmpd="sng">
            <a:solidFill>
              <a:srgbClr val="00D6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3"/>
          <p:cNvSpPr/>
          <p:nvPr/>
        </p:nvSpPr>
        <p:spPr>
          <a:xfrm>
            <a:off x="49050" y="4053575"/>
            <a:ext cx="12192000" cy="2799816"/>
          </a:xfrm>
          <a:custGeom>
            <a:avLst/>
            <a:gdLst/>
            <a:ahLst/>
            <a:cxnLst/>
            <a:rect l="l" t="t" r="r" b="b"/>
            <a:pathLst>
              <a:path w="12192000" h="4869245" extrusionOk="0">
                <a:moveTo>
                  <a:pt x="7979727" y="0"/>
                </a:moveTo>
                <a:cubicBezTo>
                  <a:pt x="11945032" y="1199835"/>
                  <a:pt x="11880233" y="2885120"/>
                  <a:pt x="12192000" y="4869244"/>
                </a:cubicBezTo>
                <a:lnTo>
                  <a:pt x="0" y="4869245"/>
                </a:lnTo>
                <a:lnTo>
                  <a:pt x="0" y="4385968"/>
                </a:lnTo>
                <a:lnTo>
                  <a:pt x="12063" y="4376034"/>
                </a:lnTo>
                <a:cubicBezTo>
                  <a:pt x="590922" y="3128238"/>
                  <a:pt x="8159842" y="3902875"/>
                  <a:pt x="7979727" y="0"/>
                </a:cubicBezTo>
                <a:close/>
              </a:path>
            </a:pathLst>
          </a:custGeom>
          <a:solidFill>
            <a:schemeClr val="dk1">
              <a:alpha val="1333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58976" y="2609875"/>
            <a:ext cx="5878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 솔트룩스</a:t>
            </a:r>
            <a:r>
              <a:rPr lang="ko-KR" sz="18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ko-KR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새싹 2</a:t>
            </a:r>
            <a:r>
              <a:rPr lang="ko-KR" sz="18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차 프로젝트</a:t>
            </a:r>
            <a:r>
              <a:rPr lang="ko-KR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ko-KR" sz="18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오프라인</a:t>
            </a:r>
            <a:r>
              <a:rPr lang="ko-KR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1 조</a:t>
            </a:r>
            <a:endParaRPr sz="4400" b="1" i="0" u="none" strike="noStrike" cap="none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58975" y="1133175"/>
            <a:ext cx="7690200" cy="1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빅데이터 분석을 통한 </a:t>
            </a:r>
            <a:endParaRPr sz="3600" b="1" i="0" u="none" strike="noStrike" cap="none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500" b="1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자동차</a:t>
            </a:r>
            <a:r>
              <a:rPr lang="ko-KR" sz="36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36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공유 플랫폼 마케팅 전략 제안</a:t>
            </a:r>
            <a:endParaRPr sz="3600" b="1" i="0" u="none" strike="noStrike" cap="none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820500" y="5376175"/>
            <a:ext cx="11371500" cy="147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7465800" y="6154100"/>
            <a:ext cx="4726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오프라인1조</a:t>
            </a:r>
            <a:endParaRPr sz="2000" b="1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작성자:  김도균, 반위홍, 오해윤, 윤태양</a:t>
            </a:r>
            <a:endParaRPr sz="2000" b="1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923" y="4053575"/>
            <a:ext cx="535477" cy="6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5016">
            <a:off x="8065125" y="3483562"/>
            <a:ext cx="1309899" cy="90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838200" y="1077975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461625" y="893788"/>
            <a:ext cx="3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잘못 입력된 성별 변수의 입력 값 변경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108575" y="820325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예약요금 입력값  “59080”는 0으로 변경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22"/>
          <p:cNvGraphicFramePr/>
          <p:nvPr/>
        </p:nvGraphicFramePr>
        <p:xfrm>
          <a:off x="702925" y="1648538"/>
          <a:ext cx="4594850" cy="210303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아이디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연령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성별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…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이용거리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총요금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누적이용금액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gthasu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38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1900-02-15 00:00:00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…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57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22390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247460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skykoko1385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1901-06-07 00:00:00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59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44340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280910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5" name="Google Shape;255;p22"/>
          <p:cNvGraphicFramePr/>
          <p:nvPr/>
        </p:nvGraphicFramePr>
        <p:xfrm>
          <a:off x="702900" y="4352088"/>
          <a:ext cx="4594850" cy="92120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gthasu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38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22390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247460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skykoko1385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49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여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44340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280910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" name="Google Shape;256;p22"/>
          <p:cNvGraphicFramePr/>
          <p:nvPr/>
        </p:nvGraphicFramePr>
        <p:xfrm>
          <a:off x="6212150" y="1501638"/>
          <a:ext cx="4653600" cy="103969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성별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이용거리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예약요금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누적이용금액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yumki68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48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59080”</a:t>
                      </a:r>
                      <a:r>
                        <a:rPr lang="ko-KR" sz="600">
                          <a:solidFill>
                            <a:schemeClr val="dk1"/>
                          </a:solidFill>
                        </a:rPr>
                        <a:t>”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466450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7" name="Google Shape;257;p22"/>
          <p:cNvGraphicFramePr/>
          <p:nvPr/>
        </p:nvGraphicFramePr>
        <p:xfrm>
          <a:off x="6212150" y="3210500"/>
          <a:ext cx="4653600" cy="51813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yumki68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48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…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466450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8" name="Google Shape;258;p22"/>
          <p:cNvSpPr txBox="1"/>
          <p:nvPr/>
        </p:nvSpPr>
        <p:spPr>
          <a:xfrm>
            <a:off x="6108575" y="3794038"/>
            <a:ext cx="4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반납지연요금 입력값 “75680”에서 “ ”(큰따옴표) 제거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22"/>
          <p:cNvGraphicFramePr/>
          <p:nvPr/>
        </p:nvGraphicFramePr>
        <p:xfrm>
          <a:off x="6270900" y="4259638"/>
          <a:ext cx="4594850" cy="131058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아이디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연령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성별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…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이용거리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반납지연요금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누적이용금액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k11111008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37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…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75680”</a:t>
                      </a: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”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1073340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6270900" y="6187713"/>
          <a:ext cx="4594850" cy="51813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k11111008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37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…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75680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1073340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Google Shape;261;p22"/>
          <p:cNvSpPr/>
          <p:nvPr/>
        </p:nvSpPr>
        <p:spPr>
          <a:xfrm>
            <a:off x="2048025" y="1648550"/>
            <a:ext cx="793200" cy="2071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2048025" y="4352050"/>
            <a:ext cx="637800" cy="921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9293250" y="1501556"/>
            <a:ext cx="637800" cy="10398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9293250" y="3210513"/>
            <a:ext cx="637800" cy="518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9352000" y="4232500"/>
            <a:ext cx="692100" cy="1310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9379150" y="6187738"/>
            <a:ext cx="637800" cy="518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903" y="3830638"/>
            <a:ext cx="438900" cy="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825" y="5619913"/>
            <a:ext cx="514025" cy="51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1314" y="2616850"/>
            <a:ext cx="514025" cy="51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2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22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병합 </a:t>
            </a: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2000" b="1">
                <a:solidFill>
                  <a:srgbClr val="7597D5"/>
                </a:solidFill>
              </a:rPr>
              <a:t>전처리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23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23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병합 </a:t>
            </a: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2000" b="1">
                <a:solidFill>
                  <a:srgbClr val="7597D5"/>
                </a:solidFill>
              </a:rPr>
              <a:t>전처리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29475" y="848150"/>
            <a:ext cx="44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예약상태는 이용중을 제외한 취소와 종료만 사용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6292925" y="848150"/>
            <a:ext cx="51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이용거리가 있지만 예약상태가 취소인 데이터 종료로 변경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529463" y="3670300"/>
            <a:ext cx="53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이용거리가 있지만 이용시간이 0인 데이터 제거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23"/>
          <p:cNvGraphicFramePr/>
          <p:nvPr/>
        </p:nvGraphicFramePr>
        <p:xfrm>
          <a:off x="744075" y="1376995"/>
          <a:ext cx="4884100" cy="200145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성별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예약상태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사용시작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사용종료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ko4ko4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39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이용중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2018-01-02 13:31:00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hjjh2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여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이용중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2018-01-05 18:54:00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3" name="Google Shape;283;p23"/>
          <p:cNvGraphicFramePr/>
          <p:nvPr/>
        </p:nvGraphicFramePr>
        <p:xfrm>
          <a:off x="674400" y="4216010"/>
          <a:ext cx="5023425" cy="224022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73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성별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이용거리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이용시간(시)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사용시작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사용종료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campos2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33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여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2017-01-01 03:00:00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pk1021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0.015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2017-01-01 07:45:00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2017-01-01 07:46:00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4" name="Google Shape;284;p23"/>
          <p:cNvGraphicFramePr/>
          <p:nvPr/>
        </p:nvGraphicFramePr>
        <p:xfrm>
          <a:off x="6365825" y="1404710"/>
          <a:ext cx="4753625" cy="224020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성별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이용거리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예약상태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사용시작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사용종료</a:t>
                      </a:r>
                      <a:endParaRPr sz="13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sy2018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41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2017-07-18 15:52:00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2017-07-18 17:06:00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bks116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2017-08-10 04:57:00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2017-08-10 11:26:00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5" name="Google Shape;285;p23"/>
          <p:cNvGraphicFramePr/>
          <p:nvPr/>
        </p:nvGraphicFramePr>
        <p:xfrm>
          <a:off x="6365813" y="4433035"/>
          <a:ext cx="4753625" cy="146298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sy2018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41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종료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2017-07-18 15:52:00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2017-07-18 17:06:00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bks116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종료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2017-08-10 04:57:00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2017-08-10 11:26:00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" name="Google Shape;286;p23"/>
          <p:cNvSpPr/>
          <p:nvPr/>
        </p:nvSpPr>
        <p:spPr>
          <a:xfrm>
            <a:off x="9298600" y="1404800"/>
            <a:ext cx="606900" cy="224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9298600" y="4432975"/>
            <a:ext cx="606900" cy="1463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3735475" y="4216225"/>
            <a:ext cx="679500" cy="224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3124525" y="4216225"/>
            <a:ext cx="573600" cy="22401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107875" y="1372063"/>
            <a:ext cx="606900" cy="2001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836" y="3749879"/>
            <a:ext cx="573600" cy="57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2145196" y="2426377"/>
            <a:ext cx="7913100" cy="2017500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2778091" y="3153145"/>
            <a:ext cx="6634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이용 내역 분석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25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25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EDA : 이용 내역 분석 데이터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425" y="743775"/>
            <a:ext cx="9308101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42850"/>
            <a:ext cx="38659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6">
            <a:alphaModFix/>
          </a:blip>
          <a:srcRect r="14951"/>
          <a:stretch/>
        </p:blipFill>
        <p:spPr>
          <a:xfrm>
            <a:off x="3865948" y="3623800"/>
            <a:ext cx="37343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4850" y="3670100"/>
            <a:ext cx="4187150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26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26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EDA : 이용 내역 분석 데이터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0" y="1038453"/>
            <a:ext cx="5174164" cy="57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443" y="960625"/>
            <a:ext cx="4663532" cy="54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6"/>
          <p:cNvSpPr txBox="1"/>
          <p:nvPr/>
        </p:nvSpPr>
        <p:spPr>
          <a:xfrm>
            <a:off x="676775" y="638250"/>
            <a:ext cx="29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● 연속형 변수간의 상관관계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7061163" y="638250"/>
            <a:ext cx="29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FA 요인 분석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5539425" y="6271200"/>
            <a:ext cx="57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Factor 정의       </a:t>
            </a:r>
            <a:r>
              <a:rPr lang="ko-KR" sz="1000" b="1">
                <a:solidFill>
                  <a:schemeClr val="dk1"/>
                </a:solidFill>
              </a:rPr>
              <a:t>Factor1 : 거리 요인      Factor2 : 요금 요인      Factor3 : 시간 요인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200" y="1436425"/>
            <a:ext cx="4970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200" y="1977775"/>
            <a:ext cx="4970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200" y="3661813"/>
            <a:ext cx="4970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6225" y="4802375"/>
            <a:ext cx="626975" cy="4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6225" y="5888662"/>
            <a:ext cx="626975" cy="4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10192400" y="5029275"/>
            <a:ext cx="1048800" cy="1828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97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7415600" y="1110650"/>
            <a:ext cx="3825600" cy="1729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27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336;p27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k - means clustering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75" y="1324846"/>
            <a:ext cx="6257925" cy="3524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8" name="Google Shape;338;p27"/>
          <p:cNvSpPr txBox="1"/>
          <p:nvPr/>
        </p:nvSpPr>
        <p:spPr>
          <a:xfrm>
            <a:off x="434675" y="848150"/>
            <a:ext cx="36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elbow method를 통해 최적의 군집 수 결정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" name="Google Shape;339;p27"/>
          <p:cNvGraphicFramePr/>
          <p:nvPr/>
        </p:nvGraphicFramePr>
        <p:xfrm>
          <a:off x="10192388" y="5029350"/>
          <a:ext cx="1048800" cy="182865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52,519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12,895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142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911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1,462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0" name="Google Shape;340;p27"/>
          <p:cNvSpPr txBox="1"/>
          <p:nvPr/>
        </p:nvSpPr>
        <p:spPr>
          <a:xfrm>
            <a:off x="8600000" y="5140625"/>
            <a:ext cx="145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200">
                <a:latin typeface="Calibri"/>
                <a:ea typeface="Calibri"/>
                <a:cs typeface="Calibri"/>
                <a:sym typeface="Calibri"/>
              </a:rPr>
              <a:t>군집별 데이터량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600" y="1110650"/>
            <a:ext cx="3825600" cy="17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/>
          <p:cNvSpPr/>
          <p:nvPr/>
        </p:nvSpPr>
        <p:spPr>
          <a:xfrm>
            <a:off x="7415600" y="3248038"/>
            <a:ext cx="3825600" cy="1729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5600" y="3248050"/>
            <a:ext cx="3825600" cy="1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/>
          <p:nvPr/>
        </p:nvSpPr>
        <p:spPr>
          <a:xfrm>
            <a:off x="2151450" y="3402200"/>
            <a:ext cx="478200" cy="3216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676" y="0"/>
            <a:ext cx="1854323" cy="107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28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8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시각화 및 해석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75" y="1177875"/>
            <a:ext cx="3456591" cy="244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587" y="1177863"/>
            <a:ext cx="3648900" cy="2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88" y="3952063"/>
            <a:ext cx="3623578" cy="23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475" y="1177875"/>
            <a:ext cx="3648900" cy="2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8575" y="3952075"/>
            <a:ext cx="3760950" cy="2349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8"/>
          <p:cNvSpPr txBox="1"/>
          <p:nvPr/>
        </p:nvSpPr>
        <p:spPr>
          <a:xfrm>
            <a:off x="443125" y="653550"/>
            <a:ext cx="29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● 군집별 특성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29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p29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시각화 및 해석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443125" y="1027875"/>
            <a:ext cx="1463700" cy="56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cluster_0 </a:t>
            </a:r>
            <a:endParaRPr sz="2200"/>
          </a:p>
        </p:txBody>
      </p:sp>
      <p:pic>
        <p:nvPicPr>
          <p:cNvPr id="366" name="Google Shape;3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00" y="1591115"/>
            <a:ext cx="2514346" cy="215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200" y="1501200"/>
            <a:ext cx="2747850" cy="229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375" y="1568876"/>
            <a:ext cx="2570854" cy="2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225" y="1568750"/>
            <a:ext cx="2747800" cy="22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>
            <a:off x="6432550" y="1027875"/>
            <a:ext cx="2412900" cy="56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cluster_1</a:t>
            </a:r>
            <a:endParaRPr sz="4100"/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650" y="4287350"/>
            <a:ext cx="2747850" cy="2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8725" y="4287350"/>
            <a:ext cx="2747850" cy="22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443125" y="653550"/>
            <a:ext cx="29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● 군집별 사용 시작 및 반납 요일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443125" y="3669975"/>
            <a:ext cx="2412900" cy="56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cluster_2</a:t>
            </a:r>
            <a:endParaRPr sz="4100"/>
          </a:p>
        </p:txBody>
      </p:sp>
      <p:sp>
        <p:nvSpPr>
          <p:cNvPr id="375" name="Google Shape;375;p29"/>
          <p:cNvSpPr txBox="1"/>
          <p:nvPr/>
        </p:nvSpPr>
        <p:spPr>
          <a:xfrm>
            <a:off x="6432550" y="4287350"/>
            <a:ext cx="2368800" cy="585000"/>
          </a:xfrm>
          <a:prstGeom prst="rect">
            <a:avLst/>
          </a:prstGeom>
          <a:noFill/>
          <a:ln w="2857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latin typeface="Calibri"/>
                <a:ea typeface="Calibri"/>
                <a:cs typeface="Calibri"/>
                <a:sym typeface="Calibri"/>
              </a:rPr>
              <a:t>x축의 0~6은 요일의 순서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latin typeface="Calibri"/>
                <a:ea typeface="Calibri"/>
                <a:cs typeface="Calibri"/>
                <a:sym typeface="Calibri"/>
              </a:rPr>
              <a:t>(월요일~일요일)를 의미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627500" y="1563450"/>
            <a:ext cx="1738200" cy="563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3338725" y="1552800"/>
            <a:ext cx="1817700" cy="585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7898650" y="1611825"/>
            <a:ext cx="902700" cy="50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10590325" y="1501200"/>
            <a:ext cx="902700" cy="50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0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30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시각화 및 해석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443125" y="1017974"/>
            <a:ext cx="2412900" cy="4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cluster_3</a:t>
            </a:r>
            <a:endParaRPr sz="4100"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50" y="1737125"/>
            <a:ext cx="2747849" cy="2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500" y="1780937"/>
            <a:ext cx="2915550" cy="207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6202775" y="1017974"/>
            <a:ext cx="2412900" cy="4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cluster_4</a:t>
            </a:r>
            <a:endParaRPr sz="4100"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575" y="1732950"/>
            <a:ext cx="2983551" cy="20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9725" y="1742255"/>
            <a:ext cx="2915550" cy="205265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/>
          <p:nvPr/>
        </p:nvSpPr>
        <p:spPr>
          <a:xfrm>
            <a:off x="1870900" y="1780925"/>
            <a:ext cx="902700" cy="50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906750" y="1780925"/>
            <a:ext cx="1032300" cy="630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8031375" y="1718225"/>
            <a:ext cx="1146600" cy="1349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11031725" y="1718225"/>
            <a:ext cx="1032300" cy="630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31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31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시각화 및 해석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75" y="1248350"/>
            <a:ext cx="10285376" cy="53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 txBox="1"/>
          <p:nvPr/>
        </p:nvSpPr>
        <p:spPr>
          <a:xfrm>
            <a:off x="443125" y="653550"/>
            <a:ext cx="29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● 군집별 사용시작 시간대 비율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5208900" y="974044"/>
            <a:ext cx="177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7597D5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8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194450" y="2000250"/>
            <a:ext cx="3803100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1    분석 주제 이해</a:t>
            </a:r>
            <a:endParaRPr sz="1400" b="0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2    데이터 이해 및 전처리</a:t>
            </a: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3    이용 내역 분석</a:t>
            </a: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4    휴면고객 예측 모델</a:t>
            </a: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5    활용방안 및 기대효과</a:t>
            </a:r>
            <a:endParaRPr sz="2400" b="1" i="0" u="none" strike="noStrike" cap="none">
              <a:solidFill>
                <a:srgbClr val="759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5419050" y="1497264"/>
            <a:ext cx="1353900" cy="0"/>
          </a:xfrm>
          <a:prstGeom prst="straightConnector1">
            <a:avLst/>
          </a:prstGeom>
          <a:noFill/>
          <a:ln w="38100" cap="flat" cmpd="sng">
            <a:solidFill>
              <a:srgbClr val="7597D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2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p32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이용내역 분석 결론 및 해석 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938350" y="1161850"/>
            <a:ext cx="102201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</a:t>
            </a: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군집별 특성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0번 :  </a:t>
            </a:r>
            <a:r>
              <a:rPr lang="ko-KR" sz="1800">
                <a:solidFill>
                  <a:schemeClr val="dk1"/>
                </a:solidFill>
              </a:rPr>
              <a:t>가까운 거리를 이용하는 업무나 일상생활 사용 목적으로 짧게 이용하는 클러스터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1번 :  </a:t>
            </a:r>
            <a:r>
              <a:rPr lang="ko-KR" sz="1800">
                <a:solidFill>
                  <a:schemeClr val="dk1"/>
                </a:solidFill>
              </a:rPr>
              <a:t>가까운 거리를 여가를 목적으로 요금을 신경쓰지 않고 사용하는 클러스터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2번 :  </a:t>
            </a:r>
            <a:r>
              <a:rPr lang="ko-KR" sz="1800">
                <a:solidFill>
                  <a:schemeClr val="dk1"/>
                </a:solidFill>
              </a:rPr>
              <a:t>장기적으로 대여하는 클러스터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3번 : </a:t>
            </a:r>
            <a:r>
              <a:rPr lang="ko-KR" sz="1800">
                <a:solidFill>
                  <a:schemeClr val="dk1"/>
                </a:solidFill>
              </a:rPr>
              <a:t>장거리를 당일치기이나 1박2일 여행 및 드라이브을 목적으로 사용하는 클러스터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4번 :  </a:t>
            </a:r>
            <a:r>
              <a:rPr lang="ko-KR" sz="1800">
                <a:solidFill>
                  <a:schemeClr val="dk1"/>
                </a:solidFill>
              </a:rPr>
              <a:t>여행을 목적으로 하지만 짧은 거리를 교통수단으로만 사용하는 클러스터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/>
          <p:nvPr/>
        </p:nvSpPr>
        <p:spPr>
          <a:xfrm>
            <a:off x="2145196" y="2426377"/>
            <a:ext cx="7913100" cy="2017500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휴면 고객 예측 모델 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332763" y="539225"/>
            <a:ext cx="279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sz="1500" b="1">
                <a:latin typeface="Calibri"/>
                <a:ea typeface="Calibri"/>
                <a:cs typeface="Calibri"/>
                <a:sym typeface="Calibri"/>
              </a:rPr>
              <a:t>날짜, 시간 관련 변수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8" name="Google Shape;428;p34"/>
          <p:cNvGraphicFramePr/>
          <p:nvPr/>
        </p:nvGraphicFramePr>
        <p:xfrm>
          <a:off x="530000" y="949213"/>
          <a:ext cx="11299825" cy="358764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18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가입후경과일수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카셰어링 서비스 회원 가입 후 경과한 일 수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주사용시간대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가장 많은 사용시작 시간대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최초탑승후경과일수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카셰어링 서비스를 처음 사용한 후 경과한 일 수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출퇴근시간대사용비율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출퇴근시간대(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8~10시,17~19시)에</a:t>
                      </a:r>
                      <a:r>
                        <a:rPr lang="ko-KR" sz="1300"/>
                        <a:t> 사용한 비율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최근탑승후경과일수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카셰어링 서비스를 마지막으로 사용한 후 경과한 일 수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예약일시 count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예악한 날의 횟수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예약시간 합계, 평균, 최대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아이디별 예약시간의 합계, 평균, 최대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주말사용률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전체 서비스 사용 횟수 중 주말에만 사용한 비율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이용시간 합계, 평균, 최대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이용시간의 합계, 평균, 최대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사용주기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아이디별 카셰어링 서비스 사용주기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(사용시작날짜최대 - 사용시작날짜최소) / 사용횟수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예약대기시간 합계, 평균, 최대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예약대기시간의 합계, 평균, 최대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9" name="Google Shape;429;p34"/>
          <p:cNvSpPr txBox="1"/>
          <p:nvPr/>
        </p:nvSpPr>
        <p:spPr>
          <a:xfrm>
            <a:off x="332775" y="4536850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요금 및 거리 관련 변수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" name="Google Shape;430;p34"/>
          <p:cNvGraphicFramePr/>
          <p:nvPr/>
        </p:nvGraphicFramePr>
        <p:xfrm>
          <a:off x="530050" y="4946850"/>
          <a:ext cx="11299825" cy="182880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184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누적이용금액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아이디별 총 누적이용금액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반납지연요금합계, 반납지연율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반납지연요금 합계 및 반납 지연 비율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총요금 합계, 평균, 최대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총요금의 합계, 평균, 최대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연장요금합계, 연장빈도율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아이디별 연장요금 합계 및 연장 비율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이용거리 합계, 평균, 최대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아이디별 이용거리의 합계, 평균, 최대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취소패널티합계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아이디별 취소패널티 요금 합계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31" name="Google Shape;4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34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34"/>
          <p:cNvSpPr txBox="1"/>
          <p:nvPr/>
        </p:nvSpPr>
        <p:spPr>
          <a:xfrm>
            <a:off x="418475" y="129225"/>
            <a:ext cx="54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 휴면 고객 예측 데이터 파생변수 생성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/>
        </p:nvSpPr>
        <p:spPr>
          <a:xfrm>
            <a:off x="326525" y="549013"/>
            <a:ext cx="279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sz="1500" b="1">
                <a:latin typeface="Calibri"/>
                <a:ea typeface="Calibri"/>
                <a:cs typeface="Calibri"/>
                <a:sym typeface="Calibri"/>
              </a:rPr>
              <a:t>그 외 변수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0" name="Google Shape;440;p35"/>
          <p:cNvGraphicFramePr/>
          <p:nvPr/>
        </p:nvGraphicFramePr>
        <p:xfrm>
          <a:off x="443138" y="1003520"/>
          <a:ext cx="10493400" cy="265250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16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등급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고객 등급(GRDA01~06)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종료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사용 종료한 횟수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성별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고객 성별(남/여)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취소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예약을 취소한 횟수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주소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고객의 주소지(서울,인천,평택,남양주…)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취소비율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전체 사용횟수에서 예약을 취소한 비율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연령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고객의 연령(25,37….)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쿠폰사용률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전체 사용횟수에서 쿠폰을 사용한 비율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차종 count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아이디별 어떤 차종에 탑승했는지 count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타도시방문비율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주소와 대여존이 다른 내역의 사용 비율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대여존 count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아이디별 어떤 </a:t>
                      </a:r>
                      <a:r>
                        <a:rPr lang="ko-KR"/>
                        <a:t>대여존을 사용했는지 count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7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41" name="Google Shape;44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35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35"/>
          <p:cNvSpPr txBox="1"/>
          <p:nvPr/>
        </p:nvSpPr>
        <p:spPr>
          <a:xfrm>
            <a:off x="443125" y="129225"/>
            <a:ext cx="54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휴면 고객 예측 데이터 파생변수 생성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11066025" y="6114725"/>
            <a:ext cx="91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(6851,41)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5" name="Google Shape;445;p35"/>
          <p:cNvGraphicFramePr/>
          <p:nvPr/>
        </p:nvGraphicFramePr>
        <p:xfrm>
          <a:off x="443138" y="4418600"/>
          <a:ext cx="10562825" cy="186022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13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아이디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성별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연령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주소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이용거리_총합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이용거리_최대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이용거리_평균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jjy2837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남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서울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5013.0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398.0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111.4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chlong119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서울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493.0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123.2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Google Shape;446;p35"/>
          <p:cNvSpPr txBox="1"/>
          <p:nvPr/>
        </p:nvSpPr>
        <p:spPr>
          <a:xfrm>
            <a:off x="326525" y="3899125"/>
            <a:ext cx="33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파생변수 생성 결과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/>
        </p:nvSpPr>
        <p:spPr>
          <a:xfrm>
            <a:off x="565150" y="929550"/>
            <a:ext cx="84495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</a:t>
            </a: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탑승내역에 존재하는 6850명의 고객 분석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</a:t>
            </a: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데이터 날짜 기준(2018-01-30) 최근 1년간 사용 기록이 없는 고객을 휴면 고객으로 분류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2148025"/>
            <a:ext cx="5272076" cy="4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751" y="2213975"/>
            <a:ext cx="6141248" cy="40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36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7" name="Google Shape;457;p36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휴먼 고객 예측 데이터 비율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924225" y="2534200"/>
            <a:ext cx="522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152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009550" y="4555925"/>
            <a:ext cx="669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6698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36"/>
          <p:cNvCxnSpPr/>
          <p:nvPr/>
        </p:nvCxnSpPr>
        <p:spPr>
          <a:xfrm rot="10800000">
            <a:off x="3000375" y="2680750"/>
            <a:ext cx="0" cy="1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6"/>
          <p:cNvCxnSpPr>
            <a:endCxn id="458" idx="3"/>
          </p:cNvCxnSpPr>
          <p:nvPr/>
        </p:nvCxnSpPr>
        <p:spPr>
          <a:xfrm flipH="1">
            <a:off x="1446525" y="2694100"/>
            <a:ext cx="15537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6"/>
          <p:cNvCxnSpPr>
            <a:stCxn id="459" idx="1"/>
          </p:cNvCxnSpPr>
          <p:nvPr/>
        </p:nvCxnSpPr>
        <p:spPr>
          <a:xfrm rot="10800000">
            <a:off x="4634550" y="4743425"/>
            <a:ext cx="3750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36"/>
          <p:cNvSpPr txBox="1"/>
          <p:nvPr/>
        </p:nvSpPr>
        <p:spPr>
          <a:xfrm>
            <a:off x="6536550" y="4061725"/>
            <a:ext cx="669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5358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0983525" y="4061725"/>
            <a:ext cx="669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5358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37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1" name="Google Shape;471;p37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EDA : 휴면 고객 예측 데이터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6300"/>
            <a:ext cx="2901550" cy="20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800" y="1003910"/>
            <a:ext cx="2901550" cy="205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0775" y="947025"/>
            <a:ext cx="2787499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379937"/>
            <a:ext cx="3016800" cy="19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91300" y="947025"/>
            <a:ext cx="2683424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94825" y="3392337"/>
            <a:ext cx="2787500" cy="196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9750" y="3396225"/>
            <a:ext cx="2901550" cy="20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32650" y="3349200"/>
            <a:ext cx="2787500" cy="20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9729650" y="5682100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(0 : 일반고객  1 : 휴면고객)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38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38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모델링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325" y="1440950"/>
            <a:ext cx="5594251" cy="3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125" y="1097050"/>
            <a:ext cx="4807524" cy="3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39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6" name="Google Shape;496;p39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모델링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2487963" y="2566300"/>
            <a:ext cx="39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719713" y="2290450"/>
            <a:ext cx="1321200" cy="1248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</a:t>
            </a:r>
            <a:endParaRPr sz="2300"/>
          </a:p>
        </p:txBody>
      </p:sp>
      <p:sp>
        <p:nvSpPr>
          <p:cNvPr id="499" name="Google Shape;499;p39"/>
          <p:cNvSpPr/>
          <p:nvPr/>
        </p:nvSpPr>
        <p:spPr>
          <a:xfrm>
            <a:off x="3083688" y="2290450"/>
            <a:ext cx="1602300" cy="1248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SMOTENC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(불균형 처리)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979838" y="3262900"/>
            <a:ext cx="10716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6650238" y="2987050"/>
            <a:ext cx="1602300" cy="1248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의사결정나무</a:t>
            </a:r>
            <a:endParaRPr sz="2300"/>
          </a:p>
        </p:txBody>
      </p:sp>
      <p:sp>
        <p:nvSpPr>
          <p:cNvPr id="502" name="Google Shape;502;p39"/>
          <p:cNvSpPr/>
          <p:nvPr/>
        </p:nvSpPr>
        <p:spPr>
          <a:xfrm>
            <a:off x="8655013" y="3262900"/>
            <a:ext cx="10716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9869988" y="2987050"/>
            <a:ext cx="1602300" cy="1248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</a:t>
            </a:r>
            <a:endParaRPr sz="2300"/>
          </a:p>
        </p:txBody>
      </p:sp>
      <p:sp>
        <p:nvSpPr>
          <p:cNvPr id="504" name="Google Shape;504;p39"/>
          <p:cNvSpPr/>
          <p:nvPr/>
        </p:nvSpPr>
        <p:spPr>
          <a:xfrm>
            <a:off x="2025813" y="4181750"/>
            <a:ext cx="1321200" cy="1248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40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1" name="Google Shape;511;p40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성능 평가 및 해석 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2" name="Google Shape;512;p40"/>
          <p:cNvGraphicFramePr/>
          <p:nvPr/>
        </p:nvGraphicFramePr>
        <p:xfrm>
          <a:off x="443125" y="1248350"/>
          <a:ext cx="2772700" cy="520512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13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0.974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recall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0.967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precision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0.453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0.617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AUC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0.97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3" name="Google Shape;5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800" y="3616525"/>
            <a:ext cx="3606801" cy="30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800" y="1127800"/>
            <a:ext cx="3831053" cy="23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0"/>
          <p:cNvSpPr/>
          <p:nvPr/>
        </p:nvSpPr>
        <p:spPr>
          <a:xfrm>
            <a:off x="7648275" y="1434775"/>
            <a:ext cx="4446900" cy="5205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변수중요도에서 “최초탑승후경과일수” 변수가 가장 높은 수치를 보이는 것을 알 수 있다, 트리를 시각화하여 해석하였을 때, 가장 처음으로 보이는 규칙은 “최초탑승후경과일수 &lt; 365.5”이다.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따라서 휴면고객을 분리하는 데 있어서 최초탑승후경과일수가 1년이 초과하였는지의 여부가 가장 중요함을 알 수 있다. 이를 통해 최초탑승후경과일수, 사용주기 등을 통해 잠재적인 휴면 고객들을 찾아볼 필요가 있다.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더불어 잠재휴면고객이라고 판단된다면 이 고객의 CLV(고객생애가치)에 따라 이 고객을 유지하는 전략과 포기하는 전략 중 하나를 선택할 수도 있다.</a:t>
            </a:r>
            <a:r>
              <a:rPr lang="ko-KR"/>
              <a:t>   </a:t>
            </a:r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8833175" y="1064300"/>
            <a:ext cx="214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Calibri"/>
                <a:ea typeface="Calibri"/>
                <a:cs typeface="Calibri"/>
                <a:sym typeface="Calibri"/>
              </a:rPr>
              <a:t>모델 해석 및 결론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/>
          <p:nvPr/>
        </p:nvSpPr>
        <p:spPr>
          <a:xfrm>
            <a:off x="2145196" y="2426377"/>
            <a:ext cx="7913100" cy="2017500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활용방안 및 기대효과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2145196" y="2426377"/>
            <a:ext cx="7913100" cy="2017500"/>
          </a:xfrm>
          <a:prstGeom prst="roundRect">
            <a:avLst>
              <a:gd name="adj" fmla="val 16667"/>
            </a:avLst>
          </a:prstGeom>
          <a:solidFill>
            <a:srgbClr val="7597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r>
              <a:rPr lang="ko-KR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석 주제 이해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42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0" name="Google Shape;530;p42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활용방안 및 기대효과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350" y="1869549"/>
            <a:ext cx="28479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991200" y="1718950"/>
            <a:ext cx="1205400" cy="400200"/>
          </a:xfrm>
          <a:prstGeom prst="rect">
            <a:avLst/>
          </a:prstGeom>
          <a:noFill/>
          <a:ln w="190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고객정보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 txBox="1"/>
          <p:nvPr/>
        </p:nvSpPr>
        <p:spPr>
          <a:xfrm>
            <a:off x="991200" y="4023400"/>
            <a:ext cx="1205400" cy="400200"/>
          </a:xfrm>
          <a:prstGeom prst="rect">
            <a:avLst/>
          </a:prstGeom>
          <a:noFill/>
          <a:ln w="190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탑승 내역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2"/>
          <p:cNvSpPr txBox="1"/>
          <p:nvPr/>
        </p:nvSpPr>
        <p:spPr>
          <a:xfrm>
            <a:off x="991200" y="2871175"/>
            <a:ext cx="1205400" cy="400200"/>
          </a:xfrm>
          <a:prstGeom prst="rect">
            <a:avLst/>
          </a:prstGeom>
          <a:noFill/>
          <a:ln w="190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사용 목적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2"/>
          <p:cNvSpPr/>
          <p:nvPr/>
        </p:nvSpPr>
        <p:spPr>
          <a:xfrm rot="1857287">
            <a:off x="2263629" y="2156598"/>
            <a:ext cx="1312890" cy="2945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2263613" y="3005482"/>
            <a:ext cx="1313100" cy="29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2"/>
          <p:cNvSpPr/>
          <p:nvPr/>
        </p:nvSpPr>
        <p:spPr>
          <a:xfrm rot="-1801253">
            <a:off x="2267082" y="3846385"/>
            <a:ext cx="1313171" cy="2943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2"/>
          <p:cNvSpPr/>
          <p:nvPr/>
        </p:nvSpPr>
        <p:spPr>
          <a:xfrm rot="-1947549">
            <a:off x="7435403" y="1771826"/>
            <a:ext cx="1313029" cy="2944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2"/>
          <p:cNvSpPr/>
          <p:nvPr/>
        </p:nvSpPr>
        <p:spPr>
          <a:xfrm rot="1289997">
            <a:off x="7435438" y="4653952"/>
            <a:ext cx="1312958" cy="2947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2"/>
          <p:cNvSpPr txBox="1"/>
          <p:nvPr/>
        </p:nvSpPr>
        <p:spPr>
          <a:xfrm>
            <a:off x="9312513" y="2395600"/>
            <a:ext cx="1205400" cy="400200"/>
          </a:xfrm>
          <a:prstGeom prst="rect">
            <a:avLst/>
          </a:prstGeom>
          <a:noFill/>
          <a:ln w="190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이용 내역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1525" y="820823"/>
            <a:ext cx="1690575" cy="129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1063" y="4490923"/>
            <a:ext cx="1690575" cy="129832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2"/>
          <p:cNvSpPr txBox="1"/>
          <p:nvPr/>
        </p:nvSpPr>
        <p:spPr>
          <a:xfrm>
            <a:off x="9259853" y="6047925"/>
            <a:ext cx="1533000" cy="400200"/>
          </a:xfrm>
          <a:prstGeom prst="rect">
            <a:avLst/>
          </a:prstGeom>
          <a:noFill/>
          <a:ln w="190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잠재 휴면 고객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활용방안 및 기대효과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43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43"/>
          <p:cNvSpPr txBox="1"/>
          <p:nvPr/>
        </p:nvSpPr>
        <p:spPr>
          <a:xfrm>
            <a:off x="443125" y="129225"/>
            <a:ext cx="47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활용방안 및 기대효과  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316375" y="529413"/>
            <a:ext cx="279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sz="1600" b="1">
                <a:latin typeface="Calibri"/>
                <a:ea typeface="Calibri"/>
                <a:cs typeface="Calibri"/>
                <a:sym typeface="Calibri"/>
              </a:rPr>
              <a:t>이용 내역 분석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316375" y="3998588"/>
            <a:ext cx="279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sz="1600" b="1">
                <a:latin typeface="Calibri"/>
                <a:ea typeface="Calibri"/>
                <a:cs typeface="Calibri"/>
                <a:sym typeface="Calibri"/>
              </a:rPr>
              <a:t>휴면 고객 예측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1569575" y="899363"/>
            <a:ext cx="9371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예약시에 사용 목적을 선택하여 이용 군집을 예측하고 맞춤형 혜택 제공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(ex, 단순 이동의 경우 0번 또는 1번 군집으로 판단하여 일정 횟수 이상을 사용할 경우 혜택 제공,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사용 목적을 여행으로 선택했을 경우 3번 또는 4번 군집으로 판단하여 여행지와 관련된 상품 제공)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0번, 1번군집 : 단순이동 → 일정 횟수 이상 사용시 혜택 제공, 업무의 경우 사업자 혜택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2번 군집 : 장기대여 → 일정km이상 이용시 할인 혜택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3번 군집 : 드라이브 관련 상품 제공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4번 군집 : 여행 관광지, 숙박 관련 혜택 제공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2244275" y="4506050"/>
            <a:ext cx="817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최초탑승후 1년이 지날시 혜택 제공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사용주기가 짧고 최근 탑승이 오래된 고객에게 알림 적용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3527175" y="3575650"/>
            <a:ext cx="3665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Calibri"/>
                <a:ea typeface="Calibri"/>
                <a:cs typeface="Calibri"/>
                <a:sym typeface="Calibri"/>
              </a:rPr>
              <a:t>맞춤형 서비스 제공으로 충성 고객 형성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861" y="2964379"/>
            <a:ext cx="573600" cy="57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861" y="5159579"/>
            <a:ext cx="573600" cy="5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3"/>
          <p:cNvSpPr txBox="1"/>
          <p:nvPr/>
        </p:nvSpPr>
        <p:spPr>
          <a:xfrm>
            <a:off x="1410825" y="5888363"/>
            <a:ext cx="937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Calibri"/>
                <a:ea typeface="Calibri"/>
                <a:cs typeface="Calibri"/>
                <a:sym typeface="Calibri"/>
              </a:rPr>
              <a:t>휴면 고객으로 예상되는 고객에게 맞춤형 서비스를 제공하여 기존의 고객 유지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1355750" y="905450"/>
            <a:ext cx="8858400" cy="3016800"/>
          </a:xfrm>
          <a:prstGeom prst="rect">
            <a:avLst/>
          </a:prstGeom>
          <a:noFill/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1355750" y="4506050"/>
            <a:ext cx="8636100" cy="1874100"/>
          </a:xfrm>
          <a:prstGeom prst="rect">
            <a:avLst/>
          </a:prstGeom>
          <a:noFill/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4976">
            <a:off x="3065563" y="4830562"/>
            <a:ext cx="2390775" cy="1019175"/>
          </a:xfrm>
          <a:prstGeom prst="rect">
            <a:avLst/>
          </a:prstGeom>
          <a:noFill/>
          <a:ln w="9525" cap="flat" cmpd="sng">
            <a:solidFill>
              <a:srgbClr val="00D6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8" name="Google Shape;568;p44"/>
          <p:cNvSpPr/>
          <p:nvPr/>
        </p:nvSpPr>
        <p:spPr>
          <a:xfrm>
            <a:off x="49050" y="4053575"/>
            <a:ext cx="12192000" cy="2799816"/>
          </a:xfrm>
          <a:custGeom>
            <a:avLst/>
            <a:gdLst/>
            <a:ahLst/>
            <a:cxnLst/>
            <a:rect l="l" t="t" r="r" b="b"/>
            <a:pathLst>
              <a:path w="12192000" h="4869245" extrusionOk="0">
                <a:moveTo>
                  <a:pt x="7979727" y="0"/>
                </a:moveTo>
                <a:cubicBezTo>
                  <a:pt x="11945032" y="1199835"/>
                  <a:pt x="11880233" y="2885120"/>
                  <a:pt x="12192000" y="4869244"/>
                </a:cubicBezTo>
                <a:lnTo>
                  <a:pt x="0" y="4869245"/>
                </a:lnTo>
                <a:lnTo>
                  <a:pt x="0" y="4385968"/>
                </a:lnTo>
                <a:lnTo>
                  <a:pt x="12063" y="4376034"/>
                </a:lnTo>
                <a:cubicBezTo>
                  <a:pt x="590922" y="3128238"/>
                  <a:pt x="8159842" y="3902875"/>
                  <a:pt x="7979727" y="0"/>
                </a:cubicBezTo>
                <a:close/>
              </a:path>
            </a:pathLst>
          </a:custGeom>
          <a:solidFill>
            <a:schemeClr val="dk1">
              <a:alpha val="133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4"/>
          <p:cNvSpPr/>
          <p:nvPr/>
        </p:nvSpPr>
        <p:spPr>
          <a:xfrm flipH="1">
            <a:off x="820500" y="5376175"/>
            <a:ext cx="11371500" cy="147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0" name="Google Shape;5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923" y="4053575"/>
            <a:ext cx="535477" cy="6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5016">
            <a:off x="8065125" y="3483562"/>
            <a:ext cx="1309899" cy="90148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4"/>
          <p:cNvSpPr/>
          <p:nvPr/>
        </p:nvSpPr>
        <p:spPr>
          <a:xfrm>
            <a:off x="4525250" y="1919775"/>
            <a:ext cx="3466800" cy="1747200"/>
          </a:xfrm>
          <a:prstGeom prst="flowChartMagneticTap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4"/>
          <p:cNvSpPr txBox="1"/>
          <p:nvPr/>
        </p:nvSpPr>
        <p:spPr>
          <a:xfrm>
            <a:off x="4441400" y="2463073"/>
            <a:ext cx="36345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sz="4000" b="1" i="0" u="none" strike="noStrike" cap="none">
              <a:solidFill>
                <a:srgbClr val="5F5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783400" y="4045125"/>
            <a:ext cx="10389600" cy="58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6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분석 배경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-443124" y="-9504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79" y="1482202"/>
            <a:ext cx="76200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56200" y="3430276"/>
            <a:ext cx="107976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Why?</a:t>
            </a: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업계 실무자→ 엑셀을 활용한 고객 데이터 관리, 설문조사 방식의 전통적 마케팅 활용 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044000" y="5771675"/>
            <a:ext cx="10128900" cy="708000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2060"/>
                </a:solidFill>
              </a:rPr>
              <a:t>“</a:t>
            </a:r>
            <a:r>
              <a:rPr lang="ko-KR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빅데이터, 머신러닝, 인공지능 기법들을 통해 고객정보와 이용내역 데이터를 분석하고 </a:t>
            </a:r>
            <a:endParaRPr sz="20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모델을 만들어 최적의 마케팅 전략을 제안</a:t>
            </a:r>
            <a:r>
              <a:rPr lang="ko-KR" sz="2000" b="1">
                <a:solidFill>
                  <a:srgbClr val="002060"/>
                </a:solidFill>
              </a:rPr>
              <a:t>”</a:t>
            </a:r>
            <a:endParaRPr sz="20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979525" y="3554575"/>
            <a:ext cx="1134900" cy="36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과거 방식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79525" y="5256950"/>
            <a:ext cx="1134900" cy="36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최근</a:t>
            </a:r>
            <a:endParaRPr sz="1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38824" y="4870620"/>
            <a:ext cx="432352" cy="10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38824" y="4500973"/>
            <a:ext cx="432352" cy="10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481448" y="1523319"/>
            <a:ext cx="5015950" cy="778910"/>
            <a:chOff x="911185" y="1265600"/>
            <a:chExt cx="5015950" cy="77891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911185" y="1553600"/>
              <a:ext cx="5015950" cy="490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다양한 데이터 탐색 기법을 사용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 내역 및 고객 데이터 특징 및 경향성 파악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916045" y="1265600"/>
              <a:ext cx="3213677" cy="553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1. EDA</a:t>
              </a:r>
              <a:endPara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481428" y="4516085"/>
            <a:ext cx="5016000" cy="1009668"/>
            <a:chOff x="9057011" y="1362539"/>
            <a:chExt cx="5016000" cy="1009668"/>
          </a:xfrm>
        </p:grpSpPr>
        <p:sp>
          <p:nvSpPr>
            <p:cNvPr id="140" name="Google Shape;140;p17"/>
            <p:cNvSpPr txBox="1"/>
            <p:nvPr/>
          </p:nvSpPr>
          <p:spPr>
            <a:xfrm>
              <a:off x="9057011" y="1669007"/>
              <a:ext cx="5016000" cy="7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별 그룹화 및 파생변수 생성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의사결정나무를 통한 예측 모델 구축 및 변수중요도 파악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9061871" y="1362539"/>
              <a:ext cx="32136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3. 휴면 고객 예측 모델</a:t>
              </a:r>
              <a:endPara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2" name="Google Shape;142;p17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7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분석 목표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43124" y="1425348"/>
            <a:ext cx="5016000" cy="968400"/>
          </a:xfrm>
          <a:prstGeom prst="rect">
            <a:avLst/>
          </a:prstGeom>
          <a:noFill/>
          <a:ln w="254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81429" y="4424546"/>
            <a:ext cx="5016000" cy="968400"/>
          </a:xfrm>
          <a:prstGeom prst="rect">
            <a:avLst/>
          </a:prstGeom>
          <a:noFill/>
          <a:ln w="254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481448" y="2966802"/>
            <a:ext cx="5015950" cy="778910"/>
            <a:chOff x="911185" y="1265600"/>
            <a:chExt cx="5015950" cy="778910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911185" y="1553600"/>
              <a:ext cx="5015950" cy="490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 (요인 분석)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11" marR="0" lvl="0" indent="-22861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ko-KR" sz="12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 – means clustering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916045" y="1265600"/>
              <a:ext cx="3213677" cy="553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2. 이용 내역 분석</a:t>
              </a:r>
              <a:endPara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7"/>
          <p:cNvSpPr/>
          <p:nvPr/>
        </p:nvSpPr>
        <p:spPr>
          <a:xfrm>
            <a:off x="443124" y="2868831"/>
            <a:ext cx="5016000" cy="968400"/>
          </a:xfrm>
          <a:prstGeom prst="rect">
            <a:avLst/>
          </a:prstGeom>
          <a:noFill/>
          <a:ln w="254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758475" y="2593811"/>
            <a:ext cx="4036200" cy="1299300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</a:t>
            </a:r>
            <a:r>
              <a:rPr lang="ko-K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객</a:t>
            </a:r>
            <a:r>
              <a:rPr lang="ko-K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마케팅 전략 제안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571103" y="2633886"/>
            <a:ext cx="76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809103" y="2633886"/>
            <a:ext cx="762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2145196" y="2426377"/>
            <a:ext cx="7913100" cy="2017500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076263" y="3153145"/>
            <a:ext cx="6040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이해 및 전처리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3343186" y="2359266"/>
            <a:ext cx="5183665" cy="189655"/>
            <a:chOff x="1766090" y="2604875"/>
            <a:chExt cx="2748497" cy="847810"/>
          </a:xfrm>
        </p:grpSpPr>
        <p:sp>
          <p:nvSpPr>
            <p:cNvPr id="165" name="Google Shape;165;p19"/>
            <p:cNvSpPr/>
            <p:nvPr/>
          </p:nvSpPr>
          <p:spPr>
            <a:xfrm>
              <a:off x="1766090" y="2604875"/>
              <a:ext cx="51694" cy="824126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462893" y="2606973"/>
              <a:ext cx="51694" cy="824126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766091" y="3406966"/>
              <a:ext cx="2748496" cy="45719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9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데이터 이해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7108945" y="5657926"/>
            <a:ext cx="2743200" cy="3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pic>
        <p:nvPicPr>
          <p:cNvPr id="172" name="Google Shape;172;p19" descr="열린 폴더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8751" y="630276"/>
            <a:ext cx="655963" cy="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 descr="열린 폴더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1263" y="660153"/>
            <a:ext cx="655950" cy="69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2650203" y="1288808"/>
            <a:ext cx="153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탑승 내역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2750979" y="1208248"/>
            <a:ext cx="142620" cy="447096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rot="10800000">
            <a:off x="3939892" y="1211618"/>
            <a:ext cx="145144" cy="447096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633200" y="1321510"/>
            <a:ext cx="153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정보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7731826" y="1241479"/>
            <a:ext cx="142620" cy="447096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 rot="10800000">
            <a:off x="8920740" y="1241474"/>
            <a:ext cx="145144" cy="447096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rot="10800000">
            <a:off x="10370255" y="4400944"/>
            <a:ext cx="145144" cy="404515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6766654" y="5018413"/>
            <a:ext cx="4248600" cy="11937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7045916" y="5381777"/>
            <a:ext cx="36963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휴먼 고객 예측용데이터 셋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357000" y="4433838"/>
            <a:ext cx="311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2060"/>
                </a:solidFill>
              </a:rPr>
              <a:t>아이디 별 그룹화, </a:t>
            </a:r>
            <a:r>
              <a:rPr lang="ko-KR" sz="1600" b="1">
                <a:solidFill>
                  <a:srgbClr val="002060"/>
                </a:solidFill>
              </a:rPr>
              <a:t>파생변수 생성</a:t>
            </a:r>
            <a:endParaRPr sz="1600" b="1" i="0" u="none" strike="noStrike" cap="none">
              <a:solidFill>
                <a:srgbClr val="002060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7356998" y="4401716"/>
            <a:ext cx="142620" cy="404515"/>
          </a:xfrm>
          <a:custGeom>
            <a:avLst/>
            <a:gdLst/>
            <a:ahLst/>
            <a:cxnLst/>
            <a:rect l="l" t="t" r="r" b="b"/>
            <a:pathLst>
              <a:path w="504850" h="4258056" extrusionOk="0">
                <a:moveTo>
                  <a:pt x="488086" y="4241292"/>
                </a:moveTo>
                <a:cubicBezTo>
                  <a:pt x="227787" y="4241292"/>
                  <a:pt x="16763" y="4030218"/>
                  <a:pt x="16763" y="3769995"/>
                </a:cubicBezTo>
                <a:lnTo>
                  <a:pt x="16763" y="488060"/>
                </a:lnTo>
                <a:cubicBezTo>
                  <a:pt x="16763" y="227837"/>
                  <a:pt x="227787" y="16763"/>
                  <a:pt x="488086" y="16763"/>
                </a:cubicBez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047904" y="5018475"/>
            <a:ext cx="4248789" cy="1193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7511550" y="5400450"/>
            <a:ext cx="2858700" cy="301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324141" y="5445877"/>
            <a:ext cx="369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이용 내역 분석 데이터 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712825" y="5464675"/>
            <a:ext cx="2858700" cy="301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438725" y="1654313"/>
            <a:ext cx="195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데이터 사이즈:  </a:t>
            </a:r>
            <a:r>
              <a:rPr lang="ko-KR" sz="11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ko-K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(83083,48)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데이터 기준 날짜:</a:t>
            </a:r>
            <a:r>
              <a:rPr lang="ko-KR" sz="11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sz="1200" b="1">
                <a:latin typeface="Calibri"/>
                <a:ea typeface="Calibri"/>
                <a:cs typeface="Calibri"/>
                <a:sym typeface="Calibri"/>
              </a:rPr>
              <a:t>2018-01-08</a:t>
            </a:r>
            <a:r>
              <a:rPr lang="ko-KR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453750" y="1688575"/>
            <a:ext cx="2072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데이터 사이즈:</a:t>
            </a:r>
            <a:r>
              <a:rPr lang="ko-KR" sz="11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sz="1200" b="1">
                <a:latin typeface="Calibri"/>
                <a:ea typeface="Calibri"/>
                <a:cs typeface="Calibri"/>
                <a:sym typeface="Calibri"/>
              </a:rPr>
              <a:t>(24523,27)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기준 날짜: </a:t>
            </a: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2018-01-30 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9" descr="열린 폴더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8273" y="2463225"/>
            <a:ext cx="1053500" cy="11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11328">
            <a:off x="6436964" y="3389461"/>
            <a:ext cx="573523" cy="94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98190">
            <a:off x="4540014" y="3389461"/>
            <a:ext cx="573523" cy="94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6991563" y="6227575"/>
            <a:ext cx="43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탑승내역에 존재하는 6,850개 고객 데이터 분석</a:t>
            </a:r>
            <a:endParaRPr sz="1100"/>
          </a:p>
        </p:txBody>
      </p:sp>
      <p:sp>
        <p:nvSpPr>
          <p:cNvPr id="195" name="Google Shape;195;p19"/>
          <p:cNvSpPr txBox="1"/>
          <p:nvPr/>
        </p:nvSpPr>
        <p:spPr>
          <a:xfrm>
            <a:off x="1180150" y="6212125"/>
            <a:ext cx="509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highlight>
                  <a:schemeClr val="lt1"/>
                </a:highlight>
              </a:rPr>
              <a:t>*</a:t>
            </a:r>
            <a:r>
              <a:rPr lang="ko-KR" sz="1100">
                <a:solidFill>
                  <a:schemeClr val="dk1"/>
                </a:solidFill>
                <a:highlight>
                  <a:schemeClr val="lt1"/>
                </a:highlight>
              </a:rPr>
              <a:t>취소 내역을 제외한 탑승내역  67,929개의 데이터 사용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0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0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병합 </a:t>
            </a: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2000" b="1">
                <a:solidFill>
                  <a:srgbClr val="7597D5"/>
                </a:solidFill>
              </a:rPr>
              <a:t>전처리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43125" y="731275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불필요 변수 제거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929350" y="1544675"/>
            <a:ext cx="40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거주단지가 관리자, 탈퇴회원인 데이터 제거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43125" y="1544675"/>
            <a:ext cx="48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차량 정비로 의심 되는 아이디 ‘eunji7805’ 제거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20"/>
          <p:cNvGraphicFramePr/>
          <p:nvPr/>
        </p:nvGraphicFramePr>
        <p:xfrm>
          <a:off x="5929350" y="2038575"/>
          <a:ext cx="5813925" cy="178755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9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아이디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생년월일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연령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등급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거주단지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예약상태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단지유형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sasty131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☆탈퇴회원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msyoo64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1964-02-14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★관리자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세차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업무용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5929350" y="4008575"/>
            <a:ext cx="59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이용시간, </a:t>
            </a:r>
            <a:r>
              <a:rPr lang="ko-K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예약대기시간 (시),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총요금 입력값  —(마이너스)인 데이터 제거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18475" y="39954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등급, 최초탑승일시, 최근탑승일시 결측치 제거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20"/>
          <p:cNvGraphicFramePr/>
          <p:nvPr/>
        </p:nvGraphicFramePr>
        <p:xfrm>
          <a:off x="443125" y="2038575"/>
          <a:ext cx="5251375" cy="178755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79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등급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예약상태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사용시작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사용종료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eunji7805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1960-01-01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GRDA02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정비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2017-01-13 15:49:00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2017-01-13 15:49:00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eunji7805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1960-01-01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GRDA02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취소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2017-01-13 15:56:00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0" name="Google Shape;210;p20"/>
          <p:cNvGraphicFramePr/>
          <p:nvPr/>
        </p:nvGraphicFramePr>
        <p:xfrm>
          <a:off x="418475" y="4580438"/>
          <a:ext cx="5276025" cy="1916665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등급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예약상태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최초탑승일시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최근탑승일시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taeyang1234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1989-11-29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종료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hyun12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1982-06-29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취소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1" name="Google Shape;211;p20"/>
          <p:cNvGraphicFramePr/>
          <p:nvPr/>
        </p:nvGraphicFramePr>
        <p:xfrm>
          <a:off x="5889125" y="4591213"/>
          <a:ext cx="5813900" cy="185922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8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등급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…</a:t>
                      </a:r>
                      <a:endParaRPr sz="13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이용시간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예약대기시간 (시)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총요금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euna7308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1973-08-26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GRDA02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highlight>
                            <a:srgbClr val="FFFFFF"/>
                          </a:highlight>
                        </a:rPr>
                        <a:t>5.75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12.18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-20100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aoaoqw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1990-12-21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GRDA02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highlight>
                            <a:srgbClr val="FFFFFF"/>
                          </a:highlight>
                        </a:rPr>
                        <a:t>–16.65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57.51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28810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" name="Google Shape;212;p20"/>
          <p:cNvSpPr txBox="1"/>
          <p:nvPr/>
        </p:nvSpPr>
        <p:spPr>
          <a:xfrm>
            <a:off x="443125" y="1040400"/>
            <a:ext cx="5882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단지구분,단지유형,멤버쉽 등 불필요한 29개의 변수 제거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18475" y="707900"/>
            <a:ext cx="4287300" cy="74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597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2396975" y="4574350"/>
            <a:ext cx="770400" cy="1916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375500" y="4580450"/>
            <a:ext cx="1319100" cy="1916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9183475" y="2038475"/>
            <a:ext cx="976200" cy="17874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9193150" y="4593875"/>
            <a:ext cx="2509800" cy="1838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3631375" y="2696075"/>
            <a:ext cx="2063100" cy="113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4111" y="1"/>
            <a:ext cx="2147889" cy="12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1"/>
          <p:cNvCxnSpPr/>
          <p:nvPr/>
        </p:nvCxnSpPr>
        <p:spPr>
          <a:xfrm>
            <a:off x="418479" y="539219"/>
            <a:ext cx="5690100" cy="0"/>
          </a:xfrm>
          <a:prstGeom prst="straightConnector1">
            <a:avLst/>
          </a:prstGeom>
          <a:noFill/>
          <a:ln w="38100" cap="flat" cmpd="sng">
            <a:solidFill>
              <a:srgbClr val="B4C7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1"/>
          <p:cNvSpPr txBox="1"/>
          <p:nvPr/>
        </p:nvSpPr>
        <p:spPr>
          <a:xfrm>
            <a:off x="443124" y="129217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7597D5"/>
                </a:solidFill>
              </a:rPr>
              <a:t>병합 </a:t>
            </a:r>
            <a:r>
              <a:rPr lang="ko-KR" sz="2000" b="1" i="0" u="none" strike="noStrike" cap="none">
                <a:solidFill>
                  <a:srgbClr val="7597D5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2000" b="1">
                <a:solidFill>
                  <a:srgbClr val="7597D5"/>
                </a:solidFill>
              </a:rPr>
              <a:t>전처리</a:t>
            </a:r>
            <a:endParaRPr sz="2000" b="1" i="0" u="none" strike="noStrike" cap="none">
              <a:solidFill>
                <a:srgbClr val="7597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343825" y="779513"/>
            <a:ext cx="56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연장요금, 반납지연요금, 최소패널티, 거리요금 결측치를 0으로 대치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110163" y="794263"/>
            <a:ext cx="40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쿠폰 변수의 결측치를 “사용안함”으로 변경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444750" y="3753425"/>
            <a:ext cx="80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ko-KR" b="1">
                <a:latin typeface="Calibri"/>
                <a:ea typeface="Calibri"/>
                <a:cs typeface="Calibri"/>
                <a:sym typeface="Calibri"/>
              </a:rPr>
              <a:t>생년월일 NaN, 연령이 0으로 표기된 데이터    →   해당 대여존과 차종의 사용자 평균연령으로 대체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21"/>
          <p:cNvGraphicFramePr/>
          <p:nvPr/>
        </p:nvGraphicFramePr>
        <p:xfrm>
          <a:off x="6203725" y="1220888"/>
          <a:ext cx="4356400" cy="126486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연장지연요금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쿠폰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취소페널티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youmi0217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1988-11-27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5000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0" name="Google Shape;230;p21"/>
          <p:cNvGraphicFramePr/>
          <p:nvPr/>
        </p:nvGraphicFramePr>
        <p:xfrm>
          <a:off x="444750" y="1248338"/>
          <a:ext cx="4356400" cy="126486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…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연장지연요금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반납지연요금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취소페널티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jjy2837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1989-11-29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1" name="Google Shape;231;p21"/>
          <p:cNvGraphicFramePr/>
          <p:nvPr/>
        </p:nvGraphicFramePr>
        <p:xfrm>
          <a:off x="6203725" y="3061763"/>
          <a:ext cx="4356400" cy="48765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youmi0217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1988-11-27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사용안함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5000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2" name="Google Shape;232;p21"/>
          <p:cNvGraphicFramePr/>
          <p:nvPr/>
        </p:nvGraphicFramePr>
        <p:xfrm>
          <a:off x="444750" y="2936523"/>
          <a:ext cx="4356400" cy="48765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jjy2837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1989-11-29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3" name="Google Shape;233;p21"/>
          <p:cNvGraphicFramePr/>
          <p:nvPr/>
        </p:nvGraphicFramePr>
        <p:xfrm>
          <a:off x="585975" y="4463522"/>
          <a:ext cx="3200350" cy="200910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5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대여존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차종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sneakersa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고려대하나스퀘어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모닝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qmffnzosel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평택소사벌이곡6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모닝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4" name="Google Shape;234;p21"/>
          <p:cNvGraphicFramePr/>
          <p:nvPr/>
        </p:nvGraphicFramePr>
        <p:xfrm>
          <a:off x="5852450" y="4416697"/>
          <a:ext cx="3350500" cy="2009100"/>
        </p:xfrm>
        <a:graphic>
          <a:graphicData uri="http://schemas.openxmlformats.org/drawingml/2006/table">
            <a:tbl>
              <a:tblPr>
                <a:noFill/>
                <a:tableStyleId>{C83B18E1-D5E4-4D91-B61D-6A0D16C8D5E9}</a:tableStyleId>
              </a:tblPr>
              <a:tblGrid>
                <a:gridCol w="61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아이디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생년월일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연령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대여존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차종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sneakersa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1991-01-01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26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고려대하나스퀘어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모닝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qmffnzosel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1985-01-01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32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평택소사벌이곡6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highlight>
                            <a:srgbClr val="FFFFFF"/>
                          </a:highlight>
                        </a:rPr>
                        <a:t>모닝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" name="Google Shape;235;p21"/>
          <p:cNvSpPr/>
          <p:nvPr/>
        </p:nvSpPr>
        <p:spPr>
          <a:xfrm>
            <a:off x="2888200" y="1234575"/>
            <a:ext cx="1912800" cy="12924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2888200" y="2936525"/>
            <a:ext cx="1912800" cy="4875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9284825" y="1207125"/>
            <a:ext cx="637800" cy="12924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9284825" y="3061850"/>
            <a:ext cx="637800" cy="4875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1173875" y="4463525"/>
            <a:ext cx="1254000" cy="1962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467925" y="5222600"/>
            <a:ext cx="2742600" cy="604500"/>
          </a:xfrm>
          <a:prstGeom prst="rect">
            <a:avLst/>
          </a:prstGeom>
          <a:noFill/>
          <a:ln w="254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6467925" y="5873850"/>
            <a:ext cx="2742600" cy="5181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356759" y="5058535"/>
            <a:ext cx="925275" cy="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250" y="2536675"/>
            <a:ext cx="373402" cy="37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4901" y="2514688"/>
            <a:ext cx="514025" cy="5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1540</Words>
  <Application>Microsoft Office PowerPoint</Application>
  <PresentationFormat>와이드스크린</PresentationFormat>
  <Paragraphs>607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cluster_0 </vt:lpstr>
      <vt:lpstr>cluster_3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modified xsi:type="dcterms:W3CDTF">2022-01-07T06:21:27Z</dcterms:modified>
</cp:coreProperties>
</file>