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473" r:id="rId2"/>
    <p:sldId id="811" r:id="rId3"/>
    <p:sldId id="832" r:id="rId4"/>
    <p:sldId id="833" r:id="rId5"/>
    <p:sldId id="834" r:id="rId6"/>
    <p:sldId id="835" r:id="rId7"/>
    <p:sldId id="837" r:id="rId8"/>
    <p:sldId id="836" r:id="rId9"/>
    <p:sldId id="814" r:id="rId10"/>
    <p:sldId id="881" r:id="rId11"/>
    <p:sldId id="882" r:id="rId12"/>
    <p:sldId id="884" r:id="rId13"/>
    <p:sldId id="885" r:id="rId14"/>
    <p:sldId id="955" r:id="rId15"/>
    <p:sldId id="933" r:id="rId16"/>
    <p:sldId id="877" r:id="rId17"/>
    <p:sldId id="838" r:id="rId18"/>
    <p:sldId id="844" r:id="rId19"/>
    <p:sldId id="845" r:id="rId20"/>
    <p:sldId id="846" r:id="rId21"/>
    <p:sldId id="847" r:id="rId22"/>
    <p:sldId id="848" r:id="rId23"/>
    <p:sldId id="841" r:id="rId24"/>
    <p:sldId id="843" r:id="rId25"/>
    <p:sldId id="950" r:id="rId26"/>
    <p:sldId id="934" r:id="rId27"/>
    <p:sldId id="935" r:id="rId28"/>
    <p:sldId id="936" r:id="rId29"/>
    <p:sldId id="951" r:id="rId30"/>
    <p:sldId id="952" r:id="rId31"/>
    <p:sldId id="953" r:id="rId32"/>
    <p:sldId id="954" r:id="rId33"/>
    <p:sldId id="942" r:id="rId34"/>
    <p:sldId id="943" r:id="rId35"/>
    <p:sldId id="944" r:id="rId36"/>
    <p:sldId id="945" r:id="rId37"/>
    <p:sldId id="946" r:id="rId38"/>
    <p:sldId id="947" r:id="rId39"/>
    <p:sldId id="949" r:id="rId40"/>
    <p:sldId id="872" r:id="rId41"/>
    <p:sldId id="886" r:id="rId42"/>
    <p:sldId id="887" r:id="rId43"/>
    <p:sldId id="888" r:id="rId44"/>
    <p:sldId id="889" r:id="rId45"/>
    <p:sldId id="890" r:id="rId46"/>
    <p:sldId id="891" r:id="rId47"/>
    <p:sldId id="892" r:id="rId48"/>
    <p:sldId id="893" r:id="rId49"/>
    <p:sldId id="894" r:id="rId50"/>
    <p:sldId id="895" r:id="rId51"/>
    <p:sldId id="896" r:id="rId52"/>
    <p:sldId id="897" r:id="rId53"/>
    <p:sldId id="898" r:id="rId54"/>
    <p:sldId id="899" r:id="rId55"/>
    <p:sldId id="900" r:id="rId56"/>
    <p:sldId id="901" r:id="rId57"/>
    <p:sldId id="902" r:id="rId58"/>
    <p:sldId id="903" r:id="rId59"/>
    <p:sldId id="904" r:id="rId60"/>
    <p:sldId id="905" r:id="rId61"/>
    <p:sldId id="906" r:id="rId62"/>
    <p:sldId id="907" r:id="rId63"/>
    <p:sldId id="908" r:id="rId64"/>
    <p:sldId id="909" r:id="rId65"/>
    <p:sldId id="910" r:id="rId66"/>
    <p:sldId id="911" r:id="rId67"/>
    <p:sldId id="912" r:id="rId68"/>
  </p:sldIdLst>
  <p:sldSz cx="9144000" cy="6858000" type="screen4x3"/>
  <p:notesSz cx="6858000" cy="9080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008080"/>
    <a:srgbClr val="CC0000"/>
    <a:srgbClr val="006699"/>
    <a:srgbClr val="0066FF"/>
    <a:srgbClr val="DD0111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148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4888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24888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CAAB6D8-CAA5-4491-9138-8581CD3D64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81038"/>
            <a:ext cx="4540250" cy="3405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3238"/>
            <a:ext cx="54864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4888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24888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F28BB84-914E-4C9D-984D-BCB2BDA11D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E796A-F841-4171-B450-14FB996950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D7D54-4884-4039-ADB6-C7BF4159A6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B1D70-7003-426C-BCBA-9FC4B3FA5F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273DA-D810-4378-80DF-628546701E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78A76-0229-4996-B044-91BF8C41A7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F2A24-F501-43EA-92EB-08D90AC9FCC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55458-CB55-4788-995B-60ECEDE73AED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79690-D0E6-450A-B2B0-5D805FDAF3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24080-410D-4605-A20E-ACB9D0FBCB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FAC80-CDCC-46AE-822C-B464BE83A1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3C8BB-5BE5-49F4-8AA3-E2B932A06D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DD4A6-69F8-4897-AFB8-E2BE06DE39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418EF-BBE1-428C-B5A5-B1FFDA487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3D35D-4DAF-49E4-8781-0E5E103775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42EA1-5B4A-407B-84BD-5CA0659B3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08F8B45-E4D8-440D-BAD1-823F2B25AD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371600"/>
            <a:ext cx="7772400" cy="2228850"/>
          </a:xfrm>
        </p:spPr>
        <p:txBody>
          <a:bodyPr/>
          <a:lstStyle/>
          <a:p>
            <a:pPr eaLnBrk="1" hangingPunct="1"/>
            <a:r>
              <a:rPr lang="en-US" altLang="en-US"/>
              <a:t>CSE </a:t>
            </a:r>
            <a:r>
              <a:rPr lang="en-US" altLang="en-US" smtClean="0"/>
              <a:t>205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Algorithms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altLang="en-US" smtClean="0"/>
              <a:t>Dynamic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91D30FF-5C9D-4331-B3BC-254756D6BD7B}" type="slidenum">
              <a:rPr lang="en-US" altLang="zh-TW" smtClean="0">
                <a:ea typeface="新細明體" pitchFamily="18" charset="-120"/>
              </a:rPr>
              <a:pPr/>
              <a:t>10</a:t>
            </a:fld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17411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>
                <a:ea typeface="新細明體" pitchFamily="18" charset="-120"/>
              </a:rPr>
              <a:t>Longest increasing subsequence(LIS)</a:t>
            </a:r>
          </a:p>
        </p:txBody>
      </p:sp>
      <p:sp>
        <p:nvSpPr>
          <p:cNvPr id="17412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The longest increasing subsequence is to find a longest increasing subsequence of a given sequence of distinct integers </a:t>
            </a:r>
            <a:r>
              <a:rPr lang="en-US" altLang="zh-TW" i="1" smtClean="0">
                <a:ea typeface="新細明體" pitchFamily="18" charset="-120"/>
              </a:rPr>
              <a:t>a</a:t>
            </a:r>
            <a:r>
              <a:rPr lang="en-US" altLang="zh-TW" i="1" baseline="-25000" smtClean="0">
                <a:ea typeface="新細明體" pitchFamily="18" charset="-120"/>
              </a:rPr>
              <a:t>1</a:t>
            </a:r>
            <a:r>
              <a:rPr lang="en-US" altLang="zh-TW" i="1" smtClean="0">
                <a:ea typeface="新細明體" pitchFamily="18" charset="-120"/>
              </a:rPr>
              <a:t>a</a:t>
            </a:r>
            <a:r>
              <a:rPr lang="en-US" altLang="zh-TW" i="1" baseline="-25000" smtClean="0">
                <a:ea typeface="新細明體" pitchFamily="18" charset="-120"/>
              </a:rPr>
              <a:t>2</a:t>
            </a:r>
            <a:r>
              <a:rPr lang="en-US" altLang="zh-TW" i="1" smtClean="0">
                <a:ea typeface="新細明體" pitchFamily="18" charset="-120"/>
              </a:rPr>
              <a:t>…a</a:t>
            </a:r>
            <a:r>
              <a:rPr lang="en-US" altLang="zh-TW" i="1" baseline="-25000" smtClean="0">
                <a:ea typeface="新細明體" pitchFamily="18" charset="-120"/>
              </a:rPr>
              <a:t>n</a:t>
            </a:r>
            <a:r>
              <a:rPr lang="en-US" altLang="zh-TW" i="1" smtClean="0">
                <a:ea typeface="新細明體" pitchFamily="18" charset="-120"/>
              </a:rPr>
              <a:t> </a:t>
            </a:r>
            <a:r>
              <a:rPr lang="en-US" altLang="zh-TW" smtClean="0">
                <a:ea typeface="新細明體" pitchFamily="18" charset="-120"/>
              </a:rPr>
              <a:t>.</a:t>
            </a:r>
          </a:p>
          <a:p>
            <a:pPr eaLnBrk="1" hangingPunct="1">
              <a:buFontTx/>
              <a:buNone/>
            </a:pPr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17413" name="Text Box 2053"/>
          <p:cNvSpPr txBox="1">
            <a:spLocks noChangeArrowheads="1"/>
          </p:cNvSpPr>
          <p:nvPr/>
        </p:nvSpPr>
        <p:spPr bwMode="auto">
          <a:xfrm>
            <a:off x="1066800" y="3200400"/>
            <a:ext cx="57150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altLang="zh-TW" sz="2000" i="1">
                <a:ea typeface="新細明體" pitchFamily="18" charset="-120"/>
              </a:rPr>
              <a:t>e.g.</a:t>
            </a:r>
            <a:r>
              <a:rPr lang="en-US" altLang="zh-TW" sz="2000">
                <a:ea typeface="新細明體" pitchFamily="18" charset="-120"/>
              </a:rPr>
              <a:t>  </a:t>
            </a:r>
            <a:r>
              <a:rPr lang="en-US" altLang="zh-TW" sz="2000">
                <a:solidFill>
                  <a:srgbClr val="CC0000"/>
                </a:solidFill>
                <a:ea typeface="新細明體" pitchFamily="18" charset="-120"/>
              </a:rPr>
              <a:t>9   2   5   3   7   11   8   10   13   6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altLang="zh-TW" sz="2000">
                <a:ea typeface="新細明體" pitchFamily="18" charset="-120"/>
              </a:rPr>
              <a:t>2   3   7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altLang="zh-TW" sz="2000">
                <a:ea typeface="新細明體" pitchFamily="18" charset="-120"/>
              </a:rPr>
              <a:t>5   7   10   13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altLang="zh-TW" sz="2000">
                <a:solidFill>
                  <a:srgbClr val="0000FF"/>
                </a:solidFill>
                <a:ea typeface="新細明體" pitchFamily="18" charset="-120"/>
              </a:rPr>
              <a:t>9   7   11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altLang="zh-TW" sz="2000">
                <a:solidFill>
                  <a:srgbClr val="0000FF"/>
                </a:solidFill>
                <a:ea typeface="新細明體" pitchFamily="18" charset="-120"/>
              </a:rPr>
              <a:t>3   5   11   13</a:t>
            </a:r>
          </a:p>
        </p:txBody>
      </p:sp>
      <p:sp>
        <p:nvSpPr>
          <p:cNvPr id="17414" name="AutoShape 2055"/>
          <p:cNvSpPr>
            <a:spLocks/>
          </p:cNvSpPr>
          <p:nvPr/>
        </p:nvSpPr>
        <p:spPr bwMode="auto">
          <a:xfrm>
            <a:off x="3025775" y="3729038"/>
            <a:ext cx="304800" cy="685800"/>
          </a:xfrm>
          <a:prstGeom prst="rightBrace">
            <a:avLst>
              <a:gd name="adj1" fmla="val 18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7415" name="Text Box 2056"/>
          <p:cNvSpPr txBox="1">
            <a:spLocks noChangeArrowheads="1"/>
          </p:cNvSpPr>
          <p:nvPr/>
        </p:nvSpPr>
        <p:spPr bwMode="auto">
          <a:xfrm>
            <a:off x="3505200" y="4724400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7416" name="Text Box 2057"/>
          <p:cNvSpPr txBox="1">
            <a:spLocks noChangeArrowheads="1"/>
          </p:cNvSpPr>
          <p:nvPr/>
        </p:nvSpPr>
        <p:spPr bwMode="auto">
          <a:xfrm>
            <a:off x="3468688" y="3833813"/>
            <a:ext cx="403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itchFamily="18" charset="-120"/>
              </a:rPr>
              <a:t>are increasing subsequences.</a:t>
            </a:r>
          </a:p>
        </p:txBody>
      </p:sp>
      <p:sp>
        <p:nvSpPr>
          <p:cNvPr id="17417" name="AutoShape 2059"/>
          <p:cNvSpPr>
            <a:spLocks/>
          </p:cNvSpPr>
          <p:nvPr/>
        </p:nvSpPr>
        <p:spPr bwMode="auto">
          <a:xfrm>
            <a:off x="3095625" y="4687888"/>
            <a:ext cx="304800" cy="685800"/>
          </a:xfrm>
          <a:prstGeom prst="rightBrace">
            <a:avLst>
              <a:gd name="adj1" fmla="val 18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7418" name="Text Box 2060"/>
          <p:cNvSpPr txBox="1">
            <a:spLocks noChangeArrowheads="1"/>
          </p:cNvSpPr>
          <p:nvPr/>
        </p:nvSpPr>
        <p:spPr bwMode="auto">
          <a:xfrm>
            <a:off x="3778250" y="4979988"/>
            <a:ext cx="441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itchFamily="18" charset="-120"/>
              </a:rPr>
              <a:t>are not increasing subsequences.</a:t>
            </a:r>
          </a:p>
        </p:txBody>
      </p:sp>
      <p:sp>
        <p:nvSpPr>
          <p:cNvPr id="17419" name="Line 2061"/>
          <p:cNvSpPr>
            <a:spLocks noChangeShapeType="1"/>
          </p:cNvSpPr>
          <p:nvPr/>
        </p:nvSpPr>
        <p:spPr bwMode="auto">
          <a:xfrm>
            <a:off x="2805113" y="4376738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0" name="Text Box 2062"/>
          <p:cNvSpPr txBox="1">
            <a:spLocks noChangeArrowheads="1"/>
          </p:cNvSpPr>
          <p:nvPr/>
        </p:nvSpPr>
        <p:spPr bwMode="auto">
          <a:xfrm>
            <a:off x="3795713" y="4452938"/>
            <a:ext cx="3886200" cy="4064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itchFamily="18" charset="-120"/>
              </a:rPr>
              <a:t>We want to find a longest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642E3AE-E36B-45CC-B1E3-BE402069FF87}" type="slidenum">
              <a:rPr lang="en-US" altLang="zh-TW" smtClean="0">
                <a:ea typeface="新細明體" pitchFamily="18" charset="-120"/>
              </a:rPr>
              <a:pPr/>
              <a:t>11</a:t>
            </a:fld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A naive approach for LIS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60475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Let </a:t>
            </a:r>
            <a:r>
              <a:rPr lang="en-US" altLang="zh-TW" b="1" smtClean="0">
                <a:solidFill>
                  <a:srgbClr val="FF0000"/>
                </a:solidFill>
                <a:ea typeface="新細明體" pitchFamily="18" charset="-120"/>
              </a:rPr>
              <a:t>L[i]</a:t>
            </a:r>
            <a:r>
              <a:rPr lang="en-US" altLang="zh-TW" smtClean="0">
                <a:ea typeface="新細明體" pitchFamily="18" charset="-120"/>
              </a:rPr>
              <a:t> be the length of a longest increasing subsequence ending at position </a:t>
            </a:r>
            <a:r>
              <a:rPr lang="en-US" altLang="zh-TW" i="1" smtClean="0">
                <a:ea typeface="新細明體" pitchFamily="18" charset="-120"/>
              </a:rPr>
              <a:t>i</a:t>
            </a:r>
            <a:r>
              <a:rPr lang="en-US" altLang="zh-TW" smtClean="0">
                <a:ea typeface="新細明體" pitchFamily="18" charset="-120"/>
              </a:rPr>
              <a:t>.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1470025" y="2133600"/>
            <a:ext cx="6324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000" i="1">
                <a:latin typeface="Courier New" pitchFamily="49" charset="0"/>
                <a:ea typeface="新細明體" pitchFamily="18" charset="-120"/>
              </a:rPr>
              <a:t>L</a:t>
            </a: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[</a:t>
            </a:r>
            <a:r>
              <a:rPr lang="en-US" altLang="zh-TW" sz="2000" i="1"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] = 1 + max </a:t>
            </a:r>
            <a:r>
              <a:rPr lang="en-US" altLang="zh-TW" sz="2000" i="1" baseline="-25000">
                <a:latin typeface="Courier New" pitchFamily="49" charset="0"/>
                <a:ea typeface="新細明體" pitchFamily="18" charset="-120"/>
              </a:rPr>
              <a:t>j</a:t>
            </a:r>
            <a:r>
              <a:rPr lang="en-US" altLang="zh-TW" sz="2000" baseline="-25000">
                <a:latin typeface="Courier New" pitchFamily="49" charset="0"/>
                <a:ea typeface="新細明體" pitchFamily="18" charset="-120"/>
              </a:rPr>
              <a:t> = </a:t>
            </a:r>
            <a:r>
              <a:rPr lang="en-US" altLang="zh-TW" sz="2000" i="1" baseline="-25000">
                <a:latin typeface="Courier New" pitchFamily="49" charset="0"/>
                <a:ea typeface="新細明體" pitchFamily="18" charset="-120"/>
              </a:rPr>
              <a:t>0..i-1</a:t>
            </a: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{</a:t>
            </a:r>
            <a:r>
              <a:rPr lang="en-US" altLang="zh-TW" sz="2000" i="1">
                <a:latin typeface="Courier New" pitchFamily="49" charset="0"/>
                <a:ea typeface="新細明體" pitchFamily="18" charset="-120"/>
              </a:rPr>
              <a:t>L</a:t>
            </a: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[</a:t>
            </a:r>
            <a:r>
              <a:rPr lang="en-US" altLang="zh-TW" sz="2000" i="1">
                <a:latin typeface="Courier New" pitchFamily="49" charset="0"/>
                <a:ea typeface="新細明體" pitchFamily="18" charset="-120"/>
              </a:rPr>
              <a:t>j</a:t>
            </a: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] | </a:t>
            </a:r>
            <a:r>
              <a:rPr lang="en-US" altLang="zh-TW" sz="2000" i="1">
                <a:latin typeface="Courier New" pitchFamily="49" charset="0"/>
                <a:ea typeface="新細明體" pitchFamily="18" charset="-120"/>
              </a:rPr>
              <a:t>a</a:t>
            </a:r>
            <a:r>
              <a:rPr lang="en-US" altLang="zh-TW" sz="2000" i="1" baseline="-25000">
                <a:latin typeface="Courier New" pitchFamily="49" charset="0"/>
                <a:ea typeface="新細明體" pitchFamily="18" charset="-120"/>
              </a:rPr>
              <a:t>j </a:t>
            </a:r>
            <a:r>
              <a:rPr lang="en-US" altLang="zh-TW" sz="2000" i="1">
                <a:latin typeface="Courier New" pitchFamily="49" charset="0"/>
                <a:ea typeface="新細明體" pitchFamily="18" charset="-120"/>
              </a:rPr>
              <a:t>&lt; a</a:t>
            </a:r>
            <a:r>
              <a:rPr lang="en-US" altLang="zh-TW" sz="2000" i="1" baseline="-25000"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}</a:t>
            </a:r>
            <a:br>
              <a:rPr lang="en-US" altLang="zh-TW" sz="2000">
                <a:latin typeface="Courier New" pitchFamily="49" charset="0"/>
                <a:ea typeface="新細明體" pitchFamily="18" charset="-120"/>
              </a:rPr>
            </a:b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(use a dummy </a:t>
            </a:r>
            <a:r>
              <a:rPr lang="en-US" altLang="zh-TW" sz="2000" i="1">
                <a:latin typeface="Courier New" pitchFamily="49" charset="0"/>
                <a:ea typeface="新細明體" pitchFamily="18" charset="-120"/>
              </a:rPr>
              <a:t>a</a:t>
            </a:r>
            <a:r>
              <a:rPr lang="en-US" altLang="zh-TW" sz="2000" i="1" baseline="-25000">
                <a:latin typeface="Courier New" pitchFamily="49" charset="0"/>
                <a:ea typeface="新細明體" pitchFamily="18" charset="-120"/>
              </a:rPr>
              <a:t>0 </a:t>
            </a: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= minimum, and </a:t>
            </a:r>
            <a:r>
              <a:rPr lang="en-US" altLang="zh-TW" sz="2000" i="1">
                <a:latin typeface="Courier New" pitchFamily="49" charset="0"/>
                <a:ea typeface="新細明體" pitchFamily="18" charset="-120"/>
              </a:rPr>
              <a:t>L</a:t>
            </a: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[0]=0)</a:t>
            </a:r>
          </a:p>
        </p:txBody>
      </p:sp>
      <p:graphicFrame>
        <p:nvGraphicFramePr>
          <p:cNvPr id="20699" name="Group 219"/>
          <p:cNvGraphicFramePr>
            <a:graphicFrameLocks noGrp="1"/>
          </p:cNvGraphicFramePr>
          <p:nvPr/>
        </p:nvGraphicFramePr>
        <p:xfrm>
          <a:off x="1290638" y="2843213"/>
          <a:ext cx="6083300" cy="2389189"/>
        </p:xfrm>
        <a:graphic>
          <a:graphicData uri="http://schemas.openxmlformats.org/drawingml/2006/table">
            <a:tbl>
              <a:tblPr/>
              <a:tblGrid>
                <a:gridCol w="107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Input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Length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Path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622" name="Rectangle 142"/>
          <p:cNvSpPr>
            <a:spLocks noChangeArrowheads="1"/>
          </p:cNvSpPr>
          <p:nvPr/>
        </p:nvSpPr>
        <p:spPr bwMode="auto">
          <a:xfrm>
            <a:off x="2852738" y="3838575"/>
            <a:ext cx="3873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Courier New" pitchFamily="49" charset="0"/>
              </a:rPr>
              <a:t>1</a:t>
            </a:r>
          </a:p>
        </p:txBody>
      </p:sp>
      <p:sp>
        <p:nvSpPr>
          <p:cNvPr id="20627" name="Rectangle 147"/>
          <p:cNvSpPr>
            <a:spLocks noChangeArrowheads="1"/>
          </p:cNvSpPr>
          <p:nvPr/>
        </p:nvSpPr>
        <p:spPr bwMode="auto">
          <a:xfrm>
            <a:off x="2843213" y="4327525"/>
            <a:ext cx="3619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Courier New" pitchFamily="49" charset="0"/>
              </a:rPr>
              <a:t>0</a:t>
            </a:r>
          </a:p>
        </p:txBody>
      </p:sp>
      <p:sp>
        <p:nvSpPr>
          <p:cNvPr id="20628" name="Rectangle 148"/>
          <p:cNvSpPr>
            <a:spLocks noChangeArrowheads="1"/>
          </p:cNvSpPr>
          <p:nvPr/>
        </p:nvSpPr>
        <p:spPr bwMode="auto">
          <a:xfrm>
            <a:off x="2843213" y="4816475"/>
            <a:ext cx="3619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Courier New" pitchFamily="49" charset="0"/>
              </a:rPr>
              <a:t>1</a:t>
            </a:r>
          </a:p>
        </p:txBody>
      </p:sp>
      <p:sp>
        <p:nvSpPr>
          <p:cNvPr id="20629" name="Rectangle 149"/>
          <p:cNvSpPr>
            <a:spLocks noChangeArrowheads="1"/>
          </p:cNvSpPr>
          <p:nvPr/>
        </p:nvSpPr>
        <p:spPr bwMode="auto">
          <a:xfrm>
            <a:off x="3268663" y="3857625"/>
            <a:ext cx="3873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Courier New" pitchFamily="49" charset="0"/>
              </a:rPr>
              <a:t>1</a:t>
            </a:r>
          </a:p>
        </p:txBody>
      </p:sp>
      <p:sp>
        <p:nvSpPr>
          <p:cNvPr id="20630" name="Rectangle 150"/>
          <p:cNvSpPr>
            <a:spLocks noChangeArrowheads="1"/>
          </p:cNvSpPr>
          <p:nvPr/>
        </p:nvSpPr>
        <p:spPr bwMode="auto">
          <a:xfrm>
            <a:off x="3278188" y="4327525"/>
            <a:ext cx="3619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Courier New" pitchFamily="49" charset="0"/>
              </a:rPr>
              <a:t>0</a:t>
            </a:r>
          </a:p>
        </p:txBody>
      </p:sp>
      <p:sp>
        <p:nvSpPr>
          <p:cNvPr id="20631" name="Rectangle 151"/>
          <p:cNvSpPr>
            <a:spLocks noChangeArrowheads="1"/>
          </p:cNvSpPr>
          <p:nvPr/>
        </p:nvSpPr>
        <p:spPr bwMode="auto">
          <a:xfrm>
            <a:off x="3297238" y="4797425"/>
            <a:ext cx="3619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Courier New" pitchFamily="49" charset="0"/>
              </a:rPr>
              <a:t>1</a:t>
            </a:r>
          </a:p>
        </p:txBody>
      </p:sp>
      <p:sp>
        <p:nvSpPr>
          <p:cNvPr id="20632" name="Rectangle 152"/>
          <p:cNvSpPr>
            <a:spLocks noChangeArrowheads="1"/>
          </p:cNvSpPr>
          <p:nvPr/>
        </p:nvSpPr>
        <p:spPr bwMode="auto">
          <a:xfrm>
            <a:off x="3722688" y="3830638"/>
            <a:ext cx="3873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Courier New" pitchFamily="49" charset="0"/>
              </a:rPr>
              <a:t>2</a:t>
            </a:r>
          </a:p>
        </p:txBody>
      </p:sp>
      <p:sp>
        <p:nvSpPr>
          <p:cNvPr id="20633" name="Rectangle 153"/>
          <p:cNvSpPr>
            <a:spLocks noChangeArrowheads="1"/>
          </p:cNvSpPr>
          <p:nvPr/>
        </p:nvSpPr>
        <p:spPr bwMode="auto">
          <a:xfrm>
            <a:off x="3732213" y="4329113"/>
            <a:ext cx="3619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Courier New" pitchFamily="49" charset="0"/>
              </a:rPr>
              <a:t>2</a:t>
            </a:r>
          </a:p>
        </p:txBody>
      </p:sp>
      <p:sp>
        <p:nvSpPr>
          <p:cNvPr id="20634" name="Rectangle 154"/>
          <p:cNvSpPr>
            <a:spLocks noChangeArrowheads="1"/>
          </p:cNvSpPr>
          <p:nvPr/>
        </p:nvSpPr>
        <p:spPr bwMode="auto">
          <a:xfrm>
            <a:off x="3741738" y="4799013"/>
            <a:ext cx="3619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Courier New" pitchFamily="49" charset="0"/>
              </a:rPr>
              <a:t>1</a:t>
            </a:r>
          </a:p>
        </p:txBody>
      </p:sp>
      <p:sp>
        <p:nvSpPr>
          <p:cNvPr id="20635" name="Rectangle 155"/>
          <p:cNvSpPr>
            <a:spLocks noChangeArrowheads="1"/>
          </p:cNvSpPr>
          <p:nvPr/>
        </p:nvSpPr>
        <p:spPr bwMode="auto">
          <a:xfrm>
            <a:off x="4167188" y="3829050"/>
            <a:ext cx="3873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Courier New" pitchFamily="49" charset="0"/>
              </a:rPr>
              <a:t>2</a:t>
            </a:r>
          </a:p>
        </p:txBody>
      </p:sp>
      <p:sp>
        <p:nvSpPr>
          <p:cNvPr id="20636" name="Rectangle 156"/>
          <p:cNvSpPr>
            <a:spLocks noChangeArrowheads="1"/>
          </p:cNvSpPr>
          <p:nvPr/>
        </p:nvSpPr>
        <p:spPr bwMode="auto">
          <a:xfrm>
            <a:off x="4186238" y="4327525"/>
            <a:ext cx="3619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Courier New" pitchFamily="49" charset="0"/>
              </a:rPr>
              <a:t>2</a:t>
            </a:r>
          </a:p>
        </p:txBody>
      </p:sp>
      <p:sp>
        <p:nvSpPr>
          <p:cNvPr id="20637" name="Rectangle 157"/>
          <p:cNvSpPr>
            <a:spLocks noChangeArrowheads="1"/>
          </p:cNvSpPr>
          <p:nvPr/>
        </p:nvSpPr>
        <p:spPr bwMode="auto">
          <a:xfrm>
            <a:off x="4186238" y="4816475"/>
            <a:ext cx="3619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Courier New" pitchFamily="49" charset="0"/>
              </a:rPr>
              <a:t>1</a:t>
            </a:r>
          </a:p>
        </p:txBody>
      </p:sp>
      <p:sp>
        <p:nvSpPr>
          <p:cNvPr id="20638" name="Rectangle 158"/>
          <p:cNvSpPr>
            <a:spLocks noChangeArrowheads="1"/>
          </p:cNvSpPr>
          <p:nvPr/>
        </p:nvSpPr>
        <p:spPr bwMode="auto">
          <a:xfrm>
            <a:off x="4630738" y="3840163"/>
            <a:ext cx="3873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Courier New" pitchFamily="49" charset="0"/>
              </a:rPr>
              <a:t>3</a:t>
            </a:r>
          </a:p>
        </p:txBody>
      </p:sp>
      <p:sp>
        <p:nvSpPr>
          <p:cNvPr id="20639" name="Rectangle 159"/>
          <p:cNvSpPr>
            <a:spLocks noChangeArrowheads="1"/>
          </p:cNvSpPr>
          <p:nvPr/>
        </p:nvSpPr>
        <p:spPr bwMode="auto">
          <a:xfrm>
            <a:off x="4621213" y="4319588"/>
            <a:ext cx="3619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Courier New" pitchFamily="49" charset="0"/>
              </a:rPr>
              <a:t>4</a:t>
            </a:r>
          </a:p>
        </p:txBody>
      </p:sp>
      <p:sp>
        <p:nvSpPr>
          <p:cNvPr id="20640" name="Rectangle 160"/>
          <p:cNvSpPr>
            <a:spLocks noChangeArrowheads="1"/>
          </p:cNvSpPr>
          <p:nvPr/>
        </p:nvSpPr>
        <p:spPr bwMode="auto">
          <a:xfrm>
            <a:off x="4630738" y="4818063"/>
            <a:ext cx="3619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Courier New" pitchFamily="49" charset="0"/>
              </a:rPr>
              <a:t>2</a:t>
            </a:r>
          </a:p>
        </p:txBody>
      </p:sp>
      <p:sp>
        <p:nvSpPr>
          <p:cNvPr id="20641" name="Rectangle 161"/>
          <p:cNvSpPr>
            <a:spLocks noChangeArrowheads="1"/>
          </p:cNvSpPr>
          <p:nvPr/>
        </p:nvSpPr>
        <p:spPr bwMode="auto">
          <a:xfrm>
            <a:off x="5099050" y="3859213"/>
            <a:ext cx="3873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Courier New" pitchFamily="49" charset="0"/>
              </a:rPr>
              <a:t>4</a:t>
            </a:r>
          </a:p>
        </p:txBody>
      </p:sp>
      <p:sp>
        <p:nvSpPr>
          <p:cNvPr id="20642" name="Rectangle 162"/>
          <p:cNvSpPr>
            <a:spLocks noChangeArrowheads="1"/>
          </p:cNvSpPr>
          <p:nvPr/>
        </p:nvSpPr>
        <p:spPr bwMode="auto">
          <a:xfrm>
            <a:off x="5080000" y="4348163"/>
            <a:ext cx="3619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Courier New" pitchFamily="49" charset="0"/>
              </a:rPr>
              <a:t>5</a:t>
            </a:r>
          </a:p>
        </p:txBody>
      </p:sp>
      <p:sp>
        <p:nvSpPr>
          <p:cNvPr id="20643" name="Rectangle 163"/>
          <p:cNvSpPr>
            <a:spLocks noChangeArrowheads="1"/>
          </p:cNvSpPr>
          <p:nvPr/>
        </p:nvSpPr>
        <p:spPr bwMode="auto">
          <a:xfrm>
            <a:off x="5080000" y="4808538"/>
            <a:ext cx="3619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Courier New" pitchFamily="49" charset="0"/>
              </a:rPr>
              <a:t>2</a:t>
            </a:r>
          </a:p>
        </p:txBody>
      </p:sp>
      <p:sp>
        <p:nvSpPr>
          <p:cNvPr id="20644" name="Rectangle 164"/>
          <p:cNvSpPr>
            <a:spLocks noChangeArrowheads="1"/>
          </p:cNvSpPr>
          <p:nvPr/>
        </p:nvSpPr>
        <p:spPr bwMode="auto">
          <a:xfrm>
            <a:off x="5516563" y="3849688"/>
            <a:ext cx="3873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Courier New" pitchFamily="49" charset="0"/>
              </a:rPr>
              <a:t>4</a:t>
            </a:r>
          </a:p>
        </p:txBody>
      </p:sp>
      <p:sp>
        <p:nvSpPr>
          <p:cNvPr id="20645" name="Rectangle 165"/>
          <p:cNvSpPr>
            <a:spLocks noChangeArrowheads="1"/>
          </p:cNvSpPr>
          <p:nvPr/>
        </p:nvSpPr>
        <p:spPr bwMode="auto">
          <a:xfrm>
            <a:off x="5526088" y="4338638"/>
            <a:ext cx="3619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Courier New" pitchFamily="49" charset="0"/>
              </a:rPr>
              <a:t>5</a:t>
            </a:r>
          </a:p>
        </p:txBody>
      </p:sp>
      <p:sp>
        <p:nvSpPr>
          <p:cNvPr id="20646" name="Rectangle 166"/>
          <p:cNvSpPr>
            <a:spLocks noChangeArrowheads="1"/>
          </p:cNvSpPr>
          <p:nvPr/>
        </p:nvSpPr>
        <p:spPr bwMode="auto">
          <a:xfrm>
            <a:off x="5526088" y="4808538"/>
            <a:ext cx="3619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Courier New" pitchFamily="49" charset="0"/>
              </a:rPr>
              <a:t>2</a:t>
            </a:r>
          </a:p>
        </p:txBody>
      </p:sp>
      <p:sp>
        <p:nvSpPr>
          <p:cNvPr id="20647" name="Rectangle 167"/>
          <p:cNvSpPr>
            <a:spLocks noChangeArrowheads="1"/>
          </p:cNvSpPr>
          <p:nvPr/>
        </p:nvSpPr>
        <p:spPr bwMode="auto">
          <a:xfrm>
            <a:off x="5980113" y="3849688"/>
            <a:ext cx="3873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Courier New" pitchFamily="49" charset="0"/>
              </a:rPr>
              <a:t>5</a:t>
            </a:r>
          </a:p>
        </p:txBody>
      </p:sp>
      <p:sp>
        <p:nvSpPr>
          <p:cNvPr id="20648" name="Rectangle 168"/>
          <p:cNvSpPr>
            <a:spLocks noChangeArrowheads="1"/>
          </p:cNvSpPr>
          <p:nvPr/>
        </p:nvSpPr>
        <p:spPr bwMode="auto">
          <a:xfrm>
            <a:off x="5997575" y="4348163"/>
            <a:ext cx="3619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Courier New" pitchFamily="49" charset="0"/>
              </a:rPr>
              <a:t>7</a:t>
            </a:r>
          </a:p>
        </p:txBody>
      </p:sp>
      <p:sp>
        <p:nvSpPr>
          <p:cNvPr id="20649" name="Rectangle 169"/>
          <p:cNvSpPr>
            <a:spLocks noChangeArrowheads="1"/>
          </p:cNvSpPr>
          <p:nvPr/>
        </p:nvSpPr>
        <p:spPr bwMode="auto">
          <a:xfrm>
            <a:off x="6007100" y="4827588"/>
            <a:ext cx="3619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Courier New" pitchFamily="49" charset="0"/>
              </a:rPr>
              <a:t>2</a:t>
            </a:r>
          </a:p>
        </p:txBody>
      </p:sp>
      <p:sp>
        <p:nvSpPr>
          <p:cNvPr id="20652" name="Rectangle 172"/>
          <p:cNvSpPr>
            <a:spLocks noChangeArrowheads="1"/>
          </p:cNvSpPr>
          <p:nvPr/>
        </p:nvSpPr>
        <p:spPr bwMode="auto">
          <a:xfrm>
            <a:off x="6457950" y="3821113"/>
            <a:ext cx="3873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Courier New" pitchFamily="49" charset="0"/>
              </a:rPr>
              <a:t>6</a:t>
            </a:r>
          </a:p>
        </p:txBody>
      </p:sp>
      <p:sp>
        <p:nvSpPr>
          <p:cNvPr id="20653" name="Rectangle 173"/>
          <p:cNvSpPr>
            <a:spLocks noChangeArrowheads="1"/>
          </p:cNvSpPr>
          <p:nvPr/>
        </p:nvSpPr>
        <p:spPr bwMode="auto">
          <a:xfrm>
            <a:off x="6465888" y="4329113"/>
            <a:ext cx="3619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Courier New" pitchFamily="49" charset="0"/>
              </a:rPr>
              <a:t>8</a:t>
            </a:r>
          </a:p>
        </p:txBody>
      </p:sp>
      <p:sp>
        <p:nvSpPr>
          <p:cNvPr id="20654" name="Rectangle 174"/>
          <p:cNvSpPr>
            <a:spLocks noChangeArrowheads="1"/>
          </p:cNvSpPr>
          <p:nvPr/>
        </p:nvSpPr>
        <p:spPr bwMode="auto">
          <a:xfrm>
            <a:off x="6465888" y="4818063"/>
            <a:ext cx="3619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Courier New" pitchFamily="49" charset="0"/>
              </a:rPr>
              <a:t>2</a:t>
            </a:r>
          </a:p>
        </p:txBody>
      </p:sp>
      <p:sp>
        <p:nvSpPr>
          <p:cNvPr id="20655" name="Rectangle 175"/>
          <p:cNvSpPr>
            <a:spLocks noChangeArrowheads="1"/>
          </p:cNvSpPr>
          <p:nvPr/>
        </p:nvSpPr>
        <p:spPr bwMode="auto">
          <a:xfrm>
            <a:off x="6954838" y="3830638"/>
            <a:ext cx="3873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Courier New" pitchFamily="49" charset="0"/>
              </a:rPr>
              <a:t>3</a:t>
            </a:r>
          </a:p>
        </p:txBody>
      </p:sp>
      <p:sp>
        <p:nvSpPr>
          <p:cNvPr id="20656" name="Rectangle 176"/>
          <p:cNvSpPr>
            <a:spLocks noChangeArrowheads="1"/>
          </p:cNvSpPr>
          <p:nvPr/>
        </p:nvSpPr>
        <p:spPr bwMode="auto">
          <a:xfrm>
            <a:off x="6972300" y="4338638"/>
            <a:ext cx="3619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Courier New" pitchFamily="49" charset="0"/>
              </a:rPr>
              <a:t>4</a:t>
            </a:r>
          </a:p>
        </p:txBody>
      </p:sp>
      <p:sp>
        <p:nvSpPr>
          <p:cNvPr id="20657" name="Rectangle 177"/>
          <p:cNvSpPr>
            <a:spLocks noChangeArrowheads="1"/>
          </p:cNvSpPr>
          <p:nvPr/>
        </p:nvSpPr>
        <p:spPr bwMode="auto">
          <a:xfrm>
            <a:off x="6972300" y="4770438"/>
            <a:ext cx="3619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Courier New" pitchFamily="49" charset="0"/>
              </a:rPr>
              <a:t>2</a:t>
            </a:r>
          </a:p>
        </p:txBody>
      </p:sp>
      <p:sp>
        <p:nvSpPr>
          <p:cNvPr id="20700" name="Line 220"/>
          <p:cNvSpPr>
            <a:spLocks noChangeShapeType="1"/>
          </p:cNvSpPr>
          <p:nvPr/>
        </p:nvSpPr>
        <p:spPr bwMode="auto">
          <a:xfrm flipH="1" flipV="1">
            <a:off x="2570163" y="3694113"/>
            <a:ext cx="458787" cy="9525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01" name="Line 221"/>
          <p:cNvSpPr>
            <a:spLocks noChangeShapeType="1"/>
          </p:cNvSpPr>
          <p:nvPr/>
        </p:nvSpPr>
        <p:spPr bwMode="auto">
          <a:xfrm flipH="1" flipV="1">
            <a:off x="2589213" y="3694113"/>
            <a:ext cx="896937" cy="9525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02" name="Line 222"/>
          <p:cNvSpPr>
            <a:spLocks noChangeShapeType="1"/>
          </p:cNvSpPr>
          <p:nvPr/>
        </p:nvSpPr>
        <p:spPr bwMode="auto">
          <a:xfrm flipH="1">
            <a:off x="3422650" y="3703638"/>
            <a:ext cx="511175" cy="1587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03" name="Line 223"/>
          <p:cNvSpPr>
            <a:spLocks noChangeShapeType="1"/>
          </p:cNvSpPr>
          <p:nvPr/>
        </p:nvSpPr>
        <p:spPr bwMode="auto">
          <a:xfrm flipH="1">
            <a:off x="3482975" y="3692525"/>
            <a:ext cx="887413" cy="11113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04" name="Line 224"/>
          <p:cNvSpPr>
            <a:spLocks noChangeShapeType="1"/>
          </p:cNvSpPr>
          <p:nvPr/>
        </p:nvSpPr>
        <p:spPr bwMode="auto">
          <a:xfrm flipH="1">
            <a:off x="4286250" y="3654425"/>
            <a:ext cx="55245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05" name="Line 225"/>
          <p:cNvSpPr>
            <a:spLocks noChangeShapeType="1"/>
          </p:cNvSpPr>
          <p:nvPr/>
        </p:nvSpPr>
        <p:spPr bwMode="auto">
          <a:xfrm flipH="1">
            <a:off x="3910013" y="3746500"/>
            <a:ext cx="938212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06" name="Line 226"/>
          <p:cNvSpPr>
            <a:spLocks noChangeShapeType="1"/>
          </p:cNvSpPr>
          <p:nvPr/>
        </p:nvSpPr>
        <p:spPr bwMode="auto">
          <a:xfrm flipH="1">
            <a:off x="4783138" y="3675063"/>
            <a:ext cx="55245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07" name="Line 227"/>
          <p:cNvSpPr>
            <a:spLocks noChangeShapeType="1"/>
          </p:cNvSpPr>
          <p:nvPr/>
        </p:nvSpPr>
        <p:spPr bwMode="auto">
          <a:xfrm flipH="1">
            <a:off x="4792663" y="3686175"/>
            <a:ext cx="928687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08" name="Line 228"/>
          <p:cNvSpPr>
            <a:spLocks noChangeShapeType="1"/>
          </p:cNvSpPr>
          <p:nvPr/>
        </p:nvSpPr>
        <p:spPr bwMode="auto">
          <a:xfrm flipH="1">
            <a:off x="5665788" y="3686175"/>
            <a:ext cx="633412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09" name="Line 229"/>
          <p:cNvSpPr>
            <a:spLocks noChangeShapeType="1"/>
          </p:cNvSpPr>
          <p:nvPr/>
        </p:nvSpPr>
        <p:spPr bwMode="auto">
          <a:xfrm flipH="1">
            <a:off x="6132513" y="3695700"/>
            <a:ext cx="633412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10" name="Line 230"/>
          <p:cNvSpPr>
            <a:spLocks noChangeShapeType="1"/>
          </p:cNvSpPr>
          <p:nvPr/>
        </p:nvSpPr>
        <p:spPr bwMode="auto">
          <a:xfrm flipH="1">
            <a:off x="4375150" y="3648075"/>
            <a:ext cx="2817813" cy="9525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11" name="Line 231"/>
          <p:cNvSpPr>
            <a:spLocks noChangeShapeType="1"/>
          </p:cNvSpPr>
          <p:nvPr/>
        </p:nvSpPr>
        <p:spPr bwMode="auto">
          <a:xfrm flipH="1">
            <a:off x="3927475" y="3738563"/>
            <a:ext cx="3265488" cy="9525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12" name="Text Box 57"/>
          <p:cNvSpPr txBox="1">
            <a:spLocks noChangeArrowheads="1"/>
          </p:cNvSpPr>
          <p:nvPr/>
        </p:nvSpPr>
        <p:spPr bwMode="auto">
          <a:xfrm>
            <a:off x="533400" y="5335588"/>
            <a:ext cx="632460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The subsequence 2, 3, 7, 8, 10, 13 is a longest increasing subsequence.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This method runs in </a:t>
            </a:r>
            <a:r>
              <a:rPr lang="en-US" altLang="zh-TW" sz="2400" i="1">
                <a:ea typeface="新細明體" pitchFamily="18" charset="-120"/>
              </a:rPr>
              <a:t>O</a:t>
            </a:r>
            <a:r>
              <a:rPr lang="en-US" altLang="zh-TW" sz="2400">
                <a:ea typeface="新細明體" pitchFamily="18" charset="-120"/>
              </a:rPr>
              <a:t>(</a:t>
            </a:r>
            <a:r>
              <a:rPr lang="en-US" altLang="zh-TW" sz="2400" i="1">
                <a:ea typeface="新細明體" pitchFamily="18" charset="-120"/>
              </a:rPr>
              <a:t>n</a:t>
            </a:r>
            <a:r>
              <a:rPr lang="en-US" altLang="zh-TW" sz="2400" i="1" baseline="30000">
                <a:ea typeface="新細明體" pitchFamily="18" charset="-120"/>
              </a:rPr>
              <a:t>2</a:t>
            </a:r>
            <a:r>
              <a:rPr lang="en-US" altLang="zh-TW" sz="2400">
                <a:ea typeface="新細明體" pitchFamily="18" charset="-120"/>
              </a:rPr>
              <a:t>)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207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20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20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20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20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7" dur="500"/>
                                        <p:tgtEl>
                                          <p:spTgt spid="20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8" dur="500"/>
                                        <p:tgtEl>
                                          <p:spTgt spid="20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9" dur="500"/>
                                        <p:tgtEl>
                                          <p:spTgt spid="20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0" dur="500"/>
                                        <p:tgtEl>
                                          <p:spTgt spid="20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1" dur="500"/>
                                        <p:tgtEl>
                                          <p:spTgt spid="20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6" dur="500"/>
                                        <p:tgtEl>
                                          <p:spTgt spid="20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1" dur="500"/>
                                        <p:tgtEl>
                                          <p:spTgt spid="20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/>
      <p:bldP spid="24581" grpId="0"/>
      <p:bldP spid="20622" grpId="0"/>
      <p:bldP spid="20627" grpId="0"/>
      <p:bldP spid="20628" grpId="0"/>
      <p:bldP spid="20629" grpId="0"/>
      <p:bldP spid="20630" grpId="0"/>
      <p:bldP spid="20631" grpId="0"/>
      <p:bldP spid="20632" grpId="0"/>
      <p:bldP spid="20633" grpId="0"/>
      <p:bldP spid="20634" grpId="0"/>
      <p:bldP spid="20635" grpId="0"/>
      <p:bldP spid="20636" grpId="0"/>
      <p:bldP spid="20637" grpId="0"/>
      <p:bldP spid="20638" grpId="0"/>
      <p:bldP spid="20639" grpId="0"/>
      <p:bldP spid="20640" grpId="0"/>
      <p:bldP spid="20641" grpId="0"/>
      <p:bldP spid="20642" grpId="0"/>
      <p:bldP spid="20643" grpId="0"/>
      <p:bldP spid="20644" grpId="0"/>
      <p:bldP spid="20645" grpId="0"/>
      <p:bldP spid="20646" grpId="0"/>
      <p:bldP spid="20647" grpId="0"/>
      <p:bldP spid="20648" grpId="0"/>
      <p:bldP spid="20649" grpId="0"/>
      <p:bldP spid="20652" grpId="0"/>
      <p:bldP spid="20653" grpId="0"/>
      <p:bldP spid="20654" grpId="0"/>
      <p:bldP spid="20655" grpId="0"/>
      <p:bldP spid="20656" grpId="0"/>
      <p:bldP spid="20657" grpId="0"/>
      <p:bldP spid="20700" grpId="0" animBg="1"/>
      <p:bldP spid="20700" grpId="1" animBg="1"/>
      <p:bldP spid="20701" grpId="0" animBg="1"/>
      <p:bldP spid="20701" grpId="1" animBg="1"/>
      <p:bldP spid="20702" grpId="0" animBg="1"/>
      <p:bldP spid="20702" grpId="1" animBg="1"/>
      <p:bldP spid="20703" grpId="0" animBg="1"/>
      <p:bldP spid="20703" grpId="1" animBg="1"/>
      <p:bldP spid="20704" grpId="0" animBg="1"/>
      <p:bldP spid="20704" grpId="1" animBg="1"/>
      <p:bldP spid="20705" grpId="0" animBg="1"/>
      <p:bldP spid="20705" grpId="1" animBg="1"/>
      <p:bldP spid="20706" grpId="0" animBg="1"/>
      <p:bldP spid="20706" grpId="1" animBg="1"/>
      <p:bldP spid="20707" grpId="0" animBg="1"/>
      <p:bldP spid="20707" grpId="1" animBg="1"/>
      <p:bldP spid="20708" grpId="0" animBg="1"/>
      <p:bldP spid="20708" grpId="1" animBg="1"/>
      <p:bldP spid="20709" grpId="0" animBg="1"/>
      <p:bldP spid="20709" grpId="1" animBg="1"/>
      <p:bldP spid="20710" grpId="0" animBg="1"/>
      <p:bldP spid="20710" grpId="1" animBg="1"/>
      <p:bldP spid="20711" grpId="0" animBg="1"/>
      <p:bldP spid="20711" grpId="1" animBg="1"/>
      <p:bldP spid="207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99CCA55-4527-4A18-8BA7-070B1CD57216}" type="slidenum">
              <a:rPr lang="en-US" altLang="zh-TW" smtClean="0">
                <a:ea typeface="新細明體" pitchFamily="18" charset="-120"/>
              </a:rPr>
              <a:pPr/>
              <a:t>12</a:t>
            </a:fld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An </a:t>
            </a:r>
            <a:r>
              <a:rPr lang="en-US" altLang="zh-TW" i="1" smtClean="0">
                <a:ea typeface="新細明體" pitchFamily="18" charset="-120"/>
              </a:rPr>
              <a:t>O</a:t>
            </a:r>
            <a:r>
              <a:rPr lang="en-US" altLang="zh-TW" smtClean="0">
                <a:ea typeface="新細明體" pitchFamily="18" charset="-120"/>
              </a:rPr>
              <a:t>(</a:t>
            </a:r>
            <a:r>
              <a:rPr lang="en-US" altLang="zh-TW" i="1" smtClean="0">
                <a:ea typeface="新細明體" pitchFamily="18" charset="-120"/>
              </a:rPr>
              <a:t>n </a:t>
            </a:r>
            <a:r>
              <a:rPr lang="en-US" altLang="zh-TW" smtClean="0">
                <a:ea typeface="新細明體" pitchFamily="18" charset="-120"/>
              </a:rPr>
              <a:t>log </a:t>
            </a:r>
            <a:r>
              <a:rPr lang="en-US" altLang="zh-TW" i="1" smtClean="0">
                <a:ea typeface="新細明體" pitchFamily="18" charset="-120"/>
              </a:rPr>
              <a:t>n</a:t>
            </a:r>
            <a:r>
              <a:rPr lang="en-US" altLang="zh-TW" smtClean="0">
                <a:ea typeface="新細明體" pitchFamily="18" charset="-120"/>
              </a:rPr>
              <a:t>) method for LIS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Define </a:t>
            </a:r>
            <a:r>
              <a:rPr lang="en-US" altLang="zh-TW" i="1" smtClean="0">
                <a:ea typeface="新細明體" pitchFamily="18" charset="-120"/>
              </a:rPr>
              <a:t>BestEnd</a:t>
            </a:r>
            <a:r>
              <a:rPr lang="en-US" altLang="zh-TW" smtClean="0">
                <a:ea typeface="新細明體" pitchFamily="18" charset="-120"/>
              </a:rPr>
              <a:t>[</a:t>
            </a:r>
            <a:r>
              <a:rPr lang="en-US" altLang="zh-TW" i="1" smtClean="0">
                <a:ea typeface="新細明體" pitchFamily="18" charset="-120"/>
              </a:rPr>
              <a:t>k</a:t>
            </a:r>
            <a:r>
              <a:rPr lang="en-US" altLang="zh-TW" smtClean="0">
                <a:ea typeface="新細明體" pitchFamily="18" charset="-120"/>
              </a:rPr>
              <a:t>] to be the smallest number of an increasing subsequence of length </a:t>
            </a:r>
            <a:r>
              <a:rPr lang="en-US" altLang="zh-TW" i="1" smtClean="0">
                <a:ea typeface="新細明體" pitchFamily="18" charset="-120"/>
              </a:rPr>
              <a:t>k</a:t>
            </a:r>
            <a:r>
              <a:rPr lang="en-US" altLang="zh-TW" smtClean="0">
                <a:ea typeface="新細明體" pitchFamily="18" charset="-120"/>
              </a:rPr>
              <a:t>.</a:t>
            </a:r>
            <a:endParaRPr lang="en-US" altLang="zh-TW" i="1" smtClean="0">
              <a:ea typeface="新細明體" pitchFamily="18" charset="-120"/>
            </a:endParaRP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1371600" y="3048000"/>
            <a:ext cx="6172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800">
                <a:ea typeface="新細明體" pitchFamily="18" charset="-120"/>
              </a:rPr>
              <a:t>9   2   5   3  7  11   8   10   13    6</a:t>
            </a:r>
          </a:p>
          <a:p>
            <a:pPr eaLnBrk="1" hangingPunct="1">
              <a:spcBef>
                <a:spcPct val="50000"/>
              </a:spcBef>
            </a:pPr>
            <a:endParaRPr lang="en-US" altLang="zh-TW" sz="2400">
              <a:ea typeface="新細明體" pitchFamily="18" charset="-120"/>
            </a:endParaRPr>
          </a:p>
        </p:txBody>
      </p:sp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1371600" y="3581400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9</a:t>
            </a:r>
          </a:p>
        </p:txBody>
      </p:sp>
      <p:sp>
        <p:nvSpPr>
          <p:cNvPr id="19463" name="Text Box 8"/>
          <p:cNvSpPr txBox="1">
            <a:spLocks noChangeArrowheads="1"/>
          </p:cNvSpPr>
          <p:nvPr/>
        </p:nvSpPr>
        <p:spPr bwMode="auto">
          <a:xfrm>
            <a:off x="1828800" y="3581400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2</a:t>
            </a:r>
          </a:p>
        </p:txBody>
      </p:sp>
      <p:sp>
        <p:nvSpPr>
          <p:cNvPr id="19464" name="Text Box 9"/>
          <p:cNvSpPr txBox="1">
            <a:spLocks noChangeArrowheads="1"/>
          </p:cNvSpPr>
          <p:nvPr/>
        </p:nvSpPr>
        <p:spPr bwMode="auto">
          <a:xfrm>
            <a:off x="2286000" y="3581400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2</a:t>
            </a:r>
          </a:p>
        </p:txBody>
      </p:sp>
      <p:sp>
        <p:nvSpPr>
          <p:cNvPr id="19465" name="Text Box 10"/>
          <p:cNvSpPr txBox="1">
            <a:spLocks noChangeArrowheads="1"/>
          </p:cNvSpPr>
          <p:nvPr/>
        </p:nvSpPr>
        <p:spPr bwMode="auto">
          <a:xfrm>
            <a:off x="2286000" y="4038600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5</a:t>
            </a:r>
          </a:p>
        </p:txBody>
      </p:sp>
      <p:sp>
        <p:nvSpPr>
          <p:cNvPr id="19466" name="Text Box 11"/>
          <p:cNvSpPr txBox="1">
            <a:spLocks noChangeArrowheads="1"/>
          </p:cNvSpPr>
          <p:nvPr/>
        </p:nvSpPr>
        <p:spPr bwMode="auto">
          <a:xfrm>
            <a:off x="2743200" y="3581400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2</a:t>
            </a:r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2743200" y="4038600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3</a:t>
            </a:r>
          </a:p>
        </p:txBody>
      </p:sp>
      <p:sp>
        <p:nvSpPr>
          <p:cNvPr id="19468" name="Text Box 13"/>
          <p:cNvSpPr txBox="1">
            <a:spLocks noChangeArrowheads="1"/>
          </p:cNvSpPr>
          <p:nvPr/>
        </p:nvSpPr>
        <p:spPr bwMode="auto">
          <a:xfrm>
            <a:off x="3200400" y="3581400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2</a:t>
            </a:r>
          </a:p>
        </p:txBody>
      </p:sp>
      <p:sp>
        <p:nvSpPr>
          <p:cNvPr id="19469" name="Text Box 14"/>
          <p:cNvSpPr txBox="1">
            <a:spLocks noChangeArrowheads="1"/>
          </p:cNvSpPr>
          <p:nvPr/>
        </p:nvSpPr>
        <p:spPr bwMode="auto">
          <a:xfrm>
            <a:off x="3200400" y="4038600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3</a:t>
            </a:r>
          </a:p>
        </p:txBody>
      </p:sp>
      <p:sp>
        <p:nvSpPr>
          <p:cNvPr id="19470" name="Text Box 15"/>
          <p:cNvSpPr txBox="1">
            <a:spLocks noChangeArrowheads="1"/>
          </p:cNvSpPr>
          <p:nvPr/>
        </p:nvSpPr>
        <p:spPr bwMode="auto">
          <a:xfrm>
            <a:off x="3200400" y="4495800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7</a:t>
            </a:r>
          </a:p>
        </p:txBody>
      </p:sp>
      <p:sp>
        <p:nvSpPr>
          <p:cNvPr id="19471" name="Text Box 16"/>
          <p:cNvSpPr txBox="1">
            <a:spLocks noChangeArrowheads="1"/>
          </p:cNvSpPr>
          <p:nvPr/>
        </p:nvSpPr>
        <p:spPr bwMode="auto">
          <a:xfrm>
            <a:off x="3657600" y="3581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2</a:t>
            </a:r>
          </a:p>
        </p:txBody>
      </p:sp>
      <p:sp>
        <p:nvSpPr>
          <p:cNvPr id="19472" name="Text Box 17"/>
          <p:cNvSpPr txBox="1">
            <a:spLocks noChangeArrowheads="1"/>
          </p:cNvSpPr>
          <p:nvPr/>
        </p:nvSpPr>
        <p:spPr bwMode="auto">
          <a:xfrm>
            <a:off x="3657600" y="40386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3</a:t>
            </a:r>
          </a:p>
        </p:txBody>
      </p:sp>
      <p:sp>
        <p:nvSpPr>
          <p:cNvPr id="19473" name="Text Box 18"/>
          <p:cNvSpPr txBox="1">
            <a:spLocks noChangeArrowheads="1"/>
          </p:cNvSpPr>
          <p:nvPr/>
        </p:nvSpPr>
        <p:spPr bwMode="auto">
          <a:xfrm>
            <a:off x="3657600" y="44958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7</a:t>
            </a:r>
          </a:p>
        </p:txBody>
      </p:sp>
      <p:sp>
        <p:nvSpPr>
          <p:cNvPr id="19474" name="Text Box 22"/>
          <p:cNvSpPr txBox="1">
            <a:spLocks noChangeArrowheads="1"/>
          </p:cNvSpPr>
          <p:nvPr/>
        </p:nvSpPr>
        <p:spPr bwMode="auto">
          <a:xfrm>
            <a:off x="3657600" y="49530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11</a:t>
            </a:r>
          </a:p>
        </p:txBody>
      </p:sp>
      <p:sp>
        <p:nvSpPr>
          <p:cNvPr id="19475" name="Text Box 23"/>
          <p:cNvSpPr txBox="1">
            <a:spLocks noChangeArrowheads="1"/>
          </p:cNvSpPr>
          <p:nvPr/>
        </p:nvSpPr>
        <p:spPr bwMode="auto">
          <a:xfrm>
            <a:off x="4267200" y="3581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2</a:t>
            </a:r>
          </a:p>
        </p:txBody>
      </p:sp>
      <p:sp>
        <p:nvSpPr>
          <p:cNvPr id="19476" name="Text Box 24"/>
          <p:cNvSpPr txBox="1">
            <a:spLocks noChangeArrowheads="1"/>
          </p:cNvSpPr>
          <p:nvPr/>
        </p:nvSpPr>
        <p:spPr bwMode="auto">
          <a:xfrm>
            <a:off x="4267200" y="40386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3</a:t>
            </a:r>
          </a:p>
        </p:txBody>
      </p:sp>
      <p:sp>
        <p:nvSpPr>
          <p:cNvPr id="19477" name="Text Box 25"/>
          <p:cNvSpPr txBox="1">
            <a:spLocks noChangeArrowheads="1"/>
          </p:cNvSpPr>
          <p:nvPr/>
        </p:nvSpPr>
        <p:spPr bwMode="auto">
          <a:xfrm>
            <a:off x="4267200" y="44958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7</a:t>
            </a:r>
          </a:p>
        </p:txBody>
      </p:sp>
      <p:sp>
        <p:nvSpPr>
          <p:cNvPr id="19478" name="Text Box 26"/>
          <p:cNvSpPr txBox="1">
            <a:spLocks noChangeArrowheads="1"/>
          </p:cNvSpPr>
          <p:nvPr/>
        </p:nvSpPr>
        <p:spPr bwMode="auto">
          <a:xfrm>
            <a:off x="4267200" y="49530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8</a:t>
            </a:r>
          </a:p>
        </p:txBody>
      </p:sp>
      <p:sp>
        <p:nvSpPr>
          <p:cNvPr id="19479" name="Text Box 27"/>
          <p:cNvSpPr txBox="1">
            <a:spLocks noChangeArrowheads="1"/>
          </p:cNvSpPr>
          <p:nvPr/>
        </p:nvSpPr>
        <p:spPr bwMode="auto">
          <a:xfrm>
            <a:off x="4953000" y="3581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2</a:t>
            </a:r>
          </a:p>
        </p:txBody>
      </p:sp>
      <p:sp>
        <p:nvSpPr>
          <p:cNvPr id="19480" name="Text Box 28"/>
          <p:cNvSpPr txBox="1">
            <a:spLocks noChangeArrowheads="1"/>
          </p:cNvSpPr>
          <p:nvPr/>
        </p:nvSpPr>
        <p:spPr bwMode="auto">
          <a:xfrm>
            <a:off x="4953000" y="40386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3</a:t>
            </a:r>
          </a:p>
        </p:txBody>
      </p:sp>
      <p:sp>
        <p:nvSpPr>
          <p:cNvPr id="19481" name="Text Box 29"/>
          <p:cNvSpPr txBox="1">
            <a:spLocks noChangeArrowheads="1"/>
          </p:cNvSpPr>
          <p:nvPr/>
        </p:nvSpPr>
        <p:spPr bwMode="auto">
          <a:xfrm>
            <a:off x="4953000" y="44958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7</a:t>
            </a:r>
          </a:p>
        </p:txBody>
      </p:sp>
      <p:sp>
        <p:nvSpPr>
          <p:cNvPr id="19482" name="Text Box 30"/>
          <p:cNvSpPr txBox="1">
            <a:spLocks noChangeArrowheads="1"/>
          </p:cNvSpPr>
          <p:nvPr/>
        </p:nvSpPr>
        <p:spPr bwMode="auto">
          <a:xfrm>
            <a:off x="4953000" y="49530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8</a:t>
            </a:r>
          </a:p>
        </p:txBody>
      </p:sp>
      <p:sp>
        <p:nvSpPr>
          <p:cNvPr id="19483" name="Text Box 32"/>
          <p:cNvSpPr txBox="1">
            <a:spLocks noChangeArrowheads="1"/>
          </p:cNvSpPr>
          <p:nvPr/>
        </p:nvSpPr>
        <p:spPr bwMode="auto">
          <a:xfrm>
            <a:off x="4953000" y="54102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10</a:t>
            </a:r>
          </a:p>
        </p:txBody>
      </p:sp>
      <p:sp>
        <p:nvSpPr>
          <p:cNvPr id="19484" name="Text Box 33"/>
          <p:cNvSpPr txBox="1">
            <a:spLocks noChangeArrowheads="1"/>
          </p:cNvSpPr>
          <p:nvPr/>
        </p:nvSpPr>
        <p:spPr bwMode="auto">
          <a:xfrm>
            <a:off x="5562600" y="3581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2</a:t>
            </a:r>
          </a:p>
        </p:txBody>
      </p:sp>
      <p:sp>
        <p:nvSpPr>
          <p:cNvPr id="19485" name="Text Box 34"/>
          <p:cNvSpPr txBox="1">
            <a:spLocks noChangeArrowheads="1"/>
          </p:cNvSpPr>
          <p:nvPr/>
        </p:nvSpPr>
        <p:spPr bwMode="auto">
          <a:xfrm>
            <a:off x="5562600" y="40386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3</a:t>
            </a:r>
          </a:p>
        </p:txBody>
      </p:sp>
      <p:sp>
        <p:nvSpPr>
          <p:cNvPr id="19486" name="Text Box 35"/>
          <p:cNvSpPr txBox="1">
            <a:spLocks noChangeArrowheads="1"/>
          </p:cNvSpPr>
          <p:nvPr/>
        </p:nvSpPr>
        <p:spPr bwMode="auto">
          <a:xfrm>
            <a:off x="5562600" y="44958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7</a:t>
            </a:r>
          </a:p>
        </p:txBody>
      </p:sp>
      <p:sp>
        <p:nvSpPr>
          <p:cNvPr id="19487" name="Text Box 36"/>
          <p:cNvSpPr txBox="1">
            <a:spLocks noChangeArrowheads="1"/>
          </p:cNvSpPr>
          <p:nvPr/>
        </p:nvSpPr>
        <p:spPr bwMode="auto">
          <a:xfrm>
            <a:off x="5562600" y="49530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8</a:t>
            </a:r>
          </a:p>
        </p:txBody>
      </p:sp>
      <p:sp>
        <p:nvSpPr>
          <p:cNvPr id="19488" name="Text Box 37"/>
          <p:cNvSpPr txBox="1">
            <a:spLocks noChangeArrowheads="1"/>
          </p:cNvSpPr>
          <p:nvPr/>
        </p:nvSpPr>
        <p:spPr bwMode="auto">
          <a:xfrm>
            <a:off x="5562600" y="54102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10</a:t>
            </a:r>
          </a:p>
        </p:txBody>
      </p:sp>
      <p:sp>
        <p:nvSpPr>
          <p:cNvPr id="19489" name="Text Box 38"/>
          <p:cNvSpPr txBox="1">
            <a:spLocks noChangeArrowheads="1"/>
          </p:cNvSpPr>
          <p:nvPr/>
        </p:nvSpPr>
        <p:spPr bwMode="auto">
          <a:xfrm>
            <a:off x="5562600" y="5867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13</a:t>
            </a:r>
          </a:p>
        </p:txBody>
      </p:sp>
      <p:sp>
        <p:nvSpPr>
          <p:cNvPr id="19490" name="Line 48"/>
          <p:cNvSpPr>
            <a:spLocks noChangeShapeType="1"/>
          </p:cNvSpPr>
          <p:nvPr/>
        </p:nvSpPr>
        <p:spPr bwMode="auto">
          <a:xfrm flipH="1">
            <a:off x="67818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19491" name="Line 49"/>
          <p:cNvSpPr>
            <a:spLocks noChangeShapeType="1"/>
          </p:cNvSpPr>
          <p:nvPr/>
        </p:nvSpPr>
        <p:spPr bwMode="auto">
          <a:xfrm flipH="1">
            <a:off x="67818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19492" name="Line 50"/>
          <p:cNvSpPr>
            <a:spLocks noChangeShapeType="1"/>
          </p:cNvSpPr>
          <p:nvPr/>
        </p:nvSpPr>
        <p:spPr bwMode="auto">
          <a:xfrm flipH="1">
            <a:off x="6781800" y="518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19493" name="Line 51"/>
          <p:cNvSpPr>
            <a:spLocks noChangeShapeType="1"/>
          </p:cNvSpPr>
          <p:nvPr/>
        </p:nvSpPr>
        <p:spPr bwMode="auto">
          <a:xfrm flipH="1">
            <a:off x="6781800" y="4724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19494" name="Line 52"/>
          <p:cNvSpPr>
            <a:spLocks noChangeShapeType="1"/>
          </p:cNvSpPr>
          <p:nvPr/>
        </p:nvSpPr>
        <p:spPr bwMode="auto">
          <a:xfrm flipH="1">
            <a:off x="6781800" y="5638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19495" name="Line 53"/>
          <p:cNvSpPr>
            <a:spLocks noChangeShapeType="1"/>
          </p:cNvSpPr>
          <p:nvPr/>
        </p:nvSpPr>
        <p:spPr bwMode="auto">
          <a:xfrm flipH="1">
            <a:off x="6781800" y="609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19496" name="Text Box 54"/>
          <p:cNvSpPr txBox="1">
            <a:spLocks noChangeArrowheads="1"/>
          </p:cNvSpPr>
          <p:nvPr/>
        </p:nvSpPr>
        <p:spPr bwMode="auto">
          <a:xfrm>
            <a:off x="7162800" y="35814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itchFamily="18" charset="-120"/>
              </a:rPr>
              <a:t>BestEnd</a:t>
            </a:r>
            <a:r>
              <a:rPr lang="en-US" altLang="zh-TW">
                <a:ea typeface="新細明體" pitchFamily="18" charset="-120"/>
              </a:rPr>
              <a:t>[1]</a:t>
            </a:r>
            <a:endParaRPr lang="en-US" altLang="zh-TW" i="1">
              <a:ea typeface="新細明體" pitchFamily="18" charset="-120"/>
            </a:endParaRPr>
          </a:p>
        </p:txBody>
      </p:sp>
      <p:sp>
        <p:nvSpPr>
          <p:cNvPr id="19497" name="Text Box 55"/>
          <p:cNvSpPr txBox="1">
            <a:spLocks noChangeArrowheads="1"/>
          </p:cNvSpPr>
          <p:nvPr/>
        </p:nvSpPr>
        <p:spPr bwMode="auto">
          <a:xfrm>
            <a:off x="7162800" y="40386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itchFamily="18" charset="-120"/>
              </a:rPr>
              <a:t>BestEnd</a:t>
            </a:r>
            <a:r>
              <a:rPr lang="en-US" altLang="zh-TW">
                <a:ea typeface="新細明體" pitchFamily="18" charset="-120"/>
              </a:rPr>
              <a:t>[2]</a:t>
            </a:r>
            <a:endParaRPr lang="en-US" altLang="zh-TW" i="1">
              <a:ea typeface="新細明體" pitchFamily="18" charset="-120"/>
            </a:endParaRPr>
          </a:p>
        </p:txBody>
      </p:sp>
      <p:sp>
        <p:nvSpPr>
          <p:cNvPr id="19498" name="Text Box 56"/>
          <p:cNvSpPr txBox="1">
            <a:spLocks noChangeArrowheads="1"/>
          </p:cNvSpPr>
          <p:nvPr/>
        </p:nvSpPr>
        <p:spPr bwMode="auto">
          <a:xfrm>
            <a:off x="7162800" y="44958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itchFamily="18" charset="-120"/>
              </a:rPr>
              <a:t>BestEnd</a:t>
            </a:r>
            <a:r>
              <a:rPr lang="en-US" altLang="zh-TW">
                <a:ea typeface="新細明體" pitchFamily="18" charset="-120"/>
              </a:rPr>
              <a:t>[3]</a:t>
            </a:r>
            <a:endParaRPr lang="en-US" altLang="zh-TW" i="1">
              <a:ea typeface="新細明體" pitchFamily="18" charset="-120"/>
            </a:endParaRPr>
          </a:p>
        </p:txBody>
      </p:sp>
      <p:sp>
        <p:nvSpPr>
          <p:cNvPr id="19499" name="Text Box 57"/>
          <p:cNvSpPr txBox="1">
            <a:spLocks noChangeArrowheads="1"/>
          </p:cNvSpPr>
          <p:nvPr/>
        </p:nvSpPr>
        <p:spPr bwMode="auto">
          <a:xfrm>
            <a:off x="7162800" y="49530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itchFamily="18" charset="-120"/>
              </a:rPr>
              <a:t>BestEnd</a:t>
            </a:r>
            <a:r>
              <a:rPr lang="en-US" altLang="zh-TW">
                <a:ea typeface="新細明體" pitchFamily="18" charset="-120"/>
              </a:rPr>
              <a:t>[4]</a:t>
            </a:r>
            <a:endParaRPr lang="en-US" altLang="zh-TW" i="1">
              <a:ea typeface="新細明體" pitchFamily="18" charset="-120"/>
            </a:endParaRPr>
          </a:p>
        </p:txBody>
      </p:sp>
      <p:sp>
        <p:nvSpPr>
          <p:cNvPr id="19500" name="Text Box 58"/>
          <p:cNvSpPr txBox="1">
            <a:spLocks noChangeArrowheads="1"/>
          </p:cNvSpPr>
          <p:nvPr/>
        </p:nvSpPr>
        <p:spPr bwMode="auto">
          <a:xfrm>
            <a:off x="7162800" y="54102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itchFamily="18" charset="-120"/>
              </a:rPr>
              <a:t>BestEnd</a:t>
            </a:r>
            <a:r>
              <a:rPr lang="en-US" altLang="zh-TW">
                <a:ea typeface="新細明體" pitchFamily="18" charset="-120"/>
              </a:rPr>
              <a:t>[5]</a:t>
            </a:r>
            <a:endParaRPr lang="en-US" altLang="zh-TW" i="1">
              <a:ea typeface="新細明體" pitchFamily="18" charset="-120"/>
            </a:endParaRPr>
          </a:p>
        </p:txBody>
      </p:sp>
      <p:sp>
        <p:nvSpPr>
          <p:cNvPr id="19501" name="Text Box 59"/>
          <p:cNvSpPr txBox="1">
            <a:spLocks noChangeArrowheads="1"/>
          </p:cNvSpPr>
          <p:nvPr/>
        </p:nvSpPr>
        <p:spPr bwMode="auto">
          <a:xfrm>
            <a:off x="7162800" y="58674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itchFamily="18" charset="-120"/>
              </a:rPr>
              <a:t>BestEnd</a:t>
            </a:r>
            <a:r>
              <a:rPr lang="en-US" altLang="zh-TW">
                <a:ea typeface="新細明體" pitchFamily="18" charset="-120"/>
              </a:rPr>
              <a:t>[6]</a:t>
            </a:r>
            <a:endParaRPr lang="en-US" altLang="zh-TW" i="1">
              <a:ea typeface="新細明體" pitchFamily="18" charset="-120"/>
            </a:endParaRPr>
          </a:p>
        </p:txBody>
      </p:sp>
      <p:sp>
        <p:nvSpPr>
          <p:cNvPr id="19502" name="Line 62"/>
          <p:cNvSpPr>
            <a:spLocks noChangeShapeType="1"/>
          </p:cNvSpPr>
          <p:nvPr/>
        </p:nvSpPr>
        <p:spPr bwMode="auto">
          <a:xfrm>
            <a:off x="25908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19503" name="Line 63"/>
          <p:cNvSpPr>
            <a:spLocks noChangeShapeType="1"/>
          </p:cNvSpPr>
          <p:nvPr/>
        </p:nvSpPr>
        <p:spPr bwMode="auto">
          <a:xfrm>
            <a:off x="30480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19504" name="Line 64"/>
          <p:cNvSpPr>
            <a:spLocks noChangeShapeType="1"/>
          </p:cNvSpPr>
          <p:nvPr/>
        </p:nvSpPr>
        <p:spPr bwMode="auto">
          <a:xfrm>
            <a:off x="350520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19505" name="Line 65"/>
          <p:cNvSpPr>
            <a:spLocks noChangeShapeType="1"/>
          </p:cNvSpPr>
          <p:nvPr/>
        </p:nvSpPr>
        <p:spPr bwMode="auto">
          <a:xfrm>
            <a:off x="41148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19506" name="Line 66"/>
          <p:cNvSpPr>
            <a:spLocks noChangeShapeType="1"/>
          </p:cNvSpPr>
          <p:nvPr/>
        </p:nvSpPr>
        <p:spPr bwMode="auto">
          <a:xfrm>
            <a:off x="47244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19507" name="Line 67"/>
          <p:cNvSpPr>
            <a:spLocks noChangeShapeType="1"/>
          </p:cNvSpPr>
          <p:nvPr/>
        </p:nvSpPr>
        <p:spPr bwMode="auto">
          <a:xfrm>
            <a:off x="54102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19508" name="Line 68"/>
          <p:cNvSpPr>
            <a:spLocks noChangeShapeType="1"/>
          </p:cNvSpPr>
          <p:nvPr/>
        </p:nvSpPr>
        <p:spPr bwMode="auto">
          <a:xfrm>
            <a:off x="6019800" y="5715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56980A-706A-47F8-93BD-EB43612527E4}" type="slidenum">
              <a:rPr lang="en-US" altLang="zh-TW" smtClean="0">
                <a:ea typeface="新細明體" pitchFamily="18" charset="-120"/>
              </a:rPr>
              <a:pPr/>
              <a:t>13</a:t>
            </a:fld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An </a:t>
            </a:r>
            <a:r>
              <a:rPr lang="en-US" altLang="zh-TW" i="1" smtClean="0">
                <a:ea typeface="新細明體" pitchFamily="18" charset="-120"/>
              </a:rPr>
              <a:t>O</a:t>
            </a:r>
            <a:r>
              <a:rPr lang="en-US" altLang="zh-TW" smtClean="0">
                <a:ea typeface="新細明體" pitchFamily="18" charset="-120"/>
              </a:rPr>
              <a:t>(</a:t>
            </a:r>
            <a:r>
              <a:rPr lang="en-US" altLang="zh-TW" i="1" smtClean="0">
                <a:ea typeface="新細明體" pitchFamily="18" charset="-120"/>
              </a:rPr>
              <a:t>n </a:t>
            </a:r>
            <a:r>
              <a:rPr lang="en-US" altLang="zh-TW" smtClean="0">
                <a:ea typeface="新細明體" pitchFamily="18" charset="-120"/>
              </a:rPr>
              <a:t>log </a:t>
            </a:r>
            <a:r>
              <a:rPr lang="en-US" altLang="zh-TW" i="1" smtClean="0">
                <a:ea typeface="新細明體" pitchFamily="18" charset="-120"/>
              </a:rPr>
              <a:t>n</a:t>
            </a:r>
            <a:r>
              <a:rPr lang="en-US" altLang="zh-TW" smtClean="0">
                <a:ea typeface="新細明體" pitchFamily="18" charset="-120"/>
              </a:rPr>
              <a:t>) method for LIS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Define </a:t>
            </a:r>
            <a:r>
              <a:rPr lang="en-US" altLang="zh-TW" i="1" smtClean="0">
                <a:ea typeface="新細明體" pitchFamily="18" charset="-120"/>
              </a:rPr>
              <a:t>BestEnd</a:t>
            </a:r>
            <a:r>
              <a:rPr lang="en-US" altLang="zh-TW" smtClean="0">
                <a:ea typeface="新細明體" pitchFamily="18" charset="-120"/>
              </a:rPr>
              <a:t>[</a:t>
            </a:r>
            <a:r>
              <a:rPr lang="en-US" altLang="zh-TW" i="1" smtClean="0">
                <a:ea typeface="新細明體" pitchFamily="18" charset="-120"/>
              </a:rPr>
              <a:t>k</a:t>
            </a:r>
            <a:r>
              <a:rPr lang="en-US" altLang="zh-TW" smtClean="0">
                <a:ea typeface="新細明體" pitchFamily="18" charset="-120"/>
              </a:rPr>
              <a:t>] to be the smallest number of an increasing subsequence of length </a:t>
            </a:r>
            <a:r>
              <a:rPr lang="en-US" altLang="zh-TW" i="1" smtClean="0">
                <a:ea typeface="新細明體" pitchFamily="18" charset="-120"/>
              </a:rPr>
              <a:t>k</a:t>
            </a:r>
            <a:r>
              <a:rPr lang="en-US" altLang="zh-TW" smtClean="0">
                <a:ea typeface="新細明體" pitchFamily="18" charset="-120"/>
              </a:rPr>
              <a:t>.</a:t>
            </a:r>
            <a:endParaRPr lang="en-US" altLang="zh-TW" i="1" smtClean="0">
              <a:ea typeface="新細明體" pitchFamily="18" charset="-120"/>
            </a:endParaRP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1371600" y="3048000"/>
            <a:ext cx="6172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800">
                <a:ea typeface="新細明體" pitchFamily="18" charset="-120"/>
              </a:rPr>
              <a:t>9   2   5   3  7  11   8    10  13   6</a:t>
            </a:r>
          </a:p>
          <a:p>
            <a:pPr eaLnBrk="1" hangingPunct="1">
              <a:spcBef>
                <a:spcPct val="50000"/>
              </a:spcBef>
            </a:pPr>
            <a:endParaRPr lang="en-US" altLang="zh-TW" sz="2400">
              <a:ea typeface="新細明體" pitchFamily="18" charset="-120"/>
            </a:endParaRP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1371600" y="3581400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9</a:t>
            </a: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1828800" y="3581400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2</a:t>
            </a: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2286000" y="3581400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2</a:t>
            </a:r>
          </a:p>
        </p:txBody>
      </p:sp>
      <p:sp>
        <p:nvSpPr>
          <p:cNvPr id="20489" name="Text Box 8"/>
          <p:cNvSpPr txBox="1">
            <a:spLocks noChangeArrowheads="1"/>
          </p:cNvSpPr>
          <p:nvPr/>
        </p:nvSpPr>
        <p:spPr bwMode="auto">
          <a:xfrm>
            <a:off x="2286000" y="4038600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5</a:t>
            </a:r>
          </a:p>
        </p:txBody>
      </p:sp>
      <p:sp>
        <p:nvSpPr>
          <p:cNvPr id="20490" name="Text Box 9"/>
          <p:cNvSpPr txBox="1">
            <a:spLocks noChangeArrowheads="1"/>
          </p:cNvSpPr>
          <p:nvPr/>
        </p:nvSpPr>
        <p:spPr bwMode="auto">
          <a:xfrm>
            <a:off x="2743200" y="3581400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2</a:t>
            </a:r>
          </a:p>
        </p:txBody>
      </p:sp>
      <p:sp>
        <p:nvSpPr>
          <p:cNvPr id="20491" name="Text Box 10"/>
          <p:cNvSpPr txBox="1">
            <a:spLocks noChangeArrowheads="1"/>
          </p:cNvSpPr>
          <p:nvPr/>
        </p:nvSpPr>
        <p:spPr bwMode="auto">
          <a:xfrm>
            <a:off x="2743200" y="4038600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3</a:t>
            </a:r>
          </a:p>
        </p:txBody>
      </p:sp>
      <p:sp>
        <p:nvSpPr>
          <p:cNvPr id="20492" name="Text Box 11"/>
          <p:cNvSpPr txBox="1">
            <a:spLocks noChangeArrowheads="1"/>
          </p:cNvSpPr>
          <p:nvPr/>
        </p:nvSpPr>
        <p:spPr bwMode="auto">
          <a:xfrm>
            <a:off x="3200400" y="3581400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2</a:t>
            </a:r>
          </a:p>
        </p:txBody>
      </p:sp>
      <p:sp>
        <p:nvSpPr>
          <p:cNvPr id="20493" name="Text Box 12"/>
          <p:cNvSpPr txBox="1">
            <a:spLocks noChangeArrowheads="1"/>
          </p:cNvSpPr>
          <p:nvPr/>
        </p:nvSpPr>
        <p:spPr bwMode="auto">
          <a:xfrm>
            <a:off x="3200400" y="4038600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3</a:t>
            </a:r>
          </a:p>
        </p:txBody>
      </p:sp>
      <p:sp>
        <p:nvSpPr>
          <p:cNvPr id="20494" name="Text Box 13"/>
          <p:cNvSpPr txBox="1">
            <a:spLocks noChangeArrowheads="1"/>
          </p:cNvSpPr>
          <p:nvPr/>
        </p:nvSpPr>
        <p:spPr bwMode="auto">
          <a:xfrm>
            <a:off x="3200400" y="4495800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7</a:t>
            </a:r>
          </a:p>
        </p:txBody>
      </p:sp>
      <p:sp>
        <p:nvSpPr>
          <p:cNvPr id="20495" name="Text Box 14"/>
          <p:cNvSpPr txBox="1">
            <a:spLocks noChangeArrowheads="1"/>
          </p:cNvSpPr>
          <p:nvPr/>
        </p:nvSpPr>
        <p:spPr bwMode="auto">
          <a:xfrm>
            <a:off x="3657600" y="3581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2</a:t>
            </a:r>
          </a:p>
        </p:txBody>
      </p:sp>
      <p:sp>
        <p:nvSpPr>
          <p:cNvPr id="20496" name="Text Box 15"/>
          <p:cNvSpPr txBox="1">
            <a:spLocks noChangeArrowheads="1"/>
          </p:cNvSpPr>
          <p:nvPr/>
        </p:nvSpPr>
        <p:spPr bwMode="auto">
          <a:xfrm>
            <a:off x="3657600" y="40386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3</a:t>
            </a:r>
          </a:p>
        </p:txBody>
      </p:sp>
      <p:sp>
        <p:nvSpPr>
          <p:cNvPr id="20497" name="Text Box 16"/>
          <p:cNvSpPr txBox="1">
            <a:spLocks noChangeArrowheads="1"/>
          </p:cNvSpPr>
          <p:nvPr/>
        </p:nvSpPr>
        <p:spPr bwMode="auto">
          <a:xfrm>
            <a:off x="3657600" y="44958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7</a:t>
            </a:r>
          </a:p>
        </p:txBody>
      </p:sp>
      <p:sp>
        <p:nvSpPr>
          <p:cNvPr id="20498" name="Text Box 17"/>
          <p:cNvSpPr txBox="1">
            <a:spLocks noChangeArrowheads="1"/>
          </p:cNvSpPr>
          <p:nvPr/>
        </p:nvSpPr>
        <p:spPr bwMode="auto">
          <a:xfrm>
            <a:off x="3657600" y="49530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11</a:t>
            </a:r>
          </a:p>
        </p:txBody>
      </p:sp>
      <p:sp>
        <p:nvSpPr>
          <p:cNvPr id="20499" name="Text Box 18"/>
          <p:cNvSpPr txBox="1">
            <a:spLocks noChangeArrowheads="1"/>
          </p:cNvSpPr>
          <p:nvPr/>
        </p:nvSpPr>
        <p:spPr bwMode="auto">
          <a:xfrm>
            <a:off x="4267200" y="3581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2</a:t>
            </a:r>
          </a:p>
        </p:txBody>
      </p:sp>
      <p:sp>
        <p:nvSpPr>
          <p:cNvPr id="20500" name="Text Box 19"/>
          <p:cNvSpPr txBox="1">
            <a:spLocks noChangeArrowheads="1"/>
          </p:cNvSpPr>
          <p:nvPr/>
        </p:nvSpPr>
        <p:spPr bwMode="auto">
          <a:xfrm>
            <a:off x="4267200" y="40386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3</a:t>
            </a:r>
          </a:p>
        </p:txBody>
      </p:sp>
      <p:sp>
        <p:nvSpPr>
          <p:cNvPr id="20501" name="Text Box 20"/>
          <p:cNvSpPr txBox="1">
            <a:spLocks noChangeArrowheads="1"/>
          </p:cNvSpPr>
          <p:nvPr/>
        </p:nvSpPr>
        <p:spPr bwMode="auto">
          <a:xfrm>
            <a:off x="4267200" y="44958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7</a:t>
            </a:r>
          </a:p>
        </p:txBody>
      </p:sp>
      <p:sp>
        <p:nvSpPr>
          <p:cNvPr id="20502" name="Text Box 21"/>
          <p:cNvSpPr txBox="1">
            <a:spLocks noChangeArrowheads="1"/>
          </p:cNvSpPr>
          <p:nvPr/>
        </p:nvSpPr>
        <p:spPr bwMode="auto">
          <a:xfrm>
            <a:off x="4267200" y="49530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8</a:t>
            </a:r>
          </a:p>
        </p:txBody>
      </p:sp>
      <p:sp>
        <p:nvSpPr>
          <p:cNvPr id="20503" name="Text Box 22"/>
          <p:cNvSpPr txBox="1">
            <a:spLocks noChangeArrowheads="1"/>
          </p:cNvSpPr>
          <p:nvPr/>
        </p:nvSpPr>
        <p:spPr bwMode="auto">
          <a:xfrm>
            <a:off x="4953000" y="3581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2</a:t>
            </a:r>
          </a:p>
        </p:txBody>
      </p:sp>
      <p:sp>
        <p:nvSpPr>
          <p:cNvPr id="20504" name="Text Box 23"/>
          <p:cNvSpPr txBox="1">
            <a:spLocks noChangeArrowheads="1"/>
          </p:cNvSpPr>
          <p:nvPr/>
        </p:nvSpPr>
        <p:spPr bwMode="auto">
          <a:xfrm>
            <a:off x="4953000" y="40386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3</a:t>
            </a:r>
          </a:p>
        </p:txBody>
      </p:sp>
      <p:sp>
        <p:nvSpPr>
          <p:cNvPr id="20505" name="Text Box 24"/>
          <p:cNvSpPr txBox="1">
            <a:spLocks noChangeArrowheads="1"/>
          </p:cNvSpPr>
          <p:nvPr/>
        </p:nvSpPr>
        <p:spPr bwMode="auto">
          <a:xfrm>
            <a:off x="4953000" y="44958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7</a:t>
            </a:r>
          </a:p>
        </p:txBody>
      </p:sp>
      <p:sp>
        <p:nvSpPr>
          <p:cNvPr id="20506" name="Text Box 25"/>
          <p:cNvSpPr txBox="1">
            <a:spLocks noChangeArrowheads="1"/>
          </p:cNvSpPr>
          <p:nvPr/>
        </p:nvSpPr>
        <p:spPr bwMode="auto">
          <a:xfrm>
            <a:off x="4953000" y="49530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8</a:t>
            </a:r>
          </a:p>
        </p:txBody>
      </p:sp>
      <p:sp>
        <p:nvSpPr>
          <p:cNvPr id="20507" name="Text Box 26"/>
          <p:cNvSpPr txBox="1">
            <a:spLocks noChangeArrowheads="1"/>
          </p:cNvSpPr>
          <p:nvPr/>
        </p:nvSpPr>
        <p:spPr bwMode="auto">
          <a:xfrm>
            <a:off x="4953000" y="54102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10</a:t>
            </a:r>
          </a:p>
        </p:txBody>
      </p:sp>
      <p:sp>
        <p:nvSpPr>
          <p:cNvPr id="20508" name="Text Box 27"/>
          <p:cNvSpPr txBox="1">
            <a:spLocks noChangeArrowheads="1"/>
          </p:cNvSpPr>
          <p:nvPr/>
        </p:nvSpPr>
        <p:spPr bwMode="auto">
          <a:xfrm>
            <a:off x="5562600" y="3581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2</a:t>
            </a:r>
          </a:p>
        </p:txBody>
      </p:sp>
      <p:sp>
        <p:nvSpPr>
          <p:cNvPr id="20509" name="Text Box 28"/>
          <p:cNvSpPr txBox="1">
            <a:spLocks noChangeArrowheads="1"/>
          </p:cNvSpPr>
          <p:nvPr/>
        </p:nvSpPr>
        <p:spPr bwMode="auto">
          <a:xfrm>
            <a:off x="5562600" y="40386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3</a:t>
            </a:r>
          </a:p>
        </p:txBody>
      </p:sp>
      <p:sp>
        <p:nvSpPr>
          <p:cNvPr id="20510" name="Text Box 29"/>
          <p:cNvSpPr txBox="1">
            <a:spLocks noChangeArrowheads="1"/>
          </p:cNvSpPr>
          <p:nvPr/>
        </p:nvSpPr>
        <p:spPr bwMode="auto">
          <a:xfrm>
            <a:off x="5562600" y="44958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7</a:t>
            </a:r>
          </a:p>
        </p:txBody>
      </p:sp>
      <p:sp>
        <p:nvSpPr>
          <p:cNvPr id="20511" name="Text Box 30"/>
          <p:cNvSpPr txBox="1">
            <a:spLocks noChangeArrowheads="1"/>
          </p:cNvSpPr>
          <p:nvPr/>
        </p:nvSpPr>
        <p:spPr bwMode="auto">
          <a:xfrm>
            <a:off x="5562600" y="49530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8</a:t>
            </a:r>
          </a:p>
        </p:txBody>
      </p:sp>
      <p:sp>
        <p:nvSpPr>
          <p:cNvPr id="20512" name="Text Box 31"/>
          <p:cNvSpPr txBox="1">
            <a:spLocks noChangeArrowheads="1"/>
          </p:cNvSpPr>
          <p:nvPr/>
        </p:nvSpPr>
        <p:spPr bwMode="auto">
          <a:xfrm>
            <a:off x="5562600" y="54102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10</a:t>
            </a:r>
          </a:p>
        </p:txBody>
      </p:sp>
      <p:sp>
        <p:nvSpPr>
          <p:cNvPr id="20513" name="Text Box 32"/>
          <p:cNvSpPr txBox="1">
            <a:spLocks noChangeArrowheads="1"/>
          </p:cNvSpPr>
          <p:nvPr/>
        </p:nvSpPr>
        <p:spPr bwMode="auto">
          <a:xfrm>
            <a:off x="5562600" y="5867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13</a:t>
            </a:r>
          </a:p>
        </p:txBody>
      </p:sp>
      <p:sp>
        <p:nvSpPr>
          <p:cNvPr id="20514" name="Text Box 33"/>
          <p:cNvSpPr txBox="1">
            <a:spLocks noChangeArrowheads="1"/>
          </p:cNvSpPr>
          <p:nvPr/>
        </p:nvSpPr>
        <p:spPr bwMode="auto">
          <a:xfrm>
            <a:off x="6172200" y="3581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2</a:t>
            </a:r>
          </a:p>
        </p:txBody>
      </p:sp>
      <p:sp>
        <p:nvSpPr>
          <p:cNvPr id="20515" name="Text Box 34"/>
          <p:cNvSpPr txBox="1">
            <a:spLocks noChangeArrowheads="1"/>
          </p:cNvSpPr>
          <p:nvPr/>
        </p:nvSpPr>
        <p:spPr bwMode="auto">
          <a:xfrm>
            <a:off x="6172200" y="40386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3</a:t>
            </a:r>
          </a:p>
        </p:txBody>
      </p:sp>
      <p:sp>
        <p:nvSpPr>
          <p:cNvPr id="20516" name="Text Box 35"/>
          <p:cNvSpPr txBox="1">
            <a:spLocks noChangeArrowheads="1"/>
          </p:cNvSpPr>
          <p:nvPr/>
        </p:nvSpPr>
        <p:spPr bwMode="auto">
          <a:xfrm>
            <a:off x="6172200" y="44958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6</a:t>
            </a:r>
          </a:p>
        </p:txBody>
      </p:sp>
      <p:sp>
        <p:nvSpPr>
          <p:cNvPr id="20517" name="Text Box 36"/>
          <p:cNvSpPr txBox="1">
            <a:spLocks noChangeArrowheads="1"/>
          </p:cNvSpPr>
          <p:nvPr/>
        </p:nvSpPr>
        <p:spPr bwMode="auto">
          <a:xfrm>
            <a:off x="6172200" y="49530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8</a:t>
            </a:r>
          </a:p>
        </p:txBody>
      </p:sp>
      <p:sp>
        <p:nvSpPr>
          <p:cNvPr id="20518" name="Text Box 37"/>
          <p:cNvSpPr txBox="1">
            <a:spLocks noChangeArrowheads="1"/>
          </p:cNvSpPr>
          <p:nvPr/>
        </p:nvSpPr>
        <p:spPr bwMode="auto">
          <a:xfrm>
            <a:off x="6172200" y="54102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10</a:t>
            </a:r>
          </a:p>
        </p:txBody>
      </p:sp>
      <p:sp>
        <p:nvSpPr>
          <p:cNvPr id="20519" name="Text Box 38"/>
          <p:cNvSpPr txBox="1">
            <a:spLocks noChangeArrowheads="1"/>
          </p:cNvSpPr>
          <p:nvPr/>
        </p:nvSpPr>
        <p:spPr bwMode="auto">
          <a:xfrm>
            <a:off x="6172200" y="5867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13</a:t>
            </a:r>
          </a:p>
        </p:txBody>
      </p:sp>
      <p:sp>
        <p:nvSpPr>
          <p:cNvPr id="20520" name="Line 39"/>
          <p:cNvSpPr>
            <a:spLocks noChangeShapeType="1"/>
          </p:cNvSpPr>
          <p:nvPr/>
        </p:nvSpPr>
        <p:spPr bwMode="auto">
          <a:xfrm flipH="1">
            <a:off x="67818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20521" name="Line 40"/>
          <p:cNvSpPr>
            <a:spLocks noChangeShapeType="1"/>
          </p:cNvSpPr>
          <p:nvPr/>
        </p:nvSpPr>
        <p:spPr bwMode="auto">
          <a:xfrm flipH="1">
            <a:off x="67818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20522" name="Line 41"/>
          <p:cNvSpPr>
            <a:spLocks noChangeShapeType="1"/>
          </p:cNvSpPr>
          <p:nvPr/>
        </p:nvSpPr>
        <p:spPr bwMode="auto">
          <a:xfrm flipH="1">
            <a:off x="6781800" y="518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20523" name="Line 42"/>
          <p:cNvSpPr>
            <a:spLocks noChangeShapeType="1"/>
          </p:cNvSpPr>
          <p:nvPr/>
        </p:nvSpPr>
        <p:spPr bwMode="auto">
          <a:xfrm flipH="1">
            <a:off x="6781800" y="4724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20524" name="Line 43"/>
          <p:cNvSpPr>
            <a:spLocks noChangeShapeType="1"/>
          </p:cNvSpPr>
          <p:nvPr/>
        </p:nvSpPr>
        <p:spPr bwMode="auto">
          <a:xfrm flipH="1">
            <a:off x="6781800" y="5638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20525" name="Line 44"/>
          <p:cNvSpPr>
            <a:spLocks noChangeShapeType="1"/>
          </p:cNvSpPr>
          <p:nvPr/>
        </p:nvSpPr>
        <p:spPr bwMode="auto">
          <a:xfrm flipH="1">
            <a:off x="6781800" y="609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20526" name="Text Box 45"/>
          <p:cNvSpPr txBox="1">
            <a:spLocks noChangeArrowheads="1"/>
          </p:cNvSpPr>
          <p:nvPr/>
        </p:nvSpPr>
        <p:spPr bwMode="auto">
          <a:xfrm>
            <a:off x="7162800" y="35814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itchFamily="18" charset="-120"/>
              </a:rPr>
              <a:t>BestEnd</a:t>
            </a:r>
            <a:r>
              <a:rPr lang="en-US" altLang="zh-TW">
                <a:ea typeface="新細明體" pitchFamily="18" charset="-120"/>
              </a:rPr>
              <a:t>[1]</a:t>
            </a:r>
            <a:endParaRPr lang="en-US" altLang="zh-TW" i="1">
              <a:ea typeface="新細明體" pitchFamily="18" charset="-120"/>
            </a:endParaRPr>
          </a:p>
        </p:txBody>
      </p:sp>
      <p:sp>
        <p:nvSpPr>
          <p:cNvPr id="20527" name="Text Box 46"/>
          <p:cNvSpPr txBox="1">
            <a:spLocks noChangeArrowheads="1"/>
          </p:cNvSpPr>
          <p:nvPr/>
        </p:nvSpPr>
        <p:spPr bwMode="auto">
          <a:xfrm>
            <a:off x="7162800" y="40386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itchFamily="18" charset="-120"/>
              </a:rPr>
              <a:t>BestEnd</a:t>
            </a:r>
            <a:r>
              <a:rPr lang="en-US" altLang="zh-TW">
                <a:ea typeface="新細明體" pitchFamily="18" charset="-120"/>
              </a:rPr>
              <a:t>[2]</a:t>
            </a:r>
            <a:endParaRPr lang="en-US" altLang="zh-TW" i="1">
              <a:ea typeface="新細明體" pitchFamily="18" charset="-120"/>
            </a:endParaRPr>
          </a:p>
        </p:txBody>
      </p:sp>
      <p:sp>
        <p:nvSpPr>
          <p:cNvPr id="20528" name="Text Box 47"/>
          <p:cNvSpPr txBox="1">
            <a:spLocks noChangeArrowheads="1"/>
          </p:cNvSpPr>
          <p:nvPr/>
        </p:nvSpPr>
        <p:spPr bwMode="auto">
          <a:xfrm>
            <a:off x="7162800" y="44958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itchFamily="18" charset="-120"/>
              </a:rPr>
              <a:t>BestEnd</a:t>
            </a:r>
            <a:r>
              <a:rPr lang="en-US" altLang="zh-TW">
                <a:ea typeface="新細明體" pitchFamily="18" charset="-120"/>
              </a:rPr>
              <a:t>[3]</a:t>
            </a:r>
            <a:endParaRPr lang="en-US" altLang="zh-TW" i="1">
              <a:ea typeface="新細明體" pitchFamily="18" charset="-120"/>
            </a:endParaRPr>
          </a:p>
        </p:txBody>
      </p:sp>
      <p:sp>
        <p:nvSpPr>
          <p:cNvPr id="20529" name="Text Box 48"/>
          <p:cNvSpPr txBox="1">
            <a:spLocks noChangeArrowheads="1"/>
          </p:cNvSpPr>
          <p:nvPr/>
        </p:nvSpPr>
        <p:spPr bwMode="auto">
          <a:xfrm>
            <a:off x="7162800" y="49530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itchFamily="18" charset="-120"/>
              </a:rPr>
              <a:t>BestEnd</a:t>
            </a:r>
            <a:r>
              <a:rPr lang="en-US" altLang="zh-TW">
                <a:ea typeface="新細明體" pitchFamily="18" charset="-120"/>
              </a:rPr>
              <a:t>[4]</a:t>
            </a:r>
            <a:endParaRPr lang="en-US" altLang="zh-TW" i="1">
              <a:ea typeface="新細明體" pitchFamily="18" charset="-120"/>
            </a:endParaRPr>
          </a:p>
        </p:txBody>
      </p:sp>
      <p:sp>
        <p:nvSpPr>
          <p:cNvPr id="20530" name="Text Box 49"/>
          <p:cNvSpPr txBox="1">
            <a:spLocks noChangeArrowheads="1"/>
          </p:cNvSpPr>
          <p:nvPr/>
        </p:nvSpPr>
        <p:spPr bwMode="auto">
          <a:xfrm>
            <a:off x="7162800" y="54102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itchFamily="18" charset="-120"/>
              </a:rPr>
              <a:t>BestEnd</a:t>
            </a:r>
            <a:r>
              <a:rPr lang="en-US" altLang="zh-TW">
                <a:ea typeface="新細明體" pitchFamily="18" charset="-120"/>
              </a:rPr>
              <a:t>[5]</a:t>
            </a:r>
            <a:endParaRPr lang="en-US" altLang="zh-TW" i="1">
              <a:ea typeface="新細明體" pitchFamily="18" charset="-120"/>
            </a:endParaRPr>
          </a:p>
        </p:txBody>
      </p:sp>
      <p:sp>
        <p:nvSpPr>
          <p:cNvPr id="20531" name="Text Box 50"/>
          <p:cNvSpPr txBox="1">
            <a:spLocks noChangeArrowheads="1"/>
          </p:cNvSpPr>
          <p:nvPr/>
        </p:nvSpPr>
        <p:spPr bwMode="auto">
          <a:xfrm>
            <a:off x="7162800" y="58674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itchFamily="18" charset="-120"/>
              </a:rPr>
              <a:t>BestEnd</a:t>
            </a:r>
            <a:r>
              <a:rPr lang="en-US" altLang="zh-TW">
                <a:ea typeface="新細明體" pitchFamily="18" charset="-120"/>
              </a:rPr>
              <a:t>[6]</a:t>
            </a:r>
            <a:endParaRPr lang="en-US" altLang="zh-TW" i="1">
              <a:ea typeface="新細明體" pitchFamily="18" charset="-120"/>
            </a:endParaRPr>
          </a:p>
        </p:txBody>
      </p:sp>
      <p:sp>
        <p:nvSpPr>
          <p:cNvPr id="20532" name="Line 51"/>
          <p:cNvSpPr>
            <a:spLocks noChangeShapeType="1"/>
          </p:cNvSpPr>
          <p:nvPr/>
        </p:nvSpPr>
        <p:spPr bwMode="auto">
          <a:xfrm>
            <a:off x="25908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20533" name="Line 52"/>
          <p:cNvSpPr>
            <a:spLocks noChangeShapeType="1"/>
          </p:cNvSpPr>
          <p:nvPr/>
        </p:nvSpPr>
        <p:spPr bwMode="auto">
          <a:xfrm>
            <a:off x="30480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20534" name="Line 53"/>
          <p:cNvSpPr>
            <a:spLocks noChangeShapeType="1"/>
          </p:cNvSpPr>
          <p:nvPr/>
        </p:nvSpPr>
        <p:spPr bwMode="auto">
          <a:xfrm>
            <a:off x="350520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20535" name="Line 54"/>
          <p:cNvSpPr>
            <a:spLocks noChangeShapeType="1"/>
          </p:cNvSpPr>
          <p:nvPr/>
        </p:nvSpPr>
        <p:spPr bwMode="auto">
          <a:xfrm>
            <a:off x="41148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20536" name="Line 55"/>
          <p:cNvSpPr>
            <a:spLocks noChangeShapeType="1"/>
          </p:cNvSpPr>
          <p:nvPr/>
        </p:nvSpPr>
        <p:spPr bwMode="auto">
          <a:xfrm>
            <a:off x="47244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20537" name="Line 56"/>
          <p:cNvSpPr>
            <a:spLocks noChangeShapeType="1"/>
          </p:cNvSpPr>
          <p:nvPr/>
        </p:nvSpPr>
        <p:spPr bwMode="auto">
          <a:xfrm>
            <a:off x="54102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20538" name="Line 57"/>
          <p:cNvSpPr>
            <a:spLocks noChangeShapeType="1"/>
          </p:cNvSpPr>
          <p:nvPr/>
        </p:nvSpPr>
        <p:spPr bwMode="auto">
          <a:xfrm>
            <a:off x="6019800" y="5715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20539" name="Line 58"/>
          <p:cNvSpPr>
            <a:spLocks noChangeShapeType="1"/>
          </p:cNvSpPr>
          <p:nvPr/>
        </p:nvSpPr>
        <p:spPr bwMode="auto">
          <a:xfrm>
            <a:off x="655320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20540" name="Text Box 59"/>
          <p:cNvSpPr txBox="1">
            <a:spLocks noChangeArrowheads="1"/>
          </p:cNvSpPr>
          <p:nvPr/>
        </p:nvSpPr>
        <p:spPr bwMode="auto">
          <a:xfrm>
            <a:off x="228600" y="5181600"/>
            <a:ext cx="3352800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For each position, we perform a binary search to update </a:t>
            </a:r>
            <a:r>
              <a:rPr lang="en-US" altLang="zh-TW" i="1">
                <a:ea typeface="新細明體" pitchFamily="18" charset="-120"/>
              </a:rPr>
              <a:t>BestEnd. </a:t>
            </a:r>
            <a:r>
              <a:rPr lang="en-US" altLang="zh-TW">
                <a:ea typeface="新細明體" pitchFamily="18" charset="-120"/>
              </a:rPr>
              <a:t>Therefore, the running time is </a:t>
            </a:r>
            <a:r>
              <a:rPr lang="en-US" altLang="zh-TW" i="1">
                <a:solidFill>
                  <a:schemeClr val="tx2"/>
                </a:solidFill>
                <a:ea typeface="新細明體" pitchFamily="18" charset="-120"/>
              </a:rPr>
              <a:t>O</a:t>
            </a:r>
            <a:r>
              <a:rPr lang="en-US" altLang="zh-TW">
                <a:solidFill>
                  <a:schemeClr val="tx2"/>
                </a:solidFill>
                <a:ea typeface="新細明體" pitchFamily="18" charset="-120"/>
              </a:rPr>
              <a:t>(</a:t>
            </a:r>
            <a:r>
              <a:rPr lang="en-US" altLang="zh-TW" i="1">
                <a:solidFill>
                  <a:schemeClr val="tx2"/>
                </a:solidFill>
                <a:ea typeface="新細明體" pitchFamily="18" charset="-120"/>
              </a:rPr>
              <a:t>n </a:t>
            </a:r>
            <a:r>
              <a:rPr lang="en-US" altLang="zh-TW">
                <a:solidFill>
                  <a:schemeClr val="tx2"/>
                </a:solidFill>
                <a:ea typeface="新細明體" pitchFamily="18" charset="-120"/>
              </a:rPr>
              <a:t>log </a:t>
            </a:r>
            <a:r>
              <a:rPr lang="en-US" altLang="zh-TW" i="1">
                <a:solidFill>
                  <a:schemeClr val="tx2"/>
                </a:solidFill>
                <a:ea typeface="新細明體" pitchFamily="18" charset="-120"/>
              </a:rPr>
              <a:t>n</a:t>
            </a:r>
            <a:r>
              <a:rPr lang="en-US" altLang="zh-TW">
                <a:solidFill>
                  <a:schemeClr val="tx2"/>
                </a:solidFill>
                <a:ea typeface="新細明體" pitchFamily="18" charset="-12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 of Subset Problem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0838" y="1201738"/>
            <a:ext cx="8229600" cy="5076825"/>
          </a:xfrm>
        </p:spPr>
        <p:txBody>
          <a:bodyPr/>
          <a:lstStyle/>
          <a:p>
            <a:r>
              <a:rPr lang="en-US" altLang="en-US" smtClean="0"/>
              <a:t>Problem:</a:t>
            </a:r>
          </a:p>
          <a:p>
            <a:pPr lvl="1"/>
            <a:r>
              <a:rPr lang="en-US" altLang="en-US" smtClean="0"/>
              <a:t>Suppose you are given N positive integer numbers A[1…N] and it is required to produce another number K using a subset of A[1..N] numbers. How can it be done using Dynamic programming approach?</a:t>
            </a:r>
          </a:p>
          <a:p>
            <a:r>
              <a:rPr lang="en-US" altLang="en-US" smtClean="0"/>
              <a:t>Example:</a:t>
            </a:r>
          </a:p>
          <a:p>
            <a:pPr lvl="1">
              <a:buFontTx/>
              <a:buNone/>
            </a:pPr>
            <a:r>
              <a:rPr lang="en-US" altLang="en-US" smtClean="0"/>
              <a:t>	N = 6, A[1..N] = {2, 5, 8, 12, 6, 14}, K = 19</a:t>
            </a:r>
          </a:p>
          <a:p>
            <a:pPr lvl="1">
              <a:buFontTx/>
              <a:buNone/>
            </a:pPr>
            <a:r>
              <a:rPr lang="en-US" altLang="en-US" smtClean="0"/>
              <a:t>	</a:t>
            </a:r>
            <a:r>
              <a:rPr lang="en-US" altLang="en-US" smtClean="0">
                <a:solidFill>
                  <a:srgbClr val="FF0000"/>
                </a:solidFill>
              </a:rPr>
              <a:t>Result: 2 + 5 + 12 = 19</a:t>
            </a:r>
          </a:p>
          <a:p>
            <a:pPr lvl="1"/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55DD125-CD4A-4EFA-9509-BAEE36CAA80D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Coin Change Problem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Suppose you are given </a:t>
            </a:r>
            <a:r>
              <a:rPr lang="en-US" altLang="en-US" b="1" i="1" smtClean="0"/>
              <a:t>n</a:t>
            </a:r>
            <a:r>
              <a:rPr lang="en-US" altLang="en-US" smtClean="0"/>
              <a:t> types of coin - C</a:t>
            </a:r>
            <a:r>
              <a:rPr lang="en-US" altLang="en-US" baseline="-25000" smtClean="0"/>
              <a:t>1</a:t>
            </a:r>
            <a:r>
              <a:rPr lang="en-US" altLang="en-US" smtClean="0"/>
              <a:t>, C</a:t>
            </a:r>
            <a:r>
              <a:rPr lang="en-US" altLang="en-US" baseline="-25000" smtClean="0"/>
              <a:t>2</a:t>
            </a:r>
            <a:r>
              <a:rPr lang="en-US" altLang="en-US" smtClean="0"/>
              <a:t>, … , C</a:t>
            </a:r>
            <a:r>
              <a:rPr lang="en-US" altLang="en-US" baseline="-25000" smtClean="0"/>
              <a:t>n </a:t>
            </a:r>
            <a:r>
              <a:rPr lang="en-US" altLang="en-US" smtClean="0"/>
              <a:t>coin, and another number </a:t>
            </a:r>
            <a:r>
              <a:rPr lang="en-US" altLang="en-US" b="1" i="1" smtClean="0"/>
              <a:t>K.</a:t>
            </a:r>
          </a:p>
          <a:p>
            <a:r>
              <a:rPr lang="en-US" altLang="en-US" smtClean="0"/>
              <a:t>Is it possible to make K using above types of coin?</a:t>
            </a:r>
          </a:p>
          <a:p>
            <a:pPr lvl="1"/>
            <a:r>
              <a:rPr lang="en-US" altLang="en-US" smtClean="0"/>
              <a:t>Number of each coin is infinite</a:t>
            </a:r>
          </a:p>
          <a:p>
            <a:pPr lvl="1"/>
            <a:r>
              <a:rPr lang="en-US" altLang="en-US" smtClean="0"/>
              <a:t>Number of each coin is finite</a:t>
            </a:r>
          </a:p>
          <a:p>
            <a:r>
              <a:rPr lang="en-US" altLang="en-US" smtClean="0"/>
              <a:t>Find minimum number of coin that is required to make </a:t>
            </a:r>
            <a:r>
              <a:rPr lang="en-US" altLang="en-US" b="1" i="1" smtClean="0"/>
              <a:t>K</a:t>
            </a:r>
            <a:r>
              <a:rPr lang="en-US" altLang="en-US" smtClean="0"/>
              <a:t>?</a:t>
            </a:r>
          </a:p>
          <a:p>
            <a:pPr lvl="1"/>
            <a:r>
              <a:rPr lang="en-US" altLang="en-US" smtClean="0"/>
              <a:t>Number of each coin is infinite</a:t>
            </a:r>
          </a:p>
          <a:p>
            <a:pPr lvl="1"/>
            <a:r>
              <a:rPr lang="en-US" altLang="en-US" smtClean="0"/>
              <a:t>Number of each coin is finite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2A6193E-8C58-4EF5-A2E0-8357DFE9D1BC}" type="slidenum">
              <a:rPr lang="en-US" altLang="zh-TW" smtClean="0">
                <a:ea typeface="新細明體" pitchFamily="18" charset="-120"/>
              </a:rPr>
              <a:pPr/>
              <a:t>16</a:t>
            </a:fld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Maximum-sum interval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Given a sequence of real numbers </a:t>
            </a:r>
            <a:r>
              <a:rPr lang="en-US" altLang="zh-TW" i="1" smtClean="0">
                <a:ea typeface="新細明體" pitchFamily="18" charset="-120"/>
              </a:rPr>
              <a:t>a</a:t>
            </a:r>
            <a:r>
              <a:rPr lang="en-US" altLang="zh-TW" i="1" baseline="-25000" smtClean="0">
                <a:ea typeface="新細明體" pitchFamily="18" charset="-120"/>
              </a:rPr>
              <a:t>1</a:t>
            </a:r>
            <a:r>
              <a:rPr lang="en-US" altLang="zh-TW" i="1" smtClean="0">
                <a:ea typeface="新細明體" pitchFamily="18" charset="-120"/>
              </a:rPr>
              <a:t>a</a:t>
            </a:r>
            <a:r>
              <a:rPr lang="en-US" altLang="zh-TW" i="1" baseline="-25000" smtClean="0">
                <a:ea typeface="新細明體" pitchFamily="18" charset="-120"/>
              </a:rPr>
              <a:t>2</a:t>
            </a:r>
            <a:r>
              <a:rPr lang="en-US" altLang="zh-TW" i="1" smtClean="0">
                <a:ea typeface="新細明體" pitchFamily="18" charset="-120"/>
              </a:rPr>
              <a:t>…a</a:t>
            </a:r>
            <a:r>
              <a:rPr lang="en-US" altLang="zh-TW" i="1" baseline="-25000" smtClean="0">
                <a:ea typeface="新細明體" pitchFamily="18" charset="-120"/>
              </a:rPr>
              <a:t>n</a:t>
            </a:r>
            <a:r>
              <a:rPr lang="en-US" altLang="zh-TW" i="1" smtClean="0">
                <a:ea typeface="新細明體" pitchFamily="18" charset="-120"/>
              </a:rPr>
              <a:t> </a:t>
            </a:r>
            <a:r>
              <a:rPr lang="en-US" altLang="zh-TW" smtClean="0">
                <a:ea typeface="新細明體" pitchFamily="18" charset="-120"/>
              </a:rPr>
              <a:t>, find a consecutive subsequence with the maximum sum.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143000" y="3429000"/>
            <a:ext cx="6248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zh-TW" i="1">
              <a:latin typeface="Courier New" pitchFamily="49" charset="0"/>
              <a:ea typeface="新細明體" pitchFamily="18" charset="-12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9 –3 1 7 –15 2 3 –4 2 –7 6 –2 8 4 -9</a:t>
            </a:r>
          </a:p>
          <a:p>
            <a:pPr eaLnBrk="1" hangingPunct="1">
              <a:spcBef>
                <a:spcPct val="50000"/>
              </a:spcBef>
            </a:pPr>
            <a:endParaRPr lang="en-US" altLang="zh-TW">
              <a:ea typeface="新細明體" pitchFamily="18" charset="-120"/>
            </a:endParaRPr>
          </a:p>
        </p:txBody>
      </p:sp>
      <p:sp>
        <p:nvSpPr>
          <p:cNvPr id="23558" name="Text Box 11"/>
          <p:cNvSpPr txBox="1">
            <a:spLocks noChangeArrowheads="1"/>
          </p:cNvSpPr>
          <p:nvPr/>
        </p:nvSpPr>
        <p:spPr bwMode="auto">
          <a:xfrm>
            <a:off x="1066800" y="4724400"/>
            <a:ext cx="6172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For each position, we can compute the maximum-sum interval starting at that position in </a:t>
            </a:r>
            <a:r>
              <a:rPr lang="en-US" altLang="zh-TW" i="1">
                <a:ea typeface="新細明體" pitchFamily="18" charset="-120"/>
              </a:rPr>
              <a:t>O</a:t>
            </a:r>
            <a:r>
              <a:rPr lang="en-US" altLang="zh-TW">
                <a:ea typeface="新細明體" pitchFamily="18" charset="-120"/>
              </a:rPr>
              <a:t>(</a:t>
            </a:r>
            <a:r>
              <a:rPr lang="en-US" altLang="zh-TW" i="1">
                <a:ea typeface="新細明體" pitchFamily="18" charset="-120"/>
              </a:rPr>
              <a:t>n</a:t>
            </a:r>
            <a:r>
              <a:rPr lang="en-US" altLang="zh-TW">
                <a:ea typeface="新細明體" pitchFamily="18" charset="-120"/>
              </a:rPr>
              <a:t>) time. Therefore, a naive algorithm runs in </a:t>
            </a:r>
            <a:r>
              <a:rPr lang="en-US" altLang="zh-TW" i="1">
                <a:ea typeface="新細明體" pitchFamily="18" charset="-120"/>
              </a:rPr>
              <a:t>O</a:t>
            </a:r>
            <a:r>
              <a:rPr lang="en-US" altLang="zh-TW">
                <a:ea typeface="新細明體" pitchFamily="18" charset="-120"/>
              </a:rPr>
              <a:t>(</a:t>
            </a:r>
            <a:r>
              <a:rPr lang="en-US" altLang="zh-TW" i="1">
                <a:ea typeface="新細明體" pitchFamily="18" charset="-120"/>
              </a:rPr>
              <a:t>n</a:t>
            </a:r>
            <a:r>
              <a:rPr lang="en-US" altLang="zh-TW" i="1" baseline="30000">
                <a:ea typeface="新細明體" pitchFamily="18" charset="-120"/>
              </a:rPr>
              <a:t>2</a:t>
            </a:r>
            <a:r>
              <a:rPr lang="en-US" altLang="zh-TW">
                <a:ea typeface="新細明體" pitchFamily="18" charset="-120"/>
              </a:rPr>
              <a:t>) time.</a:t>
            </a:r>
          </a:p>
        </p:txBody>
      </p:sp>
      <p:sp>
        <p:nvSpPr>
          <p:cNvPr id="23559" name="Text Box 11"/>
          <p:cNvSpPr txBox="1">
            <a:spLocks noChangeArrowheads="1"/>
          </p:cNvSpPr>
          <p:nvPr/>
        </p:nvSpPr>
        <p:spPr bwMode="auto">
          <a:xfrm>
            <a:off x="1093788" y="5656263"/>
            <a:ext cx="6172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3200">
                <a:solidFill>
                  <a:srgbClr val="990033"/>
                </a:solidFill>
                <a:ea typeface="新細明體" pitchFamily="18" charset="-120"/>
              </a:rPr>
              <a:t>Try Yourself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6F73B5C-CE95-4A89-9D0F-19842423F0D7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Knapsack Problem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4768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b="1" smtClean="0"/>
              <a:t>The 0-1 knapsack problem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A thief robbing a store finds </a:t>
            </a:r>
            <a:r>
              <a:rPr lang="en-US" altLang="en-US" smtClean="0">
                <a:latin typeface="Comic Sans MS" pitchFamily="66" charset="0"/>
              </a:rPr>
              <a:t>n</a:t>
            </a:r>
            <a:r>
              <a:rPr lang="en-US" altLang="en-US" smtClean="0"/>
              <a:t> items: the </a:t>
            </a:r>
            <a:r>
              <a:rPr lang="en-US" altLang="en-US" smtClean="0">
                <a:latin typeface="Comic Sans MS" pitchFamily="66" charset="0"/>
              </a:rPr>
              <a:t>i</a:t>
            </a:r>
            <a:r>
              <a:rPr lang="en-US" altLang="en-US" smtClean="0"/>
              <a:t>-th item is worth </a:t>
            </a:r>
            <a:r>
              <a:rPr lang="en-US" altLang="en-US" smtClean="0">
                <a:latin typeface="Comic Sans MS" pitchFamily="66" charset="0"/>
              </a:rPr>
              <a:t>v</a:t>
            </a:r>
            <a:r>
              <a:rPr lang="en-US" altLang="en-US" baseline="-25000" smtClean="0">
                <a:latin typeface="Comic Sans MS" pitchFamily="66" charset="0"/>
              </a:rPr>
              <a:t>i</a:t>
            </a:r>
            <a:r>
              <a:rPr lang="en-US" altLang="en-US" smtClean="0"/>
              <a:t> dollars and weights </a:t>
            </a:r>
            <a:r>
              <a:rPr lang="en-US" altLang="en-US" smtClean="0">
                <a:latin typeface="Comic Sans MS" pitchFamily="66" charset="0"/>
              </a:rPr>
              <a:t>w</a:t>
            </a:r>
            <a:r>
              <a:rPr lang="en-US" altLang="en-US" baseline="-25000" smtClean="0">
                <a:latin typeface="Comic Sans MS" pitchFamily="66" charset="0"/>
              </a:rPr>
              <a:t>i</a:t>
            </a:r>
            <a:r>
              <a:rPr lang="en-US" altLang="en-US" smtClean="0"/>
              <a:t> pounds (</a:t>
            </a:r>
            <a:r>
              <a:rPr lang="en-US" altLang="en-US" smtClean="0">
                <a:latin typeface="Comic Sans MS" pitchFamily="66" charset="0"/>
              </a:rPr>
              <a:t>v</a:t>
            </a:r>
            <a:r>
              <a:rPr lang="en-US" altLang="en-US" baseline="-25000" smtClean="0">
                <a:latin typeface="Comic Sans MS" pitchFamily="66" charset="0"/>
              </a:rPr>
              <a:t>i</a:t>
            </a:r>
            <a:r>
              <a:rPr lang="en-US" altLang="en-US" smtClean="0">
                <a:latin typeface="Comic Sans MS" pitchFamily="66" charset="0"/>
              </a:rPr>
              <a:t>, w</a:t>
            </a:r>
            <a:r>
              <a:rPr lang="en-US" altLang="en-US" baseline="-25000" smtClean="0">
                <a:latin typeface="Comic Sans MS" pitchFamily="66" charset="0"/>
              </a:rPr>
              <a:t>i</a:t>
            </a:r>
            <a:r>
              <a:rPr lang="en-US" altLang="en-US" smtClean="0"/>
              <a:t> integers)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The thief can only carry </a:t>
            </a:r>
            <a:r>
              <a:rPr lang="en-US" altLang="en-US" smtClean="0">
                <a:latin typeface="Comic Sans MS" pitchFamily="66" charset="0"/>
              </a:rPr>
              <a:t>W</a:t>
            </a:r>
            <a:r>
              <a:rPr lang="en-US" altLang="en-US" smtClean="0"/>
              <a:t> pounds in his knapsack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Items must be taken entirely or left behind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Which items should the thief take to maximize the value of his load?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b="1" smtClean="0"/>
              <a:t>The fractional knapsack problem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Similar to above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The thief can take fractions of items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95C805A-2872-4D89-B7EE-E1DCC43873DD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0-1 Knapsack Problem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mtClean="0"/>
              <a:t>Thief has a knapsack of capacity </a:t>
            </a:r>
            <a:r>
              <a:rPr lang="en-US" altLang="en-US" smtClean="0">
                <a:latin typeface="Comic Sans MS" pitchFamily="66" charset="0"/>
              </a:rPr>
              <a:t>W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mtClean="0"/>
              <a:t>There are </a:t>
            </a:r>
            <a:r>
              <a:rPr lang="en-US" altLang="en-US" smtClean="0">
                <a:latin typeface="Comic Sans MS" pitchFamily="66" charset="0"/>
              </a:rPr>
              <a:t>n</a:t>
            </a:r>
            <a:r>
              <a:rPr lang="en-US" altLang="en-US" smtClean="0"/>
              <a:t> items: for </a:t>
            </a:r>
            <a:r>
              <a:rPr lang="en-US" altLang="en-US" smtClean="0">
                <a:latin typeface="Comic Sans MS" pitchFamily="66" charset="0"/>
              </a:rPr>
              <a:t>i</a:t>
            </a:r>
            <a:r>
              <a:rPr lang="en-US" altLang="en-US" smtClean="0"/>
              <a:t>-th item value </a:t>
            </a:r>
            <a:r>
              <a:rPr lang="en-US" altLang="en-US" smtClean="0">
                <a:latin typeface="Comic Sans MS" pitchFamily="66" charset="0"/>
              </a:rPr>
              <a:t>v</a:t>
            </a:r>
            <a:r>
              <a:rPr lang="en-US" altLang="en-US" baseline="-25000" smtClean="0">
                <a:latin typeface="Comic Sans MS" pitchFamily="66" charset="0"/>
              </a:rPr>
              <a:t>i</a:t>
            </a:r>
            <a:r>
              <a:rPr lang="en-US" altLang="en-US" smtClean="0"/>
              <a:t> and weight </a:t>
            </a:r>
            <a:r>
              <a:rPr lang="en-US" altLang="en-US" smtClean="0">
                <a:latin typeface="Comic Sans MS" pitchFamily="66" charset="0"/>
              </a:rPr>
              <a:t>w</a:t>
            </a:r>
            <a:r>
              <a:rPr lang="en-US" altLang="en-US" baseline="-25000" smtClean="0">
                <a:latin typeface="Comic Sans MS" pitchFamily="66" charset="0"/>
              </a:rPr>
              <a:t>i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mtClean="0"/>
              <a:t>Goal: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mtClean="0"/>
              <a:t>find </a:t>
            </a:r>
            <a:r>
              <a:rPr lang="en-US" altLang="en-US" smtClean="0">
                <a:latin typeface="Comic Sans MS" pitchFamily="66" charset="0"/>
              </a:rPr>
              <a:t>x</a:t>
            </a:r>
            <a:r>
              <a:rPr lang="en-US" altLang="en-US" baseline="-25000" smtClean="0">
                <a:latin typeface="Comic Sans MS" pitchFamily="66" charset="0"/>
              </a:rPr>
              <a:t>i</a:t>
            </a:r>
            <a:r>
              <a:rPr lang="en-US" altLang="en-US" smtClean="0"/>
              <a:t> such that for all </a:t>
            </a:r>
            <a:r>
              <a:rPr lang="en-US" altLang="en-US" smtClean="0">
                <a:latin typeface="Comic Sans MS" pitchFamily="66" charset="0"/>
                <a:sym typeface="Symbol" pitchFamily="18" charset="2"/>
              </a:rPr>
              <a:t>x</a:t>
            </a:r>
            <a:r>
              <a:rPr lang="en-US" altLang="en-US" baseline="-25000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altLang="en-US" smtClean="0">
                <a:latin typeface="Comic Sans MS" pitchFamily="66" charset="0"/>
                <a:sym typeface="Symbol" pitchFamily="18" charset="2"/>
              </a:rPr>
              <a:t> = {0, 1}, i = 1, 2, .., n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en-US" smtClean="0">
                <a:sym typeface="Symbol" pitchFamily="18" charset="2"/>
              </a:rPr>
              <a:t>		</a:t>
            </a:r>
            <a:r>
              <a:rPr lang="en-US" altLang="en-US" smtClean="0">
                <a:latin typeface="Comic Sans MS" pitchFamily="66" charset="0"/>
                <a:sym typeface="Symbol" pitchFamily="18" charset="2"/>
              </a:rPr>
              <a:t> w</a:t>
            </a:r>
            <a:r>
              <a:rPr lang="en-US" altLang="en-US" baseline="-25000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altLang="en-US" smtClean="0">
                <a:latin typeface="Comic Sans MS" pitchFamily="66" charset="0"/>
                <a:sym typeface="Symbol" pitchFamily="18" charset="2"/>
              </a:rPr>
              <a:t>x</a:t>
            </a:r>
            <a:r>
              <a:rPr lang="en-US" altLang="en-US" baseline="-25000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altLang="en-US" smtClean="0">
                <a:latin typeface="Comic Sans MS" pitchFamily="66" charset="0"/>
                <a:sym typeface="Symbol" pitchFamily="18" charset="2"/>
              </a:rPr>
              <a:t>  W</a:t>
            </a:r>
            <a:r>
              <a:rPr lang="en-US" altLang="en-US" smtClean="0">
                <a:sym typeface="Symbol" pitchFamily="18" charset="2"/>
              </a:rPr>
              <a:t> and 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en-US" smtClean="0">
                <a:latin typeface="Comic Sans MS" pitchFamily="66" charset="0"/>
                <a:sym typeface="Symbol" pitchFamily="18" charset="2"/>
              </a:rPr>
              <a:t>		 x</a:t>
            </a:r>
            <a:r>
              <a:rPr lang="en-US" altLang="en-US" baseline="-25000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altLang="en-US" smtClean="0">
                <a:latin typeface="Comic Sans MS" pitchFamily="66" charset="0"/>
                <a:sym typeface="Symbol" pitchFamily="18" charset="2"/>
              </a:rPr>
              <a:t>v</a:t>
            </a:r>
            <a:r>
              <a:rPr lang="en-US" altLang="en-US" baseline="-25000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altLang="en-US" smtClean="0">
                <a:sym typeface="Symbol" pitchFamily="18" charset="2"/>
              </a:rPr>
              <a:t> is maximum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18AA729-D2A6-4409-B587-4C18C48E9083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  <p:sp>
        <p:nvSpPr>
          <p:cNvPr id="700418" name="AutoShape 2"/>
          <p:cNvSpPr>
            <a:spLocks noChangeArrowheads="1"/>
          </p:cNvSpPr>
          <p:nvPr/>
        </p:nvSpPr>
        <p:spPr bwMode="auto">
          <a:xfrm>
            <a:off x="5207000" y="1579563"/>
            <a:ext cx="277813" cy="228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/>
              <a:t>50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0-1 Knapsack - Greedy Strategy</a:t>
            </a:r>
          </a:p>
        </p:txBody>
      </p:sp>
      <p:sp>
        <p:nvSpPr>
          <p:cNvPr id="2662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1076325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DD0111"/>
                </a:solidFill>
                <a:latin typeface="Monotype Corsiva" pitchFamily="66" charset="0"/>
              </a:rPr>
              <a:t>E.g.:</a:t>
            </a:r>
            <a:r>
              <a:rPr lang="en-US" altLang="en-US" smtClean="0"/>
              <a:t> 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368300" y="4481513"/>
            <a:ext cx="82296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endParaRPr lang="en-US" altLang="en-US" sz="2800">
              <a:solidFill>
                <a:schemeClr val="accent2"/>
              </a:solidFill>
            </a:endParaRPr>
          </a:p>
        </p:txBody>
      </p:sp>
      <p:sp>
        <p:nvSpPr>
          <p:cNvPr id="26631" name="AutoShape 6"/>
          <p:cNvSpPr>
            <a:spLocks noChangeArrowheads="1"/>
          </p:cNvSpPr>
          <p:nvPr/>
        </p:nvSpPr>
        <p:spPr bwMode="auto">
          <a:xfrm>
            <a:off x="682625" y="3405188"/>
            <a:ext cx="2778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1600"/>
              <a:t>10</a:t>
            </a:r>
          </a:p>
        </p:txBody>
      </p:sp>
      <p:sp>
        <p:nvSpPr>
          <p:cNvPr id="26632" name="AutoShape 7"/>
          <p:cNvSpPr>
            <a:spLocks noChangeArrowheads="1"/>
          </p:cNvSpPr>
          <p:nvPr/>
        </p:nvSpPr>
        <p:spPr bwMode="auto">
          <a:xfrm>
            <a:off x="1535113" y="2947988"/>
            <a:ext cx="277812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1600"/>
              <a:t>20</a:t>
            </a:r>
          </a:p>
        </p:txBody>
      </p:sp>
      <p:sp>
        <p:nvSpPr>
          <p:cNvPr id="26633" name="AutoShape 8"/>
          <p:cNvSpPr>
            <a:spLocks noChangeArrowheads="1"/>
          </p:cNvSpPr>
          <p:nvPr/>
        </p:nvSpPr>
        <p:spPr bwMode="auto">
          <a:xfrm>
            <a:off x="2570163" y="2490788"/>
            <a:ext cx="277812" cy="137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1600"/>
              <a:t>30</a:t>
            </a:r>
          </a:p>
        </p:txBody>
      </p:sp>
      <p:sp>
        <p:nvSpPr>
          <p:cNvPr id="26634" name="AutoShape 9"/>
          <p:cNvSpPr>
            <a:spLocks noChangeArrowheads="1"/>
          </p:cNvSpPr>
          <p:nvPr/>
        </p:nvSpPr>
        <p:spPr bwMode="auto">
          <a:xfrm>
            <a:off x="3541713" y="1576388"/>
            <a:ext cx="277812" cy="228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/>
              <a:t>50</a:t>
            </a:r>
          </a:p>
        </p:txBody>
      </p:sp>
      <p:sp>
        <p:nvSpPr>
          <p:cNvPr id="26635" name="Text Box 10"/>
          <p:cNvSpPr txBox="1">
            <a:spLocks noChangeArrowheads="1"/>
          </p:cNvSpPr>
          <p:nvPr/>
        </p:nvSpPr>
        <p:spPr bwMode="auto">
          <a:xfrm>
            <a:off x="434975" y="3059113"/>
            <a:ext cx="750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i="1"/>
              <a:t>Item 1</a:t>
            </a:r>
          </a:p>
        </p:txBody>
      </p:sp>
      <p:sp>
        <p:nvSpPr>
          <p:cNvPr id="26636" name="Text Box 11"/>
          <p:cNvSpPr txBox="1">
            <a:spLocks noChangeArrowheads="1"/>
          </p:cNvSpPr>
          <p:nvPr/>
        </p:nvSpPr>
        <p:spPr bwMode="auto">
          <a:xfrm>
            <a:off x="1257300" y="2576513"/>
            <a:ext cx="750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i="1"/>
              <a:t>Item 2</a:t>
            </a:r>
          </a:p>
        </p:txBody>
      </p:sp>
      <p:sp>
        <p:nvSpPr>
          <p:cNvPr id="26637" name="Text Box 12"/>
          <p:cNvSpPr txBox="1">
            <a:spLocks noChangeArrowheads="1"/>
          </p:cNvSpPr>
          <p:nvPr/>
        </p:nvSpPr>
        <p:spPr bwMode="auto">
          <a:xfrm>
            <a:off x="2351088" y="2117725"/>
            <a:ext cx="750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i="1"/>
              <a:t>Item 3</a:t>
            </a:r>
          </a:p>
        </p:txBody>
      </p:sp>
      <p:sp>
        <p:nvSpPr>
          <p:cNvPr id="26638" name="Text Box 13"/>
          <p:cNvSpPr txBox="1">
            <a:spLocks noChangeArrowheads="1"/>
          </p:cNvSpPr>
          <p:nvPr/>
        </p:nvSpPr>
        <p:spPr bwMode="auto">
          <a:xfrm>
            <a:off x="525463" y="3927475"/>
            <a:ext cx="522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/>
              <a:t>$60</a:t>
            </a:r>
          </a:p>
        </p:txBody>
      </p:sp>
      <p:sp>
        <p:nvSpPr>
          <p:cNvPr id="26639" name="Text Box 14"/>
          <p:cNvSpPr txBox="1">
            <a:spLocks noChangeArrowheads="1"/>
          </p:cNvSpPr>
          <p:nvPr/>
        </p:nvSpPr>
        <p:spPr bwMode="auto">
          <a:xfrm>
            <a:off x="1308100" y="3927475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/>
              <a:t>$100</a:t>
            </a:r>
          </a:p>
        </p:txBody>
      </p:sp>
      <p:sp>
        <p:nvSpPr>
          <p:cNvPr id="26640" name="Text Box 15"/>
          <p:cNvSpPr txBox="1">
            <a:spLocks noChangeArrowheads="1"/>
          </p:cNvSpPr>
          <p:nvPr/>
        </p:nvSpPr>
        <p:spPr bwMode="auto">
          <a:xfrm>
            <a:off x="2351088" y="3927475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/>
              <a:t>$120</a:t>
            </a:r>
          </a:p>
        </p:txBody>
      </p:sp>
      <p:sp>
        <p:nvSpPr>
          <p:cNvPr id="700432" name="AutoShape 16"/>
          <p:cNvSpPr>
            <a:spLocks noChangeArrowheads="1"/>
          </p:cNvSpPr>
          <p:nvPr/>
        </p:nvSpPr>
        <p:spPr bwMode="auto">
          <a:xfrm>
            <a:off x="5207000" y="3405188"/>
            <a:ext cx="2778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1600"/>
              <a:t>10</a:t>
            </a:r>
          </a:p>
        </p:txBody>
      </p:sp>
      <p:sp>
        <p:nvSpPr>
          <p:cNvPr id="700433" name="AutoShape 17"/>
          <p:cNvSpPr>
            <a:spLocks noChangeArrowheads="1"/>
          </p:cNvSpPr>
          <p:nvPr/>
        </p:nvSpPr>
        <p:spPr bwMode="auto">
          <a:xfrm>
            <a:off x="5205413" y="2493963"/>
            <a:ext cx="277812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1600"/>
              <a:t>20</a:t>
            </a:r>
          </a:p>
        </p:txBody>
      </p:sp>
      <p:sp>
        <p:nvSpPr>
          <p:cNvPr id="700434" name="Text Box 18"/>
          <p:cNvSpPr txBox="1">
            <a:spLocks noChangeArrowheads="1"/>
          </p:cNvSpPr>
          <p:nvPr/>
        </p:nvSpPr>
        <p:spPr bwMode="auto">
          <a:xfrm>
            <a:off x="5592763" y="3484563"/>
            <a:ext cx="522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/>
              <a:t>$60</a:t>
            </a:r>
          </a:p>
        </p:txBody>
      </p:sp>
      <p:sp>
        <p:nvSpPr>
          <p:cNvPr id="700435" name="Text Box 19"/>
          <p:cNvSpPr txBox="1">
            <a:spLocks noChangeArrowheads="1"/>
          </p:cNvSpPr>
          <p:nvPr/>
        </p:nvSpPr>
        <p:spPr bwMode="auto">
          <a:xfrm>
            <a:off x="5564188" y="2792413"/>
            <a:ext cx="635000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/>
              <a:t>$100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1600"/>
              <a:t>  +</a:t>
            </a:r>
          </a:p>
        </p:txBody>
      </p:sp>
      <p:sp>
        <p:nvSpPr>
          <p:cNvPr id="700436" name="Line 20"/>
          <p:cNvSpPr>
            <a:spLocks noChangeShapeType="1"/>
          </p:cNvSpPr>
          <p:nvPr/>
        </p:nvSpPr>
        <p:spPr bwMode="auto">
          <a:xfrm>
            <a:off x="5062538" y="3959225"/>
            <a:ext cx="1243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0437" name="Text Box 21"/>
          <p:cNvSpPr txBox="1">
            <a:spLocks noChangeArrowheads="1"/>
          </p:cNvSpPr>
          <p:nvPr/>
        </p:nvSpPr>
        <p:spPr bwMode="auto">
          <a:xfrm>
            <a:off x="5492750" y="3987800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/>
              <a:t>$160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7246938" y="1581150"/>
            <a:ext cx="1243012" cy="2744788"/>
            <a:chOff x="3816" y="1499"/>
            <a:chExt cx="783" cy="1729"/>
          </a:xfrm>
        </p:grpSpPr>
        <p:sp>
          <p:nvSpPr>
            <p:cNvPr id="26652" name="AutoShape 23"/>
            <p:cNvSpPr>
              <a:spLocks noChangeArrowheads="1"/>
            </p:cNvSpPr>
            <p:nvPr/>
          </p:nvSpPr>
          <p:spPr bwMode="auto">
            <a:xfrm>
              <a:off x="3907" y="1499"/>
              <a:ext cx="175" cy="14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en-US"/>
                <a:t>50</a:t>
              </a:r>
            </a:p>
          </p:txBody>
        </p:sp>
        <p:sp>
          <p:nvSpPr>
            <p:cNvPr id="26653" name="AutoShape 24"/>
            <p:cNvSpPr>
              <a:spLocks noChangeArrowheads="1"/>
            </p:cNvSpPr>
            <p:nvPr/>
          </p:nvSpPr>
          <p:spPr bwMode="auto">
            <a:xfrm>
              <a:off x="3906" y="2365"/>
              <a:ext cx="175" cy="57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en-US" sz="1600"/>
                <a:t>20</a:t>
              </a:r>
            </a:p>
          </p:txBody>
        </p:sp>
        <p:sp>
          <p:nvSpPr>
            <p:cNvPr id="26654" name="Text Box 25"/>
            <p:cNvSpPr txBox="1">
              <a:spLocks noChangeArrowheads="1"/>
            </p:cNvSpPr>
            <p:nvPr/>
          </p:nvSpPr>
          <p:spPr bwMode="auto">
            <a:xfrm>
              <a:off x="4150" y="2549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1600"/>
                <a:t>$100</a:t>
              </a:r>
            </a:p>
          </p:txBody>
        </p:sp>
        <p:sp>
          <p:nvSpPr>
            <p:cNvPr id="26655" name="Text Box 26"/>
            <p:cNvSpPr txBox="1">
              <a:spLocks noChangeArrowheads="1"/>
            </p:cNvSpPr>
            <p:nvPr/>
          </p:nvSpPr>
          <p:spPr bwMode="auto">
            <a:xfrm>
              <a:off x="4132" y="1838"/>
              <a:ext cx="400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1600"/>
                <a:t>$120</a:t>
              </a:r>
            </a:p>
            <a:p>
              <a:pPr eaLnBrk="1" hangingPunct="1"/>
              <a:endParaRPr lang="en-US" altLang="en-US" sz="800"/>
            </a:p>
            <a:p>
              <a:pPr eaLnBrk="1" hangingPunct="1"/>
              <a:r>
                <a:rPr lang="en-US" altLang="en-US" sz="1600"/>
                <a:t>  +</a:t>
              </a:r>
            </a:p>
          </p:txBody>
        </p:sp>
        <p:sp>
          <p:nvSpPr>
            <p:cNvPr id="26656" name="Line 27"/>
            <p:cNvSpPr>
              <a:spLocks noChangeShapeType="1"/>
            </p:cNvSpPr>
            <p:nvPr/>
          </p:nvSpPr>
          <p:spPr bwMode="auto">
            <a:xfrm>
              <a:off x="3816" y="2998"/>
              <a:ext cx="7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Text Box 28"/>
            <p:cNvSpPr txBox="1">
              <a:spLocks noChangeArrowheads="1"/>
            </p:cNvSpPr>
            <p:nvPr/>
          </p:nvSpPr>
          <p:spPr bwMode="auto">
            <a:xfrm>
              <a:off x="4157" y="3016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1600"/>
                <a:t>$220</a:t>
              </a:r>
            </a:p>
          </p:txBody>
        </p:sp>
        <p:sp>
          <p:nvSpPr>
            <p:cNvPr id="26658" name="AutoShape 29"/>
            <p:cNvSpPr>
              <a:spLocks noChangeArrowheads="1"/>
            </p:cNvSpPr>
            <p:nvPr/>
          </p:nvSpPr>
          <p:spPr bwMode="auto">
            <a:xfrm>
              <a:off x="3906" y="1502"/>
              <a:ext cx="175" cy="86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en-US" sz="1600"/>
                <a:t>30</a:t>
              </a:r>
            </a:p>
          </p:txBody>
        </p:sp>
      </p:grpSp>
      <p:sp>
        <p:nvSpPr>
          <p:cNvPr id="26648" name="Text Box 30"/>
          <p:cNvSpPr txBox="1">
            <a:spLocks noChangeArrowheads="1"/>
          </p:cNvSpPr>
          <p:nvPr/>
        </p:nvSpPr>
        <p:spPr bwMode="auto">
          <a:xfrm>
            <a:off x="279400" y="4408488"/>
            <a:ext cx="1030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/>
              <a:t>$6/pound</a:t>
            </a:r>
          </a:p>
        </p:txBody>
      </p:sp>
      <p:sp>
        <p:nvSpPr>
          <p:cNvPr id="26649" name="Text Box 31"/>
          <p:cNvSpPr txBox="1">
            <a:spLocks noChangeArrowheads="1"/>
          </p:cNvSpPr>
          <p:nvPr/>
        </p:nvSpPr>
        <p:spPr bwMode="auto">
          <a:xfrm>
            <a:off x="1238250" y="4408488"/>
            <a:ext cx="1030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/>
              <a:t>$5/pound</a:t>
            </a:r>
          </a:p>
        </p:txBody>
      </p:sp>
      <p:sp>
        <p:nvSpPr>
          <p:cNvPr id="26650" name="Text Box 32"/>
          <p:cNvSpPr txBox="1">
            <a:spLocks noChangeArrowheads="1"/>
          </p:cNvSpPr>
          <p:nvPr/>
        </p:nvSpPr>
        <p:spPr bwMode="auto">
          <a:xfrm>
            <a:off x="2203450" y="4408488"/>
            <a:ext cx="1030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/>
              <a:t>$4/pound</a:t>
            </a:r>
          </a:p>
        </p:txBody>
      </p:sp>
      <p:sp>
        <p:nvSpPr>
          <p:cNvPr id="700449" name="Rectangle 33"/>
          <p:cNvSpPr>
            <a:spLocks noChangeArrowheads="1"/>
          </p:cNvSpPr>
          <p:nvPr/>
        </p:nvSpPr>
        <p:spPr bwMode="auto">
          <a:xfrm>
            <a:off x="395288" y="4683125"/>
            <a:ext cx="8229600" cy="187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>
                <a:solidFill>
                  <a:schemeClr val="accent2"/>
                </a:solidFill>
              </a:rPr>
              <a:t>None of the solutions involving the greedy choice (item 1) leads to an optimal solution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/>
              <a:t>The greedy choice property does not hold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18" grpId="0" animBg="1"/>
      <p:bldP spid="700432" grpId="0" animBg="1"/>
      <p:bldP spid="700433" grpId="0" animBg="1"/>
      <p:bldP spid="700434" grpId="0"/>
      <p:bldP spid="700435" grpId="0"/>
      <p:bldP spid="700436" grpId="0" animBg="1"/>
      <p:bldP spid="700437" grpId="0"/>
      <p:bldP spid="7004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AB6AD52-2761-4ED7-A8D8-E9DD2733E312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Dynamic Programming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44353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mtClean="0"/>
              <a:t>An algorithm design technique (like divide and conquer)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mtClean="0"/>
              <a:t>Divide and conquer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mtClean="0"/>
              <a:t>Partition the problem into independent subproblems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mtClean="0"/>
              <a:t>Solve the subproblems recursively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mtClean="0"/>
              <a:t>Combine the solutions to solve the original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FEF4E4F-88BC-4192-817F-5B21B3598334}" type="slidenum">
              <a:rPr lang="en-US" altLang="en-US" smtClean="0"/>
              <a:pPr/>
              <a:t>20</a:t>
            </a:fld>
            <a:endParaRPr lang="en-US" alt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0-1 Knapsack - Dynamic Programming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mtClean="0">
                <a:latin typeface="Comic Sans MS" pitchFamily="66" charset="0"/>
              </a:rPr>
              <a:t>P(i, w)</a:t>
            </a:r>
            <a:r>
              <a:rPr lang="en-US" altLang="en-US" smtClean="0"/>
              <a:t> –  the maximum profit that can be 			obtained from items </a:t>
            </a:r>
            <a:r>
              <a:rPr lang="en-US" altLang="en-US" smtClean="0">
                <a:latin typeface="Comic Sans MS" pitchFamily="66" charset="0"/>
              </a:rPr>
              <a:t>1</a:t>
            </a:r>
            <a:r>
              <a:rPr lang="en-US" altLang="en-US" smtClean="0"/>
              <a:t> to </a:t>
            </a:r>
            <a:r>
              <a:rPr lang="en-US" altLang="en-US" smtClean="0">
                <a:latin typeface="Comic Sans MS" pitchFamily="66" charset="0"/>
              </a:rPr>
              <a:t>i</a:t>
            </a:r>
            <a:r>
              <a:rPr lang="en-US" altLang="en-US" smtClean="0"/>
              <a:t>, if the 			knapsack has size </a:t>
            </a:r>
            <a:r>
              <a:rPr lang="en-US" altLang="en-US" smtClean="0">
                <a:latin typeface="Comic Sans MS" pitchFamily="66" charset="0"/>
              </a:rPr>
              <a:t>w</a:t>
            </a:r>
            <a:endParaRPr lang="en-US" altLang="en-US" smtClean="0"/>
          </a:p>
          <a:p>
            <a:pPr eaLnBrk="1" hangingPunct="1">
              <a:lnSpc>
                <a:spcPct val="150000"/>
              </a:lnSpc>
            </a:pPr>
            <a:r>
              <a:rPr lang="en-US" altLang="en-US" smtClean="0"/>
              <a:t>Case 1: thief takes item i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mtClean="0"/>
              <a:t>		 </a:t>
            </a:r>
            <a:r>
              <a:rPr lang="en-US" altLang="en-US" smtClean="0">
                <a:latin typeface="Comic Sans MS" pitchFamily="66" charset="0"/>
              </a:rPr>
              <a:t>P(i, w) =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mtClean="0"/>
              <a:t>Case 2: thief does not take item i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mtClean="0"/>
              <a:t>		 </a:t>
            </a:r>
            <a:r>
              <a:rPr lang="en-US" altLang="en-US" smtClean="0">
                <a:latin typeface="Comic Sans MS" pitchFamily="66" charset="0"/>
              </a:rPr>
              <a:t>P(i, w) =</a:t>
            </a:r>
          </a:p>
        </p:txBody>
      </p:sp>
      <p:sp>
        <p:nvSpPr>
          <p:cNvPr id="701444" name="Text Box 4"/>
          <p:cNvSpPr txBox="1">
            <a:spLocks noChangeArrowheads="1"/>
          </p:cNvSpPr>
          <p:nvPr/>
        </p:nvSpPr>
        <p:spPr bwMode="auto">
          <a:xfrm>
            <a:off x="2865438" y="4084638"/>
            <a:ext cx="27828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800">
                <a:latin typeface="Comic Sans MS" pitchFamily="66" charset="0"/>
              </a:rPr>
              <a:t>v</a:t>
            </a:r>
            <a:r>
              <a:rPr lang="en-US" altLang="en-US" sz="2800" baseline="-25000">
                <a:latin typeface="Comic Sans MS" pitchFamily="66" charset="0"/>
              </a:rPr>
              <a:t>i</a:t>
            </a:r>
            <a:r>
              <a:rPr lang="en-US" altLang="en-US" sz="2800">
                <a:latin typeface="Comic Sans MS" pitchFamily="66" charset="0"/>
              </a:rPr>
              <a:t> + P(i - 1, w-w</a:t>
            </a:r>
            <a:r>
              <a:rPr lang="en-US" altLang="en-US" sz="2800" baseline="-25000">
                <a:latin typeface="Comic Sans MS" pitchFamily="66" charset="0"/>
              </a:rPr>
              <a:t>i</a:t>
            </a:r>
            <a:r>
              <a:rPr lang="en-US" altLang="en-US" sz="2800">
                <a:latin typeface="Comic Sans MS" pitchFamily="66" charset="0"/>
              </a:rPr>
              <a:t>)</a:t>
            </a:r>
          </a:p>
        </p:txBody>
      </p:sp>
      <p:sp>
        <p:nvSpPr>
          <p:cNvPr id="701445" name="Text Box 5"/>
          <p:cNvSpPr txBox="1">
            <a:spLocks noChangeArrowheads="1"/>
          </p:cNvSpPr>
          <p:nvPr/>
        </p:nvSpPr>
        <p:spPr bwMode="auto">
          <a:xfrm>
            <a:off x="2865438" y="5568950"/>
            <a:ext cx="1698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800">
                <a:latin typeface="Comic Sans MS" pitchFamily="66" charset="0"/>
              </a:rPr>
              <a:t>P(i - 1, w)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4" grpId="0"/>
      <p:bldP spid="7014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229760E-5684-4772-974F-C95E37293D9D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  <p:sp>
        <p:nvSpPr>
          <p:cNvPr id="702466" name="Rectangle 2"/>
          <p:cNvSpPr>
            <a:spLocks noChangeArrowheads="1"/>
          </p:cNvSpPr>
          <p:nvPr/>
        </p:nvSpPr>
        <p:spPr bwMode="auto">
          <a:xfrm>
            <a:off x="4651375" y="4895850"/>
            <a:ext cx="549275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0-1 Knapsack - Dynamic Programming</a:t>
            </a:r>
          </a:p>
        </p:txBody>
      </p:sp>
      <p:graphicFrame>
        <p:nvGraphicFramePr>
          <p:cNvPr id="702468" name="Group 4"/>
          <p:cNvGraphicFramePr>
            <a:graphicFrameLocks noGrp="1"/>
          </p:cNvGraphicFramePr>
          <p:nvPr/>
        </p:nvGraphicFramePr>
        <p:xfrm>
          <a:off x="765175" y="3079750"/>
          <a:ext cx="6111875" cy="3200400"/>
        </p:xfrm>
        <a:graphic>
          <a:graphicData uri="http://schemas.openxmlformats.org/drawingml/2006/table">
            <a:tbl>
              <a:tblPr/>
              <a:tblGrid>
                <a:gridCol w="544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775" name="Text Box 102"/>
          <p:cNvSpPr txBox="1">
            <a:spLocks noChangeArrowheads="1"/>
          </p:cNvSpPr>
          <p:nvPr/>
        </p:nvSpPr>
        <p:spPr bwMode="auto">
          <a:xfrm>
            <a:off x="887413" y="2713038"/>
            <a:ext cx="369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0</a:t>
            </a:r>
            <a:r>
              <a:rPr lang="en-US" altLang="en-US" baseline="-25000">
                <a:latin typeface="Comic Sans MS" pitchFamily="66" charset="0"/>
              </a:rPr>
              <a:t>:</a:t>
            </a:r>
            <a:endParaRPr lang="en-US" altLang="en-US">
              <a:latin typeface="Comic Sans MS" pitchFamily="66" charset="0"/>
            </a:endParaRPr>
          </a:p>
        </p:txBody>
      </p:sp>
      <p:sp>
        <p:nvSpPr>
          <p:cNvPr id="28776" name="Text Box 103"/>
          <p:cNvSpPr txBox="1">
            <a:spLocks noChangeArrowheads="1"/>
          </p:cNvSpPr>
          <p:nvPr/>
        </p:nvSpPr>
        <p:spPr bwMode="auto">
          <a:xfrm>
            <a:off x="384175" y="5865813"/>
            <a:ext cx="3032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n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28777" name="Text Box 104"/>
          <p:cNvSpPr txBox="1">
            <a:spLocks noChangeArrowheads="1"/>
          </p:cNvSpPr>
          <p:nvPr/>
        </p:nvSpPr>
        <p:spPr bwMode="auto">
          <a:xfrm>
            <a:off x="1425575" y="2713038"/>
            <a:ext cx="287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1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28778" name="Text Box 105"/>
          <p:cNvSpPr txBox="1">
            <a:spLocks noChangeArrowheads="1"/>
          </p:cNvSpPr>
          <p:nvPr/>
        </p:nvSpPr>
        <p:spPr bwMode="auto">
          <a:xfrm>
            <a:off x="2867025" y="2698750"/>
            <a:ext cx="773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w - w</a:t>
            </a:r>
            <a:r>
              <a:rPr lang="en-US" altLang="en-US" baseline="-25000">
                <a:latin typeface="Comic Sans MS" pitchFamily="66" charset="0"/>
              </a:rPr>
              <a:t>i</a:t>
            </a:r>
          </a:p>
        </p:txBody>
      </p:sp>
      <p:sp>
        <p:nvSpPr>
          <p:cNvPr id="28779" name="Text Box 106"/>
          <p:cNvSpPr txBox="1">
            <a:spLocks noChangeArrowheads="1"/>
          </p:cNvSpPr>
          <p:nvPr/>
        </p:nvSpPr>
        <p:spPr bwMode="auto">
          <a:xfrm>
            <a:off x="6410325" y="2684463"/>
            <a:ext cx="422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W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28780" name="Text Box 107"/>
          <p:cNvSpPr txBox="1">
            <a:spLocks noChangeArrowheads="1"/>
          </p:cNvSpPr>
          <p:nvPr/>
        </p:nvSpPr>
        <p:spPr bwMode="auto">
          <a:xfrm>
            <a:off x="312738" y="4437063"/>
            <a:ext cx="446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i-1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28781" name="Text Box 108"/>
          <p:cNvSpPr txBox="1">
            <a:spLocks noChangeArrowheads="1"/>
          </p:cNvSpPr>
          <p:nvPr/>
        </p:nvSpPr>
        <p:spPr bwMode="auto">
          <a:xfrm>
            <a:off x="374650" y="31623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0</a:t>
            </a:r>
            <a:endParaRPr lang="en-US" altLang="en-US" baseline="-25000">
              <a:latin typeface="Comic Sans MS" pitchFamily="66" charset="0"/>
            </a:endParaRPr>
          </a:p>
        </p:txBody>
      </p:sp>
      <p:grpSp>
        <p:nvGrpSpPr>
          <p:cNvPr id="2" name="Group 109"/>
          <p:cNvGrpSpPr>
            <a:grpSpLocks/>
          </p:cNvGrpSpPr>
          <p:nvPr/>
        </p:nvGrpSpPr>
        <p:grpSpPr bwMode="auto">
          <a:xfrm>
            <a:off x="1133475" y="3576638"/>
            <a:ext cx="6513513" cy="366712"/>
            <a:chOff x="644" y="1968"/>
            <a:chExt cx="4103" cy="231"/>
          </a:xfrm>
        </p:grpSpPr>
        <p:sp>
          <p:nvSpPr>
            <p:cNvPr id="28802" name="Line 110"/>
            <p:cNvSpPr>
              <a:spLocks noChangeShapeType="1"/>
            </p:cNvSpPr>
            <p:nvPr/>
          </p:nvSpPr>
          <p:spPr bwMode="auto">
            <a:xfrm>
              <a:off x="644" y="2084"/>
              <a:ext cx="3623" cy="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03" name="Text Box 111"/>
            <p:cNvSpPr txBox="1">
              <a:spLocks noChangeArrowheads="1"/>
            </p:cNvSpPr>
            <p:nvPr/>
          </p:nvSpPr>
          <p:spPr bwMode="auto">
            <a:xfrm>
              <a:off x="4399" y="1968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first</a:t>
              </a:r>
            </a:p>
          </p:txBody>
        </p:sp>
      </p:grpSp>
      <p:sp>
        <p:nvSpPr>
          <p:cNvPr id="28783" name="Rectangle 112"/>
          <p:cNvSpPr>
            <a:spLocks noGrp="1" noChangeArrowheads="1"/>
          </p:cNvSpPr>
          <p:nvPr>
            <p:ph type="body" idx="1"/>
          </p:nvPr>
        </p:nvSpPr>
        <p:spPr>
          <a:xfrm>
            <a:off x="350838" y="2036763"/>
            <a:ext cx="8229600" cy="719137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smtClean="0">
                <a:latin typeface="Comic Sans MS" pitchFamily="66" charset="0"/>
              </a:rPr>
              <a:t>P(i, w) = max {v</a:t>
            </a:r>
            <a:r>
              <a:rPr lang="en-US" altLang="en-US" baseline="-25000" smtClean="0">
                <a:latin typeface="Comic Sans MS" pitchFamily="66" charset="0"/>
              </a:rPr>
              <a:t>i</a:t>
            </a:r>
            <a:r>
              <a:rPr lang="en-US" altLang="en-US" smtClean="0">
                <a:latin typeface="Comic Sans MS" pitchFamily="66" charset="0"/>
              </a:rPr>
              <a:t> + P(i - 1, w-w</a:t>
            </a:r>
            <a:r>
              <a:rPr lang="en-US" altLang="en-US" baseline="-25000" smtClean="0">
                <a:latin typeface="Comic Sans MS" pitchFamily="66" charset="0"/>
              </a:rPr>
              <a:t>i</a:t>
            </a:r>
            <a:r>
              <a:rPr lang="en-US" altLang="en-US" smtClean="0">
                <a:latin typeface="Comic Sans MS" pitchFamily="66" charset="0"/>
              </a:rPr>
              <a:t>), P(i - 1, w) }  </a:t>
            </a:r>
          </a:p>
        </p:txBody>
      </p:sp>
      <p:sp>
        <p:nvSpPr>
          <p:cNvPr id="28784" name="AutoShape 113"/>
          <p:cNvSpPr>
            <a:spLocks/>
          </p:cNvSpPr>
          <p:nvPr/>
        </p:nvSpPr>
        <p:spPr bwMode="auto">
          <a:xfrm rot="5400000">
            <a:off x="4313237" y="631826"/>
            <a:ext cx="142875" cy="2514600"/>
          </a:xfrm>
          <a:prstGeom prst="leftBrace">
            <a:avLst>
              <a:gd name="adj1" fmla="val 146667"/>
              <a:gd name="adj2" fmla="val 4993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8785" name="Text Box 114"/>
          <p:cNvSpPr txBox="1">
            <a:spLocks noChangeArrowheads="1"/>
          </p:cNvSpPr>
          <p:nvPr/>
        </p:nvSpPr>
        <p:spPr bwMode="auto">
          <a:xfrm>
            <a:off x="3536950" y="1403350"/>
            <a:ext cx="1852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Item </a:t>
            </a:r>
            <a:r>
              <a:rPr lang="en-US" altLang="en-US">
                <a:latin typeface="Comic Sans MS" pitchFamily="66" charset="0"/>
              </a:rPr>
              <a:t>i </a:t>
            </a:r>
            <a:r>
              <a:rPr lang="en-US" altLang="en-US"/>
              <a:t>was taken</a:t>
            </a:r>
          </a:p>
        </p:txBody>
      </p:sp>
      <p:sp>
        <p:nvSpPr>
          <p:cNvPr id="28786" name="Text Box 115"/>
          <p:cNvSpPr txBox="1">
            <a:spLocks noChangeArrowheads="1"/>
          </p:cNvSpPr>
          <p:nvPr/>
        </p:nvSpPr>
        <p:spPr bwMode="auto">
          <a:xfrm>
            <a:off x="5678488" y="1403350"/>
            <a:ext cx="2233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Item </a:t>
            </a:r>
            <a:r>
              <a:rPr lang="en-US" altLang="en-US">
                <a:latin typeface="Comic Sans MS" pitchFamily="66" charset="0"/>
              </a:rPr>
              <a:t>i </a:t>
            </a:r>
            <a:r>
              <a:rPr lang="en-US" altLang="en-US"/>
              <a:t>was not taken</a:t>
            </a:r>
          </a:p>
        </p:txBody>
      </p:sp>
      <p:sp>
        <p:nvSpPr>
          <p:cNvPr id="28787" name="Text Box 116"/>
          <p:cNvSpPr txBox="1">
            <a:spLocks noChangeArrowheads="1"/>
          </p:cNvSpPr>
          <p:nvPr/>
        </p:nvSpPr>
        <p:spPr bwMode="auto">
          <a:xfrm>
            <a:off x="411163" y="4918075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i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28788" name="Text Box 117"/>
          <p:cNvSpPr txBox="1">
            <a:spLocks noChangeArrowheads="1"/>
          </p:cNvSpPr>
          <p:nvPr/>
        </p:nvSpPr>
        <p:spPr bwMode="auto">
          <a:xfrm>
            <a:off x="4778375" y="2716213"/>
            <a:ext cx="3413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w</a:t>
            </a:r>
            <a:endParaRPr lang="en-US" altLang="en-US" baseline="-25000">
              <a:latin typeface="Comic Sans MS" pitchFamily="66" charset="0"/>
            </a:endParaRPr>
          </a:p>
        </p:txBody>
      </p:sp>
      <p:grpSp>
        <p:nvGrpSpPr>
          <p:cNvPr id="3" name="Group 118"/>
          <p:cNvGrpSpPr>
            <a:grpSpLocks/>
          </p:cNvGrpSpPr>
          <p:nvPr/>
        </p:nvGrpSpPr>
        <p:grpSpPr bwMode="auto">
          <a:xfrm>
            <a:off x="4654550" y="4440238"/>
            <a:ext cx="549275" cy="669925"/>
            <a:chOff x="2932" y="2512"/>
            <a:chExt cx="346" cy="422"/>
          </a:xfrm>
        </p:grpSpPr>
        <p:sp>
          <p:nvSpPr>
            <p:cNvPr id="28800" name="Rectangle 119"/>
            <p:cNvSpPr>
              <a:spLocks noChangeArrowheads="1"/>
            </p:cNvSpPr>
            <p:nvPr/>
          </p:nvSpPr>
          <p:spPr bwMode="auto">
            <a:xfrm>
              <a:off x="2932" y="2512"/>
              <a:ext cx="346" cy="28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28801" name="Line 120"/>
            <p:cNvSpPr>
              <a:spLocks noChangeShapeType="1"/>
            </p:cNvSpPr>
            <p:nvPr/>
          </p:nvSpPr>
          <p:spPr bwMode="auto">
            <a:xfrm flipH="1" flipV="1">
              <a:off x="3105" y="2660"/>
              <a:ext cx="0" cy="2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21"/>
          <p:cNvGrpSpPr>
            <a:grpSpLocks/>
          </p:cNvGrpSpPr>
          <p:nvPr/>
        </p:nvGrpSpPr>
        <p:grpSpPr bwMode="auto">
          <a:xfrm>
            <a:off x="2978150" y="4449763"/>
            <a:ext cx="1951038" cy="646112"/>
            <a:chOff x="1876" y="2518"/>
            <a:chExt cx="1229" cy="407"/>
          </a:xfrm>
        </p:grpSpPr>
        <p:sp>
          <p:nvSpPr>
            <p:cNvPr id="28798" name="Rectangle 122"/>
            <p:cNvSpPr>
              <a:spLocks noChangeArrowheads="1"/>
            </p:cNvSpPr>
            <p:nvPr/>
          </p:nvSpPr>
          <p:spPr bwMode="auto">
            <a:xfrm>
              <a:off x="1876" y="2518"/>
              <a:ext cx="355" cy="28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28799" name="Line 123"/>
            <p:cNvSpPr>
              <a:spLocks noChangeShapeType="1"/>
            </p:cNvSpPr>
            <p:nvPr/>
          </p:nvSpPr>
          <p:spPr bwMode="auto">
            <a:xfrm flipH="1" flipV="1">
              <a:off x="2043" y="2655"/>
              <a:ext cx="1062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24"/>
          <p:cNvGrpSpPr>
            <a:grpSpLocks/>
          </p:cNvGrpSpPr>
          <p:nvPr/>
        </p:nvGrpSpPr>
        <p:grpSpPr bwMode="auto">
          <a:xfrm>
            <a:off x="1133475" y="4040188"/>
            <a:ext cx="6881813" cy="366712"/>
            <a:chOff x="644" y="2260"/>
            <a:chExt cx="4335" cy="231"/>
          </a:xfrm>
        </p:grpSpPr>
        <p:sp>
          <p:nvSpPr>
            <p:cNvPr id="28796" name="Line 125"/>
            <p:cNvSpPr>
              <a:spLocks noChangeShapeType="1"/>
            </p:cNvSpPr>
            <p:nvPr/>
          </p:nvSpPr>
          <p:spPr bwMode="auto">
            <a:xfrm>
              <a:off x="644" y="2374"/>
              <a:ext cx="3623" cy="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97" name="Text Box 126"/>
            <p:cNvSpPr txBox="1">
              <a:spLocks noChangeArrowheads="1"/>
            </p:cNvSpPr>
            <p:nvPr/>
          </p:nvSpPr>
          <p:spPr bwMode="auto">
            <a:xfrm>
              <a:off x="4399" y="2260"/>
              <a:ext cx="5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second</a:t>
              </a:r>
            </a:p>
          </p:txBody>
        </p:sp>
      </p:grpSp>
      <p:grpSp>
        <p:nvGrpSpPr>
          <p:cNvPr id="6" name="Group 127"/>
          <p:cNvGrpSpPr>
            <a:grpSpLocks/>
          </p:cNvGrpSpPr>
          <p:nvPr/>
        </p:nvGrpSpPr>
        <p:grpSpPr bwMode="auto">
          <a:xfrm>
            <a:off x="1133475" y="4645025"/>
            <a:ext cx="5751513" cy="1365250"/>
            <a:chOff x="644" y="2641"/>
            <a:chExt cx="3623" cy="860"/>
          </a:xfrm>
        </p:grpSpPr>
        <p:sp>
          <p:nvSpPr>
            <p:cNvPr id="28794" name="Line 128"/>
            <p:cNvSpPr>
              <a:spLocks noChangeShapeType="1"/>
            </p:cNvSpPr>
            <p:nvPr/>
          </p:nvSpPr>
          <p:spPr bwMode="auto">
            <a:xfrm>
              <a:off x="1707" y="2641"/>
              <a:ext cx="0" cy="37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95" name="Line 129"/>
            <p:cNvSpPr>
              <a:spLocks noChangeShapeType="1"/>
            </p:cNvSpPr>
            <p:nvPr/>
          </p:nvSpPr>
          <p:spPr bwMode="auto">
            <a:xfrm>
              <a:off x="644" y="3501"/>
              <a:ext cx="3623" cy="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93" name="AutoShape 130"/>
          <p:cNvSpPr>
            <a:spLocks/>
          </p:cNvSpPr>
          <p:nvPr/>
        </p:nvSpPr>
        <p:spPr bwMode="auto">
          <a:xfrm rot="5400000">
            <a:off x="6611144" y="1096169"/>
            <a:ext cx="128587" cy="1635125"/>
          </a:xfrm>
          <a:prstGeom prst="leftBrace">
            <a:avLst>
              <a:gd name="adj1" fmla="val 105967"/>
              <a:gd name="adj2" fmla="val 4993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03F4A25-4B91-4914-9565-E21EEE21331A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-114300" y="508000"/>
            <a:ext cx="6634163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altLang="en-US" sz="2800">
                <a:solidFill>
                  <a:schemeClr val="accent2"/>
                </a:solidFill>
              </a:rPr>
              <a:t>	</a:t>
            </a:r>
            <a:r>
              <a:rPr lang="en-US" altLang="en-US" sz="2400">
                <a:solidFill>
                  <a:schemeClr val="accent2"/>
                </a:solidFill>
                <a:latin typeface="Comic Sans MS" pitchFamily="66" charset="0"/>
              </a:rPr>
              <a:t>P(i, w) = max {v</a:t>
            </a:r>
            <a:r>
              <a:rPr lang="en-US" altLang="en-US" sz="2400" baseline="-25000">
                <a:solidFill>
                  <a:schemeClr val="accent2"/>
                </a:solidFill>
                <a:latin typeface="Comic Sans MS" pitchFamily="66" charset="0"/>
              </a:rPr>
              <a:t>i</a:t>
            </a:r>
            <a:r>
              <a:rPr lang="en-US" altLang="en-US" sz="2400">
                <a:solidFill>
                  <a:schemeClr val="accent2"/>
                </a:solidFill>
                <a:latin typeface="Comic Sans MS" pitchFamily="66" charset="0"/>
              </a:rPr>
              <a:t> + P(i - 1, w-w</a:t>
            </a:r>
            <a:r>
              <a:rPr lang="en-US" altLang="en-US" sz="2400" baseline="-25000">
                <a:solidFill>
                  <a:schemeClr val="accent2"/>
                </a:solidFill>
                <a:latin typeface="Comic Sans MS" pitchFamily="66" charset="0"/>
              </a:rPr>
              <a:t>i</a:t>
            </a:r>
            <a:r>
              <a:rPr lang="en-US" altLang="en-US" sz="2400">
                <a:solidFill>
                  <a:schemeClr val="accent2"/>
                </a:solidFill>
                <a:latin typeface="Comic Sans MS" pitchFamily="66" charset="0"/>
              </a:rPr>
              <a:t>), P(i - 1, w) }</a:t>
            </a:r>
            <a:r>
              <a:rPr lang="en-US" altLang="en-US" sz="2800">
                <a:solidFill>
                  <a:schemeClr val="accent2"/>
                </a:solidFill>
                <a:latin typeface="Comic Sans MS" pitchFamily="66" charset="0"/>
              </a:rPr>
              <a:t>  </a:t>
            </a:r>
          </a:p>
        </p:txBody>
      </p:sp>
      <p:graphicFrame>
        <p:nvGraphicFramePr>
          <p:cNvPr id="703491" name="Group 3"/>
          <p:cNvGraphicFramePr>
            <a:graphicFrameLocks noGrp="1"/>
          </p:cNvGraphicFramePr>
          <p:nvPr>
            <p:ph idx="1"/>
          </p:nvPr>
        </p:nvGraphicFramePr>
        <p:xfrm>
          <a:off x="508000" y="1841500"/>
          <a:ext cx="3536950" cy="2112963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03535" name="Group 47"/>
          <p:cNvGraphicFramePr>
            <a:graphicFrameLocks noGrp="1"/>
          </p:cNvGraphicFramePr>
          <p:nvPr/>
        </p:nvGraphicFramePr>
        <p:xfrm>
          <a:off x="6278563" y="109538"/>
          <a:ext cx="2697162" cy="1882775"/>
        </p:xfrm>
        <a:graphic>
          <a:graphicData uri="http://schemas.openxmlformats.org/drawingml/2006/table">
            <a:tbl>
              <a:tblPr/>
              <a:tblGrid>
                <a:gridCol w="90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Item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Weight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Value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770" name="Text Box 73"/>
          <p:cNvSpPr txBox="1">
            <a:spLocks noChangeArrowheads="1"/>
          </p:cNvSpPr>
          <p:nvPr/>
        </p:nvSpPr>
        <p:spPr bwMode="auto">
          <a:xfrm>
            <a:off x="601663" y="14652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0</a:t>
            </a:r>
          </a:p>
        </p:txBody>
      </p:sp>
      <p:sp>
        <p:nvSpPr>
          <p:cNvPr id="29771" name="Text Box 74"/>
          <p:cNvSpPr txBox="1">
            <a:spLocks noChangeArrowheads="1"/>
          </p:cNvSpPr>
          <p:nvPr/>
        </p:nvSpPr>
        <p:spPr bwMode="auto">
          <a:xfrm>
            <a:off x="1243013" y="1465263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1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29772" name="Text Box 75"/>
          <p:cNvSpPr txBox="1">
            <a:spLocks noChangeArrowheads="1"/>
          </p:cNvSpPr>
          <p:nvPr/>
        </p:nvSpPr>
        <p:spPr bwMode="auto">
          <a:xfrm>
            <a:off x="1844675" y="14652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2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29773" name="Text Box 76"/>
          <p:cNvSpPr txBox="1">
            <a:spLocks noChangeArrowheads="1"/>
          </p:cNvSpPr>
          <p:nvPr/>
        </p:nvSpPr>
        <p:spPr bwMode="auto">
          <a:xfrm>
            <a:off x="2444750" y="14652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3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29774" name="Text Box 77"/>
          <p:cNvSpPr txBox="1">
            <a:spLocks noChangeArrowheads="1"/>
          </p:cNvSpPr>
          <p:nvPr/>
        </p:nvSpPr>
        <p:spPr bwMode="auto">
          <a:xfrm>
            <a:off x="3009900" y="14652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4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29775" name="Text Box 78"/>
          <p:cNvSpPr txBox="1">
            <a:spLocks noChangeArrowheads="1"/>
          </p:cNvSpPr>
          <p:nvPr/>
        </p:nvSpPr>
        <p:spPr bwMode="auto">
          <a:xfrm>
            <a:off x="3616325" y="14652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5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29776" name="Text Box 79"/>
          <p:cNvSpPr txBox="1">
            <a:spLocks noChangeArrowheads="1"/>
          </p:cNvSpPr>
          <p:nvPr/>
        </p:nvSpPr>
        <p:spPr bwMode="auto">
          <a:xfrm>
            <a:off x="217488" y="2308225"/>
            <a:ext cx="287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1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29777" name="Text Box 80"/>
          <p:cNvSpPr txBox="1">
            <a:spLocks noChangeArrowheads="1"/>
          </p:cNvSpPr>
          <p:nvPr/>
        </p:nvSpPr>
        <p:spPr bwMode="auto">
          <a:xfrm>
            <a:off x="180975" y="27241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2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29778" name="Text Box 81"/>
          <p:cNvSpPr txBox="1">
            <a:spLocks noChangeArrowheads="1"/>
          </p:cNvSpPr>
          <p:nvPr/>
        </p:nvSpPr>
        <p:spPr bwMode="auto">
          <a:xfrm>
            <a:off x="180975" y="31448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3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29779" name="Text Box 82"/>
          <p:cNvSpPr txBox="1">
            <a:spLocks noChangeArrowheads="1"/>
          </p:cNvSpPr>
          <p:nvPr/>
        </p:nvSpPr>
        <p:spPr bwMode="auto">
          <a:xfrm>
            <a:off x="180975" y="35639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4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29780" name="Text Box 83"/>
          <p:cNvSpPr txBox="1">
            <a:spLocks noChangeArrowheads="1"/>
          </p:cNvSpPr>
          <p:nvPr/>
        </p:nvSpPr>
        <p:spPr bwMode="auto">
          <a:xfrm>
            <a:off x="5441950" y="111125"/>
            <a:ext cx="814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W = 5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29781" name="Text Box 84"/>
          <p:cNvSpPr txBox="1">
            <a:spLocks noChangeArrowheads="1"/>
          </p:cNvSpPr>
          <p:nvPr/>
        </p:nvSpPr>
        <p:spPr bwMode="auto">
          <a:xfrm>
            <a:off x="134938" y="18732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0</a:t>
            </a:r>
          </a:p>
        </p:txBody>
      </p:sp>
      <p:sp>
        <p:nvSpPr>
          <p:cNvPr id="703573" name="Text Box 85"/>
          <p:cNvSpPr txBox="1">
            <a:spLocks noChangeArrowheads="1"/>
          </p:cNvSpPr>
          <p:nvPr/>
        </p:nvSpPr>
        <p:spPr bwMode="auto">
          <a:xfrm>
            <a:off x="1736725" y="22939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703574" name="Text Box 86"/>
          <p:cNvSpPr txBox="1">
            <a:spLocks noChangeArrowheads="1"/>
          </p:cNvSpPr>
          <p:nvPr/>
        </p:nvSpPr>
        <p:spPr bwMode="auto">
          <a:xfrm>
            <a:off x="2328863" y="22939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703575" name="Text Box 87"/>
          <p:cNvSpPr txBox="1">
            <a:spLocks noChangeArrowheads="1"/>
          </p:cNvSpPr>
          <p:nvPr/>
        </p:nvSpPr>
        <p:spPr bwMode="auto">
          <a:xfrm>
            <a:off x="2914650" y="22955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703576" name="Text Box 88"/>
          <p:cNvSpPr txBox="1">
            <a:spLocks noChangeArrowheads="1"/>
          </p:cNvSpPr>
          <p:nvPr/>
        </p:nvSpPr>
        <p:spPr bwMode="auto">
          <a:xfrm>
            <a:off x="3514725" y="22955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703577" name="Text Box 89"/>
          <p:cNvSpPr txBox="1">
            <a:spLocks noChangeArrowheads="1"/>
          </p:cNvSpPr>
          <p:nvPr/>
        </p:nvSpPr>
        <p:spPr bwMode="auto">
          <a:xfrm>
            <a:off x="1165225" y="27130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703578" name="Text Box 90"/>
          <p:cNvSpPr txBox="1">
            <a:spLocks noChangeArrowheads="1"/>
          </p:cNvSpPr>
          <p:nvPr/>
        </p:nvSpPr>
        <p:spPr bwMode="auto">
          <a:xfrm>
            <a:off x="1735138" y="27130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703579" name="Text Box 91"/>
          <p:cNvSpPr txBox="1">
            <a:spLocks noChangeArrowheads="1"/>
          </p:cNvSpPr>
          <p:nvPr/>
        </p:nvSpPr>
        <p:spPr bwMode="auto">
          <a:xfrm>
            <a:off x="2330450" y="27146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22</a:t>
            </a:r>
          </a:p>
        </p:txBody>
      </p:sp>
      <p:sp>
        <p:nvSpPr>
          <p:cNvPr id="703580" name="Text Box 92"/>
          <p:cNvSpPr txBox="1">
            <a:spLocks noChangeArrowheads="1"/>
          </p:cNvSpPr>
          <p:nvPr/>
        </p:nvSpPr>
        <p:spPr bwMode="auto">
          <a:xfrm>
            <a:off x="2908300" y="27146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22</a:t>
            </a:r>
          </a:p>
        </p:txBody>
      </p:sp>
      <p:sp>
        <p:nvSpPr>
          <p:cNvPr id="703581" name="Text Box 93"/>
          <p:cNvSpPr txBox="1">
            <a:spLocks noChangeArrowheads="1"/>
          </p:cNvSpPr>
          <p:nvPr/>
        </p:nvSpPr>
        <p:spPr bwMode="auto">
          <a:xfrm>
            <a:off x="3502025" y="27146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22</a:t>
            </a:r>
          </a:p>
        </p:txBody>
      </p:sp>
      <p:sp>
        <p:nvSpPr>
          <p:cNvPr id="703582" name="Text Box 94"/>
          <p:cNvSpPr txBox="1">
            <a:spLocks noChangeArrowheads="1"/>
          </p:cNvSpPr>
          <p:nvPr/>
        </p:nvSpPr>
        <p:spPr bwMode="auto">
          <a:xfrm>
            <a:off x="1166813" y="31337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703583" name="Text Box 95"/>
          <p:cNvSpPr txBox="1">
            <a:spLocks noChangeArrowheads="1"/>
          </p:cNvSpPr>
          <p:nvPr/>
        </p:nvSpPr>
        <p:spPr bwMode="auto">
          <a:xfrm>
            <a:off x="1736725" y="31337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703584" name="Text Box 96"/>
          <p:cNvSpPr txBox="1">
            <a:spLocks noChangeArrowheads="1"/>
          </p:cNvSpPr>
          <p:nvPr/>
        </p:nvSpPr>
        <p:spPr bwMode="auto">
          <a:xfrm>
            <a:off x="2332038" y="31337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22</a:t>
            </a:r>
          </a:p>
        </p:txBody>
      </p:sp>
      <p:sp>
        <p:nvSpPr>
          <p:cNvPr id="703585" name="Text Box 97"/>
          <p:cNvSpPr txBox="1">
            <a:spLocks noChangeArrowheads="1"/>
          </p:cNvSpPr>
          <p:nvPr/>
        </p:nvSpPr>
        <p:spPr bwMode="auto">
          <a:xfrm>
            <a:off x="2925763" y="31337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30</a:t>
            </a:r>
          </a:p>
        </p:txBody>
      </p:sp>
      <p:sp>
        <p:nvSpPr>
          <p:cNvPr id="703586" name="Text Box 98"/>
          <p:cNvSpPr txBox="1">
            <a:spLocks noChangeArrowheads="1"/>
          </p:cNvSpPr>
          <p:nvPr/>
        </p:nvSpPr>
        <p:spPr bwMode="auto">
          <a:xfrm>
            <a:off x="3519488" y="31337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32</a:t>
            </a:r>
          </a:p>
        </p:txBody>
      </p:sp>
      <p:sp>
        <p:nvSpPr>
          <p:cNvPr id="703587" name="Text Box 99"/>
          <p:cNvSpPr txBox="1">
            <a:spLocks noChangeArrowheads="1"/>
          </p:cNvSpPr>
          <p:nvPr/>
        </p:nvSpPr>
        <p:spPr bwMode="auto">
          <a:xfrm>
            <a:off x="1154113" y="35496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703588" name="Text Box 100"/>
          <p:cNvSpPr txBox="1">
            <a:spLocks noChangeArrowheads="1"/>
          </p:cNvSpPr>
          <p:nvPr/>
        </p:nvSpPr>
        <p:spPr bwMode="auto">
          <a:xfrm>
            <a:off x="1724025" y="35496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15</a:t>
            </a:r>
          </a:p>
        </p:txBody>
      </p:sp>
      <p:sp>
        <p:nvSpPr>
          <p:cNvPr id="703589" name="Text Box 101"/>
          <p:cNvSpPr txBox="1">
            <a:spLocks noChangeArrowheads="1"/>
          </p:cNvSpPr>
          <p:nvPr/>
        </p:nvSpPr>
        <p:spPr bwMode="auto">
          <a:xfrm>
            <a:off x="2319338" y="35496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25</a:t>
            </a:r>
          </a:p>
        </p:txBody>
      </p:sp>
      <p:sp>
        <p:nvSpPr>
          <p:cNvPr id="703590" name="Text Box 102"/>
          <p:cNvSpPr txBox="1">
            <a:spLocks noChangeArrowheads="1"/>
          </p:cNvSpPr>
          <p:nvPr/>
        </p:nvSpPr>
        <p:spPr bwMode="auto">
          <a:xfrm>
            <a:off x="2913063" y="35496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30</a:t>
            </a:r>
          </a:p>
        </p:txBody>
      </p:sp>
      <p:sp>
        <p:nvSpPr>
          <p:cNvPr id="703591" name="Text Box 103"/>
          <p:cNvSpPr txBox="1">
            <a:spLocks noChangeArrowheads="1"/>
          </p:cNvSpPr>
          <p:nvPr/>
        </p:nvSpPr>
        <p:spPr bwMode="auto">
          <a:xfrm>
            <a:off x="3506788" y="35496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37</a:t>
            </a:r>
          </a:p>
        </p:txBody>
      </p:sp>
      <p:grpSp>
        <p:nvGrpSpPr>
          <p:cNvPr id="29801" name="Group 104"/>
          <p:cNvGrpSpPr>
            <a:grpSpLocks/>
          </p:cNvGrpSpPr>
          <p:nvPr/>
        </p:nvGrpSpPr>
        <p:grpSpPr bwMode="auto">
          <a:xfrm>
            <a:off x="4071938" y="1865313"/>
            <a:ext cx="1130300" cy="2119312"/>
            <a:chOff x="2565" y="971"/>
            <a:chExt cx="712" cy="1335"/>
          </a:xfrm>
        </p:grpSpPr>
        <p:sp>
          <p:nvSpPr>
            <p:cNvPr id="29884" name="Text Box 105"/>
            <p:cNvSpPr txBox="1">
              <a:spLocks noChangeArrowheads="1"/>
            </p:cNvSpPr>
            <p:nvPr/>
          </p:nvSpPr>
          <p:spPr bwMode="auto">
            <a:xfrm>
              <a:off x="2565" y="971"/>
              <a:ext cx="7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P(1, 1) = </a:t>
              </a:r>
            </a:p>
          </p:txBody>
        </p:sp>
        <p:sp>
          <p:nvSpPr>
            <p:cNvPr id="29885" name="Text Box 106"/>
            <p:cNvSpPr txBox="1">
              <a:spLocks noChangeArrowheads="1"/>
            </p:cNvSpPr>
            <p:nvPr/>
          </p:nvSpPr>
          <p:spPr bwMode="auto">
            <a:xfrm>
              <a:off x="2565" y="1247"/>
              <a:ext cx="7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P(1, 2) = </a:t>
              </a:r>
            </a:p>
          </p:txBody>
        </p:sp>
        <p:sp>
          <p:nvSpPr>
            <p:cNvPr id="29886" name="Text Box 107"/>
            <p:cNvSpPr txBox="1">
              <a:spLocks noChangeArrowheads="1"/>
            </p:cNvSpPr>
            <p:nvPr/>
          </p:nvSpPr>
          <p:spPr bwMode="auto">
            <a:xfrm>
              <a:off x="2565" y="1523"/>
              <a:ext cx="7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P(1, 3) = </a:t>
              </a:r>
            </a:p>
          </p:txBody>
        </p:sp>
        <p:sp>
          <p:nvSpPr>
            <p:cNvPr id="29887" name="Text Box 108"/>
            <p:cNvSpPr txBox="1">
              <a:spLocks noChangeArrowheads="1"/>
            </p:cNvSpPr>
            <p:nvPr/>
          </p:nvSpPr>
          <p:spPr bwMode="auto">
            <a:xfrm>
              <a:off x="2565" y="1799"/>
              <a:ext cx="7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P(1, 4) = </a:t>
              </a:r>
            </a:p>
          </p:txBody>
        </p:sp>
        <p:sp>
          <p:nvSpPr>
            <p:cNvPr id="29888" name="Text Box 109"/>
            <p:cNvSpPr txBox="1">
              <a:spLocks noChangeArrowheads="1"/>
            </p:cNvSpPr>
            <p:nvPr/>
          </p:nvSpPr>
          <p:spPr bwMode="auto">
            <a:xfrm>
              <a:off x="2565" y="2075"/>
              <a:ext cx="7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P(1, 5) = </a:t>
              </a:r>
            </a:p>
          </p:txBody>
        </p:sp>
      </p:grpSp>
      <p:grpSp>
        <p:nvGrpSpPr>
          <p:cNvPr id="29802" name="Group 110"/>
          <p:cNvGrpSpPr>
            <a:grpSpLocks/>
          </p:cNvGrpSpPr>
          <p:nvPr/>
        </p:nvGrpSpPr>
        <p:grpSpPr bwMode="auto">
          <a:xfrm>
            <a:off x="22225" y="4192588"/>
            <a:ext cx="1066800" cy="2139950"/>
            <a:chOff x="14" y="2437"/>
            <a:chExt cx="672" cy="1348"/>
          </a:xfrm>
        </p:grpSpPr>
        <p:sp>
          <p:nvSpPr>
            <p:cNvPr id="29879" name="Text Box 111"/>
            <p:cNvSpPr txBox="1">
              <a:spLocks noChangeArrowheads="1"/>
            </p:cNvSpPr>
            <p:nvPr/>
          </p:nvSpPr>
          <p:spPr bwMode="auto">
            <a:xfrm>
              <a:off x="14" y="2437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P(2, 1)= </a:t>
              </a:r>
            </a:p>
          </p:txBody>
        </p:sp>
        <p:sp>
          <p:nvSpPr>
            <p:cNvPr id="29880" name="Text Box 112"/>
            <p:cNvSpPr txBox="1">
              <a:spLocks noChangeArrowheads="1"/>
            </p:cNvSpPr>
            <p:nvPr/>
          </p:nvSpPr>
          <p:spPr bwMode="auto">
            <a:xfrm>
              <a:off x="14" y="2723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P(2, 2)= </a:t>
              </a:r>
            </a:p>
          </p:txBody>
        </p:sp>
        <p:sp>
          <p:nvSpPr>
            <p:cNvPr id="29881" name="Text Box 113"/>
            <p:cNvSpPr txBox="1">
              <a:spLocks noChangeArrowheads="1"/>
            </p:cNvSpPr>
            <p:nvPr/>
          </p:nvSpPr>
          <p:spPr bwMode="auto">
            <a:xfrm>
              <a:off x="14" y="2990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P(2, 3)= </a:t>
              </a:r>
            </a:p>
          </p:txBody>
        </p:sp>
        <p:sp>
          <p:nvSpPr>
            <p:cNvPr id="29882" name="Text Box 114"/>
            <p:cNvSpPr txBox="1">
              <a:spLocks noChangeArrowheads="1"/>
            </p:cNvSpPr>
            <p:nvPr/>
          </p:nvSpPr>
          <p:spPr bwMode="auto">
            <a:xfrm>
              <a:off x="14" y="3272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P(2, 4)= </a:t>
              </a:r>
            </a:p>
          </p:txBody>
        </p:sp>
        <p:sp>
          <p:nvSpPr>
            <p:cNvPr id="29883" name="Text Box 115"/>
            <p:cNvSpPr txBox="1">
              <a:spLocks noChangeArrowheads="1"/>
            </p:cNvSpPr>
            <p:nvPr/>
          </p:nvSpPr>
          <p:spPr bwMode="auto">
            <a:xfrm>
              <a:off x="14" y="355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P(2, 5)= </a:t>
              </a:r>
            </a:p>
          </p:txBody>
        </p:sp>
      </p:grpSp>
      <p:sp>
        <p:nvSpPr>
          <p:cNvPr id="29803" name="Line 116"/>
          <p:cNvSpPr>
            <a:spLocks noChangeShapeType="1"/>
          </p:cNvSpPr>
          <p:nvPr/>
        </p:nvSpPr>
        <p:spPr bwMode="auto">
          <a:xfrm flipH="1">
            <a:off x="6083300" y="4021138"/>
            <a:ext cx="6350" cy="2378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04" name="Line 117"/>
          <p:cNvSpPr>
            <a:spLocks noChangeShapeType="1"/>
          </p:cNvSpPr>
          <p:nvPr/>
        </p:nvSpPr>
        <p:spPr bwMode="auto">
          <a:xfrm flipH="1">
            <a:off x="3144838" y="4060825"/>
            <a:ext cx="6350" cy="2378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9805" name="Group 118"/>
          <p:cNvGrpSpPr>
            <a:grpSpLocks/>
          </p:cNvGrpSpPr>
          <p:nvPr/>
        </p:nvGrpSpPr>
        <p:grpSpPr bwMode="auto">
          <a:xfrm>
            <a:off x="3143250" y="4192588"/>
            <a:ext cx="1066800" cy="2139950"/>
            <a:chOff x="1980" y="2437"/>
            <a:chExt cx="672" cy="1348"/>
          </a:xfrm>
        </p:grpSpPr>
        <p:sp>
          <p:nvSpPr>
            <p:cNvPr id="29874" name="Text Box 119"/>
            <p:cNvSpPr txBox="1">
              <a:spLocks noChangeArrowheads="1"/>
            </p:cNvSpPr>
            <p:nvPr/>
          </p:nvSpPr>
          <p:spPr bwMode="auto">
            <a:xfrm>
              <a:off x="1980" y="2437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P(3, 1)= </a:t>
              </a:r>
            </a:p>
          </p:txBody>
        </p:sp>
        <p:sp>
          <p:nvSpPr>
            <p:cNvPr id="29875" name="Text Box 120"/>
            <p:cNvSpPr txBox="1">
              <a:spLocks noChangeArrowheads="1"/>
            </p:cNvSpPr>
            <p:nvPr/>
          </p:nvSpPr>
          <p:spPr bwMode="auto">
            <a:xfrm>
              <a:off x="1980" y="2723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P(3, 2)= </a:t>
              </a:r>
            </a:p>
          </p:txBody>
        </p:sp>
        <p:sp>
          <p:nvSpPr>
            <p:cNvPr id="29876" name="Text Box 121"/>
            <p:cNvSpPr txBox="1">
              <a:spLocks noChangeArrowheads="1"/>
            </p:cNvSpPr>
            <p:nvPr/>
          </p:nvSpPr>
          <p:spPr bwMode="auto">
            <a:xfrm>
              <a:off x="1980" y="2990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P(3, 3)= </a:t>
              </a:r>
            </a:p>
          </p:txBody>
        </p:sp>
        <p:sp>
          <p:nvSpPr>
            <p:cNvPr id="29877" name="Text Box 122"/>
            <p:cNvSpPr txBox="1">
              <a:spLocks noChangeArrowheads="1"/>
            </p:cNvSpPr>
            <p:nvPr/>
          </p:nvSpPr>
          <p:spPr bwMode="auto">
            <a:xfrm>
              <a:off x="1980" y="3272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P(3, 4)= </a:t>
              </a:r>
            </a:p>
          </p:txBody>
        </p:sp>
        <p:sp>
          <p:nvSpPr>
            <p:cNvPr id="29878" name="Text Box 123"/>
            <p:cNvSpPr txBox="1">
              <a:spLocks noChangeArrowheads="1"/>
            </p:cNvSpPr>
            <p:nvPr/>
          </p:nvSpPr>
          <p:spPr bwMode="auto">
            <a:xfrm>
              <a:off x="1980" y="355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P(3, 5)= </a:t>
              </a:r>
            </a:p>
          </p:txBody>
        </p:sp>
      </p:grpSp>
      <p:grpSp>
        <p:nvGrpSpPr>
          <p:cNvPr id="29806" name="Group 124"/>
          <p:cNvGrpSpPr>
            <a:grpSpLocks/>
          </p:cNvGrpSpPr>
          <p:nvPr/>
        </p:nvGrpSpPr>
        <p:grpSpPr bwMode="auto">
          <a:xfrm>
            <a:off x="6037263" y="4192588"/>
            <a:ext cx="1066800" cy="2138362"/>
            <a:chOff x="3803" y="2437"/>
            <a:chExt cx="672" cy="1347"/>
          </a:xfrm>
        </p:grpSpPr>
        <p:sp>
          <p:nvSpPr>
            <p:cNvPr id="29869" name="Text Box 125"/>
            <p:cNvSpPr txBox="1">
              <a:spLocks noChangeArrowheads="1"/>
            </p:cNvSpPr>
            <p:nvPr/>
          </p:nvSpPr>
          <p:spPr bwMode="auto">
            <a:xfrm>
              <a:off x="3803" y="2437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P(4, 1)= </a:t>
              </a:r>
            </a:p>
          </p:txBody>
        </p:sp>
        <p:sp>
          <p:nvSpPr>
            <p:cNvPr id="29870" name="Text Box 126"/>
            <p:cNvSpPr txBox="1">
              <a:spLocks noChangeArrowheads="1"/>
            </p:cNvSpPr>
            <p:nvPr/>
          </p:nvSpPr>
          <p:spPr bwMode="auto">
            <a:xfrm>
              <a:off x="3803" y="272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P(4, 2)= </a:t>
              </a:r>
            </a:p>
          </p:txBody>
        </p:sp>
        <p:sp>
          <p:nvSpPr>
            <p:cNvPr id="29871" name="Text Box 127"/>
            <p:cNvSpPr txBox="1">
              <a:spLocks noChangeArrowheads="1"/>
            </p:cNvSpPr>
            <p:nvPr/>
          </p:nvSpPr>
          <p:spPr bwMode="auto">
            <a:xfrm>
              <a:off x="3803" y="2989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P(4, 3)= </a:t>
              </a:r>
            </a:p>
          </p:txBody>
        </p:sp>
        <p:sp>
          <p:nvSpPr>
            <p:cNvPr id="29872" name="Text Box 128"/>
            <p:cNvSpPr txBox="1">
              <a:spLocks noChangeArrowheads="1"/>
            </p:cNvSpPr>
            <p:nvPr/>
          </p:nvSpPr>
          <p:spPr bwMode="auto">
            <a:xfrm>
              <a:off x="3803" y="3272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P(4, 4)= </a:t>
              </a:r>
            </a:p>
          </p:txBody>
        </p:sp>
        <p:sp>
          <p:nvSpPr>
            <p:cNvPr id="29873" name="Text Box 129"/>
            <p:cNvSpPr txBox="1">
              <a:spLocks noChangeArrowheads="1"/>
            </p:cNvSpPr>
            <p:nvPr/>
          </p:nvSpPr>
          <p:spPr bwMode="auto">
            <a:xfrm>
              <a:off x="3803" y="3553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P(4, 5)= </a:t>
              </a:r>
            </a:p>
          </p:txBody>
        </p:sp>
      </p:grpSp>
      <p:grpSp>
        <p:nvGrpSpPr>
          <p:cNvPr id="6" name="Group 130"/>
          <p:cNvGrpSpPr>
            <a:grpSpLocks/>
          </p:cNvGrpSpPr>
          <p:nvPr/>
        </p:nvGrpSpPr>
        <p:grpSpPr bwMode="auto">
          <a:xfrm>
            <a:off x="965200" y="2109788"/>
            <a:ext cx="6124575" cy="568325"/>
            <a:chOff x="608" y="1125"/>
            <a:chExt cx="3858" cy="358"/>
          </a:xfrm>
        </p:grpSpPr>
        <p:sp>
          <p:nvSpPr>
            <p:cNvPr id="29867" name="Text Box 131"/>
            <p:cNvSpPr txBox="1">
              <a:spLocks noChangeArrowheads="1"/>
            </p:cNvSpPr>
            <p:nvPr/>
          </p:nvSpPr>
          <p:spPr bwMode="auto">
            <a:xfrm>
              <a:off x="3174" y="1252"/>
              <a:ext cx="1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max{12+0, 0} = 12</a:t>
              </a:r>
            </a:p>
          </p:txBody>
        </p:sp>
        <p:sp>
          <p:nvSpPr>
            <p:cNvPr id="29868" name="Line 132"/>
            <p:cNvSpPr>
              <a:spLocks noChangeShapeType="1"/>
            </p:cNvSpPr>
            <p:nvPr/>
          </p:nvSpPr>
          <p:spPr bwMode="auto">
            <a:xfrm flipH="1" flipV="1">
              <a:off x="608" y="1125"/>
              <a:ext cx="580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33"/>
          <p:cNvGrpSpPr>
            <a:grpSpLocks/>
          </p:cNvGrpSpPr>
          <p:nvPr/>
        </p:nvGrpSpPr>
        <p:grpSpPr bwMode="auto">
          <a:xfrm>
            <a:off x="1493838" y="2095500"/>
            <a:ext cx="5595937" cy="1012825"/>
            <a:chOff x="941" y="1116"/>
            <a:chExt cx="3525" cy="638"/>
          </a:xfrm>
        </p:grpSpPr>
        <p:sp>
          <p:nvSpPr>
            <p:cNvPr id="29865" name="Text Box 134"/>
            <p:cNvSpPr txBox="1">
              <a:spLocks noChangeArrowheads="1"/>
            </p:cNvSpPr>
            <p:nvPr/>
          </p:nvSpPr>
          <p:spPr bwMode="auto">
            <a:xfrm>
              <a:off x="3174" y="1523"/>
              <a:ext cx="1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max{12+0, 0} = 12</a:t>
              </a:r>
            </a:p>
          </p:txBody>
        </p:sp>
        <p:sp>
          <p:nvSpPr>
            <p:cNvPr id="29866" name="Line 135"/>
            <p:cNvSpPr>
              <a:spLocks noChangeShapeType="1"/>
            </p:cNvSpPr>
            <p:nvPr/>
          </p:nvSpPr>
          <p:spPr bwMode="auto">
            <a:xfrm flipH="1" flipV="1">
              <a:off x="941" y="1116"/>
              <a:ext cx="580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36"/>
          <p:cNvGrpSpPr>
            <a:grpSpLocks/>
          </p:cNvGrpSpPr>
          <p:nvPr/>
        </p:nvGrpSpPr>
        <p:grpSpPr bwMode="auto">
          <a:xfrm>
            <a:off x="2085975" y="2117725"/>
            <a:ext cx="5003800" cy="1428750"/>
            <a:chOff x="1314" y="1130"/>
            <a:chExt cx="3152" cy="900"/>
          </a:xfrm>
        </p:grpSpPr>
        <p:sp>
          <p:nvSpPr>
            <p:cNvPr id="29863" name="Text Box 137"/>
            <p:cNvSpPr txBox="1">
              <a:spLocks noChangeArrowheads="1"/>
            </p:cNvSpPr>
            <p:nvPr/>
          </p:nvSpPr>
          <p:spPr bwMode="auto">
            <a:xfrm>
              <a:off x="3174" y="1799"/>
              <a:ext cx="1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max{12+0, 0} = 12</a:t>
              </a:r>
            </a:p>
          </p:txBody>
        </p:sp>
        <p:sp>
          <p:nvSpPr>
            <p:cNvPr id="29864" name="Line 138"/>
            <p:cNvSpPr>
              <a:spLocks noChangeShapeType="1"/>
            </p:cNvSpPr>
            <p:nvPr/>
          </p:nvSpPr>
          <p:spPr bwMode="auto">
            <a:xfrm flipH="1" flipV="1">
              <a:off x="1314" y="1130"/>
              <a:ext cx="612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39"/>
          <p:cNvGrpSpPr>
            <a:grpSpLocks/>
          </p:cNvGrpSpPr>
          <p:nvPr/>
        </p:nvGrpSpPr>
        <p:grpSpPr bwMode="auto">
          <a:xfrm>
            <a:off x="2651125" y="2103438"/>
            <a:ext cx="4438650" cy="1866900"/>
            <a:chOff x="1670" y="1121"/>
            <a:chExt cx="2796" cy="1176"/>
          </a:xfrm>
        </p:grpSpPr>
        <p:sp>
          <p:nvSpPr>
            <p:cNvPr id="29861" name="Text Box 140"/>
            <p:cNvSpPr txBox="1">
              <a:spLocks noChangeArrowheads="1"/>
            </p:cNvSpPr>
            <p:nvPr/>
          </p:nvSpPr>
          <p:spPr bwMode="auto">
            <a:xfrm>
              <a:off x="3174" y="2066"/>
              <a:ext cx="1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max{12+0, 0} = 12</a:t>
              </a:r>
            </a:p>
          </p:txBody>
        </p:sp>
        <p:sp>
          <p:nvSpPr>
            <p:cNvPr id="29862" name="Line 141"/>
            <p:cNvSpPr>
              <a:spLocks noChangeShapeType="1"/>
            </p:cNvSpPr>
            <p:nvPr/>
          </p:nvSpPr>
          <p:spPr bwMode="auto">
            <a:xfrm flipH="1" flipV="1">
              <a:off x="1670" y="1121"/>
              <a:ext cx="621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42"/>
          <p:cNvGrpSpPr>
            <a:grpSpLocks/>
          </p:cNvGrpSpPr>
          <p:nvPr/>
        </p:nvGrpSpPr>
        <p:grpSpPr bwMode="auto">
          <a:xfrm>
            <a:off x="885825" y="2574925"/>
            <a:ext cx="2051050" cy="1984375"/>
            <a:chOff x="558" y="1418"/>
            <a:chExt cx="1292" cy="1250"/>
          </a:xfrm>
        </p:grpSpPr>
        <p:sp>
          <p:nvSpPr>
            <p:cNvPr id="29859" name="Text Box 143"/>
            <p:cNvSpPr txBox="1">
              <a:spLocks noChangeArrowheads="1"/>
            </p:cNvSpPr>
            <p:nvPr/>
          </p:nvSpPr>
          <p:spPr bwMode="auto">
            <a:xfrm>
              <a:off x="558" y="2437"/>
              <a:ext cx="1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max{10+0, 0} = 10</a:t>
              </a:r>
            </a:p>
          </p:txBody>
        </p:sp>
        <p:sp>
          <p:nvSpPr>
            <p:cNvPr id="29860" name="Line 144"/>
            <p:cNvSpPr>
              <a:spLocks noChangeShapeType="1"/>
            </p:cNvSpPr>
            <p:nvPr/>
          </p:nvSpPr>
          <p:spPr bwMode="auto">
            <a:xfrm flipH="1" flipV="1">
              <a:off x="594" y="1418"/>
              <a:ext cx="207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45"/>
          <p:cNvGrpSpPr>
            <a:grpSpLocks/>
          </p:cNvGrpSpPr>
          <p:nvPr/>
        </p:nvGrpSpPr>
        <p:grpSpPr bwMode="auto">
          <a:xfrm>
            <a:off x="885825" y="2552700"/>
            <a:ext cx="2178050" cy="2462213"/>
            <a:chOff x="558" y="1404"/>
            <a:chExt cx="1372" cy="1551"/>
          </a:xfrm>
        </p:grpSpPr>
        <p:sp>
          <p:nvSpPr>
            <p:cNvPr id="29857" name="Text Box 146"/>
            <p:cNvSpPr txBox="1">
              <a:spLocks noChangeArrowheads="1"/>
            </p:cNvSpPr>
            <p:nvPr/>
          </p:nvSpPr>
          <p:spPr bwMode="auto">
            <a:xfrm>
              <a:off x="558" y="2724"/>
              <a:ext cx="1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max{10+0, 12} = 12</a:t>
              </a:r>
            </a:p>
          </p:txBody>
        </p:sp>
        <p:sp>
          <p:nvSpPr>
            <p:cNvPr id="29858" name="Line 147"/>
            <p:cNvSpPr>
              <a:spLocks noChangeShapeType="1"/>
            </p:cNvSpPr>
            <p:nvPr/>
          </p:nvSpPr>
          <p:spPr bwMode="auto">
            <a:xfrm flipV="1">
              <a:off x="1130" y="1404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48"/>
          <p:cNvGrpSpPr>
            <a:grpSpLocks/>
          </p:cNvGrpSpPr>
          <p:nvPr/>
        </p:nvGrpSpPr>
        <p:grpSpPr bwMode="auto">
          <a:xfrm>
            <a:off x="885825" y="2566988"/>
            <a:ext cx="2305050" cy="2870200"/>
            <a:chOff x="558" y="1413"/>
            <a:chExt cx="1452" cy="1808"/>
          </a:xfrm>
        </p:grpSpPr>
        <p:sp>
          <p:nvSpPr>
            <p:cNvPr id="29855" name="Text Box 149"/>
            <p:cNvSpPr txBox="1">
              <a:spLocks noChangeArrowheads="1"/>
            </p:cNvSpPr>
            <p:nvPr/>
          </p:nvSpPr>
          <p:spPr bwMode="auto">
            <a:xfrm>
              <a:off x="558" y="2990"/>
              <a:ext cx="14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max{10+12, 12} = 22</a:t>
              </a:r>
            </a:p>
          </p:txBody>
        </p:sp>
        <p:sp>
          <p:nvSpPr>
            <p:cNvPr id="29856" name="Line 150"/>
            <p:cNvSpPr>
              <a:spLocks noChangeShapeType="1"/>
            </p:cNvSpPr>
            <p:nvPr/>
          </p:nvSpPr>
          <p:spPr bwMode="auto">
            <a:xfrm flipH="1" flipV="1">
              <a:off x="1341" y="1413"/>
              <a:ext cx="194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51"/>
          <p:cNvGrpSpPr>
            <a:grpSpLocks/>
          </p:cNvGrpSpPr>
          <p:nvPr/>
        </p:nvGrpSpPr>
        <p:grpSpPr bwMode="auto">
          <a:xfrm>
            <a:off x="885825" y="2552700"/>
            <a:ext cx="2305050" cy="3332163"/>
            <a:chOff x="558" y="1404"/>
            <a:chExt cx="1452" cy="2099"/>
          </a:xfrm>
        </p:grpSpPr>
        <p:sp>
          <p:nvSpPr>
            <p:cNvPr id="29853" name="Text Box 152"/>
            <p:cNvSpPr txBox="1">
              <a:spLocks noChangeArrowheads="1"/>
            </p:cNvSpPr>
            <p:nvPr/>
          </p:nvSpPr>
          <p:spPr bwMode="auto">
            <a:xfrm>
              <a:off x="558" y="3272"/>
              <a:ext cx="14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max{10+12, 12} = 22</a:t>
              </a:r>
            </a:p>
          </p:txBody>
        </p:sp>
        <p:sp>
          <p:nvSpPr>
            <p:cNvPr id="29854" name="Line 153"/>
            <p:cNvSpPr>
              <a:spLocks noChangeShapeType="1"/>
            </p:cNvSpPr>
            <p:nvPr/>
          </p:nvSpPr>
          <p:spPr bwMode="auto">
            <a:xfrm flipH="1" flipV="1">
              <a:off x="1688" y="1404"/>
              <a:ext cx="207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54"/>
          <p:cNvGrpSpPr>
            <a:grpSpLocks/>
          </p:cNvGrpSpPr>
          <p:nvPr/>
        </p:nvGrpSpPr>
        <p:grpSpPr bwMode="auto">
          <a:xfrm>
            <a:off x="885825" y="2589213"/>
            <a:ext cx="2708275" cy="3743325"/>
            <a:chOff x="558" y="1427"/>
            <a:chExt cx="1706" cy="2358"/>
          </a:xfrm>
        </p:grpSpPr>
        <p:sp>
          <p:nvSpPr>
            <p:cNvPr id="29851" name="Text Box 155"/>
            <p:cNvSpPr txBox="1">
              <a:spLocks noChangeArrowheads="1"/>
            </p:cNvSpPr>
            <p:nvPr/>
          </p:nvSpPr>
          <p:spPr bwMode="auto">
            <a:xfrm>
              <a:off x="558" y="3554"/>
              <a:ext cx="14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max{10+12, 12} = 22</a:t>
              </a:r>
            </a:p>
          </p:txBody>
        </p:sp>
        <p:sp>
          <p:nvSpPr>
            <p:cNvPr id="29852" name="Line 156"/>
            <p:cNvSpPr>
              <a:spLocks noChangeShapeType="1"/>
            </p:cNvSpPr>
            <p:nvPr/>
          </p:nvSpPr>
          <p:spPr bwMode="auto">
            <a:xfrm flipH="1" flipV="1">
              <a:off x="2093" y="1427"/>
              <a:ext cx="171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7"/>
          <p:cNvGrpSpPr>
            <a:grpSpLocks/>
          </p:cNvGrpSpPr>
          <p:nvPr/>
        </p:nvGrpSpPr>
        <p:grpSpPr bwMode="auto">
          <a:xfrm>
            <a:off x="1214438" y="2974975"/>
            <a:ext cx="4105275" cy="1584325"/>
            <a:chOff x="765" y="1670"/>
            <a:chExt cx="2586" cy="998"/>
          </a:xfrm>
        </p:grpSpPr>
        <p:sp>
          <p:nvSpPr>
            <p:cNvPr id="29849" name="Text Box 158"/>
            <p:cNvSpPr txBox="1">
              <a:spLocks noChangeArrowheads="1"/>
            </p:cNvSpPr>
            <p:nvPr/>
          </p:nvSpPr>
          <p:spPr bwMode="auto">
            <a:xfrm>
              <a:off x="2519" y="2437"/>
              <a:ext cx="8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P(2,1) = 10</a:t>
              </a:r>
            </a:p>
          </p:txBody>
        </p:sp>
        <p:sp>
          <p:nvSpPr>
            <p:cNvPr id="29850" name="Line 159"/>
            <p:cNvSpPr>
              <a:spLocks noChangeShapeType="1"/>
            </p:cNvSpPr>
            <p:nvPr/>
          </p:nvSpPr>
          <p:spPr bwMode="auto">
            <a:xfrm flipV="1">
              <a:off x="765" y="1670"/>
              <a:ext cx="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0"/>
          <p:cNvGrpSpPr>
            <a:grpSpLocks/>
          </p:cNvGrpSpPr>
          <p:nvPr/>
        </p:nvGrpSpPr>
        <p:grpSpPr bwMode="auto">
          <a:xfrm>
            <a:off x="1779588" y="3003550"/>
            <a:ext cx="3540125" cy="2009775"/>
            <a:chOff x="1121" y="1688"/>
            <a:chExt cx="2230" cy="1266"/>
          </a:xfrm>
        </p:grpSpPr>
        <p:sp>
          <p:nvSpPr>
            <p:cNvPr id="29847" name="Text Box 161"/>
            <p:cNvSpPr txBox="1">
              <a:spLocks noChangeArrowheads="1"/>
            </p:cNvSpPr>
            <p:nvPr/>
          </p:nvSpPr>
          <p:spPr bwMode="auto">
            <a:xfrm>
              <a:off x="2519" y="2723"/>
              <a:ext cx="8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P(2,2) = 12</a:t>
              </a:r>
            </a:p>
          </p:txBody>
        </p:sp>
        <p:sp>
          <p:nvSpPr>
            <p:cNvPr id="29848" name="Line 162"/>
            <p:cNvSpPr>
              <a:spLocks noChangeShapeType="1"/>
            </p:cNvSpPr>
            <p:nvPr/>
          </p:nvSpPr>
          <p:spPr bwMode="auto">
            <a:xfrm flipV="1">
              <a:off x="1121" y="1688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63"/>
          <p:cNvGrpSpPr>
            <a:grpSpLocks/>
          </p:cNvGrpSpPr>
          <p:nvPr/>
        </p:nvGrpSpPr>
        <p:grpSpPr bwMode="auto">
          <a:xfrm>
            <a:off x="2373313" y="2981325"/>
            <a:ext cx="3676650" cy="2455863"/>
            <a:chOff x="1495" y="1674"/>
            <a:chExt cx="2316" cy="1547"/>
          </a:xfrm>
        </p:grpSpPr>
        <p:sp>
          <p:nvSpPr>
            <p:cNvPr id="29845" name="Text Box 164"/>
            <p:cNvSpPr txBox="1">
              <a:spLocks noChangeArrowheads="1"/>
            </p:cNvSpPr>
            <p:nvPr/>
          </p:nvSpPr>
          <p:spPr bwMode="auto">
            <a:xfrm>
              <a:off x="2519" y="2990"/>
              <a:ext cx="1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max{20+0, 22}=22</a:t>
              </a:r>
            </a:p>
          </p:txBody>
        </p:sp>
        <p:sp>
          <p:nvSpPr>
            <p:cNvPr id="29846" name="Line 165"/>
            <p:cNvSpPr>
              <a:spLocks noChangeShapeType="1"/>
            </p:cNvSpPr>
            <p:nvPr/>
          </p:nvSpPr>
          <p:spPr bwMode="auto">
            <a:xfrm flipV="1">
              <a:off x="1495" y="1674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66"/>
          <p:cNvGrpSpPr>
            <a:grpSpLocks/>
          </p:cNvGrpSpPr>
          <p:nvPr/>
        </p:nvGrpSpPr>
        <p:grpSpPr bwMode="auto">
          <a:xfrm>
            <a:off x="1536700" y="2938463"/>
            <a:ext cx="4576763" cy="2946400"/>
            <a:chOff x="968" y="1647"/>
            <a:chExt cx="2883" cy="1856"/>
          </a:xfrm>
        </p:grpSpPr>
        <p:sp>
          <p:nvSpPr>
            <p:cNvPr id="29843" name="Text Box 167"/>
            <p:cNvSpPr txBox="1">
              <a:spLocks noChangeArrowheads="1"/>
            </p:cNvSpPr>
            <p:nvPr/>
          </p:nvSpPr>
          <p:spPr bwMode="auto">
            <a:xfrm>
              <a:off x="2519" y="3272"/>
              <a:ext cx="1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max{20+10,22}=30</a:t>
              </a:r>
            </a:p>
          </p:txBody>
        </p:sp>
        <p:sp>
          <p:nvSpPr>
            <p:cNvPr id="29844" name="Line 168"/>
            <p:cNvSpPr>
              <a:spLocks noChangeShapeType="1"/>
            </p:cNvSpPr>
            <p:nvPr/>
          </p:nvSpPr>
          <p:spPr bwMode="auto">
            <a:xfrm flipH="1" flipV="1">
              <a:off x="968" y="1647"/>
              <a:ext cx="918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69"/>
          <p:cNvGrpSpPr>
            <a:grpSpLocks/>
          </p:cNvGrpSpPr>
          <p:nvPr/>
        </p:nvGrpSpPr>
        <p:grpSpPr bwMode="auto">
          <a:xfrm>
            <a:off x="2128838" y="2909888"/>
            <a:ext cx="3984625" cy="3421062"/>
            <a:chOff x="1341" y="1629"/>
            <a:chExt cx="2510" cy="2155"/>
          </a:xfrm>
        </p:grpSpPr>
        <p:sp>
          <p:nvSpPr>
            <p:cNvPr id="29841" name="Text Box 170"/>
            <p:cNvSpPr txBox="1">
              <a:spLocks noChangeArrowheads="1"/>
            </p:cNvSpPr>
            <p:nvPr/>
          </p:nvSpPr>
          <p:spPr bwMode="auto">
            <a:xfrm>
              <a:off x="2519" y="3553"/>
              <a:ext cx="1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max{20+12,22}=32</a:t>
              </a:r>
            </a:p>
          </p:txBody>
        </p:sp>
        <p:sp>
          <p:nvSpPr>
            <p:cNvPr id="29842" name="Line 171"/>
            <p:cNvSpPr>
              <a:spLocks noChangeShapeType="1"/>
            </p:cNvSpPr>
            <p:nvPr/>
          </p:nvSpPr>
          <p:spPr bwMode="auto">
            <a:xfrm flipH="1" flipV="1">
              <a:off x="1341" y="1629"/>
              <a:ext cx="918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72"/>
          <p:cNvGrpSpPr>
            <a:grpSpLocks/>
          </p:cNvGrpSpPr>
          <p:nvPr/>
        </p:nvGrpSpPr>
        <p:grpSpPr bwMode="auto">
          <a:xfrm>
            <a:off x="1214438" y="3432175"/>
            <a:ext cx="7040562" cy="1127125"/>
            <a:chOff x="765" y="1958"/>
            <a:chExt cx="4435" cy="710"/>
          </a:xfrm>
        </p:grpSpPr>
        <p:sp>
          <p:nvSpPr>
            <p:cNvPr id="29839" name="Text Box 173"/>
            <p:cNvSpPr txBox="1">
              <a:spLocks noChangeArrowheads="1"/>
            </p:cNvSpPr>
            <p:nvPr/>
          </p:nvSpPr>
          <p:spPr bwMode="auto">
            <a:xfrm>
              <a:off x="4368" y="2437"/>
              <a:ext cx="8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P(3,1) = 10</a:t>
              </a:r>
            </a:p>
          </p:txBody>
        </p:sp>
        <p:sp>
          <p:nvSpPr>
            <p:cNvPr id="29840" name="Line 174"/>
            <p:cNvSpPr>
              <a:spLocks noChangeShapeType="1"/>
            </p:cNvSpPr>
            <p:nvPr/>
          </p:nvSpPr>
          <p:spPr bwMode="auto">
            <a:xfrm flipV="1">
              <a:off x="765" y="1958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75"/>
          <p:cNvGrpSpPr>
            <a:grpSpLocks/>
          </p:cNvGrpSpPr>
          <p:nvPr/>
        </p:nvGrpSpPr>
        <p:grpSpPr bwMode="auto">
          <a:xfrm>
            <a:off x="900113" y="3309938"/>
            <a:ext cx="8212137" cy="1704975"/>
            <a:chOff x="567" y="1881"/>
            <a:chExt cx="5173" cy="1074"/>
          </a:xfrm>
        </p:grpSpPr>
        <p:sp>
          <p:nvSpPr>
            <p:cNvPr id="29837" name="Text Box 176"/>
            <p:cNvSpPr txBox="1">
              <a:spLocks noChangeArrowheads="1"/>
            </p:cNvSpPr>
            <p:nvPr/>
          </p:nvSpPr>
          <p:spPr bwMode="auto">
            <a:xfrm>
              <a:off x="4368" y="2724"/>
              <a:ext cx="1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max{15+0, 12} = 15</a:t>
              </a:r>
            </a:p>
          </p:txBody>
        </p:sp>
        <p:sp>
          <p:nvSpPr>
            <p:cNvPr id="29838" name="Line 177"/>
            <p:cNvSpPr>
              <a:spLocks noChangeShapeType="1"/>
            </p:cNvSpPr>
            <p:nvPr/>
          </p:nvSpPr>
          <p:spPr bwMode="auto">
            <a:xfrm flipH="1" flipV="1">
              <a:off x="567" y="1881"/>
              <a:ext cx="572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178"/>
          <p:cNvGrpSpPr>
            <a:grpSpLocks/>
          </p:cNvGrpSpPr>
          <p:nvPr/>
        </p:nvGrpSpPr>
        <p:grpSpPr bwMode="auto">
          <a:xfrm>
            <a:off x="1536700" y="3346450"/>
            <a:ext cx="7575550" cy="2089150"/>
            <a:chOff x="968" y="1904"/>
            <a:chExt cx="4772" cy="1316"/>
          </a:xfrm>
        </p:grpSpPr>
        <p:sp>
          <p:nvSpPr>
            <p:cNvPr id="29835" name="Text Box 179"/>
            <p:cNvSpPr txBox="1">
              <a:spLocks noChangeArrowheads="1"/>
            </p:cNvSpPr>
            <p:nvPr/>
          </p:nvSpPr>
          <p:spPr bwMode="auto">
            <a:xfrm>
              <a:off x="4368" y="2989"/>
              <a:ext cx="1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max{15+10, 22}=25</a:t>
              </a:r>
            </a:p>
          </p:txBody>
        </p:sp>
        <p:sp>
          <p:nvSpPr>
            <p:cNvPr id="29836" name="Line 180"/>
            <p:cNvSpPr>
              <a:spLocks noChangeShapeType="1"/>
            </p:cNvSpPr>
            <p:nvPr/>
          </p:nvSpPr>
          <p:spPr bwMode="auto">
            <a:xfrm flipH="1" flipV="1">
              <a:off x="968" y="1904"/>
              <a:ext cx="535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181"/>
          <p:cNvGrpSpPr>
            <a:grpSpLocks/>
          </p:cNvGrpSpPr>
          <p:nvPr/>
        </p:nvGrpSpPr>
        <p:grpSpPr bwMode="auto">
          <a:xfrm>
            <a:off x="2965450" y="3395663"/>
            <a:ext cx="6146800" cy="2489200"/>
            <a:chOff x="1868" y="1935"/>
            <a:chExt cx="3872" cy="1568"/>
          </a:xfrm>
        </p:grpSpPr>
        <p:sp>
          <p:nvSpPr>
            <p:cNvPr id="29833" name="Text Box 182"/>
            <p:cNvSpPr txBox="1">
              <a:spLocks noChangeArrowheads="1"/>
            </p:cNvSpPr>
            <p:nvPr/>
          </p:nvSpPr>
          <p:spPr bwMode="auto">
            <a:xfrm>
              <a:off x="4368" y="3272"/>
              <a:ext cx="1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max{15+12, 30}=30</a:t>
              </a:r>
            </a:p>
          </p:txBody>
        </p:sp>
        <p:sp>
          <p:nvSpPr>
            <p:cNvPr id="29834" name="Line 183"/>
            <p:cNvSpPr>
              <a:spLocks noChangeShapeType="1"/>
            </p:cNvSpPr>
            <p:nvPr/>
          </p:nvSpPr>
          <p:spPr bwMode="auto">
            <a:xfrm flipV="1">
              <a:off x="1868" y="1935"/>
              <a:ext cx="0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184"/>
          <p:cNvGrpSpPr>
            <a:grpSpLocks/>
          </p:cNvGrpSpPr>
          <p:nvPr/>
        </p:nvGrpSpPr>
        <p:grpSpPr bwMode="auto">
          <a:xfrm>
            <a:off x="2657475" y="3375025"/>
            <a:ext cx="6454775" cy="2955925"/>
            <a:chOff x="1674" y="1922"/>
            <a:chExt cx="4066" cy="1862"/>
          </a:xfrm>
        </p:grpSpPr>
        <p:sp>
          <p:nvSpPr>
            <p:cNvPr id="29831" name="Text Box 185"/>
            <p:cNvSpPr txBox="1">
              <a:spLocks noChangeArrowheads="1"/>
            </p:cNvSpPr>
            <p:nvPr/>
          </p:nvSpPr>
          <p:spPr bwMode="auto">
            <a:xfrm>
              <a:off x="4368" y="3553"/>
              <a:ext cx="1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max{15+22, 32}=37</a:t>
              </a:r>
            </a:p>
          </p:txBody>
        </p:sp>
        <p:sp>
          <p:nvSpPr>
            <p:cNvPr id="29832" name="Line 186"/>
            <p:cNvSpPr>
              <a:spLocks noChangeShapeType="1"/>
            </p:cNvSpPr>
            <p:nvPr/>
          </p:nvSpPr>
          <p:spPr bwMode="auto">
            <a:xfrm flipH="1" flipV="1">
              <a:off x="1674" y="1922"/>
              <a:ext cx="572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187"/>
          <p:cNvGrpSpPr>
            <a:grpSpLocks/>
          </p:cNvGrpSpPr>
          <p:nvPr/>
        </p:nvGrpSpPr>
        <p:grpSpPr bwMode="auto">
          <a:xfrm>
            <a:off x="1219200" y="1865313"/>
            <a:ext cx="5076825" cy="796925"/>
            <a:chOff x="768" y="971"/>
            <a:chExt cx="3198" cy="502"/>
          </a:xfrm>
        </p:grpSpPr>
        <p:sp>
          <p:nvSpPr>
            <p:cNvPr id="29828" name="Text Box 188"/>
            <p:cNvSpPr txBox="1">
              <a:spLocks noChangeArrowheads="1"/>
            </p:cNvSpPr>
            <p:nvPr/>
          </p:nvSpPr>
          <p:spPr bwMode="auto">
            <a:xfrm>
              <a:off x="776" y="124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29829" name="Text Box 189"/>
            <p:cNvSpPr txBox="1">
              <a:spLocks noChangeArrowheads="1"/>
            </p:cNvSpPr>
            <p:nvPr/>
          </p:nvSpPr>
          <p:spPr bwMode="auto">
            <a:xfrm>
              <a:off x="3174" y="971"/>
              <a:ext cx="7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P(0, 1) = 0</a:t>
              </a:r>
            </a:p>
          </p:txBody>
        </p:sp>
        <p:sp>
          <p:nvSpPr>
            <p:cNvPr id="29830" name="Line 190"/>
            <p:cNvSpPr>
              <a:spLocks noChangeShapeType="1"/>
            </p:cNvSpPr>
            <p:nvPr/>
          </p:nvSpPr>
          <p:spPr bwMode="auto">
            <a:xfrm flipV="1">
              <a:off x="768" y="1152"/>
              <a:ext cx="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827" name="Text Box 191"/>
          <p:cNvSpPr txBox="1">
            <a:spLocks noChangeArrowheads="1"/>
          </p:cNvSpPr>
          <p:nvPr/>
        </p:nvSpPr>
        <p:spPr bwMode="auto">
          <a:xfrm>
            <a:off x="276225" y="107950"/>
            <a:ext cx="1668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800"/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573" grpId="0"/>
      <p:bldP spid="703574" grpId="0"/>
      <p:bldP spid="703575" grpId="0"/>
      <p:bldP spid="703576" grpId="0"/>
      <p:bldP spid="703577" grpId="0"/>
      <p:bldP spid="703578" grpId="0"/>
      <p:bldP spid="703579" grpId="0"/>
      <p:bldP spid="703580" grpId="0"/>
      <p:bldP spid="703581" grpId="0"/>
      <p:bldP spid="703582" grpId="0"/>
      <p:bldP spid="703583" grpId="0"/>
      <p:bldP spid="703584" grpId="0"/>
      <p:bldP spid="703585" grpId="0"/>
      <p:bldP spid="703586" grpId="0"/>
      <p:bldP spid="703587" grpId="0"/>
      <p:bldP spid="703588" grpId="0"/>
      <p:bldP spid="703589" grpId="0"/>
      <p:bldP spid="703590" grpId="0"/>
      <p:bldP spid="70359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D9594F6-9798-4FC7-99E7-EA371AC83DE4}" type="slidenum">
              <a:rPr lang="en-US" altLang="en-US" smtClean="0"/>
              <a:pPr/>
              <a:t>23</a:t>
            </a:fld>
            <a:endParaRPr lang="en-US" alt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00013"/>
            <a:ext cx="8461375" cy="906462"/>
          </a:xfrm>
        </p:spPr>
        <p:txBody>
          <a:bodyPr/>
          <a:lstStyle/>
          <a:p>
            <a:pPr algn="l" eaLnBrk="1" hangingPunct="1"/>
            <a:r>
              <a:rPr lang="en-US" altLang="en-US" smtClean="0"/>
              <a:t>Reconstructing the Optimal Solution</a:t>
            </a:r>
          </a:p>
        </p:txBody>
      </p:sp>
      <p:graphicFrame>
        <p:nvGraphicFramePr>
          <p:cNvPr id="659459" name="Group 3"/>
          <p:cNvGraphicFramePr>
            <a:graphicFrameLocks noGrp="1"/>
          </p:cNvGraphicFramePr>
          <p:nvPr>
            <p:ph idx="1"/>
          </p:nvPr>
        </p:nvGraphicFramePr>
        <p:xfrm>
          <a:off x="1639888" y="1738313"/>
          <a:ext cx="3536950" cy="2112963"/>
        </p:xfrm>
        <a:graphic>
          <a:graphicData uri="http://schemas.openxmlformats.org/drawingml/2006/table">
            <a:tbl>
              <a:tblPr/>
              <a:tblGrid>
                <a:gridCol w="588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768" name="Text Box 47"/>
          <p:cNvSpPr txBox="1">
            <a:spLocks noChangeArrowheads="1"/>
          </p:cNvSpPr>
          <p:nvPr/>
        </p:nvSpPr>
        <p:spPr bwMode="auto">
          <a:xfrm>
            <a:off x="1733550" y="13620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0</a:t>
            </a:r>
          </a:p>
        </p:txBody>
      </p:sp>
      <p:sp>
        <p:nvSpPr>
          <p:cNvPr id="30769" name="Text Box 48"/>
          <p:cNvSpPr txBox="1">
            <a:spLocks noChangeArrowheads="1"/>
          </p:cNvSpPr>
          <p:nvPr/>
        </p:nvSpPr>
        <p:spPr bwMode="auto">
          <a:xfrm>
            <a:off x="2374900" y="1362075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1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30770" name="Text Box 49"/>
          <p:cNvSpPr txBox="1">
            <a:spLocks noChangeArrowheads="1"/>
          </p:cNvSpPr>
          <p:nvPr/>
        </p:nvSpPr>
        <p:spPr bwMode="auto">
          <a:xfrm>
            <a:off x="2976563" y="13620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2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30771" name="Text Box 50"/>
          <p:cNvSpPr txBox="1">
            <a:spLocks noChangeArrowheads="1"/>
          </p:cNvSpPr>
          <p:nvPr/>
        </p:nvSpPr>
        <p:spPr bwMode="auto">
          <a:xfrm>
            <a:off x="3576638" y="13620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3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30772" name="Text Box 51"/>
          <p:cNvSpPr txBox="1">
            <a:spLocks noChangeArrowheads="1"/>
          </p:cNvSpPr>
          <p:nvPr/>
        </p:nvSpPr>
        <p:spPr bwMode="auto">
          <a:xfrm>
            <a:off x="4141788" y="13620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4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30773" name="Text Box 52"/>
          <p:cNvSpPr txBox="1">
            <a:spLocks noChangeArrowheads="1"/>
          </p:cNvSpPr>
          <p:nvPr/>
        </p:nvSpPr>
        <p:spPr bwMode="auto">
          <a:xfrm>
            <a:off x="4748213" y="13620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5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30774" name="Text Box 53"/>
          <p:cNvSpPr txBox="1">
            <a:spLocks noChangeArrowheads="1"/>
          </p:cNvSpPr>
          <p:nvPr/>
        </p:nvSpPr>
        <p:spPr bwMode="auto">
          <a:xfrm>
            <a:off x="1349375" y="2205038"/>
            <a:ext cx="287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1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30775" name="Text Box 54"/>
          <p:cNvSpPr txBox="1">
            <a:spLocks noChangeArrowheads="1"/>
          </p:cNvSpPr>
          <p:nvPr/>
        </p:nvSpPr>
        <p:spPr bwMode="auto">
          <a:xfrm>
            <a:off x="1312863" y="26209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2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30776" name="Text Box 55"/>
          <p:cNvSpPr txBox="1">
            <a:spLocks noChangeArrowheads="1"/>
          </p:cNvSpPr>
          <p:nvPr/>
        </p:nvSpPr>
        <p:spPr bwMode="auto">
          <a:xfrm>
            <a:off x="1312863" y="30416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3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30777" name="Text Box 56"/>
          <p:cNvSpPr txBox="1">
            <a:spLocks noChangeArrowheads="1"/>
          </p:cNvSpPr>
          <p:nvPr/>
        </p:nvSpPr>
        <p:spPr bwMode="auto">
          <a:xfrm>
            <a:off x="1312863" y="34607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4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30778" name="Text Box 57"/>
          <p:cNvSpPr txBox="1">
            <a:spLocks noChangeArrowheads="1"/>
          </p:cNvSpPr>
          <p:nvPr/>
        </p:nvSpPr>
        <p:spPr bwMode="auto">
          <a:xfrm>
            <a:off x="1266825" y="17700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0</a:t>
            </a:r>
          </a:p>
        </p:txBody>
      </p:sp>
      <p:sp>
        <p:nvSpPr>
          <p:cNvPr id="30779" name="Text Box 58"/>
          <p:cNvSpPr txBox="1">
            <a:spLocks noChangeArrowheads="1"/>
          </p:cNvSpPr>
          <p:nvPr/>
        </p:nvSpPr>
        <p:spPr bwMode="auto">
          <a:xfrm>
            <a:off x="2868613" y="21907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30780" name="Text Box 59"/>
          <p:cNvSpPr txBox="1">
            <a:spLocks noChangeArrowheads="1"/>
          </p:cNvSpPr>
          <p:nvPr/>
        </p:nvSpPr>
        <p:spPr bwMode="auto">
          <a:xfrm>
            <a:off x="3460750" y="21907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30781" name="Text Box 60"/>
          <p:cNvSpPr txBox="1">
            <a:spLocks noChangeArrowheads="1"/>
          </p:cNvSpPr>
          <p:nvPr/>
        </p:nvSpPr>
        <p:spPr bwMode="auto">
          <a:xfrm>
            <a:off x="4046538" y="21923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30782" name="Text Box 61"/>
          <p:cNvSpPr txBox="1">
            <a:spLocks noChangeArrowheads="1"/>
          </p:cNvSpPr>
          <p:nvPr/>
        </p:nvSpPr>
        <p:spPr bwMode="auto">
          <a:xfrm>
            <a:off x="4646613" y="21923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30783" name="Text Box 62"/>
          <p:cNvSpPr txBox="1">
            <a:spLocks noChangeArrowheads="1"/>
          </p:cNvSpPr>
          <p:nvPr/>
        </p:nvSpPr>
        <p:spPr bwMode="auto">
          <a:xfrm>
            <a:off x="2297113" y="26098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30784" name="Text Box 63"/>
          <p:cNvSpPr txBox="1">
            <a:spLocks noChangeArrowheads="1"/>
          </p:cNvSpPr>
          <p:nvPr/>
        </p:nvSpPr>
        <p:spPr bwMode="auto">
          <a:xfrm>
            <a:off x="2867025" y="26098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30785" name="Text Box 64"/>
          <p:cNvSpPr txBox="1">
            <a:spLocks noChangeArrowheads="1"/>
          </p:cNvSpPr>
          <p:nvPr/>
        </p:nvSpPr>
        <p:spPr bwMode="auto">
          <a:xfrm>
            <a:off x="3462338" y="26114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22</a:t>
            </a:r>
          </a:p>
        </p:txBody>
      </p:sp>
      <p:sp>
        <p:nvSpPr>
          <p:cNvPr id="30786" name="Text Box 65"/>
          <p:cNvSpPr txBox="1">
            <a:spLocks noChangeArrowheads="1"/>
          </p:cNvSpPr>
          <p:nvPr/>
        </p:nvSpPr>
        <p:spPr bwMode="auto">
          <a:xfrm>
            <a:off x="4040188" y="26114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22</a:t>
            </a:r>
          </a:p>
        </p:txBody>
      </p:sp>
      <p:sp>
        <p:nvSpPr>
          <p:cNvPr id="30787" name="Text Box 66"/>
          <p:cNvSpPr txBox="1">
            <a:spLocks noChangeArrowheads="1"/>
          </p:cNvSpPr>
          <p:nvPr/>
        </p:nvSpPr>
        <p:spPr bwMode="auto">
          <a:xfrm>
            <a:off x="4633913" y="26114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22</a:t>
            </a:r>
          </a:p>
        </p:txBody>
      </p:sp>
      <p:sp>
        <p:nvSpPr>
          <p:cNvPr id="30788" name="Text Box 67"/>
          <p:cNvSpPr txBox="1">
            <a:spLocks noChangeArrowheads="1"/>
          </p:cNvSpPr>
          <p:nvPr/>
        </p:nvSpPr>
        <p:spPr bwMode="auto">
          <a:xfrm>
            <a:off x="2298700" y="30305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30789" name="Text Box 68"/>
          <p:cNvSpPr txBox="1">
            <a:spLocks noChangeArrowheads="1"/>
          </p:cNvSpPr>
          <p:nvPr/>
        </p:nvSpPr>
        <p:spPr bwMode="auto">
          <a:xfrm>
            <a:off x="2868613" y="30305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30790" name="Text Box 69"/>
          <p:cNvSpPr txBox="1">
            <a:spLocks noChangeArrowheads="1"/>
          </p:cNvSpPr>
          <p:nvPr/>
        </p:nvSpPr>
        <p:spPr bwMode="auto">
          <a:xfrm>
            <a:off x="3463925" y="30305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22</a:t>
            </a:r>
          </a:p>
        </p:txBody>
      </p:sp>
      <p:sp>
        <p:nvSpPr>
          <p:cNvPr id="30791" name="Text Box 70"/>
          <p:cNvSpPr txBox="1">
            <a:spLocks noChangeArrowheads="1"/>
          </p:cNvSpPr>
          <p:nvPr/>
        </p:nvSpPr>
        <p:spPr bwMode="auto">
          <a:xfrm>
            <a:off x="4057650" y="30305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30</a:t>
            </a:r>
          </a:p>
        </p:txBody>
      </p:sp>
      <p:sp>
        <p:nvSpPr>
          <p:cNvPr id="30792" name="Text Box 71"/>
          <p:cNvSpPr txBox="1">
            <a:spLocks noChangeArrowheads="1"/>
          </p:cNvSpPr>
          <p:nvPr/>
        </p:nvSpPr>
        <p:spPr bwMode="auto">
          <a:xfrm>
            <a:off x="4651375" y="30305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32</a:t>
            </a:r>
          </a:p>
        </p:txBody>
      </p:sp>
      <p:sp>
        <p:nvSpPr>
          <p:cNvPr id="30793" name="Text Box 72"/>
          <p:cNvSpPr txBox="1">
            <a:spLocks noChangeArrowheads="1"/>
          </p:cNvSpPr>
          <p:nvPr/>
        </p:nvSpPr>
        <p:spPr bwMode="auto">
          <a:xfrm>
            <a:off x="2286000" y="34464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30794" name="Text Box 73"/>
          <p:cNvSpPr txBox="1">
            <a:spLocks noChangeArrowheads="1"/>
          </p:cNvSpPr>
          <p:nvPr/>
        </p:nvSpPr>
        <p:spPr bwMode="auto">
          <a:xfrm>
            <a:off x="2855913" y="34464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15</a:t>
            </a:r>
          </a:p>
        </p:txBody>
      </p:sp>
      <p:sp>
        <p:nvSpPr>
          <p:cNvPr id="30795" name="Text Box 74"/>
          <p:cNvSpPr txBox="1">
            <a:spLocks noChangeArrowheads="1"/>
          </p:cNvSpPr>
          <p:nvPr/>
        </p:nvSpPr>
        <p:spPr bwMode="auto">
          <a:xfrm>
            <a:off x="3451225" y="34464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25</a:t>
            </a:r>
          </a:p>
        </p:txBody>
      </p:sp>
      <p:sp>
        <p:nvSpPr>
          <p:cNvPr id="30796" name="Text Box 75"/>
          <p:cNvSpPr txBox="1">
            <a:spLocks noChangeArrowheads="1"/>
          </p:cNvSpPr>
          <p:nvPr/>
        </p:nvSpPr>
        <p:spPr bwMode="auto">
          <a:xfrm>
            <a:off x="4044950" y="34464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30</a:t>
            </a:r>
          </a:p>
        </p:txBody>
      </p:sp>
      <p:sp>
        <p:nvSpPr>
          <p:cNvPr id="30797" name="Text Box 76"/>
          <p:cNvSpPr txBox="1">
            <a:spLocks noChangeArrowheads="1"/>
          </p:cNvSpPr>
          <p:nvPr/>
        </p:nvSpPr>
        <p:spPr bwMode="auto">
          <a:xfrm>
            <a:off x="4638675" y="3446463"/>
            <a:ext cx="4381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37</a:t>
            </a:r>
          </a:p>
        </p:txBody>
      </p:sp>
      <p:sp>
        <p:nvSpPr>
          <p:cNvPr id="30798" name="Line 77"/>
          <p:cNvSpPr>
            <a:spLocks noChangeShapeType="1"/>
          </p:cNvSpPr>
          <p:nvPr/>
        </p:nvSpPr>
        <p:spPr bwMode="auto">
          <a:xfrm flipH="1" flipV="1">
            <a:off x="2097088" y="2006600"/>
            <a:ext cx="92075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99" name="Line 78"/>
          <p:cNvSpPr>
            <a:spLocks noChangeShapeType="1"/>
          </p:cNvSpPr>
          <p:nvPr/>
        </p:nvSpPr>
        <p:spPr bwMode="auto">
          <a:xfrm flipH="1" flipV="1">
            <a:off x="2625725" y="1992313"/>
            <a:ext cx="920750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00" name="Line 79"/>
          <p:cNvSpPr>
            <a:spLocks noChangeShapeType="1"/>
          </p:cNvSpPr>
          <p:nvPr/>
        </p:nvSpPr>
        <p:spPr bwMode="auto">
          <a:xfrm flipH="1" flipV="1">
            <a:off x="3217863" y="2014538"/>
            <a:ext cx="97155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01" name="Line 80"/>
          <p:cNvSpPr>
            <a:spLocks noChangeShapeType="1"/>
          </p:cNvSpPr>
          <p:nvPr/>
        </p:nvSpPr>
        <p:spPr bwMode="auto">
          <a:xfrm flipH="1" flipV="1">
            <a:off x="3783013" y="2000250"/>
            <a:ext cx="985837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02" name="Line 81"/>
          <p:cNvSpPr>
            <a:spLocks noChangeShapeType="1"/>
          </p:cNvSpPr>
          <p:nvPr/>
        </p:nvSpPr>
        <p:spPr bwMode="auto">
          <a:xfrm flipH="1" flipV="1">
            <a:off x="2074863" y="2471738"/>
            <a:ext cx="328612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03" name="Line 82"/>
          <p:cNvSpPr>
            <a:spLocks noChangeShapeType="1"/>
          </p:cNvSpPr>
          <p:nvPr/>
        </p:nvSpPr>
        <p:spPr bwMode="auto">
          <a:xfrm flipV="1">
            <a:off x="2925763" y="2449513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04" name="Line 83"/>
          <p:cNvSpPr>
            <a:spLocks noChangeShapeType="1"/>
          </p:cNvSpPr>
          <p:nvPr/>
        </p:nvSpPr>
        <p:spPr bwMode="auto">
          <a:xfrm flipH="1" flipV="1">
            <a:off x="3260725" y="2463800"/>
            <a:ext cx="3079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05" name="Line 84"/>
          <p:cNvSpPr>
            <a:spLocks noChangeShapeType="1"/>
          </p:cNvSpPr>
          <p:nvPr/>
        </p:nvSpPr>
        <p:spPr bwMode="auto">
          <a:xfrm flipH="1" flipV="1">
            <a:off x="3811588" y="2449513"/>
            <a:ext cx="328612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06" name="Line 85"/>
          <p:cNvSpPr>
            <a:spLocks noChangeShapeType="1"/>
          </p:cNvSpPr>
          <p:nvPr/>
        </p:nvSpPr>
        <p:spPr bwMode="auto">
          <a:xfrm flipH="1" flipV="1">
            <a:off x="4454525" y="2486025"/>
            <a:ext cx="271463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07" name="Line 86"/>
          <p:cNvSpPr>
            <a:spLocks noChangeShapeType="1"/>
          </p:cNvSpPr>
          <p:nvPr/>
        </p:nvSpPr>
        <p:spPr bwMode="auto">
          <a:xfrm flipV="1">
            <a:off x="2346325" y="2871788"/>
            <a:ext cx="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08" name="Line 87"/>
          <p:cNvSpPr>
            <a:spLocks noChangeShapeType="1"/>
          </p:cNvSpPr>
          <p:nvPr/>
        </p:nvSpPr>
        <p:spPr bwMode="auto">
          <a:xfrm flipV="1">
            <a:off x="2911475" y="2900363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09" name="Line 88"/>
          <p:cNvSpPr>
            <a:spLocks noChangeShapeType="1"/>
          </p:cNvSpPr>
          <p:nvPr/>
        </p:nvSpPr>
        <p:spPr bwMode="auto">
          <a:xfrm flipV="1">
            <a:off x="3505200" y="2878138"/>
            <a:ext cx="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10" name="Line 89"/>
          <p:cNvSpPr>
            <a:spLocks noChangeShapeType="1"/>
          </p:cNvSpPr>
          <p:nvPr/>
        </p:nvSpPr>
        <p:spPr bwMode="auto">
          <a:xfrm flipH="1" flipV="1">
            <a:off x="2668588" y="2835275"/>
            <a:ext cx="1457325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11" name="Line 90"/>
          <p:cNvSpPr>
            <a:spLocks noChangeShapeType="1"/>
          </p:cNvSpPr>
          <p:nvPr/>
        </p:nvSpPr>
        <p:spPr bwMode="auto">
          <a:xfrm flipH="1" flipV="1">
            <a:off x="3260725" y="2806700"/>
            <a:ext cx="1457325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12" name="Line 91"/>
          <p:cNvSpPr>
            <a:spLocks noChangeShapeType="1"/>
          </p:cNvSpPr>
          <p:nvPr/>
        </p:nvSpPr>
        <p:spPr bwMode="auto">
          <a:xfrm flipV="1">
            <a:off x="2346325" y="3328988"/>
            <a:ext cx="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13" name="Line 92"/>
          <p:cNvSpPr>
            <a:spLocks noChangeShapeType="1"/>
          </p:cNvSpPr>
          <p:nvPr/>
        </p:nvSpPr>
        <p:spPr bwMode="auto">
          <a:xfrm flipH="1" flipV="1">
            <a:off x="2032000" y="3206750"/>
            <a:ext cx="908050" cy="32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14" name="Line 93"/>
          <p:cNvSpPr>
            <a:spLocks noChangeShapeType="1"/>
          </p:cNvSpPr>
          <p:nvPr/>
        </p:nvSpPr>
        <p:spPr bwMode="auto">
          <a:xfrm flipH="1" flipV="1">
            <a:off x="2668588" y="3243263"/>
            <a:ext cx="849312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15" name="Line 94"/>
          <p:cNvSpPr>
            <a:spLocks noChangeShapeType="1"/>
          </p:cNvSpPr>
          <p:nvPr/>
        </p:nvSpPr>
        <p:spPr bwMode="auto">
          <a:xfrm flipV="1">
            <a:off x="4097338" y="3292475"/>
            <a:ext cx="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16" name="Line 95"/>
          <p:cNvSpPr>
            <a:spLocks noChangeShapeType="1"/>
          </p:cNvSpPr>
          <p:nvPr/>
        </p:nvSpPr>
        <p:spPr bwMode="auto">
          <a:xfrm flipH="1" flipV="1">
            <a:off x="3789363" y="3271838"/>
            <a:ext cx="90805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17" name="Text Box 96"/>
          <p:cNvSpPr txBox="1">
            <a:spLocks noChangeArrowheads="1"/>
          </p:cNvSpPr>
          <p:nvPr/>
        </p:nvSpPr>
        <p:spPr bwMode="auto">
          <a:xfrm>
            <a:off x="2363788" y="2192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30818" name="Line 97"/>
          <p:cNvSpPr>
            <a:spLocks noChangeShapeType="1"/>
          </p:cNvSpPr>
          <p:nvPr/>
        </p:nvSpPr>
        <p:spPr bwMode="auto">
          <a:xfrm flipV="1">
            <a:off x="2351088" y="2049463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9554" name="Rectangle 98"/>
          <p:cNvSpPr>
            <a:spLocks noChangeArrowheads="1"/>
          </p:cNvSpPr>
          <p:nvPr/>
        </p:nvSpPr>
        <p:spPr bwMode="auto">
          <a:xfrm>
            <a:off x="323850" y="4135438"/>
            <a:ext cx="8229600" cy="228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>
                <a:solidFill>
                  <a:schemeClr val="accent2"/>
                </a:solidFill>
              </a:rPr>
              <a:t>Start at </a:t>
            </a:r>
            <a:r>
              <a:rPr lang="en-US" altLang="en-US" sz="2800">
                <a:solidFill>
                  <a:schemeClr val="accent2"/>
                </a:solidFill>
                <a:latin typeface="Comic Sans MS" pitchFamily="66" charset="0"/>
              </a:rPr>
              <a:t>P(n, W)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>
                <a:solidFill>
                  <a:schemeClr val="accent2"/>
                </a:solidFill>
              </a:rPr>
              <a:t>When you go left-up </a:t>
            </a:r>
            <a:r>
              <a:rPr lang="en-US" altLang="en-US" sz="2800">
                <a:solidFill>
                  <a:schemeClr val="accent2"/>
                </a:solidFill>
                <a:sym typeface="Symbol" pitchFamily="18" charset="2"/>
              </a:rPr>
              <a:t> </a:t>
            </a:r>
            <a:r>
              <a:rPr lang="en-US" altLang="en-US" sz="2800">
                <a:solidFill>
                  <a:schemeClr val="accent2"/>
                </a:solidFill>
              </a:rPr>
              <a:t>item i has been taken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>
                <a:solidFill>
                  <a:schemeClr val="accent2"/>
                </a:solidFill>
              </a:rPr>
              <a:t>When you go straight up </a:t>
            </a:r>
            <a:r>
              <a:rPr lang="en-US" altLang="en-US" sz="2800">
                <a:solidFill>
                  <a:schemeClr val="accent2"/>
                </a:solidFill>
                <a:sym typeface="Symbol" pitchFamily="18" charset="2"/>
              </a:rPr>
              <a:t> item i has not been taken</a:t>
            </a:r>
          </a:p>
        </p:txBody>
      </p:sp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3789363" y="1712913"/>
            <a:ext cx="3328987" cy="1836737"/>
            <a:chOff x="2387" y="1079"/>
            <a:chExt cx="2097" cy="1157"/>
          </a:xfrm>
        </p:grpSpPr>
        <p:sp>
          <p:nvSpPr>
            <p:cNvPr id="30828" name="Line 100"/>
            <p:cNvSpPr>
              <a:spLocks noChangeShapeType="1"/>
            </p:cNvSpPr>
            <p:nvPr/>
          </p:nvSpPr>
          <p:spPr bwMode="auto">
            <a:xfrm flipH="1" flipV="1">
              <a:off x="2387" y="2061"/>
              <a:ext cx="572" cy="175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9" name="Text Box 101"/>
            <p:cNvSpPr txBox="1">
              <a:spLocks noChangeArrowheads="1"/>
            </p:cNvSpPr>
            <p:nvPr/>
          </p:nvSpPr>
          <p:spPr bwMode="auto">
            <a:xfrm>
              <a:off x="3715" y="1079"/>
              <a:ext cx="7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Tx/>
                <a:buChar char="•"/>
              </a:pPr>
              <a:r>
                <a:rPr lang="en-US" altLang="en-US" sz="2400"/>
                <a:t> Item 4</a:t>
              </a:r>
            </a:p>
          </p:txBody>
        </p:sp>
      </p:grpSp>
      <p:sp>
        <p:nvSpPr>
          <p:cNvPr id="659558" name="Line 102"/>
          <p:cNvSpPr>
            <a:spLocks noChangeShapeType="1"/>
          </p:cNvSpPr>
          <p:nvPr/>
        </p:nvSpPr>
        <p:spPr bwMode="auto">
          <a:xfrm flipV="1">
            <a:off x="3505200" y="2878138"/>
            <a:ext cx="0" cy="292100"/>
          </a:xfrm>
          <a:prstGeom prst="line">
            <a:avLst/>
          </a:prstGeom>
          <a:noFill/>
          <a:ln w="25400">
            <a:solidFill>
              <a:srgbClr val="DD011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3260725" y="2330450"/>
            <a:ext cx="3857625" cy="457200"/>
            <a:chOff x="2054" y="1468"/>
            <a:chExt cx="2430" cy="288"/>
          </a:xfrm>
        </p:grpSpPr>
        <p:sp>
          <p:nvSpPr>
            <p:cNvPr id="30826" name="Text Box 104"/>
            <p:cNvSpPr txBox="1">
              <a:spLocks noChangeArrowheads="1"/>
            </p:cNvSpPr>
            <p:nvPr/>
          </p:nvSpPr>
          <p:spPr bwMode="auto">
            <a:xfrm>
              <a:off x="3715" y="1468"/>
              <a:ext cx="7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Tx/>
                <a:buChar char="•"/>
              </a:pPr>
              <a:r>
                <a:rPr lang="en-US" altLang="en-US" sz="2400"/>
                <a:t> Item 2</a:t>
              </a:r>
            </a:p>
          </p:txBody>
        </p:sp>
        <p:sp>
          <p:nvSpPr>
            <p:cNvPr id="30827" name="Line 105"/>
            <p:cNvSpPr>
              <a:spLocks noChangeShapeType="1"/>
            </p:cNvSpPr>
            <p:nvPr/>
          </p:nvSpPr>
          <p:spPr bwMode="auto">
            <a:xfrm flipH="1" flipV="1">
              <a:off x="2054" y="1552"/>
              <a:ext cx="194" cy="135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06"/>
          <p:cNvGrpSpPr>
            <a:grpSpLocks/>
          </p:cNvGrpSpPr>
          <p:nvPr/>
        </p:nvGrpSpPr>
        <p:grpSpPr bwMode="auto">
          <a:xfrm>
            <a:off x="2097088" y="2005013"/>
            <a:ext cx="5021262" cy="1401762"/>
            <a:chOff x="1321" y="1263"/>
            <a:chExt cx="3163" cy="883"/>
          </a:xfrm>
        </p:grpSpPr>
        <p:sp>
          <p:nvSpPr>
            <p:cNvPr id="30824" name="Line 107"/>
            <p:cNvSpPr>
              <a:spLocks noChangeShapeType="1"/>
            </p:cNvSpPr>
            <p:nvPr/>
          </p:nvSpPr>
          <p:spPr bwMode="auto">
            <a:xfrm flipH="1" flipV="1">
              <a:off x="1321" y="1263"/>
              <a:ext cx="580" cy="158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5" name="Text Box 108"/>
            <p:cNvSpPr txBox="1">
              <a:spLocks noChangeArrowheads="1"/>
            </p:cNvSpPr>
            <p:nvPr/>
          </p:nvSpPr>
          <p:spPr bwMode="auto">
            <a:xfrm>
              <a:off x="3715" y="1858"/>
              <a:ext cx="7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Tx/>
                <a:buChar char="•"/>
              </a:pPr>
              <a:r>
                <a:rPr lang="en-US" altLang="en-US" sz="2400"/>
                <a:t> Item 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55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FDD7708-2299-4B62-ABF7-57CA33FAEEF1}" type="slidenum">
              <a:rPr lang="en-US" altLang="en-US" smtClean="0"/>
              <a:pPr/>
              <a:t>24</a:t>
            </a:fld>
            <a:endParaRPr lang="en-US" alt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Overlapping Subproblems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4352925" y="3589338"/>
            <a:ext cx="549275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graphicFrame>
        <p:nvGraphicFramePr>
          <p:cNvPr id="661508" name="Group 4"/>
          <p:cNvGraphicFramePr>
            <a:graphicFrameLocks noGrp="1"/>
          </p:cNvGraphicFramePr>
          <p:nvPr/>
        </p:nvGraphicFramePr>
        <p:xfrm>
          <a:off x="1577975" y="2225675"/>
          <a:ext cx="6111875" cy="3200400"/>
        </p:xfrm>
        <a:graphic>
          <a:graphicData uri="http://schemas.openxmlformats.org/drawingml/2006/table">
            <a:tbl>
              <a:tblPr/>
              <a:tblGrid>
                <a:gridCol w="544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847" name="Text Box 102"/>
          <p:cNvSpPr txBox="1">
            <a:spLocks noChangeArrowheads="1"/>
          </p:cNvSpPr>
          <p:nvPr/>
        </p:nvSpPr>
        <p:spPr bwMode="auto">
          <a:xfrm>
            <a:off x="1700213" y="1858963"/>
            <a:ext cx="369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0</a:t>
            </a:r>
            <a:r>
              <a:rPr lang="en-US" altLang="en-US" baseline="-25000">
                <a:latin typeface="Comic Sans MS" pitchFamily="66" charset="0"/>
              </a:rPr>
              <a:t>:</a:t>
            </a:r>
            <a:endParaRPr lang="en-US" altLang="en-US">
              <a:latin typeface="Comic Sans MS" pitchFamily="66" charset="0"/>
            </a:endParaRPr>
          </a:p>
        </p:txBody>
      </p:sp>
      <p:sp>
        <p:nvSpPr>
          <p:cNvPr id="31848" name="Text Box 103"/>
          <p:cNvSpPr txBox="1">
            <a:spLocks noChangeArrowheads="1"/>
          </p:cNvSpPr>
          <p:nvPr/>
        </p:nvSpPr>
        <p:spPr bwMode="auto">
          <a:xfrm>
            <a:off x="1196975" y="5011738"/>
            <a:ext cx="3032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n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31849" name="Text Box 104"/>
          <p:cNvSpPr txBox="1">
            <a:spLocks noChangeArrowheads="1"/>
          </p:cNvSpPr>
          <p:nvPr/>
        </p:nvSpPr>
        <p:spPr bwMode="auto">
          <a:xfrm>
            <a:off x="2238375" y="1858963"/>
            <a:ext cx="287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1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31850" name="Text Box 105"/>
          <p:cNvSpPr txBox="1">
            <a:spLocks noChangeArrowheads="1"/>
          </p:cNvSpPr>
          <p:nvPr/>
        </p:nvSpPr>
        <p:spPr bwMode="auto">
          <a:xfrm>
            <a:off x="7223125" y="1830388"/>
            <a:ext cx="422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W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31851" name="Text Box 106"/>
          <p:cNvSpPr txBox="1">
            <a:spLocks noChangeArrowheads="1"/>
          </p:cNvSpPr>
          <p:nvPr/>
        </p:nvSpPr>
        <p:spPr bwMode="auto">
          <a:xfrm>
            <a:off x="1125538" y="3582988"/>
            <a:ext cx="446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i-1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31852" name="Text Box 107"/>
          <p:cNvSpPr txBox="1">
            <a:spLocks noChangeArrowheads="1"/>
          </p:cNvSpPr>
          <p:nvPr/>
        </p:nvSpPr>
        <p:spPr bwMode="auto">
          <a:xfrm>
            <a:off x="1187450" y="23082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0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31853" name="Rectangle 108"/>
          <p:cNvSpPr>
            <a:spLocks noGrp="1" noChangeArrowheads="1"/>
          </p:cNvSpPr>
          <p:nvPr>
            <p:ph type="body" idx="1"/>
          </p:nvPr>
        </p:nvSpPr>
        <p:spPr>
          <a:xfrm>
            <a:off x="322263" y="1350963"/>
            <a:ext cx="8229600" cy="719137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smtClean="0">
                <a:latin typeface="Comic Sans MS" pitchFamily="66" charset="0"/>
              </a:rPr>
              <a:t>P(i, w) = max {v</a:t>
            </a:r>
            <a:r>
              <a:rPr lang="en-US" altLang="en-US" baseline="-25000" smtClean="0">
                <a:latin typeface="Comic Sans MS" pitchFamily="66" charset="0"/>
              </a:rPr>
              <a:t>i</a:t>
            </a:r>
            <a:r>
              <a:rPr lang="en-US" altLang="en-US" smtClean="0">
                <a:latin typeface="Comic Sans MS" pitchFamily="66" charset="0"/>
              </a:rPr>
              <a:t> + P(i - 1, w-w</a:t>
            </a:r>
            <a:r>
              <a:rPr lang="en-US" altLang="en-US" baseline="-25000" smtClean="0">
                <a:latin typeface="Comic Sans MS" pitchFamily="66" charset="0"/>
              </a:rPr>
              <a:t>i</a:t>
            </a:r>
            <a:r>
              <a:rPr lang="en-US" altLang="en-US" smtClean="0">
                <a:latin typeface="Comic Sans MS" pitchFamily="66" charset="0"/>
              </a:rPr>
              <a:t>), P(i - 1, w) }  </a:t>
            </a:r>
          </a:p>
        </p:txBody>
      </p:sp>
      <p:sp>
        <p:nvSpPr>
          <p:cNvPr id="31854" name="Text Box 109"/>
          <p:cNvSpPr txBox="1">
            <a:spLocks noChangeArrowheads="1"/>
          </p:cNvSpPr>
          <p:nvPr/>
        </p:nvSpPr>
        <p:spPr bwMode="auto">
          <a:xfrm>
            <a:off x="1223963" y="40640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i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31855" name="Text Box 110"/>
          <p:cNvSpPr txBox="1">
            <a:spLocks noChangeArrowheads="1"/>
          </p:cNvSpPr>
          <p:nvPr/>
        </p:nvSpPr>
        <p:spPr bwMode="auto">
          <a:xfrm>
            <a:off x="4448175" y="1819275"/>
            <a:ext cx="341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w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31856" name="Text Box 111"/>
          <p:cNvSpPr txBox="1">
            <a:spLocks noChangeArrowheads="1"/>
          </p:cNvSpPr>
          <p:nvPr/>
        </p:nvSpPr>
        <p:spPr bwMode="auto">
          <a:xfrm>
            <a:off x="965200" y="5513388"/>
            <a:ext cx="72866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800">
                <a:solidFill>
                  <a:srgbClr val="DD0111"/>
                </a:solidFill>
                <a:latin typeface="Monotype Corsiva" pitchFamily="66" charset="0"/>
              </a:rPr>
              <a:t>E.g.</a:t>
            </a:r>
            <a:r>
              <a:rPr lang="en-US" altLang="en-US" sz="2800"/>
              <a:t>: all the subproblems shown in grey may depend on </a:t>
            </a:r>
            <a:r>
              <a:rPr lang="en-US" altLang="en-US" sz="2800">
                <a:latin typeface="Comic Sans MS" pitchFamily="66" charset="0"/>
              </a:rPr>
              <a:t>P(i-1, w)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0B1C863F-D47D-4E05-891C-92EAA41C3D8C}" type="slidenum">
              <a:rPr lang="en-US" altLang="en-US" sz="1400"/>
              <a:pPr algn="r" eaLnBrk="1" hangingPunct="1"/>
              <a:t>25</a:t>
            </a:fld>
            <a:endParaRPr lang="en-US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4238" y="228600"/>
            <a:ext cx="8259762" cy="11430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Longest Common Subsequence (LCS)</a:t>
            </a:r>
          </a:p>
        </p:txBody>
      </p:sp>
      <p:sp>
        <p:nvSpPr>
          <p:cNvPr id="2068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981200"/>
            <a:ext cx="8153400" cy="4876800"/>
          </a:xfrm>
        </p:spPr>
        <p:txBody>
          <a:bodyPr/>
          <a:lstStyle/>
          <a:p>
            <a:pPr eaLnBrk="1" hangingPunct="1">
              <a:buFont typeface="Monotype Sorts"/>
              <a:buChar char="•"/>
            </a:pPr>
            <a:r>
              <a:rPr lang="en-US" altLang="en-US" smtClean="0">
                <a:latin typeface="Times New Roman" pitchFamily="18" charset="0"/>
              </a:rPr>
              <a:t>Application: comparison of two DNA strings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buFont typeface="Monotype Sorts"/>
              <a:buChar char="•"/>
            </a:pPr>
            <a:r>
              <a:rPr lang="en-US" altLang="en-US" smtClean="0">
                <a:latin typeface="Times New Roman" pitchFamily="18" charset="0"/>
              </a:rPr>
              <a:t>Ex: X= {A B C B D A B }, Y= {B D C A B A} 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buFont typeface="Monotype Sorts"/>
              <a:buChar char="•"/>
            </a:pPr>
            <a:r>
              <a:rPr lang="en-US" altLang="en-US" smtClean="0">
                <a:latin typeface="Times New Roman" pitchFamily="18" charset="0"/>
              </a:rPr>
              <a:t>Longest Common Subsequence: 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buFont typeface="Monotype Sorts"/>
              <a:buChar char="•"/>
            </a:pPr>
            <a:r>
              <a:rPr lang="en-US" altLang="en-US" smtClean="0">
                <a:latin typeface="Times New Roman" pitchFamily="18" charset="0"/>
              </a:rPr>
              <a:t>X =  A </a:t>
            </a:r>
            <a:r>
              <a:rPr lang="en-US" altLang="en-US" b="1" smtClean="0">
                <a:solidFill>
                  <a:srgbClr val="33CC33"/>
                </a:solidFill>
                <a:latin typeface="Times New Roman" pitchFamily="18" charset="0"/>
              </a:rPr>
              <a:t>B</a:t>
            </a:r>
            <a:r>
              <a:rPr lang="en-US" altLang="en-US" smtClean="0">
                <a:latin typeface="Times New Roman" pitchFamily="18" charset="0"/>
              </a:rPr>
              <a:t>     </a:t>
            </a:r>
            <a:r>
              <a:rPr lang="en-US" altLang="en-US" b="1" smtClean="0">
                <a:solidFill>
                  <a:srgbClr val="33CC33"/>
                </a:solidFill>
                <a:latin typeface="Times New Roman" pitchFamily="18" charset="0"/>
              </a:rPr>
              <a:t>C</a:t>
            </a:r>
            <a:r>
              <a:rPr lang="en-US" altLang="en-US" smtClean="0">
                <a:latin typeface="Times New Roman" pitchFamily="18" charset="0"/>
              </a:rPr>
              <a:t>     </a:t>
            </a:r>
            <a:r>
              <a:rPr lang="en-US" altLang="en-US" b="1" smtClean="0">
                <a:solidFill>
                  <a:srgbClr val="33CC33"/>
                </a:solidFill>
                <a:latin typeface="Times New Roman" pitchFamily="18" charset="0"/>
              </a:rPr>
              <a:t>B</a:t>
            </a:r>
            <a:r>
              <a:rPr lang="en-US" altLang="en-US" smtClean="0">
                <a:latin typeface="Times New Roman" pitchFamily="18" charset="0"/>
              </a:rPr>
              <a:t> D </a:t>
            </a:r>
            <a:r>
              <a:rPr lang="en-US" altLang="en-US" b="1" smtClean="0">
                <a:solidFill>
                  <a:srgbClr val="33CC33"/>
                </a:solidFill>
                <a:latin typeface="Times New Roman" pitchFamily="18" charset="0"/>
              </a:rPr>
              <a:t>A</a:t>
            </a:r>
            <a:r>
              <a:rPr lang="en-US" altLang="en-US" smtClean="0">
                <a:latin typeface="Times New Roman" pitchFamily="18" charset="0"/>
              </a:rPr>
              <a:t> B</a:t>
            </a:r>
          </a:p>
          <a:p>
            <a:pPr eaLnBrk="1" hangingPunct="1">
              <a:buFont typeface="Monotype Sorts"/>
              <a:buChar char="•"/>
            </a:pPr>
            <a:r>
              <a:rPr lang="en-US" altLang="en-US" smtClean="0">
                <a:latin typeface="Times New Roman" pitchFamily="18" charset="0"/>
              </a:rPr>
              <a:t>Y =      </a:t>
            </a:r>
            <a:r>
              <a:rPr lang="en-US" altLang="en-US" b="1" smtClean="0">
                <a:solidFill>
                  <a:srgbClr val="33CC33"/>
                </a:solidFill>
                <a:latin typeface="Times New Roman" pitchFamily="18" charset="0"/>
              </a:rPr>
              <a:t>B</a:t>
            </a:r>
            <a:r>
              <a:rPr lang="en-US" altLang="en-US" smtClean="0">
                <a:latin typeface="Times New Roman" pitchFamily="18" charset="0"/>
              </a:rPr>
              <a:t> D </a:t>
            </a:r>
            <a:r>
              <a:rPr lang="en-US" altLang="en-US" b="1" smtClean="0">
                <a:solidFill>
                  <a:srgbClr val="33CC33"/>
                </a:solidFill>
                <a:latin typeface="Times New Roman" pitchFamily="18" charset="0"/>
              </a:rPr>
              <a:t>C</a:t>
            </a:r>
            <a:r>
              <a:rPr lang="en-US" altLang="en-US" smtClean="0">
                <a:latin typeface="Times New Roman" pitchFamily="18" charset="0"/>
              </a:rPr>
              <a:t> A </a:t>
            </a:r>
            <a:r>
              <a:rPr lang="en-US" altLang="en-US" b="1" smtClean="0">
                <a:solidFill>
                  <a:srgbClr val="33CC33"/>
                </a:solidFill>
                <a:latin typeface="Times New Roman" pitchFamily="18" charset="0"/>
              </a:rPr>
              <a:t>B</a:t>
            </a:r>
            <a:r>
              <a:rPr lang="en-US" altLang="en-US" smtClean="0">
                <a:latin typeface="Times New Roman" pitchFamily="18" charset="0"/>
              </a:rPr>
              <a:t>     </a:t>
            </a:r>
            <a:r>
              <a:rPr lang="en-US" altLang="en-US" b="1" smtClean="0">
                <a:solidFill>
                  <a:srgbClr val="33CC33"/>
                </a:solidFill>
                <a:latin typeface="Times New Roman" pitchFamily="18" charset="0"/>
              </a:rPr>
              <a:t>A</a:t>
            </a:r>
          </a:p>
          <a:p>
            <a:pPr eaLnBrk="1" hangingPunct="1">
              <a:buFont typeface="Monotype Sorts"/>
              <a:buChar char="•"/>
            </a:pPr>
            <a:r>
              <a:rPr lang="en-US" altLang="en-US" smtClean="0">
                <a:latin typeface="Times New Roman" pitchFamily="18" charset="0"/>
              </a:rPr>
              <a:t>Brute force algorithm would compare each subsequence of X with the symbols in Y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59E4CD9B-C674-4B32-A02E-5DD473D868A7}" type="slidenum">
              <a:rPr lang="en-US" altLang="en-US" sz="1400"/>
              <a:pPr algn="r" eaLnBrk="1" hangingPunct="1"/>
              <a:t>26</a:t>
            </a:fld>
            <a:endParaRPr lang="en-US" alt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Longest Common Subsequence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838" y="1214438"/>
            <a:ext cx="8621712" cy="5291137"/>
          </a:xfrm>
        </p:spPr>
        <p:txBody>
          <a:bodyPr/>
          <a:lstStyle/>
          <a:p>
            <a:pPr eaLnBrk="1" hangingPunct="1"/>
            <a:r>
              <a:rPr lang="en-US" altLang="en-US" smtClean="0"/>
              <a:t>Given two sequences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	X = </a:t>
            </a:r>
            <a:r>
              <a:rPr lang="en-US" altLang="en-US" smtClean="0">
                <a:sym typeface="Symbol" pitchFamily="18" charset="2"/>
              </a:rPr>
              <a:t>x</a:t>
            </a:r>
            <a:r>
              <a:rPr lang="en-US" altLang="en-US" baseline="-25000" smtClean="0">
                <a:sym typeface="Symbol" pitchFamily="18" charset="2"/>
              </a:rPr>
              <a:t>1</a:t>
            </a:r>
            <a:r>
              <a:rPr lang="en-US" altLang="en-US" smtClean="0">
                <a:sym typeface="Symbol" pitchFamily="18" charset="2"/>
              </a:rPr>
              <a:t>, x</a:t>
            </a:r>
            <a:r>
              <a:rPr lang="en-US" altLang="en-US" baseline="-25000" smtClean="0">
                <a:sym typeface="Symbol" pitchFamily="18" charset="2"/>
              </a:rPr>
              <a:t>2</a:t>
            </a:r>
            <a:r>
              <a:rPr lang="en-US" altLang="en-US" smtClean="0">
                <a:sym typeface="Symbol" pitchFamily="18" charset="2"/>
              </a:rPr>
              <a:t>, …, x</a:t>
            </a:r>
            <a:r>
              <a:rPr lang="en-US" altLang="en-US" baseline="-25000" smtClean="0">
                <a:sym typeface="Symbol" pitchFamily="18" charset="2"/>
              </a:rPr>
              <a:t>m</a:t>
            </a:r>
            <a:r>
              <a:rPr lang="en-US" altLang="en-US" smtClean="0">
                <a:sym typeface="Symbol" pitchFamily="18" charset="2"/>
              </a:rPr>
              <a:t>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sym typeface="Symbol" pitchFamily="18" charset="2"/>
              </a:rPr>
              <a:t>		</a:t>
            </a:r>
            <a:r>
              <a:rPr lang="en-US" altLang="en-US" smtClean="0"/>
              <a:t>Y = </a:t>
            </a:r>
            <a:r>
              <a:rPr lang="en-US" altLang="en-US" smtClean="0">
                <a:sym typeface="Symbol" pitchFamily="18" charset="2"/>
              </a:rPr>
              <a:t>y</a:t>
            </a:r>
            <a:r>
              <a:rPr lang="en-US" altLang="en-US" baseline="-25000" smtClean="0">
                <a:sym typeface="Symbol" pitchFamily="18" charset="2"/>
              </a:rPr>
              <a:t>1</a:t>
            </a:r>
            <a:r>
              <a:rPr lang="en-US" altLang="en-US" smtClean="0">
                <a:sym typeface="Symbol" pitchFamily="18" charset="2"/>
              </a:rPr>
              <a:t>, y</a:t>
            </a:r>
            <a:r>
              <a:rPr lang="en-US" altLang="en-US" baseline="-25000" smtClean="0">
                <a:sym typeface="Symbol" pitchFamily="18" charset="2"/>
              </a:rPr>
              <a:t>2</a:t>
            </a:r>
            <a:r>
              <a:rPr lang="en-US" altLang="en-US" smtClean="0">
                <a:sym typeface="Symbol" pitchFamily="18" charset="2"/>
              </a:rPr>
              <a:t>, …, y</a:t>
            </a:r>
            <a:r>
              <a:rPr lang="en-US" altLang="en-US" baseline="-25000" smtClean="0">
                <a:sym typeface="Symbol" pitchFamily="18" charset="2"/>
              </a:rPr>
              <a:t>n</a:t>
            </a:r>
            <a:r>
              <a:rPr lang="en-US" altLang="en-US" smtClean="0">
                <a:sym typeface="Symbol" pitchFamily="18" charset="2"/>
              </a:rPr>
              <a:t>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sym typeface="Symbol" pitchFamily="18" charset="2"/>
              </a:rPr>
              <a:t>	find a maximum length common subsequence (LCS) of X and Y</a:t>
            </a:r>
          </a:p>
          <a:p>
            <a:pPr eaLnBrk="1" hangingPunct="1"/>
            <a:r>
              <a:rPr lang="en-US" altLang="en-US" smtClean="0">
                <a:solidFill>
                  <a:srgbClr val="FF0000"/>
                </a:solidFill>
                <a:latin typeface="Monotype Corsiva" pitchFamily="66" charset="0"/>
                <a:sym typeface="Symbol" pitchFamily="18" charset="2"/>
              </a:rPr>
              <a:t>E.g.:</a:t>
            </a:r>
            <a:r>
              <a:rPr lang="en-US" altLang="en-US" smtClean="0">
                <a:sym typeface="Symbol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sym typeface="Symbol" pitchFamily="18" charset="2"/>
              </a:rPr>
              <a:t>		X = A, B, C, B, D, A, B</a:t>
            </a:r>
          </a:p>
          <a:p>
            <a:pPr eaLnBrk="1" hangingPunct="1"/>
            <a:r>
              <a:rPr lang="en-US" altLang="en-US" smtClean="0">
                <a:sym typeface="Symbol" pitchFamily="18" charset="2"/>
              </a:rPr>
              <a:t>Subsequences of X:</a:t>
            </a:r>
          </a:p>
          <a:p>
            <a:pPr lvl="1" eaLnBrk="1" hangingPunct="1"/>
            <a:r>
              <a:rPr lang="en-US" altLang="en-US" smtClean="0">
                <a:sym typeface="Symbol" pitchFamily="18" charset="2"/>
              </a:rPr>
              <a:t>A subset of elements in the sequence taken in order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sym typeface="Symbol" pitchFamily="18" charset="2"/>
              </a:rPr>
              <a:t>	 	A, B, D, B, C, D, B,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53E539F5-5727-4923-A276-1C8F62618E09}" type="slidenum">
              <a:rPr lang="en-US" altLang="en-US" sz="1400"/>
              <a:pPr algn="r" eaLnBrk="1" hangingPunct="1"/>
              <a:t>27</a:t>
            </a:fld>
            <a:endParaRPr lang="en-US" alt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838" y="1214438"/>
            <a:ext cx="8621712" cy="5291137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sym typeface="Symbol" pitchFamily="18" charset="2"/>
              </a:rPr>
              <a:t>X = A, B, C, B, D, A, B       X = A, B, C, B, D, A, B</a:t>
            </a:r>
          </a:p>
          <a:p>
            <a:pPr eaLnBrk="1" hangingPunct="1">
              <a:buFontTx/>
              <a:buNone/>
            </a:pPr>
            <a:endParaRPr lang="en-US" altLang="en-US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sym typeface="Symbol" pitchFamily="18" charset="2"/>
              </a:rPr>
              <a:t>Y = B, D, C, A, B, A	        Y = B, D, C, A, B, A</a:t>
            </a:r>
          </a:p>
          <a:p>
            <a:pPr eaLnBrk="1" hangingPunct="1"/>
            <a:endParaRPr lang="en-US" altLang="en-US" smtClean="0">
              <a:sym typeface="Symbol" pitchFamily="18" charset="2"/>
            </a:endParaRPr>
          </a:p>
          <a:p>
            <a:pPr eaLnBrk="1" hangingPunct="1"/>
            <a:r>
              <a:rPr lang="en-US" altLang="en-US" smtClean="0">
                <a:sym typeface="Symbol" pitchFamily="18" charset="2"/>
              </a:rPr>
              <a:t>B, C, B, A and B, D, A, B are longest common subsequences of X and Y (length = 4) </a:t>
            </a:r>
          </a:p>
          <a:p>
            <a:pPr eaLnBrk="1" hangingPunct="1"/>
            <a:endParaRPr lang="en-US" altLang="en-US" smtClean="0">
              <a:sym typeface="Symbol" pitchFamily="18" charset="2"/>
            </a:endParaRPr>
          </a:p>
          <a:p>
            <a:pPr eaLnBrk="1" hangingPunct="1"/>
            <a:r>
              <a:rPr lang="en-US" altLang="en-US" smtClean="0">
                <a:sym typeface="Symbol" pitchFamily="18" charset="2"/>
              </a:rPr>
              <a:t>B, C, A, however is not a LCS of X and Y</a:t>
            </a:r>
          </a:p>
        </p:txBody>
      </p:sp>
      <p:sp>
        <p:nvSpPr>
          <p:cNvPr id="648196" name="Line 4"/>
          <p:cNvSpPr>
            <a:spLocks noChangeShapeType="1"/>
          </p:cNvSpPr>
          <p:nvPr/>
        </p:nvSpPr>
        <p:spPr bwMode="auto">
          <a:xfrm flipH="1">
            <a:off x="1336675" y="2195513"/>
            <a:ext cx="377825" cy="636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8197" name="Line 5"/>
          <p:cNvSpPr>
            <a:spLocks noChangeShapeType="1"/>
          </p:cNvSpPr>
          <p:nvPr/>
        </p:nvSpPr>
        <p:spPr bwMode="auto">
          <a:xfrm>
            <a:off x="2200275" y="2174875"/>
            <a:ext cx="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8198" name="Line 6"/>
          <p:cNvSpPr>
            <a:spLocks noChangeShapeType="1"/>
          </p:cNvSpPr>
          <p:nvPr/>
        </p:nvSpPr>
        <p:spPr bwMode="auto">
          <a:xfrm>
            <a:off x="2643188" y="2217738"/>
            <a:ext cx="40005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8199" name="Line 7"/>
          <p:cNvSpPr>
            <a:spLocks noChangeShapeType="1"/>
          </p:cNvSpPr>
          <p:nvPr/>
        </p:nvSpPr>
        <p:spPr bwMode="auto">
          <a:xfrm flipH="1">
            <a:off x="3514725" y="2166938"/>
            <a:ext cx="22225" cy="665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8200" name="Line 8"/>
          <p:cNvSpPr>
            <a:spLocks noChangeShapeType="1"/>
          </p:cNvSpPr>
          <p:nvPr/>
        </p:nvSpPr>
        <p:spPr bwMode="auto">
          <a:xfrm flipH="1">
            <a:off x="5772150" y="2174875"/>
            <a:ext cx="4222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8201" name="Line 9"/>
          <p:cNvSpPr>
            <a:spLocks noChangeShapeType="1"/>
          </p:cNvSpPr>
          <p:nvPr/>
        </p:nvSpPr>
        <p:spPr bwMode="auto">
          <a:xfrm flipH="1">
            <a:off x="6243638" y="2152650"/>
            <a:ext cx="1271587" cy="722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8202" name="Line 10"/>
          <p:cNvSpPr>
            <a:spLocks noChangeShapeType="1"/>
          </p:cNvSpPr>
          <p:nvPr/>
        </p:nvSpPr>
        <p:spPr bwMode="auto">
          <a:xfrm flipH="1">
            <a:off x="7094538" y="2132013"/>
            <a:ext cx="877887" cy="706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8203" name="Line 11"/>
          <p:cNvSpPr>
            <a:spLocks noChangeShapeType="1"/>
          </p:cNvSpPr>
          <p:nvPr/>
        </p:nvSpPr>
        <p:spPr bwMode="auto">
          <a:xfrm flipH="1">
            <a:off x="7586663" y="2146300"/>
            <a:ext cx="808037" cy="706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6" grpId="0" animBg="1"/>
      <p:bldP spid="648197" grpId="0" animBg="1"/>
      <p:bldP spid="648198" grpId="0" animBg="1"/>
      <p:bldP spid="648199" grpId="0" animBg="1"/>
      <p:bldP spid="648200" grpId="0" animBg="1"/>
      <p:bldP spid="648201" grpId="0" animBg="1"/>
      <p:bldP spid="648202" grpId="0" animBg="1"/>
      <p:bldP spid="64820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A4FEAAA9-B2E3-4FF0-B3D7-037C9C635417}" type="slidenum">
              <a:rPr lang="en-US" altLang="en-US" sz="1400"/>
              <a:pPr algn="r" eaLnBrk="1" hangingPunct="1"/>
              <a:t>28</a:t>
            </a:fld>
            <a:endParaRPr lang="en-US" alt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Brute-Force Solution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mtClean="0"/>
              <a:t>For every subsequence of X, check whether it’s a subsequence of Y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mtClean="0"/>
              <a:t>There are </a:t>
            </a:r>
            <a:r>
              <a:rPr lang="en-US" altLang="en-US" smtClean="0">
                <a:latin typeface="Comic Sans MS" pitchFamily="66" charset="0"/>
              </a:rPr>
              <a:t>2</a:t>
            </a:r>
            <a:r>
              <a:rPr lang="en-US" altLang="en-US" baseline="30000" smtClean="0">
                <a:latin typeface="Comic Sans MS" pitchFamily="66" charset="0"/>
              </a:rPr>
              <a:t>m</a:t>
            </a:r>
            <a:r>
              <a:rPr lang="en-US" altLang="en-US" smtClean="0"/>
              <a:t> subsequences of X to check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mtClean="0"/>
              <a:t>Each subsequence takes </a:t>
            </a:r>
            <a:r>
              <a:rPr lang="en-US" altLang="en-US" smtClean="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altLang="en-US" smtClean="0">
                <a:latin typeface="Comic Sans MS" pitchFamily="66" charset="0"/>
              </a:rPr>
              <a:t>(n)</a:t>
            </a:r>
            <a:r>
              <a:rPr lang="en-US" altLang="en-US" smtClean="0"/>
              <a:t> time to check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mtClean="0"/>
              <a:t>scan Y for first letter, from there scan for second, and so 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mtClean="0"/>
              <a:t>Running time: </a:t>
            </a:r>
            <a:r>
              <a:rPr lang="en-US" altLang="en-US" smtClean="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altLang="en-US" smtClean="0">
                <a:latin typeface="Comic Sans MS" pitchFamily="66" charset="0"/>
              </a:rPr>
              <a:t>(n2</a:t>
            </a:r>
            <a:r>
              <a:rPr lang="en-US" altLang="en-US" baseline="30000" smtClean="0">
                <a:latin typeface="Comic Sans MS" pitchFamily="66" charset="0"/>
              </a:rPr>
              <a:t>m</a:t>
            </a:r>
            <a:r>
              <a:rPr lang="en-US" altLang="en-US" smtClean="0"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75B0E794-2AA2-418C-B3BB-DFCE98C7713C}" type="slidenum">
              <a:rPr lang="en-US" altLang="en-US" sz="1400"/>
              <a:pPr algn="r" eaLnBrk="1" hangingPunct="1"/>
              <a:t>29</a:t>
            </a:fld>
            <a:endParaRPr lang="en-US" altLang="en-US" sz="140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LCS Algorithm</a:t>
            </a:r>
          </a:p>
        </p:txBody>
      </p:sp>
      <p:sp>
        <p:nvSpPr>
          <p:cNvPr id="2078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2600" y="1558925"/>
            <a:ext cx="8153400" cy="5299075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</a:rPr>
              <a:t>First we’ll find the length of LCS. Later we’ll modify the algorithm to find LCS itself.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</a:rPr>
              <a:t>Define </a:t>
            </a:r>
            <a:r>
              <a:rPr lang="en-US" altLang="en-US" i="1" smtClean="0">
                <a:solidFill>
                  <a:srgbClr val="990033"/>
                </a:solidFill>
                <a:latin typeface="Times New Roman" pitchFamily="18" charset="0"/>
              </a:rPr>
              <a:t>X</a:t>
            </a:r>
            <a:r>
              <a:rPr lang="en-US" altLang="en-US" i="1" baseline="-25000" smtClean="0">
                <a:solidFill>
                  <a:srgbClr val="990033"/>
                </a:solidFill>
                <a:latin typeface="Times New Roman" pitchFamily="18" charset="0"/>
              </a:rPr>
              <a:t>i</a:t>
            </a:r>
            <a:r>
              <a:rPr lang="en-US" altLang="en-US" i="1" smtClean="0">
                <a:solidFill>
                  <a:srgbClr val="990033"/>
                </a:solidFill>
                <a:latin typeface="Times New Roman" pitchFamily="18" charset="0"/>
              </a:rPr>
              <a:t>, Y</a:t>
            </a:r>
            <a:r>
              <a:rPr lang="en-US" altLang="en-US" i="1" baseline="-25000" smtClean="0">
                <a:solidFill>
                  <a:srgbClr val="990033"/>
                </a:solidFill>
                <a:latin typeface="Times New Roman" pitchFamily="18" charset="0"/>
              </a:rPr>
              <a:t>j</a:t>
            </a:r>
            <a:r>
              <a:rPr lang="en-US" altLang="en-US" smtClean="0">
                <a:latin typeface="Times New Roman" pitchFamily="18" charset="0"/>
              </a:rPr>
              <a:t> to be the prefixes of X and Y of length </a:t>
            </a:r>
            <a:r>
              <a:rPr lang="en-US" altLang="en-US" i="1" smtClean="0">
                <a:latin typeface="Times New Roman" pitchFamily="18" charset="0"/>
              </a:rPr>
              <a:t>i</a:t>
            </a:r>
            <a:r>
              <a:rPr lang="en-US" altLang="en-US" smtClean="0">
                <a:latin typeface="Times New Roman" pitchFamily="18" charset="0"/>
              </a:rPr>
              <a:t> and </a:t>
            </a:r>
            <a:r>
              <a:rPr lang="en-US" altLang="en-US" i="1" smtClean="0">
                <a:latin typeface="Times New Roman" pitchFamily="18" charset="0"/>
              </a:rPr>
              <a:t>j</a:t>
            </a:r>
            <a:r>
              <a:rPr lang="en-US" altLang="en-US" smtClean="0">
                <a:latin typeface="Times New Roman" pitchFamily="18" charset="0"/>
              </a:rPr>
              <a:t> respectively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</a:rPr>
              <a:t>Define </a:t>
            </a:r>
            <a:r>
              <a:rPr lang="en-US" altLang="en-US" i="1" smtClean="0">
                <a:solidFill>
                  <a:srgbClr val="990033"/>
                </a:solidFill>
                <a:latin typeface="Times New Roman" pitchFamily="18" charset="0"/>
              </a:rPr>
              <a:t>c[i,j]</a:t>
            </a:r>
            <a:r>
              <a:rPr lang="en-US" altLang="en-US" smtClean="0">
                <a:latin typeface="Times New Roman" pitchFamily="18" charset="0"/>
              </a:rPr>
              <a:t> to be the length of LCS of </a:t>
            </a:r>
            <a:r>
              <a:rPr lang="en-US" altLang="en-US" i="1" smtClean="0">
                <a:solidFill>
                  <a:srgbClr val="990033"/>
                </a:solidFill>
                <a:latin typeface="Times New Roman" pitchFamily="18" charset="0"/>
              </a:rPr>
              <a:t>X</a:t>
            </a:r>
            <a:r>
              <a:rPr lang="en-US" altLang="en-US" i="1" baseline="-25000" smtClean="0">
                <a:solidFill>
                  <a:srgbClr val="990033"/>
                </a:solidFill>
                <a:latin typeface="Times New Roman" pitchFamily="18" charset="0"/>
              </a:rPr>
              <a:t>i</a:t>
            </a:r>
            <a:r>
              <a:rPr lang="en-US" altLang="en-US" smtClean="0">
                <a:latin typeface="Times New Roman" pitchFamily="18" charset="0"/>
              </a:rPr>
              <a:t> and </a:t>
            </a:r>
            <a:r>
              <a:rPr lang="en-US" altLang="en-US" i="1" smtClean="0">
                <a:solidFill>
                  <a:srgbClr val="990033"/>
                </a:solidFill>
                <a:latin typeface="Times New Roman" pitchFamily="18" charset="0"/>
              </a:rPr>
              <a:t>Y</a:t>
            </a:r>
            <a:r>
              <a:rPr lang="en-US" altLang="en-US" i="1" baseline="-25000" smtClean="0">
                <a:solidFill>
                  <a:srgbClr val="990033"/>
                </a:solidFill>
                <a:latin typeface="Times New Roman" pitchFamily="18" charset="0"/>
              </a:rPr>
              <a:t>j</a:t>
            </a:r>
            <a:endParaRPr lang="en-US" altLang="en-US" smtClean="0">
              <a:solidFill>
                <a:srgbClr val="990033"/>
              </a:solidFill>
              <a:latin typeface="Times New Roman" pitchFamily="18" charset="0"/>
            </a:endParaRPr>
          </a:p>
          <a:p>
            <a:pPr eaLnBrk="1" hangingPunct="1"/>
            <a:r>
              <a:rPr lang="en-US" altLang="en-US" smtClean="0">
                <a:latin typeface="Times New Roman" pitchFamily="18" charset="0"/>
              </a:rPr>
              <a:t>Then the length of LCS of X and Y will be </a:t>
            </a:r>
            <a:r>
              <a:rPr lang="en-US" altLang="en-US" i="1" smtClean="0">
                <a:solidFill>
                  <a:srgbClr val="990033"/>
                </a:solidFill>
                <a:latin typeface="Times New Roman" pitchFamily="18" charset="0"/>
              </a:rPr>
              <a:t>c[m,n]</a:t>
            </a:r>
            <a:endParaRPr lang="en-US" altLang="en-US" smtClean="0">
              <a:solidFill>
                <a:srgbClr val="990033"/>
              </a:solidFill>
            </a:endParaRPr>
          </a:p>
        </p:txBody>
      </p:sp>
      <p:graphicFrame>
        <p:nvGraphicFramePr>
          <p:cNvPr id="207877" name="Object 2"/>
          <p:cNvGraphicFramePr>
            <a:graphicFrameLocks noChangeAspect="1"/>
          </p:cNvGraphicFramePr>
          <p:nvPr/>
        </p:nvGraphicFramePr>
        <p:xfrm>
          <a:off x="1219200" y="5257800"/>
          <a:ext cx="71024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3048000" imgH="457200" progId="Equation.3">
                  <p:embed/>
                </p:oleObj>
              </mc:Choice>
              <mc:Fallback>
                <p:oleObj name="Equation" r:id="rId3" imgW="30480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257800"/>
                        <a:ext cx="7102475" cy="106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DF97909-CC09-4FD6-8ED4-C1A79366416B}" type="slidenum">
              <a:rPr lang="en-US" altLang="zh-TW" smtClean="0">
                <a:ea typeface="新細明體" pitchFamily="18" charset="-120"/>
              </a:rPr>
              <a:pPr/>
              <a:t>3</a:t>
            </a:fld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DP - Two key ingredients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Two key ingredients for an optimization problem to be suitable for a dynamic-programming solution:</a:t>
            </a: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914400" y="4038600"/>
            <a:ext cx="2743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0246" name="Freeform 6"/>
          <p:cNvSpPr>
            <a:spLocks/>
          </p:cNvSpPr>
          <p:nvPr/>
        </p:nvSpPr>
        <p:spPr bwMode="auto">
          <a:xfrm>
            <a:off x="2133600" y="3733800"/>
            <a:ext cx="342900" cy="1219200"/>
          </a:xfrm>
          <a:custGeom>
            <a:avLst/>
            <a:gdLst>
              <a:gd name="T0" fmla="*/ 0 w 312"/>
              <a:gd name="T1" fmla="*/ 0 h 912"/>
              <a:gd name="T2" fmla="*/ 2147483647 w 312"/>
              <a:gd name="T3" fmla="*/ 2147483647 h 912"/>
              <a:gd name="T4" fmla="*/ 2147483647 w 312"/>
              <a:gd name="T5" fmla="*/ 2147483647 h 912"/>
              <a:gd name="T6" fmla="*/ 0 60000 65536"/>
              <a:gd name="T7" fmla="*/ 0 60000 65536"/>
              <a:gd name="T8" fmla="*/ 0 60000 65536"/>
              <a:gd name="T9" fmla="*/ 0 w 312"/>
              <a:gd name="T10" fmla="*/ 0 h 912"/>
              <a:gd name="T11" fmla="*/ 312 w 31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912">
                <a:moveTo>
                  <a:pt x="0" y="0"/>
                </a:moveTo>
                <a:cubicBezTo>
                  <a:pt x="132" y="164"/>
                  <a:pt x="264" y="328"/>
                  <a:pt x="288" y="480"/>
                </a:cubicBezTo>
                <a:cubicBezTo>
                  <a:pt x="312" y="632"/>
                  <a:pt x="228" y="772"/>
                  <a:pt x="144" y="9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 flipH="1" flipV="1">
            <a:off x="1752600" y="4572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V="1">
            <a:off x="2362200" y="4572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609600" y="5334000"/>
            <a:ext cx="37338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Each substructure is optimal.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(Principle of optimality)</a:t>
            </a:r>
          </a:p>
        </p:txBody>
      </p:sp>
      <p:sp>
        <p:nvSpPr>
          <p:cNvPr id="10250" name="Oval 11"/>
          <p:cNvSpPr>
            <a:spLocks noChangeArrowheads="1"/>
          </p:cNvSpPr>
          <p:nvPr/>
        </p:nvSpPr>
        <p:spPr bwMode="auto">
          <a:xfrm>
            <a:off x="5257800" y="3581400"/>
            <a:ext cx="2209800" cy="838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0251" name="Oval 12"/>
          <p:cNvSpPr>
            <a:spLocks noChangeArrowheads="1"/>
          </p:cNvSpPr>
          <p:nvPr/>
        </p:nvSpPr>
        <p:spPr bwMode="auto">
          <a:xfrm>
            <a:off x="6019800" y="3810000"/>
            <a:ext cx="23622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0252" name="Oval 13"/>
          <p:cNvSpPr>
            <a:spLocks noChangeArrowheads="1"/>
          </p:cNvSpPr>
          <p:nvPr/>
        </p:nvSpPr>
        <p:spPr bwMode="auto">
          <a:xfrm>
            <a:off x="5257800" y="4038600"/>
            <a:ext cx="2438400" cy="838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0253" name="Text Box 14"/>
          <p:cNvSpPr txBox="1">
            <a:spLocks noChangeArrowheads="1"/>
          </p:cNvSpPr>
          <p:nvPr/>
        </p:nvSpPr>
        <p:spPr bwMode="auto">
          <a:xfrm>
            <a:off x="838200" y="31242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1. optimal substructures</a:t>
            </a:r>
          </a:p>
        </p:txBody>
      </p:sp>
      <p:sp>
        <p:nvSpPr>
          <p:cNvPr id="10254" name="Text Box 15"/>
          <p:cNvSpPr txBox="1">
            <a:spLocks noChangeArrowheads="1"/>
          </p:cNvSpPr>
          <p:nvPr/>
        </p:nvSpPr>
        <p:spPr bwMode="auto">
          <a:xfrm>
            <a:off x="4648200" y="31242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2. overlapping subproblems</a:t>
            </a:r>
          </a:p>
        </p:txBody>
      </p:sp>
      <p:sp>
        <p:nvSpPr>
          <p:cNvPr id="10255" name="Text Box 16"/>
          <p:cNvSpPr txBox="1">
            <a:spLocks noChangeArrowheads="1"/>
          </p:cNvSpPr>
          <p:nvPr/>
        </p:nvSpPr>
        <p:spPr bwMode="auto">
          <a:xfrm>
            <a:off x="4724400" y="4876800"/>
            <a:ext cx="44196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Subproblems are dependent.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(otherwise, a divide-and-conquer approach is the choice.)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17FCDDCD-F0D0-4373-A3CE-611B3B912B94}" type="slidenum">
              <a:rPr lang="en-US" altLang="en-US" sz="1400"/>
              <a:pPr algn="r" eaLnBrk="1" hangingPunct="1"/>
              <a:t>30</a:t>
            </a:fld>
            <a:endParaRPr lang="en-US" altLang="en-US" sz="140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LCS recursive solution</a:t>
            </a:r>
          </a:p>
        </p:txBody>
      </p:sp>
      <p:sp>
        <p:nvSpPr>
          <p:cNvPr id="2089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2286000"/>
            <a:ext cx="8153400" cy="43434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mtClean="0">
                <a:latin typeface="Times New Roman" pitchFamily="18" charset="0"/>
              </a:rPr>
              <a:t>We start with </a:t>
            </a:r>
            <a:r>
              <a:rPr lang="en-US" altLang="en-US" i="1" smtClean="0">
                <a:latin typeface="Times New Roman" pitchFamily="18" charset="0"/>
              </a:rPr>
              <a:t>i = j = 0</a:t>
            </a:r>
            <a:r>
              <a:rPr lang="en-US" altLang="en-US" smtClean="0">
                <a:latin typeface="Times New Roman" pitchFamily="18" charset="0"/>
              </a:rPr>
              <a:t> (empty substrings of x and y)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mtClean="0">
                <a:latin typeface="Times New Roman" pitchFamily="18" charset="0"/>
              </a:rPr>
              <a:t>Since X</a:t>
            </a:r>
            <a:r>
              <a:rPr lang="en-US" altLang="en-US" i="1" baseline="-25000" smtClean="0">
                <a:latin typeface="Times New Roman" pitchFamily="18" charset="0"/>
              </a:rPr>
              <a:t>0</a:t>
            </a:r>
            <a:r>
              <a:rPr lang="en-US" altLang="en-US" smtClean="0">
                <a:latin typeface="Times New Roman" pitchFamily="18" charset="0"/>
              </a:rPr>
              <a:t> and Y</a:t>
            </a:r>
            <a:r>
              <a:rPr lang="en-US" altLang="en-US" i="1" baseline="-25000" smtClean="0">
                <a:latin typeface="Times New Roman" pitchFamily="18" charset="0"/>
              </a:rPr>
              <a:t>0</a:t>
            </a:r>
            <a:r>
              <a:rPr lang="en-US" altLang="en-US" smtClean="0">
                <a:latin typeface="Times New Roman" pitchFamily="18" charset="0"/>
              </a:rPr>
              <a:t> are empty strings, their LCS is always empty (i.e. </a:t>
            </a:r>
            <a:r>
              <a:rPr lang="en-US" altLang="en-US" i="1" smtClean="0">
                <a:latin typeface="Times New Roman" pitchFamily="18" charset="0"/>
              </a:rPr>
              <a:t>c[0,0] = 0</a:t>
            </a:r>
            <a:r>
              <a:rPr lang="en-US" altLang="en-US" smtClean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mtClean="0">
                <a:latin typeface="Times New Roman" pitchFamily="18" charset="0"/>
              </a:rPr>
              <a:t>LCS of empty string and any other string is empty, so for every i and j: </a:t>
            </a:r>
            <a:r>
              <a:rPr lang="en-US" altLang="en-US" i="1" smtClean="0">
                <a:latin typeface="Times New Roman" pitchFamily="18" charset="0"/>
              </a:rPr>
              <a:t>c[0, j] = c[i,0] = 0</a:t>
            </a:r>
            <a:endParaRPr lang="en-US" altLang="en-US" sz="4000" smtClean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066800" y="1162050"/>
          <a:ext cx="77724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3048000" imgH="457200" progId="Equation.3">
                  <p:embed/>
                </p:oleObj>
              </mc:Choice>
              <mc:Fallback>
                <p:oleObj name="Equation" r:id="rId3" imgW="30480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162050"/>
                        <a:ext cx="77724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AA7A6781-5382-445E-B8E8-1859C6F2C042}" type="slidenum">
              <a:rPr lang="en-US" altLang="en-US" sz="1400"/>
              <a:pPr algn="r" eaLnBrk="1" hangingPunct="1"/>
              <a:t>31</a:t>
            </a:fld>
            <a:endParaRPr lang="en-US" altLang="en-US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LCS recursive solution</a:t>
            </a:r>
          </a:p>
        </p:txBody>
      </p:sp>
      <p:sp>
        <p:nvSpPr>
          <p:cNvPr id="2099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2514600"/>
            <a:ext cx="8153400" cy="43434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mtClean="0">
                <a:latin typeface="Times New Roman" pitchFamily="18" charset="0"/>
              </a:rPr>
              <a:t>When we calculate </a:t>
            </a:r>
            <a:r>
              <a:rPr lang="en-US" altLang="en-US" i="1" smtClean="0">
                <a:latin typeface="Times New Roman" pitchFamily="18" charset="0"/>
              </a:rPr>
              <a:t>c[i,j],</a:t>
            </a:r>
            <a:r>
              <a:rPr lang="en-US" altLang="en-US" smtClean="0">
                <a:latin typeface="Times New Roman" pitchFamily="18" charset="0"/>
              </a:rPr>
              <a:t> we consider two cases: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b="1" smtClean="0">
                <a:latin typeface="Times New Roman" pitchFamily="18" charset="0"/>
              </a:rPr>
              <a:t>First case:</a:t>
            </a:r>
            <a:r>
              <a:rPr lang="en-US" altLang="en-US" smtClean="0">
                <a:latin typeface="Times New Roman" pitchFamily="18" charset="0"/>
              </a:rPr>
              <a:t> </a:t>
            </a:r>
            <a:r>
              <a:rPr lang="en-US" altLang="en-US" i="1" smtClean="0">
                <a:latin typeface="Times New Roman" pitchFamily="18" charset="0"/>
              </a:rPr>
              <a:t>x[i]=y[j]</a:t>
            </a:r>
            <a:r>
              <a:rPr lang="en-US" altLang="en-US" smtClean="0">
                <a:latin typeface="Times New Roman" pitchFamily="18" charset="0"/>
              </a:rPr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mtClean="0">
                <a:latin typeface="Times New Roman" pitchFamily="18" charset="0"/>
              </a:rPr>
              <a:t>one more symbol in strings X and Y matches, so the length of LCS </a:t>
            </a:r>
            <a:r>
              <a:rPr lang="en-US" altLang="en-US" i="1" smtClean="0">
                <a:latin typeface="Times New Roman" pitchFamily="18" charset="0"/>
              </a:rPr>
              <a:t>X</a:t>
            </a:r>
            <a:r>
              <a:rPr lang="en-US" altLang="en-US" i="1" baseline="-25000" smtClean="0">
                <a:latin typeface="Times New Roman" pitchFamily="18" charset="0"/>
              </a:rPr>
              <a:t>i</a:t>
            </a:r>
            <a:r>
              <a:rPr lang="en-US" altLang="en-US" smtClean="0">
                <a:latin typeface="Times New Roman" pitchFamily="18" charset="0"/>
              </a:rPr>
              <a:t> and Y</a:t>
            </a:r>
            <a:r>
              <a:rPr lang="en-US" altLang="en-US" i="1" baseline="-25000" smtClean="0">
                <a:latin typeface="Times New Roman" pitchFamily="18" charset="0"/>
              </a:rPr>
              <a:t>j</a:t>
            </a:r>
            <a:r>
              <a:rPr lang="en-US" altLang="en-US" i="1" smtClean="0">
                <a:latin typeface="Times New Roman" pitchFamily="18" charset="0"/>
              </a:rPr>
              <a:t> </a:t>
            </a:r>
            <a:r>
              <a:rPr lang="en-US" altLang="en-US" smtClean="0">
                <a:latin typeface="Times New Roman" pitchFamily="18" charset="0"/>
              </a:rPr>
              <a:t>equals to the length of LCS of smaller strings X</a:t>
            </a:r>
            <a:r>
              <a:rPr lang="en-US" altLang="en-US" i="1" baseline="-25000" smtClean="0">
                <a:latin typeface="Times New Roman" pitchFamily="18" charset="0"/>
              </a:rPr>
              <a:t>i-1</a:t>
            </a:r>
            <a:r>
              <a:rPr lang="en-US" altLang="en-US" smtClean="0">
                <a:latin typeface="Times New Roman" pitchFamily="18" charset="0"/>
              </a:rPr>
              <a:t> and Y</a:t>
            </a:r>
            <a:r>
              <a:rPr lang="en-US" altLang="en-US" i="1" baseline="-25000" smtClean="0">
                <a:latin typeface="Times New Roman" pitchFamily="18" charset="0"/>
              </a:rPr>
              <a:t>j-1</a:t>
            </a:r>
            <a:r>
              <a:rPr lang="en-US" altLang="en-US" smtClean="0">
                <a:latin typeface="Times New Roman" pitchFamily="18" charset="0"/>
              </a:rPr>
              <a:t> , plus 1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066800" y="1181100"/>
          <a:ext cx="77724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3048000" imgH="457200" progId="Equation.3">
                  <p:embed/>
                </p:oleObj>
              </mc:Choice>
              <mc:Fallback>
                <p:oleObj name="Equation" r:id="rId3" imgW="30480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181100"/>
                        <a:ext cx="77724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BAA3B878-F19C-4E83-93F5-237792033989}" type="slidenum">
              <a:rPr lang="en-US" altLang="en-US" sz="1400"/>
              <a:pPr algn="r" eaLnBrk="1" hangingPunct="1"/>
              <a:t>32</a:t>
            </a:fld>
            <a:endParaRPr lang="en-US" altLang="en-US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LCS recursive solution</a:t>
            </a:r>
          </a:p>
        </p:txBody>
      </p:sp>
      <p:sp>
        <p:nvSpPr>
          <p:cNvPr id="2109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2514600"/>
            <a:ext cx="8153400" cy="33528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b="1" smtClean="0">
                <a:latin typeface="Times New Roman" pitchFamily="18" charset="0"/>
              </a:rPr>
              <a:t>Second case:</a:t>
            </a:r>
            <a:r>
              <a:rPr lang="en-US" altLang="en-US" smtClean="0">
                <a:latin typeface="Times New Roman" pitchFamily="18" charset="0"/>
              </a:rPr>
              <a:t> </a:t>
            </a:r>
            <a:r>
              <a:rPr lang="en-US" altLang="en-US" i="1" smtClean="0">
                <a:latin typeface="Times New Roman" pitchFamily="18" charset="0"/>
              </a:rPr>
              <a:t>x[i] != y[j]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mtClean="0">
                <a:latin typeface="Times New Roman" pitchFamily="18" charset="0"/>
              </a:rPr>
              <a:t>As symbols don’t match, our solution is not improved, and the length of LCS(X</a:t>
            </a:r>
            <a:r>
              <a:rPr lang="en-US" altLang="en-US" baseline="-25000" smtClean="0">
                <a:latin typeface="Times New Roman" pitchFamily="18" charset="0"/>
              </a:rPr>
              <a:t>i</a:t>
            </a:r>
            <a:r>
              <a:rPr lang="en-US" altLang="en-US" smtClean="0">
                <a:latin typeface="Times New Roman" pitchFamily="18" charset="0"/>
              </a:rPr>
              <a:t> , Y</a:t>
            </a:r>
            <a:r>
              <a:rPr lang="en-US" altLang="en-US" baseline="-25000" smtClean="0">
                <a:latin typeface="Times New Roman" pitchFamily="18" charset="0"/>
              </a:rPr>
              <a:t>j</a:t>
            </a:r>
            <a:r>
              <a:rPr lang="en-US" altLang="en-US" smtClean="0">
                <a:latin typeface="Times New Roman" pitchFamily="18" charset="0"/>
              </a:rPr>
              <a:t>) is the same as before (i.e. maximum of LCS(X</a:t>
            </a:r>
            <a:r>
              <a:rPr lang="en-US" altLang="en-US" baseline="-25000" smtClean="0">
                <a:latin typeface="Times New Roman" pitchFamily="18" charset="0"/>
              </a:rPr>
              <a:t>i</a:t>
            </a:r>
            <a:r>
              <a:rPr lang="en-US" altLang="en-US" smtClean="0">
                <a:latin typeface="Times New Roman" pitchFamily="18" charset="0"/>
              </a:rPr>
              <a:t>, Y</a:t>
            </a:r>
            <a:r>
              <a:rPr lang="en-US" altLang="en-US" baseline="-25000" smtClean="0">
                <a:latin typeface="Times New Roman" pitchFamily="18" charset="0"/>
              </a:rPr>
              <a:t>j-1</a:t>
            </a:r>
            <a:r>
              <a:rPr lang="en-US" altLang="en-US" smtClean="0">
                <a:latin typeface="Times New Roman" pitchFamily="18" charset="0"/>
              </a:rPr>
              <a:t>) and LCS(X</a:t>
            </a:r>
            <a:r>
              <a:rPr lang="en-US" altLang="en-US" baseline="-25000" smtClean="0">
                <a:latin typeface="Times New Roman" pitchFamily="18" charset="0"/>
              </a:rPr>
              <a:t>i-1</a:t>
            </a:r>
            <a:r>
              <a:rPr lang="en-US" altLang="en-US" smtClean="0">
                <a:latin typeface="Times New Roman" pitchFamily="18" charset="0"/>
              </a:rPr>
              <a:t>,Y</a:t>
            </a:r>
            <a:r>
              <a:rPr lang="en-US" altLang="en-US" baseline="-25000" smtClean="0">
                <a:latin typeface="Times New Roman" pitchFamily="18" charset="0"/>
              </a:rPr>
              <a:t>j</a:t>
            </a:r>
            <a:r>
              <a:rPr lang="en-US" altLang="en-US" smtClean="0">
                <a:latin typeface="Times New Roman" pitchFamily="18" charset="0"/>
              </a:rPr>
              <a:t>)</a:t>
            </a:r>
            <a:endParaRPr lang="en-US" altLang="en-US" smtClean="0">
              <a:solidFill>
                <a:schemeClr val="accent1"/>
              </a:solidFill>
              <a:latin typeface="Times New Roman" pitchFamily="18" charset="0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976313" y="1366838"/>
          <a:ext cx="77724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3048000" imgH="457200" progId="Equation.3">
                  <p:embed/>
                </p:oleObj>
              </mc:Choice>
              <mc:Fallback>
                <p:oleObj name="Equation" r:id="rId3" imgW="30480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1366838"/>
                        <a:ext cx="77724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990600" y="5943600"/>
            <a:ext cx="7507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800">
                <a:solidFill>
                  <a:srgbClr val="990033"/>
                </a:solidFill>
              </a:rPr>
              <a:t>Why not just take the length of LCS(X</a:t>
            </a:r>
            <a:r>
              <a:rPr lang="en-US" altLang="en-US" sz="2800" baseline="-25000">
                <a:solidFill>
                  <a:srgbClr val="990033"/>
                </a:solidFill>
              </a:rPr>
              <a:t>i-1</a:t>
            </a:r>
            <a:r>
              <a:rPr lang="en-US" altLang="en-US" sz="2800">
                <a:solidFill>
                  <a:srgbClr val="990033"/>
                </a:solidFill>
              </a:rPr>
              <a:t>, Y</a:t>
            </a:r>
            <a:r>
              <a:rPr lang="en-US" altLang="en-US" sz="2800" baseline="-25000">
                <a:solidFill>
                  <a:srgbClr val="990033"/>
                </a:solidFill>
              </a:rPr>
              <a:t>j-1</a:t>
            </a:r>
            <a:r>
              <a:rPr lang="en-US" altLang="en-US" sz="2800">
                <a:solidFill>
                  <a:srgbClr val="990033"/>
                </a:solidFill>
              </a:rPr>
              <a:t>) ?</a:t>
            </a:r>
            <a:endParaRPr lang="en-US" altLang="en-US" sz="1600">
              <a:solidFill>
                <a:srgbClr val="99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8" grpId="0" build="p"/>
      <p:bldP spid="1741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5FA033D1-06D3-430F-9969-B0F69C833573}" type="slidenum">
              <a:rPr lang="en-US" altLang="en-US" sz="1400"/>
              <a:pPr algn="r" eaLnBrk="1" hangingPunct="1"/>
              <a:t>33</a:t>
            </a:fld>
            <a:endParaRPr lang="en-US" alt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3. Computing the Length of the LCS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838" y="1214438"/>
            <a:ext cx="8229600" cy="1544637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smtClean="0">
                <a:latin typeface="Comic Sans MS" pitchFamily="66" charset="0"/>
                <a:sym typeface="Symbol" pitchFamily="18" charset="2"/>
              </a:rPr>
              <a:t>			0				if i = 0 or j = 0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mic Sans MS" pitchFamily="66" charset="0"/>
                <a:sym typeface="Symbol" pitchFamily="18" charset="2"/>
              </a:rPr>
              <a:t>c[i, j] = 	c[i-1, j-1] + 1			if x</a:t>
            </a:r>
            <a:r>
              <a:rPr lang="en-US" altLang="en-US" baseline="-25000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altLang="en-US" smtClean="0">
                <a:latin typeface="Comic Sans MS" pitchFamily="66" charset="0"/>
                <a:sym typeface="Symbol" pitchFamily="18" charset="2"/>
              </a:rPr>
              <a:t> = y</a:t>
            </a:r>
            <a:r>
              <a:rPr lang="en-US" altLang="en-US" baseline="-25000" smtClean="0">
                <a:latin typeface="Comic Sans MS" pitchFamily="66" charset="0"/>
                <a:sym typeface="Symbol" pitchFamily="18" charset="2"/>
              </a:rPr>
              <a:t>j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mic Sans MS" pitchFamily="66" charset="0"/>
                <a:sym typeface="Symbol" pitchFamily="18" charset="2"/>
              </a:rPr>
              <a:t>			max(c[i, j-1], c[i-1, j])	if x</a:t>
            </a:r>
            <a:r>
              <a:rPr lang="en-US" altLang="en-US" baseline="-25000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altLang="en-US" smtClean="0">
                <a:latin typeface="Comic Sans MS" pitchFamily="66" charset="0"/>
                <a:sym typeface="Symbol" pitchFamily="18" charset="2"/>
              </a:rPr>
              <a:t>  y</a:t>
            </a:r>
            <a:r>
              <a:rPr lang="en-US" altLang="en-US" baseline="-25000" smtClean="0">
                <a:latin typeface="Comic Sans MS" pitchFamily="66" charset="0"/>
                <a:sym typeface="Symbol" pitchFamily="18" charset="2"/>
              </a:rPr>
              <a:t>j</a:t>
            </a:r>
            <a:endParaRPr lang="en-US" altLang="en-US" smtClean="0"/>
          </a:p>
        </p:txBody>
      </p:sp>
      <p:sp>
        <p:nvSpPr>
          <p:cNvPr id="36869" name="AutoShape 4"/>
          <p:cNvSpPr>
            <a:spLocks/>
          </p:cNvSpPr>
          <p:nvPr/>
        </p:nvSpPr>
        <p:spPr bwMode="auto">
          <a:xfrm>
            <a:off x="2019300" y="1243013"/>
            <a:ext cx="142875" cy="1271587"/>
          </a:xfrm>
          <a:prstGeom prst="leftBrace">
            <a:avLst>
              <a:gd name="adj1" fmla="val 741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graphicFrame>
        <p:nvGraphicFramePr>
          <p:cNvPr id="655365" name="Group 5"/>
          <p:cNvGraphicFramePr>
            <a:graphicFrameLocks noGrp="1"/>
          </p:cNvGraphicFramePr>
          <p:nvPr/>
        </p:nvGraphicFramePr>
        <p:xfrm>
          <a:off x="3203575" y="3252788"/>
          <a:ext cx="3338513" cy="2743200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921" name="Text Box 56"/>
          <p:cNvSpPr txBox="1">
            <a:spLocks noChangeArrowheads="1"/>
          </p:cNvSpPr>
          <p:nvPr/>
        </p:nvSpPr>
        <p:spPr bwMode="auto">
          <a:xfrm>
            <a:off x="3338513" y="2884488"/>
            <a:ext cx="411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y</a:t>
            </a:r>
            <a:r>
              <a:rPr lang="en-US" altLang="en-US" baseline="-25000">
                <a:latin typeface="Comic Sans MS" pitchFamily="66" charset="0"/>
              </a:rPr>
              <a:t>j:</a:t>
            </a:r>
            <a:endParaRPr lang="en-US" altLang="en-US">
              <a:latin typeface="Comic Sans MS" pitchFamily="66" charset="0"/>
            </a:endParaRPr>
          </a:p>
        </p:txBody>
      </p:sp>
      <p:sp>
        <p:nvSpPr>
          <p:cNvPr id="36922" name="Text Box 57"/>
          <p:cNvSpPr txBox="1">
            <a:spLocks noChangeArrowheads="1"/>
          </p:cNvSpPr>
          <p:nvPr/>
        </p:nvSpPr>
        <p:spPr bwMode="auto">
          <a:xfrm>
            <a:off x="2727325" y="55848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x</a:t>
            </a:r>
            <a:r>
              <a:rPr lang="en-US" altLang="en-US" baseline="-25000">
                <a:latin typeface="Comic Sans MS" pitchFamily="66" charset="0"/>
              </a:rPr>
              <a:t>m</a:t>
            </a:r>
          </a:p>
        </p:txBody>
      </p:sp>
      <p:sp>
        <p:nvSpPr>
          <p:cNvPr id="36923" name="Text Box 58"/>
          <p:cNvSpPr txBox="1">
            <a:spLocks noChangeArrowheads="1"/>
          </p:cNvSpPr>
          <p:nvPr/>
        </p:nvSpPr>
        <p:spPr bwMode="auto">
          <a:xfrm>
            <a:off x="3876675" y="2884488"/>
            <a:ext cx="371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y</a:t>
            </a:r>
            <a:r>
              <a:rPr lang="en-US" alt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36924" name="Text Box 59"/>
          <p:cNvSpPr txBox="1">
            <a:spLocks noChangeArrowheads="1"/>
          </p:cNvSpPr>
          <p:nvPr/>
        </p:nvSpPr>
        <p:spPr bwMode="auto">
          <a:xfrm>
            <a:off x="4438650" y="2884488"/>
            <a:ext cx="396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y</a:t>
            </a:r>
            <a:r>
              <a:rPr lang="en-US" alt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36925" name="Text Box 60"/>
          <p:cNvSpPr txBox="1">
            <a:spLocks noChangeArrowheads="1"/>
          </p:cNvSpPr>
          <p:nvPr/>
        </p:nvSpPr>
        <p:spPr bwMode="auto">
          <a:xfrm>
            <a:off x="6097588" y="2884488"/>
            <a:ext cx="3825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y</a:t>
            </a:r>
            <a:r>
              <a:rPr lang="en-US" altLang="en-US" baseline="-25000">
                <a:latin typeface="Comic Sans MS" pitchFamily="66" charset="0"/>
              </a:rPr>
              <a:t>n</a:t>
            </a:r>
          </a:p>
        </p:txBody>
      </p:sp>
      <p:sp>
        <p:nvSpPr>
          <p:cNvPr id="36926" name="Text Box 61"/>
          <p:cNvSpPr txBox="1">
            <a:spLocks noChangeArrowheads="1"/>
          </p:cNvSpPr>
          <p:nvPr/>
        </p:nvSpPr>
        <p:spPr bwMode="auto">
          <a:xfrm>
            <a:off x="2801938" y="3697288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x</a:t>
            </a:r>
            <a:r>
              <a:rPr lang="en-US" alt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36927" name="Text Box 62"/>
          <p:cNvSpPr txBox="1">
            <a:spLocks noChangeArrowheads="1"/>
          </p:cNvSpPr>
          <p:nvPr/>
        </p:nvSpPr>
        <p:spPr bwMode="auto">
          <a:xfrm>
            <a:off x="2765425" y="4140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x</a:t>
            </a:r>
            <a:r>
              <a:rPr lang="en-US" alt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36928" name="Text Box 63"/>
          <p:cNvSpPr txBox="1">
            <a:spLocks noChangeArrowheads="1"/>
          </p:cNvSpPr>
          <p:nvPr/>
        </p:nvSpPr>
        <p:spPr bwMode="auto">
          <a:xfrm>
            <a:off x="2765425" y="3333750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x</a:t>
            </a:r>
            <a:r>
              <a:rPr lang="en-US" altLang="en-US" baseline="-25000">
                <a:latin typeface="Comic Sans MS" pitchFamily="66" charset="0"/>
              </a:rPr>
              <a:t>i</a:t>
            </a:r>
          </a:p>
        </p:txBody>
      </p:sp>
      <p:sp>
        <p:nvSpPr>
          <p:cNvPr id="36929" name="Text Box 64"/>
          <p:cNvSpPr txBox="1">
            <a:spLocks noChangeArrowheads="1"/>
          </p:cNvSpPr>
          <p:nvPr/>
        </p:nvSpPr>
        <p:spPr bwMode="auto">
          <a:xfrm>
            <a:off x="4787900" y="6034088"/>
            <a:ext cx="276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j</a:t>
            </a:r>
          </a:p>
        </p:txBody>
      </p:sp>
      <p:sp>
        <p:nvSpPr>
          <p:cNvPr id="36930" name="Text Box 65"/>
          <p:cNvSpPr txBox="1">
            <a:spLocks noChangeArrowheads="1"/>
          </p:cNvSpPr>
          <p:nvPr/>
        </p:nvSpPr>
        <p:spPr bwMode="auto">
          <a:xfrm>
            <a:off x="6653213" y="4456113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i</a:t>
            </a:r>
          </a:p>
        </p:txBody>
      </p:sp>
      <p:sp>
        <p:nvSpPr>
          <p:cNvPr id="36931" name="Text Box 66"/>
          <p:cNvSpPr txBox="1">
            <a:spLocks noChangeArrowheads="1"/>
          </p:cNvSpPr>
          <p:nvPr/>
        </p:nvSpPr>
        <p:spPr bwMode="auto">
          <a:xfrm>
            <a:off x="3340100" y="26082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0</a:t>
            </a:r>
          </a:p>
        </p:txBody>
      </p:sp>
      <p:sp>
        <p:nvSpPr>
          <p:cNvPr id="36932" name="Text Box 67"/>
          <p:cNvSpPr txBox="1">
            <a:spLocks noChangeArrowheads="1"/>
          </p:cNvSpPr>
          <p:nvPr/>
        </p:nvSpPr>
        <p:spPr bwMode="auto">
          <a:xfrm>
            <a:off x="3878263" y="2608263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1</a:t>
            </a:r>
          </a:p>
        </p:txBody>
      </p:sp>
      <p:sp>
        <p:nvSpPr>
          <p:cNvPr id="36933" name="Text Box 68"/>
          <p:cNvSpPr txBox="1">
            <a:spLocks noChangeArrowheads="1"/>
          </p:cNvSpPr>
          <p:nvPr/>
        </p:nvSpPr>
        <p:spPr bwMode="auto">
          <a:xfrm>
            <a:off x="4440238" y="26082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2</a:t>
            </a:r>
          </a:p>
        </p:txBody>
      </p:sp>
      <p:sp>
        <p:nvSpPr>
          <p:cNvPr id="36934" name="Text Box 69"/>
          <p:cNvSpPr txBox="1">
            <a:spLocks noChangeArrowheads="1"/>
          </p:cNvSpPr>
          <p:nvPr/>
        </p:nvSpPr>
        <p:spPr bwMode="auto">
          <a:xfrm>
            <a:off x="6099175" y="2608263"/>
            <a:ext cx="3032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n</a:t>
            </a:r>
          </a:p>
        </p:txBody>
      </p:sp>
      <p:sp>
        <p:nvSpPr>
          <p:cNvPr id="36935" name="Text Box 70"/>
          <p:cNvSpPr txBox="1">
            <a:spLocks noChangeArrowheads="1"/>
          </p:cNvSpPr>
          <p:nvPr/>
        </p:nvSpPr>
        <p:spPr bwMode="auto">
          <a:xfrm>
            <a:off x="2347913" y="5586413"/>
            <a:ext cx="36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m</a:t>
            </a:r>
          </a:p>
        </p:txBody>
      </p:sp>
      <p:sp>
        <p:nvSpPr>
          <p:cNvPr id="36936" name="Text Box 71"/>
          <p:cNvSpPr txBox="1">
            <a:spLocks noChangeArrowheads="1"/>
          </p:cNvSpPr>
          <p:nvPr/>
        </p:nvSpPr>
        <p:spPr bwMode="auto">
          <a:xfrm>
            <a:off x="2422525" y="3698875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1</a:t>
            </a:r>
          </a:p>
        </p:txBody>
      </p:sp>
      <p:sp>
        <p:nvSpPr>
          <p:cNvPr id="36937" name="Text Box 72"/>
          <p:cNvSpPr txBox="1">
            <a:spLocks noChangeArrowheads="1"/>
          </p:cNvSpPr>
          <p:nvPr/>
        </p:nvSpPr>
        <p:spPr bwMode="auto">
          <a:xfrm>
            <a:off x="2386013" y="41417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2</a:t>
            </a:r>
          </a:p>
        </p:txBody>
      </p:sp>
      <p:sp>
        <p:nvSpPr>
          <p:cNvPr id="36938" name="Text Box 73"/>
          <p:cNvSpPr txBox="1">
            <a:spLocks noChangeArrowheads="1"/>
          </p:cNvSpPr>
          <p:nvPr/>
        </p:nvSpPr>
        <p:spPr bwMode="auto">
          <a:xfrm>
            <a:off x="2386013" y="33353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0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3889375" y="4756150"/>
            <a:ext cx="2463800" cy="979488"/>
            <a:chOff x="2219" y="2979"/>
            <a:chExt cx="1552" cy="617"/>
          </a:xfrm>
        </p:grpSpPr>
        <p:sp>
          <p:nvSpPr>
            <p:cNvPr id="36946" name="Line 75"/>
            <p:cNvSpPr>
              <a:spLocks noChangeShapeType="1"/>
            </p:cNvSpPr>
            <p:nvPr/>
          </p:nvSpPr>
          <p:spPr bwMode="auto">
            <a:xfrm>
              <a:off x="2993" y="2979"/>
              <a:ext cx="0" cy="37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7" name="Line 76"/>
            <p:cNvSpPr>
              <a:spLocks noChangeShapeType="1"/>
            </p:cNvSpPr>
            <p:nvPr/>
          </p:nvSpPr>
          <p:spPr bwMode="auto">
            <a:xfrm>
              <a:off x="2219" y="3595"/>
              <a:ext cx="1552" cy="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3889375" y="3714750"/>
            <a:ext cx="3389313" cy="366713"/>
            <a:chOff x="2219" y="2323"/>
            <a:chExt cx="2135" cy="231"/>
          </a:xfrm>
        </p:grpSpPr>
        <p:sp>
          <p:nvSpPr>
            <p:cNvPr id="36944" name="Line 78"/>
            <p:cNvSpPr>
              <a:spLocks noChangeShapeType="1"/>
            </p:cNvSpPr>
            <p:nvPr/>
          </p:nvSpPr>
          <p:spPr bwMode="auto">
            <a:xfrm>
              <a:off x="2219" y="2452"/>
              <a:ext cx="1552" cy="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5" name="Text Box 79"/>
            <p:cNvSpPr txBox="1">
              <a:spLocks noChangeArrowheads="1"/>
            </p:cNvSpPr>
            <p:nvPr/>
          </p:nvSpPr>
          <p:spPr bwMode="auto">
            <a:xfrm>
              <a:off x="4006" y="2323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first</a:t>
              </a:r>
            </a:p>
          </p:txBody>
        </p:sp>
      </p:grp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3889375" y="4179888"/>
            <a:ext cx="3757613" cy="366712"/>
            <a:chOff x="2219" y="2616"/>
            <a:chExt cx="2367" cy="231"/>
          </a:xfrm>
        </p:grpSpPr>
        <p:sp>
          <p:nvSpPr>
            <p:cNvPr id="36942" name="Line 81"/>
            <p:cNvSpPr>
              <a:spLocks noChangeShapeType="1"/>
            </p:cNvSpPr>
            <p:nvPr/>
          </p:nvSpPr>
          <p:spPr bwMode="auto">
            <a:xfrm>
              <a:off x="2219" y="2725"/>
              <a:ext cx="1552" cy="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3" name="Text Box 82"/>
            <p:cNvSpPr txBox="1">
              <a:spLocks noChangeArrowheads="1"/>
            </p:cNvSpPr>
            <p:nvPr/>
          </p:nvSpPr>
          <p:spPr bwMode="auto">
            <a:xfrm>
              <a:off x="4006" y="2616"/>
              <a:ext cx="5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second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2BEF17C6-CCAB-47AE-AEE9-2F030900C9BA}" type="slidenum">
              <a:rPr lang="en-US" altLang="en-US" sz="1400"/>
              <a:pPr algn="r" eaLnBrk="1" hangingPunct="1"/>
              <a:t>34</a:t>
            </a:fld>
            <a:endParaRPr lang="en-US" alt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Additional Information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038" y="1214438"/>
            <a:ext cx="4813300" cy="1544637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sz="2000" smtClean="0">
                <a:latin typeface="Comic Sans MS" pitchFamily="66" charset="0"/>
                <a:sym typeface="Symbol" pitchFamily="18" charset="2"/>
              </a:rPr>
              <a:t>		 0			if i,j = 0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mic Sans MS" pitchFamily="66" charset="0"/>
                <a:sym typeface="Symbol" pitchFamily="18" charset="2"/>
              </a:rPr>
              <a:t>c[i, j] =  </a:t>
            </a:r>
            <a:r>
              <a:rPr lang="en-US" altLang="en-US" sz="2000" smtClean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c[i-1, j-1] + 1		if x</a:t>
            </a:r>
            <a:r>
              <a:rPr lang="en-US" altLang="en-US" sz="2000" baseline="-25000" smtClean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altLang="en-US" sz="2000" smtClean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 = y</a:t>
            </a:r>
            <a:r>
              <a:rPr lang="en-US" altLang="en-US" sz="2000" baseline="-25000" smtClean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j</a:t>
            </a:r>
          </a:p>
          <a:p>
            <a:pPr lvl="1" eaLnBrk="1" hangingPunct="1">
              <a:buFontTx/>
              <a:buNone/>
            </a:pPr>
            <a:r>
              <a:rPr lang="en-US" altLang="en-US" sz="2000" smtClean="0">
                <a:latin typeface="Comic Sans MS" pitchFamily="66" charset="0"/>
                <a:sym typeface="Symbol" pitchFamily="18" charset="2"/>
              </a:rPr>
              <a:t>		 max(c[i, j-1], c[i-1, j])	if x</a:t>
            </a:r>
            <a:r>
              <a:rPr lang="en-US" altLang="en-US" sz="2000" baseline="-25000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altLang="en-US" sz="2000" smtClean="0">
                <a:latin typeface="Comic Sans MS" pitchFamily="66" charset="0"/>
                <a:sym typeface="Symbol" pitchFamily="18" charset="2"/>
              </a:rPr>
              <a:t>  y</a:t>
            </a:r>
            <a:r>
              <a:rPr lang="en-US" altLang="en-US" sz="2000" baseline="-25000" smtClean="0">
                <a:latin typeface="Comic Sans MS" pitchFamily="66" charset="0"/>
                <a:sym typeface="Symbol" pitchFamily="18" charset="2"/>
              </a:rPr>
              <a:t>j</a:t>
            </a:r>
            <a:endParaRPr lang="en-US" altLang="en-US" sz="2000" smtClean="0"/>
          </a:p>
        </p:txBody>
      </p:sp>
      <p:sp>
        <p:nvSpPr>
          <p:cNvPr id="37893" name="AutoShape 4"/>
          <p:cNvSpPr>
            <a:spLocks/>
          </p:cNvSpPr>
          <p:nvPr/>
        </p:nvSpPr>
        <p:spPr bwMode="auto">
          <a:xfrm>
            <a:off x="987425" y="1143000"/>
            <a:ext cx="142875" cy="1271588"/>
          </a:xfrm>
          <a:prstGeom prst="leftBrace">
            <a:avLst>
              <a:gd name="adj1" fmla="val 741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graphicFrame>
        <p:nvGraphicFramePr>
          <p:cNvPr id="656389" name="Group 5"/>
          <p:cNvGraphicFramePr>
            <a:graphicFrameLocks noGrp="1"/>
          </p:cNvGraphicFramePr>
          <p:nvPr/>
        </p:nvGraphicFramePr>
        <p:xfrm>
          <a:off x="1177925" y="3225800"/>
          <a:ext cx="3338513" cy="2743200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945" name="Text Box 56"/>
          <p:cNvSpPr txBox="1">
            <a:spLocks noChangeArrowheads="1"/>
          </p:cNvSpPr>
          <p:nvPr/>
        </p:nvSpPr>
        <p:spPr bwMode="auto">
          <a:xfrm>
            <a:off x="1312863" y="2857500"/>
            <a:ext cx="4111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y</a:t>
            </a:r>
            <a:r>
              <a:rPr lang="en-US" altLang="en-US" baseline="-25000">
                <a:latin typeface="Comic Sans MS" pitchFamily="66" charset="0"/>
              </a:rPr>
              <a:t>j:</a:t>
            </a:r>
            <a:endParaRPr lang="en-US" altLang="en-US">
              <a:latin typeface="Comic Sans MS" pitchFamily="66" charset="0"/>
            </a:endParaRPr>
          </a:p>
        </p:txBody>
      </p:sp>
      <p:sp>
        <p:nvSpPr>
          <p:cNvPr id="37946" name="Text Box 57"/>
          <p:cNvSpPr txBox="1">
            <a:spLocks noChangeArrowheads="1"/>
          </p:cNvSpPr>
          <p:nvPr/>
        </p:nvSpPr>
        <p:spPr bwMode="auto">
          <a:xfrm>
            <a:off x="701675" y="555783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D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37947" name="Text Box 58"/>
          <p:cNvSpPr txBox="1">
            <a:spLocks noChangeArrowheads="1"/>
          </p:cNvSpPr>
          <p:nvPr/>
        </p:nvSpPr>
        <p:spPr bwMode="auto">
          <a:xfrm>
            <a:off x="1851025" y="2857500"/>
            <a:ext cx="35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A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37948" name="Text Box 59"/>
          <p:cNvSpPr txBox="1">
            <a:spLocks noChangeArrowheads="1"/>
          </p:cNvSpPr>
          <p:nvPr/>
        </p:nvSpPr>
        <p:spPr bwMode="auto">
          <a:xfrm>
            <a:off x="2413000" y="2857500"/>
            <a:ext cx="322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C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37949" name="Text Box 60"/>
          <p:cNvSpPr txBox="1">
            <a:spLocks noChangeArrowheads="1"/>
          </p:cNvSpPr>
          <p:nvPr/>
        </p:nvSpPr>
        <p:spPr bwMode="auto">
          <a:xfrm>
            <a:off x="4071938" y="2857500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F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37950" name="Text Box 61"/>
          <p:cNvSpPr txBox="1">
            <a:spLocks noChangeArrowheads="1"/>
          </p:cNvSpPr>
          <p:nvPr/>
        </p:nvSpPr>
        <p:spPr bwMode="auto">
          <a:xfrm>
            <a:off x="758825" y="3670300"/>
            <a:ext cx="35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A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37951" name="Text Box 62"/>
          <p:cNvSpPr txBox="1">
            <a:spLocks noChangeArrowheads="1"/>
          </p:cNvSpPr>
          <p:nvPr/>
        </p:nvSpPr>
        <p:spPr bwMode="auto">
          <a:xfrm>
            <a:off x="768350" y="411321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B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37952" name="Text Box 63"/>
          <p:cNvSpPr txBox="1">
            <a:spLocks noChangeArrowheads="1"/>
          </p:cNvSpPr>
          <p:nvPr/>
        </p:nvSpPr>
        <p:spPr bwMode="auto">
          <a:xfrm>
            <a:off x="739775" y="3306763"/>
            <a:ext cx="36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x</a:t>
            </a:r>
            <a:r>
              <a:rPr lang="en-US" altLang="en-US" baseline="-25000">
                <a:latin typeface="Comic Sans MS" pitchFamily="66" charset="0"/>
              </a:rPr>
              <a:t>i</a:t>
            </a:r>
          </a:p>
        </p:txBody>
      </p:sp>
      <p:sp>
        <p:nvSpPr>
          <p:cNvPr id="37953" name="Text Box 64"/>
          <p:cNvSpPr txBox="1">
            <a:spLocks noChangeArrowheads="1"/>
          </p:cNvSpPr>
          <p:nvPr/>
        </p:nvSpPr>
        <p:spPr bwMode="auto">
          <a:xfrm>
            <a:off x="2762250" y="6007100"/>
            <a:ext cx="27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j</a:t>
            </a:r>
          </a:p>
        </p:txBody>
      </p:sp>
      <p:sp>
        <p:nvSpPr>
          <p:cNvPr id="37954" name="Text Box 65"/>
          <p:cNvSpPr txBox="1">
            <a:spLocks noChangeArrowheads="1"/>
          </p:cNvSpPr>
          <p:nvPr/>
        </p:nvSpPr>
        <p:spPr bwMode="auto">
          <a:xfrm>
            <a:off x="4627563" y="4429125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i</a:t>
            </a:r>
          </a:p>
        </p:txBody>
      </p:sp>
      <p:sp>
        <p:nvSpPr>
          <p:cNvPr id="37955" name="Text Box 66"/>
          <p:cNvSpPr txBox="1">
            <a:spLocks noChangeArrowheads="1"/>
          </p:cNvSpPr>
          <p:nvPr/>
        </p:nvSpPr>
        <p:spPr bwMode="auto">
          <a:xfrm>
            <a:off x="1314450" y="25812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0</a:t>
            </a:r>
          </a:p>
        </p:txBody>
      </p:sp>
      <p:sp>
        <p:nvSpPr>
          <p:cNvPr id="37956" name="Text Box 67"/>
          <p:cNvSpPr txBox="1">
            <a:spLocks noChangeArrowheads="1"/>
          </p:cNvSpPr>
          <p:nvPr/>
        </p:nvSpPr>
        <p:spPr bwMode="auto">
          <a:xfrm>
            <a:off x="1852613" y="2581275"/>
            <a:ext cx="287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1</a:t>
            </a:r>
          </a:p>
        </p:txBody>
      </p:sp>
      <p:sp>
        <p:nvSpPr>
          <p:cNvPr id="37957" name="Text Box 68"/>
          <p:cNvSpPr txBox="1">
            <a:spLocks noChangeArrowheads="1"/>
          </p:cNvSpPr>
          <p:nvPr/>
        </p:nvSpPr>
        <p:spPr bwMode="auto">
          <a:xfrm>
            <a:off x="2414588" y="25812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2</a:t>
            </a:r>
          </a:p>
        </p:txBody>
      </p:sp>
      <p:sp>
        <p:nvSpPr>
          <p:cNvPr id="37958" name="Text Box 69"/>
          <p:cNvSpPr txBox="1">
            <a:spLocks noChangeArrowheads="1"/>
          </p:cNvSpPr>
          <p:nvPr/>
        </p:nvSpPr>
        <p:spPr bwMode="auto">
          <a:xfrm>
            <a:off x="4073525" y="2581275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n</a:t>
            </a:r>
          </a:p>
        </p:txBody>
      </p:sp>
      <p:sp>
        <p:nvSpPr>
          <p:cNvPr id="37959" name="Text Box 70"/>
          <p:cNvSpPr txBox="1">
            <a:spLocks noChangeArrowheads="1"/>
          </p:cNvSpPr>
          <p:nvPr/>
        </p:nvSpPr>
        <p:spPr bwMode="auto">
          <a:xfrm>
            <a:off x="322263" y="5559425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m</a:t>
            </a:r>
          </a:p>
        </p:txBody>
      </p:sp>
      <p:sp>
        <p:nvSpPr>
          <p:cNvPr id="37960" name="Text Box 71"/>
          <p:cNvSpPr txBox="1">
            <a:spLocks noChangeArrowheads="1"/>
          </p:cNvSpPr>
          <p:nvPr/>
        </p:nvSpPr>
        <p:spPr bwMode="auto">
          <a:xfrm>
            <a:off x="396875" y="3671888"/>
            <a:ext cx="287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1</a:t>
            </a:r>
          </a:p>
        </p:txBody>
      </p:sp>
      <p:sp>
        <p:nvSpPr>
          <p:cNvPr id="37961" name="Text Box 72"/>
          <p:cNvSpPr txBox="1">
            <a:spLocks noChangeArrowheads="1"/>
          </p:cNvSpPr>
          <p:nvPr/>
        </p:nvSpPr>
        <p:spPr bwMode="auto">
          <a:xfrm>
            <a:off x="360363" y="41148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2</a:t>
            </a:r>
          </a:p>
        </p:txBody>
      </p:sp>
      <p:sp>
        <p:nvSpPr>
          <p:cNvPr id="37962" name="Text Box 73"/>
          <p:cNvSpPr txBox="1">
            <a:spLocks noChangeArrowheads="1"/>
          </p:cNvSpPr>
          <p:nvPr/>
        </p:nvSpPr>
        <p:spPr bwMode="auto">
          <a:xfrm>
            <a:off x="360363" y="33083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0</a:t>
            </a:r>
          </a:p>
        </p:txBody>
      </p:sp>
      <p:sp>
        <p:nvSpPr>
          <p:cNvPr id="656458" name="Rectangle 74"/>
          <p:cNvSpPr>
            <a:spLocks noChangeArrowheads="1"/>
          </p:cNvSpPr>
          <p:nvPr/>
        </p:nvSpPr>
        <p:spPr bwMode="auto">
          <a:xfrm>
            <a:off x="5292725" y="1158875"/>
            <a:ext cx="4019550" cy="532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altLang="en-US" sz="2400">
                <a:solidFill>
                  <a:schemeClr val="accent2"/>
                </a:solidFill>
              </a:rPr>
              <a:t>A matrix </a:t>
            </a:r>
            <a:r>
              <a:rPr lang="en-US" altLang="en-US" sz="2400">
                <a:solidFill>
                  <a:schemeClr val="accent2"/>
                </a:solidFill>
                <a:latin typeface="Comic Sans MS" pitchFamily="66" charset="0"/>
              </a:rPr>
              <a:t>b[i, j]</a:t>
            </a:r>
            <a:r>
              <a:rPr lang="en-US" altLang="en-US" sz="2400">
                <a:solidFill>
                  <a:schemeClr val="accent2"/>
                </a:solidFill>
              </a:rPr>
              <a:t>: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>
                <a:solidFill>
                  <a:schemeClr val="accent2"/>
                </a:solidFill>
              </a:rPr>
              <a:t>For a subproblem [i, j] it tells us what choice was made to obtain the optimal value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>
                <a:solidFill>
                  <a:schemeClr val="accent2"/>
                </a:solidFill>
              </a:rPr>
              <a:t>If </a:t>
            </a:r>
            <a:r>
              <a:rPr lang="en-US" altLang="en-US" sz="24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altLang="en-US" sz="2400" baseline="-25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altLang="en-US" sz="24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 = y</a:t>
            </a:r>
            <a:r>
              <a:rPr lang="en-US" altLang="en-US" sz="2400" baseline="-25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j</a:t>
            </a:r>
            <a:endParaRPr lang="en-US" altLang="en-US" sz="2400">
              <a:solidFill>
                <a:schemeClr val="accent2"/>
              </a:solidFill>
              <a:latin typeface="Comic Sans MS" pitchFamily="66" charset="0"/>
              <a:sym typeface="Symbol" pitchFamily="18" charset="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en-US" sz="2400" baseline="-25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		</a:t>
            </a:r>
            <a:r>
              <a:rPr lang="en-US" altLang="en-US" sz="2400">
                <a:solidFill>
                  <a:srgbClr val="336699"/>
                </a:solidFill>
                <a:latin typeface="Comic Sans MS" pitchFamily="66" charset="0"/>
                <a:sym typeface="Symbol" pitchFamily="18" charset="2"/>
              </a:rPr>
              <a:t>b[i, j] = “   ”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>
                <a:solidFill>
                  <a:schemeClr val="accent2"/>
                </a:solidFill>
                <a:sym typeface="Symbol" pitchFamily="18" charset="2"/>
              </a:rPr>
              <a:t>Else, if</a:t>
            </a:r>
            <a:r>
              <a:rPr lang="en-US" altLang="en-US" sz="24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 		         c[i - 1, j] ≥ c[i, j-1]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en-US" sz="2400">
                <a:solidFill>
                  <a:schemeClr val="accent2"/>
                </a:solidFill>
              </a:rPr>
              <a:t>		</a:t>
            </a:r>
            <a:r>
              <a:rPr lang="en-US" altLang="en-US" sz="2400">
                <a:solidFill>
                  <a:srgbClr val="336699"/>
                </a:solidFill>
                <a:latin typeface="Comic Sans MS" pitchFamily="66" charset="0"/>
                <a:sym typeface="Symbol" pitchFamily="18" charset="2"/>
              </a:rPr>
              <a:t>b[i, j] = “  ”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en-US" sz="24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	</a:t>
            </a:r>
            <a:r>
              <a:rPr lang="en-US" altLang="en-US" sz="2400">
                <a:solidFill>
                  <a:schemeClr val="accent2"/>
                </a:solidFill>
                <a:sym typeface="Symbol" pitchFamily="18" charset="2"/>
              </a:rPr>
              <a:t>else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en-US" sz="24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		</a:t>
            </a:r>
            <a:r>
              <a:rPr lang="en-US" altLang="en-US" sz="2400">
                <a:solidFill>
                  <a:srgbClr val="336699"/>
                </a:solidFill>
                <a:latin typeface="Comic Sans MS" pitchFamily="66" charset="0"/>
                <a:sym typeface="Symbol" pitchFamily="18" charset="2"/>
              </a:rPr>
              <a:t>b[i, j] = “  ”</a:t>
            </a:r>
            <a:endParaRPr lang="en-US" altLang="en-US" sz="2400">
              <a:solidFill>
                <a:srgbClr val="336699"/>
              </a:solidFill>
            </a:endParaRPr>
          </a:p>
        </p:txBody>
      </p:sp>
      <p:sp>
        <p:nvSpPr>
          <p:cNvPr id="656459" name="Line 75"/>
          <p:cNvSpPr>
            <a:spLocks noChangeShapeType="1"/>
          </p:cNvSpPr>
          <p:nvPr/>
        </p:nvSpPr>
        <p:spPr bwMode="auto">
          <a:xfrm flipH="1" flipV="1">
            <a:off x="7593013" y="3617913"/>
            <a:ext cx="276225" cy="276225"/>
          </a:xfrm>
          <a:prstGeom prst="line">
            <a:avLst/>
          </a:prstGeom>
          <a:noFill/>
          <a:ln w="12700">
            <a:solidFill>
              <a:srgbClr val="336699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65" name="Text Box 76"/>
          <p:cNvSpPr txBox="1">
            <a:spLocks noChangeArrowheads="1"/>
          </p:cNvSpPr>
          <p:nvPr/>
        </p:nvSpPr>
        <p:spPr bwMode="auto">
          <a:xfrm>
            <a:off x="2997200" y="25812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3</a:t>
            </a:r>
          </a:p>
        </p:txBody>
      </p:sp>
      <p:sp>
        <p:nvSpPr>
          <p:cNvPr id="37966" name="Text Box 77"/>
          <p:cNvSpPr txBox="1">
            <a:spLocks noChangeArrowheads="1"/>
          </p:cNvSpPr>
          <p:nvPr/>
        </p:nvSpPr>
        <p:spPr bwMode="auto">
          <a:xfrm>
            <a:off x="360363" y="46593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3</a:t>
            </a:r>
          </a:p>
        </p:txBody>
      </p:sp>
      <p:sp>
        <p:nvSpPr>
          <p:cNvPr id="37967" name="Text Box 78"/>
          <p:cNvSpPr txBox="1">
            <a:spLocks noChangeArrowheads="1"/>
          </p:cNvSpPr>
          <p:nvPr/>
        </p:nvSpPr>
        <p:spPr bwMode="auto">
          <a:xfrm>
            <a:off x="773113" y="465931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C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37968" name="Text Box 79"/>
          <p:cNvSpPr txBox="1">
            <a:spLocks noChangeArrowheads="1"/>
          </p:cNvSpPr>
          <p:nvPr/>
        </p:nvSpPr>
        <p:spPr bwMode="auto">
          <a:xfrm>
            <a:off x="2978150" y="28575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D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656464" name="Line 80"/>
          <p:cNvSpPr>
            <a:spLocks noChangeShapeType="1"/>
          </p:cNvSpPr>
          <p:nvPr/>
        </p:nvSpPr>
        <p:spPr bwMode="auto">
          <a:xfrm flipH="1" flipV="1">
            <a:off x="2338388" y="4640263"/>
            <a:ext cx="18415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70" name="Text Box 81"/>
          <p:cNvSpPr txBox="1">
            <a:spLocks noChangeArrowheads="1"/>
          </p:cNvSpPr>
          <p:nvPr/>
        </p:nvSpPr>
        <p:spPr bwMode="auto">
          <a:xfrm>
            <a:off x="196850" y="2651125"/>
            <a:ext cx="99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>
                <a:latin typeface="Comic Sans MS" pitchFamily="66" charset="0"/>
              </a:rPr>
              <a:t>b &amp; c:</a:t>
            </a:r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2203450" y="4275138"/>
            <a:ext cx="1282700" cy="811212"/>
            <a:chOff x="1388" y="2693"/>
            <a:chExt cx="808" cy="511"/>
          </a:xfrm>
        </p:grpSpPr>
        <p:sp>
          <p:nvSpPr>
            <p:cNvPr id="37973" name="Text Box 83"/>
            <p:cNvSpPr txBox="1">
              <a:spLocks noChangeArrowheads="1"/>
            </p:cNvSpPr>
            <p:nvPr/>
          </p:nvSpPr>
          <p:spPr bwMode="auto">
            <a:xfrm>
              <a:off x="1388" y="2992"/>
              <a:ext cx="4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1600"/>
                <a:t>c[i,j-1]</a:t>
              </a:r>
            </a:p>
          </p:txBody>
        </p:sp>
        <p:sp>
          <p:nvSpPr>
            <p:cNvPr id="37974" name="Rectangle 84"/>
            <p:cNvSpPr>
              <a:spLocks noChangeArrowheads="1"/>
            </p:cNvSpPr>
            <p:nvPr/>
          </p:nvSpPr>
          <p:spPr bwMode="auto">
            <a:xfrm>
              <a:off x="1738" y="2693"/>
              <a:ext cx="4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altLang="en-US" sz="1600"/>
                <a:t>c[i-1,j]</a:t>
              </a:r>
            </a:p>
          </p:txBody>
        </p:sp>
      </p:grpSp>
      <p:sp>
        <p:nvSpPr>
          <p:cNvPr id="656469" name="Line 85"/>
          <p:cNvSpPr>
            <a:spLocks noChangeShapeType="1"/>
          </p:cNvSpPr>
          <p:nvPr/>
        </p:nvSpPr>
        <p:spPr bwMode="auto">
          <a:xfrm flipV="1">
            <a:off x="3128963" y="4660900"/>
            <a:ext cx="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459" grpId="0" animBg="1"/>
      <p:bldP spid="656464" grpId="0" animBg="1"/>
      <p:bldP spid="65646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1236F72B-A630-4747-A26F-F9C5AEAAB0FC}" type="slidenum">
              <a:rPr lang="en-US" altLang="en-US" sz="1400"/>
              <a:pPr algn="r" eaLnBrk="1" hangingPunct="1"/>
              <a:t>35</a:t>
            </a:fld>
            <a:endParaRPr lang="en-US" alt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LCS-LENGTH(X, Y, m, n)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 b="1" smtClean="0"/>
              <a:t> for </a:t>
            </a:r>
            <a:r>
              <a:rPr lang="en-US" altLang="en-US" sz="2000" smtClean="0">
                <a:latin typeface="Comic Sans MS" pitchFamily="66" charset="0"/>
              </a:rPr>
              <a:t>i ← 1</a:t>
            </a:r>
            <a:r>
              <a:rPr lang="en-US" altLang="en-US" sz="2000" smtClean="0"/>
              <a:t> </a:t>
            </a:r>
            <a:r>
              <a:rPr lang="en-US" altLang="en-US" sz="2000" b="1" smtClean="0"/>
              <a:t>to </a:t>
            </a:r>
            <a:r>
              <a:rPr lang="en-US" altLang="en-US" sz="2000" smtClean="0">
                <a:latin typeface="Comic Sans MS" pitchFamily="66" charset="0"/>
              </a:rPr>
              <a:t>m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 b="1" smtClean="0"/>
              <a:t>      do </a:t>
            </a:r>
            <a:r>
              <a:rPr lang="en-US" altLang="en-US" sz="2000" smtClean="0">
                <a:latin typeface="Comic Sans MS" pitchFamily="66" charset="0"/>
              </a:rPr>
              <a:t>c[i, 0] ← 0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 b="1" smtClean="0"/>
              <a:t> for </a:t>
            </a:r>
            <a:r>
              <a:rPr lang="en-US" altLang="en-US" sz="2000" smtClean="0">
                <a:latin typeface="Comic Sans MS" pitchFamily="66" charset="0"/>
              </a:rPr>
              <a:t>j ← 0 </a:t>
            </a:r>
            <a:r>
              <a:rPr lang="en-US" altLang="en-US" sz="2000" b="1" smtClean="0"/>
              <a:t>to </a:t>
            </a:r>
            <a:r>
              <a:rPr lang="en-US" altLang="en-US" sz="2000" smtClean="0">
                <a:latin typeface="Comic Sans MS" pitchFamily="66" charset="0"/>
              </a:rPr>
              <a:t>n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 b="1" smtClean="0"/>
              <a:t>     do </a:t>
            </a:r>
            <a:r>
              <a:rPr lang="en-US" altLang="en-US" sz="2000" smtClean="0">
                <a:latin typeface="Comic Sans MS" pitchFamily="66" charset="0"/>
              </a:rPr>
              <a:t>c[0, j] ← 0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 b="1" smtClean="0"/>
              <a:t> for </a:t>
            </a:r>
            <a:r>
              <a:rPr lang="en-US" altLang="en-US" sz="2000" smtClean="0">
                <a:latin typeface="Comic Sans MS" pitchFamily="66" charset="0"/>
              </a:rPr>
              <a:t>i ← 1</a:t>
            </a:r>
            <a:r>
              <a:rPr lang="en-US" altLang="en-US" sz="2000" smtClean="0"/>
              <a:t> </a:t>
            </a:r>
            <a:r>
              <a:rPr lang="en-US" altLang="en-US" sz="2000" b="1" smtClean="0"/>
              <a:t>to </a:t>
            </a:r>
            <a:r>
              <a:rPr lang="en-US" altLang="en-US" sz="2000" smtClean="0">
                <a:latin typeface="Comic Sans MS" pitchFamily="66" charset="0"/>
              </a:rPr>
              <a:t>m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 b="1" smtClean="0"/>
              <a:t>       do for </a:t>
            </a:r>
            <a:r>
              <a:rPr lang="en-US" altLang="en-US" sz="2000" smtClean="0">
                <a:latin typeface="Comic Sans MS" pitchFamily="66" charset="0"/>
              </a:rPr>
              <a:t>j ← 1</a:t>
            </a:r>
            <a:r>
              <a:rPr lang="en-US" altLang="en-US" sz="2000" smtClean="0"/>
              <a:t> </a:t>
            </a:r>
            <a:r>
              <a:rPr lang="en-US" altLang="en-US" sz="2000" b="1" smtClean="0"/>
              <a:t>to </a:t>
            </a:r>
            <a:r>
              <a:rPr lang="en-US" altLang="en-US" sz="2000" smtClean="0">
                <a:latin typeface="Comic Sans MS" pitchFamily="66" charset="0"/>
              </a:rPr>
              <a:t>n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 b="1" smtClean="0"/>
              <a:t> 	          do if </a:t>
            </a:r>
            <a:r>
              <a:rPr lang="en-US" altLang="en-US" sz="2000" smtClean="0">
                <a:latin typeface="Comic Sans MS" pitchFamily="66" charset="0"/>
              </a:rPr>
              <a:t>x</a:t>
            </a:r>
            <a:r>
              <a:rPr lang="en-US" altLang="en-US" sz="2000" baseline="-25000" smtClean="0">
                <a:latin typeface="Comic Sans MS" pitchFamily="66" charset="0"/>
              </a:rPr>
              <a:t>i </a:t>
            </a:r>
            <a:r>
              <a:rPr lang="en-US" altLang="en-US" sz="2000" smtClean="0">
                <a:latin typeface="Comic Sans MS" pitchFamily="66" charset="0"/>
              </a:rPr>
              <a:t>= y</a:t>
            </a:r>
            <a:r>
              <a:rPr lang="en-US" altLang="en-US" sz="2000" baseline="-25000" smtClean="0">
                <a:latin typeface="Comic Sans MS" pitchFamily="66" charset="0"/>
              </a:rPr>
              <a:t>j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 b="1" smtClean="0"/>
              <a:t> 		     then </a:t>
            </a:r>
            <a:r>
              <a:rPr lang="en-US" altLang="en-US" sz="2000" smtClean="0">
                <a:latin typeface="Comic Sans MS" pitchFamily="66" charset="0"/>
              </a:rPr>
              <a:t>c[i, j] ← c[i - 1, j - 1] + 1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 smtClean="0"/>
              <a:t> 			 </a:t>
            </a:r>
            <a:r>
              <a:rPr lang="en-US" altLang="en-US" sz="2000" smtClean="0">
                <a:latin typeface="Comic Sans MS" pitchFamily="66" charset="0"/>
              </a:rPr>
              <a:t>b[i, j ] ← “    ”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 b="1" smtClean="0"/>
              <a:t> 		     else if </a:t>
            </a:r>
            <a:r>
              <a:rPr lang="en-US" altLang="en-US" sz="2000" smtClean="0">
                <a:latin typeface="Comic Sans MS" pitchFamily="66" charset="0"/>
              </a:rPr>
              <a:t>c[i - 1, j] ≥ c[i, j - 1]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 b="1" smtClean="0"/>
              <a:t> 			   then </a:t>
            </a:r>
            <a:r>
              <a:rPr lang="en-US" altLang="en-US" sz="2000" smtClean="0">
                <a:latin typeface="Comic Sans MS" pitchFamily="66" charset="0"/>
              </a:rPr>
              <a:t>c[i, j] ← c[i - 1, j]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 smtClean="0"/>
              <a:t> 			            </a:t>
            </a:r>
            <a:r>
              <a:rPr lang="en-US" altLang="en-US" sz="2000" smtClean="0">
                <a:latin typeface="Comic Sans MS" pitchFamily="66" charset="0"/>
              </a:rPr>
              <a:t>b[i, j] ← “↑”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 b="1" smtClean="0"/>
              <a:t> 			   else </a:t>
            </a:r>
            <a:r>
              <a:rPr lang="en-US" altLang="en-US" sz="2000" smtClean="0">
                <a:latin typeface="Comic Sans MS" pitchFamily="66" charset="0"/>
              </a:rPr>
              <a:t>c[i, j] ← c[i, j - 1]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 smtClean="0"/>
              <a:t> 			           </a:t>
            </a:r>
            <a:r>
              <a:rPr lang="en-US" altLang="en-US" sz="2000" smtClean="0">
                <a:latin typeface="Comic Sans MS" pitchFamily="66" charset="0"/>
              </a:rPr>
              <a:t>b[i, j] ← “←”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 b="1" smtClean="0"/>
              <a:t>return </a:t>
            </a:r>
            <a:r>
              <a:rPr lang="en-US" altLang="en-US" sz="2000" smtClean="0">
                <a:latin typeface="Comic Sans MS" pitchFamily="66" charset="0"/>
              </a:rPr>
              <a:t>c</a:t>
            </a:r>
            <a:r>
              <a:rPr lang="en-US" altLang="en-US" sz="2000" smtClean="0"/>
              <a:t> and </a:t>
            </a:r>
            <a:r>
              <a:rPr lang="en-US" altLang="en-US" sz="2000" smtClean="0">
                <a:latin typeface="Comic Sans MS" pitchFamily="66" charset="0"/>
              </a:rPr>
              <a:t>b</a:t>
            </a:r>
          </a:p>
        </p:txBody>
      </p:sp>
      <p:sp>
        <p:nvSpPr>
          <p:cNvPr id="657412" name="Line 4"/>
          <p:cNvSpPr>
            <a:spLocks noChangeShapeType="1"/>
          </p:cNvSpPr>
          <p:nvPr/>
        </p:nvSpPr>
        <p:spPr bwMode="auto">
          <a:xfrm flipH="1" flipV="1">
            <a:off x="4600575" y="3990975"/>
            <a:ext cx="185738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7413" name="AutoShape 5"/>
          <p:cNvSpPr>
            <a:spLocks/>
          </p:cNvSpPr>
          <p:nvPr/>
        </p:nvSpPr>
        <p:spPr bwMode="auto">
          <a:xfrm>
            <a:off x="3294063" y="1250950"/>
            <a:ext cx="171450" cy="1357313"/>
          </a:xfrm>
          <a:prstGeom prst="rightBrace">
            <a:avLst>
              <a:gd name="adj1" fmla="val 6597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657414" name="Text Box 6"/>
          <p:cNvSpPr txBox="1">
            <a:spLocks noChangeArrowheads="1"/>
          </p:cNvSpPr>
          <p:nvPr/>
        </p:nvSpPr>
        <p:spPr bwMode="auto">
          <a:xfrm>
            <a:off x="3522663" y="1619250"/>
            <a:ext cx="4832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The length of the LCS if one of the sequences</a:t>
            </a:r>
          </a:p>
          <a:p>
            <a:pPr eaLnBrk="1" hangingPunct="1"/>
            <a:r>
              <a:rPr lang="en-US" altLang="en-US"/>
              <a:t>is empty is zero</a:t>
            </a:r>
          </a:p>
        </p:txBody>
      </p:sp>
      <p:sp>
        <p:nvSpPr>
          <p:cNvPr id="657415" name="AutoShape 7"/>
          <p:cNvSpPr>
            <a:spLocks/>
          </p:cNvSpPr>
          <p:nvPr/>
        </p:nvSpPr>
        <p:spPr bwMode="auto">
          <a:xfrm>
            <a:off x="6196013" y="3128963"/>
            <a:ext cx="100012" cy="1071562"/>
          </a:xfrm>
          <a:prstGeom prst="rightBrace">
            <a:avLst>
              <a:gd name="adj1" fmla="val 8928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657416" name="Text Box 8"/>
          <p:cNvSpPr txBox="1">
            <a:spLocks noChangeArrowheads="1"/>
          </p:cNvSpPr>
          <p:nvPr/>
        </p:nvSpPr>
        <p:spPr bwMode="auto">
          <a:xfrm>
            <a:off x="6337300" y="3449638"/>
            <a:ext cx="165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Case 1: x</a:t>
            </a:r>
            <a:r>
              <a:rPr lang="en-US" altLang="en-US" baseline="-25000"/>
              <a:t>i</a:t>
            </a:r>
            <a:r>
              <a:rPr lang="en-US" altLang="en-US"/>
              <a:t> = y</a:t>
            </a:r>
            <a:r>
              <a:rPr lang="en-US" altLang="en-US" baseline="-25000"/>
              <a:t>j</a:t>
            </a:r>
            <a:r>
              <a:rPr lang="en-US" altLang="en-US"/>
              <a:t> </a:t>
            </a:r>
          </a:p>
        </p:txBody>
      </p:sp>
      <p:sp>
        <p:nvSpPr>
          <p:cNvPr id="657417" name="AutoShape 9"/>
          <p:cNvSpPr>
            <a:spLocks/>
          </p:cNvSpPr>
          <p:nvPr/>
        </p:nvSpPr>
        <p:spPr bwMode="auto">
          <a:xfrm>
            <a:off x="6218238" y="4381500"/>
            <a:ext cx="77787" cy="1608138"/>
          </a:xfrm>
          <a:prstGeom prst="rightBrace">
            <a:avLst>
              <a:gd name="adj1" fmla="val 1722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657418" name="Text Box 10"/>
          <p:cNvSpPr txBox="1">
            <a:spLocks noChangeArrowheads="1"/>
          </p:cNvSpPr>
          <p:nvPr/>
        </p:nvSpPr>
        <p:spPr bwMode="auto">
          <a:xfrm>
            <a:off x="6337300" y="4984750"/>
            <a:ext cx="164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Case 2: x</a:t>
            </a:r>
            <a:r>
              <a:rPr lang="en-US" altLang="en-US" baseline="-25000"/>
              <a:t>i</a:t>
            </a:r>
            <a:r>
              <a:rPr lang="en-US" altLang="en-US"/>
              <a:t> </a:t>
            </a:r>
            <a:r>
              <a:rPr lang="en-US" altLang="en-US">
                <a:sym typeface="Symbol" pitchFamily="18" charset="2"/>
              </a:rPr>
              <a:t></a:t>
            </a:r>
            <a:r>
              <a:rPr lang="en-US" altLang="en-US"/>
              <a:t> y</a:t>
            </a:r>
            <a:r>
              <a:rPr lang="en-US" altLang="en-US" baseline="-25000"/>
              <a:t>j</a:t>
            </a:r>
            <a:r>
              <a:rPr lang="en-US" altLang="en-US"/>
              <a:t> </a:t>
            </a:r>
          </a:p>
        </p:txBody>
      </p:sp>
      <p:sp>
        <p:nvSpPr>
          <p:cNvPr id="657419" name="Text Box 11"/>
          <p:cNvSpPr txBox="1">
            <a:spLocks noChangeArrowheads="1"/>
          </p:cNvSpPr>
          <p:nvPr/>
        </p:nvSpPr>
        <p:spPr bwMode="auto">
          <a:xfrm>
            <a:off x="5280025" y="5959475"/>
            <a:ext cx="299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>
                <a:sym typeface="Symbol" pitchFamily="18" charset="2"/>
              </a:rPr>
              <a:t>Running time: </a:t>
            </a:r>
            <a:r>
              <a:rPr lang="en-US" altLang="en-US" sz="2400">
                <a:latin typeface="Comic Sans MS" pitchFamily="66" charset="0"/>
                <a:sym typeface="Symbol" pitchFamily="18" charset="2"/>
              </a:rPr>
              <a:t>(mn)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2" grpId="0" animBg="1"/>
      <p:bldP spid="657413" grpId="0" animBg="1"/>
      <p:bldP spid="657414" grpId="0"/>
      <p:bldP spid="657415" grpId="0" animBg="1"/>
      <p:bldP spid="657416" grpId="0"/>
      <p:bldP spid="657417" grpId="0" animBg="1"/>
      <p:bldP spid="657418" grpId="0"/>
      <p:bldP spid="6574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4A9370FB-2A39-47AE-8BEB-18EF07B4DF62}" type="slidenum">
              <a:rPr lang="en-US" altLang="en-US" sz="1400"/>
              <a:pPr algn="r" eaLnBrk="1" hangingPunct="1"/>
              <a:t>36</a:t>
            </a:fld>
            <a:endParaRPr lang="en-US" altLang="en-US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0013" y="1289050"/>
            <a:ext cx="3543300" cy="939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sym typeface="Symbol" pitchFamily="18" charset="2"/>
              </a:rPr>
              <a:t>X = A, B, C, B, D, A, B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Y = </a:t>
            </a:r>
            <a:r>
              <a:rPr lang="en-US" altLang="en-US" sz="2400" smtClean="0">
                <a:sym typeface="Symbol" pitchFamily="18" charset="2"/>
              </a:rPr>
              <a:t>B, D, C, A, B, A</a:t>
            </a:r>
          </a:p>
        </p:txBody>
      </p:sp>
      <p:sp>
        <p:nvSpPr>
          <p:cNvPr id="39941" name="AutoShape 4"/>
          <p:cNvSpPr>
            <a:spLocks/>
          </p:cNvSpPr>
          <p:nvPr/>
        </p:nvSpPr>
        <p:spPr bwMode="auto">
          <a:xfrm>
            <a:off x="4133850" y="1144588"/>
            <a:ext cx="92075" cy="1092200"/>
          </a:xfrm>
          <a:prstGeom prst="leftBrace">
            <a:avLst>
              <a:gd name="adj1" fmla="val 9885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graphicFrame>
        <p:nvGraphicFramePr>
          <p:cNvPr id="658437" name="Group 5"/>
          <p:cNvGraphicFramePr>
            <a:graphicFrameLocks noGrp="1"/>
          </p:cNvGraphicFramePr>
          <p:nvPr/>
        </p:nvGraphicFramePr>
        <p:xfrm>
          <a:off x="4221163" y="2819400"/>
          <a:ext cx="4102100" cy="3556000"/>
        </p:xfrm>
        <a:graphic>
          <a:graphicData uri="http://schemas.openxmlformats.org/drawingml/2006/table">
            <a:tbl>
              <a:tblPr/>
              <a:tblGrid>
                <a:gridCol w="585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0016" name="Rectangle 79"/>
          <p:cNvSpPr>
            <a:spLocks noChangeArrowheads="1"/>
          </p:cNvSpPr>
          <p:nvPr/>
        </p:nvSpPr>
        <p:spPr bwMode="auto">
          <a:xfrm>
            <a:off x="2647950" y="1111250"/>
            <a:ext cx="635158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</a:pPr>
            <a:r>
              <a:rPr lang="en-US" altLang="en-US" sz="2000">
                <a:latin typeface="Comic Sans MS" pitchFamily="66" charset="0"/>
                <a:sym typeface="Symbol" pitchFamily="18" charset="2"/>
              </a:rPr>
              <a:t>		        0			       if i = 0 or j = 0</a:t>
            </a: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altLang="en-US" sz="2000">
                <a:latin typeface="Comic Sans MS" pitchFamily="66" charset="0"/>
                <a:sym typeface="Symbol" pitchFamily="18" charset="2"/>
              </a:rPr>
              <a:t>c[i, j] =   c[i-1, j-1] + 1	       if x</a:t>
            </a:r>
            <a:r>
              <a:rPr lang="en-US" altLang="en-US" sz="2000" baseline="-25000">
                <a:latin typeface="Comic Sans MS" pitchFamily="66" charset="0"/>
                <a:sym typeface="Symbol" pitchFamily="18" charset="2"/>
              </a:rPr>
              <a:t>i</a:t>
            </a:r>
            <a:r>
              <a:rPr lang="en-US" altLang="en-US" sz="2000">
                <a:latin typeface="Comic Sans MS" pitchFamily="66" charset="0"/>
                <a:sym typeface="Symbol" pitchFamily="18" charset="2"/>
              </a:rPr>
              <a:t> = y</a:t>
            </a:r>
            <a:r>
              <a:rPr lang="en-US" altLang="en-US" sz="2000" baseline="-25000">
                <a:latin typeface="Comic Sans MS" pitchFamily="66" charset="0"/>
                <a:sym typeface="Symbol" pitchFamily="18" charset="2"/>
              </a:rPr>
              <a:t>j</a:t>
            </a: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altLang="en-US" sz="2000">
                <a:latin typeface="Comic Sans MS" pitchFamily="66" charset="0"/>
                <a:sym typeface="Symbol" pitchFamily="18" charset="2"/>
              </a:rPr>
              <a:t>		        max(c[i, j-1], c[i-1, j])  if x</a:t>
            </a:r>
            <a:r>
              <a:rPr lang="en-US" altLang="en-US" sz="2000" baseline="-25000">
                <a:latin typeface="Comic Sans MS" pitchFamily="66" charset="0"/>
                <a:sym typeface="Symbol" pitchFamily="18" charset="2"/>
              </a:rPr>
              <a:t>i</a:t>
            </a:r>
            <a:r>
              <a:rPr lang="en-US" altLang="en-US" sz="2000">
                <a:latin typeface="Comic Sans MS" pitchFamily="66" charset="0"/>
                <a:sym typeface="Symbol" pitchFamily="18" charset="2"/>
              </a:rPr>
              <a:t>  y</a:t>
            </a:r>
            <a:r>
              <a:rPr lang="en-US" altLang="en-US" sz="2000" baseline="-25000">
                <a:latin typeface="Comic Sans MS" pitchFamily="66" charset="0"/>
                <a:sym typeface="Symbol" pitchFamily="18" charset="2"/>
              </a:rPr>
              <a:t>j</a:t>
            </a:r>
            <a:endParaRPr lang="en-US" altLang="en-US" sz="2000">
              <a:sym typeface="Symbol" pitchFamily="18" charset="2"/>
            </a:endParaRPr>
          </a:p>
        </p:txBody>
      </p:sp>
      <p:sp>
        <p:nvSpPr>
          <p:cNvPr id="40017" name="Text Box 80"/>
          <p:cNvSpPr txBox="1">
            <a:spLocks noChangeArrowheads="1"/>
          </p:cNvSpPr>
          <p:nvPr/>
        </p:nvSpPr>
        <p:spPr bwMode="auto">
          <a:xfrm>
            <a:off x="4335463" y="21669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0</a:t>
            </a:r>
          </a:p>
        </p:txBody>
      </p:sp>
      <p:sp>
        <p:nvSpPr>
          <p:cNvPr id="40018" name="Text Box 81"/>
          <p:cNvSpPr txBox="1">
            <a:spLocks noChangeArrowheads="1"/>
          </p:cNvSpPr>
          <p:nvPr/>
        </p:nvSpPr>
        <p:spPr bwMode="auto">
          <a:xfrm>
            <a:off x="4945063" y="2166938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1</a:t>
            </a:r>
          </a:p>
        </p:txBody>
      </p:sp>
      <p:sp>
        <p:nvSpPr>
          <p:cNvPr id="40019" name="Text Box 82"/>
          <p:cNvSpPr txBox="1">
            <a:spLocks noChangeArrowheads="1"/>
          </p:cNvSpPr>
          <p:nvPr/>
        </p:nvSpPr>
        <p:spPr bwMode="auto">
          <a:xfrm>
            <a:off x="5499100" y="21669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2</a:t>
            </a:r>
          </a:p>
        </p:txBody>
      </p:sp>
      <p:sp>
        <p:nvSpPr>
          <p:cNvPr id="40020" name="Text Box 83"/>
          <p:cNvSpPr txBox="1">
            <a:spLocks noChangeArrowheads="1"/>
          </p:cNvSpPr>
          <p:nvPr/>
        </p:nvSpPr>
        <p:spPr bwMode="auto">
          <a:xfrm>
            <a:off x="7894638" y="21669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6</a:t>
            </a:r>
          </a:p>
        </p:txBody>
      </p:sp>
      <p:sp>
        <p:nvSpPr>
          <p:cNvPr id="40021" name="Text Box 84"/>
          <p:cNvSpPr txBox="1">
            <a:spLocks noChangeArrowheads="1"/>
          </p:cNvSpPr>
          <p:nvPr/>
        </p:nvSpPr>
        <p:spPr bwMode="auto">
          <a:xfrm>
            <a:off x="6129338" y="21669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3</a:t>
            </a:r>
          </a:p>
        </p:txBody>
      </p:sp>
      <p:sp>
        <p:nvSpPr>
          <p:cNvPr id="40022" name="Text Box 85"/>
          <p:cNvSpPr txBox="1">
            <a:spLocks noChangeArrowheads="1"/>
          </p:cNvSpPr>
          <p:nvPr/>
        </p:nvSpPr>
        <p:spPr bwMode="auto">
          <a:xfrm>
            <a:off x="6700838" y="21669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4</a:t>
            </a:r>
          </a:p>
        </p:txBody>
      </p:sp>
      <p:sp>
        <p:nvSpPr>
          <p:cNvPr id="40023" name="Text Box 86"/>
          <p:cNvSpPr txBox="1">
            <a:spLocks noChangeArrowheads="1"/>
          </p:cNvSpPr>
          <p:nvPr/>
        </p:nvSpPr>
        <p:spPr bwMode="auto">
          <a:xfrm>
            <a:off x="7280275" y="21669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5</a:t>
            </a:r>
          </a:p>
        </p:txBody>
      </p:sp>
      <p:sp>
        <p:nvSpPr>
          <p:cNvPr id="40024" name="Text Box 87"/>
          <p:cNvSpPr txBox="1">
            <a:spLocks noChangeArrowheads="1"/>
          </p:cNvSpPr>
          <p:nvPr/>
        </p:nvSpPr>
        <p:spPr bwMode="auto">
          <a:xfrm>
            <a:off x="4329113" y="2411413"/>
            <a:ext cx="365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y</a:t>
            </a:r>
            <a:r>
              <a:rPr lang="en-US" altLang="en-US" baseline="-25000">
                <a:latin typeface="Comic Sans MS" pitchFamily="66" charset="0"/>
              </a:rPr>
              <a:t>j</a:t>
            </a:r>
            <a:endParaRPr lang="en-US" altLang="en-US">
              <a:latin typeface="Comic Sans MS" pitchFamily="66" charset="0"/>
            </a:endParaRPr>
          </a:p>
        </p:txBody>
      </p:sp>
      <p:sp>
        <p:nvSpPr>
          <p:cNvPr id="40025" name="Text Box 88"/>
          <p:cNvSpPr txBox="1">
            <a:spLocks noChangeArrowheads="1"/>
          </p:cNvSpPr>
          <p:nvPr/>
        </p:nvSpPr>
        <p:spPr bwMode="auto">
          <a:xfrm>
            <a:off x="4938713" y="2478088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B</a:t>
            </a:r>
          </a:p>
        </p:txBody>
      </p:sp>
      <p:sp>
        <p:nvSpPr>
          <p:cNvPr id="40026" name="Text Box 89"/>
          <p:cNvSpPr txBox="1">
            <a:spLocks noChangeArrowheads="1"/>
          </p:cNvSpPr>
          <p:nvPr/>
        </p:nvSpPr>
        <p:spPr bwMode="auto">
          <a:xfrm>
            <a:off x="5492750" y="247808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D</a:t>
            </a:r>
          </a:p>
        </p:txBody>
      </p:sp>
      <p:sp>
        <p:nvSpPr>
          <p:cNvPr id="40027" name="Text Box 90"/>
          <p:cNvSpPr txBox="1">
            <a:spLocks noChangeArrowheads="1"/>
          </p:cNvSpPr>
          <p:nvPr/>
        </p:nvSpPr>
        <p:spPr bwMode="auto">
          <a:xfrm>
            <a:off x="7888288" y="2478088"/>
            <a:ext cx="350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A</a:t>
            </a:r>
          </a:p>
        </p:txBody>
      </p:sp>
      <p:sp>
        <p:nvSpPr>
          <p:cNvPr id="40028" name="Text Box 91"/>
          <p:cNvSpPr txBox="1">
            <a:spLocks noChangeArrowheads="1"/>
          </p:cNvSpPr>
          <p:nvPr/>
        </p:nvSpPr>
        <p:spPr bwMode="auto">
          <a:xfrm>
            <a:off x="6122988" y="24780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C</a:t>
            </a:r>
          </a:p>
        </p:txBody>
      </p:sp>
      <p:sp>
        <p:nvSpPr>
          <p:cNvPr id="40029" name="Text Box 92"/>
          <p:cNvSpPr txBox="1">
            <a:spLocks noChangeArrowheads="1"/>
          </p:cNvSpPr>
          <p:nvPr/>
        </p:nvSpPr>
        <p:spPr bwMode="auto">
          <a:xfrm>
            <a:off x="6694488" y="2478088"/>
            <a:ext cx="350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A</a:t>
            </a:r>
          </a:p>
        </p:txBody>
      </p:sp>
      <p:sp>
        <p:nvSpPr>
          <p:cNvPr id="40030" name="Text Box 93"/>
          <p:cNvSpPr txBox="1">
            <a:spLocks noChangeArrowheads="1"/>
          </p:cNvSpPr>
          <p:nvPr/>
        </p:nvSpPr>
        <p:spPr bwMode="auto">
          <a:xfrm>
            <a:off x="7273925" y="2478088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B</a:t>
            </a:r>
          </a:p>
        </p:txBody>
      </p:sp>
      <p:sp>
        <p:nvSpPr>
          <p:cNvPr id="40031" name="Text Box 94"/>
          <p:cNvSpPr txBox="1">
            <a:spLocks noChangeArrowheads="1"/>
          </p:cNvSpPr>
          <p:nvPr/>
        </p:nvSpPr>
        <p:spPr bwMode="auto">
          <a:xfrm>
            <a:off x="3379788" y="51069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5</a:t>
            </a:r>
          </a:p>
        </p:txBody>
      </p:sp>
      <p:sp>
        <p:nvSpPr>
          <p:cNvPr id="40032" name="Text Box 95"/>
          <p:cNvSpPr txBox="1">
            <a:spLocks noChangeArrowheads="1"/>
          </p:cNvSpPr>
          <p:nvPr/>
        </p:nvSpPr>
        <p:spPr bwMode="auto">
          <a:xfrm>
            <a:off x="3398838" y="3287713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1</a:t>
            </a:r>
          </a:p>
        </p:txBody>
      </p:sp>
      <p:sp>
        <p:nvSpPr>
          <p:cNvPr id="40033" name="Text Box 96"/>
          <p:cNvSpPr txBox="1">
            <a:spLocks noChangeArrowheads="1"/>
          </p:cNvSpPr>
          <p:nvPr/>
        </p:nvSpPr>
        <p:spPr bwMode="auto">
          <a:xfrm>
            <a:off x="3379788" y="37433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2</a:t>
            </a:r>
          </a:p>
        </p:txBody>
      </p:sp>
      <p:sp>
        <p:nvSpPr>
          <p:cNvPr id="40034" name="Text Box 97"/>
          <p:cNvSpPr txBox="1">
            <a:spLocks noChangeArrowheads="1"/>
          </p:cNvSpPr>
          <p:nvPr/>
        </p:nvSpPr>
        <p:spPr bwMode="auto">
          <a:xfrm>
            <a:off x="3379788" y="28336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0</a:t>
            </a:r>
          </a:p>
        </p:txBody>
      </p:sp>
      <p:sp>
        <p:nvSpPr>
          <p:cNvPr id="40035" name="Text Box 98"/>
          <p:cNvSpPr txBox="1">
            <a:spLocks noChangeArrowheads="1"/>
          </p:cNvSpPr>
          <p:nvPr/>
        </p:nvSpPr>
        <p:spPr bwMode="auto">
          <a:xfrm>
            <a:off x="3379788" y="41973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3</a:t>
            </a:r>
          </a:p>
        </p:txBody>
      </p:sp>
      <p:sp>
        <p:nvSpPr>
          <p:cNvPr id="40036" name="Text Box 99"/>
          <p:cNvSpPr txBox="1">
            <a:spLocks noChangeArrowheads="1"/>
          </p:cNvSpPr>
          <p:nvPr/>
        </p:nvSpPr>
        <p:spPr bwMode="auto">
          <a:xfrm>
            <a:off x="3379788" y="46529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4</a:t>
            </a:r>
          </a:p>
        </p:txBody>
      </p:sp>
      <p:sp>
        <p:nvSpPr>
          <p:cNvPr id="40037" name="Text Box 100"/>
          <p:cNvSpPr txBox="1">
            <a:spLocks noChangeArrowheads="1"/>
          </p:cNvSpPr>
          <p:nvPr/>
        </p:nvSpPr>
        <p:spPr bwMode="auto">
          <a:xfrm>
            <a:off x="3379788" y="5562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6</a:t>
            </a:r>
          </a:p>
        </p:txBody>
      </p:sp>
      <p:sp>
        <p:nvSpPr>
          <p:cNvPr id="40038" name="Text Box 101"/>
          <p:cNvSpPr txBox="1">
            <a:spLocks noChangeArrowheads="1"/>
          </p:cNvSpPr>
          <p:nvPr/>
        </p:nvSpPr>
        <p:spPr bwMode="auto">
          <a:xfrm>
            <a:off x="3379788" y="60182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7</a:t>
            </a:r>
          </a:p>
        </p:txBody>
      </p:sp>
      <p:sp>
        <p:nvSpPr>
          <p:cNvPr id="40039" name="Text Box 102"/>
          <p:cNvSpPr txBox="1">
            <a:spLocks noChangeArrowheads="1"/>
          </p:cNvSpPr>
          <p:nvPr/>
        </p:nvSpPr>
        <p:spPr bwMode="auto">
          <a:xfrm>
            <a:off x="3794125" y="51085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D</a:t>
            </a:r>
          </a:p>
        </p:txBody>
      </p:sp>
      <p:sp>
        <p:nvSpPr>
          <p:cNvPr id="40040" name="Text Box 103"/>
          <p:cNvSpPr txBox="1">
            <a:spLocks noChangeArrowheads="1"/>
          </p:cNvSpPr>
          <p:nvPr/>
        </p:nvSpPr>
        <p:spPr bwMode="auto">
          <a:xfrm>
            <a:off x="3813175" y="3289300"/>
            <a:ext cx="35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A</a:t>
            </a:r>
          </a:p>
        </p:txBody>
      </p:sp>
      <p:sp>
        <p:nvSpPr>
          <p:cNvPr id="40041" name="Text Box 104"/>
          <p:cNvSpPr txBox="1">
            <a:spLocks noChangeArrowheads="1"/>
          </p:cNvSpPr>
          <p:nvPr/>
        </p:nvSpPr>
        <p:spPr bwMode="auto">
          <a:xfrm>
            <a:off x="3794125" y="374491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B</a:t>
            </a:r>
          </a:p>
        </p:txBody>
      </p:sp>
      <p:sp>
        <p:nvSpPr>
          <p:cNvPr id="40042" name="Text Box 105"/>
          <p:cNvSpPr txBox="1">
            <a:spLocks noChangeArrowheads="1"/>
          </p:cNvSpPr>
          <p:nvPr/>
        </p:nvSpPr>
        <p:spPr bwMode="auto">
          <a:xfrm>
            <a:off x="3794125" y="2835275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x</a:t>
            </a:r>
            <a:r>
              <a:rPr lang="en-US" altLang="en-US" baseline="-25000">
                <a:latin typeface="Comic Sans MS" pitchFamily="66" charset="0"/>
              </a:rPr>
              <a:t>i</a:t>
            </a:r>
            <a:endParaRPr lang="en-US" altLang="en-US">
              <a:latin typeface="Comic Sans MS" pitchFamily="66" charset="0"/>
            </a:endParaRPr>
          </a:p>
        </p:txBody>
      </p:sp>
      <p:sp>
        <p:nvSpPr>
          <p:cNvPr id="40043" name="Text Box 106"/>
          <p:cNvSpPr txBox="1">
            <a:spLocks noChangeArrowheads="1"/>
          </p:cNvSpPr>
          <p:nvPr/>
        </p:nvSpPr>
        <p:spPr bwMode="auto">
          <a:xfrm>
            <a:off x="3794125" y="41989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C</a:t>
            </a:r>
          </a:p>
        </p:txBody>
      </p:sp>
      <p:sp>
        <p:nvSpPr>
          <p:cNvPr id="40044" name="Text Box 107"/>
          <p:cNvSpPr txBox="1">
            <a:spLocks noChangeArrowheads="1"/>
          </p:cNvSpPr>
          <p:nvPr/>
        </p:nvSpPr>
        <p:spPr bwMode="auto">
          <a:xfrm>
            <a:off x="3794125" y="465455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B</a:t>
            </a:r>
          </a:p>
        </p:txBody>
      </p:sp>
      <p:sp>
        <p:nvSpPr>
          <p:cNvPr id="40045" name="Text Box 108"/>
          <p:cNvSpPr txBox="1">
            <a:spLocks noChangeArrowheads="1"/>
          </p:cNvSpPr>
          <p:nvPr/>
        </p:nvSpPr>
        <p:spPr bwMode="auto">
          <a:xfrm>
            <a:off x="3794125" y="5564188"/>
            <a:ext cx="350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A</a:t>
            </a:r>
          </a:p>
        </p:txBody>
      </p:sp>
      <p:sp>
        <p:nvSpPr>
          <p:cNvPr id="40046" name="Text Box 109"/>
          <p:cNvSpPr txBox="1">
            <a:spLocks noChangeArrowheads="1"/>
          </p:cNvSpPr>
          <p:nvPr/>
        </p:nvSpPr>
        <p:spPr bwMode="auto">
          <a:xfrm>
            <a:off x="3794125" y="601980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B</a:t>
            </a:r>
          </a:p>
        </p:txBody>
      </p:sp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4946650" y="2925763"/>
            <a:ext cx="3273425" cy="366712"/>
            <a:chOff x="2133" y="1816"/>
            <a:chExt cx="2062" cy="231"/>
          </a:xfrm>
        </p:grpSpPr>
        <p:sp>
          <p:nvSpPr>
            <p:cNvPr id="40131" name="Text Box 111"/>
            <p:cNvSpPr txBox="1">
              <a:spLocks noChangeArrowheads="1"/>
            </p:cNvSpPr>
            <p:nvPr/>
          </p:nvSpPr>
          <p:spPr bwMode="auto">
            <a:xfrm>
              <a:off x="2133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0132" name="Text Box 112"/>
            <p:cNvSpPr txBox="1">
              <a:spLocks noChangeArrowheads="1"/>
            </p:cNvSpPr>
            <p:nvPr/>
          </p:nvSpPr>
          <p:spPr bwMode="auto">
            <a:xfrm>
              <a:off x="2482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0133" name="Text Box 113"/>
            <p:cNvSpPr txBox="1">
              <a:spLocks noChangeArrowheads="1"/>
            </p:cNvSpPr>
            <p:nvPr/>
          </p:nvSpPr>
          <p:spPr bwMode="auto">
            <a:xfrm>
              <a:off x="3991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0134" name="Text Box 114"/>
            <p:cNvSpPr txBox="1">
              <a:spLocks noChangeArrowheads="1"/>
            </p:cNvSpPr>
            <p:nvPr/>
          </p:nvSpPr>
          <p:spPr bwMode="auto">
            <a:xfrm>
              <a:off x="2879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0135" name="Text Box 115"/>
            <p:cNvSpPr txBox="1">
              <a:spLocks noChangeArrowheads="1"/>
            </p:cNvSpPr>
            <p:nvPr/>
          </p:nvSpPr>
          <p:spPr bwMode="auto">
            <a:xfrm>
              <a:off x="3239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0136" name="Text Box 116"/>
            <p:cNvSpPr txBox="1">
              <a:spLocks noChangeArrowheads="1"/>
            </p:cNvSpPr>
            <p:nvPr/>
          </p:nvSpPr>
          <p:spPr bwMode="auto">
            <a:xfrm>
              <a:off x="3604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</p:grpSp>
      <p:grpSp>
        <p:nvGrpSpPr>
          <p:cNvPr id="3" name="Group 117"/>
          <p:cNvGrpSpPr>
            <a:grpSpLocks/>
          </p:cNvGrpSpPr>
          <p:nvPr/>
        </p:nvGrpSpPr>
        <p:grpSpPr bwMode="auto">
          <a:xfrm>
            <a:off x="4348163" y="2925763"/>
            <a:ext cx="325437" cy="3524250"/>
            <a:chOff x="1756" y="1816"/>
            <a:chExt cx="205" cy="2220"/>
          </a:xfrm>
        </p:grpSpPr>
        <p:sp>
          <p:nvSpPr>
            <p:cNvPr id="40123" name="Text Box 118"/>
            <p:cNvSpPr txBox="1">
              <a:spLocks noChangeArrowheads="1"/>
            </p:cNvSpPr>
            <p:nvPr/>
          </p:nvSpPr>
          <p:spPr bwMode="auto">
            <a:xfrm>
              <a:off x="1757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0124" name="Text Box 119"/>
            <p:cNvSpPr txBox="1">
              <a:spLocks noChangeArrowheads="1"/>
            </p:cNvSpPr>
            <p:nvPr/>
          </p:nvSpPr>
          <p:spPr bwMode="auto">
            <a:xfrm>
              <a:off x="1756" y="3231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0125" name="Text Box 120"/>
            <p:cNvSpPr txBox="1">
              <a:spLocks noChangeArrowheads="1"/>
            </p:cNvSpPr>
            <p:nvPr/>
          </p:nvSpPr>
          <p:spPr bwMode="auto">
            <a:xfrm>
              <a:off x="1757" y="208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0126" name="Text Box 121"/>
            <p:cNvSpPr txBox="1">
              <a:spLocks noChangeArrowheads="1"/>
            </p:cNvSpPr>
            <p:nvPr/>
          </p:nvSpPr>
          <p:spPr bwMode="auto">
            <a:xfrm>
              <a:off x="1756" y="237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0127" name="Text Box 122"/>
            <p:cNvSpPr txBox="1">
              <a:spLocks noChangeArrowheads="1"/>
            </p:cNvSpPr>
            <p:nvPr/>
          </p:nvSpPr>
          <p:spPr bwMode="auto">
            <a:xfrm>
              <a:off x="1756" y="265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0128" name="Text Box 123"/>
            <p:cNvSpPr txBox="1">
              <a:spLocks noChangeArrowheads="1"/>
            </p:cNvSpPr>
            <p:nvPr/>
          </p:nvSpPr>
          <p:spPr bwMode="auto">
            <a:xfrm>
              <a:off x="1756" y="294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0129" name="Text Box 124"/>
            <p:cNvSpPr txBox="1">
              <a:spLocks noChangeArrowheads="1"/>
            </p:cNvSpPr>
            <p:nvPr/>
          </p:nvSpPr>
          <p:spPr bwMode="auto">
            <a:xfrm>
              <a:off x="1756" y="351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0130" name="Text Box 125"/>
            <p:cNvSpPr txBox="1">
              <a:spLocks noChangeArrowheads="1"/>
            </p:cNvSpPr>
            <p:nvPr/>
          </p:nvSpPr>
          <p:spPr bwMode="auto">
            <a:xfrm>
              <a:off x="1756" y="380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</p:grpSp>
      <p:sp>
        <p:nvSpPr>
          <p:cNvPr id="658558" name="Text Box 126"/>
          <p:cNvSpPr txBox="1">
            <a:spLocks noChangeArrowheads="1"/>
          </p:cNvSpPr>
          <p:nvPr/>
        </p:nvSpPr>
        <p:spPr bwMode="auto">
          <a:xfrm>
            <a:off x="4948238" y="3314700"/>
            <a:ext cx="3238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  <a:sym typeface="Symbol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</a:rPr>
              <a:t>0</a:t>
            </a:r>
          </a:p>
        </p:txBody>
      </p:sp>
      <p:sp>
        <p:nvSpPr>
          <p:cNvPr id="658559" name="Text Box 127"/>
          <p:cNvSpPr txBox="1">
            <a:spLocks noChangeArrowheads="1"/>
          </p:cNvSpPr>
          <p:nvPr/>
        </p:nvSpPr>
        <p:spPr bwMode="auto">
          <a:xfrm>
            <a:off x="5494338" y="3314700"/>
            <a:ext cx="3238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  <a:sym typeface="Symbol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</a:rPr>
              <a:t>0</a:t>
            </a:r>
          </a:p>
        </p:txBody>
      </p:sp>
      <p:sp>
        <p:nvSpPr>
          <p:cNvPr id="658560" name="Text Box 128"/>
          <p:cNvSpPr txBox="1">
            <a:spLocks noChangeArrowheads="1"/>
          </p:cNvSpPr>
          <p:nvPr/>
        </p:nvSpPr>
        <p:spPr bwMode="auto">
          <a:xfrm>
            <a:off x="6126163" y="3314700"/>
            <a:ext cx="3238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  <a:sym typeface="Symbol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</a:rPr>
              <a:t>0</a:t>
            </a:r>
          </a:p>
        </p:txBody>
      </p:sp>
      <p:grpSp>
        <p:nvGrpSpPr>
          <p:cNvPr id="4" name="Group 129"/>
          <p:cNvGrpSpPr>
            <a:grpSpLocks/>
          </p:cNvGrpSpPr>
          <p:nvPr/>
        </p:nvGrpSpPr>
        <p:grpSpPr bwMode="auto">
          <a:xfrm>
            <a:off x="6692900" y="3313113"/>
            <a:ext cx="352425" cy="436562"/>
            <a:chOff x="3233" y="2100"/>
            <a:chExt cx="222" cy="275"/>
          </a:xfrm>
        </p:grpSpPr>
        <p:sp>
          <p:nvSpPr>
            <p:cNvPr id="40121" name="Text Box 130"/>
            <p:cNvSpPr txBox="1">
              <a:spLocks noChangeArrowheads="1"/>
            </p:cNvSpPr>
            <p:nvPr/>
          </p:nvSpPr>
          <p:spPr bwMode="auto">
            <a:xfrm>
              <a:off x="3251" y="2101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0122" name="Line 131"/>
            <p:cNvSpPr>
              <a:spLocks noChangeShapeType="1"/>
            </p:cNvSpPr>
            <p:nvPr/>
          </p:nvSpPr>
          <p:spPr bwMode="auto">
            <a:xfrm flipH="1" flipV="1">
              <a:off x="3233" y="2100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8564" name="Text Box 132"/>
          <p:cNvSpPr txBox="1">
            <a:spLocks noChangeArrowheads="1"/>
          </p:cNvSpPr>
          <p:nvPr/>
        </p:nvSpPr>
        <p:spPr bwMode="auto">
          <a:xfrm>
            <a:off x="7135813" y="3471863"/>
            <a:ext cx="6096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  <a:sym typeface="Symbol" pitchFamily="18" charset="2"/>
              </a:rPr>
              <a:t></a:t>
            </a:r>
            <a:r>
              <a:rPr lang="en-US" altLang="en-US" sz="1600">
                <a:latin typeface="Comic Sans MS" pitchFamily="66" charset="0"/>
              </a:rPr>
              <a:t>1</a:t>
            </a:r>
          </a:p>
        </p:txBody>
      </p:sp>
      <p:grpSp>
        <p:nvGrpSpPr>
          <p:cNvPr id="5" name="Group 133"/>
          <p:cNvGrpSpPr>
            <a:grpSpLocks/>
          </p:cNvGrpSpPr>
          <p:nvPr/>
        </p:nvGrpSpPr>
        <p:grpSpPr bwMode="auto">
          <a:xfrm>
            <a:off x="7816850" y="3314700"/>
            <a:ext cx="423863" cy="434975"/>
            <a:chOff x="3941" y="2101"/>
            <a:chExt cx="267" cy="274"/>
          </a:xfrm>
        </p:grpSpPr>
        <p:sp>
          <p:nvSpPr>
            <p:cNvPr id="40119" name="Text Box 134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0120" name="Line 135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36"/>
          <p:cNvGrpSpPr>
            <a:grpSpLocks/>
          </p:cNvGrpSpPr>
          <p:nvPr/>
        </p:nvGrpSpPr>
        <p:grpSpPr bwMode="auto">
          <a:xfrm>
            <a:off x="4876800" y="3744913"/>
            <a:ext cx="423863" cy="434975"/>
            <a:chOff x="3941" y="2101"/>
            <a:chExt cx="267" cy="274"/>
          </a:xfrm>
        </p:grpSpPr>
        <p:sp>
          <p:nvSpPr>
            <p:cNvPr id="40117" name="Text Box 137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0118" name="Line 138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8571" name="Text Box 139"/>
          <p:cNvSpPr txBox="1">
            <a:spLocks noChangeArrowheads="1"/>
          </p:cNvSpPr>
          <p:nvPr/>
        </p:nvSpPr>
        <p:spPr bwMode="auto">
          <a:xfrm>
            <a:off x="5387975" y="3916363"/>
            <a:ext cx="6096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  <a:sym typeface="Symbol" pitchFamily="18" charset="2"/>
              </a:rPr>
              <a:t></a:t>
            </a:r>
            <a:r>
              <a:rPr lang="en-US" altLang="en-US" sz="1600">
                <a:latin typeface="Comic Sans MS" pitchFamily="66" charset="0"/>
              </a:rPr>
              <a:t>1</a:t>
            </a:r>
          </a:p>
        </p:txBody>
      </p:sp>
      <p:sp>
        <p:nvSpPr>
          <p:cNvPr id="658572" name="Text Box 140"/>
          <p:cNvSpPr txBox="1">
            <a:spLocks noChangeArrowheads="1"/>
          </p:cNvSpPr>
          <p:nvPr/>
        </p:nvSpPr>
        <p:spPr bwMode="auto">
          <a:xfrm>
            <a:off x="5975350" y="3916363"/>
            <a:ext cx="6096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  <a:sym typeface="Symbol" pitchFamily="18" charset="2"/>
              </a:rPr>
              <a:t></a:t>
            </a:r>
            <a:r>
              <a:rPr lang="en-US" altLang="en-US" sz="1600">
                <a:latin typeface="Comic Sans MS" pitchFamily="66" charset="0"/>
              </a:rPr>
              <a:t>1</a:t>
            </a:r>
          </a:p>
        </p:txBody>
      </p:sp>
      <p:sp>
        <p:nvSpPr>
          <p:cNvPr id="658573" name="Text Box 141"/>
          <p:cNvSpPr txBox="1">
            <a:spLocks noChangeArrowheads="1"/>
          </p:cNvSpPr>
          <p:nvPr/>
        </p:nvSpPr>
        <p:spPr bwMode="auto">
          <a:xfrm>
            <a:off x="6711950" y="3744913"/>
            <a:ext cx="3238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  <a:sym typeface="Symbol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</a:rPr>
              <a:t>1</a:t>
            </a:r>
          </a:p>
        </p:txBody>
      </p:sp>
      <p:grpSp>
        <p:nvGrpSpPr>
          <p:cNvPr id="7" name="Group 142"/>
          <p:cNvGrpSpPr>
            <a:grpSpLocks/>
          </p:cNvGrpSpPr>
          <p:nvPr/>
        </p:nvGrpSpPr>
        <p:grpSpPr bwMode="auto">
          <a:xfrm>
            <a:off x="7278688" y="3744913"/>
            <a:ext cx="423862" cy="434975"/>
            <a:chOff x="3941" y="2101"/>
            <a:chExt cx="267" cy="274"/>
          </a:xfrm>
        </p:grpSpPr>
        <p:sp>
          <p:nvSpPr>
            <p:cNvPr id="40115" name="Text Box 143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0116" name="Line 144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8577" name="Text Box 145"/>
          <p:cNvSpPr txBox="1">
            <a:spLocks noChangeArrowheads="1"/>
          </p:cNvSpPr>
          <p:nvPr/>
        </p:nvSpPr>
        <p:spPr bwMode="auto">
          <a:xfrm>
            <a:off x="7712075" y="3916363"/>
            <a:ext cx="6096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  <a:sym typeface="Symbol" pitchFamily="18" charset="2"/>
              </a:rPr>
              <a:t></a:t>
            </a:r>
            <a:r>
              <a:rPr lang="en-US" altLang="en-US" sz="1600">
                <a:latin typeface="Comic Sans MS" pitchFamily="66" charset="0"/>
              </a:rPr>
              <a:t>2</a:t>
            </a:r>
          </a:p>
        </p:txBody>
      </p:sp>
      <p:grpSp>
        <p:nvGrpSpPr>
          <p:cNvPr id="8" name="Group 146"/>
          <p:cNvGrpSpPr>
            <a:grpSpLocks/>
          </p:cNvGrpSpPr>
          <p:nvPr/>
        </p:nvGrpSpPr>
        <p:grpSpPr bwMode="auto">
          <a:xfrm>
            <a:off x="4964113" y="4208463"/>
            <a:ext cx="3209925" cy="434975"/>
            <a:chOff x="2144" y="2664"/>
            <a:chExt cx="2022" cy="274"/>
          </a:xfrm>
        </p:grpSpPr>
        <p:sp>
          <p:nvSpPr>
            <p:cNvPr id="40107" name="Text Box 147"/>
            <p:cNvSpPr txBox="1">
              <a:spLocks noChangeArrowheads="1"/>
            </p:cNvSpPr>
            <p:nvPr/>
          </p:nvSpPr>
          <p:spPr bwMode="auto">
            <a:xfrm>
              <a:off x="2144" y="2664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0108" name="Text Box 148"/>
            <p:cNvSpPr txBox="1">
              <a:spLocks noChangeArrowheads="1"/>
            </p:cNvSpPr>
            <p:nvPr/>
          </p:nvSpPr>
          <p:spPr bwMode="auto">
            <a:xfrm>
              <a:off x="2495" y="2664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1</a:t>
              </a:r>
            </a:p>
          </p:txBody>
        </p:sp>
        <p:grpSp>
          <p:nvGrpSpPr>
            <p:cNvPr id="40109" name="Group 149"/>
            <p:cNvGrpSpPr>
              <a:grpSpLocks/>
            </p:cNvGrpSpPr>
            <p:nvPr/>
          </p:nvGrpSpPr>
          <p:grpSpPr bwMode="auto">
            <a:xfrm>
              <a:off x="2843" y="2664"/>
              <a:ext cx="267" cy="274"/>
              <a:chOff x="3941" y="2101"/>
              <a:chExt cx="267" cy="274"/>
            </a:xfrm>
          </p:grpSpPr>
          <p:sp>
            <p:nvSpPr>
              <p:cNvPr id="40113" name="Text Box 150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40114" name="Line 151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110" name="Text Box 152"/>
            <p:cNvSpPr txBox="1">
              <a:spLocks noChangeArrowheads="1"/>
            </p:cNvSpPr>
            <p:nvPr/>
          </p:nvSpPr>
          <p:spPr bwMode="auto">
            <a:xfrm>
              <a:off x="3170" y="2772"/>
              <a:ext cx="384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</a:t>
              </a: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0111" name="Text Box 153"/>
            <p:cNvSpPr txBox="1">
              <a:spLocks noChangeArrowheads="1"/>
            </p:cNvSpPr>
            <p:nvPr/>
          </p:nvSpPr>
          <p:spPr bwMode="auto">
            <a:xfrm>
              <a:off x="3638" y="2664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0112" name="Text Box 154"/>
            <p:cNvSpPr txBox="1">
              <a:spLocks noChangeArrowheads="1"/>
            </p:cNvSpPr>
            <p:nvPr/>
          </p:nvSpPr>
          <p:spPr bwMode="auto">
            <a:xfrm>
              <a:off x="3962" y="2664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</p:grpSp>
      <p:grpSp>
        <p:nvGrpSpPr>
          <p:cNvPr id="10" name="Group 155"/>
          <p:cNvGrpSpPr>
            <a:grpSpLocks/>
          </p:cNvGrpSpPr>
          <p:nvPr/>
        </p:nvGrpSpPr>
        <p:grpSpPr bwMode="auto">
          <a:xfrm>
            <a:off x="4957763" y="4643438"/>
            <a:ext cx="3381375" cy="434975"/>
            <a:chOff x="2140" y="2938"/>
            <a:chExt cx="2130" cy="274"/>
          </a:xfrm>
        </p:grpSpPr>
        <p:grpSp>
          <p:nvGrpSpPr>
            <p:cNvPr id="40097" name="Group 156"/>
            <p:cNvGrpSpPr>
              <a:grpSpLocks/>
            </p:cNvGrpSpPr>
            <p:nvPr/>
          </p:nvGrpSpPr>
          <p:grpSpPr bwMode="auto">
            <a:xfrm>
              <a:off x="2140" y="2938"/>
              <a:ext cx="267" cy="274"/>
              <a:chOff x="3941" y="2101"/>
              <a:chExt cx="267" cy="274"/>
            </a:xfrm>
          </p:grpSpPr>
          <p:sp>
            <p:nvSpPr>
              <p:cNvPr id="40105" name="Text Box 157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40106" name="Line 158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098" name="Text Box 159"/>
            <p:cNvSpPr txBox="1">
              <a:spLocks noChangeArrowheads="1"/>
            </p:cNvSpPr>
            <p:nvPr/>
          </p:nvSpPr>
          <p:spPr bwMode="auto">
            <a:xfrm>
              <a:off x="2510" y="293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0099" name="Text Box 160"/>
            <p:cNvSpPr txBox="1">
              <a:spLocks noChangeArrowheads="1"/>
            </p:cNvSpPr>
            <p:nvPr/>
          </p:nvSpPr>
          <p:spPr bwMode="auto">
            <a:xfrm>
              <a:off x="2888" y="293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0100" name="Text Box 161"/>
            <p:cNvSpPr txBox="1">
              <a:spLocks noChangeArrowheads="1"/>
            </p:cNvSpPr>
            <p:nvPr/>
          </p:nvSpPr>
          <p:spPr bwMode="auto">
            <a:xfrm>
              <a:off x="3212" y="293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  <p:grpSp>
          <p:nvGrpSpPr>
            <p:cNvPr id="40101" name="Group 162"/>
            <p:cNvGrpSpPr>
              <a:grpSpLocks/>
            </p:cNvGrpSpPr>
            <p:nvPr/>
          </p:nvGrpSpPr>
          <p:grpSpPr bwMode="auto">
            <a:xfrm>
              <a:off x="3580" y="2938"/>
              <a:ext cx="267" cy="274"/>
              <a:chOff x="3941" y="2101"/>
              <a:chExt cx="267" cy="274"/>
            </a:xfrm>
          </p:grpSpPr>
          <p:sp>
            <p:nvSpPr>
              <p:cNvPr id="40103" name="Text Box 163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40104" name="Line 164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102" name="Text Box 165"/>
            <p:cNvSpPr txBox="1">
              <a:spLocks noChangeArrowheads="1"/>
            </p:cNvSpPr>
            <p:nvPr/>
          </p:nvSpPr>
          <p:spPr bwMode="auto">
            <a:xfrm>
              <a:off x="3886" y="3046"/>
              <a:ext cx="384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</a:t>
              </a:r>
              <a:r>
                <a:rPr lang="en-US" altLang="en-US" sz="16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13" name="Group 166"/>
          <p:cNvGrpSpPr>
            <a:grpSpLocks/>
          </p:cNvGrpSpPr>
          <p:nvPr/>
        </p:nvGrpSpPr>
        <p:grpSpPr bwMode="auto">
          <a:xfrm>
            <a:off x="4976813" y="5102225"/>
            <a:ext cx="3217862" cy="434975"/>
            <a:chOff x="2152" y="3227"/>
            <a:chExt cx="2027" cy="274"/>
          </a:xfrm>
        </p:grpSpPr>
        <p:sp>
          <p:nvSpPr>
            <p:cNvPr id="40089" name="Text Box 167"/>
            <p:cNvSpPr txBox="1">
              <a:spLocks noChangeArrowheads="1"/>
            </p:cNvSpPr>
            <p:nvPr/>
          </p:nvSpPr>
          <p:spPr bwMode="auto">
            <a:xfrm>
              <a:off x="2152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1</a:t>
              </a:r>
            </a:p>
          </p:txBody>
        </p:sp>
        <p:grpSp>
          <p:nvGrpSpPr>
            <p:cNvPr id="40090" name="Group 168"/>
            <p:cNvGrpSpPr>
              <a:grpSpLocks/>
            </p:cNvGrpSpPr>
            <p:nvPr/>
          </p:nvGrpSpPr>
          <p:grpSpPr bwMode="auto">
            <a:xfrm>
              <a:off x="2484" y="3227"/>
              <a:ext cx="267" cy="274"/>
              <a:chOff x="3941" y="2101"/>
              <a:chExt cx="267" cy="274"/>
            </a:xfrm>
          </p:grpSpPr>
          <p:sp>
            <p:nvSpPr>
              <p:cNvPr id="40095" name="Text Box 169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40096" name="Line 170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091" name="Text Box 171"/>
            <p:cNvSpPr txBox="1">
              <a:spLocks noChangeArrowheads="1"/>
            </p:cNvSpPr>
            <p:nvPr/>
          </p:nvSpPr>
          <p:spPr bwMode="auto">
            <a:xfrm>
              <a:off x="2888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0092" name="Text Box 172"/>
            <p:cNvSpPr txBox="1">
              <a:spLocks noChangeArrowheads="1"/>
            </p:cNvSpPr>
            <p:nvPr/>
          </p:nvSpPr>
          <p:spPr bwMode="auto">
            <a:xfrm>
              <a:off x="3212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0093" name="Text Box 173"/>
            <p:cNvSpPr txBox="1">
              <a:spLocks noChangeArrowheads="1"/>
            </p:cNvSpPr>
            <p:nvPr/>
          </p:nvSpPr>
          <p:spPr bwMode="auto">
            <a:xfrm>
              <a:off x="3614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40094" name="Text Box 174"/>
            <p:cNvSpPr txBox="1">
              <a:spLocks noChangeArrowheads="1"/>
            </p:cNvSpPr>
            <p:nvPr/>
          </p:nvSpPr>
          <p:spPr bwMode="auto">
            <a:xfrm>
              <a:off x="3975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15" name="Group 175"/>
          <p:cNvGrpSpPr>
            <a:grpSpLocks/>
          </p:cNvGrpSpPr>
          <p:nvPr/>
        </p:nvGrpSpPr>
        <p:grpSpPr bwMode="auto">
          <a:xfrm>
            <a:off x="4970463" y="5548313"/>
            <a:ext cx="3249612" cy="434975"/>
            <a:chOff x="2148" y="3508"/>
            <a:chExt cx="2047" cy="274"/>
          </a:xfrm>
        </p:grpSpPr>
        <p:sp>
          <p:nvSpPr>
            <p:cNvPr id="40079" name="Text Box 176"/>
            <p:cNvSpPr txBox="1">
              <a:spLocks noChangeArrowheads="1"/>
            </p:cNvSpPr>
            <p:nvPr/>
          </p:nvSpPr>
          <p:spPr bwMode="auto">
            <a:xfrm>
              <a:off x="2148" y="350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0080" name="Text Box 177"/>
            <p:cNvSpPr txBox="1">
              <a:spLocks noChangeArrowheads="1"/>
            </p:cNvSpPr>
            <p:nvPr/>
          </p:nvSpPr>
          <p:spPr bwMode="auto">
            <a:xfrm>
              <a:off x="2884" y="350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0081" name="Text Box 178"/>
            <p:cNvSpPr txBox="1">
              <a:spLocks noChangeArrowheads="1"/>
            </p:cNvSpPr>
            <p:nvPr/>
          </p:nvSpPr>
          <p:spPr bwMode="auto">
            <a:xfrm>
              <a:off x="3610" y="350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40082" name="Text Box 179"/>
            <p:cNvSpPr txBox="1">
              <a:spLocks noChangeArrowheads="1"/>
            </p:cNvSpPr>
            <p:nvPr/>
          </p:nvSpPr>
          <p:spPr bwMode="auto">
            <a:xfrm>
              <a:off x="2530" y="350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  <p:grpSp>
          <p:nvGrpSpPr>
            <p:cNvPr id="40083" name="Group 180"/>
            <p:cNvGrpSpPr>
              <a:grpSpLocks/>
            </p:cNvGrpSpPr>
            <p:nvPr/>
          </p:nvGrpSpPr>
          <p:grpSpPr bwMode="auto">
            <a:xfrm>
              <a:off x="3226" y="3508"/>
              <a:ext cx="267" cy="274"/>
              <a:chOff x="3941" y="2101"/>
              <a:chExt cx="267" cy="274"/>
            </a:xfrm>
          </p:grpSpPr>
          <p:sp>
            <p:nvSpPr>
              <p:cNvPr id="40087" name="Text Box 181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40088" name="Line 182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084" name="Group 183"/>
            <p:cNvGrpSpPr>
              <a:grpSpLocks/>
            </p:cNvGrpSpPr>
            <p:nvPr/>
          </p:nvGrpSpPr>
          <p:grpSpPr bwMode="auto">
            <a:xfrm>
              <a:off x="3928" y="3508"/>
              <a:ext cx="267" cy="274"/>
              <a:chOff x="3941" y="2101"/>
              <a:chExt cx="267" cy="274"/>
            </a:xfrm>
          </p:grpSpPr>
          <p:sp>
            <p:nvSpPr>
              <p:cNvPr id="40085" name="Text Box 184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40086" name="Line 185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" name="Group 186"/>
          <p:cNvGrpSpPr>
            <a:grpSpLocks/>
          </p:cNvGrpSpPr>
          <p:nvPr/>
        </p:nvGrpSpPr>
        <p:grpSpPr bwMode="auto">
          <a:xfrm>
            <a:off x="4892675" y="5978525"/>
            <a:ext cx="3340100" cy="434975"/>
            <a:chOff x="2099" y="3779"/>
            <a:chExt cx="2104" cy="274"/>
          </a:xfrm>
        </p:grpSpPr>
        <p:grpSp>
          <p:nvGrpSpPr>
            <p:cNvPr id="40069" name="Group 187"/>
            <p:cNvGrpSpPr>
              <a:grpSpLocks/>
            </p:cNvGrpSpPr>
            <p:nvPr/>
          </p:nvGrpSpPr>
          <p:grpSpPr bwMode="auto">
            <a:xfrm>
              <a:off x="2099" y="3779"/>
              <a:ext cx="267" cy="274"/>
              <a:chOff x="3941" y="2101"/>
              <a:chExt cx="267" cy="274"/>
            </a:xfrm>
          </p:grpSpPr>
          <p:sp>
            <p:nvSpPr>
              <p:cNvPr id="40077" name="Text Box 188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40078" name="Line 189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070" name="Text Box 190"/>
            <p:cNvSpPr txBox="1">
              <a:spLocks noChangeArrowheads="1"/>
            </p:cNvSpPr>
            <p:nvPr/>
          </p:nvSpPr>
          <p:spPr bwMode="auto">
            <a:xfrm>
              <a:off x="2883" y="3779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0071" name="Text Box 191"/>
            <p:cNvSpPr txBox="1">
              <a:spLocks noChangeArrowheads="1"/>
            </p:cNvSpPr>
            <p:nvPr/>
          </p:nvSpPr>
          <p:spPr bwMode="auto">
            <a:xfrm>
              <a:off x="2529" y="3779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0072" name="Text Box 192"/>
            <p:cNvSpPr txBox="1">
              <a:spLocks noChangeArrowheads="1"/>
            </p:cNvSpPr>
            <p:nvPr/>
          </p:nvSpPr>
          <p:spPr bwMode="auto">
            <a:xfrm>
              <a:off x="3274" y="3779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3</a:t>
              </a:r>
            </a:p>
          </p:txBody>
        </p:sp>
        <p:grpSp>
          <p:nvGrpSpPr>
            <p:cNvPr id="40073" name="Group 193"/>
            <p:cNvGrpSpPr>
              <a:grpSpLocks/>
            </p:cNvGrpSpPr>
            <p:nvPr/>
          </p:nvGrpSpPr>
          <p:grpSpPr bwMode="auto">
            <a:xfrm>
              <a:off x="3629" y="3779"/>
              <a:ext cx="267" cy="274"/>
              <a:chOff x="3941" y="2101"/>
              <a:chExt cx="267" cy="274"/>
            </a:xfrm>
          </p:grpSpPr>
          <p:sp>
            <p:nvSpPr>
              <p:cNvPr id="40075" name="Text Box 194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40076" name="Line 195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074" name="Text Box 196"/>
            <p:cNvSpPr txBox="1">
              <a:spLocks noChangeArrowheads="1"/>
            </p:cNvSpPr>
            <p:nvPr/>
          </p:nvSpPr>
          <p:spPr bwMode="auto">
            <a:xfrm>
              <a:off x="3999" y="3779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4</a:t>
              </a:r>
            </a:p>
          </p:txBody>
        </p:sp>
      </p:grpSp>
      <p:grpSp>
        <p:nvGrpSpPr>
          <p:cNvPr id="40066" name="Group 197"/>
          <p:cNvGrpSpPr>
            <a:grpSpLocks/>
          </p:cNvGrpSpPr>
          <p:nvPr/>
        </p:nvGrpSpPr>
        <p:grpSpPr bwMode="auto">
          <a:xfrm>
            <a:off x="336550" y="2422525"/>
            <a:ext cx="4019550" cy="3860800"/>
            <a:chOff x="212" y="1526"/>
            <a:chExt cx="2532" cy="2432"/>
          </a:xfrm>
        </p:grpSpPr>
        <p:sp>
          <p:nvSpPr>
            <p:cNvPr id="40067" name="Rectangle 198"/>
            <p:cNvSpPr>
              <a:spLocks noChangeArrowheads="1"/>
            </p:cNvSpPr>
            <p:nvPr/>
          </p:nvSpPr>
          <p:spPr bwMode="auto">
            <a:xfrm>
              <a:off x="212" y="1526"/>
              <a:ext cx="2532" cy="2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altLang="en-US" sz="2400">
                  <a:solidFill>
                    <a:schemeClr val="accent2"/>
                  </a:solidFill>
                </a:rPr>
                <a:t>If </a:t>
              </a:r>
              <a:r>
                <a:rPr lang="en-US" altLang="en-US" sz="2400">
                  <a:solidFill>
                    <a:schemeClr val="accent2"/>
                  </a:solidFill>
                  <a:latin typeface="Comic Sans MS" pitchFamily="66" charset="0"/>
                  <a:sym typeface="Symbol" pitchFamily="18" charset="2"/>
                </a:rPr>
                <a:t>x</a:t>
              </a:r>
              <a:r>
                <a:rPr lang="en-US" altLang="en-US" sz="2400" baseline="-25000">
                  <a:solidFill>
                    <a:schemeClr val="accent2"/>
                  </a:solidFill>
                  <a:latin typeface="Comic Sans MS" pitchFamily="66" charset="0"/>
                  <a:sym typeface="Symbol" pitchFamily="18" charset="2"/>
                </a:rPr>
                <a:t>i</a:t>
              </a:r>
              <a:r>
                <a:rPr lang="en-US" altLang="en-US" sz="2400">
                  <a:solidFill>
                    <a:schemeClr val="accent2"/>
                  </a:solidFill>
                  <a:latin typeface="Comic Sans MS" pitchFamily="66" charset="0"/>
                  <a:sym typeface="Symbol" pitchFamily="18" charset="2"/>
                </a:rPr>
                <a:t> = y</a:t>
              </a:r>
              <a:r>
                <a:rPr lang="en-US" altLang="en-US" sz="2400" baseline="-25000">
                  <a:solidFill>
                    <a:schemeClr val="accent2"/>
                  </a:solidFill>
                  <a:latin typeface="Comic Sans MS" pitchFamily="66" charset="0"/>
                  <a:sym typeface="Symbol" pitchFamily="18" charset="2"/>
                </a:rPr>
                <a:t>j</a:t>
              </a:r>
              <a:endParaRPr lang="en-US" altLang="en-US" sz="24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endParaRPr>
            </a:p>
            <a:p>
              <a:pPr marL="342900" indent="-342900" eaLnBrk="1" hangingPunct="1">
                <a:spcBef>
                  <a:spcPct val="20000"/>
                </a:spcBef>
              </a:pPr>
              <a:r>
                <a:rPr lang="en-US" altLang="en-US" sz="2400" baseline="-25000">
                  <a:solidFill>
                    <a:schemeClr val="accent2"/>
                  </a:solidFill>
                  <a:latin typeface="Comic Sans MS" pitchFamily="66" charset="0"/>
                  <a:sym typeface="Symbol" pitchFamily="18" charset="2"/>
                </a:rPr>
                <a:t>	</a:t>
              </a:r>
              <a:r>
                <a:rPr lang="en-US" altLang="en-US" sz="2400">
                  <a:solidFill>
                    <a:srgbClr val="336699"/>
                  </a:solidFill>
                  <a:latin typeface="Comic Sans MS" pitchFamily="66" charset="0"/>
                  <a:sym typeface="Symbol" pitchFamily="18" charset="2"/>
                </a:rPr>
                <a:t>b[i, j] = “   ”</a:t>
              </a:r>
            </a:p>
            <a:p>
              <a:pPr marL="342900" indent="-342900" eaLnBrk="1" hangingPunct="1">
                <a:spcBef>
                  <a:spcPct val="20000"/>
                </a:spcBef>
              </a:pPr>
              <a:r>
                <a:rPr lang="en-US" altLang="en-US" sz="2400">
                  <a:solidFill>
                    <a:schemeClr val="accent2"/>
                  </a:solidFill>
                  <a:sym typeface="Symbol" pitchFamily="18" charset="2"/>
                </a:rPr>
                <a:t>Else if</a:t>
              </a:r>
              <a:r>
                <a:rPr lang="en-US" altLang="en-US" sz="2400">
                  <a:solidFill>
                    <a:schemeClr val="accent2"/>
                  </a:solidFill>
                  <a:latin typeface="Comic Sans MS" pitchFamily="66" charset="0"/>
                  <a:sym typeface="Symbol" pitchFamily="18" charset="2"/>
                </a:rPr>
                <a:t> 		         c[i - 1, j] ≥ c[i, j-1]</a:t>
              </a:r>
            </a:p>
            <a:p>
              <a:pPr marL="342900" indent="-342900" eaLnBrk="1" hangingPunct="1">
                <a:spcBef>
                  <a:spcPct val="20000"/>
                </a:spcBef>
              </a:pPr>
              <a:r>
                <a:rPr lang="en-US" altLang="en-US" sz="2400">
                  <a:solidFill>
                    <a:schemeClr val="accent2"/>
                  </a:solidFill>
                </a:rPr>
                <a:t>		</a:t>
              </a:r>
              <a:r>
                <a:rPr lang="en-US" altLang="en-US" sz="2400">
                  <a:solidFill>
                    <a:srgbClr val="336699"/>
                  </a:solidFill>
                  <a:latin typeface="Comic Sans MS" pitchFamily="66" charset="0"/>
                  <a:sym typeface="Symbol" pitchFamily="18" charset="2"/>
                </a:rPr>
                <a:t>b[i, j] = “  ”</a:t>
              </a:r>
            </a:p>
            <a:p>
              <a:pPr marL="342900" indent="-342900" eaLnBrk="1" hangingPunct="1">
                <a:spcBef>
                  <a:spcPct val="20000"/>
                </a:spcBef>
              </a:pPr>
              <a:r>
                <a:rPr lang="en-US" altLang="en-US" sz="2400">
                  <a:solidFill>
                    <a:schemeClr val="accent2"/>
                  </a:solidFill>
                  <a:sym typeface="Symbol" pitchFamily="18" charset="2"/>
                </a:rPr>
                <a:t>else</a:t>
              </a:r>
            </a:p>
            <a:p>
              <a:pPr marL="342900" indent="-342900" eaLnBrk="1" hangingPunct="1">
                <a:spcBef>
                  <a:spcPct val="20000"/>
                </a:spcBef>
              </a:pPr>
              <a:r>
                <a:rPr lang="en-US" altLang="en-US" sz="2400">
                  <a:solidFill>
                    <a:schemeClr val="accent2"/>
                  </a:solidFill>
                  <a:latin typeface="Comic Sans MS" pitchFamily="66" charset="0"/>
                  <a:sym typeface="Symbol" pitchFamily="18" charset="2"/>
                </a:rPr>
                <a:t>		</a:t>
              </a:r>
              <a:r>
                <a:rPr lang="en-US" altLang="en-US" sz="2400">
                  <a:solidFill>
                    <a:srgbClr val="336699"/>
                  </a:solidFill>
                  <a:latin typeface="Comic Sans MS" pitchFamily="66" charset="0"/>
                  <a:sym typeface="Symbol" pitchFamily="18" charset="2"/>
                </a:rPr>
                <a:t>b[i, j] = “  ”</a:t>
              </a:r>
              <a:endParaRPr lang="en-US" altLang="en-US" sz="2400">
                <a:solidFill>
                  <a:srgbClr val="336699"/>
                </a:solidFill>
              </a:endParaRPr>
            </a:p>
          </p:txBody>
        </p:sp>
        <p:sp>
          <p:nvSpPr>
            <p:cNvPr id="40068" name="Line 199"/>
            <p:cNvSpPr>
              <a:spLocks noChangeShapeType="1"/>
            </p:cNvSpPr>
            <p:nvPr/>
          </p:nvSpPr>
          <p:spPr bwMode="auto">
            <a:xfrm flipH="1" flipV="1">
              <a:off x="1311" y="1885"/>
              <a:ext cx="174" cy="174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558" grpId="0"/>
      <p:bldP spid="658559" grpId="0"/>
      <p:bldP spid="658560" grpId="0"/>
      <p:bldP spid="658564" grpId="0"/>
      <p:bldP spid="658571" grpId="0"/>
      <p:bldP spid="658572" grpId="0"/>
      <p:bldP spid="658573" grpId="0"/>
      <p:bldP spid="65857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383652F1-5849-4C26-B4E4-C0603DDF6037}" type="slidenum">
              <a:rPr lang="en-US" altLang="en-US" sz="1400"/>
              <a:pPr algn="r" eaLnBrk="1" hangingPunct="1"/>
              <a:t>37</a:t>
            </a:fld>
            <a:endParaRPr lang="en-US" alt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4. Constructing a LCS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0013" y="1146175"/>
            <a:ext cx="8801100" cy="1697038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Start at </a:t>
            </a:r>
            <a:r>
              <a:rPr lang="en-US" altLang="en-US" sz="2400" smtClean="0">
                <a:latin typeface="Comic Sans MS" pitchFamily="66" charset="0"/>
              </a:rPr>
              <a:t>b[m, n]</a:t>
            </a:r>
            <a:r>
              <a:rPr lang="en-US" altLang="en-US" sz="2400" smtClean="0"/>
              <a:t> and follow the arrows</a:t>
            </a:r>
          </a:p>
          <a:p>
            <a:pPr eaLnBrk="1" hangingPunct="1"/>
            <a:r>
              <a:rPr lang="en-US" altLang="en-US" sz="2400" smtClean="0"/>
              <a:t>When we encounter a “    “ in </a:t>
            </a:r>
            <a:r>
              <a:rPr lang="en-US" altLang="en-US" sz="2400" smtClean="0">
                <a:latin typeface="Comic Sans MS" pitchFamily="66" charset="0"/>
              </a:rPr>
              <a:t>b[i, j] </a:t>
            </a:r>
            <a:r>
              <a:rPr lang="en-US" altLang="en-US" sz="2400" smtClean="0">
                <a:latin typeface="Comic Sans MS" pitchFamily="66" charset="0"/>
                <a:sym typeface="Symbol" pitchFamily="18" charset="2"/>
              </a:rPr>
              <a:t> x</a:t>
            </a:r>
            <a:r>
              <a:rPr lang="en-US" altLang="en-US" sz="2400" baseline="-25000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altLang="en-US" sz="2400" smtClean="0">
                <a:latin typeface="Comic Sans MS" pitchFamily="66" charset="0"/>
                <a:sym typeface="Symbol" pitchFamily="18" charset="2"/>
              </a:rPr>
              <a:t> = y</a:t>
            </a:r>
            <a:r>
              <a:rPr lang="en-US" altLang="en-US" sz="2400" baseline="-25000" smtClean="0">
                <a:latin typeface="Comic Sans MS" pitchFamily="66" charset="0"/>
                <a:sym typeface="Symbol" pitchFamily="18" charset="2"/>
              </a:rPr>
              <a:t>j</a:t>
            </a:r>
            <a:r>
              <a:rPr lang="en-US" altLang="en-US" sz="240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en-US" sz="2400" smtClean="0">
                <a:sym typeface="Symbol" pitchFamily="18" charset="2"/>
              </a:rPr>
              <a:t> is an element of the LCS </a:t>
            </a:r>
          </a:p>
        </p:txBody>
      </p:sp>
      <p:graphicFrame>
        <p:nvGraphicFramePr>
          <p:cNvPr id="659460" name="Group 4"/>
          <p:cNvGraphicFramePr>
            <a:graphicFrameLocks noGrp="1"/>
          </p:cNvGraphicFramePr>
          <p:nvPr/>
        </p:nvGraphicFramePr>
        <p:xfrm>
          <a:off x="2660650" y="2840038"/>
          <a:ext cx="4102100" cy="3556000"/>
        </p:xfrm>
        <a:graphic>
          <a:graphicData uri="http://schemas.openxmlformats.org/drawingml/2006/table">
            <a:tbl>
              <a:tblPr/>
              <a:tblGrid>
                <a:gridCol w="585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1039" name="Text Box 78"/>
          <p:cNvSpPr txBox="1">
            <a:spLocks noChangeArrowheads="1"/>
          </p:cNvSpPr>
          <p:nvPr/>
        </p:nvSpPr>
        <p:spPr bwMode="auto">
          <a:xfrm>
            <a:off x="2774950" y="21875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0</a:t>
            </a:r>
          </a:p>
        </p:txBody>
      </p:sp>
      <p:sp>
        <p:nvSpPr>
          <p:cNvPr id="41040" name="Text Box 79"/>
          <p:cNvSpPr txBox="1">
            <a:spLocks noChangeArrowheads="1"/>
          </p:cNvSpPr>
          <p:nvPr/>
        </p:nvSpPr>
        <p:spPr bwMode="auto">
          <a:xfrm>
            <a:off x="3384550" y="2187575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1</a:t>
            </a:r>
          </a:p>
        </p:txBody>
      </p:sp>
      <p:sp>
        <p:nvSpPr>
          <p:cNvPr id="41041" name="Text Box 80"/>
          <p:cNvSpPr txBox="1">
            <a:spLocks noChangeArrowheads="1"/>
          </p:cNvSpPr>
          <p:nvPr/>
        </p:nvSpPr>
        <p:spPr bwMode="auto">
          <a:xfrm>
            <a:off x="3938588" y="21875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2</a:t>
            </a:r>
          </a:p>
        </p:txBody>
      </p:sp>
      <p:sp>
        <p:nvSpPr>
          <p:cNvPr id="41042" name="Text Box 81"/>
          <p:cNvSpPr txBox="1">
            <a:spLocks noChangeArrowheads="1"/>
          </p:cNvSpPr>
          <p:nvPr/>
        </p:nvSpPr>
        <p:spPr bwMode="auto">
          <a:xfrm>
            <a:off x="6334125" y="21875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6</a:t>
            </a:r>
          </a:p>
        </p:txBody>
      </p:sp>
      <p:sp>
        <p:nvSpPr>
          <p:cNvPr id="41043" name="Text Box 82"/>
          <p:cNvSpPr txBox="1">
            <a:spLocks noChangeArrowheads="1"/>
          </p:cNvSpPr>
          <p:nvPr/>
        </p:nvSpPr>
        <p:spPr bwMode="auto">
          <a:xfrm>
            <a:off x="4568825" y="21875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3</a:t>
            </a:r>
          </a:p>
        </p:txBody>
      </p:sp>
      <p:sp>
        <p:nvSpPr>
          <p:cNvPr id="41044" name="Text Box 83"/>
          <p:cNvSpPr txBox="1">
            <a:spLocks noChangeArrowheads="1"/>
          </p:cNvSpPr>
          <p:nvPr/>
        </p:nvSpPr>
        <p:spPr bwMode="auto">
          <a:xfrm>
            <a:off x="5140325" y="21875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4</a:t>
            </a:r>
          </a:p>
        </p:txBody>
      </p:sp>
      <p:sp>
        <p:nvSpPr>
          <p:cNvPr id="41045" name="Text Box 84"/>
          <p:cNvSpPr txBox="1">
            <a:spLocks noChangeArrowheads="1"/>
          </p:cNvSpPr>
          <p:nvPr/>
        </p:nvSpPr>
        <p:spPr bwMode="auto">
          <a:xfrm>
            <a:off x="5719763" y="21875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5</a:t>
            </a:r>
          </a:p>
        </p:txBody>
      </p:sp>
      <p:sp>
        <p:nvSpPr>
          <p:cNvPr id="41046" name="Text Box 85"/>
          <p:cNvSpPr txBox="1">
            <a:spLocks noChangeArrowheads="1"/>
          </p:cNvSpPr>
          <p:nvPr/>
        </p:nvSpPr>
        <p:spPr bwMode="auto">
          <a:xfrm>
            <a:off x="2768600" y="2498725"/>
            <a:ext cx="365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y</a:t>
            </a:r>
            <a:r>
              <a:rPr lang="en-US" altLang="en-US" baseline="-25000">
                <a:latin typeface="Comic Sans MS" pitchFamily="66" charset="0"/>
              </a:rPr>
              <a:t>j</a:t>
            </a:r>
            <a:endParaRPr lang="en-US" altLang="en-US">
              <a:latin typeface="Comic Sans MS" pitchFamily="66" charset="0"/>
            </a:endParaRPr>
          </a:p>
        </p:txBody>
      </p:sp>
      <p:sp>
        <p:nvSpPr>
          <p:cNvPr id="41047" name="Text Box 86"/>
          <p:cNvSpPr txBox="1">
            <a:spLocks noChangeArrowheads="1"/>
          </p:cNvSpPr>
          <p:nvPr/>
        </p:nvSpPr>
        <p:spPr bwMode="auto">
          <a:xfrm>
            <a:off x="3378200" y="2498725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B</a:t>
            </a:r>
          </a:p>
        </p:txBody>
      </p:sp>
      <p:sp>
        <p:nvSpPr>
          <p:cNvPr id="41048" name="Text Box 87"/>
          <p:cNvSpPr txBox="1">
            <a:spLocks noChangeArrowheads="1"/>
          </p:cNvSpPr>
          <p:nvPr/>
        </p:nvSpPr>
        <p:spPr bwMode="auto">
          <a:xfrm>
            <a:off x="3932238" y="249872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D</a:t>
            </a:r>
          </a:p>
        </p:txBody>
      </p:sp>
      <p:sp>
        <p:nvSpPr>
          <p:cNvPr id="41049" name="Text Box 88"/>
          <p:cNvSpPr txBox="1">
            <a:spLocks noChangeArrowheads="1"/>
          </p:cNvSpPr>
          <p:nvPr/>
        </p:nvSpPr>
        <p:spPr bwMode="auto">
          <a:xfrm>
            <a:off x="6327775" y="2498725"/>
            <a:ext cx="35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A</a:t>
            </a:r>
          </a:p>
        </p:txBody>
      </p:sp>
      <p:sp>
        <p:nvSpPr>
          <p:cNvPr id="41050" name="Text Box 89"/>
          <p:cNvSpPr txBox="1">
            <a:spLocks noChangeArrowheads="1"/>
          </p:cNvSpPr>
          <p:nvPr/>
        </p:nvSpPr>
        <p:spPr bwMode="auto">
          <a:xfrm>
            <a:off x="4562475" y="24987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C</a:t>
            </a:r>
          </a:p>
        </p:txBody>
      </p:sp>
      <p:sp>
        <p:nvSpPr>
          <p:cNvPr id="41051" name="Text Box 90"/>
          <p:cNvSpPr txBox="1">
            <a:spLocks noChangeArrowheads="1"/>
          </p:cNvSpPr>
          <p:nvPr/>
        </p:nvSpPr>
        <p:spPr bwMode="auto">
          <a:xfrm>
            <a:off x="5133975" y="2498725"/>
            <a:ext cx="35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A</a:t>
            </a:r>
          </a:p>
        </p:txBody>
      </p:sp>
      <p:sp>
        <p:nvSpPr>
          <p:cNvPr id="41052" name="Text Box 91"/>
          <p:cNvSpPr txBox="1">
            <a:spLocks noChangeArrowheads="1"/>
          </p:cNvSpPr>
          <p:nvPr/>
        </p:nvSpPr>
        <p:spPr bwMode="auto">
          <a:xfrm>
            <a:off x="5713413" y="2498725"/>
            <a:ext cx="328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B</a:t>
            </a:r>
          </a:p>
        </p:txBody>
      </p:sp>
      <p:sp>
        <p:nvSpPr>
          <p:cNvPr id="41053" name="Text Box 92"/>
          <p:cNvSpPr txBox="1">
            <a:spLocks noChangeArrowheads="1"/>
          </p:cNvSpPr>
          <p:nvPr/>
        </p:nvSpPr>
        <p:spPr bwMode="auto">
          <a:xfrm>
            <a:off x="1819275" y="51276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5</a:t>
            </a:r>
          </a:p>
        </p:txBody>
      </p:sp>
      <p:sp>
        <p:nvSpPr>
          <p:cNvPr id="41054" name="Text Box 93"/>
          <p:cNvSpPr txBox="1">
            <a:spLocks noChangeArrowheads="1"/>
          </p:cNvSpPr>
          <p:nvPr/>
        </p:nvSpPr>
        <p:spPr bwMode="auto">
          <a:xfrm>
            <a:off x="1838325" y="3308350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1</a:t>
            </a:r>
          </a:p>
        </p:txBody>
      </p:sp>
      <p:sp>
        <p:nvSpPr>
          <p:cNvPr id="41055" name="Text Box 94"/>
          <p:cNvSpPr txBox="1">
            <a:spLocks noChangeArrowheads="1"/>
          </p:cNvSpPr>
          <p:nvPr/>
        </p:nvSpPr>
        <p:spPr bwMode="auto">
          <a:xfrm>
            <a:off x="1819275" y="37639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2</a:t>
            </a:r>
          </a:p>
        </p:txBody>
      </p:sp>
      <p:sp>
        <p:nvSpPr>
          <p:cNvPr id="41056" name="Text Box 95"/>
          <p:cNvSpPr txBox="1">
            <a:spLocks noChangeArrowheads="1"/>
          </p:cNvSpPr>
          <p:nvPr/>
        </p:nvSpPr>
        <p:spPr bwMode="auto">
          <a:xfrm>
            <a:off x="1819275" y="28543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0</a:t>
            </a:r>
          </a:p>
        </p:txBody>
      </p:sp>
      <p:sp>
        <p:nvSpPr>
          <p:cNvPr id="41057" name="Text Box 96"/>
          <p:cNvSpPr txBox="1">
            <a:spLocks noChangeArrowheads="1"/>
          </p:cNvSpPr>
          <p:nvPr/>
        </p:nvSpPr>
        <p:spPr bwMode="auto">
          <a:xfrm>
            <a:off x="1819275" y="42179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3</a:t>
            </a:r>
          </a:p>
        </p:txBody>
      </p:sp>
      <p:sp>
        <p:nvSpPr>
          <p:cNvPr id="41058" name="Text Box 97"/>
          <p:cNvSpPr txBox="1">
            <a:spLocks noChangeArrowheads="1"/>
          </p:cNvSpPr>
          <p:nvPr/>
        </p:nvSpPr>
        <p:spPr bwMode="auto">
          <a:xfrm>
            <a:off x="1819275" y="4673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4</a:t>
            </a:r>
          </a:p>
        </p:txBody>
      </p:sp>
      <p:sp>
        <p:nvSpPr>
          <p:cNvPr id="41059" name="Text Box 98"/>
          <p:cNvSpPr txBox="1">
            <a:spLocks noChangeArrowheads="1"/>
          </p:cNvSpPr>
          <p:nvPr/>
        </p:nvSpPr>
        <p:spPr bwMode="auto">
          <a:xfrm>
            <a:off x="1819275" y="55832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6</a:t>
            </a:r>
          </a:p>
        </p:txBody>
      </p:sp>
      <p:sp>
        <p:nvSpPr>
          <p:cNvPr id="41060" name="Text Box 99"/>
          <p:cNvSpPr txBox="1">
            <a:spLocks noChangeArrowheads="1"/>
          </p:cNvSpPr>
          <p:nvPr/>
        </p:nvSpPr>
        <p:spPr bwMode="auto">
          <a:xfrm>
            <a:off x="1819275" y="60388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7</a:t>
            </a:r>
          </a:p>
        </p:txBody>
      </p:sp>
      <p:sp>
        <p:nvSpPr>
          <p:cNvPr id="41061" name="Text Box 100"/>
          <p:cNvSpPr txBox="1">
            <a:spLocks noChangeArrowheads="1"/>
          </p:cNvSpPr>
          <p:nvPr/>
        </p:nvSpPr>
        <p:spPr bwMode="auto">
          <a:xfrm>
            <a:off x="2233613" y="51292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D</a:t>
            </a:r>
          </a:p>
        </p:txBody>
      </p:sp>
      <p:sp>
        <p:nvSpPr>
          <p:cNvPr id="41062" name="Text Box 101"/>
          <p:cNvSpPr txBox="1">
            <a:spLocks noChangeArrowheads="1"/>
          </p:cNvSpPr>
          <p:nvPr/>
        </p:nvSpPr>
        <p:spPr bwMode="auto">
          <a:xfrm>
            <a:off x="2252663" y="3309938"/>
            <a:ext cx="350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A</a:t>
            </a:r>
          </a:p>
        </p:txBody>
      </p:sp>
      <p:sp>
        <p:nvSpPr>
          <p:cNvPr id="41063" name="Text Box 102"/>
          <p:cNvSpPr txBox="1">
            <a:spLocks noChangeArrowheads="1"/>
          </p:cNvSpPr>
          <p:nvPr/>
        </p:nvSpPr>
        <p:spPr bwMode="auto">
          <a:xfrm>
            <a:off x="2233613" y="3765550"/>
            <a:ext cx="328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B</a:t>
            </a:r>
          </a:p>
        </p:txBody>
      </p:sp>
      <p:sp>
        <p:nvSpPr>
          <p:cNvPr id="41064" name="Text Box 103"/>
          <p:cNvSpPr txBox="1">
            <a:spLocks noChangeArrowheads="1"/>
          </p:cNvSpPr>
          <p:nvPr/>
        </p:nvSpPr>
        <p:spPr bwMode="auto">
          <a:xfrm>
            <a:off x="2233613" y="2855913"/>
            <a:ext cx="36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x</a:t>
            </a:r>
            <a:r>
              <a:rPr lang="en-US" altLang="en-US" baseline="-25000">
                <a:latin typeface="Comic Sans MS" pitchFamily="66" charset="0"/>
              </a:rPr>
              <a:t>i</a:t>
            </a:r>
            <a:endParaRPr lang="en-US" altLang="en-US">
              <a:latin typeface="Comic Sans MS" pitchFamily="66" charset="0"/>
            </a:endParaRPr>
          </a:p>
        </p:txBody>
      </p:sp>
      <p:sp>
        <p:nvSpPr>
          <p:cNvPr id="41065" name="Text Box 104"/>
          <p:cNvSpPr txBox="1">
            <a:spLocks noChangeArrowheads="1"/>
          </p:cNvSpPr>
          <p:nvPr/>
        </p:nvSpPr>
        <p:spPr bwMode="auto">
          <a:xfrm>
            <a:off x="2233613" y="42195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C</a:t>
            </a:r>
          </a:p>
        </p:txBody>
      </p:sp>
      <p:sp>
        <p:nvSpPr>
          <p:cNvPr id="41066" name="Text Box 105"/>
          <p:cNvSpPr txBox="1">
            <a:spLocks noChangeArrowheads="1"/>
          </p:cNvSpPr>
          <p:nvPr/>
        </p:nvSpPr>
        <p:spPr bwMode="auto">
          <a:xfrm>
            <a:off x="2233613" y="4675188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B</a:t>
            </a:r>
          </a:p>
        </p:txBody>
      </p:sp>
      <p:sp>
        <p:nvSpPr>
          <p:cNvPr id="41067" name="Text Box 106"/>
          <p:cNvSpPr txBox="1">
            <a:spLocks noChangeArrowheads="1"/>
          </p:cNvSpPr>
          <p:nvPr/>
        </p:nvSpPr>
        <p:spPr bwMode="auto">
          <a:xfrm>
            <a:off x="2233613" y="5584825"/>
            <a:ext cx="3508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A</a:t>
            </a:r>
          </a:p>
        </p:txBody>
      </p:sp>
      <p:sp>
        <p:nvSpPr>
          <p:cNvPr id="41068" name="Text Box 107"/>
          <p:cNvSpPr txBox="1">
            <a:spLocks noChangeArrowheads="1"/>
          </p:cNvSpPr>
          <p:nvPr/>
        </p:nvSpPr>
        <p:spPr bwMode="auto">
          <a:xfrm>
            <a:off x="2233613" y="6040438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omic Sans MS" pitchFamily="66" charset="0"/>
              </a:rPr>
              <a:t>B</a:t>
            </a:r>
          </a:p>
        </p:txBody>
      </p:sp>
      <p:grpSp>
        <p:nvGrpSpPr>
          <p:cNvPr id="41069" name="Group 108"/>
          <p:cNvGrpSpPr>
            <a:grpSpLocks/>
          </p:cNvGrpSpPr>
          <p:nvPr/>
        </p:nvGrpSpPr>
        <p:grpSpPr bwMode="auto">
          <a:xfrm>
            <a:off x="3386138" y="2946400"/>
            <a:ext cx="3273425" cy="366713"/>
            <a:chOff x="2133" y="1816"/>
            <a:chExt cx="2062" cy="231"/>
          </a:xfrm>
        </p:grpSpPr>
        <p:sp>
          <p:nvSpPr>
            <p:cNvPr id="41160" name="Text Box 109"/>
            <p:cNvSpPr txBox="1">
              <a:spLocks noChangeArrowheads="1"/>
            </p:cNvSpPr>
            <p:nvPr/>
          </p:nvSpPr>
          <p:spPr bwMode="auto">
            <a:xfrm>
              <a:off x="2133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1161" name="Text Box 110"/>
            <p:cNvSpPr txBox="1">
              <a:spLocks noChangeArrowheads="1"/>
            </p:cNvSpPr>
            <p:nvPr/>
          </p:nvSpPr>
          <p:spPr bwMode="auto">
            <a:xfrm>
              <a:off x="2482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1162" name="Text Box 111"/>
            <p:cNvSpPr txBox="1">
              <a:spLocks noChangeArrowheads="1"/>
            </p:cNvSpPr>
            <p:nvPr/>
          </p:nvSpPr>
          <p:spPr bwMode="auto">
            <a:xfrm>
              <a:off x="3991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1163" name="Text Box 112"/>
            <p:cNvSpPr txBox="1">
              <a:spLocks noChangeArrowheads="1"/>
            </p:cNvSpPr>
            <p:nvPr/>
          </p:nvSpPr>
          <p:spPr bwMode="auto">
            <a:xfrm>
              <a:off x="2879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1164" name="Text Box 113"/>
            <p:cNvSpPr txBox="1">
              <a:spLocks noChangeArrowheads="1"/>
            </p:cNvSpPr>
            <p:nvPr/>
          </p:nvSpPr>
          <p:spPr bwMode="auto">
            <a:xfrm>
              <a:off x="3239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1165" name="Text Box 114"/>
            <p:cNvSpPr txBox="1">
              <a:spLocks noChangeArrowheads="1"/>
            </p:cNvSpPr>
            <p:nvPr/>
          </p:nvSpPr>
          <p:spPr bwMode="auto">
            <a:xfrm>
              <a:off x="3604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</p:grpSp>
      <p:grpSp>
        <p:nvGrpSpPr>
          <p:cNvPr id="41070" name="Group 115"/>
          <p:cNvGrpSpPr>
            <a:grpSpLocks/>
          </p:cNvGrpSpPr>
          <p:nvPr/>
        </p:nvGrpSpPr>
        <p:grpSpPr bwMode="auto">
          <a:xfrm>
            <a:off x="2787650" y="2946400"/>
            <a:ext cx="325438" cy="3524250"/>
            <a:chOff x="1756" y="1816"/>
            <a:chExt cx="205" cy="2220"/>
          </a:xfrm>
        </p:grpSpPr>
        <p:sp>
          <p:nvSpPr>
            <p:cNvPr id="41152" name="Text Box 116"/>
            <p:cNvSpPr txBox="1">
              <a:spLocks noChangeArrowheads="1"/>
            </p:cNvSpPr>
            <p:nvPr/>
          </p:nvSpPr>
          <p:spPr bwMode="auto">
            <a:xfrm>
              <a:off x="1757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1153" name="Text Box 117"/>
            <p:cNvSpPr txBox="1">
              <a:spLocks noChangeArrowheads="1"/>
            </p:cNvSpPr>
            <p:nvPr/>
          </p:nvSpPr>
          <p:spPr bwMode="auto">
            <a:xfrm>
              <a:off x="1756" y="3231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1154" name="Text Box 118"/>
            <p:cNvSpPr txBox="1">
              <a:spLocks noChangeArrowheads="1"/>
            </p:cNvSpPr>
            <p:nvPr/>
          </p:nvSpPr>
          <p:spPr bwMode="auto">
            <a:xfrm>
              <a:off x="1757" y="208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1155" name="Text Box 119"/>
            <p:cNvSpPr txBox="1">
              <a:spLocks noChangeArrowheads="1"/>
            </p:cNvSpPr>
            <p:nvPr/>
          </p:nvSpPr>
          <p:spPr bwMode="auto">
            <a:xfrm>
              <a:off x="1756" y="237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1156" name="Text Box 120"/>
            <p:cNvSpPr txBox="1">
              <a:spLocks noChangeArrowheads="1"/>
            </p:cNvSpPr>
            <p:nvPr/>
          </p:nvSpPr>
          <p:spPr bwMode="auto">
            <a:xfrm>
              <a:off x="1756" y="265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1157" name="Text Box 121"/>
            <p:cNvSpPr txBox="1">
              <a:spLocks noChangeArrowheads="1"/>
            </p:cNvSpPr>
            <p:nvPr/>
          </p:nvSpPr>
          <p:spPr bwMode="auto">
            <a:xfrm>
              <a:off x="1756" y="294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1158" name="Text Box 122"/>
            <p:cNvSpPr txBox="1">
              <a:spLocks noChangeArrowheads="1"/>
            </p:cNvSpPr>
            <p:nvPr/>
          </p:nvSpPr>
          <p:spPr bwMode="auto">
            <a:xfrm>
              <a:off x="1756" y="351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1159" name="Text Box 123"/>
            <p:cNvSpPr txBox="1">
              <a:spLocks noChangeArrowheads="1"/>
            </p:cNvSpPr>
            <p:nvPr/>
          </p:nvSpPr>
          <p:spPr bwMode="auto">
            <a:xfrm>
              <a:off x="1756" y="380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</p:grpSp>
      <p:sp>
        <p:nvSpPr>
          <p:cNvPr id="41071" name="Text Box 124"/>
          <p:cNvSpPr txBox="1">
            <a:spLocks noChangeArrowheads="1"/>
          </p:cNvSpPr>
          <p:nvPr/>
        </p:nvSpPr>
        <p:spPr bwMode="auto">
          <a:xfrm>
            <a:off x="3387725" y="3335338"/>
            <a:ext cx="3238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  <a:sym typeface="Symbol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</a:rPr>
              <a:t>0</a:t>
            </a:r>
          </a:p>
        </p:txBody>
      </p:sp>
      <p:sp>
        <p:nvSpPr>
          <p:cNvPr id="41072" name="Text Box 125"/>
          <p:cNvSpPr txBox="1">
            <a:spLocks noChangeArrowheads="1"/>
          </p:cNvSpPr>
          <p:nvPr/>
        </p:nvSpPr>
        <p:spPr bwMode="auto">
          <a:xfrm>
            <a:off x="3933825" y="3335338"/>
            <a:ext cx="3238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  <a:sym typeface="Symbol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</a:rPr>
              <a:t>0</a:t>
            </a:r>
          </a:p>
        </p:txBody>
      </p:sp>
      <p:sp>
        <p:nvSpPr>
          <p:cNvPr id="41073" name="Text Box 126"/>
          <p:cNvSpPr txBox="1">
            <a:spLocks noChangeArrowheads="1"/>
          </p:cNvSpPr>
          <p:nvPr/>
        </p:nvSpPr>
        <p:spPr bwMode="auto">
          <a:xfrm>
            <a:off x="4565650" y="3335338"/>
            <a:ext cx="3238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  <a:sym typeface="Symbol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</a:rPr>
              <a:t>0</a:t>
            </a:r>
          </a:p>
        </p:txBody>
      </p:sp>
      <p:grpSp>
        <p:nvGrpSpPr>
          <p:cNvPr id="41074" name="Group 127"/>
          <p:cNvGrpSpPr>
            <a:grpSpLocks/>
          </p:cNvGrpSpPr>
          <p:nvPr/>
        </p:nvGrpSpPr>
        <p:grpSpPr bwMode="auto">
          <a:xfrm>
            <a:off x="5132388" y="3333750"/>
            <a:ext cx="352425" cy="436563"/>
            <a:chOff x="3233" y="2100"/>
            <a:chExt cx="222" cy="275"/>
          </a:xfrm>
        </p:grpSpPr>
        <p:sp>
          <p:nvSpPr>
            <p:cNvPr id="41150" name="Text Box 128"/>
            <p:cNvSpPr txBox="1">
              <a:spLocks noChangeArrowheads="1"/>
            </p:cNvSpPr>
            <p:nvPr/>
          </p:nvSpPr>
          <p:spPr bwMode="auto">
            <a:xfrm>
              <a:off x="3251" y="2101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1151" name="Line 129"/>
            <p:cNvSpPr>
              <a:spLocks noChangeShapeType="1"/>
            </p:cNvSpPr>
            <p:nvPr/>
          </p:nvSpPr>
          <p:spPr bwMode="auto">
            <a:xfrm flipH="1" flipV="1">
              <a:off x="3233" y="2100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5" name="Text Box 130"/>
          <p:cNvSpPr txBox="1">
            <a:spLocks noChangeArrowheads="1"/>
          </p:cNvSpPr>
          <p:nvPr/>
        </p:nvSpPr>
        <p:spPr bwMode="auto">
          <a:xfrm>
            <a:off x="5575300" y="3492500"/>
            <a:ext cx="6096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  <a:sym typeface="Symbol" pitchFamily="18" charset="2"/>
              </a:rPr>
              <a:t></a:t>
            </a:r>
            <a:r>
              <a:rPr lang="en-US" altLang="en-US" sz="1600">
                <a:latin typeface="Comic Sans MS" pitchFamily="66" charset="0"/>
              </a:rPr>
              <a:t>1</a:t>
            </a:r>
          </a:p>
        </p:txBody>
      </p:sp>
      <p:grpSp>
        <p:nvGrpSpPr>
          <p:cNvPr id="41076" name="Group 131"/>
          <p:cNvGrpSpPr>
            <a:grpSpLocks/>
          </p:cNvGrpSpPr>
          <p:nvPr/>
        </p:nvGrpSpPr>
        <p:grpSpPr bwMode="auto">
          <a:xfrm>
            <a:off x="6256338" y="3335338"/>
            <a:ext cx="423862" cy="434975"/>
            <a:chOff x="3941" y="2101"/>
            <a:chExt cx="267" cy="274"/>
          </a:xfrm>
        </p:grpSpPr>
        <p:sp>
          <p:nvSpPr>
            <p:cNvPr id="41148" name="Text Box 132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1149" name="Line 133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077" name="Group 134"/>
          <p:cNvGrpSpPr>
            <a:grpSpLocks/>
          </p:cNvGrpSpPr>
          <p:nvPr/>
        </p:nvGrpSpPr>
        <p:grpSpPr bwMode="auto">
          <a:xfrm>
            <a:off x="3316288" y="3765550"/>
            <a:ext cx="423862" cy="434975"/>
            <a:chOff x="3941" y="2101"/>
            <a:chExt cx="267" cy="274"/>
          </a:xfrm>
        </p:grpSpPr>
        <p:sp>
          <p:nvSpPr>
            <p:cNvPr id="41146" name="Text Box 135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1147" name="Line 136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8" name="Text Box 137"/>
          <p:cNvSpPr txBox="1">
            <a:spLocks noChangeArrowheads="1"/>
          </p:cNvSpPr>
          <p:nvPr/>
        </p:nvSpPr>
        <p:spPr bwMode="auto">
          <a:xfrm>
            <a:off x="3827463" y="3937000"/>
            <a:ext cx="6096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  <a:sym typeface="Symbol" pitchFamily="18" charset="2"/>
              </a:rPr>
              <a:t></a:t>
            </a:r>
            <a:r>
              <a:rPr lang="en-US" altLang="en-US" sz="1600">
                <a:latin typeface="Comic Sans MS" pitchFamily="66" charset="0"/>
              </a:rPr>
              <a:t>1</a:t>
            </a:r>
          </a:p>
        </p:txBody>
      </p:sp>
      <p:sp>
        <p:nvSpPr>
          <p:cNvPr id="41079" name="Text Box 138"/>
          <p:cNvSpPr txBox="1">
            <a:spLocks noChangeArrowheads="1"/>
          </p:cNvSpPr>
          <p:nvPr/>
        </p:nvSpPr>
        <p:spPr bwMode="auto">
          <a:xfrm>
            <a:off x="4414838" y="3937000"/>
            <a:ext cx="6096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  <a:sym typeface="Symbol" pitchFamily="18" charset="2"/>
              </a:rPr>
              <a:t></a:t>
            </a:r>
            <a:r>
              <a:rPr lang="en-US" altLang="en-US" sz="1600">
                <a:latin typeface="Comic Sans MS" pitchFamily="66" charset="0"/>
              </a:rPr>
              <a:t>1</a:t>
            </a:r>
          </a:p>
        </p:txBody>
      </p:sp>
      <p:sp>
        <p:nvSpPr>
          <p:cNvPr id="41080" name="Text Box 139"/>
          <p:cNvSpPr txBox="1">
            <a:spLocks noChangeArrowheads="1"/>
          </p:cNvSpPr>
          <p:nvPr/>
        </p:nvSpPr>
        <p:spPr bwMode="auto">
          <a:xfrm>
            <a:off x="5151438" y="3765550"/>
            <a:ext cx="3238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  <a:sym typeface="Symbol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</a:rPr>
              <a:t>1</a:t>
            </a:r>
          </a:p>
        </p:txBody>
      </p:sp>
      <p:grpSp>
        <p:nvGrpSpPr>
          <p:cNvPr id="41081" name="Group 140"/>
          <p:cNvGrpSpPr>
            <a:grpSpLocks/>
          </p:cNvGrpSpPr>
          <p:nvPr/>
        </p:nvGrpSpPr>
        <p:grpSpPr bwMode="auto">
          <a:xfrm>
            <a:off x="5718175" y="3765550"/>
            <a:ext cx="423863" cy="434975"/>
            <a:chOff x="3941" y="2101"/>
            <a:chExt cx="267" cy="274"/>
          </a:xfrm>
        </p:grpSpPr>
        <p:sp>
          <p:nvSpPr>
            <p:cNvPr id="41144" name="Text Box 141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1145" name="Line 142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82" name="Text Box 143"/>
          <p:cNvSpPr txBox="1">
            <a:spLocks noChangeArrowheads="1"/>
          </p:cNvSpPr>
          <p:nvPr/>
        </p:nvSpPr>
        <p:spPr bwMode="auto">
          <a:xfrm>
            <a:off x="6151563" y="3937000"/>
            <a:ext cx="6096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  <a:sym typeface="Symbol" pitchFamily="18" charset="2"/>
              </a:rPr>
              <a:t></a:t>
            </a:r>
            <a:r>
              <a:rPr lang="en-US" altLang="en-US" sz="1600">
                <a:latin typeface="Comic Sans MS" pitchFamily="66" charset="0"/>
              </a:rPr>
              <a:t>2</a:t>
            </a:r>
          </a:p>
        </p:txBody>
      </p:sp>
      <p:grpSp>
        <p:nvGrpSpPr>
          <p:cNvPr id="41083" name="Group 144"/>
          <p:cNvGrpSpPr>
            <a:grpSpLocks/>
          </p:cNvGrpSpPr>
          <p:nvPr/>
        </p:nvGrpSpPr>
        <p:grpSpPr bwMode="auto">
          <a:xfrm>
            <a:off x="3403600" y="4229100"/>
            <a:ext cx="3209925" cy="434975"/>
            <a:chOff x="2144" y="2664"/>
            <a:chExt cx="2022" cy="274"/>
          </a:xfrm>
        </p:grpSpPr>
        <p:sp>
          <p:nvSpPr>
            <p:cNvPr id="41136" name="Text Box 145"/>
            <p:cNvSpPr txBox="1">
              <a:spLocks noChangeArrowheads="1"/>
            </p:cNvSpPr>
            <p:nvPr/>
          </p:nvSpPr>
          <p:spPr bwMode="auto">
            <a:xfrm>
              <a:off x="2144" y="2664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1137" name="Text Box 146"/>
            <p:cNvSpPr txBox="1">
              <a:spLocks noChangeArrowheads="1"/>
            </p:cNvSpPr>
            <p:nvPr/>
          </p:nvSpPr>
          <p:spPr bwMode="auto">
            <a:xfrm>
              <a:off x="2495" y="2664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1</a:t>
              </a:r>
            </a:p>
          </p:txBody>
        </p:sp>
        <p:grpSp>
          <p:nvGrpSpPr>
            <p:cNvPr id="41138" name="Group 147"/>
            <p:cNvGrpSpPr>
              <a:grpSpLocks/>
            </p:cNvGrpSpPr>
            <p:nvPr/>
          </p:nvGrpSpPr>
          <p:grpSpPr bwMode="auto">
            <a:xfrm>
              <a:off x="2843" y="2664"/>
              <a:ext cx="267" cy="274"/>
              <a:chOff x="3941" y="2101"/>
              <a:chExt cx="267" cy="274"/>
            </a:xfrm>
          </p:grpSpPr>
          <p:sp>
            <p:nvSpPr>
              <p:cNvPr id="41142" name="Text Box 148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41143" name="Line 149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139" name="Text Box 150"/>
            <p:cNvSpPr txBox="1">
              <a:spLocks noChangeArrowheads="1"/>
            </p:cNvSpPr>
            <p:nvPr/>
          </p:nvSpPr>
          <p:spPr bwMode="auto">
            <a:xfrm>
              <a:off x="3170" y="2772"/>
              <a:ext cx="384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</a:t>
              </a: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1140" name="Text Box 151"/>
            <p:cNvSpPr txBox="1">
              <a:spLocks noChangeArrowheads="1"/>
            </p:cNvSpPr>
            <p:nvPr/>
          </p:nvSpPr>
          <p:spPr bwMode="auto">
            <a:xfrm>
              <a:off x="3638" y="2664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1141" name="Text Box 152"/>
            <p:cNvSpPr txBox="1">
              <a:spLocks noChangeArrowheads="1"/>
            </p:cNvSpPr>
            <p:nvPr/>
          </p:nvSpPr>
          <p:spPr bwMode="auto">
            <a:xfrm>
              <a:off x="3962" y="2664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</p:grpSp>
      <p:grpSp>
        <p:nvGrpSpPr>
          <p:cNvPr id="41084" name="Group 153"/>
          <p:cNvGrpSpPr>
            <a:grpSpLocks/>
          </p:cNvGrpSpPr>
          <p:nvPr/>
        </p:nvGrpSpPr>
        <p:grpSpPr bwMode="auto">
          <a:xfrm>
            <a:off x="3397250" y="4664075"/>
            <a:ext cx="3381375" cy="434975"/>
            <a:chOff x="2140" y="2938"/>
            <a:chExt cx="2130" cy="274"/>
          </a:xfrm>
        </p:grpSpPr>
        <p:grpSp>
          <p:nvGrpSpPr>
            <p:cNvPr id="41126" name="Group 154"/>
            <p:cNvGrpSpPr>
              <a:grpSpLocks/>
            </p:cNvGrpSpPr>
            <p:nvPr/>
          </p:nvGrpSpPr>
          <p:grpSpPr bwMode="auto">
            <a:xfrm>
              <a:off x="2140" y="2938"/>
              <a:ext cx="267" cy="274"/>
              <a:chOff x="3941" y="2101"/>
              <a:chExt cx="267" cy="274"/>
            </a:xfrm>
          </p:grpSpPr>
          <p:sp>
            <p:nvSpPr>
              <p:cNvPr id="41134" name="Text Box 155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41135" name="Line 156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127" name="Text Box 157"/>
            <p:cNvSpPr txBox="1">
              <a:spLocks noChangeArrowheads="1"/>
            </p:cNvSpPr>
            <p:nvPr/>
          </p:nvSpPr>
          <p:spPr bwMode="auto">
            <a:xfrm>
              <a:off x="2510" y="293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1128" name="Text Box 158"/>
            <p:cNvSpPr txBox="1">
              <a:spLocks noChangeArrowheads="1"/>
            </p:cNvSpPr>
            <p:nvPr/>
          </p:nvSpPr>
          <p:spPr bwMode="auto">
            <a:xfrm>
              <a:off x="2888" y="293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1129" name="Text Box 159"/>
            <p:cNvSpPr txBox="1">
              <a:spLocks noChangeArrowheads="1"/>
            </p:cNvSpPr>
            <p:nvPr/>
          </p:nvSpPr>
          <p:spPr bwMode="auto">
            <a:xfrm>
              <a:off x="3212" y="293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  <p:grpSp>
          <p:nvGrpSpPr>
            <p:cNvPr id="41130" name="Group 160"/>
            <p:cNvGrpSpPr>
              <a:grpSpLocks/>
            </p:cNvGrpSpPr>
            <p:nvPr/>
          </p:nvGrpSpPr>
          <p:grpSpPr bwMode="auto">
            <a:xfrm>
              <a:off x="3580" y="2938"/>
              <a:ext cx="267" cy="274"/>
              <a:chOff x="3941" y="2101"/>
              <a:chExt cx="267" cy="274"/>
            </a:xfrm>
          </p:grpSpPr>
          <p:sp>
            <p:nvSpPr>
              <p:cNvPr id="41132" name="Text Box 161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41133" name="Line 162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131" name="Text Box 163"/>
            <p:cNvSpPr txBox="1">
              <a:spLocks noChangeArrowheads="1"/>
            </p:cNvSpPr>
            <p:nvPr/>
          </p:nvSpPr>
          <p:spPr bwMode="auto">
            <a:xfrm>
              <a:off x="3886" y="3046"/>
              <a:ext cx="384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</a:t>
              </a:r>
              <a:r>
                <a:rPr lang="en-US" altLang="en-US" sz="16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41085" name="Group 164"/>
          <p:cNvGrpSpPr>
            <a:grpSpLocks/>
          </p:cNvGrpSpPr>
          <p:nvPr/>
        </p:nvGrpSpPr>
        <p:grpSpPr bwMode="auto">
          <a:xfrm>
            <a:off x="3416300" y="5122863"/>
            <a:ext cx="3217863" cy="434975"/>
            <a:chOff x="2152" y="3227"/>
            <a:chExt cx="2027" cy="274"/>
          </a:xfrm>
        </p:grpSpPr>
        <p:sp>
          <p:nvSpPr>
            <p:cNvPr id="41118" name="Text Box 165"/>
            <p:cNvSpPr txBox="1">
              <a:spLocks noChangeArrowheads="1"/>
            </p:cNvSpPr>
            <p:nvPr/>
          </p:nvSpPr>
          <p:spPr bwMode="auto">
            <a:xfrm>
              <a:off x="2152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1</a:t>
              </a:r>
            </a:p>
          </p:txBody>
        </p:sp>
        <p:grpSp>
          <p:nvGrpSpPr>
            <p:cNvPr id="41119" name="Group 166"/>
            <p:cNvGrpSpPr>
              <a:grpSpLocks/>
            </p:cNvGrpSpPr>
            <p:nvPr/>
          </p:nvGrpSpPr>
          <p:grpSpPr bwMode="auto">
            <a:xfrm>
              <a:off x="2484" y="3227"/>
              <a:ext cx="267" cy="274"/>
              <a:chOff x="3941" y="2101"/>
              <a:chExt cx="267" cy="274"/>
            </a:xfrm>
          </p:grpSpPr>
          <p:sp>
            <p:nvSpPr>
              <p:cNvPr id="41124" name="Text Box 167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41125" name="Line 168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120" name="Text Box 169"/>
            <p:cNvSpPr txBox="1">
              <a:spLocks noChangeArrowheads="1"/>
            </p:cNvSpPr>
            <p:nvPr/>
          </p:nvSpPr>
          <p:spPr bwMode="auto">
            <a:xfrm>
              <a:off x="2888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1121" name="Text Box 170"/>
            <p:cNvSpPr txBox="1">
              <a:spLocks noChangeArrowheads="1"/>
            </p:cNvSpPr>
            <p:nvPr/>
          </p:nvSpPr>
          <p:spPr bwMode="auto">
            <a:xfrm>
              <a:off x="3212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1122" name="Text Box 171"/>
            <p:cNvSpPr txBox="1">
              <a:spLocks noChangeArrowheads="1"/>
            </p:cNvSpPr>
            <p:nvPr/>
          </p:nvSpPr>
          <p:spPr bwMode="auto">
            <a:xfrm>
              <a:off x="3614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41123" name="Text Box 172"/>
            <p:cNvSpPr txBox="1">
              <a:spLocks noChangeArrowheads="1"/>
            </p:cNvSpPr>
            <p:nvPr/>
          </p:nvSpPr>
          <p:spPr bwMode="auto">
            <a:xfrm>
              <a:off x="3975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41086" name="Group 173"/>
          <p:cNvGrpSpPr>
            <a:grpSpLocks/>
          </p:cNvGrpSpPr>
          <p:nvPr/>
        </p:nvGrpSpPr>
        <p:grpSpPr bwMode="auto">
          <a:xfrm>
            <a:off x="3409950" y="5568950"/>
            <a:ext cx="3249613" cy="434975"/>
            <a:chOff x="2148" y="3508"/>
            <a:chExt cx="2047" cy="274"/>
          </a:xfrm>
        </p:grpSpPr>
        <p:sp>
          <p:nvSpPr>
            <p:cNvPr id="41108" name="Text Box 174"/>
            <p:cNvSpPr txBox="1">
              <a:spLocks noChangeArrowheads="1"/>
            </p:cNvSpPr>
            <p:nvPr/>
          </p:nvSpPr>
          <p:spPr bwMode="auto">
            <a:xfrm>
              <a:off x="2148" y="350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1109" name="Text Box 175"/>
            <p:cNvSpPr txBox="1">
              <a:spLocks noChangeArrowheads="1"/>
            </p:cNvSpPr>
            <p:nvPr/>
          </p:nvSpPr>
          <p:spPr bwMode="auto">
            <a:xfrm>
              <a:off x="2884" y="350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1110" name="Text Box 176"/>
            <p:cNvSpPr txBox="1">
              <a:spLocks noChangeArrowheads="1"/>
            </p:cNvSpPr>
            <p:nvPr/>
          </p:nvSpPr>
          <p:spPr bwMode="auto">
            <a:xfrm>
              <a:off x="3610" y="350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41111" name="Text Box 177"/>
            <p:cNvSpPr txBox="1">
              <a:spLocks noChangeArrowheads="1"/>
            </p:cNvSpPr>
            <p:nvPr/>
          </p:nvSpPr>
          <p:spPr bwMode="auto">
            <a:xfrm>
              <a:off x="2530" y="350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  <p:grpSp>
          <p:nvGrpSpPr>
            <p:cNvPr id="41112" name="Group 178"/>
            <p:cNvGrpSpPr>
              <a:grpSpLocks/>
            </p:cNvGrpSpPr>
            <p:nvPr/>
          </p:nvGrpSpPr>
          <p:grpSpPr bwMode="auto">
            <a:xfrm>
              <a:off x="3226" y="3508"/>
              <a:ext cx="267" cy="274"/>
              <a:chOff x="3941" y="2101"/>
              <a:chExt cx="267" cy="274"/>
            </a:xfrm>
          </p:grpSpPr>
          <p:sp>
            <p:nvSpPr>
              <p:cNvPr id="41116" name="Text Box 179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41117" name="Line 180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113" name="Group 181"/>
            <p:cNvGrpSpPr>
              <a:grpSpLocks/>
            </p:cNvGrpSpPr>
            <p:nvPr/>
          </p:nvGrpSpPr>
          <p:grpSpPr bwMode="auto">
            <a:xfrm>
              <a:off x="3928" y="3508"/>
              <a:ext cx="267" cy="274"/>
              <a:chOff x="3941" y="2101"/>
              <a:chExt cx="267" cy="274"/>
            </a:xfrm>
          </p:grpSpPr>
          <p:sp>
            <p:nvSpPr>
              <p:cNvPr id="41114" name="Text Box 182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41115" name="Line 183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087" name="Group 184"/>
          <p:cNvGrpSpPr>
            <a:grpSpLocks/>
          </p:cNvGrpSpPr>
          <p:nvPr/>
        </p:nvGrpSpPr>
        <p:grpSpPr bwMode="auto">
          <a:xfrm>
            <a:off x="3332163" y="5999163"/>
            <a:ext cx="3340100" cy="434975"/>
            <a:chOff x="2099" y="3779"/>
            <a:chExt cx="2104" cy="274"/>
          </a:xfrm>
        </p:grpSpPr>
        <p:grpSp>
          <p:nvGrpSpPr>
            <p:cNvPr id="41098" name="Group 185"/>
            <p:cNvGrpSpPr>
              <a:grpSpLocks/>
            </p:cNvGrpSpPr>
            <p:nvPr/>
          </p:nvGrpSpPr>
          <p:grpSpPr bwMode="auto">
            <a:xfrm>
              <a:off x="2099" y="3779"/>
              <a:ext cx="267" cy="274"/>
              <a:chOff x="3941" y="2101"/>
              <a:chExt cx="267" cy="274"/>
            </a:xfrm>
          </p:grpSpPr>
          <p:sp>
            <p:nvSpPr>
              <p:cNvPr id="41106" name="Text Box 186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41107" name="Line 187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099" name="Text Box 188"/>
            <p:cNvSpPr txBox="1">
              <a:spLocks noChangeArrowheads="1"/>
            </p:cNvSpPr>
            <p:nvPr/>
          </p:nvSpPr>
          <p:spPr bwMode="auto">
            <a:xfrm>
              <a:off x="2883" y="3779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1100" name="Text Box 189"/>
            <p:cNvSpPr txBox="1">
              <a:spLocks noChangeArrowheads="1"/>
            </p:cNvSpPr>
            <p:nvPr/>
          </p:nvSpPr>
          <p:spPr bwMode="auto">
            <a:xfrm>
              <a:off x="2529" y="3779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1101" name="Text Box 190"/>
            <p:cNvSpPr txBox="1">
              <a:spLocks noChangeArrowheads="1"/>
            </p:cNvSpPr>
            <p:nvPr/>
          </p:nvSpPr>
          <p:spPr bwMode="auto">
            <a:xfrm>
              <a:off x="3274" y="3779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3</a:t>
              </a:r>
            </a:p>
          </p:txBody>
        </p:sp>
        <p:grpSp>
          <p:nvGrpSpPr>
            <p:cNvPr id="41102" name="Group 191"/>
            <p:cNvGrpSpPr>
              <a:grpSpLocks/>
            </p:cNvGrpSpPr>
            <p:nvPr/>
          </p:nvGrpSpPr>
          <p:grpSpPr bwMode="auto">
            <a:xfrm>
              <a:off x="3629" y="3779"/>
              <a:ext cx="267" cy="274"/>
              <a:chOff x="3941" y="2101"/>
              <a:chExt cx="267" cy="274"/>
            </a:xfrm>
          </p:grpSpPr>
          <p:sp>
            <p:nvSpPr>
              <p:cNvPr id="41104" name="Text Box 192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41105" name="Line 193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103" name="Text Box 194"/>
            <p:cNvSpPr txBox="1">
              <a:spLocks noChangeArrowheads="1"/>
            </p:cNvSpPr>
            <p:nvPr/>
          </p:nvSpPr>
          <p:spPr bwMode="auto">
            <a:xfrm>
              <a:off x="3999" y="3779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4</a:t>
              </a:r>
            </a:p>
          </p:txBody>
        </p:sp>
      </p:grpSp>
      <p:sp>
        <p:nvSpPr>
          <p:cNvPr id="659651" name="Line 195"/>
          <p:cNvSpPr>
            <a:spLocks noChangeShapeType="1"/>
          </p:cNvSpPr>
          <p:nvPr/>
        </p:nvSpPr>
        <p:spPr bwMode="auto">
          <a:xfrm flipH="1" flipV="1">
            <a:off x="3729038" y="1693863"/>
            <a:ext cx="271462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9652" name="Oval 196"/>
          <p:cNvSpPr>
            <a:spLocks noChangeArrowheads="1"/>
          </p:cNvSpPr>
          <p:nvPr/>
        </p:nvSpPr>
        <p:spPr bwMode="auto">
          <a:xfrm>
            <a:off x="6343650" y="5680075"/>
            <a:ext cx="300038" cy="3000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659653" name="Oval 197"/>
          <p:cNvSpPr>
            <a:spLocks noChangeArrowheads="1"/>
          </p:cNvSpPr>
          <p:nvPr/>
        </p:nvSpPr>
        <p:spPr bwMode="auto">
          <a:xfrm>
            <a:off x="5781675" y="4768850"/>
            <a:ext cx="300038" cy="3000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659654" name="Oval 198"/>
          <p:cNvSpPr>
            <a:spLocks noChangeArrowheads="1"/>
          </p:cNvSpPr>
          <p:nvPr/>
        </p:nvSpPr>
        <p:spPr bwMode="auto">
          <a:xfrm>
            <a:off x="4619625" y="4349750"/>
            <a:ext cx="300038" cy="3000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659655" name="Oval 199"/>
          <p:cNvSpPr>
            <a:spLocks noChangeArrowheads="1"/>
          </p:cNvSpPr>
          <p:nvPr/>
        </p:nvSpPr>
        <p:spPr bwMode="auto">
          <a:xfrm>
            <a:off x="3413125" y="3884613"/>
            <a:ext cx="300038" cy="300037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659656" name="Oval 200"/>
          <p:cNvSpPr>
            <a:spLocks noChangeArrowheads="1"/>
          </p:cNvSpPr>
          <p:nvPr/>
        </p:nvSpPr>
        <p:spPr bwMode="auto">
          <a:xfrm>
            <a:off x="6337300" y="6115050"/>
            <a:ext cx="300038" cy="300038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659657" name="Oval 201"/>
          <p:cNvSpPr>
            <a:spLocks noChangeArrowheads="1"/>
          </p:cNvSpPr>
          <p:nvPr/>
        </p:nvSpPr>
        <p:spPr bwMode="auto">
          <a:xfrm>
            <a:off x="5738813" y="5246688"/>
            <a:ext cx="300037" cy="300037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659658" name="Oval 202"/>
          <p:cNvSpPr>
            <a:spLocks noChangeArrowheads="1"/>
          </p:cNvSpPr>
          <p:nvPr/>
        </p:nvSpPr>
        <p:spPr bwMode="auto">
          <a:xfrm>
            <a:off x="5253038" y="4359275"/>
            <a:ext cx="300037" cy="300038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659659" name="Oval 203"/>
          <p:cNvSpPr>
            <a:spLocks noChangeArrowheads="1"/>
          </p:cNvSpPr>
          <p:nvPr/>
        </p:nvSpPr>
        <p:spPr bwMode="auto">
          <a:xfrm>
            <a:off x="4038600" y="3895725"/>
            <a:ext cx="300038" cy="300038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659660" name="Oval 204"/>
          <p:cNvSpPr>
            <a:spLocks noChangeArrowheads="1"/>
          </p:cNvSpPr>
          <p:nvPr/>
        </p:nvSpPr>
        <p:spPr bwMode="auto">
          <a:xfrm>
            <a:off x="2811463" y="3395663"/>
            <a:ext cx="300037" cy="300037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651" grpId="0" animBg="1"/>
      <p:bldP spid="659652" grpId="0" animBg="1"/>
      <p:bldP spid="659653" grpId="0" animBg="1"/>
      <p:bldP spid="659654" grpId="0" animBg="1"/>
      <p:bldP spid="659655" grpId="0" animBg="1"/>
      <p:bldP spid="659656" grpId="0" animBg="1"/>
      <p:bldP spid="659657" grpId="0" animBg="1"/>
      <p:bldP spid="659658" grpId="0" animBg="1"/>
      <p:bldP spid="659659" grpId="0" animBg="1"/>
      <p:bldP spid="65966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306A6118-82D6-4D14-9774-C366EBB46CEF}" type="slidenum">
              <a:rPr lang="en-US" altLang="en-US" sz="1400"/>
              <a:pPr algn="r" eaLnBrk="1" hangingPunct="1"/>
              <a:t>38</a:t>
            </a:fld>
            <a:endParaRPr lang="en-US" alt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PRINT-LCS(b, X, i, j)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838" y="1246188"/>
            <a:ext cx="8643937" cy="5376862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altLang="en-US" b="1" smtClean="0"/>
              <a:t> if </a:t>
            </a:r>
            <a:r>
              <a:rPr lang="en-US" altLang="en-US" smtClean="0">
                <a:latin typeface="Comic Sans MS" pitchFamily="66" charset="0"/>
              </a:rPr>
              <a:t>i = 0 or j = 0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b="1" smtClean="0"/>
              <a:t>   then return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b="1" smtClean="0"/>
              <a:t> if </a:t>
            </a:r>
            <a:r>
              <a:rPr lang="en-US" altLang="en-US" smtClean="0">
                <a:latin typeface="Comic Sans MS" pitchFamily="66" charset="0"/>
              </a:rPr>
              <a:t>b[i, j] = “   ”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b="1" smtClean="0"/>
              <a:t> 	then </a:t>
            </a:r>
            <a:r>
              <a:rPr lang="en-US" altLang="en-US" smtClean="0"/>
              <a:t>PRINT-LCS(</a:t>
            </a:r>
            <a:r>
              <a:rPr lang="en-US" altLang="en-US" smtClean="0">
                <a:latin typeface="Comic Sans MS" pitchFamily="66" charset="0"/>
              </a:rPr>
              <a:t>b, X, i - 1, j - 1</a:t>
            </a:r>
            <a:r>
              <a:rPr lang="en-US" altLang="en-US" smtClean="0"/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smtClean="0"/>
              <a:t> 	        print </a:t>
            </a:r>
            <a:r>
              <a:rPr lang="en-US" altLang="en-US" smtClean="0">
                <a:latin typeface="Comic Sans MS" pitchFamily="66" charset="0"/>
              </a:rPr>
              <a:t>x</a:t>
            </a:r>
            <a:r>
              <a:rPr lang="en-US" altLang="en-US" baseline="-25000" smtClean="0">
                <a:latin typeface="Comic Sans MS" pitchFamily="66" charset="0"/>
              </a:rPr>
              <a:t>i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b="1" smtClean="0"/>
              <a:t> elseif </a:t>
            </a:r>
            <a:r>
              <a:rPr lang="en-US" altLang="en-US" smtClean="0">
                <a:latin typeface="Comic Sans MS" pitchFamily="66" charset="0"/>
              </a:rPr>
              <a:t>b[i, j] = “↑”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b="1" smtClean="0"/>
              <a:t> 	        then </a:t>
            </a:r>
            <a:r>
              <a:rPr lang="en-US" altLang="en-US" smtClean="0"/>
              <a:t>PRINT-LCS(</a:t>
            </a:r>
            <a:r>
              <a:rPr lang="en-US" altLang="en-US" smtClean="0">
                <a:latin typeface="Comic Sans MS" pitchFamily="66" charset="0"/>
              </a:rPr>
              <a:t>b, X, i - 1, j</a:t>
            </a:r>
            <a:r>
              <a:rPr lang="en-US" altLang="en-US" smtClean="0"/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b="1" smtClean="0"/>
              <a:t> 	        else </a:t>
            </a:r>
            <a:r>
              <a:rPr lang="en-US" altLang="en-US" smtClean="0"/>
              <a:t>PRINT-LCS(</a:t>
            </a:r>
            <a:r>
              <a:rPr lang="en-US" altLang="en-US" smtClean="0">
                <a:latin typeface="Comic Sans MS" pitchFamily="66" charset="0"/>
              </a:rPr>
              <a:t>b, X, i, j - 1</a:t>
            </a:r>
            <a:r>
              <a:rPr lang="en-US" altLang="en-US" smtClean="0"/>
              <a:t>)</a:t>
            </a:r>
          </a:p>
          <a:p>
            <a:pPr marL="533400" indent="-533400" eaLnBrk="1" hangingPunct="1">
              <a:buFontTx/>
              <a:buNone/>
            </a:pPr>
            <a:endParaRPr lang="en-US" altLang="en-US" smtClean="0"/>
          </a:p>
          <a:p>
            <a:pPr marL="533400" indent="-533400" eaLnBrk="1" hangingPunct="1">
              <a:buFontTx/>
              <a:buNone/>
            </a:pPr>
            <a:r>
              <a:rPr lang="en-US" altLang="en-US" smtClean="0"/>
              <a:t>Initial call: PRINT-LCS(</a:t>
            </a:r>
            <a:r>
              <a:rPr lang="en-US" altLang="en-US" smtClean="0">
                <a:latin typeface="Comic Sans MS" pitchFamily="66" charset="0"/>
              </a:rPr>
              <a:t>b, X, length[X], length[Y]</a:t>
            </a:r>
            <a:r>
              <a:rPr lang="en-US" altLang="en-US" smtClean="0"/>
              <a:t>)</a:t>
            </a:r>
          </a:p>
        </p:txBody>
      </p:sp>
      <p:sp>
        <p:nvSpPr>
          <p:cNvPr id="660484" name="Line 4"/>
          <p:cNvSpPr>
            <a:spLocks noChangeShapeType="1"/>
          </p:cNvSpPr>
          <p:nvPr/>
        </p:nvSpPr>
        <p:spPr bwMode="auto">
          <a:xfrm flipH="1" flipV="1">
            <a:off x="2917825" y="2430463"/>
            <a:ext cx="228600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0485" name="Text Box 5"/>
          <p:cNvSpPr txBox="1">
            <a:spLocks noChangeArrowheads="1"/>
          </p:cNvSpPr>
          <p:nvPr/>
        </p:nvSpPr>
        <p:spPr bwMode="auto">
          <a:xfrm>
            <a:off x="4908550" y="1309688"/>
            <a:ext cx="3322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>
                <a:sym typeface="Symbol" pitchFamily="18" charset="2"/>
              </a:rPr>
              <a:t>Running time: </a:t>
            </a:r>
            <a:r>
              <a:rPr lang="en-US" altLang="en-US" sz="2400">
                <a:latin typeface="Comic Sans MS" pitchFamily="66" charset="0"/>
                <a:sym typeface="Symbol" pitchFamily="18" charset="2"/>
              </a:rPr>
              <a:t>(m +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3" grpId="0" build="p"/>
      <p:bldP spid="660484" grpId="0" animBg="1"/>
      <p:bldP spid="66048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A6C5C209-6170-44D2-AAB1-DDBD314D1B5D}" type="slidenum">
              <a:rPr lang="en-US" altLang="en-US" sz="1400"/>
              <a:pPr algn="r" eaLnBrk="1" hangingPunct="1"/>
              <a:t>39</a:t>
            </a:fld>
            <a:endParaRPr lang="en-US" altLang="en-US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Improving the Code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838" y="1214438"/>
            <a:ext cx="8229600" cy="53721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mtClean="0">
                <a:sym typeface="Symbol" pitchFamily="18" charset="2"/>
              </a:rPr>
              <a:t>If we only need the length of the LCS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mtClean="0">
                <a:sym typeface="Symbol" pitchFamily="18" charset="2"/>
              </a:rPr>
              <a:t>LCS-LENGTH works only on two rows of c at a time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2400" smtClean="0">
                <a:sym typeface="Symbol" pitchFamily="18" charset="2"/>
              </a:rPr>
              <a:t>The row  being computed and the previous row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mtClean="0">
                <a:sym typeface="Symbol" pitchFamily="18" charset="2"/>
              </a:rPr>
              <a:t>We can reduce the asymptotic space requirements by storing only these two rows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ECB7621-7ACB-41FE-844A-B5855DE84E2D}" type="slidenum">
              <a:rPr lang="en-US" altLang="zh-TW" smtClean="0">
                <a:ea typeface="新細明體" pitchFamily="18" charset="-120"/>
              </a:rPr>
              <a:pPr/>
              <a:t>4</a:t>
            </a:fld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Three basic components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The development of a dynamic-programming algorithm has three basic components: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The recurrence relation (for defining the value of an optimal solution);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The tabular computation (for computing the value of an optimal solution);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The traceback (for delivering an optimal solution). </a:t>
            </a:r>
          </a:p>
          <a:p>
            <a:pPr lvl="1" eaLnBrk="1" hangingPunct="1"/>
            <a:endParaRPr lang="en-US" altLang="zh-TW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CE511B9-18C2-4D3C-9D5F-6F3AB1D7E00A}" type="slidenum">
              <a:rPr lang="en-US" altLang="en-US" smtClean="0"/>
              <a:pPr/>
              <a:t>40</a:t>
            </a:fld>
            <a:endParaRPr lang="en-US" altLang="en-US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LCS Algorithm Running Time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8153400" cy="2209800"/>
          </a:xfrm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  <a:p>
            <a:pPr eaLnBrk="1" hangingPunct="1"/>
            <a:r>
              <a:rPr lang="en-US" altLang="en-US" smtClean="0">
                <a:latin typeface="Times New Roman" pitchFamily="18" charset="0"/>
              </a:rPr>
              <a:t>LCS algorithm calculates the values of each entry of the array c[m,n]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</a:rPr>
              <a:t>So what is the running time?</a:t>
            </a:r>
            <a:endParaRPr lang="en-US" altLang="en-US" smtClean="0"/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1006475" y="3657600"/>
            <a:ext cx="7146925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800"/>
              <a:t>O(m*n)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since each c[i,j] is calculated in constant time, and there are m*n elements in the array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 Rock Climbing Problem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5410200" cy="505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rock climber wants to get from the bottom of a rock to the top by the safest possible path.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At every step, he reaches for handholds above him; some holds are safer than other.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From every place, he can only reach a few nearest handholds.</a:t>
            </a:r>
          </a:p>
        </p:txBody>
      </p:sp>
      <p:pic>
        <p:nvPicPr>
          <p:cNvPr id="45060" name="Picture 4" descr="C:\WINDOWS\Application Data\Microsoft\Media Catalog\RockClimber.gif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477000" y="2209800"/>
            <a:ext cx="2278063" cy="232727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00088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Rock climbing (cont)</a:t>
            </a:r>
          </a:p>
        </p:txBody>
      </p:sp>
      <p:pic>
        <p:nvPicPr>
          <p:cNvPr id="46083" name="Picture 3" descr="C:\WINDOWS\Desktop\3101\stone_wall2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257800" y="1600200"/>
            <a:ext cx="3011488" cy="1981200"/>
          </a:xfrm>
          <a:noFill/>
        </p:spPr>
      </p:pic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457200" y="3505200"/>
            <a:ext cx="7924800" cy="13731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800"/>
              <a:t>At every step our climber can reach exactly three handholds: above, above and to the right and above and to the left.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457200" y="1676400"/>
            <a:ext cx="40386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2800"/>
              <a:t>Suppose we have a wall instead of the rock. </a:t>
            </a:r>
          </a:p>
        </p:txBody>
      </p:sp>
      <p:sp>
        <p:nvSpPr>
          <p:cNvPr id="271366" name="Text Box 6"/>
          <p:cNvSpPr txBox="1">
            <a:spLocks noChangeArrowheads="1"/>
          </p:cNvSpPr>
          <p:nvPr/>
        </p:nvSpPr>
        <p:spPr bwMode="auto">
          <a:xfrm>
            <a:off x="457200" y="5334000"/>
            <a:ext cx="82296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There is a table of “danger ratings” provided. The “Danger” of a path is the sum of danger ratings of all handholds on the path.  </a:t>
            </a:r>
          </a:p>
        </p:txBody>
      </p:sp>
      <p:sp>
        <p:nvSpPr>
          <p:cNvPr id="271367" name="Line 7"/>
          <p:cNvSpPr>
            <a:spLocks noChangeShapeType="1"/>
          </p:cNvSpPr>
          <p:nvPr/>
        </p:nvSpPr>
        <p:spPr bwMode="auto">
          <a:xfrm flipH="1" flipV="1">
            <a:off x="5410200" y="2209800"/>
            <a:ext cx="762000" cy="6858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1368" name="Line 8"/>
          <p:cNvSpPr>
            <a:spLocks noChangeShapeType="1"/>
          </p:cNvSpPr>
          <p:nvPr/>
        </p:nvSpPr>
        <p:spPr bwMode="auto">
          <a:xfrm flipV="1">
            <a:off x="6324600" y="2362200"/>
            <a:ext cx="228600" cy="5334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1369" name="Line 9"/>
          <p:cNvSpPr>
            <a:spLocks noChangeShapeType="1"/>
          </p:cNvSpPr>
          <p:nvPr/>
        </p:nvSpPr>
        <p:spPr bwMode="auto">
          <a:xfrm flipV="1">
            <a:off x="6553200" y="2362200"/>
            <a:ext cx="1676400" cy="5334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5486400" y="2667000"/>
            <a:ext cx="244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5</a:t>
            </a:r>
          </a:p>
        </p:txBody>
      </p:sp>
      <p:sp>
        <p:nvSpPr>
          <p:cNvPr id="271371" name="Text Box 11"/>
          <p:cNvSpPr txBox="1">
            <a:spLocks noChangeArrowheads="1"/>
          </p:cNvSpPr>
          <p:nvPr/>
        </p:nvSpPr>
        <p:spPr bwMode="auto">
          <a:xfrm>
            <a:off x="7391400" y="2667000"/>
            <a:ext cx="3619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3</a:t>
            </a:r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6705600" y="2057400"/>
            <a:ext cx="3619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4</a:t>
            </a:r>
          </a:p>
        </p:txBody>
      </p:sp>
      <p:sp>
        <p:nvSpPr>
          <p:cNvPr id="271373" name="Text Box 13"/>
          <p:cNvSpPr txBox="1">
            <a:spLocks noChangeArrowheads="1"/>
          </p:cNvSpPr>
          <p:nvPr/>
        </p:nvSpPr>
        <p:spPr bwMode="auto">
          <a:xfrm>
            <a:off x="6553200" y="3200400"/>
            <a:ext cx="3619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autoUpdateAnimBg="0"/>
      <p:bldP spid="271366" grpId="0" autoUpdateAnimBg="0"/>
      <p:bldP spid="271367" grpId="0" animBg="1"/>
      <p:bldP spid="271368" grpId="0" animBg="1"/>
      <p:bldP spid="271369" grpId="0" animBg="1"/>
      <p:bldP spid="271370" grpId="0" autoUpdateAnimBg="0"/>
      <p:bldP spid="271371" grpId="0" autoUpdateAnimBg="0"/>
      <p:bldP spid="271372" grpId="0" autoUpdateAnimBg="0"/>
      <p:bldP spid="271373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Rock Climbing (cont)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5197475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800"/>
              <a:t>We represent the wall as a table.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endParaRPr lang="en-US" altLang="en-US" sz="2800"/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800"/>
              <a:t>Every cell of the table contains the danger rating of the corresponding block. </a:t>
            </a:r>
          </a:p>
        </p:txBody>
      </p:sp>
      <p:graphicFrame>
        <p:nvGraphicFramePr>
          <p:cNvPr id="272388" name="Group 4"/>
          <p:cNvGraphicFramePr>
            <a:graphicFrameLocks noGrp="1"/>
          </p:cNvGraphicFramePr>
          <p:nvPr/>
        </p:nvGraphicFramePr>
        <p:xfrm>
          <a:off x="5943600" y="1600200"/>
          <a:ext cx="2362200" cy="2073275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2420" name="Text Box 36"/>
          <p:cNvSpPr txBox="1">
            <a:spLocks noChangeArrowheads="1"/>
          </p:cNvSpPr>
          <p:nvPr/>
        </p:nvSpPr>
        <p:spPr bwMode="auto">
          <a:xfrm>
            <a:off x="457200" y="3886200"/>
            <a:ext cx="7788275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obvious greedy algorithm does not give an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 optimal solution. </a:t>
            </a:r>
          </a:p>
        </p:txBody>
      </p:sp>
      <p:sp>
        <p:nvSpPr>
          <p:cNvPr id="272421" name="Text Box 37"/>
          <p:cNvSpPr txBox="1">
            <a:spLocks noChangeArrowheads="1"/>
          </p:cNvSpPr>
          <p:nvPr/>
        </p:nvSpPr>
        <p:spPr bwMode="auto">
          <a:xfrm>
            <a:off x="6477000" y="3200400"/>
            <a:ext cx="361950" cy="476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</a:p>
        </p:txBody>
      </p:sp>
      <p:sp>
        <p:nvSpPr>
          <p:cNvPr id="272422" name="Text Box 38"/>
          <p:cNvSpPr txBox="1">
            <a:spLocks noChangeArrowheads="1"/>
          </p:cNvSpPr>
          <p:nvPr/>
        </p:nvSpPr>
        <p:spPr bwMode="auto">
          <a:xfrm>
            <a:off x="5943600" y="2667000"/>
            <a:ext cx="361950" cy="476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</a:p>
        </p:txBody>
      </p:sp>
      <p:sp>
        <p:nvSpPr>
          <p:cNvPr id="272423" name="Text Box 39"/>
          <p:cNvSpPr txBox="1">
            <a:spLocks noChangeArrowheads="1"/>
          </p:cNvSpPr>
          <p:nvPr/>
        </p:nvSpPr>
        <p:spPr bwMode="auto">
          <a:xfrm>
            <a:off x="6477000" y="2133600"/>
            <a:ext cx="361950" cy="476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</a:t>
            </a:r>
          </a:p>
        </p:txBody>
      </p:sp>
      <p:sp>
        <p:nvSpPr>
          <p:cNvPr id="272424" name="Text Box 40"/>
          <p:cNvSpPr txBox="1">
            <a:spLocks noChangeArrowheads="1"/>
          </p:cNvSpPr>
          <p:nvPr/>
        </p:nvSpPr>
        <p:spPr bwMode="auto">
          <a:xfrm>
            <a:off x="6019800" y="1600200"/>
            <a:ext cx="361950" cy="476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</a:p>
        </p:txBody>
      </p:sp>
      <p:sp>
        <p:nvSpPr>
          <p:cNvPr id="272425" name="Text Box 41"/>
          <p:cNvSpPr txBox="1">
            <a:spLocks noChangeArrowheads="1"/>
          </p:cNvSpPr>
          <p:nvPr/>
        </p:nvSpPr>
        <p:spPr bwMode="auto">
          <a:xfrm>
            <a:off x="3124200" y="4267200"/>
            <a:ext cx="462121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rating </a:t>
            </a:r>
            <a:r>
              <a:rPr lang="en-US" altLang="en-US" sz="2800">
                <a:solidFill>
                  <a:srgbClr val="0000FF"/>
                </a:solidFill>
              </a:rPr>
              <a:t>of this path is 13</a:t>
            </a:r>
            <a:r>
              <a:rPr lang="en-US" altLang="en-US" sz="2800"/>
              <a:t>.</a:t>
            </a:r>
          </a:p>
        </p:txBody>
      </p:sp>
      <p:sp>
        <p:nvSpPr>
          <p:cNvPr id="272426" name="Text Box 42"/>
          <p:cNvSpPr txBox="1">
            <a:spLocks noChangeArrowheads="1"/>
          </p:cNvSpPr>
          <p:nvPr/>
        </p:nvSpPr>
        <p:spPr bwMode="auto">
          <a:xfrm>
            <a:off x="533400" y="4800600"/>
            <a:ext cx="57229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rating of an </a:t>
            </a:r>
            <a:r>
              <a:rPr lang="en-US" altLang="en-US" sz="2800">
                <a:solidFill>
                  <a:srgbClr val="FF0000"/>
                </a:solidFill>
              </a:rPr>
              <a:t>optimal path is 12</a:t>
            </a:r>
            <a:r>
              <a:rPr lang="en-US" altLang="en-US" sz="2800"/>
              <a:t>.</a:t>
            </a:r>
          </a:p>
        </p:txBody>
      </p:sp>
      <p:sp>
        <p:nvSpPr>
          <p:cNvPr id="272427" name="Text Box 43"/>
          <p:cNvSpPr txBox="1">
            <a:spLocks noChangeArrowheads="1"/>
          </p:cNvSpPr>
          <p:nvPr/>
        </p:nvSpPr>
        <p:spPr bwMode="auto">
          <a:xfrm>
            <a:off x="7467600" y="3200400"/>
            <a:ext cx="304800" cy="476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</a:t>
            </a:r>
          </a:p>
        </p:txBody>
      </p:sp>
      <p:sp>
        <p:nvSpPr>
          <p:cNvPr id="272428" name="Text Box 44"/>
          <p:cNvSpPr txBox="1">
            <a:spLocks noChangeArrowheads="1"/>
          </p:cNvSpPr>
          <p:nvPr/>
        </p:nvSpPr>
        <p:spPr bwMode="auto">
          <a:xfrm>
            <a:off x="7848600" y="2667000"/>
            <a:ext cx="361950" cy="476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272429" name="Text Box 45"/>
          <p:cNvSpPr txBox="1">
            <a:spLocks noChangeArrowheads="1"/>
          </p:cNvSpPr>
          <p:nvPr/>
        </p:nvSpPr>
        <p:spPr bwMode="auto">
          <a:xfrm>
            <a:off x="7391400" y="2133600"/>
            <a:ext cx="361950" cy="476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</a:p>
        </p:txBody>
      </p:sp>
      <p:sp>
        <p:nvSpPr>
          <p:cNvPr id="272430" name="Text Box 46"/>
          <p:cNvSpPr txBox="1">
            <a:spLocks noChangeArrowheads="1"/>
          </p:cNvSpPr>
          <p:nvPr/>
        </p:nvSpPr>
        <p:spPr bwMode="auto">
          <a:xfrm>
            <a:off x="7391400" y="1600200"/>
            <a:ext cx="381000" cy="476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</a:p>
        </p:txBody>
      </p:sp>
      <p:sp>
        <p:nvSpPr>
          <p:cNvPr id="272431" name="Text Box 47"/>
          <p:cNvSpPr txBox="1">
            <a:spLocks noChangeArrowheads="1"/>
          </p:cNvSpPr>
          <p:nvPr/>
        </p:nvSpPr>
        <p:spPr bwMode="auto">
          <a:xfrm>
            <a:off x="457200" y="5486400"/>
            <a:ext cx="7712075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However, we can solve this problem by a dynamic programming strategy in polynomial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2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2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2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2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2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2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2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2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2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2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2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2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2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2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2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2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2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2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2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2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2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2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2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2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420" grpId="0" autoUpdateAnimBg="0"/>
      <p:bldP spid="272421" grpId="0" animBg="1" autoUpdateAnimBg="0"/>
      <p:bldP spid="272422" grpId="0" animBg="1" autoUpdateAnimBg="0"/>
      <p:bldP spid="272423" grpId="0" animBg="1" autoUpdateAnimBg="0"/>
      <p:bldP spid="272424" grpId="0" animBg="1" autoUpdateAnimBg="0"/>
      <p:bldP spid="272425" grpId="0" autoUpdateAnimBg="0"/>
      <p:bldP spid="272426" grpId="0" autoUpdateAnimBg="0"/>
      <p:bldP spid="272427" grpId="0" animBg="1" autoUpdateAnimBg="0"/>
      <p:bldP spid="272428" grpId="0" animBg="1" autoUpdateAnimBg="0"/>
      <p:bldP spid="272429" grpId="0" animBg="1" autoUpdateAnimBg="0"/>
      <p:bldP spid="272430" grpId="0" animBg="1" autoUpdateAnimBg="0"/>
      <p:bldP spid="27243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14375" y="170973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Idea: once we know the rating of a path to every handhold on a layer, we can easily compute the ratings of the paths to the holds on the next layer. 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43000" y="4876800"/>
            <a:ext cx="6400800" cy="17526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altLang="en-US" smtClean="0"/>
              <a:t>For the top  layer, that gives us an answer to the problem itself.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71513" y="201136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en-US" sz="3200" smtClean="0"/>
              <a:t>For every handhold, there is only one “path” rating. Once we have reached a hold, we don’t need to know how we got there to move to the next level. 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4038600"/>
            <a:ext cx="7848600" cy="22098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altLang="en-US" smtClean="0"/>
              <a:t>This is called an “optimal substructure” property. Once we know optimal solutions to subproblems, we can compute an optimal solution to the problem itself.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en-US" smtClean="0"/>
              <a:t>Recursive solution:</a:t>
            </a:r>
          </a:p>
        </p:txBody>
      </p:sp>
      <p:sp>
        <p:nvSpPr>
          <p:cNvPr id="323588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7924800" cy="2528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3200"/>
              <a:t>To find the best way to get to stone j in row i, check the cost of getting to the stones </a:t>
            </a:r>
          </a:p>
          <a:p>
            <a:pPr marL="742950" lvl="1" indent="-285750" eaLnBrk="1" hangingPunct="1">
              <a:buFontTx/>
              <a:buChar char="•"/>
            </a:pPr>
            <a:r>
              <a:rPr lang="en-US" altLang="en-US" sz="3200"/>
              <a:t>(i-1,j-1), </a:t>
            </a:r>
          </a:p>
          <a:p>
            <a:pPr marL="742950" lvl="1" indent="-285750" eaLnBrk="1" hangingPunct="1">
              <a:buFontTx/>
              <a:buChar char="•"/>
            </a:pPr>
            <a:r>
              <a:rPr lang="en-US" altLang="en-US" sz="3200"/>
              <a:t>(i-1,j) and </a:t>
            </a:r>
          </a:p>
          <a:p>
            <a:pPr marL="742950" lvl="1" indent="-285750" eaLnBrk="1" hangingPunct="1">
              <a:buFontTx/>
              <a:buChar char="•"/>
            </a:pPr>
            <a:r>
              <a:rPr lang="en-US" altLang="en-US" sz="3200"/>
              <a:t>(i-1,j+1), and take the cheapest. </a:t>
            </a:r>
          </a:p>
        </p:txBody>
      </p:sp>
      <p:sp>
        <p:nvSpPr>
          <p:cNvPr id="323590" name="Text Box 6"/>
          <p:cNvSpPr txBox="1">
            <a:spLocks noChangeArrowheads="1"/>
          </p:cNvSpPr>
          <p:nvPr/>
        </p:nvSpPr>
        <p:spPr bwMode="auto">
          <a:xfrm>
            <a:off x="454025" y="5126038"/>
            <a:ext cx="7924800" cy="15541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3200"/>
              <a:t>Problem: each recursion level makes three calls for itself, making a total of 3</a:t>
            </a:r>
            <a:r>
              <a:rPr lang="en-US" altLang="en-US" sz="3200" baseline="30000"/>
              <a:t>n</a:t>
            </a:r>
            <a:r>
              <a:rPr lang="en-US" altLang="en-US" sz="3200"/>
              <a:t> calls – too much!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8" grpId="0" autoUpdateAnimBg="0"/>
      <p:bldP spid="323590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95313" y="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en-US" smtClean="0"/>
              <a:t>Solution - memorization</a:t>
            </a:r>
          </a:p>
        </p:txBody>
      </p:sp>
      <p:sp>
        <p:nvSpPr>
          <p:cNvPr id="324611" name="Text Box 3"/>
          <p:cNvSpPr txBox="1">
            <a:spLocks noChangeArrowheads="1"/>
          </p:cNvSpPr>
          <p:nvPr/>
        </p:nvSpPr>
        <p:spPr bwMode="auto">
          <a:xfrm>
            <a:off x="457200" y="1828800"/>
            <a:ext cx="7924800" cy="1066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3200"/>
              <a:t>We query the value of A(i,j) over and over again. </a:t>
            </a:r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457200" y="3124200"/>
            <a:ext cx="7924800" cy="1066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3200"/>
              <a:t>Instead of computing it each time, we can compute it once, and </a:t>
            </a:r>
            <a:r>
              <a:rPr lang="en-US" altLang="en-US" sz="3200">
                <a:solidFill>
                  <a:schemeClr val="tx2"/>
                </a:solidFill>
              </a:rPr>
              <a:t>remember</a:t>
            </a:r>
            <a:r>
              <a:rPr lang="en-US" altLang="en-US" sz="3200"/>
              <a:t> the value.</a:t>
            </a:r>
          </a:p>
        </p:txBody>
      </p:sp>
      <p:sp>
        <p:nvSpPr>
          <p:cNvPr id="324613" name="Text Box 5"/>
          <p:cNvSpPr txBox="1">
            <a:spLocks noChangeArrowheads="1"/>
          </p:cNvSpPr>
          <p:nvPr/>
        </p:nvSpPr>
        <p:spPr bwMode="auto">
          <a:xfrm>
            <a:off x="533400" y="4724400"/>
            <a:ext cx="7924800" cy="1066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3200"/>
              <a:t>A simple recurrence allows us to compute A(i,j) from values below.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autoUpdateAnimBg="0"/>
      <p:bldP spid="324612" grpId="0" autoUpdateAnimBg="0"/>
      <p:bldP spid="324613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Dynamic programming 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tx2"/>
                </a:solidFill>
              </a:rPr>
              <a:t>Step 1:</a:t>
            </a:r>
            <a:r>
              <a:rPr lang="en-US" altLang="en-US" smtClean="0"/>
              <a:t> Describe an array of values you want to compute. 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tx2"/>
                </a:solidFill>
              </a:rPr>
              <a:t>Step 2:</a:t>
            </a:r>
            <a:r>
              <a:rPr lang="en-US" altLang="en-US" smtClean="0"/>
              <a:t> Give a recurrence for computing later values from earlier (bottom-up).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tx2"/>
                </a:solidFill>
              </a:rPr>
              <a:t>Step 3:</a:t>
            </a:r>
            <a:r>
              <a:rPr lang="en-US" altLang="en-US" smtClean="0"/>
              <a:t> Give a high-level program.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tx2"/>
                </a:solidFill>
              </a:rPr>
              <a:t>Step 4:</a:t>
            </a:r>
            <a:r>
              <a:rPr lang="en-US" altLang="en-US" smtClean="0"/>
              <a:t> Show how to use values in the array to compute an optimal solution.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Rock climbing: step 1.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i="1" smtClean="0">
                <a:solidFill>
                  <a:schemeClr val="tx2"/>
                </a:solidFill>
              </a:rPr>
              <a:t>Step 1:</a:t>
            </a:r>
            <a:r>
              <a:rPr lang="en-US" altLang="en-US" i="1" smtClean="0"/>
              <a:t> Describe an array of values you want to compute.</a:t>
            </a:r>
          </a:p>
          <a:p>
            <a:pPr eaLnBrk="1" hangingPunct="1"/>
            <a:endParaRPr lang="en-US" altLang="en-US" i="1" smtClean="0"/>
          </a:p>
          <a:p>
            <a:pPr eaLnBrk="1" hangingPunct="1"/>
            <a:r>
              <a:rPr lang="en-US" altLang="en-US" smtClean="0"/>
              <a:t>For </a:t>
            </a:r>
            <a:r>
              <a:rPr lang="en-US" altLang="en-US" i="1" smtClean="0"/>
              <a:t> 1 </a:t>
            </a:r>
            <a:r>
              <a:rPr lang="en-US" altLang="en-US" i="1" smtClean="0">
                <a:sym typeface="Symbol" pitchFamily="18" charset="2"/>
              </a:rPr>
              <a:t> i  n </a:t>
            </a:r>
            <a:r>
              <a:rPr lang="en-US" altLang="en-US" smtClean="0">
                <a:sym typeface="Symbol" pitchFamily="18" charset="2"/>
              </a:rPr>
              <a:t>and</a:t>
            </a:r>
            <a:r>
              <a:rPr lang="en-US" altLang="en-US" i="1" smtClean="0">
                <a:sym typeface="Symbol" pitchFamily="18" charset="2"/>
              </a:rPr>
              <a:t> </a:t>
            </a:r>
            <a:r>
              <a:rPr lang="en-US" altLang="en-US" i="1" smtClean="0"/>
              <a:t>1 </a:t>
            </a:r>
            <a:r>
              <a:rPr lang="en-US" altLang="en-US" i="1" smtClean="0">
                <a:sym typeface="Symbol" pitchFamily="18" charset="2"/>
              </a:rPr>
              <a:t> j  m,  </a:t>
            </a:r>
            <a:r>
              <a:rPr lang="en-US" altLang="en-US" smtClean="0">
                <a:sym typeface="Symbol" pitchFamily="18" charset="2"/>
              </a:rPr>
              <a:t>define</a:t>
            </a:r>
            <a:r>
              <a:rPr lang="en-US" altLang="en-US" i="1" smtClean="0">
                <a:sym typeface="Symbol" pitchFamily="18" charset="2"/>
              </a:rPr>
              <a:t> A(i,j) </a:t>
            </a:r>
            <a:r>
              <a:rPr lang="en-US" altLang="en-US" smtClean="0">
                <a:sym typeface="Symbol" pitchFamily="18" charset="2"/>
              </a:rPr>
              <a:t>to be the </a:t>
            </a:r>
            <a:r>
              <a:rPr lang="en-US" altLang="en-US" smtClean="0">
                <a:solidFill>
                  <a:srgbClr val="CC0000"/>
                </a:solidFill>
                <a:sym typeface="Symbol" pitchFamily="18" charset="2"/>
              </a:rPr>
              <a:t>cumulative rating of the least dangerous path</a:t>
            </a:r>
            <a:r>
              <a:rPr lang="en-US" altLang="en-US" smtClean="0">
                <a:sym typeface="Symbol" pitchFamily="18" charset="2"/>
              </a:rPr>
              <a:t> from the bottom to the hold </a:t>
            </a:r>
            <a:r>
              <a:rPr lang="en-US" altLang="en-US" i="1" smtClean="0">
                <a:sym typeface="Symbol" pitchFamily="18" charset="2"/>
              </a:rPr>
              <a:t>(i,j).</a:t>
            </a:r>
            <a:r>
              <a:rPr lang="en-US" altLang="en-US" smtClean="0">
                <a:sym typeface="Symbol" pitchFamily="18" charset="2"/>
              </a:rPr>
              <a:t> </a:t>
            </a:r>
          </a:p>
          <a:p>
            <a:pPr eaLnBrk="1" hangingPunct="1"/>
            <a:endParaRPr lang="en-US" altLang="en-US" smtClean="0">
              <a:sym typeface="Symbol" pitchFamily="18" charset="2"/>
            </a:endParaRPr>
          </a:p>
          <a:p>
            <a:pPr eaLnBrk="1" hangingPunct="1"/>
            <a:r>
              <a:rPr lang="en-US" altLang="en-US" smtClean="0">
                <a:sym typeface="Symbol" pitchFamily="18" charset="2"/>
              </a:rPr>
              <a:t>The rating of the best path to the top will be the minimal value in the last row of the array.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E371139-8084-45CC-8953-50F966CA9FA7}" type="slidenum">
              <a:rPr lang="en-US" altLang="zh-TW" smtClean="0">
                <a:ea typeface="新細明體" pitchFamily="18" charset="-120"/>
              </a:rPr>
              <a:pPr/>
              <a:t>5</a:t>
            </a:fld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</a:t>
            </a:r>
          </a:p>
        </p:txBody>
      </p:sp>
      <p:sp>
        <p:nvSpPr>
          <p:cNvPr id="12292" name="Rectangle 11"/>
          <p:cNvSpPr>
            <a:spLocks noChangeArrowheads="1"/>
          </p:cNvSpPr>
          <p:nvPr/>
        </p:nvSpPr>
        <p:spPr bwMode="auto">
          <a:xfrm>
            <a:off x="685800" y="3571875"/>
            <a:ext cx="255588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3100">
                <a:solidFill>
                  <a:srgbClr val="FFFF00"/>
                </a:solidFill>
                <a:ea typeface="新細明體" pitchFamily="18" charset="-120"/>
              </a:rPr>
              <a:t> </a:t>
            </a:r>
            <a:endParaRPr lang="en-US" altLang="zh-TW">
              <a:ea typeface="新細明體" pitchFamily="18" charset="-120"/>
            </a:endParaRPr>
          </a:p>
        </p:txBody>
      </p:sp>
      <p:sp>
        <p:nvSpPr>
          <p:cNvPr id="12293" name="Rectangle 12"/>
          <p:cNvSpPr>
            <a:spLocks noChangeArrowheads="1"/>
          </p:cNvSpPr>
          <p:nvPr/>
        </p:nvSpPr>
        <p:spPr bwMode="auto">
          <a:xfrm>
            <a:off x="685800" y="4573588"/>
            <a:ext cx="10414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3100">
                <a:solidFill>
                  <a:srgbClr val="FFFF00"/>
                </a:solidFill>
                <a:ea typeface="新細明體" pitchFamily="18" charset="-120"/>
              </a:rPr>
              <a:t>         </a:t>
            </a:r>
            <a:endParaRPr lang="en-US" altLang="zh-TW">
              <a:ea typeface="新細明體" pitchFamily="18" charset="-120"/>
            </a:endParaRPr>
          </a:p>
        </p:txBody>
      </p:sp>
      <p:grpSp>
        <p:nvGrpSpPr>
          <p:cNvPr id="12294" name="Group 39"/>
          <p:cNvGrpSpPr>
            <a:grpSpLocks/>
          </p:cNvGrpSpPr>
          <p:nvPr/>
        </p:nvGrpSpPr>
        <p:grpSpPr bwMode="auto">
          <a:xfrm>
            <a:off x="1752600" y="3581400"/>
            <a:ext cx="3911600" cy="1933575"/>
            <a:chOff x="1548" y="2485"/>
            <a:chExt cx="2464" cy="1218"/>
          </a:xfrm>
        </p:grpSpPr>
        <p:sp>
          <p:nvSpPr>
            <p:cNvPr id="12297" name="Rectangle 13"/>
            <p:cNvSpPr>
              <a:spLocks noChangeArrowheads="1"/>
            </p:cNvSpPr>
            <p:nvPr/>
          </p:nvSpPr>
          <p:spPr bwMode="auto">
            <a:xfrm>
              <a:off x="3950" y="3258"/>
              <a:ext cx="6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3100">
                  <a:solidFill>
                    <a:srgbClr val="000000"/>
                  </a:solidFill>
                  <a:ea typeface="新細明體" pitchFamily="18" charset="-120"/>
                </a:rPr>
                <a:t>.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298" name="Rectangle 14"/>
            <p:cNvSpPr>
              <a:spLocks noChangeArrowheads="1"/>
            </p:cNvSpPr>
            <p:nvPr/>
          </p:nvSpPr>
          <p:spPr bwMode="auto">
            <a:xfrm>
              <a:off x="3827" y="3258"/>
              <a:ext cx="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endParaRPr lang="en-US" altLang="en-US"/>
            </a:p>
          </p:txBody>
        </p:sp>
        <p:sp>
          <p:nvSpPr>
            <p:cNvPr id="12299" name="Rectangle 15"/>
            <p:cNvSpPr>
              <a:spLocks noChangeArrowheads="1"/>
            </p:cNvSpPr>
            <p:nvPr/>
          </p:nvSpPr>
          <p:spPr bwMode="auto">
            <a:xfrm>
              <a:off x="3195" y="3258"/>
              <a:ext cx="41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3100">
                  <a:solidFill>
                    <a:srgbClr val="000000"/>
                  </a:solidFill>
                  <a:ea typeface="新細明體" pitchFamily="18" charset="-120"/>
                </a:rPr>
                <a:t>for  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00" name="Rectangle 16"/>
            <p:cNvSpPr>
              <a:spLocks noChangeArrowheads="1"/>
            </p:cNvSpPr>
            <p:nvPr/>
          </p:nvSpPr>
          <p:spPr bwMode="auto">
            <a:xfrm>
              <a:off x="2958" y="3258"/>
              <a:ext cx="248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3100">
                  <a:solidFill>
                    <a:srgbClr val="000000"/>
                  </a:solidFill>
                  <a:ea typeface="新細明體" pitchFamily="18" charset="-120"/>
                </a:rPr>
                <a:t>    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01" name="Rectangle 17"/>
            <p:cNvSpPr>
              <a:spLocks noChangeArrowheads="1"/>
            </p:cNvSpPr>
            <p:nvPr/>
          </p:nvSpPr>
          <p:spPr bwMode="auto">
            <a:xfrm>
              <a:off x="2837" y="3405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3100">
                  <a:solidFill>
                    <a:srgbClr val="000000"/>
                  </a:solidFill>
                  <a:ea typeface="新細明體" pitchFamily="18" charset="-120"/>
                </a:rPr>
                <a:t>2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02" name="Rectangle 18"/>
            <p:cNvSpPr>
              <a:spLocks noChangeArrowheads="1"/>
            </p:cNvSpPr>
            <p:nvPr/>
          </p:nvSpPr>
          <p:spPr bwMode="auto">
            <a:xfrm>
              <a:off x="2235" y="3405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3100">
                  <a:solidFill>
                    <a:srgbClr val="000000"/>
                  </a:solidFill>
                  <a:ea typeface="新細明體" pitchFamily="18" charset="-120"/>
                </a:rPr>
                <a:t>1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03" name="Rectangle 19"/>
            <p:cNvSpPr>
              <a:spLocks noChangeArrowheads="1"/>
            </p:cNvSpPr>
            <p:nvPr/>
          </p:nvSpPr>
          <p:spPr bwMode="auto">
            <a:xfrm>
              <a:off x="1910" y="2886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3100">
                  <a:solidFill>
                    <a:srgbClr val="000000"/>
                  </a:solidFill>
                  <a:ea typeface="新細明體" pitchFamily="18" charset="-120"/>
                </a:rPr>
                <a:t>1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04" name="Rectangle 20"/>
            <p:cNvSpPr>
              <a:spLocks noChangeArrowheads="1"/>
            </p:cNvSpPr>
            <p:nvPr/>
          </p:nvSpPr>
          <p:spPr bwMode="auto">
            <a:xfrm>
              <a:off x="1657" y="3033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3100">
                  <a:solidFill>
                    <a:srgbClr val="000000"/>
                  </a:solidFill>
                  <a:ea typeface="新細明體" pitchFamily="18" charset="-120"/>
                </a:rPr>
                <a:t>1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05" name="Rectangle 21"/>
            <p:cNvSpPr>
              <a:spLocks noChangeArrowheads="1"/>
            </p:cNvSpPr>
            <p:nvPr/>
          </p:nvSpPr>
          <p:spPr bwMode="auto">
            <a:xfrm>
              <a:off x="1975" y="2513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3100">
                  <a:solidFill>
                    <a:srgbClr val="000000"/>
                  </a:solidFill>
                  <a:ea typeface="新細明體" pitchFamily="18" charset="-120"/>
                </a:rPr>
                <a:t>0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06" name="Rectangle 22"/>
            <p:cNvSpPr>
              <a:spLocks noChangeArrowheads="1"/>
            </p:cNvSpPr>
            <p:nvPr/>
          </p:nvSpPr>
          <p:spPr bwMode="auto">
            <a:xfrm>
              <a:off x="1680" y="2661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3100">
                  <a:solidFill>
                    <a:srgbClr val="000000"/>
                  </a:solidFill>
                  <a:ea typeface="新細明體" pitchFamily="18" charset="-120"/>
                </a:rPr>
                <a:t>0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07" name="Rectangle 23"/>
            <p:cNvSpPr>
              <a:spLocks noChangeArrowheads="1"/>
            </p:cNvSpPr>
            <p:nvPr/>
          </p:nvSpPr>
          <p:spPr bwMode="auto">
            <a:xfrm>
              <a:off x="3675" y="3230"/>
              <a:ext cx="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endParaRPr lang="en-US" altLang="en-US"/>
            </a:p>
          </p:txBody>
        </p:sp>
        <p:sp>
          <p:nvSpPr>
            <p:cNvPr id="12308" name="Rectangle 24"/>
            <p:cNvSpPr>
              <a:spLocks noChangeArrowheads="1"/>
            </p:cNvSpPr>
            <p:nvPr/>
          </p:nvSpPr>
          <p:spPr bwMode="auto">
            <a:xfrm>
              <a:off x="2709" y="3377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3100">
                  <a:solidFill>
                    <a:srgbClr val="000000"/>
                  </a:solidFill>
                  <a:latin typeface="Symbol" pitchFamily="18" charset="2"/>
                  <a:ea typeface="新細明體" pitchFamily="18" charset="-120"/>
                </a:rPr>
                <a:t>-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09" name="Rectangle 25"/>
            <p:cNvSpPr>
              <a:spLocks noChangeArrowheads="1"/>
            </p:cNvSpPr>
            <p:nvPr/>
          </p:nvSpPr>
          <p:spPr bwMode="auto">
            <a:xfrm>
              <a:off x="2356" y="3230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3100">
                  <a:solidFill>
                    <a:srgbClr val="000000"/>
                  </a:solidFill>
                  <a:latin typeface="Symbol" pitchFamily="18" charset="2"/>
                  <a:ea typeface="新細明體" pitchFamily="18" charset="-120"/>
                </a:rPr>
                <a:t>+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10" name="Rectangle 26"/>
            <p:cNvSpPr>
              <a:spLocks noChangeArrowheads="1"/>
            </p:cNvSpPr>
            <p:nvPr/>
          </p:nvSpPr>
          <p:spPr bwMode="auto">
            <a:xfrm>
              <a:off x="2133" y="3377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3100">
                  <a:solidFill>
                    <a:srgbClr val="000000"/>
                  </a:solidFill>
                  <a:latin typeface="Symbol" pitchFamily="18" charset="2"/>
                  <a:ea typeface="新細明體" pitchFamily="18" charset="-120"/>
                </a:rPr>
                <a:t>-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11" name="Rectangle 27"/>
            <p:cNvSpPr>
              <a:spLocks noChangeArrowheads="1"/>
            </p:cNvSpPr>
            <p:nvPr/>
          </p:nvSpPr>
          <p:spPr bwMode="auto">
            <a:xfrm>
              <a:off x="1777" y="3230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3100">
                  <a:solidFill>
                    <a:srgbClr val="000000"/>
                  </a:solidFill>
                  <a:latin typeface="Symbol" pitchFamily="18" charset="2"/>
                  <a:ea typeface="新細明體" pitchFamily="18" charset="-120"/>
                </a:rPr>
                <a:t>=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12" name="Rectangle 28"/>
            <p:cNvSpPr>
              <a:spLocks noChangeArrowheads="1"/>
            </p:cNvSpPr>
            <p:nvPr/>
          </p:nvSpPr>
          <p:spPr bwMode="auto">
            <a:xfrm>
              <a:off x="1785" y="2858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3100">
                  <a:solidFill>
                    <a:srgbClr val="000000"/>
                  </a:solidFill>
                  <a:latin typeface="Symbol" pitchFamily="18" charset="2"/>
                  <a:ea typeface="新細明體" pitchFamily="18" charset="-120"/>
                </a:rPr>
                <a:t>=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13" name="Rectangle 29"/>
            <p:cNvSpPr>
              <a:spLocks noChangeArrowheads="1"/>
            </p:cNvSpPr>
            <p:nvPr/>
          </p:nvSpPr>
          <p:spPr bwMode="auto">
            <a:xfrm>
              <a:off x="1827" y="2485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3100">
                  <a:solidFill>
                    <a:srgbClr val="000000"/>
                  </a:solidFill>
                  <a:latin typeface="Symbol" pitchFamily="18" charset="2"/>
                  <a:ea typeface="新細明體" pitchFamily="18" charset="-120"/>
                </a:rPr>
                <a:t>=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14" name="Rectangle 30"/>
            <p:cNvSpPr>
              <a:spLocks noChangeArrowheads="1"/>
            </p:cNvSpPr>
            <p:nvPr/>
          </p:nvSpPr>
          <p:spPr bwMode="auto">
            <a:xfrm>
              <a:off x="3589" y="3258"/>
              <a:ext cx="360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3100" i="1">
                  <a:solidFill>
                    <a:srgbClr val="000000"/>
                  </a:solidFill>
                  <a:ea typeface="新細明體" pitchFamily="18" charset="-120"/>
                </a:rPr>
                <a:t>i&gt;1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15" name="Rectangle 31"/>
            <p:cNvSpPr>
              <a:spLocks noChangeArrowheads="1"/>
            </p:cNvSpPr>
            <p:nvPr/>
          </p:nvSpPr>
          <p:spPr bwMode="auto">
            <a:xfrm>
              <a:off x="2641" y="3405"/>
              <a:ext cx="6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3100" i="1">
                  <a:solidFill>
                    <a:srgbClr val="000000"/>
                  </a:solidFill>
                  <a:ea typeface="新細明體" pitchFamily="18" charset="-120"/>
                </a:rPr>
                <a:t>i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16" name="Rectangle 32"/>
            <p:cNvSpPr>
              <a:spLocks noChangeArrowheads="1"/>
            </p:cNvSpPr>
            <p:nvPr/>
          </p:nvSpPr>
          <p:spPr bwMode="auto">
            <a:xfrm>
              <a:off x="2512" y="3258"/>
              <a:ext cx="151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3100" i="1">
                  <a:solidFill>
                    <a:srgbClr val="000000"/>
                  </a:solidFill>
                  <a:ea typeface="新細明體" pitchFamily="18" charset="-120"/>
                </a:rPr>
                <a:t>F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17" name="Rectangle 33"/>
            <p:cNvSpPr>
              <a:spLocks noChangeArrowheads="1"/>
            </p:cNvSpPr>
            <p:nvPr/>
          </p:nvSpPr>
          <p:spPr bwMode="auto">
            <a:xfrm>
              <a:off x="2065" y="3405"/>
              <a:ext cx="6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3100" i="1">
                  <a:solidFill>
                    <a:srgbClr val="000000"/>
                  </a:solidFill>
                  <a:ea typeface="新細明體" pitchFamily="18" charset="-120"/>
                </a:rPr>
                <a:t>i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18" name="Rectangle 34"/>
            <p:cNvSpPr>
              <a:spLocks noChangeArrowheads="1"/>
            </p:cNvSpPr>
            <p:nvPr/>
          </p:nvSpPr>
          <p:spPr bwMode="auto">
            <a:xfrm>
              <a:off x="1936" y="3258"/>
              <a:ext cx="151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3100" i="1">
                  <a:solidFill>
                    <a:srgbClr val="000000"/>
                  </a:solidFill>
                  <a:ea typeface="新細明體" pitchFamily="18" charset="-120"/>
                </a:rPr>
                <a:t>F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19" name="Rectangle 35"/>
            <p:cNvSpPr>
              <a:spLocks noChangeArrowheads="1"/>
            </p:cNvSpPr>
            <p:nvPr/>
          </p:nvSpPr>
          <p:spPr bwMode="auto">
            <a:xfrm>
              <a:off x="1677" y="3390"/>
              <a:ext cx="6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3100" i="1">
                  <a:solidFill>
                    <a:srgbClr val="000000"/>
                  </a:solidFill>
                  <a:ea typeface="新細明體" pitchFamily="18" charset="-120"/>
                </a:rPr>
                <a:t>i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20" name="Rectangle 36"/>
            <p:cNvSpPr>
              <a:spLocks noChangeArrowheads="1"/>
            </p:cNvSpPr>
            <p:nvPr/>
          </p:nvSpPr>
          <p:spPr bwMode="auto">
            <a:xfrm>
              <a:off x="1548" y="3258"/>
              <a:ext cx="151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3100" i="1">
                  <a:solidFill>
                    <a:srgbClr val="000000"/>
                  </a:solidFill>
                  <a:ea typeface="新細明體" pitchFamily="18" charset="-120"/>
                </a:rPr>
                <a:t>F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21" name="Rectangle 37"/>
            <p:cNvSpPr>
              <a:spLocks noChangeArrowheads="1"/>
            </p:cNvSpPr>
            <p:nvPr/>
          </p:nvSpPr>
          <p:spPr bwMode="auto">
            <a:xfrm>
              <a:off x="1548" y="2886"/>
              <a:ext cx="151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3100" i="1">
                  <a:solidFill>
                    <a:srgbClr val="000000"/>
                  </a:solidFill>
                  <a:ea typeface="新細明體" pitchFamily="18" charset="-120"/>
                </a:rPr>
                <a:t>F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22" name="Rectangle 38"/>
            <p:cNvSpPr>
              <a:spLocks noChangeArrowheads="1"/>
            </p:cNvSpPr>
            <p:nvPr/>
          </p:nvSpPr>
          <p:spPr bwMode="auto">
            <a:xfrm>
              <a:off x="1548" y="2513"/>
              <a:ext cx="151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3100" i="1">
                  <a:solidFill>
                    <a:srgbClr val="000000"/>
                  </a:solidFill>
                  <a:ea typeface="新細明體" pitchFamily="18" charset="-120"/>
                </a:rPr>
                <a:t>F</a:t>
              </a:r>
              <a:endParaRPr lang="en-US" altLang="zh-TW">
                <a:ea typeface="新細明體" pitchFamily="18" charset="-120"/>
              </a:endParaRPr>
            </a:p>
          </p:txBody>
        </p:sp>
      </p:grpSp>
      <p:sp>
        <p:nvSpPr>
          <p:cNvPr id="12295" name="Rectangle 41"/>
          <p:cNvSpPr>
            <a:spLocks noChangeArrowheads="1"/>
          </p:cNvSpPr>
          <p:nvPr/>
        </p:nvSpPr>
        <p:spPr bwMode="auto">
          <a:xfrm>
            <a:off x="685800" y="5819775"/>
            <a:ext cx="1158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300">
                <a:solidFill>
                  <a:srgbClr val="FFFF00"/>
                </a:solidFill>
                <a:ea typeface="新細明體" pitchFamily="18" charset="-120"/>
              </a:rPr>
              <a:t> </a:t>
            </a:r>
            <a:endParaRPr lang="en-US" altLang="zh-TW">
              <a:ea typeface="新細明體" pitchFamily="18" charset="-120"/>
            </a:endParaRPr>
          </a:p>
        </p:txBody>
      </p:sp>
      <p:sp>
        <p:nvSpPr>
          <p:cNvPr id="12296" name="Text Box 43"/>
          <p:cNvSpPr txBox="1">
            <a:spLocks noChangeArrowheads="1"/>
          </p:cNvSpPr>
          <p:nvPr/>
        </p:nvSpPr>
        <p:spPr bwMode="auto">
          <a:xfrm>
            <a:off x="609600" y="2133600"/>
            <a:ext cx="784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3200">
                <a:ea typeface="新細明體" pitchFamily="18" charset="-120"/>
              </a:rPr>
              <a:t>The </a:t>
            </a:r>
            <a:r>
              <a:rPr lang="en-US" altLang="zh-TW" sz="3200" i="1">
                <a:ea typeface="新細明體" pitchFamily="18" charset="-120"/>
              </a:rPr>
              <a:t>Fibonacci numbers</a:t>
            </a:r>
            <a:r>
              <a:rPr lang="en-US" altLang="zh-TW" sz="3200">
                <a:ea typeface="新細明體" pitchFamily="18" charset="-120"/>
              </a:rPr>
              <a:t> are defined by the following recurrence: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Rock climbing: step 2.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i="1" smtClean="0">
                <a:solidFill>
                  <a:schemeClr val="tx2"/>
                </a:solidFill>
              </a:rPr>
              <a:t>Step 2:</a:t>
            </a:r>
            <a:r>
              <a:rPr lang="en-US" altLang="en-US" sz="2400" i="1" smtClean="0"/>
              <a:t> Give a recurrence for computing later values from earlier (bottom-up).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i="1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Let C(i,j) be the rating of the hold </a:t>
            </a:r>
            <a:r>
              <a:rPr lang="en-US" altLang="en-US" sz="2400" i="1" smtClean="0"/>
              <a:t>(i,j). </a:t>
            </a:r>
            <a:r>
              <a:rPr lang="en-US" altLang="en-US" sz="2400" smtClean="0"/>
              <a:t>There are three cases for</a:t>
            </a:r>
            <a:r>
              <a:rPr lang="en-US" altLang="en-US" sz="2400" i="1" smtClean="0"/>
              <a:t> A(i,j):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i="1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Left </a:t>
            </a:r>
            <a:r>
              <a:rPr lang="en-US" altLang="en-US" sz="2400" i="1" smtClean="0"/>
              <a:t>(j=1): C(i,j)+min{</a:t>
            </a:r>
            <a:r>
              <a:rPr lang="en-US" altLang="en-US" sz="2400" i="1" smtClean="0">
                <a:solidFill>
                  <a:srgbClr val="0000FF"/>
                </a:solidFill>
              </a:rPr>
              <a:t>A(i-1,j)</a:t>
            </a:r>
            <a:r>
              <a:rPr lang="en-US" altLang="en-US" sz="2400" i="1" smtClean="0"/>
              <a:t>,</a:t>
            </a:r>
            <a:r>
              <a:rPr lang="en-US" altLang="en-US" sz="2400" i="1" smtClean="0">
                <a:solidFill>
                  <a:srgbClr val="0000FF"/>
                </a:solidFill>
              </a:rPr>
              <a:t>A(i-1,j+1</a:t>
            </a:r>
            <a:r>
              <a:rPr lang="en-US" altLang="en-US" sz="2400" i="1" smtClean="0"/>
              <a:t>)}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i="1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Right</a:t>
            </a:r>
            <a:r>
              <a:rPr lang="en-US" altLang="en-US" sz="2400" i="1" smtClean="0"/>
              <a:t> (j=m): C(i,j)+min{</a:t>
            </a:r>
            <a:r>
              <a:rPr lang="en-US" altLang="en-US" sz="2400" i="1" smtClean="0">
                <a:solidFill>
                  <a:srgbClr val="0000FF"/>
                </a:solidFill>
              </a:rPr>
              <a:t>A(i-1,j-1)</a:t>
            </a:r>
            <a:r>
              <a:rPr lang="en-US" altLang="en-US" sz="2400" i="1" smtClean="0"/>
              <a:t>,</a:t>
            </a:r>
            <a:r>
              <a:rPr lang="en-US" altLang="en-US" sz="2400" i="1" smtClean="0">
                <a:solidFill>
                  <a:srgbClr val="0000FF"/>
                </a:solidFill>
              </a:rPr>
              <a:t>A(i-1,j)</a:t>
            </a:r>
            <a:r>
              <a:rPr lang="en-US" altLang="en-US" sz="2400" i="1" smtClean="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i="1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Middle:</a:t>
            </a:r>
            <a:r>
              <a:rPr lang="en-US" altLang="en-US" sz="2400" i="1" smtClean="0"/>
              <a:t> C(i,j)+min{</a:t>
            </a:r>
            <a:r>
              <a:rPr lang="en-US" altLang="en-US" sz="2400" i="1" smtClean="0">
                <a:solidFill>
                  <a:srgbClr val="0000FF"/>
                </a:solidFill>
              </a:rPr>
              <a:t>A(i-1,j-1)</a:t>
            </a:r>
            <a:r>
              <a:rPr lang="en-US" altLang="en-US" sz="2400" i="1" smtClean="0"/>
              <a:t>,</a:t>
            </a:r>
            <a:r>
              <a:rPr lang="en-US" altLang="en-US" sz="2400" i="1" smtClean="0">
                <a:solidFill>
                  <a:srgbClr val="0000FF"/>
                </a:solidFill>
              </a:rPr>
              <a:t>A(i-1,j)</a:t>
            </a:r>
            <a:r>
              <a:rPr lang="en-US" altLang="en-US" sz="2400" i="1" smtClean="0"/>
              <a:t>,</a:t>
            </a:r>
            <a:r>
              <a:rPr lang="en-US" altLang="en-US" sz="2400" i="1" smtClean="0">
                <a:solidFill>
                  <a:srgbClr val="0000FF"/>
                </a:solidFill>
              </a:rPr>
              <a:t>A(i-1,j+1)</a:t>
            </a:r>
            <a:r>
              <a:rPr lang="en-US" altLang="en-US" sz="2400" i="1" smtClean="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i="1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For the first row</a:t>
            </a:r>
            <a:r>
              <a:rPr lang="en-US" altLang="en-US" sz="2400" i="1" smtClean="0"/>
              <a:t> (i=1), A(i,j)=C(i,j).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i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Rock climbing: simpler step 2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Add initialization row: </a:t>
            </a:r>
            <a:r>
              <a:rPr lang="en-US" altLang="en-US" i="1" smtClean="0"/>
              <a:t>A(0,j)=0</a:t>
            </a:r>
            <a:r>
              <a:rPr lang="en-US" altLang="en-US" smtClean="0"/>
              <a:t>. No danger to stand on the ground. 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Add two initialization columns:         A(i,0)=A(i,m+1)=</a:t>
            </a:r>
            <a:r>
              <a:rPr lang="en-US" altLang="en-US" smtClean="0">
                <a:sym typeface="Symbol" pitchFamily="18" charset="2"/>
              </a:rPr>
              <a:t>. It is infinitely dangerous to try to hold on to the air where the wall ends. 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ym typeface="Symbol" pitchFamily="18" charset="2"/>
              </a:rPr>
              <a:t>Now the recurrence becomes, for every i,j: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i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i="1" smtClean="0"/>
              <a:t>A(i,j) = C(i,j)+min{A(i-1,j-1),A(i-1,j),A(i-1,j+1)}</a:t>
            </a: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3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Rock climbing: example</a:t>
            </a:r>
          </a:p>
        </p:txBody>
      </p:sp>
      <p:sp>
        <p:nvSpPr>
          <p:cNvPr id="56323" name="Text Box 35"/>
          <p:cNvSpPr txBox="1">
            <a:spLocks noChangeArrowheads="1"/>
          </p:cNvSpPr>
          <p:nvPr/>
        </p:nvSpPr>
        <p:spPr bwMode="auto">
          <a:xfrm>
            <a:off x="1203325" y="13208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C(i,j):</a:t>
            </a:r>
          </a:p>
        </p:txBody>
      </p:sp>
      <p:sp>
        <p:nvSpPr>
          <p:cNvPr id="279588" name="Text Box 36"/>
          <p:cNvSpPr txBox="1">
            <a:spLocks noChangeArrowheads="1"/>
          </p:cNvSpPr>
          <p:nvPr/>
        </p:nvSpPr>
        <p:spPr bwMode="auto">
          <a:xfrm>
            <a:off x="5622925" y="12446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A(i,j):</a:t>
            </a:r>
          </a:p>
        </p:txBody>
      </p:sp>
      <p:graphicFrame>
        <p:nvGraphicFramePr>
          <p:cNvPr id="279589" name="Group 37"/>
          <p:cNvGraphicFramePr>
            <a:graphicFrameLocks noGrp="1"/>
          </p:cNvGraphicFramePr>
          <p:nvPr/>
        </p:nvGraphicFramePr>
        <p:xfrm>
          <a:off x="4114800" y="1981200"/>
          <a:ext cx="4191000" cy="3108325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i\j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4919" name="Group 167"/>
          <p:cNvGraphicFramePr>
            <a:graphicFrameLocks noGrp="1"/>
          </p:cNvGraphicFramePr>
          <p:nvPr/>
        </p:nvGraphicFramePr>
        <p:xfrm>
          <a:off x="4114800" y="1981200"/>
          <a:ext cx="4191000" cy="3108325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i\j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9747" name="Text Box 195"/>
          <p:cNvSpPr txBox="1">
            <a:spLocks noChangeArrowheads="1"/>
          </p:cNvSpPr>
          <p:nvPr/>
        </p:nvSpPr>
        <p:spPr bwMode="auto">
          <a:xfrm>
            <a:off x="822325" y="5581650"/>
            <a:ext cx="645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Initialization: A(i,0)=A(i,m+1)=</a:t>
            </a:r>
            <a:r>
              <a:rPr lang="en-US" altLang="en-US" sz="2800">
                <a:sym typeface="Symbol" pitchFamily="18" charset="2"/>
              </a:rPr>
              <a:t>, </a:t>
            </a:r>
            <a:r>
              <a:rPr lang="en-US" altLang="en-US" sz="2800" i="1"/>
              <a:t>A(0,j)=0</a:t>
            </a:r>
          </a:p>
        </p:txBody>
      </p:sp>
      <p:graphicFrame>
        <p:nvGraphicFramePr>
          <p:cNvPr id="9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9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9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88" grpId="0" autoUpdateAnimBg="0"/>
      <p:bldP spid="279747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Rock climbing: example</a:t>
            </a:r>
          </a:p>
        </p:txBody>
      </p:sp>
      <p:graphicFrame>
        <p:nvGraphicFramePr>
          <p:cNvPr id="280579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7379" name="Text Box 35"/>
          <p:cNvSpPr txBox="1">
            <a:spLocks noChangeArrowheads="1"/>
          </p:cNvSpPr>
          <p:nvPr/>
        </p:nvSpPr>
        <p:spPr bwMode="auto">
          <a:xfrm>
            <a:off x="1203325" y="13208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C(i,j):</a:t>
            </a:r>
          </a:p>
        </p:txBody>
      </p:sp>
      <p:sp>
        <p:nvSpPr>
          <p:cNvPr id="57380" name="Text Box 36"/>
          <p:cNvSpPr txBox="1">
            <a:spLocks noChangeArrowheads="1"/>
          </p:cNvSpPr>
          <p:nvPr/>
        </p:nvSpPr>
        <p:spPr bwMode="auto">
          <a:xfrm>
            <a:off x="5622925" y="12446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A(i,j):</a:t>
            </a:r>
          </a:p>
        </p:txBody>
      </p:sp>
      <p:graphicFrame>
        <p:nvGraphicFramePr>
          <p:cNvPr id="69798" name="Group 166"/>
          <p:cNvGraphicFramePr>
            <a:graphicFrameLocks noGrp="1"/>
          </p:cNvGraphicFramePr>
          <p:nvPr/>
        </p:nvGraphicFramePr>
        <p:xfrm>
          <a:off x="4114800" y="1981200"/>
          <a:ext cx="4191000" cy="3108325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i\j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7444" name="Text Box 116"/>
          <p:cNvSpPr txBox="1">
            <a:spLocks noChangeArrowheads="1"/>
          </p:cNvSpPr>
          <p:nvPr/>
        </p:nvSpPr>
        <p:spPr bwMode="auto">
          <a:xfrm>
            <a:off x="822325" y="5588000"/>
            <a:ext cx="7108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values in the first row are the same as C(i,j).</a:t>
            </a:r>
            <a:endParaRPr lang="en-US" altLang="en-US" sz="2800" i="1"/>
          </a:p>
        </p:txBody>
      </p:sp>
      <p:graphicFrame>
        <p:nvGraphicFramePr>
          <p:cNvPr id="75941" name="Group 165"/>
          <p:cNvGraphicFramePr>
            <a:graphicFrameLocks noGrp="1"/>
          </p:cNvGraphicFramePr>
          <p:nvPr/>
        </p:nvGraphicFramePr>
        <p:xfrm>
          <a:off x="4114800" y="1981200"/>
          <a:ext cx="4191000" cy="3108325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i\j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Rock climbing: example</a:t>
            </a:r>
          </a:p>
        </p:txBody>
      </p:sp>
      <p:graphicFrame>
        <p:nvGraphicFramePr>
          <p:cNvPr id="281603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403" name="Text Box 35"/>
          <p:cNvSpPr txBox="1">
            <a:spLocks noChangeArrowheads="1"/>
          </p:cNvSpPr>
          <p:nvPr/>
        </p:nvSpPr>
        <p:spPr bwMode="auto">
          <a:xfrm>
            <a:off x="1203325" y="13208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C(i,j):</a:t>
            </a:r>
          </a:p>
        </p:txBody>
      </p:sp>
      <p:sp>
        <p:nvSpPr>
          <p:cNvPr id="58404" name="Text Box 36"/>
          <p:cNvSpPr txBox="1">
            <a:spLocks noChangeArrowheads="1"/>
          </p:cNvSpPr>
          <p:nvPr/>
        </p:nvSpPr>
        <p:spPr bwMode="auto">
          <a:xfrm>
            <a:off x="5622925" y="12446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A(i,j):</a:t>
            </a:r>
          </a:p>
        </p:txBody>
      </p:sp>
      <p:sp>
        <p:nvSpPr>
          <p:cNvPr id="58405" name="Text Box 37"/>
          <p:cNvSpPr txBox="1">
            <a:spLocks noChangeArrowheads="1"/>
          </p:cNvSpPr>
          <p:nvPr/>
        </p:nvSpPr>
        <p:spPr bwMode="auto">
          <a:xfrm>
            <a:off x="822325" y="5581650"/>
            <a:ext cx="38512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A(2,1)=5+min{</a:t>
            </a:r>
            <a:r>
              <a:rPr lang="en-US" altLang="en-US" sz="2800">
                <a:sym typeface="Symbol" pitchFamily="18" charset="2"/>
              </a:rPr>
              <a:t>,3,2}=7.</a:t>
            </a:r>
            <a:endParaRPr lang="en-US" altLang="en-US" sz="2800" i="1"/>
          </a:p>
        </p:txBody>
      </p:sp>
      <p:graphicFrame>
        <p:nvGraphicFramePr>
          <p:cNvPr id="70759" name="Group 103"/>
          <p:cNvGraphicFramePr>
            <a:graphicFrameLocks noGrp="1"/>
          </p:cNvGraphicFramePr>
          <p:nvPr/>
        </p:nvGraphicFramePr>
        <p:xfrm>
          <a:off x="4114800" y="1981200"/>
          <a:ext cx="4191000" cy="3108325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i\j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Rock climbing: example</a:t>
            </a:r>
          </a:p>
        </p:txBody>
      </p:sp>
      <p:graphicFrame>
        <p:nvGraphicFramePr>
          <p:cNvPr id="282627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9427" name="Text Box 35"/>
          <p:cNvSpPr txBox="1">
            <a:spLocks noChangeArrowheads="1"/>
          </p:cNvSpPr>
          <p:nvPr/>
        </p:nvSpPr>
        <p:spPr bwMode="auto">
          <a:xfrm>
            <a:off x="1203325" y="13208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C(i,j):</a:t>
            </a:r>
          </a:p>
        </p:txBody>
      </p:sp>
      <p:sp>
        <p:nvSpPr>
          <p:cNvPr id="59428" name="Text Box 36"/>
          <p:cNvSpPr txBox="1">
            <a:spLocks noChangeArrowheads="1"/>
          </p:cNvSpPr>
          <p:nvPr/>
        </p:nvSpPr>
        <p:spPr bwMode="auto">
          <a:xfrm>
            <a:off x="5622925" y="12446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A(i,j):</a:t>
            </a:r>
          </a:p>
        </p:txBody>
      </p:sp>
      <p:sp>
        <p:nvSpPr>
          <p:cNvPr id="59429" name="Text Box 37"/>
          <p:cNvSpPr txBox="1">
            <a:spLocks noChangeArrowheads="1"/>
          </p:cNvSpPr>
          <p:nvPr/>
        </p:nvSpPr>
        <p:spPr bwMode="auto">
          <a:xfrm>
            <a:off x="822325" y="5581650"/>
            <a:ext cx="7531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A(2,1)=5+min{</a:t>
            </a:r>
            <a:r>
              <a:rPr lang="en-US" altLang="en-US" sz="2800">
                <a:sym typeface="Symbol" pitchFamily="18" charset="2"/>
              </a:rPr>
              <a:t>,3,2}=7. A(2,2)=7+min{3,2,5}=9 </a:t>
            </a:r>
            <a:endParaRPr lang="en-US" altLang="en-US" sz="2800" i="1"/>
          </a:p>
        </p:txBody>
      </p:sp>
      <p:graphicFrame>
        <p:nvGraphicFramePr>
          <p:cNvPr id="71782" name="Group 102"/>
          <p:cNvGraphicFramePr>
            <a:graphicFrameLocks noGrp="1"/>
          </p:cNvGraphicFramePr>
          <p:nvPr/>
        </p:nvGraphicFramePr>
        <p:xfrm>
          <a:off x="4114800" y="1981200"/>
          <a:ext cx="4191000" cy="3108325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i\j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Rock climbing: example</a:t>
            </a:r>
          </a:p>
        </p:txBody>
      </p:sp>
      <p:graphicFrame>
        <p:nvGraphicFramePr>
          <p:cNvPr id="283651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1203325" y="13208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C(i,j):</a:t>
            </a: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622925" y="12446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A(i,j):</a:t>
            </a: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822325" y="5581650"/>
            <a:ext cx="74422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A(2,1)=5+min{</a:t>
            </a:r>
            <a:r>
              <a:rPr lang="en-US" altLang="en-US" sz="2800">
                <a:sym typeface="Symbol" pitchFamily="18" charset="2"/>
              </a:rPr>
              <a:t>,3,2}=7. A(2,2)=7+min{3,2,5}=9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ym typeface="Symbol" pitchFamily="18" charset="2"/>
              </a:rPr>
              <a:t>A(2,3)=5+min{2,5,4}=7.  </a:t>
            </a:r>
            <a:endParaRPr lang="en-US" altLang="en-US" sz="2800" i="1"/>
          </a:p>
        </p:txBody>
      </p:sp>
      <p:graphicFrame>
        <p:nvGraphicFramePr>
          <p:cNvPr id="72806" name="Group 102"/>
          <p:cNvGraphicFramePr>
            <a:graphicFrameLocks noGrp="1"/>
          </p:cNvGraphicFramePr>
          <p:nvPr/>
        </p:nvGraphicFramePr>
        <p:xfrm>
          <a:off x="4114800" y="1981200"/>
          <a:ext cx="4191000" cy="3108325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i\j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03263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Rock climbing: example</a:t>
            </a:r>
          </a:p>
        </p:txBody>
      </p:sp>
      <p:graphicFrame>
        <p:nvGraphicFramePr>
          <p:cNvPr id="284675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475" name="Text Box 35"/>
          <p:cNvSpPr txBox="1">
            <a:spLocks noChangeArrowheads="1"/>
          </p:cNvSpPr>
          <p:nvPr/>
        </p:nvSpPr>
        <p:spPr bwMode="auto">
          <a:xfrm>
            <a:off x="1203325" y="13208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C(i,j):</a:t>
            </a:r>
          </a:p>
        </p:txBody>
      </p:sp>
      <p:sp>
        <p:nvSpPr>
          <p:cNvPr id="61476" name="Text Box 36"/>
          <p:cNvSpPr txBox="1">
            <a:spLocks noChangeArrowheads="1"/>
          </p:cNvSpPr>
          <p:nvPr/>
        </p:nvSpPr>
        <p:spPr bwMode="auto">
          <a:xfrm>
            <a:off x="5622925" y="12446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A(i,j):</a:t>
            </a:r>
          </a:p>
        </p:txBody>
      </p:sp>
      <p:sp>
        <p:nvSpPr>
          <p:cNvPr id="61477" name="Text Box 37"/>
          <p:cNvSpPr txBox="1">
            <a:spLocks noChangeArrowheads="1"/>
          </p:cNvSpPr>
          <p:nvPr/>
        </p:nvSpPr>
        <p:spPr bwMode="auto">
          <a:xfrm>
            <a:off x="822325" y="5588000"/>
            <a:ext cx="7345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best cumulative rating on the second row is 5.</a:t>
            </a:r>
            <a:endParaRPr lang="en-US" altLang="en-US" sz="2800" i="1"/>
          </a:p>
        </p:txBody>
      </p:sp>
      <p:graphicFrame>
        <p:nvGraphicFramePr>
          <p:cNvPr id="73830" name="Group 102"/>
          <p:cNvGraphicFramePr>
            <a:graphicFrameLocks noGrp="1"/>
          </p:cNvGraphicFramePr>
          <p:nvPr/>
        </p:nvGraphicFramePr>
        <p:xfrm>
          <a:off x="4114800" y="1981200"/>
          <a:ext cx="4419600" cy="3108325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i\j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12788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Rock climbing: example</a:t>
            </a:r>
          </a:p>
        </p:txBody>
      </p:sp>
      <p:graphicFrame>
        <p:nvGraphicFramePr>
          <p:cNvPr id="285699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499" name="Text Box 35"/>
          <p:cNvSpPr txBox="1">
            <a:spLocks noChangeArrowheads="1"/>
          </p:cNvSpPr>
          <p:nvPr/>
        </p:nvSpPr>
        <p:spPr bwMode="auto">
          <a:xfrm>
            <a:off x="1203325" y="13208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C(i,j):</a:t>
            </a:r>
          </a:p>
        </p:txBody>
      </p:sp>
      <p:sp>
        <p:nvSpPr>
          <p:cNvPr id="62500" name="Text Box 36"/>
          <p:cNvSpPr txBox="1">
            <a:spLocks noChangeArrowheads="1"/>
          </p:cNvSpPr>
          <p:nvPr/>
        </p:nvSpPr>
        <p:spPr bwMode="auto">
          <a:xfrm>
            <a:off x="5622925" y="12446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A(i,j):</a:t>
            </a:r>
          </a:p>
        </p:txBody>
      </p:sp>
      <p:sp>
        <p:nvSpPr>
          <p:cNvPr id="62501" name="Text Box 37"/>
          <p:cNvSpPr txBox="1">
            <a:spLocks noChangeArrowheads="1"/>
          </p:cNvSpPr>
          <p:nvPr/>
        </p:nvSpPr>
        <p:spPr bwMode="auto">
          <a:xfrm>
            <a:off x="822325" y="5588000"/>
            <a:ext cx="70310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best cumulative rating on the third row is 7.</a:t>
            </a:r>
            <a:endParaRPr lang="en-US" altLang="en-US" sz="2800" i="1"/>
          </a:p>
        </p:txBody>
      </p:sp>
      <p:graphicFrame>
        <p:nvGraphicFramePr>
          <p:cNvPr id="74854" name="Group 102"/>
          <p:cNvGraphicFramePr>
            <a:graphicFrameLocks noGrp="1"/>
          </p:cNvGraphicFramePr>
          <p:nvPr/>
        </p:nvGraphicFramePr>
        <p:xfrm>
          <a:off x="4114800" y="1981200"/>
          <a:ext cx="4419600" cy="3108325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i\j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Rock climbing: example</a:t>
            </a:r>
          </a:p>
        </p:txBody>
      </p:sp>
      <p:graphicFrame>
        <p:nvGraphicFramePr>
          <p:cNvPr id="286723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3523" name="Text Box 35"/>
          <p:cNvSpPr txBox="1">
            <a:spLocks noChangeArrowheads="1"/>
          </p:cNvSpPr>
          <p:nvPr/>
        </p:nvSpPr>
        <p:spPr bwMode="auto">
          <a:xfrm>
            <a:off x="1203325" y="13208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C(i,j):</a:t>
            </a:r>
          </a:p>
        </p:txBody>
      </p:sp>
      <p:sp>
        <p:nvSpPr>
          <p:cNvPr id="63524" name="Text Box 36"/>
          <p:cNvSpPr txBox="1">
            <a:spLocks noChangeArrowheads="1"/>
          </p:cNvSpPr>
          <p:nvPr/>
        </p:nvSpPr>
        <p:spPr bwMode="auto">
          <a:xfrm>
            <a:off x="5622925" y="12446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A(i,j):</a:t>
            </a:r>
          </a:p>
        </p:txBody>
      </p:sp>
      <p:sp>
        <p:nvSpPr>
          <p:cNvPr id="63525" name="Text Box 37"/>
          <p:cNvSpPr txBox="1">
            <a:spLocks noChangeArrowheads="1"/>
          </p:cNvSpPr>
          <p:nvPr/>
        </p:nvSpPr>
        <p:spPr bwMode="auto">
          <a:xfrm>
            <a:off x="838200" y="5410200"/>
            <a:ext cx="70294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best cumulative rating on the last row is 12.</a:t>
            </a:r>
          </a:p>
        </p:txBody>
      </p:sp>
      <p:graphicFrame>
        <p:nvGraphicFramePr>
          <p:cNvPr id="75878" name="Group 102"/>
          <p:cNvGraphicFramePr>
            <a:graphicFrameLocks noGrp="1"/>
          </p:cNvGraphicFramePr>
          <p:nvPr/>
        </p:nvGraphicFramePr>
        <p:xfrm>
          <a:off x="4114800" y="1981200"/>
          <a:ext cx="4419600" cy="3108325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i\j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3F888D-EE4E-40C5-85C9-B4E80FD1FDE8}" type="slidenum">
              <a:rPr lang="en-US" altLang="zh-TW" smtClean="0">
                <a:ea typeface="新細明體" pitchFamily="18" charset="-120"/>
              </a:rPr>
              <a:pPr/>
              <a:t>6</a:t>
            </a:fld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How to compute </a:t>
            </a:r>
            <a:r>
              <a:rPr lang="en-US" altLang="zh-TW" i="1" smtClean="0">
                <a:ea typeface="新細明體" pitchFamily="18" charset="-120"/>
              </a:rPr>
              <a:t>F</a:t>
            </a:r>
            <a:r>
              <a:rPr lang="en-US" altLang="zh-TW" i="1" baseline="-25000" smtClean="0">
                <a:ea typeface="新細明體" pitchFamily="18" charset="-120"/>
              </a:rPr>
              <a:t>10</a:t>
            </a:r>
            <a:r>
              <a:rPr lang="zh-TW" altLang="en-US" smtClean="0">
                <a:ea typeface="新細明體" pitchFamily="18" charset="-120"/>
              </a:rPr>
              <a:t>？</a:t>
            </a:r>
            <a:br>
              <a:rPr lang="zh-TW" altLang="en-US" smtClean="0">
                <a:ea typeface="新細明體" pitchFamily="18" charset="-120"/>
              </a:rPr>
            </a:br>
            <a:endParaRPr lang="zh-TW" altLang="en-US" smtClean="0">
              <a:ea typeface="新細明體" pitchFamily="18" charset="-12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> </a:t>
            </a:r>
          </a:p>
        </p:txBody>
      </p:sp>
      <p:grpSp>
        <p:nvGrpSpPr>
          <p:cNvPr id="13317" name="Group 4"/>
          <p:cNvGrpSpPr>
            <a:grpSpLocks/>
          </p:cNvGrpSpPr>
          <p:nvPr/>
        </p:nvGrpSpPr>
        <p:grpSpPr bwMode="auto">
          <a:xfrm>
            <a:off x="2074863" y="1676400"/>
            <a:ext cx="3792537" cy="3276600"/>
            <a:chOff x="635" y="1632"/>
            <a:chExt cx="2389" cy="2064"/>
          </a:xfrm>
        </p:grpSpPr>
        <p:sp>
          <p:nvSpPr>
            <p:cNvPr id="13319" name="Text Box 5"/>
            <p:cNvSpPr txBox="1">
              <a:spLocks noChangeArrowheads="1"/>
            </p:cNvSpPr>
            <p:nvPr/>
          </p:nvSpPr>
          <p:spPr bwMode="auto">
            <a:xfrm>
              <a:off x="635" y="2400"/>
              <a:ext cx="757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4400" i="1">
                  <a:solidFill>
                    <a:srgbClr val="002060"/>
                  </a:solidFill>
                  <a:ea typeface="新細明體" pitchFamily="18" charset="-120"/>
                </a:rPr>
                <a:t>F</a:t>
              </a:r>
              <a:r>
                <a:rPr lang="en-US" altLang="zh-TW" sz="4400" i="1" baseline="-25000">
                  <a:solidFill>
                    <a:srgbClr val="002060"/>
                  </a:solidFill>
                  <a:ea typeface="新細明體" pitchFamily="18" charset="-120"/>
                </a:rPr>
                <a:t>10</a:t>
              </a:r>
              <a:endParaRPr lang="en-US" altLang="zh-TW" sz="4400" i="1">
                <a:solidFill>
                  <a:srgbClr val="002060"/>
                </a:solidFill>
                <a:ea typeface="新細明體" pitchFamily="18" charset="-120"/>
              </a:endParaRPr>
            </a:p>
          </p:txBody>
        </p:sp>
        <p:sp>
          <p:nvSpPr>
            <p:cNvPr id="13320" name="Text Box 6"/>
            <p:cNvSpPr txBox="1">
              <a:spLocks noChangeArrowheads="1"/>
            </p:cNvSpPr>
            <p:nvPr/>
          </p:nvSpPr>
          <p:spPr bwMode="auto">
            <a:xfrm>
              <a:off x="1632" y="1968"/>
              <a:ext cx="4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4400" i="1">
                  <a:solidFill>
                    <a:srgbClr val="002060"/>
                  </a:solidFill>
                  <a:ea typeface="新細明體" pitchFamily="18" charset="-120"/>
                </a:rPr>
                <a:t>F</a:t>
              </a:r>
              <a:r>
                <a:rPr lang="en-US" altLang="zh-TW" sz="4400" i="1" baseline="-25000">
                  <a:solidFill>
                    <a:srgbClr val="002060"/>
                  </a:solidFill>
                  <a:ea typeface="新細明體" pitchFamily="18" charset="-120"/>
                </a:rPr>
                <a:t>9</a:t>
              </a:r>
              <a:endParaRPr lang="en-US" altLang="zh-TW" sz="4400" i="1">
                <a:solidFill>
                  <a:srgbClr val="002060"/>
                </a:solidFill>
                <a:ea typeface="新細明體" pitchFamily="18" charset="-120"/>
              </a:endParaRPr>
            </a:p>
          </p:txBody>
        </p:sp>
        <p:sp>
          <p:nvSpPr>
            <p:cNvPr id="13321" name="Text Box 7"/>
            <p:cNvSpPr txBox="1">
              <a:spLocks noChangeArrowheads="1"/>
            </p:cNvSpPr>
            <p:nvPr/>
          </p:nvSpPr>
          <p:spPr bwMode="auto">
            <a:xfrm>
              <a:off x="1632" y="2928"/>
              <a:ext cx="52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4400" i="1">
                  <a:solidFill>
                    <a:srgbClr val="002060"/>
                  </a:solidFill>
                  <a:ea typeface="新細明體" pitchFamily="18" charset="-120"/>
                </a:rPr>
                <a:t>F</a:t>
              </a:r>
              <a:r>
                <a:rPr lang="en-US" altLang="zh-TW" sz="4400" i="1" baseline="-25000">
                  <a:solidFill>
                    <a:srgbClr val="002060"/>
                  </a:solidFill>
                  <a:ea typeface="新細明體" pitchFamily="18" charset="-120"/>
                </a:rPr>
                <a:t>8</a:t>
              </a:r>
              <a:endParaRPr lang="en-US" altLang="zh-TW" sz="4400" i="1">
                <a:solidFill>
                  <a:srgbClr val="002060"/>
                </a:solidFill>
                <a:ea typeface="新細明體" pitchFamily="18" charset="-120"/>
              </a:endParaRPr>
            </a:p>
          </p:txBody>
        </p:sp>
        <p:sp>
          <p:nvSpPr>
            <p:cNvPr id="13322" name="Text Box 8"/>
            <p:cNvSpPr txBox="1">
              <a:spLocks noChangeArrowheads="1"/>
            </p:cNvSpPr>
            <p:nvPr/>
          </p:nvSpPr>
          <p:spPr bwMode="auto">
            <a:xfrm>
              <a:off x="2400" y="1632"/>
              <a:ext cx="62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4400" i="1">
                  <a:solidFill>
                    <a:srgbClr val="002060"/>
                  </a:solidFill>
                  <a:ea typeface="新細明體" pitchFamily="18" charset="-120"/>
                </a:rPr>
                <a:t>F</a:t>
              </a:r>
              <a:r>
                <a:rPr lang="en-US" altLang="zh-TW" sz="4400" i="1" baseline="-25000">
                  <a:solidFill>
                    <a:srgbClr val="002060"/>
                  </a:solidFill>
                  <a:ea typeface="新細明體" pitchFamily="18" charset="-120"/>
                </a:rPr>
                <a:t>8</a:t>
              </a:r>
              <a:endParaRPr lang="en-US" altLang="zh-TW" sz="4400" i="1">
                <a:solidFill>
                  <a:srgbClr val="002060"/>
                </a:solidFill>
                <a:ea typeface="新細明體" pitchFamily="18" charset="-120"/>
              </a:endParaRPr>
            </a:p>
          </p:txBody>
        </p:sp>
        <p:sp>
          <p:nvSpPr>
            <p:cNvPr id="13323" name="Text Box 9"/>
            <p:cNvSpPr txBox="1">
              <a:spLocks noChangeArrowheads="1"/>
            </p:cNvSpPr>
            <p:nvPr/>
          </p:nvSpPr>
          <p:spPr bwMode="auto">
            <a:xfrm>
              <a:off x="2400" y="2208"/>
              <a:ext cx="62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4400" i="1">
                  <a:solidFill>
                    <a:srgbClr val="002060"/>
                  </a:solidFill>
                  <a:ea typeface="新細明體" pitchFamily="18" charset="-120"/>
                </a:rPr>
                <a:t>F</a:t>
              </a:r>
              <a:r>
                <a:rPr lang="en-US" altLang="zh-TW" sz="4400" i="1" baseline="-25000">
                  <a:solidFill>
                    <a:srgbClr val="002060"/>
                  </a:solidFill>
                  <a:ea typeface="新細明體" pitchFamily="18" charset="-120"/>
                </a:rPr>
                <a:t>7</a:t>
              </a:r>
              <a:endParaRPr lang="en-US" altLang="zh-TW" sz="4400" i="1">
                <a:solidFill>
                  <a:srgbClr val="002060"/>
                </a:solidFill>
                <a:ea typeface="新細明體" pitchFamily="18" charset="-120"/>
              </a:endParaRPr>
            </a:p>
          </p:txBody>
        </p:sp>
        <p:sp>
          <p:nvSpPr>
            <p:cNvPr id="13324" name="Text Box 10"/>
            <p:cNvSpPr txBox="1">
              <a:spLocks noChangeArrowheads="1"/>
            </p:cNvSpPr>
            <p:nvPr/>
          </p:nvSpPr>
          <p:spPr bwMode="auto">
            <a:xfrm>
              <a:off x="2400" y="2688"/>
              <a:ext cx="57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4400" i="1">
                  <a:solidFill>
                    <a:srgbClr val="002060"/>
                  </a:solidFill>
                  <a:ea typeface="新細明體" pitchFamily="18" charset="-120"/>
                </a:rPr>
                <a:t>F</a:t>
              </a:r>
              <a:r>
                <a:rPr lang="en-US" altLang="zh-TW" sz="4400" i="1" baseline="-25000">
                  <a:solidFill>
                    <a:srgbClr val="002060"/>
                  </a:solidFill>
                  <a:ea typeface="新細明體" pitchFamily="18" charset="-120"/>
                </a:rPr>
                <a:t>7</a:t>
              </a:r>
              <a:endParaRPr lang="en-US" altLang="zh-TW" sz="4400" i="1">
                <a:solidFill>
                  <a:srgbClr val="002060"/>
                </a:solidFill>
                <a:ea typeface="新細明體" pitchFamily="18" charset="-120"/>
              </a:endParaRPr>
            </a:p>
          </p:txBody>
        </p:sp>
        <p:sp>
          <p:nvSpPr>
            <p:cNvPr id="13325" name="Text Box 11"/>
            <p:cNvSpPr txBox="1">
              <a:spLocks noChangeArrowheads="1"/>
            </p:cNvSpPr>
            <p:nvPr/>
          </p:nvSpPr>
          <p:spPr bwMode="auto">
            <a:xfrm>
              <a:off x="2400" y="3216"/>
              <a:ext cx="4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4400" i="1">
                  <a:solidFill>
                    <a:srgbClr val="002060"/>
                  </a:solidFill>
                  <a:ea typeface="新細明體" pitchFamily="18" charset="-120"/>
                </a:rPr>
                <a:t>F</a:t>
              </a:r>
              <a:r>
                <a:rPr lang="en-US" altLang="zh-TW" sz="4400" i="1" baseline="-25000">
                  <a:solidFill>
                    <a:srgbClr val="002060"/>
                  </a:solidFill>
                  <a:ea typeface="新細明體" pitchFamily="18" charset="-120"/>
                </a:rPr>
                <a:t>6</a:t>
              </a:r>
              <a:endParaRPr lang="en-US" altLang="zh-TW" sz="4400" i="1">
                <a:solidFill>
                  <a:srgbClr val="002060"/>
                </a:solidFill>
                <a:ea typeface="新細明體" pitchFamily="18" charset="-120"/>
              </a:endParaRPr>
            </a:p>
          </p:txBody>
        </p:sp>
        <p:cxnSp>
          <p:nvCxnSpPr>
            <p:cNvPr id="13326" name="AutoShape 12"/>
            <p:cNvCxnSpPr>
              <a:cxnSpLocks noChangeShapeType="1"/>
              <a:stCxn id="13319" idx="3"/>
              <a:endCxn id="13320" idx="1"/>
            </p:cNvCxnSpPr>
            <p:nvPr/>
          </p:nvCxnSpPr>
          <p:spPr bwMode="auto">
            <a:xfrm flipV="1">
              <a:off x="1392" y="2208"/>
              <a:ext cx="240" cy="43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3327" name="AutoShape 13"/>
            <p:cNvCxnSpPr>
              <a:cxnSpLocks noChangeShapeType="1"/>
              <a:stCxn id="13319" idx="3"/>
              <a:endCxn id="13321" idx="1"/>
            </p:cNvCxnSpPr>
            <p:nvPr/>
          </p:nvCxnSpPr>
          <p:spPr bwMode="auto">
            <a:xfrm>
              <a:off x="1392" y="2640"/>
              <a:ext cx="240" cy="52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3328" name="AutoShape 14"/>
            <p:cNvCxnSpPr>
              <a:cxnSpLocks noChangeShapeType="1"/>
              <a:stCxn id="13320" idx="3"/>
              <a:endCxn id="13322" idx="1"/>
            </p:cNvCxnSpPr>
            <p:nvPr/>
          </p:nvCxnSpPr>
          <p:spPr bwMode="auto">
            <a:xfrm flipV="1">
              <a:off x="2112" y="1872"/>
              <a:ext cx="288" cy="33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3329" name="AutoShape 15"/>
            <p:cNvCxnSpPr>
              <a:cxnSpLocks noChangeShapeType="1"/>
              <a:stCxn id="13320" idx="3"/>
              <a:endCxn id="13323" idx="1"/>
            </p:cNvCxnSpPr>
            <p:nvPr/>
          </p:nvCxnSpPr>
          <p:spPr bwMode="auto">
            <a:xfrm>
              <a:off x="2112" y="2208"/>
              <a:ext cx="288" cy="24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3330" name="AutoShape 16"/>
            <p:cNvCxnSpPr>
              <a:cxnSpLocks noChangeShapeType="1"/>
              <a:stCxn id="13321" idx="3"/>
              <a:endCxn id="13324" idx="1"/>
            </p:cNvCxnSpPr>
            <p:nvPr/>
          </p:nvCxnSpPr>
          <p:spPr bwMode="auto">
            <a:xfrm flipV="1">
              <a:off x="2160" y="2928"/>
              <a:ext cx="240" cy="24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3331" name="AutoShape 17"/>
            <p:cNvCxnSpPr>
              <a:cxnSpLocks noChangeShapeType="1"/>
              <a:stCxn id="13321" idx="3"/>
              <a:endCxn id="13325" idx="1"/>
            </p:cNvCxnSpPr>
            <p:nvPr/>
          </p:nvCxnSpPr>
          <p:spPr bwMode="auto">
            <a:xfrm>
              <a:off x="2160" y="3168"/>
              <a:ext cx="240" cy="28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13318" name="Text Box 18"/>
          <p:cNvSpPr txBox="1">
            <a:spLocks noChangeArrowheads="1"/>
          </p:cNvSpPr>
          <p:nvPr/>
        </p:nvSpPr>
        <p:spPr bwMode="auto">
          <a:xfrm>
            <a:off x="5867400" y="2819400"/>
            <a:ext cx="2057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4400">
                <a:solidFill>
                  <a:srgbClr val="002060"/>
                </a:solidFill>
                <a:ea typeface="新細明體" pitchFamily="18" charset="-120"/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Rock climbing: example</a:t>
            </a:r>
          </a:p>
        </p:txBody>
      </p:sp>
      <p:graphicFrame>
        <p:nvGraphicFramePr>
          <p:cNvPr id="287747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547" name="Text Box 35"/>
          <p:cNvSpPr txBox="1">
            <a:spLocks noChangeArrowheads="1"/>
          </p:cNvSpPr>
          <p:nvPr/>
        </p:nvSpPr>
        <p:spPr bwMode="auto">
          <a:xfrm>
            <a:off x="1203325" y="13208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C(i,j):</a:t>
            </a:r>
          </a:p>
        </p:txBody>
      </p:sp>
      <p:sp>
        <p:nvSpPr>
          <p:cNvPr id="64548" name="Text Box 36"/>
          <p:cNvSpPr txBox="1">
            <a:spLocks noChangeArrowheads="1"/>
          </p:cNvSpPr>
          <p:nvPr/>
        </p:nvSpPr>
        <p:spPr bwMode="auto">
          <a:xfrm>
            <a:off x="5622925" y="12446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A(i,j):</a:t>
            </a:r>
          </a:p>
        </p:txBody>
      </p:sp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838200" y="5410200"/>
            <a:ext cx="70294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best cumulative rating on the last row is 12.</a:t>
            </a:r>
          </a:p>
        </p:txBody>
      </p:sp>
      <p:graphicFrame>
        <p:nvGraphicFramePr>
          <p:cNvPr id="287782" name="Group 38"/>
          <p:cNvGraphicFramePr>
            <a:graphicFrameLocks noGrp="1"/>
          </p:cNvGraphicFramePr>
          <p:nvPr/>
        </p:nvGraphicFramePr>
        <p:xfrm>
          <a:off x="4114800" y="1981200"/>
          <a:ext cx="4419600" cy="3108325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i\j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12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7861" name="Text Box 117"/>
          <p:cNvSpPr txBox="1">
            <a:spLocks noChangeArrowheads="1"/>
          </p:cNvSpPr>
          <p:nvPr/>
        </p:nvSpPr>
        <p:spPr bwMode="auto">
          <a:xfrm>
            <a:off x="990600" y="5997575"/>
            <a:ext cx="6646863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008000"/>
                </a:solidFill>
              </a:rPr>
              <a:t>So the rating of the best path to the top is 12.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861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712788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Rock climbing example: step 4</a:t>
            </a:r>
          </a:p>
        </p:txBody>
      </p:sp>
      <p:graphicFrame>
        <p:nvGraphicFramePr>
          <p:cNvPr id="288771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5571" name="Text Box 35"/>
          <p:cNvSpPr txBox="1">
            <a:spLocks noChangeArrowheads="1"/>
          </p:cNvSpPr>
          <p:nvPr/>
        </p:nvSpPr>
        <p:spPr bwMode="auto">
          <a:xfrm>
            <a:off x="1203325" y="13208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C(i,j):</a:t>
            </a:r>
          </a:p>
        </p:txBody>
      </p:sp>
      <p:sp>
        <p:nvSpPr>
          <p:cNvPr id="65572" name="Text Box 36"/>
          <p:cNvSpPr txBox="1">
            <a:spLocks noChangeArrowheads="1"/>
          </p:cNvSpPr>
          <p:nvPr/>
        </p:nvSpPr>
        <p:spPr bwMode="auto">
          <a:xfrm>
            <a:off x="5622925" y="12446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A(i,j):</a:t>
            </a:r>
          </a:p>
        </p:txBody>
      </p:sp>
      <p:graphicFrame>
        <p:nvGraphicFramePr>
          <p:cNvPr id="288805" name="Group 37"/>
          <p:cNvGraphicFramePr>
            <a:graphicFrameLocks noGrp="1"/>
          </p:cNvGraphicFramePr>
          <p:nvPr/>
        </p:nvGraphicFramePr>
        <p:xfrm>
          <a:off x="4114800" y="1981200"/>
          <a:ext cx="4419600" cy="3108325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i\j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12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5636" name="Text Box 116"/>
          <p:cNvSpPr txBox="1">
            <a:spLocks noChangeArrowheads="1"/>
          </p:cNvSpPr>
          <p:nvPr/>
        </p:nvSpPr>
        <p:spPr bwMode="auto">
          <a:xfrm>
            <a:off x="381000" y="5867400"/>
            <a:ext cx="8012113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To find the actual path we need to retrace backwards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decisions made during the calculation of A(i,j).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703263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Rock climbing example: step 4</a:t>
            </a:r>
          </a:p>
        </p:txBody>
      </p:sp>
      <p:graphicFrame>
        <p:nvGraphicFramePr>
          <p:cNvPr id="289795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595" name="Text Box 35"/>
          <p:cNvSpPr txBox="1">
            <a:spLocks noChangeArrowheads="1"/>
          </p:cNvSpPr>
          <p:nvPr/>
        </p:nvSpPr>
        <p:spPr bwMode="auto">
          <a:xfrm>
            <a:off x="1219200" y="12192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C(i,j):</a:t>
            </a:r>
          </a:p>
        </p:txBody>
      </p:sp>
      <p:sp>
        <p:nvSpPr>
          <p:cNvPr id="66596" name="Text Box 36"/>
          <p:cNvSpPr txBox="1">
            <a:spLocks noChangeArrowheads="1"/>
          </p:cNvSpPr>
          <p:nvPr/>
        </p:nvSpPr>
        <p:spPr bwMode="auto">
          <a:xfrm>
            <a:off x="5638800" y="12192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A(i,j):</a:t>
            </a:r>
          </a:p>
        </p:txBody>
      </p:sp>
      <p:graphicFrame>
        <p:nvGraphicFramePr>
          <p:cNvPr id="289829" name="Group 37"/>
          <p:cNvGraphicFramePr>
            <a:graphicFrameLocks noGrp="1"/>
          </p:cNvGraphicFramePr>
          <p:nvPr/>
        </p:nvGraphicFramePr>
        <p:xfrm>
          <a:off x="4114800" y="1752600"/>
          <a:ext cx="4419600" cy="3108325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i\j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12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9908" name="Text Box 116"/>
          <p:cNvSpPr txBox="1">
            <a:spLocks noChangeArrowheads="1"/>
          </p:cNvSpPr>
          <p:nvPr/>
        </p:nvSpPr>
        <p:spPr bwMode="auto">
          <a:xfrm>
            <a:off x="152400" y="4495800"/>
            <a:ext cx="3886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008000"/>
                </a:solidFill>
              </a:rPr>
              <a:t>The last hold was (4,4).</a:t>
            </a:r>
          </a:p>
        </p:txBody>
      </p:sp>
      <p:sp>
        <p:nvSpPr>
          <p:cNvPr id="66661" name="Text Box 117"/>
          <p:cNvSpPr txBox="1">
            <a:spLocks noChangeArrowheads="1"/>
          </p:cNvSpPr>
          <p:nvPr/>
        </p:nvSpPr>
        <p:spPr bwMode="auto">
          <a:xfrm>
            <a:off x="381000" y="5867400"/>
            <a:ext cx="8012113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To find the actual path we need to retrace backwards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decisions made during the calculation of A(i,j).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908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Rock climbing example: step 4</a:t>
            </a:r>
          </a:p>
        </p:txBody>
      </p:sp>
      <p:graphicFrame>
        <p:nvGraphicFramePr>
          <p:cNvPr id="290819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7619" name="Text Box 35"/>
          <p:cNvSpPr txBox="1">
            <a:spLocks noChangeArrowheads="1"/>
          </p:cNvSpPr>
          <p:nvPr/>
        </p:nvSpPr>
        <p:spPr bwMode="auto">
          <a:xfrm>
            <a:off x="1219200" y="12192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C(i,j):</a:t>
            </a:r>
          </a:p>
        </p:txBody>
      </p:sp>
      <p:sp>
        <p:nvSpPr>
          <p:cNvPr id="67620" name="Text Box 36"/>
          <p:cNvSpPr txBox="1">
            <a:spLocks noChangeArrowheads="1"/>
          </p:cNvSpPr>
          <p:nvPr/>
        </p:nvSpPr>
        <p:spPr bwMode="auto">
          <a:xfrm>
            <a:off x="5638800" y="12192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A(i,j):</a:t>
            </a:r>
          </a:p>
        </p:txBody>
      </p:sp>
      <p:graphicFrame>
        <p:nvGraphicFramePr>
          <p:cNvPr id="290853" name="Group 37"/>
          <p:cNvGraphicFramePr>
            <a:graphicFrameLocks noGrp="1"/>
          </p:cNvGraphicFramePr>
          <p:nvPr/>
        </p:nvGraphicFramePr>
        <p:xfrm>
          <a:off x="4114800" y="1752600"/>
          <a:ext cx="4419600" cy="3108325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\j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12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0932" name="Text Box 116"/>
          <p:cNvSpPr txBox="1">
            <a:spLocks noChangeArrowheads="1"/>
          </p:cNvSpPr>
          <p:nvPr/>
        </p:nvSpPr>
        <p:spPr bwMode="auto">
          <a:xfrm>
            <a:off x="152400" y="4343400"/>
            <a:ext cx="37338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</a:rPr>
              <a:t>The hold before the last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</a:rPr>
              <a:t>was  (3,4), since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</a:rPr>
              <a:t>min{13,7,8} was 7. </a:t>
            </a:r>
          </a:p>
        </p:txBody>
      </p:sp>
      <p:sp>
        <p:nvSpPr>
          <p:cNvPr id="67685" name="Text Box 117"/>
          <p:cNvSpPr txBox="1">
            <a:spLocks noChangeArrowheads="1"/>
          </p:cNvSpPr>
          <p:nvPr/>
        </p:nvSpPr>
        <p:spPr bwMode="auto">
          <a:xfrm>
            <a:off x="609600" y="5791200"/>
            <a:ext cx="8012113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To find the actual path we need to retrace backwards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decisions made during the calculation of A(i,j).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932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Rock climbing example: step 4</a:t>
            </a:r>
          </a:p>
        </p:txBody>
      </p:sp>
      <p:graphicFrame>
        <p:nvGraphicFramePr>
          <p:cNvPr id="291843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8643" name="Text Box 35"/>
          <p:cNvSpPr txBox="1">
            <a:spLocks noChangeArrowheads="1"/>
          </p:cNvSpPr>
          <p:nvPr/>
        </p:nvSpPr>
        <p:spPr bwMode="auto">
          <a:xfrm>
            <a:off x="1219200" y="12192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C(i,j):</a:t>
            </a:r>
          </a:p>
        </p:txBody>
      </p:sp>
      <p:sp>
        <p:nvSpPr>
          <p:cNvPr id="68644" name="Text Box 36"/>
          <p:cNvSpPr txBox="1">
            <a:spLocks noChangeArrowheads="1"/>
          </p:cNvSpPr>
          <p:nvPr/>
        </p:nvSpPr>
        <p:spPr bwMode="auto">
          <a:xfrm>
            <a:off x="5638800" y="12192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A(i,j):</a:t>
            </a:r>
          </a:p>
        </p:txBody>
      </p:sp>
      <p:sp>
        <p:nvSpPr>
          <p:cNvPr id="68645" name="Text Box 37"/>
          <p:cNvSpPr txBox="1">
            <a:spLocks noChangeArrowheads="1"/>
          </p:cNvSpPr>
          <p:nvPr/>
        </p:nvSpPr>
        <p:spPr bwMode="auto">
          <a:xfrm>
            <a:off x="381000" y="5867400"/>
            <a:ext cx="8012113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To find the actual path we need to retrace backwards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decisions made during the calculation of A(i,j).  </a:t>
            </a:r>
          </a:p>
        </p:txBody>
      </p:sp>
      <p:graphicFrame>
        <p:nvGraphicFramePr>
          <p:cNvPr id="291878" name="Group 38"/>
          <p:cNvGraphicFramePr>
            <a:graphicFrameLocks noGrp="1"/>
          </p:cNvGraphicFramePr>
          <p:nvPr/>
        </p:nvGraphicFramePr>
        <p:xfrm>
          <a:off x="4114800" y="1752600"/>
          <a:ext cx="4419600" cy="3108325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i\j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12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1957" name="Text Box 117"/>
          <p:cNvSpPr txBox="1">
            <a:spLocks noChangeArrowheads="1"/>
          </p:cNvSpPr>
          <p:nvPr/>
        </p:nvSpPr>
        <p:spPr bwMode="auto">
          <a:xfrm>
            <a:off x="152400" y="4343400"/>
            <a:ext cx="37338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</a:rPr>
              <a:t>The hold before that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</a:rPr>
              <a:t>was  (2,5), since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</a:rPr>
              <a:t>min{7,10,5} was 5.</a:t>
            </a:r>
            <a:r>
              <a:rPr lang="en-US" altLang="en-US" sz="2800">
                <a:solidFill>
                  <a:srgbClr val="66FF66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957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03263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Rock climbing example: step 4</a:t>
            </a:r>
          </a:p>
        </p:txBody>
      </p:sp>
      <p:graphicFrame>
        <p:nvGraphicFramePr>
          <p:cNvPr id="292867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9667" name="Text Box 35"/>
          <p:cNvSpPr txBox="1">
            <a:spLocks noChangeArrowheads="1"/>
          </p:cNvSpPr>
          <p:nvPr/>
        </p:nvSpPr>
        <p:spPr bwMode="auto">
          <a:xfrm>
            <a:off x="1219200" y="12192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C(i,j):</a:t>
            </a:r>
          </a:p>
        </p:txBody>
      </p:sp>
      <p:sp>
        <p:nvSpPr>
          <p:cNvPr id="69668" name="Text Box 36"/>
          <p:cNvSpPr txBox="1">
            <a:spLocks noChangeArrowheads="1"/>
          </p:cNvSpPr>
          <p:nvPr/>
        </p:nvSpPr>
        <p:spPr bwMode="auto">
          <a:xfrm>
            <a:off x="5638800" y="12192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A(i,j):</a:t>
            </a:r>
          </a:p>
        </p:txBody>
      </p:sp>
      <p:sp>
        <p:nvSpPr>
          <p:cNvPr id="69669" name="Text Box 37"/>
          <p:cNvSpPr txBox="1">
            <a:spLocks noChangeArrowheads="1"/>
          </p:cNvSpPr>
          <p:nvPr/>
        </p:nvSpPr>
        <p:spPr bwMode="auto">
          <a:xfrm>
            <a:off x="381000" y="5867400"/>
            <a:ext cx="8012113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To find the actual path we need to retrace backwards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decisions made during the calculation of A(i,j).  </a:t>
            </a:r>
          </a:p>
        </p:txBody>
      </p:sp>
      <p:graphicFrame>
        <p:nvGraphicFramePr>
          <p:cNvPr id="292902" name="Group 38"/>
          <p:cNvGraphicFramePr>
            <a:graphicFrameLocks noGrp="1"/>
          </p:cNvGraphicFramePr>
          <p:nvPr/>
        </p:nvGraphicFramePr>
        <p:xfrm>
          <a:off x="4114800" y="1752600"/>
          <a:ext cx="4419600" cy="3108325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i\j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12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2981" name="Text Box 117"/>
          <p:cNvSpPr txBox="1">
            <a:spLocks noChangeArrowheads="1"/>
          </p:cNvSpPr>
          <p:nvPr/>
        </p:nvSpPr>
        <p:spPr bwMode="auto">
          <a:xfrm>
            <a:off x="152400" y="4343400"/>
            <a:ext cx="37338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</a:rPr>
              <a:t>Finally, the first hold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</a:rPr>
              <a:t>was  (1,4), since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</a:rPr>
              <a:t>min{5,4,8} was 4.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981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Rock climbing example: step 4</a:t>
            </a:r>
          </a:p>
        </p:txBody>
      </p:sp>
      <p:graphicFrame>
        <p:nvGraphicFramePr>
          <p:cNvPr id="293891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1219200" y="12192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C(i,j):</a:t>
            </a:r>
          </a:p>
        </p:txBody>
      </p: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5638800" y="12192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A(i,j):</a:t>
            </a:r>
          </a:p>
        </p:txBody>
      </p:sp>
      <p:sp>
        <p:nvSpPr>
          <p:cNvPr id="293925" name="Text Box 37"/>
          <p:cNvSpPr txBox="1">
            <a:spLocks noChangeArrowheads="1"/>
          </p:cNvSpPr>
          <p:nvPr/>
        </p:nvSpPr>
        <p:spPr bwMode="auto">
          <a:xfrm>
            <a:off x="457200" y="5410200"/>
            <a:ext cx="801211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>
                <a:solidFill>
                  <a:schemeClr val="tx2"/>
                </a:solidFill>
              </a:rPr>
              <a:t>We are done!   </a:t>
            </a:r>
          </a:p>
        </p:txBody>
      </p:sp>
      <p:graphicFrame>
        <p:nvGraphicFramePr>
          <p:cNvPr id="293926" name="Group 38"/>
          <p:cNvGraphicFramePr>
            <a:graphicFrameLocks noGrp="1"/>
          </p:cNvGraphicFramePr>
          <p:nvPr/>
        </p:nvGraphicFramePr>
        <p:xfrm>
          <a:off x="4114800" y="1752600"/>
          <a:ext cx="4419600" cy="3108325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i\j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12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25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Printing out the solution recursively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dirty="0" err="1" smtClean="0"/>
              <a:t>PrintBest</a:t>
            </a:r>
            <a:r>
              <a:rPr lang="en-US" dirty="0" smtClean="0"/>
              <a:t>(</a:t>
            </a:r>
            <a:r>
              <a:rPr lang="en-US" dirty="0" err="1" smtClean="0"/>
              <a:t>A,i,j</a:t>
            </a:r>
            <a:r>
              <a:rPr lang="en-US" dirty="0" smtClean="0"/>
              <a:t>)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// Printing the best path ending at (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i,j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	if (</a:t>
            </a:r>
            <a:r>
              <a:rPr lang="en-US" dirty="0" err="1" smtClean="0"/>
              <a:t>i</a:t>
            </a:r>
            <a:r>
              <a:rPr lang="en-US" dirty="0" smtClean="0"/>
              <a:t>==0) OR (j=0) OR (j=m+1)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		return;     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	if (A[i-1,j-1]&lt;=A[i-1,j]) AND (A[i-1,j-1]&lt;=A[i-1,j+1])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		</a:t>
            </a:r>
            <a:r>
              <a:rPr lang="en-US" dirty="0" err="1" smtClean="0"/>
              <a:t>PrintBest</a:t>
            </a:r>
            <a:r>
              <a:rPr lang="en-US" dirty="0" smtClean="0"/>
              <a:t>(A,i-1,j-1); 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elseif</a:t>
            </a:r>
            <a:r>
              <a:rPr lang="en-US" dirty="0" smtClean="0"/>
              <a:t> (A[i-1,j]&lt;=A[i-1,j-1]) AND (A[i-1,j]&lt;=A[i-1,j+1])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		</a:t>
            </a:r>
            <a:r>
              <a:rPr lang="en-US" dirty="0" err="1" smtClean="0"/>
              <a:t>PrintBest</a:t>
            </a:r>
            <a:r>
              <a:rPr lang="en-US" dirty="0" smtClean="0"/>
              <a:t>(A,i-1,j); 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elseif</a:t>
            </a:r>
            <a:r>
              <a:rPr lang="en-US" dirty="0" smtClean="0"/>
              <a:t> (A[i-1,j+1]&lt;=A[i-1,j-1]) AND (A[i-1,j+1]&lt;=A[i-1,j])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		</a:t>
            </a:r>
            <a:r>
              <a:rPr lang="en-US" dirty="0" err="1" smtClean="0"/>
              <a:t>PrintBest</a:t>
            </a:r>
            <a:r>
              <a:rPr lang="en-US" dirty="0" smtClean="0"/>
              <a:t>(A,i-1,j+1); 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1467FD7-C2B2-49C7-814B-8AB81A2089CD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Dynamic Programming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39825"/>
            <a:ext cx="8229600" cy="560387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en-US" sz="2400" smtClean="0"/>
              <a:t>Applicable when subproblems are not independent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000" smtClean="0">
                <a:solidFill>
                  <a:srgbClr val="DD0111"/>
                </a:solidFill>
              </a:rPr>
              <a:t>Subproblems share subsubproblems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solidFill>
                  <a:srgbClr val="DD0111"/>
                </a:solidFill>
                <a:latin typeface="Monotype Corsiva" pitchFamily="66" charset="0"/>
              </a:rPr>
              <a:t>E.g.: </a:t>
            </a:r>
            <a:r>
              <a:rPr lang="en-US" altLang="en-US" sz="2400" smtClean="0">
                <a:solidFill>
                  <a:schemeClr val="tx1"/>
                </a:solidFill>
              </a:rPr>
              <a:t>Fibonacci numbers: </a:t>
            </a:r>
          </a:p>
          <a:p>
            <a:pPr lvl="2" eaLnBrk="1" hangingPunct="1"/>
            <a:r>
              <a:rPr lang="en-US" altLang="en-US" smtClean="0"/>
              <a:t>Recurrence: </a:t>
            </a:r>
            <a:r>
              <a:rPr lang="en-US" altLang="en-US" smtClean="0">
                <a:latin typeface="Comic Sans MS" pitchFamily="66" charset="0"/>
              </a:rPr>
              <a:t>F(n) = F(n-1) + F(n-2)</a:t>
            </a:r>
          </a:p>
          <a:p>
            <a:pPr lvl="2" eaLnBrk="1" hangingPunct="1"/>
            <a:r>
              <a:rPr lang="en-US" altLang="en-US" smtClean="0"/>
              <a:t>Boundary conditions: </a:t>
            </a:r>
            <a:r>
              <a:rPr lang="en-US" altLang="en-US" smtClean="0">
                <a:latin typeface="Comic Sans MS" pitchFamily="66" charset="0"/>
              </a:rPr>
              <a:t>F(1) = 0, F(2) = 1</a:t>
            </a:r>
          </a:p>
          <a:p>
            <a:pPr lvl="2" eaLnBrk="1" hangingPunct="1"/>
            <a:r>
              <a:rPr lang="en-US" altLang="en-US" smtClean="0"/>
              <a:t>Compute: </a:t>
            </a:r>
            <a:r>
              <a:rPr lang="en-US" altLang="en-US" smtClean="0">
                <a:latin typeface="Comic Sans MS" pitchFamily="66" charset="0"/>
              </a:rPr>
              <a:t>F(5) = 3,</a:t>
            </a:r>
            <a:r>
              <a:rPr lang="en-US" altLang="en-US" smtClean="0"/>
              <a:t> </a:t>
            </a:r>
            <a:r>
              <a:rPr lang="en-US" altLang="en-US" smtClean="0">
                <a:latin typeface="Comic Sans MS" pitchFamily="66" charset="0"/>
              </a:rPr>
              <a:t>F(3) = 1, F(4) = 2</a:t>
            </a:r>
            <a:endParaRPr lang="en-US" altLang="en-US" sz="1800" smtClean="0">
              <a:solidFill>
                <a:srgbClr val="DD0111"/>
              </a:solidFill>
            </a:endParaRPr>
          </a:p>
          <a:p>
            <a:pPr lvl="1" eaLnBrk="1" hangingPunct="1">
              <a:lnSpc>
                <a:spcPct val="140000"/>
              </a:lnSpc>
            </a:pPr>
            <a:r>
              <a:rPr lang="en-US" altLang="en-US" sz="2000" smtClean="0"/>
              <a:t>A divide and conquer approach would repeatedly solve the common subproblems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000" smtClean="0"/>
              <a:t>Dynamic programming solves every subproblem just once and stores the answer in a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DC341BA-DA6F-4DF7-AD8C-F81EBFC25957}" type="slidenum">
              <a:rPr lang="en-US" altLang="zh-TW" smtClean="0">
                <a:ea typeface="新細明體" pitchFamily="18" charset="-120"/>
              </a:rPr>
              <a:pPr/>
              <a:t>8</a:t>
            </a:fld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Tabular computation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The tabular computation can avoid recompuation.</a:t>
            </a:r>
            <a:endParaRPr lang="en-US" altLang="zh-TW" i="1" smtClean="0">
              <a:ea typeface="新細明體" pitchFamily="18" charset="-120"/>
            </a:endParaRPr>
          </a:p>
        </p:txBody>
      </p:sp>
      <p:graphicFrame>
        <p:nvGraphicFramePr>
          <p:cNvPr id="45060" name="Group 4"/>
          <p:cNvGraphicFramePr>
            <a:graphicFrameLocks noGrp="1"/>
          </p:cNvGraphicFramePr>
          <p:nvPr/>
        </p:nvGraphicFramePr>
        <p:xfrm>
          <a:off x="1524000" y="3505200"/>
          <a:ext cx="6248400" cy="1524000"/>
        </p:xfrm>
        <a:graphic>
          <a:graphicData uri="http://schemas.openxmlformats.org/drawingml/2006/table">
            <a:tbl>
              <a:tblPr/>
              <a:tblGrid>
                <a:gridCol w="554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4</a:t>
                      </a:r>
                      <a:endParaRPr kumimoji="1" lang="en-US" altLang="zh-TW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5</a:t>
                      </a:r>
                      <a:endParaRPr kumimoji="1" lang="en-US" altLang="zh-TW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6</a:t>
                      </a:r>
                      <a:endParaRPr kumimoji="1" lang="en-US" altLang="zh-TW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7</a:t>
                      </a:r>
                      <a:endParaRPr kumimoji="1" lang="en-US" altLang="zh-TW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8</a:t>
                      </a:r>
                      <a:endParaRPr kumimoji="1" lang="en-US" altLang="zh-TW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9</a:t>
                      </a:r>
                      <a:endParaRPr kumimoji="1" lang="en-US" altLang="zh-TW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10</a:t>
                      </a:r>
                      <a:endParaRPr kumimoji="1" lang="en-US" altLang="zh-TW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404" name="Line 44"/>
          <p:cNvSpPr>
            <a:spLocks noChangeShapeType="1"/>
          </p:cNvSpPr>
          <p:nvPr/>
        </p:nvSpPr>
        <p:spPr bwMode="auto">
          <a:xfrm flipH="1" flipV="1">
            <a:off x="7543800" y="4800600"/>
            <a:ext cx="4572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405" name="Rectangle 47"/>
          <p:cNvSpPr>
            <a:spLocks noChangeArrowheads="1"/>
          </p:cNvSpPr>
          <p:nvPr/>
        </p:nvSpPr>
        <p:spPr bwMode="auto">
          <a:xfrm>
            <a:off x="7778750" y="5246688"/>
            <a:ext cx="1139825" cy="7318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/>
              <a:t>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7F4C815-3780-447F-88A9-933FE0743A5D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Dynamic Programming Algorithm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altLang="en-US" smtClean="0"/>
              <a:t>Characterize the structure of an optimal solution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altLang="en-US" smtClean="0"/>
              <a:t>Recursively define the value of an optimal solution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altLang="en-US" smtClean="0"/>
              <a:t>Compute the value of an optimal solution in a bottom-up fashion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altLang="en-US" smtClean="0"/>
              <a:t>Construct an optimal solution from computed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5775</TotalTime>
  <Words>4803</Words>
  <Application>Microsoft Office PowerPoint</Application>
  <PresentationFormat>On-screen Show (4:3)</PresentationFormat>
  <Paragraphs>2172</Paragraphs>
  <Slides>67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8" baseType="lpstr">
      <vt:lpstr>Arial</vt:lpstr>
      <vt:lpstr>Comic Sans MS</vt:lpstr>
      <vt:lpstr>Courier New</vt:lpstr>
      <vt:lpstr>Monotype Corsiva</vt:lpstr>
      <vt:lpstr>Monotype Sorts</vt:lpstr>
      <vt:lpstr>新細明體</vt:lpstr>
      <vt:lpstr>Symbol</vt:lpstr>
      <vt:lpstr>Times New Roman</vt:lpstr>
      <vt:lpstr>Wingdings</vt:lpstr>
      <vt:lpstr>Default Design</vt:lpstr>
      <vt:lpstr>Equation</vt:lpstr>
      <vt:lpstr>CSE 205 Algorithms </vt:lpstr>
      <vt:lpstr>Dynamic Programming</vt:lpstr>
      <vt:lpstr>DP - Two key ingredients</vt:lpstr>
      <vt:lpstr>Three basic components</vt:lpstr>
      <vt:lpstr>Fibonacci numbers</vt:lpstr>
      <vt:lpstr>How to compute F10？ </vt:lpstr>
      <vt:lpstr>Dynamic Programming</vt:lpstr>
      <vt:lpstr>Tabular computation</vt:lpstr>
      <vt:lpstr>Dynamic Programming Algorithm</vt:lpstr>
      <vt:lpstr>Longest increasing subsequence(LIS)</vt:lpstr>
      <vt:lpstr>A naive approach for LIS</vt:lpstr>
      <vt:lpstr>An O(n log n) method for LIS</vt:lpstr>
      <vt:lpstr>An O(n log n) method for LIS</vt:lpstr>
      <vt:lpstr>Sum of Subset Problem</vt:lpstr>
      <vt:lpstr>Coin Change Problem</vt:lpstr>
      <vt:lpstr>Maximum-sum interval</vt:lpstr>
      <vt:lpstr>The Knapsack Problem</vt:lpstr>
      <vt:lpstr>The 0-1 Knapsack Problem</vt:lpstr>
      <vt:lpstr>0-1 Knapsack - Greedy Strategy</vt:lpstr>
      <vt:lpstr>0-1 Knapsack - Dynamic Programming</vt:lpstr>
      <vt:lpstr>0-1 Knapsack - Dynamic Programming</vt:lpstr>
      <vt:lpstr>PowerPoint Presentation</vt:lpstr>
      <vt:lpstr>Reconstructing the Optimal Solution</vt:lpstr>
      <vt:lpstr>Overlapping Subproblems</vt:lpstr>
      <vt:lpstr>Longest Common Subsequence (LCS)</vt:lpstr>
      <vt:lpstr>Longest Common Subsequence</vt:lpstr>
      <vt:lpstr>Example</vt:lpstr>
      <vt:lpstr>Brute-Force Solution</vt:lpstr>
      <vt:lpstr>LCS Algorithm</vt:lpstr>
      <vt:lpstr>LCS recursive solution</vt:lpstr>
      <vt:lpstr>LCS recursive solution</vt:lpstr>
      <vt:lpstr>LCS recursive solution</vt:lpstr>
      <vt:lpstr>3. Computing the Length of the LCS</vt:lpstr>
      <vt:lpstr>Additional Information</vt:lpstr>
      <vt:lpstr>LCS-LENGTH(X, Y, m, n)</vt:lpstr>
      <vt:lpstr>Example</vt:lpstr>
      <vt:lpstr>4. Constructing a LCS</vt:lpstr>
      <vt:lpstr>PRINT-LCS(b, X, i, j)</vt:lpstr>
      <vt:lpstr>Improving the Code</vt:lpstr>
      <vt:lpstr>LCS Algorithm Running Time</vt:lpstr>
      <vt:lpstr> Rock Climbing Problem</vt:lpstr>
      <vt:lpstr>Rock climbing (cont)</vt:lpstr>
      <vt:lpstr>Rock Climbing (cont)</vt:lpstr>
      <vt:lpstr>Idea: once we know the rating of a path to every handhold on a layer, we can easily compute the ratings of the paths to the holds on the next layer. </vt:lpstr>
      <vt:lpstr>For every handhold, there is only one “path” rating. Once we have reached a hold, we don’t need to know how we got there to move to the next level. </vt:lpstr>
      <vt:lpstr>Recursive solution:</vt:lpstr>
      <vt:lpstr>Solution - memorization</vt:lpstr>
      <vt:lpstr>Dynamic programming </vt:lpstr>
      <vt:lpstr>Rock climbing: step 1.</vt:lpstr>
      <vt:lpstr>Rock climbing: step 2.</vt:lpstr>
      <vt:lpstr>Rock climbing: simpler step 2</vt:lpstr>
      <vt:lpstr>Rock climbing: example</vt:lpstr>
      <vt:lpstr>Rock climbing: example</vt:lpstr>
      <vt:lpstr>Rock climbing: example</vt:lpstr>
      <vt:lpstr>Rock climbing: example</vt:lpstr>
      <vt:lpstr>Rock climbing: example</vt:lpstr>
      <vt:lpstr>Rock climbing: example</vt:lpstr>
      <vt:lpstr>Rock climbing: example</vt:lpstr>
      <vt:lpstr>Rock climbing: example</vt:lpstr>
      <vt:lpstr>Rock climbing: example</vt:lpstr>
      <vt:lpstr>Rock climbing example: step 4</vt:lpstr>
      <vt:lpstr>Rock climbing example: step 4</vt:lpstr>
      <vt:lpstr>Rock climbing example: step 4</vt:lpstr>
      <vt:lpstr>Rock climbing example: step 4</vt:lpstr>
      <vt:lpstr>Rock climbing example: step 4</vt:lpstr>
      <vt:lpstr>Rock climbing example: step 4</vt:lpstr>
      <vt:lpstr>Printing out the solution recursively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subject>CSE2203 - Design &amp; Analysis of Algorithms</dc:subject>
  <dc:creator>Md. Shiplu Hawlader</dc:creator>
  <cp:lastModifiedBy>Jargis Ahmed</cp:lastModifiedBy>
  <cp:revision>970</cp:revision>
  <dcterms:created xsi:type="dcterms:W3CDTF">2003-07-26T00:47:08Z</dcterms:created>
  <dcterms:modified xsi:type="dcterms:W3CDTF">2020-12-24T07:45:20Z</dcterms:modified>
</cp:coreProperties>
</file>