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2" r:id="rId5"/>
    <p:sldId id="263" r:id="rId6"/>
    <p:sldId id="264" r:id="rId7"/>
    <p:sldId id="267" r:id="rId8"/>
    <p:sldId id="273" r:id="rId9"/>
    <p:sldId id="268" r:id="rId10"/>
    <p:sldId id="266" r:id="rId11"/>
    <p:sldId id="274" r:id="rId12"/>
    <p:sldId id="270" r:id="rId13"/>
    <p:sldId id="271" r:id="rId14"/>
    <p:sldId id="269" r:id="rId15"/>
    <p:sldId id="260"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97"/>
    <a:srgbClr val="0000CC"/>
    <a:srgbClr val="003635"/>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97444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5273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355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309512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657226"/>
            <a:ext cx="5663611" cy="1702050"/>
          </a:xfrm>
        </p:spPr>
        <p:txBody>
          <a:bodyPr>
            <a:normAutofit/>
          </a:bodyPr>
          <a:lstStyle/>
          <a:p>
            <a:r>
              <a:rPr lang="en-US" sz="5800" dirty="0">
                <a:latin typeface="Tahoma" panose="020B0604030504040204" pitchFamily="34" charset="0"/>
                <a:ea typeface="Tahoma" panose="020B0604030504040204" pitchFamily="34" charset="0"/>
                <a:cs typeface="Tahoma" panose="020B0604030504040204" pitchFamily="34" charset="0"/>
              </a:rPr>
              <a:t>0 to 99 Counter</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Result and Output</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99957"/>
            <a:ext cx="6776510" cy="3414249"/>
          </a:xfrm>
        </p:spPr>
        <p:txBody>
          <a:bodyPr>
            <a:normAutofit/>
          </a:bodyPr>
          <a:lstStyle/>
          <a:p>
            <a:pPr marL="0" indent="0">
              <a:buNone/>
            </a:pPr>
            <a:endParaRPr lang="en-US" dirty="0"/>
          </a:p>
          <a:p>
            <a:endParaRPr lang="en-US" dirty="0"/>
          </a:p>
        </p:txBody>
      </p:sp>
      <p:pic>
        <p:nvPicPr>
          <p:cNvPr id="5" name="Content Placeholder 10">
            <a:extLst>
              <a:ext uri="{FF2B5EF4-FFF2-40B4-BE49-F238E27FC236}">
                <a16:creationId xmlns:a16="http://schemas.microsoft.com/office/drawing/2014/main" id="{5F0331E0-FBD4-4846-BF9E-81F43B5E97E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26491" y="1938867"/>
            <a:ext cx="2566990" cy="19252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Content Placeholder 10">
            <a:extLst>
              <a:ext uri="{FF2B5EF4-FFF2-40B4-BE49-F238E27FC236}">
                <a16:creationId xmlns:a16="http://schemas.microsoft.com/office/drawing/2014/main" id="{9B770C51-1B32-4542-9949-09B86611800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874045" y="1906492"/>
            <a:ext cx="2703113" cy="20273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9F98CE8E-F7F4-4008-9D1A-C403F88308C8}"/>
              </a:ext>
            </a:extLst>
          </p:cNvPr>
          <p:cNvSpPr txBox="1"/>
          <p:nvPr/>
        </p:nvSpPr>
        <p:spPr>
          <a:xfrm>
            <a:off x="6481205" y="4277121"/>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 Count  Digit 5</a:t>
            </a:r>
          </a:p>
        </p:txBody>
      </p:sp>
      <p:sp>
        <p:nvSpPr>
          <p:cNvPr id="9" name="TextBox 8">
            <a:extLst>
              <a:ext uri="{FF2B5EF4-FFF2-40B4-BE49-F238E27FC236}">
                <a16:creationId xmlns:a16="http://schemas.microsoft.com/office/drawing/2014/main" id="{8249687F-7A49-4D5E-8C50-FC5A1B5CD599}"/>
              </a:ext>
            </a:extLst>
          </p:cNvPr>
          <p:cNvSpPr txBox="1"/>
          <p:nvPr/>
        </p:nvSpPr>
        <p:spPr>
          <a:xfrm>
            <a:off x="2841792" y="4266047"/>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 Count  Digit 1</a:t>
            </a:r>
          </a:p>
        </p:txBody>
      </p:sp>
      <p:sp>
        <p:nvSpPr>
          <p:cNvPr id="10" name="Freeform: Shape 9">
            <a:extLst>
              <a:ext uri="{FF2B5EF4-FFF2-40B4-BE49-F238E27FC236}">
                <a16:creationId xmlns:a16="http://schemas.microsoft.com/office/drawing/2014/main" id="{2AA9500B-34E2-4EE7-91D6-B289AF088072}"/>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08</a:t>
            </a:r>
          </a:p>
        </p:txBody>
      </p:sp>
    </p:spTree>
    <p:extLst>
      <p:ext uri="{BB962C8B-B14F-4D97-AF65-F5344CB8AC3E}">
        <p14:creationId xmlns:p14="http://schemas.microsoft.com/office/powerpoint/2010/main" val="60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Result and Output</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99957"/>
            <a:ext cx="6776510" cy="3414249"/>
          </a:xfrm>
        </p:spPr>
        <p:txBody>
          <a:bodyPr>
            <a:normAutofit/>
          </a:bodyPr>
          <a:lstStyle/>
          <a:p>
            <a:pPr marL="0" indent="0">
              <a:buNone/>
            </a:pPr>
            <a:endParaRPr lang="en-US" dirty="0"/>
          </a:p>
          <a:p>
            <a:endParaRPr lang="en-US" dirty="0"/>
          </a:p>
        </p:txBody>
      </p:sp>
      <p:pic>
        <p:nvPicPr>
          <p:cNvPr id="5" name="Content Placeholder 10">
            <a:extLst>
              <a:ext uri="{FF2B5EF4-FFF2-40B4-BE49-F238E27FC236}">
                <a16:creationId xmlns:a16="http://schemas.microsoft.com/office/drawing/2014/main" id="{5F0331E0-FBD4-4846-BF9E-81F43B5E97E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3130" y="1963250"/>
            <a:ext cx="2818047" cy="21135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Content Placeholder 10">
            <a:extLst>
              <a:ext uri="{FF2B5EF4-FFF2-40B4-BE49-F238E27FC236}">
                <a16:creationId xmlns:a16="http://schemas.microsoft.com/office/drawing/2014/main" id="{9B770C51-1B32-4542-9949-09B86611800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709377" y="2011713"/>
            <a:ext cx="2753429" cy="20650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9F98CE8E-F7F4-4008-9D1A-C403F88308C8}"/>
              </a:ext>
            </a:extLst>
          </p:cNvPr>
          <p:cNvSpPr txBox="1"/>
          <p:nvPr/>
        </p:nvSpPr>
        <p:spPr>
          <a:xfrm>
            <a:off x="6197618" y="4154010"/>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 Count  2  Digit 53</a:t>
            </a:r>
          </a:p>
        </p:txBody>
      </p:sp>
      <p:sp>
        <p:nvSpPr>
          <p:cNvPr id="9" name="TextBox 8">
            <a:extLst>
              <a:ext uri="{FF2B5EF4-FFF2-40B4-BE49-F238E27FC236}">
                <a16:creationId xmlns:a16="http://schemas.microsoft.com/office/drawing/2014/main" id="{8249687F-7A49-4D5E-8C50-FC5A1B5CD599}"/>
              </a:ext>
            </a:extLst>
          </p:cNvPr>
          <p:cNvSpPr txBox="1"/>
          <p:nvPr/>
        </p:nvSpPr>
        <p:spPr>
          <a:xfrm>
            <a:off x="2620336" y="4277121"/>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 Count  2 Digit 13</a:t>
            </a:r>
          </a:p>
        </p:txBody>
      </p:sp>
      <p:sp>
        <p:nvSpPr>
          <p:cNvPr id="10" name="Freeform: Shape 9">
            <a:extLst>
              <a:ext uri="{FF2B5EF4-FFF2-40B4-BE49-F238E27FC236}">
                <a16:creationId xmlns:a16="http://schemas.microsoft.com/office/drawing/2014/main" id="{2AA9500B-34E2-4EE7-91D6-B289AF088072}"/>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08</a:t>
            </a:r>
          </a:p>
        </p:txBody>
      </p:sp>
    </p:spTree>
    <p:extLst>
      <p:ext uri="{BB962C8B-B14F-4D97-AF65-F5344CB8AC3E}">
        <p14:creationId xmlns:p14="http://schemas.microsoft.com/office/powerpoint/2010/main" val="34766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Limitation</a:t>
            </a:r>
            <a:endParaRPr lang="en-US" sz="38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99957"/>
            <a:ext cx="6776510" cy="3414249"/>
          </a:xfrm>
        </p:spPr>
        <p:txBody>
          <a:bodyPr>
            <a:norm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Limited Range</a:t>
            </a:r>
          </a:p>
          <a:p>
            <a:r>
              <a:rPr lang="en-US" sz="2000" b="0" i="0" dirty="0">
                <a:effectLst/>
                <a:latin typeface="Tahoma" panose="020B0604030504040204" pitchFamily="34" charset="0"/>
                <a:ea typeface="Tahoma" panose="020B0604030504040204" pitchFamily="34" charset="0"/>
                <a:cs typeface="Tahoma" panose="020B0604030504040204" pitchFamily="34" charset="0"/>
              </a:rPr>
              <a:t>Hardware Limitations</a:t>
            </a:r>
          </a:p>
          <a:p>
            <a:r>
              <a:rPr lang="en-US" sz="2000" b="0" i="0" dirty="0">
                <a:effectLst/>
                <a:latin typeface="Tahoma" panose="020B0604030504040204" pitchFamily="34" charset="0"/>
                <a:ea typeface="Tahoma" panose="020B0604030504040204" pitchFamily="34" charset="0"/>
                <a:cs typeface="Tahoma" panose="020B0604030504040204" pitchFamily="34" charset="0"/>
              </a:rPr>
              <a:t>Manual Circuit Connections</a:t>
            </a:r>
          </a:p>
          <a:p>
            <a:r>
              <a:rPr lang="en-US" sz="2000" dirty="0">
                <a:latin typeface="Tahoma" panose="020B0604030504040204" pitchFamily="34" charset="0"/>
                <a:ea typeface="Tahoma" panose="020B0604030504040204" pitchFamily="34" charset="0"/>
                <a:cs typeface="Tahoma" panose="020B0604030504040204" pitchFamily="34" charset="0"/>
              </a:rPr>
              <a:t>Single Display</a:t>
            </a:r>
          </a:p>
          <a:p>
            <a:r>
              <a:rPr lang="en-US" sz="2000" dirty="0">
                <a:latin typeface="Tahoma" panose="020B0604030504040204" pitchFamily="34" charset="0"/>
                <a:ea typeface="Tahoma" panose="020B0604030504040204" pitchFamily="34" charset="0"/>
                <a:cs typeface="Tahoma" panose="020B0604030504040204" pitchFamily="34" charset="0"/>
              </a:rPr>
              <a:t>Do not auto update</a:t>
            </a:r>
          </a:p>
        </p:txBody>
      </p:sp>
      <p:pic>
        <p:nvPicPr>
          <p:cNvPr id="7" name="Content Placeholder 10">
            <a:extLst>
              <a:ext uri="{FF2B5EF4-FFF2-40B4-BE49-F238E27FC236}">
                <a16:creationId xmlns:a16="http://schemas.microsoft.com/office/drawing/2014/main" id="{9B5A0110-634E-4584-B641-D7D2D18A97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0648" y="2638195"/>
            <a:ext cx="2557708" cy="20381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Freeform: Shape 4">
            <a:extLst>
              <a:ext uri="{FF2B5EF4-FFF2-40B4-BE49-F238E27FC236}">
                <a16:creationId xmlns:a16="http://schemas.microsoft.com/office/drawing/2014/main" id="{B8C4FD03-F94E-4BD4-92AC-D37423DA5B45}"/>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78522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nodeType="clickEffect">
                                  <p:stCondLst>
                                    <p:cond delay="0"/>
                                  </p:stCondLst>
                                  <p:childTnLst>
                                    <p:animRot by="21600000">
                                      <p:cBhvr>
                                        <p:cTn id="44"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Future Works</a:t>
            </a:r>
            <a:endParaRPr lang="en-US" sz="38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800648" y="1442807"/>
            <a:ext cx="4278683" cy="3414249"/>
          </a:xfrm>
        </p:spPr>
        <p:txBody>
          <a:bodyPr>
            <a:normAutofit fontScale="25000" lnSpcReduction="20000"/>
          </a:bodyPr>
          <a:lstStyle/>
          <a:p>
            <a:r>
              <a:rPr lang="en-US" sz="4500" dirty="0">
                <a:latin typeface="Tahoma" panose="020B0604030504040204" pitchFamily="34" charset="0"/>
                <a:ea typeface="Tahoma" panose="020B0604030504040204" pitchFamily="34" charset="0"/>
                <a:cs typeface="Tahoma" panose="020B0604030504040204" pitchFamily="34" charset="0"/>
              </a:rPr>
              <a:t>Automated Counting: Integrate a microcontroller or programmable logic to auto-mate the counting operation based on external triggers or timing conditions. </a:t>
            </a:r>
          </a:p>
          <a:p>
            <a:endParaRPr lang="en-US" sz="4500" dirty="0">
              <a:latin typeface="Tahoma" panose="020B0604030504040204" pitchFamily="34" charset="0"/>
              <a:ea typeface="Tahoma" panose="020B0604030504040204" pitchFamily="34" charset="0"/>
              <a:cs typeface="Tahoma" panose="020B0604030504040204" pitchFamily="34" charset="0"/>
            </a:endParaRPr>
          </a:p>
          <a:p>
            <a:r>
              <a:rPr lang="en-US" sz="4500" dirty="0">
                <a:latin typeface="Tahoma" panose="020B0604030504040204" pitchFamily="34" charset="0"/>
                <a:ea typeface="Tahoma" panose="020B0604030504040204" pitchFamily="34" charset="0"/>
                <a:cs typeface="Tahoma" panose="020B0604030504040204" pitchFamily="34" charset="0"/>
              </a:rPr>
              <a:t>Multiplexed Display: Implement multiplexing techniques to support multiple 7-segment displays, allowing for the simultaneous display of multiple counts or additional</a:t>
            </a:r>
            <a:br>
              <a:rPr lang="en-US" sz="4500" dirty="0">
                <a:latin typeface="Tahoma" panose="020B0604030504040204" pitchFamily="34" charset="0"/>
                <a:ea typeface="Tahoma" panose="020B0604030504040204" pitchFamily="34" charset="0"/>
                <a:cs typeface="Tahoma" panose="020B0604030504040204" pitchFamily="34" charset="0"/>
              </a:rPr>
            </a:br>
            <a:r>
              <a:rPr lang="en-US" sz="4500" dirty="0">
                <a:latin typeface="Tahoma" panose="020B0604030504040204" pitchFamily="34" charset="0"/>
                <a:ea typeface="Tahoma" panose="020B0604030504040204" pitchFamily="34" charset="0"/>
                <a:cs typeface="Tahoma" panose="020B0604030504040204" pitchFamily="34" charset="0"/>
              </a:rPr>
              <a:t>visual information. </a:t>
            </a:r>
          </a:p>
          <a:p>
            <a:endParaRPr lang="en-US" sz="4500" dirty="0">
              <a:latin typeface="Tahoma" panose="020B0604030504040204" pitchFamily="34" charset="0"/>
              <a:ea typeface="Tahoma" panose="020B0604030504040204" pitchFamily="34" charset="0"/>
              <a:cs typeface="Tahoma" panose="020B0604030504040204" pitchFamily="34" charset="0"/>
            </a:endParaRPr>
          </a:p>
          <a:p>
            <a:r>
              <a:rPr lang="en-US" sz="4500" dirty="0">
                <a:latin typeface="Tahoma" panose="020B0604030504040204" pitchFamily="34" charset="0"/>
                <a:ea typeface="Tahoma" panose="020B0604030504040204" pitchFamily="34" charset="0"/>
                <a:cs typeface="Tahoma" panose="020B0604030504040204" pitchFamily="34" charset="0"/>
              </a:rPr>
              <a:t>Advanced User Interface: Incorporate a more intuitive and user-friendly </a:t>
            </a:r>
            <a:r>
              <a:rPr lang="en-US" sz="4500" dirty="0" err="1">
                <a:latin typeface="Tahoma" panose="020B0604030504040204" pitchFamily="34" charset="0"/>
                <a:ea typeface="Tahoma" panose="020B0604030504040204" pitchFamily="34" charset="0"/>
                <a:cs typeface="Tahoma" panose="020B0604030504040204" pitchFamily="34" charset="0"/>
              </a:rPr>
              <a:t>interface,such</a:t>
            </a:r>
            <a:r>
              <a:rPr lang="en-US" sz="4500" dirty="0">
                <a:latin typeface="Tahoma" panose="020B0604030504040204" pitchFamily="34" charset="0"/>
                <a:ea typeface="Tahoma" panose="020B0604030504040204" pitchFamily="34" charset="0"/>
                <a:cs typeface="Tahoma" panose="020B0604030504040204" pitchFamily="34" charset="0"/>
              </a:rPr>
              <a:t> as using a keypad or touchscreen display for count control and input. </a:t>
            </a:r>
          </a:p>
          <a:p>
            <a:endParaRPr lang="en-US" sz="4500" dirty="0">
              <a:latin typeface="Tahoma" panose="020B0604030504040204" pitchFamily="34" charset="0"/>
              <a:ea typeface="Tahoma" panose="020B0604030504040204" pitchFamily="34" charset="0"/>
              <a:cs typeface="Tahoma" panose="020B0604030504040204" pitchFamily="34" charset="0"/>
            </a:endParaRPr>
          </a:p>
          <a:p>
            <a:r>
              <a:rPr lang="en-US" sz="4500" dirty="0">
                <a:latin typeface="Tahoma" panose="020B0604030504040204" pitchFamily="34" charset="0"/>
                <a:ea typeface="Tahoma" panose="020B0604030504040204" pitchFamily="34" charset="0"/>
                <a:cs typeface="Tahoma" panose="020B0604030504040204" pitchFamily="34" charset="0"/>
              </a:rPr>
              <a:t>Data Logging and Analysis: Add the capability to log count data and perform anal-</a:t>
            </a:r>
            <a:r>
              <a:rPr lang="en-US" sz="4500" dirty="0" err="1">
                <a:latin typeface="Tahoma" panose="020B0604030504040204" pitchFamily="34" charset="0"/>
                <a:ea typeface="Tahoma" panose="020B0604030504040204" pitchFamily="34" charset="0"/>
                <a:cs typeface="Tahoma" panose="020B0604030504040204" pitchFamily="34" charset="0"/>
              </a:rPr>
              <a:t>ysis</a:t>
            </a:r>
            <a:r>
              <a:rPr lang="en-US" sz="4500" dirty="0">
                <a:latin typeface="Tahoma" panose="020B0604030504040204" pitchFamily="34" charset="0"/>
                <a:ea typeface="Tahoma" panose="020B0604030504040204" pitchFamily="34" charset="0"/>
                <a:cs typeface="Tahoma" panose="020B0604030504040204" pitchFamily="34" charset="0"/>
              </a:rPr>
              <a:t>, such as tracking count frequencies or generating statistical reports.</a:t>
            </a:r>
          </a:p>
          <a:p>
            <a:pPr marL="0" indent="0">
              <a:buNone/>
            </a:pPr>
            <a:br>
              <a:rPr lang="en-US" sz="2000" dirty="0"/>
            </a:br>
            <a:br>
              <a:rPr lang="en-US" dirty="0"/>
            </a:b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10">
            <a:extLst>
              <a:ext uri="{FF2B5EF4-FFF2-40B4-BE49-F238E27FC236}">
                <a16:creationId xmlns:a16="http://schemas.microsoft.com/office/drawing/2014/main" id="{5FE970E7-2CEB-44E6-9D3E-C5CD1A06AC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283686" y="2085975"/>
            <a:ext cx="2753658" cy="22403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Freeform: Shape 6">
            <a:extLst>
              <a:ext uri="{FF2B5EF4-FFF2-40B4-BE49-F238E27FC236}">
                <a16:creationId xmlns:a16="http://schemas.microsoft.com/office/drawing/2014/main" id="{BD49F750-CFB2-414C-B751-288D40071292}"/>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8059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heel(1)">
                                      <p:cBhvr>
                                        <p:cTn id="39" dur="2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 calcmode="lin" valueType="num">
                                      <p:cBhvr additive="base">
                                        <p:cTn id="4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Conclusion</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345507"/>
            <a:ext cx="6776510" cy="3414249"/>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The 0 to 99 Digital Pulse Counter Circuit project provides a functional solution for counting and displaying numbers using a breadboard and various electronic components. The implementation of the circuit, it allows users to manually control the counting direction and observe the count value on the 7-segment </a:t>
            </a:r>
            <a:r>
              <a:rPr lang="en-US" sz="2400" dirty="0" err="1">
                <a:latin typeface="Times New Roman" panose="02020603050405020304" pitchFamily="18" charset="0"/>
                <a:cs typeface="Times New Roman" panose="02020603050405020304" pitchFamily="18" charset="0"/>
              </a:rPr>
              <a:t>display.The</a:t>
            </a:r>
            <a:r>
              <a:rPr lang="en-US" sz="2400" dirty="0">
                <a:latin typeface="Times New Roman" panose="02020603050405020304" pitchFamily="18" charset="0"/>
                <a:cs typeface="Times New Roman" panose="02020603050405020304" pitchFamily="18" charset="0"/>
              </a:rPr>
              <a:t> project's discussion highlights the successful design and development of the circuit, addressing the challenges associated with component integration, circuit complexity, and accuracy. It emphasizes the importance of proper wiring, component selection, and logical implementation to achieve the desired functionality.</a:t>
            </a:r>
            <a:endParaRPr lang="en-US" dirty="0"/>
          </a:p>
        </p:txBody>
      </p:sp>
      <p:sp>
        <p:nvSpPr>
          <p:cNvPr id="5" name="Freeform: Shape 4">
            <a:extLst>
              <a:ext uri="{FF2B5EF4-FFF2-40B4-BE49-F238E27FC236}">
                <a16:creationId xmlns:a16="http://schemas.microsoft.com/office/drawing/2014/main" id="{2FACCD40-170C-4171-8F8D-7D9148F1C668}"/>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208031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F3AA63A2-179C-4645-AAB4-C54390302A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73499" y="1564481"/>
            <a:ext cx="5197001" cy="31093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910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F3AA63A2-179C-4645-AAB4-C54390302A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302330" y="1544970"/>
            <a:ext cx="4884283" cy="32553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5092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E9E9AF3-E5E8-480E-B11E-FF566A216D29}"/>
              </a:ext>
            </a:extLst>
          </p:cNvPr>
          <p:cNvGrpSpPr/>
          <p:nvPr/>
        </p:nvGrpSpPr>
        <p:grpSpPr>
          <a:xfrm>
            <a:off x="-578535" y="1307619"/>
            <a:ext cx="5755053" cy="3197051"/>
            <a:chOff x="5143396" y="2206272"/>
            <a:chExt cx="6294815" cy="3468739"/>
          </a:xfrm>
        </p:grpSpPr>
        <p:sp>
          <p:nvSpPr>
            <p:cNvPr id="7" name="TextBox 6">
              <a:extLst>
                <a:ext uri="{FF2B5EF4-FFF2-40B4-BE49-F238E27FC236}">
                  <a16:creationId xmlns:a16="http://schemas.microsoft.com/office/drawing/2014/main" id="{8FFE7421-C2E7-4A6D-85EA-80CB5B7FEA80}"/>
                </a:ext>
              </a:extLst>
            </p:cNvPr>
            <p:cNvSpPr txBox="1"/>
            <p:nvPr/>
          </p:nvSpPr>
          <p:spPr>
            <a:xfrm>
              <a:off x="6661060" y="2206272"/>
              <a:ext cx="4777151" cy="734649"/>
            </a:xfrm>
            <a:prstGeom prst="rect">
              <a:avLst/>
            </a:prstGeom>
            <a:noFill/>
          </p:spPr>
          <p:txBody>
            <a:bodyPr wrap="square" rtlCol="0" anchor="ctr">
              <a:spAutoFit/>
            </a:bodyPr>
            <a:lstStyle/>
            <a:p>
              <a:r>
                <a:rPr lang="en-US" altLang="ko-KR" sz="3800" b="1" dirty="0">
                  <a:latin typeface="Times New Roman" panose="02020603050405020304" pitchFamily="18" charset="0"/>
                  <a:cs typeface="Times New Roman" panose="02020603050405020304" pitchFamily="18" charset="0"/>
                </a:rPr>
                <a:t>Submitted By</a:t>
              </a:r>
              <a:endParaRPr lang="ko-KR" altLang="en-US" sz="3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326793-706D-404D-8957-39C0798BE0C8}"/>
                </a:ext>
              </a:extLst>
            </p:cNvPr>
            <p:cNvSpPr txBox="1"/>
            <p:nvPr/>
          </p:nvSpPr>
          <p:spPr>
            <a:xfrm>
              <a:off x="5143396" y="2847584"/>
              <a:ext cx="4777097" cy="2827427"/>
            </a:xfrm>
            <a:prstGeom prst="rect">
              <a:avLst/>
            </a:prstGeom>
            <a:noFill/>
          </p:spPr>
          <p:txBody>
            <a:bodyPr wrap="square" rtlCol="0" anchor="ctr">
              <a:spAutoFit/>
            </a:bodyPr>
            <a:lstStyle/>
            <a:p>
              <a:pPr algn="r"/>
              <a:r>
                <a:rPr lang="en-US" altLang="ko-KR" dirty="0">
                  <a:latin typeface="Times New Roman" panose="02020603050405020304" pitchFamily="18" charset="0"/>
                  <a:cs typeface="Times New Roman" panose="02020603050405020304" pitchFamily="18" charset="0"/>
                </a:rPr>
                <a:t>Pankaj Mahanto</a:t>
              </a:r>
            </a:p>
            <a:p>
              <a:pPr algn="r"/>
              <a:r>
                <a:rPr lang="en-US" altLang="ko-KR" dirty="0">
                  <a:latin typeface="Times New Roman" panose="02020603050405020304" pitchFamily="18" charset="0"/>
                  <a:cs typeface="Times New Roman" panose="02020603050405020304" pitchFamily="18" charset="0"/>
                </a:rPr>
                <a:t> ID: 213902002</a:t>
              </a:r>
            </a:p>
            <a:p>
              <a:pPr algn="r"/>
              <a:r>
                <a:rPr lang="en-US" altLang="ko-KR" dirty="0" err="1">
                  <a:latin typeface="Times New Roman" panose="02020603050405020304" pitchFamily="18" charset="0"/>
                  <a:cs typeface="Times New Roman" panose="02020603050405020304" pitchFamily="18" charset="0"/>
                </a:rPr>
                <a:t>Mostak</a:t>
              </a:r>
              <a:r>
                <a:rPr lang="en-US" altLang="ko-KR" dirty="0">
                  <a:latin typeface="Times New Roman" panose="02020603050405020304" pitchFamily="18" charset="0"/>
                  <a:cs typeface="Times New Roman" panose="02020603050405020304" pitchFamily="18" charset="0"/>
                </a:rPr>
                <a:t> Ahamed</a:t>
              </a:r>
            </a:p>
            <a:p>
              <a:pPr algn="r"/>
              <a:r>
                <a:rPr lang="en-US" altLang="ko-KR" dirty="0">
                  <a:latin typeface="Times New Roman" panose="02020603050405020304" pitchFamily="18" charset="0"/>
                  <a:cs typeface="Times New Roman" panose="02020603050405020304" pitchFamily="18" charset="0"/>
                </a:rPr>
                <a:t> ID: 213902126</a:t>
              </a:r>
            </a:p>
            <a:p>
              <a:pPr algn="r"/>
              <a:r>
                <a:rPr lang="en-US" altLang="ko-KR" dirty="0" err="1">
                  <a:latin typeface="Times New Roman" panose="02020603050405020304" pitchFamily="18" charset="0"/>
                  <a:cs typeface="Times New Roman" panose="02020603050405020304" pitchFamily="18" charset="0"/>
                </a:rPr>
                <a:t>Rabby</a:t>
              </a:r>
              <a:r>
                <a:rPr lang="en-US" altLang="ko-KR" dirty="0">
                  <a:latin typeface="Times New Roman" panose="02020603050405020304" pitchFamily="18" charset="0"/>
                  <a:cs typeface="Times New Roman" panose="02020603050405020304" pitchFamily="18" charset="0"/>
                </a:rPr>
                <a:t> Khan</a:t>
              </a:r>
            </a:p>
            <a:p>
              <a:pPr algn="r"/>
              <a:r>
                <a:rPr lang="en-US" altLang="ko-KR" dirty="0">
                  <a:latin typeface="Times New Roman" panose="02020603050405020304" pitchFamily="18" charset="0"/>
                  <a:cs typeface="Times New Roman" panose="02020603050405020304" pitchFamily="18" charset="0"/>
                </a:rPr>
                <a:t>ID: 213902037</a:t>
              </a:r>
            </a:p>
            <a:p>
              <a:pPr algn="r"/>
              <a:endParaRPr lang="en-US" altLang="ko-KR" dirty="0">
                <a:latin typeface="Times New Roman" panose="02020603050405020304" pitchFamily="18" charset="0"/>
                <a:cs typeface="Times New Roman" panose="02020603050405020304" pitchFamily="18" charset="0"/>
              </a:endParaRPr>
            </a:p>
            <a:p>
              <a:endParaRPr lang="en-US" altLang="ko-KR" sz="1867" dirty="0">
                <a:cs typeface="Arial" pitchFamily="34" charset="0"/>
              </a:endParaRPr>
            </a:p>
            <a:p>
              <a:endParaRPr lang="ko-KR" altLang="en-US" sz="1867" dirty="0">
                <a:cs typeface="Arial" pitchFamily="34" charset="0"/>
              </a:endParaRPr>
            </a:p>
          </p:txBody>
        </p:sp>
      </p:grpSp>
      <p:sp>
        <p:nvSpPr>
          <p:cNvPr id="9" name="Freeform: Shape 8">
            <a:extLst>
              <a:ext uri="{FF2B5EF4-FFF2-40B4-BE49-F238E27FC236}">
                <a16:creationId xmlns:a16="http://schemas.microsoft.com/office/drawing/2014/main" id="{E601CAB1-2A99-4C5A-81E2-327FCA513250}"/>
              </a:ext>
            </a:extLst>
          </p:cNvPr>
          <p:cNvSpPr/>
          <p:nvPr/>
        </p:nvSpPr>
        <p:spPr>
          <a:xfrm>
            <a:off x="7383198" y="1213257"/>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B68BA5-26E3-43F8-BF1A-5FE02BEB76CC}"/>
              </a:ext>
            </a:extLst>
          </p:cNvPr>
          <p:cNvSpPr txBox="1"/>
          <p:nvPr/>
        </p:nvSpPr>
        <p:spPr>
          <a:xfrm>
            <a:off x="5431926" y="3593402"/>
            <a:ext cx="3559946" cy="1354217"/>
          </a:xfrm>
          <a:prstGeom prst="rect">
            <a:avLst/>
          </a:prstGeom>
          <a:noFill/>
        </p:spPr>
        <p:txBody>
          <a:bodyPr wrap="square" rtlCol="0" anchor="ctr">
            <a:spAutoFit/>
          </a:bodyPr>
          <a:lstStyle/>
          <a:p>
            <a:r>
              <a:rPr lang="en-US" altLang="ko-KR" sz="2800" b="1" dirty="0">
                <a:latin typeface="Times New Roman" panose="02020603050405020304" pitchFamily="18" charset="0"/>
                <a:cs typeface="Times New Roman" panose="02020603050405020304" pitchFamily="18" charset="0"/>
              </a:rPr>
              <a:t>Submitted To</a:t>
            </a:r>
            <a:endParaRPr lang="en-US" altLang="ko-KR" sz="2400" b="1" dirty="0">
              <a:latin typeface="Times New Roman" panose="02020603050405020304" pitchFamily="18" charset="0"/>
              <a:cs typeface="Times New Roman" panose="02020603050405020304" pitchFamily="18" charset="0"/>
            </a:endParaRPr>
          </a:p>
          <a:p>
            <a:r>
              <a:rPr lang="en-US" altLang="ko-KR" dirty="0" err="1">
                <a:latin typeface="Times New Roman" panose="02020603050405020304" pitchFamily="18" charset="0"/>
                <a:cs typeface="Times New Roman" panose="02020603050405020304" pitchFamily="18" charset="0"/>
              </a:rPr>
              <a:t>Mobasshir</a:t>
            </a:r>
            <a:r>
              <a:rPr lang="en-US" altLang="ko-KR" dirty="0">
                <a:latin typeface="Times New Roman" panose="02020603050405020304" pitchFamily="18" charset="0"/>
                <a:cs typeface="Times New Roman" panose="02020603050405020304" pitchFamily="18" charset="0"/>
              </a:rPr>
              <a:t> Al Rafi</a:t>
            </a:r>
          </a:p>
          <a:p>
            <a:r>
              <a:rPr lang="en-US" altLang="ko-KR" dirty="0">
                <a:latin typeface="Times New Roman" panose="02020603050405020304" pitchFamily="18" charset="0"/>
                <a:cs typeface="Times New Roman" panose="02020603050405020304" pitchFamily="18" charset="0"/>
              </a:rPr>
              <a:t>Lecturer, EEE Department</a:t>
            </a:r>
          </a:p>
          <a:p>
            <a:r>
              <a:rPr lang="en-US" altLang="ko-KR" dirty="0">
                <a:latin typeface="Times New Roman" panose="02020603050405020304" pitchFamily="18" charset="0"/>
                <a:cs typeface="Times New Roman" panose="02020603050405020304" pitchFamily="18" charset="0"/>
              </a:rPr>
              <a:t>Green University of Bangladesh</a:t>
            </a:r>
            <a:endParaRPr lang="ko-KR" altLang="en-US" dirty="0">
              <a:latin typeface="Times New Roman" panose="02020603050405020304" pitchFamily="18" charset="0"/>
              <a:cs typeface="Times New Roman" panose="02020603050405020304" pitchFamily="18" charset="0"/>
            </a:endParaRPr>
          </a:p>
        </p:txBody>
      </p:sp>
      <p:pic>
        <p:nvPicPr>
          <p:cNvPr id="11" name="Graphic 10" descr="Cursor with solid fill">
            <a:extLst>
              <a:ext uri="{FF2B5EF4-FFF2-40B4-BE49-F238E27FC236}">
                <a16:creationId xmlns:a16="http://schemas.microsoft.com/office/drawing/2014/main" id="{100C33DD-554F-4CCA-8DDB-23F564A80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954902">
            <a:off x="3664405" y="2767087"/>
            <a:ext cx="1652629" cy="1652629"/>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Outlines</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99957"/>
            <a:ext cx="6776510" cy="3414249"/>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Introduction</a:t>
            </a:r>
          </a:p>
          <a:p>
            <a:r>
              <a:rPr lang="en-US" dirty="0">
                <a:latin typeface="Tahoma" panose="020B0604030504040204" pitchFamily="34" charset="0"/>
                <a:ea typeface="Tahoma" panose="020B0604030504040204" pitchFamily="34" charset="0"/>
                <a:cs typeface="Tahoma" panose="020B0604030504040204" pitchFamily="34" charset="0"/>
              </a:rPr>
              <a:t>Objectives</a:t>
            </a:r>
          </a:p>
          <a:p>
            <a:r>
              <a:rPr lang="en-US" dirty="0">
                <a:latin typeface="Tahoma" panose="020B0604030504040204" pitchFamily="34" charset="0"/>
                <a:ea typeface="Tahoma" panose="020B0604030504040204" pitchFamily="34" charset="0"/>
                <a:cs typeface="Tahoma" panose="020B0604030504040204" pitchFamily="34" charset="0"/>
              </a:rPr>
              <a:t>Equipment's/Tools</a:t>
            </a:r>
          </a:p>
          <a:p>
            <a:r>
              <a:rPr lang="en-US" dirty="0">
                <a:latin typeface="Tahoma" panose="020B0604030504040204" pitchFamily="34" charset="0"/>
                <a:ea typeface="Tahoma" panose="020B0604030504040204" pitchFamily="34" charset="0"/>
                <a:cs typeface="Tahoma" panose="020B0604030504040204" pitchFamily="34" charset="0"/>
              </a:rPr>
              <a:t>Implementation</a:t>
            </a:r>
          </a:p>
          <a:p>
            <a:r>
              <a:rPr lang="en-US" dirty="0">
                <a:latin typeface="Tahoma" panose="020B0604030504040204" pitchFamily="34" charset="0"/>
                <a:ea typeface="Tahoma" panose="020B0604030504040204" pitchFamily="34" charset="0"/>
                <a:cs typeface="Tahoma" panose="020B0604030504040204" pitchFamily="34" charset="0"/>
              </a:rPr>
              <a:t>Result/Output</a:t>
            </a:r>
          </a:p>
          <a:p>
            <a:r>
              <a:rPr lang="en-US" dirty="0">
                <a:latin typeface="Tahoma" panose="020B0604030504040204" pitchFamily="34" charset="0"/>
                <a:ea typeface="Tahoma" panose="020B0604030504040204" pitchFamily="34" charset="0"/>
                <a:cs typeface="Tahoma" panose="020B0604030504040204" pitchFamily="34" charset="0"/>
              </a:rPr>
              <a:t>Limitation</a:t>
            </a:r>
          </a:p>
          <a:p>
            <a:r>
              <a:rPr lang="en-US" dirty="0">
                <a:latin typeface="Tahoma" panose="020B0604030504040204" pitchFamily="34" charset="0"/>
                <a:ea typeface="Tahoma" panose="020B0604030504040204" pitchFamily="34" charset="0"/>
                <a:cs typeface="Tahoma" panose="020B0604030504040204" pitchFamily="34" charset="0"/>
              </a:rPr>
              <a:t>Future Work</a:t>
            </a:r>
          </a:p>
          <a:p>
            <a:r>
              <a:rPr lang="en-US" dirty="0">
                <a:latin typeface="Tahoma" panose="020B0604030504040204" pitchFamily="34" charset="0"/>
                <a:ea typeface="Tahoma" panose="020B0604030504040204" pitchFamily="34" charset="0"/>
                <a:cs typeface="Tahoma" panose="020B0604030504040204" pitchFamily="34" charset="0"/>
              </a:rPr>
              <a:t>Conclusion</a:t>
            </a:r>
          </a:p>
          <a:p>
            <a:endParaRPr lang="en-US" dirty="0"/>
          </a:p>
          <a:p>
            <a:endParaRPr lang="en-US" dirty="0"/>
          </a:p>
        </p:txBody>
      </p:sp>
      <p:sp>
        <p:nvSpPr>
          <p:cNvPr id="5" name="Freeform: Shape 4">
            <a:extLst>
              <a:ext uri="{FF2B5EF4-FFF2-40B4-BE49-F238E27FC236}">
                <a16:creationId xmlns:a16="http://schemas.microsoft.com/office/drawing/2014/main" id="{7281E104-2091-44E9-9E1F-70544E2B2245}"/>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1000"/>
                                        <p:tgtEl>
                                          <p:spTgt spid="6">
                                            <p:txEl>
                                              <p:pRg st="1" end="1"/>
                                            </p:txEl>
                                          </p:spTgt>
                                        </p:tgtEl>
                                      </p:cBhvr>
                                    </p:animEffect>
                                    <p:anim calcmode="lin" valueType="num">
                                      <p:cBhvr>
                                        <p:cTn id="2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 calcmode="lin" valueType="num">
                                      <p:cBhvr additive="base">
                                        <p:cTn id="4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additive="base">
                                        <p:cTn id="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 calcmode="lin" valueType="num">
                                      <p:cBhvr additive="base">
                                        <p:cTn id="5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Introduction</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57095"/>
            <a:ext cx="6776510" cy="3414249"/>
          </a:xfrm>
        </p:spPr>
        <p:txBody>
          <a:bodyPr>
            <a:normAutofit/>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The 0 to 99 Digital Pulse Counter Circuit is an electronic project designed to count and display numbers from 0 to 99 using a breadboard. The circuit utilizes commonly avail-able components such as a 555 timer IC, a 4026 IC, a common cathode 7 segment dis-play, push buttons, resistors, capacitors, and connectors. By combining these elements, the project aims to provide a simple and effective method of counting and displaying</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numerical values</a:t>
            </a:r>
          </a:p>
        </p:txBody>
      </p:sp>
      <p:sp>
        <p:nvSpPr>
          <p:cNvPr id="5" name="Freeform: Shape 4">
            <a:extLst>
              <a:ext uri="{FF2B5EF4-FFF2-40B4-BE49-F238E27FC236}">
                <a16:creationId xmlns:a16="http://schemas.microsoft.com/office/drawing/2014/main" id="{E0FB0CFA-4D03-4214-9ADF-2F5E43025E76}"/>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33155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6">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Objectives</a:t>
            </a:r>
          </a:p>
        </p:txBody>
      </p:sp>
      <p:sp>
        <p:nvSpPr>
          <p:cNvPr id="6" name="Content Placeholder 2">
            <a:extLst>
              <a:ext uri="{FF2B5EF4-FFF2-40B4-BE49-F238E27FC236}">
                <a16:creationId xmlns:a16="http://schemas.microsoft.com/office/drawing/2014/main" id="{A7853990-62AF-4AC3-8454-6CBED871E50F}"/>
              </a:ext>
            </a:extLst>
          </p:cNvPr>
          <p:cNvSpPr>
            <a:spLocks noGrp="1"/>
          </p:cNvSpPr>
          <p:nvPr>
            <p:ph idx="1"/>
          </p:nvPr>
        </p:nvSpPr>
        <p:spPr>
          <a:xfrm>
            <a:off x="1906752" y="1499957"/>
            <a:ext cx="6776510" cy="3414249"/>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Accuracy: Ensure accurate counting and display of numbers from 0 to 99. </a:t>
            </a:r>
          </a:p>
          <a:p>
            <a:r>
              <a:rPr lang="en-US" sz="2000" dirty="0">
                <a:latin typeface="Tahoma" panose="020B0604030504040204" pitchFamily="34" charset="0"/>
                <a:ea typeface="Tahoma" panose="020B0604030504040204" pitchFamily="34" charset="0"/>
                <a:cs typeface="Tahoma" panose="020B0604030504040204" pitchFamily="34" charset="0"/>
              </a:rPr>
              <a:t>Reliability: Design a circuit that operates consistently and reliably over extended periods of use. </a:t>
            </a:r>
          </a:p>
          <a:p>
            <a:r>
              <a:rPr lang="en-US" sz="2000" dirty="0">
                <a:latin typeface="Tahoma" panose="020B0604030504040204" pitchFamily="34" charset="0"/>
                <a:ea typeface="Tahoma" panose="020B0604030504040204" pitchFamily="34" charset="0"/>
                <a:cs typeface="Tahoma" panose="020B0604030504040204" pitchFamily="34" charset="0"/>
              </a:rPr>
              <a:t>User-Friendly Interface: Create a user-friendly interface that allows easy control of the count direction.</a:t>
            </a:r>
          </a:p>
          <a:p>
            <a:r>
              <a:rPr lang="en-US" sz="2000" dirty="0">
                <a:latin typeface="Tahoma" panose="020B0604030504040204" pitchFamily="34" charset="0"/>
                <a:ea typeface="Tahoma" panose="020B0604030504040204" pitchFamily="34" charset="0"/>
                <a:cs typeface="Tahoma" panose="020B0604030504040204" pitchFamily="34" charset="0"/>
              </a:rPr>
              <a:t>Speed and Efficiency: Aim for efficient counting and display operations with minimal delay.</a:t>
            </a:r>
          </a:p>
          <a:p>
            <a:r>
              <a:rPr lang="en-US" sz="2000" dirty="0">
                <a:latin typeface="Tahoma" panose="020B0604030504040204" pitchFamily="34" charset="0"/>
                <a:ea typeface="Tahoma" panose="020B0604030504040204" pitchFamily="34" charset="0"/>
                <a:cs typeface="Tahoma" panose="020B0604030504040204" pitchFamily="34" charset="0"/>
              </a:rPr>
              <a:t>Leveraging unique characteristics.</a:t>
            </a:r>
          </a:p>
          <a:p>
            <a:pPr marL="0" indent="0">
              <a:buNone/>
            </a:pPr>
            <a:endParaRPr lang="en-US" dirty="0"/>
          </a:p>
          <a:p>
            <a:endParaRPr lang="en-US" dirty="0"/>
          </a:p>
        </p:txBody>
      </p:sp>
      <p:sp>
        <p:nvSpPr>
          <p:cNvPr id="5" name="Freeform: Shape 4">
            <a:extLst>
              <a:ext uri="{FF2B5EF4-FFF2-40B4-BE49-F238E27FC236}">
                <a16:creationId xmlns:a16="http://schemas.microsoft.com/office/drawing/2014/main" id="{4B81EAA1-0B3B-4474-8775-99A028DD28EC}"/>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523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Equipment's/Tools</a:t>
            </a:r>
          </a:p>
        </p:txBody>
      </p:sp>
      <p:pic>
        <p:nvPicPr>
          <p:cNvPr id="11" name="Content Placeholder 10">
            <a:extLst>
              <a:ext uri="{FF2B5EF4-FFF2-40B4-BE49-F238E27FC236}">
                <a16:creationId xmlns:a16="http://schemas.microsoft.com/office/drawing/2014/main" id="{FA57998B-D833-4DA5-B9B4-4B7C63E1FF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30700" y="1459152"/>
            <a:ext cx="1055788" cy="10557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80DD4800-401C-4AAC-9C4D-7D880C1D9D60}"/>
              </a:ext>
            </a:extLst>
          </p:cNvPr>
          <p:cNvSpPr txBox="1"/>
          <p:nvPr/>
        </p:nvSpPr>
        <p:spPr>
          <a:xfrm>
            <a:off x="1769662" y="1414463"/>
            <a:ext cx="2959500" cy="3477875"/>
          </a:xfrm>
          <a:prstGeom prst="rect">
            <a:avLst/>
          </a:prstGeom>
          <a:noFill/>
        </p:spPr>
        <p:txBody>
          <a:bodyPr wrap="square">
            <a:spAutoFit/>
          </a:bodyPr>
          <a:lstStyle/>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555 timer IC</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Bread Board</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4026 IC</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Common cathode 7 segment display</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Two- push ON, push OFF button</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 Resistors – 10k (3), 100k</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Capacitor 1uF, 22uF</a:t>
            </a:r>
          </a:p>
          <a:p>
            <a:pPr marL="285750" indent="-285750">
              <a:buFont typeface="Courier New" panose="02070309020205020404" pitchFamily="49" charset="0"/>
              <a:buChar char="o"/>
            </a:pPr>
            <a:r>
              <a:rPr lang="en-US" sz="2000" dirty="0">
                <a:latin typeface="Tahoma" panose="020B0604030504040204" pitchFamily="34" charset="0"/>
                <a:ea typeface="Tahoma" panose="020B0604030504040204" pitchFamily="34" charset="0"/>
                <a:cs typeface="Tahoma" panose="020B0604030504040204" pitchFamily="34" charset="0"/>
              </a:rPr>
              <a:t>Connectors</a:t>
            </a:r>
          </a:p>
        </p:txBody>
      </p:sp>
      <p:pic>
        <p:nvPicPr>
          <p:cNvPr id="12" name="Content Placeholder 10">
            <a:extLst>
              <a:ext uri="{FF2B5EF4-FFF2-40B4-BE49-F238E27FC236}">
                <a16:creationId xmlns:a16="http://schemas.microsoft.com/office/drawing/2014/main" id="{E594D285-789A-4CD9-9A2D-FE48003F67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438006" y="1635117"/>
            <a:ext cx="1055788" cy="7038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Content Placeholder 10">
            <a:extLst>
              <a:ext uri="{FF2B5EF4-FFF2-40B4-BE49-F238E27FC236}">
                <a16:creationId xmlns:a16="http://schemas.microsoft.com/office/drawing/2014/main" id="{34BCD566-5DBC-4074-A8A8-A2B32314F7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731768" y="1459152"/>
            <a:ext cx="1055788" cy="105578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4" name="Content Placeholder 10">
            <a:extLst>
              <a:ext uri="{FF2B5EF4-FFF2-40B4-BE49-F238E27FC236}">
                <a16:creationId xmlns:a16="http://schemas.microsoft.com/office/drawing/2014/main" id="{A1059FD5-CF03-447D-BA9D-8BEDFA724E9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130700" y="3133338"/>
            <a:ext cx="1055788" cy="10557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Content Placeholder 10">
            <a:extLst>
              <a:ext uri="{FF2B5EF4-FFF2-40B4-BE49-F238E27FC236}">
                <a16:creationId xmlns:a16="http://schemas.microsoft.com/office/drawing/2014/main" id="{E55D35B4-33B1-4280-9711-169C06791CA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438006" y="3441276"/>
            <a:ext cx="1055788" cy="4399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6" name="Content Placeholder 10">
            <a:extLst>
              <a:ext uri="{FF2B5EF4-FFF2-40B4-BE49-F238E27FC236}">
                <a16:creationId xmlns:a16="http://schemas.microsoft.com/office/drawing/2014/main" id="{CB270DB4-64EC-4F9F-8A40-720FC1CC85F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7731768" y="3265311"/>
            <a:ext cx="1055788" cy="79184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Freeform: Shape 9">
            <a:extLst>
              <a:ext uri="{FF2B5EF4-FFF2-40B4-BE49-F238E27FC236}">
                <a16:creationId xmlns:a16="http://schemas.microsoft.com/office/drawing/2014/main" id="{FFCE2F85-D869-477F-8872-71C21EE0730D}"/>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406951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additive="base">
                                        <p:cTn id="3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 calcmode="lin" valueType="num">
                                      <p:cBhvr additive="base">
                                        <p:cTn id="3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 calcmode="lin" valueType="num">
                                      <p:cBhvr additive="base">
                                        <p:cTn id="4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 calcmode="lin" valueType="num">
                                      <p:cBhvr additive="base">
                                        <p:cTn id="5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 calcmode="lin" valueType="num">
                                      <p:cBhvr additive="base">
                                        <p:cTn id="5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circle(in)">
                                      <p:cBhvr>
                                        <p:cTn id="63" dur="20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circle(in)">
                                      <p:cBhvr>
                                        <p:cTn id="68" dur="2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circle(in)">
                                      <p:cBhvr>
                                        <p:cTn id="73" dur="20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circle(in)">
                                      <p:cBhvr>
                                        <p:cTn id="78" dur="20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circle(in)">
                                      <p:cBhvr>
                                        <p:cTn id="83" dur="20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circle(in)">
                                      <p:cBhvr>
                                        <p:cTn id="8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Implementation</a:t>
            </a:r>
          </a:p>
        </p:txBody>
      </p:sp>
      <p:pic>
        <p:nvPicPr>
          <p:cNvPr id="11" name="Content Placeholder 10">
            <a:extLst>
              <a:ext uri="{FF2B5EF4-FFF2-40B4-BE49-F238E27FC236}">
                <a16:creationId xmlns:a16="http://schemas.microsoft.com/office/drawing/2014/main" id="{FA57998B-D833-4DA5-B9B4-4B7C63E1FF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2084990" y="2161023"/>
            <a:ext cx="2821148" cy="21117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80DD4800-401C-4AAC-9C4D-7D880C1D9D60}"/>
              </a:ext>
            </a:extLst>
          </p:cNvPr>
          <p:cNvSpPr txBox="1"/>
          <p:nvPr/>
        </p:nvSpPr>
        <p:spPr>
          <a:xfrm>
            <a:off x="1812524" y="1421607"/>
            <a:ext cx="5216926"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Using Tinker Cad</a:t>
            </a:r>
          </a:p>
        </p:txBody>
      </p:sp>
      <p:pic>
        <p:nvPicPr>
          <p:cNvPr id="12" name="Content Placeholder 10">
            <a:extLst>
              <a:ext uri="{FF2B5EF4-FFF2-40B4-BE49-F238E27FC236}">
                <a16:creationId xmlns:a16="http://schemas.microsoft.com/office/drawing/2014/main" id="{E594D285-789A-4CD9-9A2D-FE48003F67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439538" y="2527181"/>
            <a:ext cx="2966578" cy="13794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a16="http://schemas.microsoft.com/office/drawing/2014/main" id="{35CFD4AF-576D-495A-9139-08508AE5D241}"/>
              </a:ext>
            </a:extLst>
          </p:cNvPr>
          <p:cNvSpPr txBox="1"/>
          <p:nvPr/>
        </p:nvSpPr>
        <p:spPr>
          <a:xfrm>
            <a:off x="6082903" y="4400230"/>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Figure-:Without running</a:t>
            </a:r>
          </a:p>
        </p:txBody>
      </p:sp>
      <p:sp>
        <p:nvSpPr>
          <p:cNvPr id="17" name="TextBox 16">
            <a:extLst>
              <a:ext uri="{FF2B5EF4-FFF2-40B4-BE49-F238E27FC236}">
                <a16:creationId xmlns:a16="http://schemas.microsoft.com/office/drawing/2014/main" id="{6BBE947B-B0FA-497E-B5A1-73CA14502602}"/>
              </a:ext>
            </a:extLst>
          </p:cNvPr>
          <p:cNvSpPr txBox="1"/>
          <p:nvPr/>
        </p:nvSpPr>
        <p:spPr>
          <a:xfrm>
            <a:off x="2788444" y="4400231"/>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Figure-:With running</a:t>
            </a:r>
          </a:p>
        </p:txBody>
      </p:sp>
      <p:sp>
        <p:nvSpPr>
          <p:cNvPr id="8" name="Freeform: Shape 7">
            <a:extLst>
              <a:ext uri="{FF2B5EF4-FFF2-40B4-BE49-F238E27FC236}">
                <a16:creationId xmlns:a16="http://schemas.microsoft.com/office/drawing/2014/main" id="{F9498237-BD00-4E0B-A7FA-E7DDBCE0C22E}"/>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17583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2000"/>
                                        <p:tgtEl>
                                          <p:spTgt spid="11"/>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heel(1)">
                                      <p:cBhvr>
                                        <p:cTn id="24" dur="2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heel(1)">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Implementation</a:t>
            </a:r>
          </a:p>
        </p:txBody>
      </p:sp>
      <p:pic>
        <p:nvPicPr>
          <p:cNvPr id="11" name="Content Placeholder 10">
            <a:extLst>
              <a:ext uri="{FF2B5EF4-FFF2-40B4-BE49-F238E27FC236}">
                <a16:creationId xmlns:a16="http://schemas.microsoft.com/office/drawing/2014/main" id="{FA57998B-D833-4DA5-B9B4-4B7C63E1FF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4192044" y="2314574"/>
            <a:ext cx="2442940" cy="17182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9" name="TextBox 8">
            <a:extLst>
              <a:ext uri="{FF2B5EF4-FFF2-40B4-BE49-F238E27FC236}">
                <a16:creationId xmlns:a16="http://schemas.microsoft.com/office/drawing/2014/main" id="{80DD4800-401C-4AAC-9C4D-7D880C1D9D60}"/>
              </a:ext>
            </a:extLst>
          </p:cNvPr>
          <p:cNvSpPr txBox="1"/>
          <p:nvPr/>
        </p:nvSpPr>
        <p:spPr>
          <a:xfrm>
            <a:off x="1812524" y="1421607"/>
            <a:ext cx="5216926" cy="400110"/>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Circuit Diagram</a:t>
            </a:r>
            <a:endParaRPr lang="en-US" sz="20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35CFD4AF-576D-495A-9139-08508AE5D241}"/>
              </a:ext>
            </a:extLst>
          </p:cNvPr>
          <p:cNvSpPr txBox="1"/>
          <p:nvPr/>
        </p:nvSpPr>
        <p:spPr>
          <a:xfrm>
            <a:off x="4480914" y="4593111"/>
            <a:ext cx="235185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Figure-:Logic Design 7 segment Display</a:t>
            </a:r>
          </a:p>
        </p:txBody>
      </p:sp>
      <p:sp>
        <p:nvSpPr>
          <p:cNvPr id="8" name="Freeform: Shape 7">
            <a:extLst>
              <a:ext uri="{FF2B5EF4-FFF2-40B4-BE49-F238E27FC236}">
                <a16:creationId xmlns:a16="http://schemas.microsoft.com/office/drawing/2014/main" id="{77EAB45B-77CB-415E-A8FE-59DE192E0096}"/>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247400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heel(1)">
                                      <p:cBhvr>
                                        <p:cTn id="2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6752" y="620158"/>
            <a:ext cx="6283782" cy="725349"/>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Implementation</a:t>
            </a:r>
          </a:p>
        </p:txBody>
      </p:sp>
      <p:pic>
        <p:nvPicPr>
          <p:cNvPr id="11" name="Content Placeholder 10">
            <a:extLst>
              <a:ext uri="{FF2B5EF4-FFF2-40B4-BE49-F238E27FC236}">
                <a16:creationId xmlns:a16="http://schemas.microsoft.com/office/drawing/2014/main" id="{FA57998B-D833-4DA5-B9B4-4B7C63E1FF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2753604" y="2977818"/>
            <a:ext cx="2312359" cy="17342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80DD4800-401C-4AAC-9C4D-7D880C1D9D60}"/>
              </a:ext>
            </a:extLst>
          </p:cNvPr>
          <p:cNvSpPr txBox="1"/>
          <p:nvPr/>
        </p:nvSpPr>
        <p:spPr>
          <a:xfrm>
            <a:off x="1812524" y="1318025"/>
            <a:ext cx="7331476" cy="1631216"/>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Using Breadboard</a:t>
            </a:r>
          </a:p>
          <a:p>
            <a:r>
              <a:rPr lang="en-US" sz="2000" b="0" i="0" dirty="0">
                <a:effectLst/>
                <a:latin typeface="Tahoma" panose="020B0604030504040204" pitchFamily="34" charset="0"/>
                <a:ea typeface="Tahoma" panose="020B0604030504040204" pitchFamily="34" charset="0"/>
                <a:cs typeface="Tahoma" panose="020B0604030504040204" pitchFamily="34" charset="0"/>
              </a:rPr>
              <a:t>To achieve our objective, we have implemented the 0 to 99 counter on a breadboard, allowing for a physical demonstration of the conversion process. This hands-on approach provides a tangible understanding of the circuitry</a:t>
            </a:r>
          </a:p>
        </p:txBody>
      </p:sp>
      <p:pic>
        <p:nvPicPr>
          <p:cNvPr id="12" name="Content Placeholder 10">
            <a:extLst>
              <a:ext uri="{FF2B5EF4-FFF2-40B4-BE49-F238E27FC236}">
                <a16:creationId xmlns:a16="http://schemas.microsoft.com/office/drawing/2014/main" id="{E594D285-789A-4CD9-9A2D-FE48003F67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045135" y="2992106"/>
            <a:ext cx="2312360" cy="17342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06AF5E4F-7696-46C5-93BC-E5CB9A7E2BFA}"/>
              </a:ext>
            </a:extLst>
          </p:cNvPr>
          <p:cNvSpPr txBox="1"/>
          <p:nvPr/>
        </p:nvSpPr>
        <p:spPr>
          <a:xfrm>
            <a:off x="6109730" y="4810957"/>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Figure-:Count Digit 5</a:t>
            </a:r>
          </a:p>
        </p:txBody>
      </p:sp>
      <p:sp>
        <p:nvSpPr>
          <p:cNvPr id="7" name="TextBox 6">
            <a:extLst>
              <a:ext uri="{FF2B5EF4-FFF2-40B4-BE49-F238E27FC236}">
                <a16:creationId xmlns:a16="http://schemas.microsoft.com/office/drawing/2014/main" id="{966514C4-8AB0-4972-90C6-C1353172BCF1}"/>
              </a:ext>
            </a:extLst>
          </p:cNvPr>
          <p:cNvSpPr txBox="1"/>
          <p:nvPr/>
        </p:nvSpPr>
        <p:spPr>
          <a:xfrm>
            <a:off x="2963236" y="4810957"/>
            <a:ext cx="189309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Figure-:Count  Digit 1</a:t>
            </a:r>
          </a:p>
        </p:txBody>
      </p:sp>
      <p:sp>
        <p:nvSpPr>
          <p:cNvPr id="8" name="Freeform: Shape 7">
            <a:extLst>
              <a:ext uri="{FF2B5EF4-FFF2-40B4-BE49-F238E27FC236}">
                <a16:creationId xmlns:a16="http://schemas.microsoft.com/office/drawing/2014/main" id="{F7EDD22B-F9D2-4536-B1BB-2AE68A0C09D2}"/>
              </a:ext>
            </a:extLst>
          </p:cNvPr>
          <p:cNvSpPr/>
          <p:nvPr/>
        </p:nvSpPr>
        <p:spPr>
          <a:xfrm>
            <a:off x="8190534" y="766373"/>
            <a:ext cx="77324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bg1"/>
          </a:solidFill>
          <a:ln w="9525" cap="flat">
            <a:noFill/>
            <a:prstDash val="solid"/>
            <a:miter/>
          </a:ln>
        </p:spPr>
        <p:txBody>
          <a:bodyPr rtlCol="0" anchor="ctr"/>
          <a:lstStyle/>
          <a:p>
            <a:r>
              <a:rPr lang="en-US" dirty="0">
                <a:solidFill>
                  <a:schemeClr val="bg2"/>
                </a:solidFill>
              </a:rPr>
              <a:t>   </a:t>
            </a:r>
            <a:r>
              <a:rPr lang="en-US" dirty="0">
                <a:solidFill>
                  <a:schemeClr val="bg2"/>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18353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(16:9)</PresentationFormat>
  <Paragraphs>92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Tahoma</vt:lpstr>
      <vt:lpstr>Times New Roman</vt:lpstr>
      <vt:lpstr>Office Theme</vt:lpstr>
      <vt:lpstr>0 to 99 Counter</vt:lpstr>
      <vt:lpstr>PowerPoint Presentation</vt:lpstr>
      <vt:lpstr>Outlines</vt:lpstr>
      <vt:lpstr>Introduction</vt:lpstr>
      <vt:lpstr>Objectives</vt:lpstr>
      <vt:lpstr>Equipment's/Tools</vt:lpstr>
      <vt:lpstr>Implementation</vt:lpstr>
      <vt:lpstr>Implementation</vt:lpstr>
      <vt:lpstr>Implementation</vt:lpstr>
      <vt:lpstr>Result and Output</vt:lpstr>
      <vt:lpstr>Result and Output</vt:lpstr>
      <vt:lpstr>Limitation</vt:lpstr>
      <vt:lpstr>Future Works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2023-06-24T17:14:59Z</dcterms:modified>
</cp:coreProperties>
</file>