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1" r:id="rId3"/>
    <p:sldId id="266" r:id="rId4"/>
    <p:sldId id="267" r:id="rId5"/>
    <p:sldId id="268" r:id="rId6"/>
    <p:sldId id="265" r:id="rId7"/>
    <p:sldId id="269" r:id="rId8"/>
    <p:sldId id="270" r:id="rId9"/>
    <p:sldId id="271" r:id="rId10"/>
    <p:sldId id="275" r:id="rId11"/>
    <p:sldId id="276" r:id="rId12"/>
    <p:sldId id="272" r:id="rId13"/>
    <p:sldId id="274" r:id="rId14"/>
    <p:sldId id="282" r:id="rId15"/>
    <p:sldId id="277" r:id="rId16"/>
    <p:sldId id="278" r:id="rId17"/>
    <p:sldId id="279" r:id="rId18"/>
    <p:sldId id="280" r:id="rId19"/>
    <p:sldId id="273" r:id="rId20"/>
    <p:sldId id="264" r:id="rId21"/>
    <p:sldId id="258" r:id="rId22"/>
    <p:sldId id="259" r:id="rId23"/>
    <p:sldId id="260" r:id="rId24"/>
    <p:sldId id="261" r:id="rId25"/>
    <p:sldId id="262"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86" d="100"/>
          <a:sy n="86" d="100"/>
        </p:scale>
        <p:origin x="69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latin typeface="Tahoma" panose="020B0604030504040204" pitchFamily="34" charset="0"/>
                <a:ea typeface="Tahoma" panose="020B0604030504040204" pitchFamily="34" charset="0"/>
                <a:cs typeface="Tahoma" panose="020B0604030504040204" pitchFamily="34" charset="0"/>
              </a:rPr>
              <a:t>Crime Pie 2000-2003</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563-4905-94D7-18D41649F85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563-4905-94D7-18D41649F85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563-4905-94D7-18D41649F85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563-4905-94D7-18D41649F852}"/>
              </c:ext>
            </c:extLst>
          </c:dPt>
          <c:dLbls>
            <c:dLbl>
              <c:idx val="3"/>
              <c:layout>
                <c:manualLayout>
                  <c:x val="0.13516629926737167"/>
                  <c:y val="8.5010503768999421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8563-4905-94D7-18D41649F85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Sheet1!$A$2:$A$5</c:f>
              <c:numCache>
                <c:formatCode>General</c:formatCode>
                <c:ptCount val="4"/>
                <c:pt idx="0">
                  <c:v>2000</c:v>
                </c:pt>
                <c:pt idx="1">
                  <c:v>2001</c:v>
                </c:pt>
                <c:pt idx="2">
                  <c:v>2002</c:v>
                </c:pt>
                <c:pt idx="3">
                  <c:v>2003</c:v>
                </c:pt>
              </c:numCache>
            </c:numRef>
          </c:cat>
          <c:val>
            <c:numRef>
              <c:f>Sheet1!$B$2:$B$5</c:f>
              <c:numCache>
                <c:formatCode>General</c:formatCode>
                <c:ptCount val="4"/>
                <c:pt idx="0">
                  <c:v>500</c:v>
                </c:pt>
                <c:pt idx="1">
                  <c:v>550</c:v>
                </c:pt>
                <c:pt idx="2">
                  <c:v>600</c:v>
                </c:pt>
                <c:pt idx="3">
                  <c:v>650</c:v>
                </c:pt>
              </c:numCache>
            </c:numRef>
          </c:val>
          <c:extLst>
            <c:ext xmlns:c16="http://schemas.microsoft.com/office/drawing/2014/chart" uri="{C3380CC4-5D6E-409C-BE32-E72D297353CC}">
              <c16:uniqueId val="{00000008-8563-4905-94D7-18D41649F852}"/>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5243938469566679E-3"/>
          <c:y val="6.1087766284940274E-3"/>
          <c:w val="0.98495121230608673"/>
          <c:h val="0.98778244674301208"/>
        </c:manualLayout>
      </c:layout>
      <c:doughnutChart>
        <c:varyColors val="1"/>
        <c:ser>
          <c:idx val="0"/>
          <c:order val="0"/>
          <c:tx>
            <c:strRef>
              <c:f>Sheet1!$B$1</c:f>
              <c:strCache>
                <c:ptCount val="1"/>
                <c:pt idx="0">
                  <c:v>Sales</c:v>
                </c:pt>
              </c:strCache>
            </c:strRef>
          </c:tx>
          <c:spPr>
            <a:solidFill>
              <a:schemeClr val="accent1"/>
            </a:solidFill>
            <a:ln w="9525">
              <a:noFill/>
            </a:ln>
          </c:spPr>
          <c:explosion val="1"/>
          <c:dPt>
            <c:idx val="0"/>
            <c:bubble3D val="0"/>
            <c:spPr>
              <a:solidFill>
                <a:schemeClr val="accent1"/>
              </a:solidFill>
              <a:ln w="9525">
                <a:noFill/>
              </a:ln>
              <a:effectLst/>
            </c:spPr>
            <c:extLst>
              <c:ext xmlns:c16="http://schemas.microsoft.com/office/drawing/2014/chart" uri="{C3380CC4-5D6E-409C-BE32-E72D297353CC}">
                <c16:uniqueId val="{00000001-44D9-4DCF-B7C4-8AD916F8397F}"/>
              </c:ext>
            </c:extLst>
          </c:dPt>
          <c:dPt>
            <c:idx val="1"/>
            <c:bubble3D val="0"/>
            <c:explosion val="0"/>
            <c:spPr>
              <a:solidFill>
                <a:schemeClr val="bg1"/>
              </a:solidFill>
              <a:ln w="9525">
                <a:noFill/>
              </a:ln>
              <a:effectLst/>
            </c:spPr>
            <c:extLst>
              <c:ext xmlns:c16="http://schemas.microsoft.com/office/drawing/2014/chart" uri="{C3380CC4-5D6E-409C-BE32-E72D297353CC}">
                <c16:uniqueId val="{00000003-44D9-4DCF-B7C4-8AD916F8397F}"/>
              </c:ext>
            </c:extLst>
          </c:dPt>
          <c:cat>
            <c:strRef>
              <c:f>Sheet1!$A$2:$A$3</c:f>
              <c:strCache>
                <c:ptCount val="2"/>
                <c:pt idx="0">
                  <c:v>1st Qtr</c:v>
                </c:pt>
                <c:pt idx="1">
                  <c:v>2nd Qtr</c:v>
                </c:pt>
              </c:strCache>
            </c:strRef>
          </c:cat>
          <c:val>
            <c:numRef>
              <c:f>Sheet1!$B$2:$B$3</c:f>
              <c:numCache>
                <c:formatCode>General</c:formatCode>
                <c:ptCount val="2"/>
                <c:pt idx="0">
                  <c:v>75</c:v>
                </c:pt>
                <c:pt idx="1">
                  <c:v>25</c:v>
                </c:pt>
              </c:numCache>
            </c:numRef>
          </c:val>
          <c:extLst>
            <c:ext xmlns:c16="http://schemas.microsoft.com/office/drawing/2014/chart" uri="{C3380CC4-5D6E-409C-BE32-E72D297353CC}">
              <c16:uniqueId val="{00000004-44D9-4DCF-B7C4-8AD916F8397F}"/>
            </c:ext>
          </c:extLst>
        </c:ser>
        <c:dLbls>
          <c:showLegendKey val="0"/>
          <c:showVal val="0"/>
          <c:showCatName val="0"/>
          <c:showSerName val="0"/>
          <c:showPercent val="0"/>
          <c:showBubbleSize val="0"/>
          <c:showLeaderLines val="1"/>
        </c:dLbls>
        <c:firstSliceAng val="90"/>
        <c:holeSize val="6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9BB-460A-8605-449D9F18C69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9BB-460A-8605-449D9F18C69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9BB-460A-8605-449D9F18C695}"/>
              </c:ext>
            </c:extLst>
          </c:dPt>
          <c:dPt>
            <c:idx val="3"/>
            <c:bubble3D val="0"/>
            <c:spPr>
              <a:solidFill>
                <a:srgbClr val="FFC000"/>
              </a:solidFill>
              <a:ln w="19050">
                <a:solidFill>
                  <a:schemeClr val="lt1"/>
                </a:solidFill>
              </a:ln>
              <a:effectLst/>
            </c:spPr>
            <c:extLst>
              <c:ext xmlns:c16="http://schemas.microsoft.com/office/drawing/2014/chart" uri="{C3380CC4-5D6E-409C-BE32-E72D297353CC}">
                <c16:uniqueId val="{00000007-49BB-460A-8605-449D9F18C69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9BB-460A-8605-449D9F18C695}"/>
              </c:ext>
            </c:extLst>
          </c:dPt>
          <c:cat>
            <c:strRef>
              <c:f>Sheet1!$A$2:$A$6</c:f>
              <c:strCache>
                <c:ptCount val="4"/>
                <c:pt idx="0">
                  <c:v>1st Qtr</c:v>
                </c:pt>
                <c:pt idx="1">
                  <c:v>2nd Qtr</c:v>
                </c:pt>
                <c:pt idx="2">
                  <c:v>3rd Qtr</c:v>
                </c:pt>
                <c:pt idx="3">
                  <c:v>4th Qtr</c:v>
                </c:pt>
              </c:strCache>
            </c:strRef>
          </c:cat>
          <c:val>
            <c:numRef>
              <c:f>Sheet1!$B$2:$B$6</c:f>
              <c:numCache>
                <c:formatCode>0%</c:formatCode>
                <c:ptCount val="5"/>
                <c:pt idx="0">
                  <c:v>0.04</c:v>
                </c:pt>
                <c:pt idx="1">
                  <c:v>7.0000000000000007E-2</c:v>
                </c:pt>
                <c:pt idx="2">
                  <c:v>0.12</c:v>
                </c:pt>
                <c:pt idx="3">
                  <c:v>0.37</c:v>
                </c:pt>
                <c:pt idx="4">
                  <c:v>0.4</c:v>
                </c:pt>
              </c:numCache>
            </c:numRef>
          </c:val>
          <c:extLst>
            <c:ext xmlns:c16="http://schemas.microsoft.com/office/drawing/2014/chart" uri="{C3380CC4-5D6E-409C-BE32-E72D297353CC}">
              <c16:uniqueId val="{0000000A-49BB-460A-8605-449D9F18C69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9EE-4D8F-8608-0209703E90B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9EE-4D8F-8608-0209703E90B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9EE-4D8F-8608-0209703E90B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9EE-4D8F-8608-0209703E90B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9EE-4D8F-8608-0209703E90BF}"/>
              </c:ext>
            </c:extLst>
          </c:dPt>
          <c:cat>
            <c:strRef>
              <c:f>Sheet1!$A$2:$A$6</c:f>
              <c:strCache>
                <c:ptCount val="4"/>
                <c:pt idx="0">
                  <c:v>1st Qtr</c:v>
                </c:pt>
                <c:pt idx="1">
                  <c:v>2nd Qtr</c:v>
                </c:pt>
                <c:pt idx="2">
                  <c:v>3rd Qtr</c:v>
                </c:pt>
                <c:pt idx="3">
                  <c:v>4th Qtr</c:v>
                </c:pt>
              </c:strCache>
            </c:strRef>
          </c:cat>
          <c:val>
            <c:numRef>
              <c:f>Sheet1!$B$2:$B$6</c:f>
              <c:numCache>
                <c:formatCode>0%</c:formatCode>
                <c:ptCount val="5"/>
                <c:pt idx="0">
                  <c:v>0.04</c:v>
                </c:pt>
                <c:pt idx="1">
                  <c:v>7.0000000000000007E-2</c:v>
                </c:pt>
                <c:pt idx="2">
                  <c:v>0.12</c:v>
                </c:pt>
                <c:pt idx="3">
                  <c:v>0.37</c:v>
                </c:pt>
                <c:pt idx="4">
                  <c:v>0.4</c:v>
                </c:pt>
              </c:numCache>
            </c:numRef>
          </c:val>
          <c:extLst>
            <c:ext xmlns:c16="http://schemas.microsoft.com/office/drawing/2014/chart" uri="{C3380CC4-5D6E-409C-BE32-E72D297353CC}">
              <c16:uniqueId val="{0000000A-59EE-4D8F-8608-0209703E90B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764-4DDF-9CE2-DBF0DFAA4B8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764-4DDF-9CE2-DBF0DFAA4B89}"/>
              </c:ext>
            </c:extLst>
          </c:dPt>
          <c:dPt>
            <c:idx val="2"/>
            <c:bubble3D val="0"/>
            <c:explosion val="18"/>
            <c:spPr>
              <a:solidFill>
                <a:schemeClr val="accent3"/>
              </a:solidFill>
              <a:ln w="19050">
                <a:solidFill>
                  <a:schemeClr val="lt1"/>
                </a:solidFill>
              </a:ln>
              <a:effectLst/>
            </c:spPr>
            <c:extLst>
              <c:ext xmlns:c16="http://schemas.microsoft.com/office/drawing/2014/chart" uri="{C3380CC4-5D6E-409C-BE32-E72D297353CC}">
                <c16:uniqueId val="{00000005-6764-4DDF-9CE2-DBF0DFAA4B89}"/>
              </c:ext>
            </c:extLst>
          </c:dPt>
          <c:dPt>
            <c:idx val="3"/>
            <c:bubble3D val="0"/>
            <c:spPr>
              <a:solidFill>
                <a:schemeClr val="accent5"/>
              </a:solidFill>
              <a:ln w="19050">
                <a:solidFill>
                  <a:schemeClr val="lt1"/>
                </a:solidFill>
              </a:ln>
              <a:effectLst/>
            </c:spPr>
            <c:extLst>
              <c:ext xmlns:c16="http://schemas.microsoft.com/office/drawing/2014/chart" uri="{C3380CC4-5D6E-409C-BE32-E72D297353CC}">
                <c16:uniqueId val="{00000007-6764-4DDF-9CE2-DBF0DFAA4B8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40</c:v>
                </c:pt>
                <c:pt idx="1">
                  <c:v>30</c:v>
                </c:pt>
                <c:pt idx="2">
                  <c:v>20</c:v>
                </c:pt>
                <c:pt idx="3">
                  <c:v>10</c:v>
                </c:pt>
              </c:numCache>
            </c:numRef>
          </c:val>
          <c:extLst>
            <c:ext xmlns:c16="http://schemas.microsoft.com/office/drawing/2014/chart" uri="{C3380CC4-5D6E-409C-BE32-E72D297353CC}">
              <c16:uniqueId val="{00000008-6764-4DDF-9CE2-DBF0DFAA4B8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6C2B-46B2-8BBE-92A62041AA0E}"/>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6C2B-46B2-8BBE-92A62041AA0E}"/>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6C2B-46B2-8BBE-92A62041AA0E}"/>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6C2B-46B2-8BBE-92A62041AA0E}"/>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6C2B-46B2-8BBE-92A62041AA0E}"/>
            </c:ext>
          </c:extLst>
        </c:ser>
        <c:dLbls>
          <c:showLegendKey val="0"/>
          <c:showVal val="0"/>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7168840286332"/>
          <c:y val="1.9207532604294936E-2"/>
          <c:w val="0.64105662319427337"/>
          <c:h val="0.96158493479141005"/>
        </c:manualLayout>
      </c:layout>
      <c:doughnut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546-4519-96BA-B12693C910F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546-4519-96BA-B12693C910FB}"/>
              </c:ext>
            </c:extLst>
          </c:dPt>
          <c:dPt>
            <c:idx val="2"/>
            <c:bubble3D val="0"/>
            <c:spPr>
              <a:solidFill>
                <a:schemeClr val="accent3">
                  <a:lumMod val="7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546-4519-96BA-B12693C910FB}"/>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546-4519-96BA-B12693C910FB}"/>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D546-4519-96BA-B12693C910FB}"/>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D546-4519-96BA-B12693C910FB}"/>
              </c:ext>
            </c:extLst>
          </c:dPt>
          <c:dLbls>
            <c:delete val="1"/>
          </c:dLbls>
          <c:cat>
            <c:strRef>
              <c:f>Sheet1!$A$2:$A$7</c:f>
              <c:strCache>
                <c:ptCount val="4"/>
                <c:pt idx="0">
                  <c:v>1st Qtr</c:v>
                </c:pt>
                <c:pt idx="1">
                  <c:v>2nd Qtr</c:v>
                </c:pt>
                <c:pt idx="2">
                  <c:v>3rd Qtr</c:v>
                </c:pt>
                <c:pt idx="3">
                  <c:v>4th Qtr</c:v>
                </c:pt>
              </c:strCache>
            </c:strRef>
          </c:cat>
          <c:val>
            <c:numRef>
              <c:f>Sheet1!$B$2:$B$7</c:f>
              <c:numCache>
                <c:formatCode>0%</c:formatCode>
                <c:ptCount val="6"/>
                <c:pt idx="0">
                  <c:v>0.45</c:v>
                </c:pt>
                <c:pt idx="1">
                  <c:v>0.15</c:v>
                </c:pt>
                <c:pt idx="2">
                  <c:v>0.45</c:v>
                </c:pt>
                <c:pt idx="3">
                  <c:v>0.15</c:v>
                </c:pt>
                <c:pt idx="4">
                  <c:v>0.3</c:v>
                </c:pt>
                <c:pt idx="5">
                  <c:v>0.22500000000000001</c:v>
                </c:pt>
              </c:numCache>
            </c:numRef>
          </c:val>
          <c:extLst>
            <c:ext xmlns:c16="http://schemas.microsoft.com/office/drawing/2014/chart" uri="{C3380CC4-5D6E-409C-BE32-E72D297353CC}">
              <c16:uniqueId val="{0000000C-D546-4519-96BA-B12693C910FB}"/>
            </c:ext>
          </c:extLst>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5083609208188696E-4"/>
          <c:w val="0.99972722142351778"/>
          <c:h val="0.99983201106712183"/>
        </c:manualLayout>
      </c:layout>
      <c:doughnutChart>
        <c:varyColors val="1"/>
        <c:ser>
          <c:idx val="0"/>
          <c:order val="0"/>
          <c:tx>
            <c:strRef>
              <c:f>Sheet1!$B$1</c:f>
              <c:strCache>
                <c:ptCount val="1"/>
                <c:pt idx="0">
                  <c:v>Sales</c:v>
                </c:pt>
              </c:strCache>
            </c:strRef>
          </c:tx>
          <c:spPr>
            <a:ln w="9525">
              <a:solidFill>
                <a:schemeClr val="bg1">
                  <a:lumMod val="85000"/>
                </a:schemeClr>
              </a:solidFill>
            </a:ln>
          </c:spPr>
          <c:dPt>
            <c:idx val="0"/>
            <c:bubble3D val="0"/>
            <c:spPr>
              <a:solidFill>
                <a:schemeClr val="accent3"/>
              </a:solidFill>
              <a:ln w="9525">
                <a:noFill/>
              </a:ln>
              <a:effectLst/>
            </c:spPr>
            <c:extLst>
              <c:ext xmlns:c16="http://schemas.microsoft.com/office/drawing/2014/chart" uri="{C3380CC4-5D6E-409C-BE32-E72D297353CC}">
                <c16:uniqueId val="{00000001-5635-4C48-B40D-395549EF88FE}"/>
              </c:ext>
            </c:extLst>
          </c:dPt>
          <c:dPt>
            <c:idx val="1"/>
            <c:bubble3D val="0"/>
            <c:spPr>
              <a:solidFill>
                <a:schemeClr val="bg1"/>
              </a:solidFill>
              <a:ln w="9525">
                <a:noFill/>
              </a:ln>
              <a:effectLst/>
            </c:spPr>
            <c:extLst>
              <c:ext xmlns:c16="http://schemas.microsoft.com/office/drawing/2014/chart" uri="{C3380CC4-5D6E-409C-BE32-E72D297353CC}">
                <c16:uniqueId val="{00000003-5635-4C48-B40D-395549EF88FE}"/>
              </c:ext>
            </c:extLst>
          </c:dPt>
          <c:cat>
            <c:strRef>
              <c:f>Sheet1!$A$2:$A$3</c:f>
              <c:strCache>
                <c:ptCount val="2"/>
                <c:pt idx="0">
                  <c:v>1st Qtr</c:v>
                </c:pt>
                <c:pt idx="1">
                  <c:v>2nd Qtr</c:v>
                </c:pt>
              </c:strCache>
            </c:strRef>
          </c:cat>
          <c:val>
            <c:numRef>
              <c:f>Sheet1!$B$2:$B$3</c:f>
              <c:numCache>
                <c:formatCode>General</c:formatCode>
                <c:ptCount val="2"/>
                <c:pt idx="0">
                  <c:v>25</c:v>
                </c:pt>
                <c:pt idx="1">
                  <c:v>38</c:v>
                </c:pt>
              </c:numCache>
            </c:numRef>
          </c:val>
          <c:extLst>
            <c:ext xmlns:c16="http://schemas.microsoft.com/office/drawing/2014/chart" uri="{C3380CC4-5D6E-409C-BE32-E72D297353CC}">
              <c16:uniqueId val="{00000004-5635-4C48-B40D-395549EF88FE}"/>
            </c:ext>
          </c:extLst>
        </c:ser>
        <c:dLbls>
          <c:showLegendKey val="0"/>
          <c:showVal val="0"/>
          <c:showCatName val="0"/>
          <c:showSerName val="0"/>
          <c:showPercent val="0"/>
          <c:showBubbleSize val="0"/>
          <c:showLeaderLines val="1"/>
        </c:dLbls>
        <c:firstSliceAng val="90"/>
        <c:holeSize val="77"/>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0.99090399337127022"/>
          <c:h val="1"/>
        </c:manualLayout>
      </c:layout>
      <c:doughnutChart>
        <c:varyColors val="1"/>
        <c:ser>
          <c:idx val="0"/>
          <c:order val="0"/>
          <c:tx>
            <c:strRef>
              <c:f>Sheet1!$B$1</c:f>
              <c:strCache>
                <c:ptCount val="1"/>
                <c:pt idx="0">
                  <c:v>Sales</c:v>
                </c:pt>
              </c:strCache>
            </c:strRef>
          </c:tx>
          <c:spPr>
            <a:solidFill>
              <a:srgbClr val="01A7F1"/>
            </a:solidFill>
            <a:ln w="9525">
              <a:noFill/>
            </a:ln>
          </c:spPr>
          <c:dPt>
            <c:idx val="0"/>
            <c:bubble3D val="0"/>
            <c:spPr>
              <a:solidFill>
                <a:schemeClr val="accent5"/>
              </a:solidFill>
              <a:ln w="9525">
                <a:noFill/>
              </a:ln>
              <a:effectLst/>
            </c:spPr>
            <c:extLst>
              <c:ext xmlns:c16="http://schemas.microsoft.com/office/drawing/2014/chart" uri="{C3380CC4-5D6E-409C-BE32-E72D297353CC}">
                <c16:uniqueId val="{00000001-4AA3-40CC-A2DD-26B89B0B4618}"/>
              </c:ext>
            </c:extLst>
          </c:dPt>
          <c:dPt>
            <c:idx val="1"/>
            <c:bubble3D val="0"/>
            <c:spPr>
              <a:solidFill>
                <a:schemeClr val="bg1"/>
              </a:solidFill>
              <a:ln w="9525">
                <a:noFill/>
              </a:ln>
              <a:effectLst/>
            </c:spPr>
            <c:extLst>
              <c:ext xmlns:c16="http://schemas.microsoft.com/office/drawing/2014/chart" uri="{C3380CC4-5D6E-409C-BE32-E72D297353CC}">
                <c16:uniqueId val="{00000003-4AA3-40CC-A2DD-26B89B0B4618}"/>
              </c:ext>
            </c:extLst>
          </c:dPt>
          <c:cat>
            <c:strRef>
              <c:f>Sheet1!$A$2:$A$3</c:f>
              <c:strCache>
                <c:ptCount val="2"/>
                <c:pt idx="0">
                  <c:v>1st Qtr</c:v>
                </c:pt>
                <c:pt idx="1">
                  <c:v>2nd Qtr</c:v>
                </c:pt>
              </c:strCache>
            </c:strRef>
          </c:cat>
          <c:val>
            <c:numRef>
              <c:f>Sheet1!$B$2:$B$3</c:f>
              <c:numCache>
                <c:formatCode>General</c:formatCode>
                <c:ptCount val="2"/>
                <c:pt idx="0">
                  <c:v>25</c:v>
                </c:pt>
                <c:pt idx="1">
                  <c:v>25</c:v>
                </c:pt>
              </c:numCache>
            </c:numRef>
          </c:val>
          <c:extLst>
            <c:ext xmlns:c16="http://schemas.microsoft.com/office/drawing/2014/chart" uri="{C3380CC4-5D6E-409C-BE32-E72D297353CC}">
              <c16:uniqueId val="{00000004-4AA3-40CC-A2DD-26B89B0B4618}"/>
            </c:ext>
          </c:extLst>
        </c:ser>
        <c:dLbls>
          <c:showLegendKey val="0"/>
          <c:showVal val="0"/>
          <c:showCatName val="0"/>
          <c:showSerName val="0"/>
          <c:showPercent val="0"/>
          <c:showBubbleSize val="0"/>
          <c:showLeaderLines val="1"/>
        </c:dLbls>
        <c:firstSliceAng val="9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3069449872445649E-2"/>
          <c:y val="4.6189172311091884E-3"/>
          <c:w val="0.97991780377249127"/>
          <c:h val="0.99538108276889081"/>
        </c:manualLayout>
      </c:layout>
      <c:doughnutChart>
        <c:varyColors val="1"/>
        <c:ser>
          <c:idx val="0"/>
          <c:order val="0"/>
          <c:tx>
            <c:strRef>
              <c:f>Sheet1!$B$1</c:f>
              <c:strCache>
                <c:ptCount val="1"/>
                <c:pt idx="0">
                  <c:v>Sales</c:v>
                </c:pt>
              </c:strCache>
            </c:strRef>
          </c:tx>
          <c:spPr>
            <a:solidFill>
              <a:srgbClr val="19B5FE"/>
            </a:solidFill>
            <a:ln w="6350">
              <a:solidFill>
                <a:schemeClr val="bg1">
                  <a:lumMod val="85000"/>
                </a:schemeClr>
              </a:solidFill>
            </a:ln>
          </c:spPr>
          <c:dPt>
            <c:idx val="0"/>
            <c:bubble3D val="0"/>
            <c:spPr>
              <a:solidFill>
                <a:schemeClr val="accent2"/>
              </a:solidFill>
              <a:ln w="6350">
                <a:noFill/>
              </a:ln>
              <a:effectLst/>
            </c:spPr>
            <c:extLst>
              <c:ext xmlns:c16="http://schemas.microsoft.com/office/drawing/2014/chart" uri="{C3380CC4-5D6E-409C-BE32-E72D297353CC}">
                <c16:uniqueId val="{00000001-936B-4865-81F7-496BC647DDDA}"/>
              </c:ext>
            </c:extLst>
          </c:dPt>
          <c:dPt>
            <c:idx val="1"/>
            <c:bubble3D val="0"/>
            <c:spPr>
              <a:solidFill>
                <a:schemeClr val="bg1"/>
              </a:solidFill>
              <a:ln w="6350">
                <a:noFill/>
              </a:ln>
              <a:effectLst/>
            </c:spPr>
            <c:extLst>
              <c:ext xmlns:c16="http://schemas.microsoft.com/office/drawing/2014/chart" uri="{C3380CC4-5D6E-409C-BE32-E72D297353CC}">
                <c16:uniqueId val="{00000003-936B-4865-81F7-496BC647DDDA}"/>
              </c:ext>
            </c:extLst>
          </c:dPt>
          <c:cat>
            <c:strRef>
              <c:f>Sheet1!$A$2:$A$3</c:f>
              <c:strCache>
                <c:ptCount val="2"/>
                <c:pt idx="0">
                  <c:v>1st Qtr</c:v>
                </c:pt>
                <c:pt idx="1">
                  <c:v>2nd Qtr</c:v>
                </c:pt>
              </c:strCache>
            </c:strRef>
          </c:cat>
          <c:val>
            <c:numRef>
              <c:f>Sheet1!$B$2:$B$3</c:f>
              <c:numCache>
                <c:formatCode>General</c:formatCode>
                <c:ptCount val="2"/>
                <c:pt idx="0">
                  <c:v>75</c:v>
                </c:pt>
                <c:pt idx="1">
                  <c:v>50</c:v>
                </c:pt>
              </c:numCache>
            </c:numRef>
          </c:val>
          <c:extLst>
            <c:ext xmlns:c16="http://schemas.microsoft.com/office/drawing/2014/chart" uri="{C3380CC4-5D6E-409C-BE32-E72D297353CC}">
              <c16:uniqueId val="{00000004-936B-4865-81F7-496BC647DDDA}"/>
            </c:ext>
          </c:extLst>
        </c:ser>
        <c:dLbls>
          <c:showLegendKey val="0"/>
          <c:showVal val="0"/>
          <c:showCatName val="0"/>
          <c:showSerName val="0"/>
          <c:showPercent val="0"/>
          <c:showBubbleSize val="0"/>
          <c:showLeaderLines val="1"/>
        </c:dLbls>
        <c:firstSliceAng val="90"/>
        <c:holeSize val="7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A1908-66EC-40AE-A539-6AAAF4C5A1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9078AB-3B12-4209-A5BB-EC5B55051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00EEC9-58E8-4D1F-948D-9D85A3A04E5A}"/>
              </a:ext>
            </a:extLst>
          </p:cNvPr>
          <p:cNvSpPr>
            <a:spLocks noGrp="1"/>
          </p:cNvSpPr>
          <p:nvPr>
            <p:ph type="dt" sz="half" idx="10"/>
          </p:nvPr>
        </p:nvSpPr>
        <p:spPr/>
        <p:txBody>
          <a:bodyPr/>
          <a:lstStyle/>
          <a:p>
            <a:fld id="{E3295050-9594-4208-8C1F-AE79448AF63D}" type="datetimeFigureOut">
              <a:rPr lang="en-IN" smtClean="0"/>
              <a:t>25-06-2023</a:t>
            </a:fld>
            <a:endParaRPr lang="en-IN"/>
          </a:p>
        </p:txBody>
      </p:sp>
      <p:sp>
        <p:nvSpPr>
          <p:cNvPr id="5" name="Footer Placeholder 4">
            <a:extLst>
              <a:ext uri="{FF2B5EF4-FFF2-40B4-BE49-F238E27FC236}">
                <a16:creationId xmlns:a16="http://schemas.microsoft.com/office/drawing/2014/main" id="{17FDE3BB-A619-411D-B3A8-B7D0F6893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E0AB34-1635-45DB-8D8F-A7DE81540FBE}"/>
              </a:ext>
            </a:extLst>
          </p:cNvPr>
          <p:cNvSpPr>
            <a:spLocks noGrp="1"/>
          </p:cNvSpPr>
          <p:nvPr>
            <p:ph type="sldNum" sz="quarter" idx="12"/>
          </p:nvPr>
        </p:nvSpPr>
        <p:spPr/>
        <p:txBody>
          <a:bodyPr/>
          <a:lstStyle/>
          <a:p>
            <a:fld id="{CDD7217F-BC29-4BD6-87E2-211331F8E781}" type="slidenum">
              <a:rPr lang="en-IN" smtClean="0"/>
              <a:t>‹#›</a:t>
            </a:fld>
            <a:endParaRPr lang="en-IN"/>
          </a:p>
        </p:txBody>
      </p:sp>
    </p:spTree>
    <p:extLst>
      <p:ext uri="{BB962C8B-B14F-4D97-AF65-F5344CB8AC3E}">
        <p14:creationId xmlns:p14="http://schemas.microsoft.com/office/powerpoint/2010/main" val="1460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504E3-95DB-47B0-8F8D-F2FFF82740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5C7B00-528E-4A3A-8B4C-0DF8967996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A7FD46-3970-491A-BAF8-FA0AE4AA9721}"/>
              </a:ext>
            </a:extLst>
          </p:cNvPr>
          <p:cNvSpPr>
            <a:spLocks noGrp="1"/>
          </p:cNvSpPr>
          <p:nvPr>
            <p:ph type="dt" sz="half" idx="10"/>
          </p:nvPr>
        </p:nvSpPr>
        <p:spPr/>
        <p:txBody>
          <a:bodyPr/>
          <a:lstStyle/>
          <a:p>
            <a:fld id="{E3295050-9594-4208-8C1F-AE79448AF63D}" type="datetimeFigureOut">
              <a:rPr lang="en-IN" smtClean="0"/>
              <a:t>25-06-2023</a:t>
            </a:fld>
            <a:endParaRPr lang="en-IN"/>
          </a:p>
        </p:txBody>
      </p:sp>
      <p:sp>
        <p:nvSpPr>
          <p:cNvPr id="5" name="Footer Placeholder 4">
            <a:extLst>
              <a:ext uri="{FF2B5EF4-FFF2-40B4-BE49-F238E27FC236}">
                <a16:creationId xmlns:a16="http://schemas.microsoft.com/office/drawing/2014/main" id="{300E4753-C07E-4193-A0A9-599455AE8A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8EFD93-C400-4096-A3F2-F952E0AE7A60}"/>
              </a:ext>
            </a:extLst>
          </p:cNvPr>
          <p:cNvSpPr>
            <a:spLocks noGrp="1"/>
          </p:cNvSpPr>
          <p:nvPr>
            <p:ph type="sldNum" sz="quarter" idx="12"/>
          </p:nvPr>
        </p:nvSpPr>
        <p:spPr/>
        <p:txBody>
          <a:bodyPr/>
          <a:lstStyle/>
          <a:p>
            <a:fld id="{CDD7217F-BC29-4BD6-87E2-211331F8E781}" type="slidenum">
              <a:rPr lang="en-IN" smtClean="0"/>
              <a:t>‹#›</a:t>
            </a:fld>
            <a:endParaRPr lang="en-IN"/>
          </a:p>
        </p:txBody>
      </p:sp>
    </p:spTree>
    <p:extLst>
      <p:ext uri="{BB962C8B-B14F-4D97-AF65-F5344CB8AC3E}">
        <p14:creationId xmlns:p14="http://schemas.microsoft.com/office/powerpoint/2010/main" val="227440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FE144D-E23F-4B09-83B0-5D194FD2F6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C1A36F-D287-45BF-9AA5-BF86E49914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22E7E4-8685-4606-ACB8-5F4B097EDC4D}"/>
              </a:ext>
            </a:extLst>
          </p:cNvPr>
          <p:cNvSpPr>
            <a:spLocks noGrp="1"/>
          </p:cNvSpPr>
          <p:nvPr>
            <p:ph type="dt" sz="half" idx="10"/>
          </p:nvPr>
        </p:nvSpPr>
        <p:spPr/>
        <p:txBody>
          <a:bodyPr/>
          <a:lstStyle/>
          <a:p>
            <a:fld id="{E3295050-9594-4208-8C1F-AE79448AF63D}" type="datetimeFigureOut">
              <a:rPr lang="en-IN" smtClean="0"/>
              <a:t>25-06-2023</a:t>
            </a:fld>
            <a:endParaRPr lang="en-IN"/>
          </a:p>
        </p:txBody>
      </p:sp>
      <p:sp>
        <p:nvSpPr>
          <p:cNvPr id="5" name="Footer Placeholder 4">
            <a:extLst>
              <a:ext uri="{FF2B5EF4-FFF2-40B4-BE49-F238E27FC236}">
                <a16:creationId xmlns:a16="http://schemas.microsoft.com/office/drawing/2014/main" id="{52DE6E1E-653B-4F7F-B50B-1703B6AA79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24C27A-551D-44B0-9835-4B1B1A509233}"/>
              </a:ext>
            </a:extLst>
          </p:cNvPr>
          <p:cNvSpPr>
            <a:spLocks noGrp="1"/>
          </p:cNvSpPr>
          <p:nvPr>
            <p:ph type="sldNum" sz="quarter" idx="12"/>
          </p:nvPr>
        </p:nvSpPr>
        <p:spPr/>
        <p:txBody>
          <a:bodyPr/>
          <a:lstStyle/>
          <a:p>
            <a:fld id="{CDD7217F-BC29-4BD6-87E2-211331F8E781}" type="slidenum">
              <a:rPr lang="en-IN" smtClean="0"/>
              <a:t>‹#›</a:t>
            </a:fld>
            <a:endParaRPr lang="en-IN"/>
          </a:p>
        </p:txBody>
      </p:sp>
    </p:spTree>
    <p:extLst>
      <p:ext uri="{BB962C8B-B14F-4D97-AF65-F5344CB8AC3E}">
        <p14:creationId xmlns:p14="http://schemas.microsoft.com/office/powerpoint/2010/main" val="3325609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7DD11-3691-41C9-A14B-CA41C04E90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31B458-0500-42F6-8B30-BB93D6BA93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86F72C-B00C-471B-923F-B43454D8D9AC}"/>
              </a:ext>
            </a:extLst>
          </p:cNvPr>
          <p:cNvSpPr>
            <a:spLocks noGrp="1"/>
          </p:cNvSpPr>
          <p:nvPr>
            <p:ph type="dt" sz="half" idx="10"/>
          </p:nvPr>
        </p:nvSpPr>
        <p:spPr/>
        <p:txBody>
          <a:bodyPr/>
          <a:lstStyle/>
          <a:p>
            <a:fld id="{E3295050-9594-4208-8C1F-AE79448AF63D}" type="datetimeFigureOut">
              <a:rPr lang="en-IN" smtClean="0"/>
              <a:t>25-06-2023</a:t>
            </a:fld>
            <a:endParaRPr lang="en-IN"/>
          </a:p>
        </p:txBody>
      </p:sp>
      <p:sp>
        <p:nvSpPr>
          <p:cNvPr id="5" name="Footer Placeholder 4">
            <a:extLst>
              <a:ext uri="{FF2B5EF4-FFF2-40B4-BE49-F238E27FC236}">
                <a16:creationId xmlns:a16="http://schemas.microsoft.com/office/drawing/2014/main" id="{E96B5E0D-BF9F-47DD-8873-50F5021D30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A31714-9DA0-4ED0-B42A-23AE8B489081}"/>
              </a:ext>
            </a:extLst>
          </p:cNvPr>
          <p:cNvSpPr>
            <a:spLocks noGrp="1"/>
          </p:cNvSpPr>
          <p:nvPr>
            <p:ph type="sldNum" sz="quarter" idx="12"/>
          </p:nvPr>
        </p:nvSpPr>
        <p:spPr/>
        <p:txBody>
          <a:bodyPr/>
          <a:lstStyle/>
          <a:p>
            <a:fld id="{CDD7217F-BC29-4BD6-87E2-211331F8E781}" type="slidenum">
              <a:rPr lang="en-IN" smtClean="0"/>
              <a:t>‹#›</a:t>
            </a:fld>
            <a:endParaRPr lang="en-IN"/>
          </a:p>
        </p:txBody>
      </p:sp>
    </p:spTree>
    <p:extLst>
      <p:ext uri="{BB962C8B-B14F-4D97-AF65-F5344CB8AC3E}">
        <p14:creationId xmlns:p14="http://schemas.microsoft.com/office/powerpoint/2010/main" val="2638298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CAD55-2866-4934-B992-AFB778F83E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E518D4-FB0C-4C85-BDC0-1DA9E6E328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64A835-3417-4400-B6F2-2CF45A195DD8}"/>
              </a:ext>
            </a:extLst>
          </p:cNvPr>
          <p:cNvSpPr>
            <a:spLocks noGrp="1"/>
          </p:cNvSpPr>
          <p:nvPr>
            <p:ph type="dt" sz="half" idx="10"/>
          </p:nvPr>
        </p:nvSpPr>
        <p:spPr/>
        <p:txBody>
          <a:bodyPr/>
          <a:lstStyle/>
          <a:p>
            <a:fld id="{E3295050-9594-4208-8C1F-AE79448AF63D}" type="datetimeFigureOut">
              <a:rPr lang="en-IN" smtClean="0"/>
              <a:t>25-06-2023</a:t>
            </a:fld>
            <a:endParaRPr lang="en-IN"/>
          </a:p>
        </p:txBody>
      </p:sp>
      <p:sp>
        <p:nvSpPr>
          <p:cNvPr id="5" name="Footer Placeholder 4">
            <a:extLst>
              <a:ext uri="{FF2B5EF4-FFF2-40B4-BE49-F238E27FC236}">
                <a16:creationId xmlns:a16="http://schemas.microsoft.com/office/drawing/2014/main" id="{E1FC296D-ECEB-485C-9B50-F56C9850DA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14167C-48F3-4E84-8053-5744BF6CEA4A}"/>
              </a:ext>
            </a:extLst>
          </p:cNvPr>
          <p:cNvSpPr>
            <a:spLocks noGrp="1"/>
          </p:cNvSpPr>
          <p:nvPr>
            <p:ph type="sldNum" sz="quarter" idx="12"/>
          </p:nvPr>
        </p:nvSpPr>
        <p:spPr/>
        <p:txBody>
          <a:bodyPr/>
          <a:lstStyle/>
          <a:p>
            <a:fld id="{CDD7217F-BC29-4BD6-87E2-211331F8E781}" type="slidenum">
              <a:rPr lang="en-IN" smtClean="0"/>
              <a:t>‹#›</a:t>
            </a:fld>
            <a:endParaRPr lang="en-IN"/>
          </a:p>
        </p:txBody>
      </p:sp>
    </p:spTree>
    <p:extLst>
      <p:ext uri="{BB962C8B-B14F-4D97-AF65-F5344CB8AC3E}">
        <p14:creationId xmlns:p14="http://schemas.microsoft.com/office/powerpoint/2010/main" val="2527447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55880-7658-4CAC-A559-BD2344A17C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B533C4-E9EF-4C2C-9EC2-9786BC1B49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3FC048-1A77-4F8E-A0AA-6113DAD768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D16082-E06A-4E7F-9AF8-4DE8A59B3A50}"/>
              </a:ext>
            </a:extLst>
          </p:cNvPr>
          <p:cNvSpPr>
            <a:spLocks noGrp="1"/>
          </p:cNvSpPr>
          <p:nvPr>
            <p:ph type="dt" sz="half" idx="10"/>
          </p:nvPr>
        </p:nvSpPr>
        <p:spPr/>
        <p:txBody>
          <a:bodyPr/>
          <a:lstStyle/>
          <a:p>
            <a:fld id="{E3295050-9594-4208-8C1F-AE79448AF63D}" type="datetimeFigureOut">
              <a:rPr lang="en-IN" smtClean="0"/>
              <a:t>25-06-2023</a:t>
            </a:fld>
            <a:endParaRPr lang="en-IN"/>
          </a:p>
        </p:txBody>
      </p:sp>
      <p:sp>
        <p:nvSpPr>
          <p:cNvPr id="6" name="Footer Placeholder 5">
            <a:extLst>
              <a:ext uri="{FF2B5EF4-FFF2-40B4-BE49-F238E27FC236}">
                <a16:creationId xmlns:a16="http://schemas.microsoft.com/office/drawing/2014/main" id="{E72FC211-445D-4B98-B0A9-20DF00270B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173B51-3D87-4ABA-858C-D53E1FCB5715}"/>
              </a:ext>
            </a:extLst>
          </p:cNvPr>
          <p:cNvSpPr>
            <a:spLocks noGrp="1"/>
          </p:cNvSpPr>
          <p:nvPr>
            <p:ph type="sldNum" sz="quarter" idx="12"/>
          </p:nvPr>
        </p:nvSpPr>
        <p:spPr/>
        <p:txBody>
          <a:bodyPr/>
          <a:lstStyle/>
          <a:p>
            <a:fld id="{CDD7217F-BC29-4BD6-87E2-211331F8E781}" type="slidenum">
              <a:rPr lang="en-IN" smtClean="0"/>
              <a:t>‹#›</a:t>
            </a:fld>
            <a:endParaRPr lang="en-IN"/>
          </a:p>
        </p:txBody>
      </p:sp>
    </p:spTree>
    <p:extLst>
      <p:ext uri="{BB962C8B-B14F-4D97-AF65-F5344CB8AC3E}">
        <p14:creationId xmlns:p14="http://schemas.microsoft.com/office/powerpoint/2010/main" val="2254290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0FF6F-B8F7-4A67-8238-03C0D8C53F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61BDF9-8F3F-40D1-AC4D-0F3EE7636F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D6ADF9-836F-4F6F-85FC-79F230F3C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762A8D-C8BE-4C4E-B0C7-74F63D0914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EC1166-4850-453D-8918-DCFE905C5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A1A970-8B2E-4235-946B-BE44A9915FC9}"/>
              </a:ext>
            </a:extLst>
          </p:cNvPr>
          <p:cNvSpPr>
            <a:spLocks noGrp="1"/>
          </p:cNvSpPr>
          <p:nvPr>
            <p:ph type="dt" sz="half" idx="10"/>
          </p:nvPr>
        </p:nvSpPr>
        <p:spPr/>
        <p:txBody>
          <a:bodyPr/>
          <a:lstStyle/>
          <a:p>
            <a:fld id="{E3295050-9594-4208-8C1F-AE79448AF63D}" type="datetimeFigureOut">
              <a:rPr lang="en-IN" smtClean="0"/>
              <a:t>25-06-2023</a:t>
            </a:fld>
            <a:endParaRPr lang="en-IN"/>
          </a:p>
        </p:txBody>
      </p:sp>
      <p:sp>
        <p:nvSpPr>
          <p:cNvPr id="8" name="Footer Placeholder 7">
            <a:extLst>
              <a:ext uri="{FF2B5EF4-FFF2-40B4-BE49-F238E27FC236}">
                <a16:creationId xmlns:a16="http://schemas.microsoft.com/office/drawing/2014/main" id="{AC4F33B2-B75C-4EC8-9653-BAE775A5B1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8A8AB7-3D1D-462E-9D1A-115D51E92FAA}"/>
              </a:ext>
            </a:extLst>
          </p:cNvPr>
          <p:cNvSpPr>
            <a:spLocks noGrp="1"/>
          </p:cNvSpPr>
          <p:nvPr>
            <p:ph type="sldNum" sz="quarter" idx="12"/>
          </p:nvPr>
        </p:nvSpPr>
        <p:spPr/>
        <p:txBody>
          <a:bodyPr/>
          <a:lstStyle/>
          <a:p>
            <a:fld id="{CDD7217F-BC29-4BD6-87E2-211331F8E781}" type="slidenum">
              <a:rPr lang="en-IN" smtClean="0"/>
              <a:t>‹#›</a:t>
            </a:fld>
            <a:endParaRPr lang="en-IN"/>
          </a:p>
        </p:txBody>
      </p:sp>
    </p:spTree>
    <p:extLst>
      <p:ext uri="{BB962C8B-B14F-4D97-AF65-F5344CB8AC3E}">
        <p14:creationId xmlns:p14="http://schemas.microsoft.com/office/powerpoint/2010/main" val="258430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F358-1E63-461E-A5CC-396A1D4D67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54D96D-A506-4FBA-9805-9AE53F5DF9D0}"/>
              </a:ext>
            </a:extLst>
          </p:cNvPr>
          <p:cNvSpPr>
            <a:spLocks noGrp="1"/>
          </p:cNvSpPr>
          <p:nvPr>
            <p:ph type="dt" sz="half" idx="10"/>
          </p:nvPr>
        </p:nvSpPr>
        <p:spPr/>
        <p:txBody>
          <a:bodyPr/>
          <a:lstStyle/>
          <a:p>
            <a:fld id="{E3295050-9594-4208-8C1F-AE79448AF63D}" type="datetimeFigureOut">
              <a:rPr lang="en-IN" smtClean="0"/>
              <a:t>25-06-2023</a:t>
            </a:fld>
            <a:endParaRPr lang="en-IN"/>
          </a:p>
        </p:txBody>
      </p:sp>
      <p:sp>
        <p:nvSpPr>
          <p:cNvPr id="4" name="Footer Placeholder 3">
            <a:extLst>
              <a:ext uri="{FF2B5EF4-FFF2-40B4-BE49-F238E27FC236}">
                <a16:creationId xmlns:a16="http://schemas.microsoft.com/office/drawing/2014/main" id="{B6BFDD65-3EA5-4211-BE70-00C1A401AE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EF77EA-1D3B-4A4E-AB37-C6BCA82F5B0C}"/>
              </a:ext>
            </a:extLst>
          </p:cNvPr>
          <p:cNvSpPr>
            <a:spLocks noGrp="1"/>
          </p:cNvSpPr>
          <p:nvPr>
            <p:ph type="sldNum" sz="quarter" idx="12"/>
          </p:nvPr>
        </p:nvSpPr>
        <p:spPr/>
        <p:txBody>
          <a:bodyPr/>
          <a:lstStyle/>
          <a:p>
            <a:fld id="{CDD7217F-BC29-4BD6-87E2-211331F8E781}" type="slidenum">
              <a:rPr lang="en-IN" smtClean="0"/>
              <a:t>‹#›</a:t>
            </a:fld>
            <a:endParaRPr lang="en-IN"/>
          </a:p>
        </p:txBody>
      </p:sp>
    </p:spTree>
    <p:extLst>
      <p:ext uri="{BB962C8B-B14F-4D97-AF65-F5344CB8AC3E}">
        <p14:creationId xmlns:p14="http://schemas.microsoft.com/office/powerpoint/2010/main" val="56644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E0AEBF-2B4B-4992-A1B6-EF6488002D7B}"/>
              </a:ext>
            </a:extLst>
          </p:cNvPr>
          <p:cNvSpPr>
            <a:spLocks noGrp="1"/>
          </p:cNvSpPr>
          <p:nvPr>
            <p:ph type="dt" sz="half" idx="10"/>
          </p:nvPr>
        </p:nvSpPr>
        <p:spPr/>
        <p:txBody>
          <a:bodyPr/>
          <a:lstStyle/>
          <a:p>
            <a:fld id="{E3295050-9594-4208-8C1F-AE79448AF63D}" type="datetimeFigureOut">
              <a:rPr lang="en-IN" smtClean="0"/>
              <a:t>25-06-2023</a:t>
            </a:fld>
            <a:endParaRPr lang="en-IN"/>
          </a:p>
        </p:txBody>
      </p:sp>
      <p:sp>
        <p:nvSpPr>
          <p:cNvPr id="3" name="Footer Placeholder 2">
            <a:extLst>
              <a:ext uri="{FF2B5EF4-FFF2-40B4-BE49-F238E27FC236}">
                <a16:creationId xmlns:a16="http://schemas.microsoft.com/office/drawing/2014/main" id="{2A80628F-DC15-4FEC-A3C2-A058BA3771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9434F3-54F1-4F15-8DEE-1E568B94C7ED}"/>
              </a:ext>
            </a:extLst>
          </p:cNvPr>
          <p:cNvSpPr>
            <a:spLocks noGrp="1"/>
          </p:cNvSpPr>
          <p:nvPr>
            <p:ph type="sldNum" sz="quarter" idx="12"/>
          </p:nvPr>
        </p:nvSpPr>
        <p:spPr/>
        <p:txBody>
          <a:bodyPr/>
          <a:lstStyle/>
          <a:p>
            <a:fld id="{CDD7217F-BC29-4BD6-87E2-211331F8E781}" type="slidenum">
              <a:rPr lang="en-IN" smtClean="0"/>
              <a:t>‹#›</a:t>
            </a:fld>
            <a:endParaRPr lang="en-IN"/>
          </a:p>
        </p:txBody>
      </p:sp>
    </p:spTree>
    <p:extLst>
      <p:ext uri="{BB962C8B-B14F-4D97-AF65-F5344CB8AC3E}">
        <p14:creationId xmlns:p14="http://schemas.microsoft.com/office/powerpoint/2010/main" val="1377160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914A-9251-4590-8368-4ABB778329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80C517-579D-4F22-B56B-99E2DDF40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E1E5F53-5A9A-4F75-B923-2D4FDB1DF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D65119-B4E5-4DD7-85D0-898C959C2C0D}"/>
              </a:ext>
            </a:extLst>
          </p:cNvPr>
          <p:cNvSpPr>
            <a:spLocks noGrp="1"/>
          </p:cNvSpPr>
          <p:nvPr>
            <p:ph type="dt" sz="half" idx="10"/>
          </p:nvPr>
        </p:nvSpPr>
        <p:spPr/>
        <p:txBody>
          <a:bodyPr/>
          <a:lstStyle/>
          <a:p>
            <a:fld id="{E3295050-9594-4208-8C1F-AE79448AF63D}" type="datetimeFigureOut">
              <a:rPr lang="en-IN" smtClean="0"/>
              <a:t>25-06-2023</a:t>
            </a:fld>
            <a:endParaRPr lang="en-IN"/>
          </a:p>
        </p:txBody>
      </p:sp>
      <p:sp>
        <p:nvSpPr>
          <p:cNvPr id="6" name="Footer Placeholder 5">
            <a:extLst>
              <a:ext uri="{FF2B5EF4-FFF2-40B4-BE49-F238E27FC236}">
                <a16:creationId xmlns:a16="http://schemas.microsoft.com/office/drawing/2014/main" id="{79EEF66B-87DB-4DCC-AAF3-999E2C8DC1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8CA9D5-643B-424C-81C3-0BABAA391B2A}"/>
              </a:ext>
            </a:extLst>
          </p:cNvPr>
          <p:cNvSpPr>
            <a:spLocks noGrp="1"/>
          </p:cNvSpPr>
          <p:nvPr>
            <p:ph type="sldNum" sz="quarter" idx="12"/>
          </p:nvPr>
        </p:nvSpPr>
        <p:spPr/>
        <p:txBody>
          <a:bodyPr/>
          <a:lstStyle/>
          <a:p>
            <a:fld id="{CDD7217F-BC29-4BD6-87E2-211331F8E781}" type="slidenum">
              <a:rPr lang="en-IN" smtClean="0"/>
              <a:t>‹#›</a:t>
            </a:fld>
            <a:endParaRPr lang="en-IN"/>
          </a:p>
        </p:txBody>
      </p:sp>
    </p:spTree>
    <p:extLst>
      <p:ext uri="{BB962C8B-B14F-4D97-AF65-F5344CB8AC3E}">
        <p14:creationId xmlns:p14="http://schemas.microsoft.com/office/powerpoint/2010/main" val="3096387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DCDB-AC2C-4A35-8201-EACB3458C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9C9C1F-E901-43A9-8F5A-661660AAE0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93FFD2-FD47-4E5E-928E-8E610F863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69E373-3929-4FA3-9BEF-A533AF8B17BA}"/>
              </a:ext>
            </a:extLst>
          </p:cNvPr>
          <p:cNvSpPr>
            <a:spLocks noGrp="1"/>
          </p:cNvSpPr>
          <p:nvPr>
            <p:ph type="dt" sz="half" idx="10"/>
          </p:nvPr>
        </p:nvSpPr>
        <p:spPr/>
        <p:txBody>
          <a:bodyPr/>
          <a:lstStyle/>
          <a:p>
            <a:fld id="{E3295050-9594-4208-8C1F-AE79448AF63D}" type="datetimeFigureOut">
              <a:rPr lang="en-IN" smtClean="0"/>
              <a:t>25-06-2023</a:t>
            </a:fld>
            <a:endParaRPr lang="en-IN"/>
          </a:p>
        </p:txBody>
      </p:sp>
      <p:sp>
        <p:nvSpPr>
          <p:cNvPr id="6" name="Footer Placeholder 5">
            <a:extLst>
              <a:ext uri="{FF2B5EF4-FFF2-40B4-BE49-F238E27FC236}">
                <a16:creationId xmlns:a16="http://schemas.microsoft.com/office/drawing/2014/main" id="{B41F05D8-F1AA-41E0-9029-5688D72C0D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AE3CD8-A97C-4C77-A005-BD2ADD3D0ECF}"/>
              </a:ext>
            </a:extLst>
          </p:cNvPr>
          <p:cNvSpPr>
            <a:spLocks noGrp="1"/>
          </p:cNvSpPr>
          <p:nvPr>
            <p:ph type="sldNum" sz="quarter" idx="12"/>
          </p:nvPr>
        </p:nvSpPr>
        <p:spPr/>
        <p:txBody>
          <a:bodyPr/>
          <a:lstStyle/>
          <a:p>
            <a:fld id="{CDD7217F-BC29-4BD6-87E2-211331F8E781}" type="slidenum">
              <a:rPr lang="en-IN" smtClean="0"/>
              <a:t>‹#›</a:t>
            </a:fld>
            <a:endParaRPr lang="en-IN"/>
          </a:p>
        </p:txBody>
      </p:sp>
    </p:spTree>
    <p:extLst>
      <p:ext uri="{BB962C8B-B14F-4D97-AF65-F5344CB8AC3E}">
        <p14:creationId xmlns:p14="http://schemas.microsoft.com/office/powerpoint/2010/main" val="3860118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D47E68-DE4E-484E-9196-8926B96176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60B30C-44D3-4AB2-8275-6C6D6D9965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7271B0-ACDE-495B-9544-727906770E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95050-9594-4208-8C1F-AE79448AF63D}" type="datetimeFigureOut">
              <a:rPr lang="en-IN" smtClean="0"/>
              <a:t>25-06-2023</a:t>
            </a:fld>
            <a:endParaRPr lang="en-IN"/>
          </a:p>
        </p:txBody>
      </p:sp>
      <p:sp>
        <p:nvSpPr>
          <p:cNvPr id="5" name="Footer Placeholder 4">
            <a:extLst>
              <a:ext uri="{FF2B5EF4-FFF2-40B4-BE49-F238E27FC236}">
                <a16:creationId xmlns:a16="http://schemas.microsoft.com/office/drawing/2014/main" id="{0A3BD08F-3CB7-4E14-9CA5-406717DE55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4C3F6C-2844-4DF9-9489-8C92F90E96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D7217F-BC29-4BD6-87E2-211331F8E781}" type="slidenum">
              <a:rPr lang="en-IN" smtClean="0"/>
              <a:t>‹#›</a:t>
            </a:fld>
            <a:endParaRPr lang="en-IN"/>
          </a:p>
        </p:txBody>
      </p:sp>
    </p:spTree>
    <p:extLst>
      <p:ext uri="{BB962C8B-B14F-4D97-AF65-F5344CB8AC3E}">
        <p14:creationId xmlns:p14="http://schemas.microsoft.com/office/powerpoint/2010/main" val="4021809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1.svg"/><Relationship Id="rId1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image" Target="../media/image1.jpeg"/><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9.svg"/><Relationship Id="rId5" Type="http://schemas.openxmlformats.org/officeDocument/2006/relationships/image" Target="../media/image4.png"/><Relationship Id="rId15" Type="http://schemas.openxmlformats.org/officeDocument/2006/relationships/image" Target="../media/image13.sv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3.svg"/><Relationship Id="rId9" Type="http://schemas.openxmlformats.org/officeDocument/2006/relationships/chart" Target="../charts/chart2.xml"/><Relationship Id="rId14" Type="http://schemas.openxmlformats.org/officeDocument/2006/relationships/image" Target="../media/image12.png"/></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hart" Target="../charts/chart3.xml"/><Relationship Id="rId7" Type="http://schemas.openxmlformats.org/officeDocument/2006/relationships/image" Target="../media/image11.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5.svg"/></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chart" Target="../charts/chart8.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1198485" y="1282"/>
            <a:ext cx="13390485" cy="6856718"/>
          </a:xfrm>
          <a:prstGeom prst="rect">
            <a:avLst/>
          </a:prstGeom>
        </p:spPr>
      </p:pic>
      <p:sp>
        <p:nvSpPr>
          <p:cNvPr id="5" name="Rectangle 4">
            <a:extLst>
              <a:ext uri="{FF2B5EF4-FFF2-40B4-BE49-F238E27FC236}">
                <a16:creationId xmlns:a16="http://schemas.microsoft.com/office/drawing/2014/main" id="{EDE477EA-3E33-4725-B792-C35FCE529F2E}"/>
              </a:ext>
            </a:extLst>
          </p:cNvPr>
          <p:cNvSpPr/>
          <p:nvPr/>
        </p:nvSpPr>
        <p:spPr>
          <a:xfrm>
            <a:off x="-301840" y="0"/>
            <a:ext cx="12492318"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b="1" dirty="0">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5D6C810C-A419-401A-A863-94D813EB049C}"/>
              </a:ext>
            </a:extLst>
          </p:cNvPr>
          <p:cNvSpPr txBox="1"/>
          <p:nvPr/>
        </p:nvSpPr>
        <p:spPr>
          <a:xfrm>
            <a:off x="1837678" y="2299316"/>
            <a:ext cx="9311154" cy="1723549"/>
          </a:xfrm>
          <a:prstGeom prst="rect">
            <a:avLst/>
          </a:prstGeom>
          <a:noFill/>
        </p:spPr>
        <p:txBody>
          <a:bodyPr wrap="square" rtlCol="0">
            <a:spAutoFit/>
          </a:bodyPr>
          <a:lstStyle/>
          <a:p>
            <a:r>
              <a:rPr lang="en-US" sz="4400" b="1" dirty="0">
                <a:solidFill>
                  <a:srgbClr val="FF0000"/>
                </a:solidFill>
                <a:latin typeface="Tahoma" panose="020B0604030504040204" pitchFamily="34" charset="0"/>
                <a:ea typeface="Tahoma" panose="020B0604030504040204" pitchFamily="34" charset="0"/>
                <a:cs typeface="Tahoma" panose="020B0604030504040204" pitchFamily="34" charset="0"/>
              </a:rPr>
              <a:t>Cases</a:t>
            </a:r>
            <a:r>
              <a:rPr lang="en-US" sz="4400" b="1" dirty="0">
                <a:latin typeface="Tahoma" panose="020B0604030504040204" pitchFamily="34" charset="0"/>
                <a:ea typeface="Tahoma" panose="020B0604030504040204" pitchFamily="34" charset="0"/>
                <a:cs typeface="Tahoma" panose="020B0604030504040204" pitchFamily="34" charset="0"/>
              </a:rPr>
              <a:t> of Crime From 2000-2022</a:t>
            </a:r>
          </a:p>
          <a:p>
            <a:r>
              <a:rPr lang="en-US" sz="4400" b="1" dirty="0">
                <a:latin typeface="Tahoma" panose="020B0604030504040204" pitchFamily="34" charset="0"/>
                <a:ea typeface="Tahoma" panose="020B0604030504040204" pitchFamily="34" charset="0"/>
                <a:cs typeface="Tahoma" panose="020B0604030504040204" pitchFamily="34" charset="0"/>
              </a:rPr>
              <a:t>                                            </a:t>
            </a:r>
            <a:r>
              <a:rPr lang="en-US" sz="2000" b="1" dirty="0">
                <a:latin typeface="Tahoma" panose="020B0604030504040204" pitchFamily="34" charset="0"/>
                <a:ea typeface="Tahoma" panose="020B0604030504040204" pitchFamily="34" charset="0"/>
                <a:cs typeface="Tahoma" panose="020B0604030504040204" pitchFamily="34" charset="0"/>
              </a:rPr>
              <a:t>in Bangladesh</a:t>
            </a:r>
            <a:endParaRPr lang="en-IN" sz="2000" b="1"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950413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1198485" y="10160"/>
            <a:ext cx="13390485" cy="6856718"/>
          </a:xfrm>
          <a:prstGeom prst="rect">
            <a:avLst/>
          </a:prstGeom>
        </p:spPr>
      </p:pic>
      <p:sp>
        <p:nvSpPr>
          <p:cNvPr id="5" name="Rectangle 4">
            <a:extLst>
              <a:ext uri="{FF2B5EF4-FFF2-40B4-BE49-F238E27FC236}">
                <a16:creationId xmlns:a16="http://schemas.microsoft.com/office/drawing/2014/main" id="{EDE477EA-3E33-4725-B792-C35FCE529F2E}"/>
              </a:ext>
            </a:extLst>
          </p:cNvPr>
          <p:cNvSpPr/>
          <p:nvPr/>
        </p:nvSpPr>
        <p:spPr>
          <a:xfrm>
            <a:off x="-301840" y="0"/>
            <a:ext cx="12492318"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TextBox 3">
            <a:extLst>
              <a:ext uri="{FF2B5EF4-FFF2-40B4-BE49-F238E27FC236}">
                <a16:creationId xmlns:a16="http://schemas.microsoft.com/office/drawing/2014/main" id="{9B6F6ADE-59C2-4FEC-82EC-7C682F75F71E}"/>
              </a:ext>
            </a:extLst>
          </p:cNvPr>
          <p:cNvSpPr txBox="1"/>
          <p:nvPr/>
        </p:nvSpPr>
        <p:spPr>
          <a:xfrm>
            <a:off x="8701552" y="195309"/>
            <a:ext cx="3488924" cy="461665"/>
          </a:xfrm>
          <a:prstGeom prst="rect">
            <a:avLst/>
          </a:prstGeom>
          <a:noFill/>
        </p:spPr>
        <p:txBody>
          <a:bodyPr wrap="square" rtlCol="0">
            <a:spAutoFit/>
          </a:bodyPr>
          <a:lstStyle/>
          <a:p>
            <a:r>
              <a:rPr lang="en-US" sz="2400" b="1" dirty="0">
                <a:latin typeface="Tahoma" panose="020B0604030504040204" pitchFamily="34" charset="0"/>
                <a:ea typeface="Tahoma" panose="020B0604030504040204" pitchFamily="34" charset="0"/>
                <a:cs typeface="Tahoma" panose="020B0604030504040204" pitchFamily="34" charset="0"/>
              </a:rPr>
              <a:t>Aims of The Project</a:t>
            </a:r>
          </a:p>
        </p:txBody>
      </p:sp>
      <p:sp>
        <p:nvSpPr>
          <p:cNvPr id="9" name="Oval 8">
            <a:extLst>
              <a:ext uri="{FF2B5EF4-FFF2-40B4-BE49-F238E27FC236}">
                <a16:creationId xmlns:a16="http://schemas.microsoft.com/office/drawing/2014/main" id="{FFB81626-A2B6-42D4-9C1C-E210B18FD0F4}"/>
              </a:ext>
            </a:extLst>
          </p:cNvPr>
          <p:cNvSpPr/>
          <p:nvPr/>
        </p:nvSpPr>
        <p:spPr>
          <a:xfrm>
            <a:off x="7760024" y="170316"/>
            <a:ext cx="752388" cy="75238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A54FD34-27C8-4B60-96D5-97949F1C1D39}"/>
              </a:ext>
            </a:extLst>
          </p:cNvPr>
          <p:cNvSpPr/>
          <p:nvPr/>
        </p:nvSpPr>
        <p:spPr>
          <a:xfrm>
            <a:off x="7823760" y="241665"/>
            <a:ext cx="609689" cy="6096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489DF48-8C52-43A4-8B7D-0F68D4A17A09}"/>
              </a:ext>
            </a:extLst>
          </p:cNvPr>
          <p:cNvSpPr/>
          <p:nvPr/>
        </p:nvSpPr>
        <p:spPr>
          <a:xfrm>
            <a:off x="7892999" y="290644"/>
            <a:ext cx="486437" cy="486437"/>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Trigonometry with solid fill">
            <a:extLst>
              <a:ext uri="{FF2B5EF4-FFF2-40B4-BE49-F238E27FC236}">
                <a16:creationId xmlns:a16="http://schemas.microsoft.com/office/drawing/2014/main" id="{66B2DA4F-31EA-44C2-A2F1-799BC42E41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87583" y="350549"/>
            <a:ext cx="323565" cy="323565"/>
          </a:xfrm>
          <a:prstGeom prst="rect">
            <a:avLst/>
          </a:prstGeom>
        </p:spPr>
      </p:pic>
      <p:grpSp>
        <p:nvGrpSpPr>
          <p:cNvPr id="17" name="Group 16">
            <a:extLst>
              <a:ext uri="{FF2B5EF4-FFF2-40B4-BE49-F238E27FC236}">
                <a16:creationId xmlns:a16="http://schemas.microsoft.com/office/drawing/2014/main" id="{BA5CE655-24DC-48D1-8F3C-4EE7A1993A3F}"/>
              </a:ext>
            </a:extLst>
          </p:cNvPr>
          <p:cNvGrpSpPr/>
          <p:nvPr/>
        </p:nvGrpSpPr>
        <p:grpSpPr>
          <a:xfrm>
            <a:off x="5866369" y="1457193"/>
            <a:ext cx="826882" cy="4208016"/>
            <a:chOff x="7307180" y="1650323"/>
            <a:chExt cx="1118148" cy="4621236"/>
          </a:xfrm>
        </p:grpSpPr>
        <p:grpSp>
          <p:nvGrpSpPr>
            <p:cNvPr id="18" name="Group 17">
              <a:extLst>
                <a:ext uri="{FF2B5EF4-FFF2-40B4-BE49-F238E27FC236}">
                  <a16:creationId xmlns:a16="http://schemas.microsoft.com/office/drawing/2014/main" id="{AFA380D0-A2F0-49FA-8A61-EA798CAA52C3}"/>
                </a:ext>
              </a:extLst>
            </p:cNvPr>
            <p:cNvGrpSpPr/>
            <p:nvPr/>
          </p:nvGrpSpPr>
          <p:grpSpPr>
            <a:xfrm>
              <a:off x="7307180" y="1650323"/>
              <a:ext cx="1118148" cy="4621236"/>
              <a:chOff x="7365237" y="1730707"/>
              <a:chExt cx="1118148" cy="4621236"/>
            </a:xfrm>
          </p:grpSpPr>
          <p:grpSp>
            <p:nvGrpSpPr>
              <p:cNvPr id="31" name="Group 30">
                <a:extLst>
                  <a:ext uri="{FF2B5EF4-FFF2-40B4-BE49-F238E27FC236}">
                    <a16:creationId xmlns:a16="http://schemas.microsoft.com/office/drawing/2014/main" id="{ADECEA8B-3796-41E3-A6DA-EE651F678ACE}"/>
                  </a:ext>
                </a:extLst>
              </p:cNvPr>
              <p:cNvGrpSpPr/>
              <p:nvPr/>
            </p:nvGrpSpPr>
            <p:grpSpPr>
              <a:xfrm>
                <a:off x="7365237" y="1730707"/>
                <a:ext cx="1118148" cy="1118148"/>
                <a:chOff x="6990430" y="1189044"/>
                <a:chExt cx="1225724" cy="1225724"/>
              </a:xfrm>
            </p:grpSpPr>
            <p:sp>
              <p:nvSpPr>
                <p:cNvPr id="33" name="Oval 32">
                  <a:extLst>
                    <a:ext uri="{FF2B5EF4-FFF2-40B4-BE49-F238E27FC236}">
                      <a16:creationId xmlns:a16="http://schemas.microsoft.com/office/drawing/2014/main" id="{B54B62EA-DFDD-49C2-B403-E36868A18FAD}"/>
                    </a:ext>
                  </a:extLst>
                </p:cNvPr>
                <p:cNvSpPr/>
                <p:nvPr/>
              </p:nvSpPr>
              <p:spPr>
                <a:xfrm>
                  <a:off x="6990430" y="1189044"/>
                  <a:ext cx="1225724" cy="12257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2C63C9C-E4FD-4862-903E-AF9E2E5C2A1F}"/>
                    </a:ext>
                  </a:extLst>
                </p:cNvPr>
                <p:cNvSpPr/>
                <p:nvPr/>
              </p:nvSpPr>
              <p:spPr>
                <a:xfrm>
                  <a:off x="7106665" y="1305281"/>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5F69568-C471-44D4-95F0-738C1078674C}"/>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AA7F6941-A65E-4AC5-BD8A-C5CDCAB98844}"/>
                  </a:ext>
                </a:extLst>
              </p:cNvPr>
              <p:cNvGrpSpPr/>
              <p:nvPr/>
            </p:nvGrpSpPr>
            <p:grpSpPr>
              <a:xfrm>
                <a:off x="7365237" y="3482252"/>
                <a:ext cx="1118148" cy="1118148"/>
                <a:chOff x="6990429" y="1189045"/>
                <a:chExt cx="1225724" cy="1225724"/>
              </a:xfrm>
            </p:grpSpPr>
            <p:sp>
              <p:nvSpPr>
                <p:cNvPr id="28" name="Oval 27">
                  <a:extLst>
                    <a:ext uri="{FF2B5EF4-FFF2-40B4-BE49-F238E27FC236}">
                      <a16:creationId xmlns:a16="http://schemas.microsoft.com/office/drawing/2014/main" id="{E0F45C5F-98F3-4A33-AC40-409EE1115AD2}"/>
                    </a:ext>
                  </a:extLst>
                </p:cNvPr>
                <p:cNvSpPr/>
                <p:nvPr/>
              </p:nvSpPr>
              <p:spPr>
                <a:xfrm>
                  <a:off x="6990429" y="1189045"/>
                  <a:ext cx="1225724" cy="12257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EE63E05-5643-4802-90B1-CF7FAFE7494F}"/>
                    </a:ext>
                  </a:extLst>
                </p:cNvPr>
                <p:cNvSpPr/>
                <p:nvPr/>
              </p:nvSpPr>
              <p:spPr>
                <a:xfrm>
                  <a:off x="7106666" y="1305281"/>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736FFDD-46A0-44E2-A60C-4B4AE21351D5}"/>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F776AD56-E6A8-4B4F-9076-1AFB06F28A29}"/>
                  </a:ext>
                </a:extLst>
              </p:cNvPr>
              <p:cNvGrpSpPr/>
              <p:nvPr/>
            </p:nvGrpSpPr>
            <p:grpSpPr>
              <a:xfrm>
                <a:off x="7365237" y="5233795"/>
                <a:ext cx="1118148" cy="1118148"/>
                <a:chOff x="6990429" y="1189044"/>
                <a:chExt cx="1225724" cy="1225724"/>
              </a:xfrm>
            </p:grpSpPr>
            <p:sp>
              <p:nvSpPr>
                <p:cNvPr id="25" name="Oval 24">
                  <a:extLst>
                    <a:ext uri="{FF2B5EF4-FFF2-40B4-BE49-F238E27FC236}">
                      <a16:creationId xmlns:a16="http://schemas.microsoft.com/office/drawing/2014/main" id="{C32EB38E-66DE-4805-BFD6-527CE4E5CB0D}"/>
                    </a:ext>
                  </a:extLst>
                </p:cNvPr>
                <p:cNvSpPr/>
                <p:nvPr/>
              </p:nvSpPr>
              <p:spPr>
                <a:xfrm>
                  <a:off x="6990429" y="1189044"/>
                  <a:ext cx="1225724" cy="12257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F37A65A-517B-428F-AD32-A61AC9BE6426}"/>
                    </a:ext>
                  </a:extLst>
                </p:cNvPr>
                <p:cNvSpPr/>
                <p:nvPr/>
              </p:nvSpPr>
              <p:spPr>
                <a:xfrm>
                  <a:off x="7106665" y="1305280"/>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D186028-04E0-4F9F-B10C-90C89EE8A1E9}"/>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9" name="Graphic 18" descr="Trigonometry with solid fill">
              <a:extLst>
                <a:ext uri="{FF2B5EF4-FFF2-40B4-BE49-F238E27FC236}">
                  <a16:creationId xmlns:a16="http://schemas.microsoft.com/office/drawing/2014/main" id="{3C86E315-BAE9-41FE-824B-47E96FFDB4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1020" y="1943622"/>
              <a:ext cx="480861" cy="480861"/>
            </a:xfrm>
            <a:prstGeom prst="rect">
              <a:avLst/>
            </a:prstGeom>
          </p:spPr>
        </p:pic>
        <p:pic>
          <p:nvPicPr>
            <p:cNvPr id="20" name="Graphic 19" descr="Pyramid Shape with solid fill">
              <a:extLst>
                <a:ext uri="{FF2B5EF4-FFF2-40B4-BE49-F238E27FC236}">
                  <a16:creationId xmlns:a16="http://schemas.microsoft.com/office/drawing/2014/main" id="{3D8C4655-5AC3-4866-8AC2-EE741F3725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25823" y="3694585"/>
              <a:ext cx="480861" cy="480861"/>
            </a:xfrm>
            <a:prstGeom prst="rect">
              <a:avLst/>
            </a:prstGeom>
          </p:spPr>
        </p:pic>
        <p:pic>
          <p:nvPicPr>
            <p:cNvPr id="21" name="Graphic 20" descr="Cube with solid fill">
              <a:extLst>
                <a:ext uri="{FF2B5EF4-FFF2-40B4-BE49-F238E27FC236}">
                  <a16:creationId xmlns:a16="http://schemas.microsoft.com/office/drawing/2014/main" id="{9EFCA4BE-DE83-4223-A061-6101029B478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51020" y="5497251"/>
              <a:ext cx="480861" cy="480861"/>
            </a:xfrm>
            <a:prstGeom prst="rect">
              <a:avLst/>
            </a:prstGeom>
          </p:spPr>
        </p:pic>
      </p:grpSp>
      <p:sp>
        <p:nvSpPr>
          <p:cNvPr id="2" name="TextBox 1">
            <a:extLst>
              <a:ext uri="{FF2B5EF4-FFF2-40B4-BE49-F238E27FC236}">
                <a16:creationId xmlns:a16="http://schemas.microsoft.com/office/drawing/2014/main" id="{CC951336-AE18-4F08-B15C-69CA01DADC82}"/>
              </a:ext>
            </a:extLst>
          </p:cNvPr>
          <p:cNvSpPr txBox="1"/>
          <p:nvPr/>
        </p:nvSpPr>
        <p:spPr>
          <a:xfrm>
            <a:off x="6844933" y="1722262"/>
            <a:ext cx="5345543" cy="3877985"/>
          </a:xfrm>
          <a:prstGeom prst="rect">
            <a:avLst/>
          </a:prstGeom>
          <a:noFill/>
        </p:spPr>
        <p:txBody>
          <a:bodyPr wrap="square" rtlCol="0">
            <a:spAutoFit/>
          </a:bodyPr>
          <a:lstStyle/>
          <a:p>
            <a:pPr>
              <a:spcBef>
                <a:spcPts val="60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Analyzing Overall Trends and Patterns: The project aims to examine the overall trend of reported crime cases</a:t>
            </a:r>
          </a:p>
          <a:p>
            <a:pPr>
              <a:spcBef>
                <a:spcPts val="600"/>
              </a:spcBef>
            </a:pPr>
            <a:endParaRPr lang="en-US" dirty="0">
              <a:latin typeface="Tahoma" panose="020B0604030504040204" pitchFamily="34" charset="0"/>
              <a:ea typeface="Tahoma" panose="020B0604030504040204" pitchFamily="34" charset="0"/>
              <a:cs typeface="Tahoma" panose="020B0604030504040204" pitchFamily="34" charset="0"/>
            </a:endParaRPr>
          </a:p>
          <a:p>
            <a:pPr>
              <a:spcBef>
                <a:spcPts val="600"/>
              </a:spcBef>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Examining Distribution across Crime Categories: The project aims to investigate the distribution of reported crime cases across different crime categories. </a:t>
            </a:r>
          </a:p>
          <a:p>
            <a:pPr>
              <a:spcBef>
                <a:spcPts val="600"/>
              </a:spcBef>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Exploring Relationship with Socio-Economic Factors: The project aims to explore the relationship between reported crime rates and socio-economic factors. </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03613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1198485" y="1282"/>
            <a:ext cx="13390485" cy="6856718"/>
          </a:xfrm>
          <a:prstGeom prst="rect">
            <a:avLst/>
          </a:prstGeom>
        </p:spPr>
      </p:pic>
      <p:sp>
        <p:nvSpPr>
          <p:cNvPr id="5" name="Rectangle 4">
            <a:extLst>
              <a:ext uri="{FF2B5EF4-FFF2-40B4-BE49-F238E27FC236}">
                <a16:creationId xmlns:a16="http://schemas.microsoft.com/office/drawing/2014/main" id="{EDE477EA-3E33-4725-B792-C35FCE529F2E}"/>
              </a:ext>
            </a:extLst>
          </p:cNvPr>
          <p:cNvSpPr/>
          <p:nvPr/>
        </p:nvSpPr>
        <p:spPr>
          <a:xfrm>
            <a:off x="-301840" y="0"/>
            <a:ext cx="12492318"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grpSp>
        <p:nvGrpSpPr>
          <p:cNvPr id="17" name="Group 16">
            <a:extLst>
              <a:ext uri="{FF2B5EF4-FFF2-40B4-BE49-F238E27FC236}">
                <a16:creationId xmlns:a16="http://schemas.microsoft.com/office/drawing/2014/main" id="{BA5CE655-24DC-48D1-8F3C-4EE7A1993A3F}"/>
              </a:ext>
            </a:extLst>
          </p:cNvPr>
          <p:cNvGrpSpPr/>
          <p:nvPr/>
        </p:nvGrpSpPr>
        <p:grpSpPr>
          <a:xfrm>
            <a:off x="5682559" y="1811045"/>
            <a:ext cx="798140" cy="4101484"/>
            <a:chOff x="7307180" y="1650323"/>
            <a:chExt cx="1118148" cy="4515202"/>
          </a:xfrm>
        </p:grpSpPr>
        <p:grpSp>
          <p:nvGrpSpPr>
            <p:cNvPr id="18" name="Group 17">
              <a:extLst>
                <a:ext uri="{FF2B5EF4-FFF2-40B4-BE49-F238E27FC236}">
                  <a16:creationId xmlns:a16="http://schemas.microsoft.com/office/drawing/2014/main" id="{AFA380D0-A2F0-49FA-8A61-EA798CAA52C3}"/>
                </a:ext>
              </a:extLst>
            </p:cNvPr>
            <p:cNvGrpSpPr/>
            <p:nvPr/>
          </p:nvGrpSpPr>
          <p:grpSpPr>
            <a:xfrm>
              <a:off x="7307180" y="1650323"/>
              <a:ext cx="1118148" cy="4515202"/>
              <a:chOff x="7365237" y="1730707"/>
              <a:chExt cx="1118148" cy="4515202"/>
            </a:xfrm>
          </p:grpSpPr>
          <p:grpSp>
            <p:nvGrpSpPr>
              <p:cNvPr id="31" name="Group 30">
                <a:extLst>
                  <a:ext uri="{FF2B5EF4-FFF2-40B4-BE49-F238E27FC236}">
                    <a16:creationId xmlns:a16="http://schemas.microsoft.com/office/drawing/2014/main" id="{ADECEA8B-3796-41E3-A6DA-EE651F678ACE}"/>
                  </a:ext>
                </a:extLst>
              </p:cNvPr>
              <p:cNvGrpSpPr/>
              <p:nvPr/>
            </p:nvGrpSpPr>
            <p:grpSpPr>
              <a:xfrm>
                <a:off x="7365237" y="1730707"/>
                <a:ext cx="1118148" cy="1118148"/>
                <a:chOff x="6990430" y="1189044"/>
                <a:chExt cx="1225724" cy="1225724"/>
              </a:xfrm>
            </p:grpSpPr>
            <p:sp>
              <p:nvSpPr>
                <p:cNvPr id="33" name="Oval 32">
                  <a:extLst>
                    <a:ext uri="{FF2B5EF4-FFF2-40B4-BE49-F238E27FC236}">
                      <a16:creationId xmlns:a16="http://schemas.microsoft.com/office/drawing/2014/main" id="{B54B62EA-DFDD-49C2-B403-E36868A18FAD}"/>
                    </a:ext>
                  </a:extLst>
                </p:cNvPr>
                <p:cNvSpPr/>
                <p:nvPr/>
              </p:nvSpPr>
              <p:spPr>
                <a:xfrm>
                  <a:off x="6990430" y="1189044"/>
                  <a:ext cx="1225724" cy="12257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2C63C9C-E4FD-4862-903E-AF9E2E5C2A1F}"/>
                    </a:ext>
                  </a:extLst>
                </p:cNvPr>
                <p:cNvSpPr/>
                <p:nvPr/>
              </p:nvSpPr>
              <p:spPr>
                <a:xfrm>
                  <a:off x="7106665" y="1305281"/>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5F69568-C471-44D4-95F0-738C1078674C}"/>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AA7F6941-A65E-4AC5-BD8A-C5CDCAB98844}"/>
                  </a:ext>
                </a:extLst>
              </p:cNvPr>
              <p:cNvGrpSpPr/>
              <p:nvPr/>
            </p:nvGrpSpPr>
            <p:grpSpPr>
              <a:xfrm>
                <a:off x="7365237" y="3482252"/>
                <a:ext cx="1118148" cy="1118148"/>
                <a:chOff x="6990429" y="1189045"/>
                <a:chExt cx="1225724" cy="1225724"/>
              </a:xfrm>
            </p:grpSpPr>
            <p:sp>
              <p:nvSpPr>
                <p:cNvPr id="28" name="Oval 27">
                  <a:extLst>
                    <a:ext uri="{FF2B5EF4-FFF2-40B4-BE49-F238E27FC236}">
                      <a16:creationId xmlns:a16="http://schemas.microsoft.com/office/drawing/2014/main" id="{E0F45C5F-98F3-4A33-AC40-409EE1115AD2}"/>
                    </a:ext>
                  </a:extLst>
                </p:cNvPr>
                <p:cNvSpPr/>
                <p:nvPr/>
              </p:nvSpPr>
              <p:spPr>
                <a:xfrm>
                  <a:off x="6990429" y="1189045"/>
                  <a:ext cx="1225724" cy="12257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EE63E05-5643-4802-90B1-CF7FAFE7494F}"/>
                    </a:ext>
                  </a:extLst>
                </p:cNvPr>
                <p:cNvSpPr/>
                <p:nvPr/>
              </p:nvSpPr>
              <p:spPr>
                <a:xfrm>
                  <a:off x="7106666" y="1305281"/>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736FFDD-46A0-44E2-A60C-4B4AE21351D5}"/>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Oval 25">
                <a:extLst>
                  <a:ext uri="{FF2B5EF4-FFF2-40B4-BE49-F238E27FC236}">
                    <a16:creationId xmlns:a16="http://schemas.microsoft.com/office/drawing/2014/main" id="{DF37A65A-517B-428F-AD32-A61AC9BE6426}"/>
                  </a:ext>
                </a:extLst>
              </p:cNvPr>
              <p:cNvSpPr/>
              <p:nvPr/>
            </p:nvSpPr>
            <p:spPr>
              <a:xfrm>
                <a:off x="7471272" y="5339831"/>
                <a:ext cx="906079" cy="9060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Graphic 18" descr="Trigonometry with solid fill">
              <a:extLst>
                <a:ext uri="{FF2B5EF4-FFF2-40B4-BE49-F238E27FC236}">
                  <a16:creationId xmlns:a16="http://schemas.microsoft.com/office/drawing/2014/main" id="{3C86E315-BAE9-41FE-824B-47E96FFDB4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1020" y="1943622"/>
              <a:ext cx="480861" cy="480861"/>
            </a:xfrm>
            <a:prstGeom prst="rect">
              <a:avLst/>
            </a:prstGeom>
          </p:spPr>
        </p:pic>
        <p:pic>
          <p:nvPicPr>
            <p:cNvPr id="20" name="Graphic 19" descr="Pyramid Shape with solid fill">
              <a:extLst>
                <a:ext uri="{FF2B5EF4-FFF2-40B4-BE49-F238E27FC236}">
                  <a16:creationId xmlns:a16="http://schemas.microsoft.com/office/drawing/2014/main" id="{3D8C4655-5AC3-4866-8AC2-EE741F3725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25823" y="3694585"/>
              <a:ext cx="480861" cy="480861"/>
            </a:xfrm>
            <a:prstGeom prst="rect">
              <a:avLst/>
            </a:prstGeom>
          </p:spPr>
        </p:pic>
      </p:grpSp>
      <p:sp>
        <p:nvSpPr>
          <p:cNvPr id="2" name="TextBox 1">
            <a:extLst>
              <a:ext uri="{FF2B5EF4-FFF2-40B4-BE49-F238E27FC236}">
                <a16:creationId xmlns:a16="http://schemas.microsoft.com/office/drawing/2014/main" id="{CC951336-AE18-4F08-B15C-69CA01DADC82}"/>
              </a:ext>
            </a:extLst>
          </p:cNvPr>
          <p:cNvSpPr txBox="1"/>
          <p:nvPr/>
        </p:nvSpPr>
        <p:spPr>
          <a:xfrm>
            <a:off x="6844933" y="1722262"/>
            <a:ext cx="5345543" cy="3170099"/>
          </a:xfrm>
          <a:prstGeom prst="rect">
            <a:avLst/>
          </a:prstGeom>
          <a:noFill/>
        </p:spPr>
        <p:txBody>
          <a:bodyPr wrap="square" rtlCol="0">
            <a:spAutoFit/>
          </a:bodyPr>
          <a:lstStyle/>
          <a:p>
            <a:pPr>
              <a:spcBef>
                <a:spcPts val="60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Identifying Demographic Factors: The project aims to identify specific demographic factors associated with reported crime cases. </a:t>
            </a:r>
          </a:p>
          <a:p>
            <a:pPr>
              <a:spcBef>
                <a:spcPts val="600"/>
              </a:spcBef>
            </a:pPr>
            <a:endParaRPr lang="en-US" dirty="0">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Analyzing Technological Advancements and Emerging Crime Trends: The project aims to analyze the impact of technological advancements on reported crime rates.</a:t>
            </a:r>
            <a:endParaRPr lang="en-US" dirty="0">
              <a:latin typeface="Tahoma" panose="020B0604030504040204" pitchFamily="34" charset="0"/>
              <a:ea typeface="Tahoma" panose="020B0604030504040204" pitchFamily="34" charset="0"/>
              <a:cs typeface="Tahoma" panose="020B0604030504040204" pitchFamily="34" charset="0"/>
            </a:endParaRPr>
          </a:p>
          <a:p>
            <a:pPr>
              <a:spcBef>
                <a:spcPts val="600"/>
              </a:spcBef>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95707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1198485" y="1282"/>
            <a:ext cx="13390485" cy="6856718"/>
          </a:xfrm>
          <a:prstGeom prst="rect">
            <a:avLst/>
          </a:prstGeom>
        </p:spPr>
      </p:pic>
      <p:sp>
        <p:nvSpPr>
          <p:cNvPr id="5" name="Rectangle 4">
            <a:extLst>
              <a:ext uri="{FF2B5EF4-FFF2-40B4-BE49-F238E27FC236}">
                <a16:creationId xmlns:a16="http://schemas.microsoft.com/office/drawing/2014/main" id="{EDE477EA-3E33-4725-B792-C35FCE529F2E}"/>
              </a:ext>
            </a:extLst>
          </p:cNvPr>
          <p:cNvSpPr/>
          <p:nvPr/>
        </p:nvSpPr>
        <p:spPr>
          <a:xfrm>
            <a:off x="0" y="0"/>
            <a:ext cx="12190477"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b="1"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A62FF8E8-4537-4972-84C6-6286FBC4A923}"/>
              </a:ext>
            </a:extLst>
          </p:cNvPr>
          <p:cNvSpPr txBox="1"/>
          <p:nvPr/>
        </p:nvSpPr>
        <p:spPr>
          <a:xfrm>
            <a:off x="3329126" y="985421"/>
            <a:ext cx="8566952" cy="6352508"/>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Tahoma" panose="020B0604030504040204" pitchFamily="34" charset="0"/>
                <a:ea typeface="Tahoma" panose="020B0604030504040204" pitchFamily="34" charset="0"/>
                <a:cs typeface="Tahoma" panose="020B0604030504040204" pitchFamily="34" charset="0"/>
              </a:rPr>
              <a:t>I added the crime rate per 100,000 population to the analysis. This is a more accurate way to measure crime than simply the total number of reported cases, because it takes into account the size of the population.</a:t>
            </a:r>
          </a:p>
          <a:p>
            <a:pPr marL="0" marR="0">
              <a:lnSpc>
                <a:spcPct val="107000"/>
              </a:lnSpc>
              <a:spcBef>
                <a:spcPts val="0"/>
              </a:spcBef>
              <a:spcAft>
                <a:spcPts val="800"/>
              </a:spcAft>
            </a:pPr>
            <a:r>
              <a:rPr lang="en-US" sz="1800" dirty="0">
                <a:effectLst/>
                <a:latin typeface="Tahoma" panose="020B0604030504040204" pitchFamily="34" charset="0"/>
                <a:ea typeface="Tahoma" panose="020B0604030504040204" pitchFamily="34" charset="0"/>
                <a:cs typeface="Tahoma" panose="020B0604030504040204" pitchFamily="34" charset="0"/>
              </a:rPr>
              <a:t>I analyzed the trend of crime by plotting the crime rate per 100,000 population over time. The graph shows that the crime rate has been increasing steadily over the past 22 years. The rate of increase has been relatively constant, with a slight increase in recent years.</a:t>
            </a:r>
          </a:p>
          <a:p>
            <a:pPr marL="0" marR="0">
              <a:lnSpc>
                <a:spcPct val="107000"/>
              </a:lnSpc>
              <a:spcBef>
                <a:spcPts val="0"/>
              </a:spcBef>
              <a:spcAft>
                <a:spcPts val="800"/>
              </a:spcAft>
            </a:pPr>
            <a:r>
              <a:rPr lang="en-US" sz="1800" dirty="0">
                <a:effectLst/>
                <a:latin typeface="Tahoma" panose="020B0604030504040204" pitchFamily="34" charset="0"/>
                <a:ea typeface="Tahoma" panose="020B0604030504040204" pitchFamily="34" charset="0"/>
                <a:cs typeface="Tahoma" panose="020B0604030504040204" pitchFamily="34" charset="0"/>
              </a:rPr>
              <a:t>I also analyzed the patterns of crime by looking at the top 7 districts with the highest number of reported cases. The graph shows that Dhaka, Chittagong, Khulna, </a:t>
            </a:r>
            <a:r>
              <a:rPr lang="en-US" sz="1800" dirty="0" err="1">
                <a:effectLst/>
                <a:latin typeface="Tahoma" panose="020B0604030504040204" pitchFamily="34" charset="0"/>
                <a:ea typeface="Tahoma" panose="020B0604030504040204" pitchFamily="34" charset="0"/>
                <a:cs typeface="Tahoma" panose="020B0604030504040204" pitchFamily="34" charset="0"/>
              </a:rPr>
              <a:t>Rajshahi</a:t>
            </a:r>
            <a:r>
              <a:rPr lang="en-US" sz="1800" dirty="0">
                <a:effectLst/>
                <a:latin typeface="Tahoma" panose="020B0604030504040204" pitchFamily="34" charset="0"/>
                <a:ea typeface="Tahoma" panose="020B0604030504040204" pitchFamily="34" charset="0"/>
                <a:cs typeface="Tahoma" panose="020B0604030504040204" pitchFamily="34" charset="0"/>
              </a:rPr>
              <a:t>, and Sylhet have consistently been the top 5 districts with the highest crime rates. Barisal and Rangpur have also seen significant increases in crime rates in recent years.</a:t>
            </a:r>
          </a:p>
          <a:p>
            <a:pPr marL="0" marR="0">
              <a:lnSpc>
                <a:spcPct val="107000"/>
              </a:lnSpc>
              <a:spcBef>
                <a:spcPts val="0"/>
              </a:spcBef>
              <a:spcAft>
                <a:spcPts val="800"/>
              </a:spcAft>
            </a:pPr>
            <a:r>
              <a:rPr lang="en-US" sz="1800" dirty="0">
                <a:effectLst/>
                <a:latin typeface="Tahoma" panose="020B0604030504040204" pitchFamily="34" charset="0"/>
                <a:ea typeface="Tahoma" panose="020B0604030504040204" pitchFamily="34" charset="0"/>
                <a:cs typeface="Tahoma" panose="020B0604030504040204" pitchFamily="34" charset="0"/>
              </a:rPr>
              <a:t>The overall trend of crime in Bangladesh is that it is increasing steadily. The patterns of crime show that the top 7 districts are consistently the most affected by crime. This analysis provides valuable insights into the crime problem in Bangladesh and can help to inform policy decisions to address it.</a:t>
            </a:r>
          </a:p>
          <a:p>
            <a:endParaRPr lang="en-US" sz="1800" b="1" dirty="0">
              <a:latin typeface="Tahoma" panose="020B0604030504040204" pitchFamily="34" charset="0"/>
              <a:ea typeface="Tahoma" panose="020B0604030504040204" pitchFamily="34" charset="0"/>
              <a:cs typeface="Tahoma" panose="020B0604030504040204" pitchFamily="34" charset="0"/>
            </a:endParaRPr>
          </a:p>
          <a:p>
            <a:pPr algn="l"/>
            <a:br>
              <a:rPr lang="en-US" b="0" i="0" dirty="0">
                <a:effectLst/>
                <a:latin typeface="Tahoma" panose="020B0604030504040204" pitchFamily="34" charset="0"/>
                <a:ea typeface="Tahoma" panose="020B0604030504040204" pitchFamily="34" charset="0"/>
                <a:cs typeface="Tahoma" panose="020B0604030504040204" pitchFamily="34" charset="0"/>
              </a:rPr>
            </a:br>
            <a:endParaRPr lang="en-US" b="0" i="0" dirty="0">
              <a:effectLst/>
              <a:latin typeface="Tahoma" panose="020B060403050404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2465225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1198485" y="1282"/>
            <a:ext cx="13390485" cy="6856718"/>
          </a:xfrm>
          <a:prstGeom prst="rect">
            <a:avLst/>
          </a:prstGeom>
        </p:spPr>
      </p:pic>
      <p:sp>
        <p:nvSpPr>
          <p:cNvPr id="5" name="Rectangle 4">
            <a:extLst>
              <a:ext uri="{FF2B5EF4-FFF2-40B4-BE49-F238E27FC236}">
                <a16:creationId xmlns:a16="http://schemas.microsoft.com/office/drawing/2014/main" id="{EDE477EA-3E33-4725-B792-C35FCE529F2E}"/>
              </a:ext>
            </a:extLst>
          </p:cNvPr>
          <p:cNvSpPr/>
          <p:nvPr/>
        </p:nvSpPr>
        <p:spPr>
          <a:xfrm>
            <a:off x="0" y="0"/>
            <a:ext cx="12190477"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b="1"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A62FF8E8-4537-4972-84C6-6286FBC4A923}"/>
              </a:ext>
            </a:extLst>
          </p:cNvPr>
          <p:cNvSpPr txBox="1"/>
          <p:nvPr/>
        </p:nvSpPr>
        <p:spPr>
          <a:xfrm>
            <a:off x="3329126" y="985421"/>
            <a:ext cx="8566952" cy="4186787"/>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Tahoma" panose="020B0604030504040204" pitchFamily="34" charset="0"/>
                <a:ea typeface="Tahoma" panose="020B0604030504040204" pitchFamily="34" charset="0"/>
                <a:cs typeface="Tahoma" panose="020B0604030504040204" pitchFamily="34" charset="0"/>
              </a:rPr>
              <a:t>Here are the steps I followed to analyze the overall trend and patterns of reported crime cases:</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Tahoma" panose="020B0604030504040204" pitchFamily="34" charset="0"/>
                <a:ea typeface="Tahoma" panose="020B0604030504040204" pitchFamily="34" charset="0"/>
                <a:cs typeface="Tahoma" panose="020B0604030504040204" pitchFamily="34" charset="0"/>
              </a:rPr>
              <a:t>I added the crime rate per 100,000 population to the analysis.</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Tahoma" panose="020B0604030504040204" pitchFamily="34" charset="0"/>
                <a:ea typeface="Tahoma" panose="020B0604030504040204" pitchFamily="34" charset="0"/>
                <a:cs typeface="Tahoma" panose="020B0604030504040204" pitchFamily="34" charset="0"/>
              </a:rPr>
              <a:t>I plotted the crime rate per 100,000 population over time.</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Tahoma" panose="020B0604030504040204" pitchFamily="34" charset="0"/>
                <a:ea typeface="Tahoma" panose="020B0604030504040204" pitchFamily="34" charset="0"/>
                <a:cs typeface="Tahoma" panose="020B0604030504040204" pitchFamily="34" charset="0"/>
              </a:rPr>
              <a:t>I analyzed the trend of crime by looking at the graph.</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Tahoma" panose="020B0604030504040204" pitchFamily="34" charset="0"/>
                <a:ea typeface="Tahoma" panose="020B0604030504040204" pitchFamily="34" charset="0"/>
                <a:cs typeface="Tahoma" panose="020B0604030504040204" pitchFamily="34" charset="0"/>
              </a:rPr>
              <a:t>I analyzed the patterns of crime by looking at the top 7 districts with the highest number of reported cases.</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Tahoma" panose="020B0604030504040204" pitchFamily="34" charset="0"/>
                <a:ea typeface="Tahoma" panose="020B0604030504040204" pitchFamily="34" charset="0"/>
                <a:cs typeface="Tahoma" panose="020B0604030504040204" pitchFamily="34" charset="0"/>
              </a:rPr>
              <a:t>I summarized the findings of the analysis.</a:t>
            </a:r>
          </a:p>
          <a:p>
            <a:endParaRPr lang="en-US" sz="1800" b="1" dirty="0">
              <a:latin typeface="Tahoma" panose="020B0604030504040204" pitchFamily="34" charset="0"/>
              <a:ea typeface="Tahoma" panose="020B0604030504040204" pitchFamily="34" charset="0"/>
              <a:cs typeface="Tahoma" panose="020B0604030504040204" pitchFamily="34" charset="0"/>
            </a:endParaRPr>
          </a:p>
          <a:p>
            <a:pPr algn="l"/>
            <a:br>
              <a:rPr lang="en-US" b="0" i="0" dirty="0">
                <a:effectLst/>
                <a:latin typeface="Tahoma" panose="020B0604030504040204" pitchFamily="34" charset="0"/>
                <a:ea typeface="Tahoma" panose="020B0604030504040204" pitchFamily="34" charset="0"/>
                <a:cs typeface="Tahoma" panose="020B0604030504040204" pitchFamily="34" charset="0"/>
              </a:rPr>
            </a:br>
            <a:endParaRPr lang="en-US" b="0" i="0" dirty="0">
              <a:effectLst/>
              <a:latin typeface="Tahoma" panose="020B060403050404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63422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1198485" y="1282"/>
            <a:ext cx="13390485" cy="6856718"/>
          </a:xfrm>
          <a:prstGeom prst="rect">
            <a:avLst/>
          </a:prstGeom>
        </p:spPr>
      </p:pic>
      <p:sp>
        <p:nvSpPr>
          <p:cNvPr id="5" name="Rectangle 4">
            <a:extLst>
              <a:ext uri="{FF2B5EF4-FFF2-40B4-BE49-F238E27FC236}">
                <a16:creationId xmlns:a16="http://schemas.microsoft.com/office/drawing/2014/main" id="{EDE477EA-3E33-4725-B792-C35FCE529F2E}"/>
              </a:ext>
            </a:extLst>
          </p:cNvPr>
          <p:cNvSpPr/>
          <p:nvPr/>
        </p:nvSpPr>
        <p:spPr>
          <a:xfrm>
            <a:off x="0" y="0"/>
            <a:ext cx="12190477"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b="1"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a:extLst>
              <a:ext uri="{FF2B5EF4-FFF2-40B4-BE49-F238E27FC236}">
                <a16:creationId xmlns:a16="http://schemas.microsoft.com/office/drawing/2014/main" id="{CCB22958-3723-4C4B-BD85-2DCAD55E6E96}"/>
              </a:ext>
            </a:extLst>
          </p:cNvPr>
          <p:cNvGrpSpPr/>
          <p:nvPr/>
        </p:nvGrpSpPr>
        <p:grpSpPr>
          <a:xfrm>
            <a:off x="1850522" y="123202"/>
            <a:ext cx="10341478" cy="5274820"/>
            <a:chOff x="645244" y="1746102"/>
            <a:chExt cx="7868981" cy="4013687"/>
          </a:xfrm>
        </p:grpSpPr>
        <p:grpSp>
          <p:nvGrpSpPr>
            <p:cNvPr id="10" name="Group 9">
              <a:extLst>
                <a:ext uri="{FF2B5EF4-FFF2-40B4-BE49-F238E27FC236}">
                  <a16:creationId xmlns:a16="http://schemas.microsoft.com/office/drawing/2014/main" id="{D3D2AD94-872B-4E29-89F2-59E78836A0A7}"/>
                </a:ext>
              </a:extLst>
            </p:cNvPr>
            <p:cNvGrpSpPr/>
            <p:nvPr/>
          </p:nvGrpSpPr>
          <p:grpSpPr>
            <a:xfrm>
              <a:off x="1187905" y="4002533"/>
              <a:ext cx="675000" cy="675000"/>
              <a:chOff x="5983822" y="1493352"/>
              <a:chExt cx="900000" cy="900000"/>
            </a:xfrm>
          </p:grpSpPr>
          <p:sp>
            <p:nvSpPr>
              <p:cNvPr id="25" name="Rectangle: Rounded Corners 24">
                <a:extLst>
                  <a:ext uri="{FF2B5EF4-FFF2-40B4-BE49-F238E27FC236}">
                    <a16:creationId xmlns:a16="http://schemas.microsoft.com/office/drawing/2014/main" id="{C5ACDA8C-0DEC-482A-B680-8AF64CF589EB}"/>
                  </a:ext>
                </a:extLst>
              </p:cNvPr>
              <p:cNvSpPr/>
              <p:nvPr/>
            </p:nvSpPr>
            <p:spPr>
              <a:xfrm>
                <a:off x="5983822" y="1493352"/>
                <a:ext cx="900000" cy="900000"/>
              </a:xfrm>
              <a:prstGeom prst="roundRect">
                <a:avLst>
                  <a:gd name="adj" fmla="val 15197"/>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ln>
              <a:effectLst>
                <a:outerShdw blurRad="38100" sx="102000" sy="102000" algn="ctr" rotWithShape="0">
                  <a:prstClr val="black">
                    <a:alpha val="96000"/>
                  </a:prstClr>
                </a:outerShdw>
              </a:effectLst>
              <a:scene3d>
                <a:camera prst="orthographicFront"/>
                <a:lightRig rig="threePt" dir="t"/>
              </a:scene3d>
              <a:sp3d>
                <a:bevelT w="381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Lora" pitchFamily="2" charset="0"/>
                </a:endParaRPr>
              </a:p>
            </p:txBody>
          </p:sp>
          <p:sp>
            <p:nvSpPr>
              <p:cNvPr id="26" name="Rectangle 25">
                <a:extLst>
                  <a:ext uri="{FF2B5EF4-FFF2-40B4-BE49-F238E27FC236}">
                    <a16:creationId xmlns:a16="http://schemas.microsoft.com/office/drawing/2014/main" id="{61284A3F-22D3-4A60-8C68-D6162E1C27C5}"/>
                  </a:ext>
                </a:extLst>
              </p:cNvPr>
              <p:cNvSpPr/>
              <p:nvPr/>
            </p:nvSpPr>
            <p:spPr>
              <a:xfrm>
                <a:off x="6057976" y="1732580"/>
                <a:ext cx="717538" cy="421545"/>
              </a:xfrm>
              <a:prstGeom prst="rect">
                <a:avLst/>
              </a:prstGeom>
            </p:spPr>
            <p:txBody>
              <a:bodyPr wrap="none">
                <a:spAutoFit/>
              </a:bodyPr>
              <a:lstStyle/>
              <a:p>
                <a:r>
                  <a:rPr lang="en-US" sz="2100" dirty="0">
                    <a:solidFill>
                      <a:schemeClr val="bg1"/>
                    </a:solidFill>
                    <a:latin typeface="Lora" pitchFamily="2" charset="0"/>
                    <a:ea typeface="Cambria" panose="02040503050406030204" pitchFamily="18" charset="0"/>
                    <a:cs typeface="Cardo" panose="02020600000000000000" pitchFamily="18" charset="-79"/>
                  </a:rPr>
                  <a:t>22%</a:t>
                </a:r>
              </a:p>
            </p:txBody>
          </p:sp>
        </p:grpSp>
        <p:sp>
          <p:nvSpPr>
            <p:cNvPr id="11" name="Rectangle 10">
              <a:extLst>
                <a:ext uri="{FF2B5EF4-FFF2-40B4-BE49-F238E27FC236}">
                  <a16:creationId xmlns:a16="http://schemas.microsoft.com/office/drawing/2014/main" id="{7B156C1C-E065-4628-959B-26FDC58AD4E2}"/>
                </a:ext>
              </a:extLst>
            </p:cNvPr>
            <p:cNvSpPr/>
            <p:nvPr/>
          </p:nvSpPr>
          <p:spPr>
            <a:xfrm>
              <a:off x="645244" y="4858151"/>
              <a:ext cx="1760774" cy="901638"/>
            </a:xfrm>
            <a:prstGeom prst="rect">
              <a:avLst/>
            </a:prstGeom>
          </p:spPr>
          <p:txBody>
            <a:bodyPr wrap="square">
              <a:spAutoFit/>
            </a:bodyPr>
            <a:lstStyle/>
            <a:p>
              <a:pPr algn="ctr">
                <a:spcAft>
                  <a:spcPts val="600"/>
                </a:spcAft>
              </a:pPr>
              <a:r>
                <a:rPr lang="en-US" b="1" i="0" dirty="0">
                  <a:solidFill>
                    <a:schemeClr val="tx1">
                      <a:lumMod val="75000"/>
                      <a:lumOff val="25000"/>
                    </a:schemeClr>
                  </a:solidFill>
                  <a:effectLst/>
                  <a:latin typeface="Lora" pitchFamily="2" charset="0"/>
                </a:rPr>
                <a:t>Year 2000</a:t>
              </a:r>
            </a:p>
            <a:p>
              <a:pPr algn="ctr"/>
              <a:r>
                <a:rPr lang="en-US" sz="1200" b="1" i="0" dirty="0">
                  <a:solidFill>
                    <a:schemeClr val="accent1"/>
                  </a:solidFill>
                  <a:effectLst/>
                  <a:latin typeface="Lora" pitchFamily="2" charset="0"/>
                </a:rPr>
                <a:t>Most Crime in Dhaka City</a:t>
              </a:r>
            </a:p>
            <a:p>
              <a:pPr algn="ctr"/>
              <a:r>
                <a:rPr lang="en-US" sz="1200" b="1" dirty="0">
                  <a:solidFill>
                    <a:schemeClr val="accent1"/>
                  </a:solidFill>
                  <a:latin typeface="Lora" pitchFamily="2" charset="0"/>
                  <a:ea typeface="Cambria" panose="02040503050406030204" pitchFamily="18" charset="0"/>
                  <a:cs typeface="Cardo" panose="02020600000000000000" pitchFamily="18" charset="-79"/>
                </a:rPr>
                <a:t>Which is rate per 1Lac people </a:t>
              </a:r>
            </a:p>
            <a:p>
              <a:pPr algn="ctr"/>
              <a:r>
                <a:rPr lang="en-US" sz="1200" b="1" dirty="0">
                  <a:solidFill>
                    <a:schemeClr val="accent1"/>
                  </a:solidFill>
                  <a:latin typeface="Lora" pitchFamily="2" charset="0"/>
                  <a:ea typeface="Cambria" panose="02040503050406030204" pitchFamily="18" charset="0"/>
                  <a:cs typeface="Cardo" panose="02020600000000000000" pitchFamily="18" charset="-79"/>
                </a:rPr>
                <a:t>Is 500</a:t>
              </a:r>
            </a:p>
          </p:txBody>
        </p:sp>
        <p:grpSp>
          <p:nvGrpSpPr>
            <p:cNvPr id="12" name="Group 11">
              <a:extLst>
                <a:ext uri="{FF2B5EF4-FFF2-40B4-BE49-F238E27FC236}">
                  <a16:creationId xmlns:a16="http://schemas.microsoft.com/office/drawing/2014/main" id="{DDBBBD96-D6AE-47E8-BAEB-CAABD9E2C738}"/>
                </a:ext>
              </a:extLst>
            </p:cNvPr>
            <p:cNvGrpSpPr/>
            <p:nvPr/>
          </p:nvGrpSpPr>
          <p:grpSpPr>
            <a:xfrm>
              <a:off x="3223974" y="4002533"/>
              <a:ext cx="675000" cy="675000"/>
              <a:chOff x="5983821" y="2673133"/>
              <a:chExt cx="900000" cy="900000"/>
            </a:xfrm>
          </p:grpSpPr>
          <p:sp>
            <p:nvSpPr>
              <p:cNvPr id="23" name="Rectangle: Rounded Corners 22">
                <a:extLst>
                  <a:ext uri="{FF2B5EF4-FFF2-40B4-BE49-F238E27FC236}">
                    <a16:creationId xmlns:a16="http://schemas.microsoft.com/office/drawing/2014/main" id="{BBF03F3C-1CB5-4C58-A747-3E09E434BED0}"/>
                  </a:ext>
                </a:extLst>
              </p:cNvPr>
              <p:cNvSpPr/>
              <p:nvPr/>
            </p:nvSpPr>
            <p:spPr>
              <a:xfrm>
                <a:off x="5983821" y="2673133"/>
                <a:ext cx="900000" cy="900000"/>
              </a:xfrm>
              <a:prstGeom prst="roundRect">
                <a:avLst>
                  <a:gd name="adj" fmla="val 15197"/>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a:ln>
                <a:noFill/>
              </a:ln>
              <a:effectLst>
                <a:outerShdw blurRad="38100" sx="102000" sy="102000" algn="ctr" rotWithShape="0">
                  <a:prstClr val="black">
                    <a:alpha val="96000"/>
                  </a:prstClr>
                </a:outerShdw>
              </a:effectLst>
              <a:scene3d>
                <a:camera prst="orthographicFront"/>
                <a:lightRig rig="threePt" dir="t"/>
              </a:scene3d>
              <a:sp3d>
                <a:bevelT w="381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Lora" pitchFamily="2" charset="0"/>
                </a:endParaRPr>
              </a:p>
            </p:txBody>
          </p:sp>
          <p:sp>
            <p:nvSpPr>
              <p:cNvPr id="24" name="Rectangle 23">
                <a:extLst>
                  <a:ext uri="{FF2B5EF4-FFF2-40B4-BE49-F238E27FC236}">
                    <a16:creationId xmlns:a16="http://schemas.microsoft.com/office/drawing/2014/main" id="{AF43F65B-A378-4513-9CAB-5E8A547E62C0}"/>
                  </a:ext>
                </a:extLst>
              </p:cNvPr>
              <p:cNvSpPr/>
              <p:nvPr/>
            </p:nvSpPr>
            <p:spPr>
              <a:xfrm>
                <a:off x="6060416" y="2912361"/>
                <a:ext cx="719164" cy="421545"/>
              </a:xfrm>
              <a:prstGeom prst="rect">
                <a:avLst/>
              </a:prstGeom>
            </p:spPr>
            <p:txBody>
              <a:bodyPr wrap="none">
                <a:spAutoFit/>
              </a:bodyPr>
              <a:lstStyle/>
              <a:p>
                <a:r>
                  <a:rPr lang="en-US" sz="2100" dirty="0">
                    <a:solidFill>
                      <a:schemeClr val="bg1"/>
                    </a:solidFill>
                    <a:latin typeface="Lora" pitchFamily="2" charset="0"/>
                    <a:ea typeface="Cambria" panose="02040503050406030204" pitchFamily="18" charset="0"/>
                    <a:cs typeface="Cardo" panose="02020600000000000000" pitchFamily="18" charset="-79"/>
                  </a:rPr>
                  <a:t>24%</a:t>
                </a:r>
              </a:p>
            </p:txBody>
          </p:sp>
        </p:grpSp>
        <p:sp>
          <p:nvSpPr>
            <p:cNvPr id="13" name="Rectangle 12">
              <a:extLst>
                <a:ext uri="{FF2B5EF4-FFF2-40B4-BE49-F238E27FC236}">
                  <a16:creationId xmlns:a16="http://schemas.microsoft.com/office/drawing/2014/main" id="{9E193A1D-87BA-448D-BCA7-5206E4D5C63E}"/>
                </a:ext>
              </a:extLst>
            </p:cNvPr>
            <p:cNvSpPr/>
            <p:nvPr/>
          </p:nvSpPr>
          <p:spPr>
            <a:xfrm>
              <a:off x="2681313" y="4858151"/>
              <a:ext cx="1760774" cy="761123"/>
            </a:xfrm>
            <a:prstGeom prst="rect">
              <a:avLst/>
            </a:prstGeom>
          </p:spPr>
          <p:txBody>
            <a:bodyPr wrap="square">
              <a:spAutoFit/>
            </a:bodyPr>
            <a:lstStyle/>
            <a:p>
              <a:pPr algn="ctr">
                <a:spcAft>
                  <a:spcPts val="600"/>
                </a:spcAft>
              </a:pPr>
              <a:r>
                <a:rPr lang="en-US" b="1" i="0" dirty="0">
                  <a:solidFill>
                    <a:schemeClr val="tx1">
                      <a:lumMod val="75000"/>
                      <a:lumOff val="25000"/>
                    </a:schemeClr>
                  </a:solidFill>
                  <a:effectLst/>
                  <a:latin typeface="Lora" pitchFamily="2" charset="0"/>
                </a:rPr>
                <a:t>Year 2001</a:t>
              </a:r>
            </a:p>
            <a:p>
              <a:pPr algn="ctr"/>
              <a:r>
                <a:rPr lang="en-US" sz="1200" b="0" i="0" dirty="0">
                  <a:solidFill>
                    <a:schemeClr val="tx1">
                      <a:lumMod val="75000"/>
                      <a:lumOff val="25000"/>
                    </a:schemeClr>
                  </a:solidFill>
                  <a:effectLst/>
                  <a:latin typeface="Lora" pitchFamily="2" charset="0"/>
                </a:rPr>
                <a:t>Most Crime in </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Chittagong</a:t>
              </a:r>
              <a:r>
                <a:rPr lang="en-US" sz="1200" b="0" i="0" dirty="0">
                  <a:solidFill>
                    <a:schemeClr val="tx1">
                      <a:lumMod val="75000"/>
                      <a:lumOff val="25000"/>
                    </a:schemeClr>
                  </a:solidFill>
                  <a:effectLst/>
                  <a:latin typeface="Lora" pitchFamily="2" charset="0"/>
                </a:rPr>
                <a:t> City</a:t>
              </a:r>
            </a:p>
            <a:p>
              <a:pPr algn="ctr"/>
              <a:r>
                <a:rPr lang="en-US" sz="1200" dirty="0">
                  <a:solidFill>
                    <a:schemeClr val="tx1">
                      <a:lumMod val="75000"/>
                      <a:lumOff val="25000"/>
                    </a:schemeClr>
                  </a:solidFill>
                  <a:latin typeface="Lora" pitchFamily="2" charset="0"/>
                  <a:ea typeface="Cambria" panose="02040503050406030204" pitchFamily="18" charset="0"/>
                  <a:cs typeface="Cardo" panose="02020600000000000000" pitchFamily="18" charset="-79"/>
                </a:rPr>
                <a:t>Which is rate per 1Lac people </a:t>
              </a:r>
            </a:p>
            <a:p>
              <a:pPr algn="ctr"/>
              <a:r>
                <a:rPr lang="en-US" sz="1200" dirty="0">
                  <a:solidFill>
                    <a:schemeClr val="tx1">
                      <a:lumMod val="75000"/>
                      <a:lumOff val="25000"/>
                    </a:schemeClr>
                  </a:solidFill>
                  <a:latin typeface="Lora" pitchFamily="2" charset="0"/>
                  <a:ea typeface="Cambria" panose="02040503050406030204" pitchFamily="18" charset="0"/>
                  <a:cs typeface="Cardo" panose="02020600000000000000" pitchFamily="18" charset="-79"/>
                </a:rPr>
                <a:t>Is 550</a:t>
              </a:r>
            </a:p>
          </p:txBody>
        </p:sp>
        <p:grpSp>
          <p:nvGrpSpPr>
            <p:cNvPr id="14" name="Group 13">
              <a:extLst>
                <a:ext uri="{FF2B5EF4-FFF2-40B4-BE49-F238E27FC236}">
                  <a16:creationId xmlns:a16="http://schemas.microsoft.com/office/drawing/2014/main" id="{03B886C0-8D9E-48FA-9CDA-446CCB099F7D}"/>
                </a:ext>
              </a:extLst>
            </p:cNvPr>
            <p:cNvGrpSpPr/>
            <p:nvPr/>
          </p:nvGrpSpPr>
          <p:grpSpPr>
            <a:xfrm>
              <a:off x="5260041" y="4002533"/>
              <a:ext cx="675000" cy="675000"/>
              <a:chOff x="5983821" y="3852914"/>
              <a:chExt cx="900000" cy="900000"/>
            </a:xfrm>
          </p:grpSpPr>
          <p:sp>
            <p:nvSpPr>
              <p:cNvPr id="21" name="Rectangle: Rounded Corners 20">
                <a:extLst>
                  <a:ext uri="{FF2B5EF4-FFF2-40B4-BE49-F238E27FC236}">
                    <a16:creationId xmlns:a16="http://schemas.microsoft.com/office/drawing/2014/main" id="{4CF53A79-439E-4024-83C9-82CBB338D258}"/>
                  </a:ext>
                </a:extLst>
              </p:cNvPr>
              <p:cNvSpPr/>
              <p:nvPr/>
            </p:nvSpPr>
            <p:spPr>
              <a:xfrm>
                <a:off x="5983821" y="3852914"/>
                <a:ext cx="900000" cy="900000"/>
              </a:xfrm>
              <a:prstGeom prst="roundRect">
                <a:avLst>
                  <a:gd name="adj" fmla="val 15197"/>
                </a:avLst>
              </a:prstGeom>
              <a:solidFill>
                <a:srgbClr val="00B050"/>
              </a:solidFill>
              <a:ln>
                <a:noFill/>
              </a:ln>
              <a:effectLst>
                <a:outerShdw blurRad="38100" sx="102000" sy="102000" algn="ctr" rotWithShape="0">
                  <a:prstClr val="black">
                    <a:alpha val="96000"/>
                  </a:prstClr>
                </a:outerShdw>
              </a:effectLst>
              <a:scene3d>
                <a:camera prst="orthographicFront"/>
                <a:lightRig rig="threePt" dir="t"/>
              </a:scene3d>
              <a:sp3d>
                <a:bevelT w="381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Lora" pitchFamily="2" charset="0"/>
                </a:endParaRPr>
              </a:p>
            </p:txBody>
          </p:sp>
          <p:sp>
            <p:nvSpPr>
              <p:cNvPr id="22" name="Rectangle 21">
                <a:extLst>
                  <a:ext uri="{FF2B5EF4-FFF2-40B4-BE49-F238E27FC236}">
                    <a16:creationId xmlns:a16="http://schemas.microsoft.com/office/drawing/2014/main" id="{D1864E00-DB7C-49FD-BD03-11C806B163DF}"/>
                  </a:ext>
                </a:extLst>
              </p:cNvPr>
              <p:cNvSpPr/>
              <p:nvPr/>
            </p:nvSpPr>
            <p:spPr>
              <a:xfrm>
                <a:off x="6097004" y="4092142"/>
                <a:ext cx="728922" cy="421545"/>
              </a:xfrm>
              <a:prstGeom prst="rect">
                <a:avLst/>
              </a:prstGeom>
            </p:spPr>
            <p:txBody>
              <a:bodyPr wrap="none">
                <a:spAutoFit/>
              </a:bodyPr>
              <a:lstStyle/>
              <a:p>
                <a:r>
                  <a:rPr lang="en-US" sz="2100" dirty="0">
                    <a:solidFill>
                      <a:schemeClr val="bg1"/>
                    </a:solidFill>
                    <a:latin typeface="Lora" pitchFamily="2" charset="0"/>
                    <a:ea typeface="Cambria" panose="02040503050406030204" pitchFamily="18" charset="0"/>
                    <a:cs typeface="Cardo" panose="02020600000000000000" pitchFamily="18" charset="-79"/>
                  </a:rPr>
                  <a:t>26%</a:t>
                </a:r>
              </a:p>
            </p:txBody>
          </p:sp>
        </p:grpSp>
        <p:sp>
          <p:nvSpPr>
            <p:cNvPr id="15" name="Rectangle 14">
              <a:extLst>
                <a:ext uri="{FF2B5EF4-FFF2-40B4-BE49-F238E27FC236}">
                  <a16:creationId xmlns:a16="http://schemas.microsoft.com/office/drawing/2014/main" id="{431B3414-D4B3-4F34-9F2C-81BD3F5E04D9}"/>
                </a:ext>
              </a:extLst>
            </p:cNvPr>
            <p:cNvSpPr/>
            <p:nvPr/>
          </p:nvSpPr>
          <p:spPr>
            <a:xfrm>
              <a:off x="4717381" y="4858151"/>
              <a:ext cx="1760774" cy="761123"/>
            </a:xfrm>
            <a:prstGeom prst="rect">
              <a:avLst/>
            </a:prstGeom>
          </p:spPr>
          <p:txBody>
            <a:bodyPr wrap="square">
              <a:spAutoFit/>
            </a:bodyPr>
            <a:lstStyle/>
            <a:p>
              <a:pPr algn="ctr">
                <a:spcAft>
                  <a:spcPts val="600"/>
                </a:spcAft>
              </a:pPr>
              <a:r>
                <a:rPr lang="en-US" b="1" i="0" dirty="0">
                  <a:solidFill>
                    <a:schemeClr val="tx1">
                      <a:lumMod val="75000"/>
                      <a:lumOff val="25000"/>
                    </a:schemeClr>
                  </a:solidFill>
                  <a:effectLst/>
                  <a:latin typeface="Lora" pitchFamily="2" charset="0"/>
                </a:rPr>
                <a:t>Year 2002</a:t>
              </a:r>
            </a:p>
            <a:p>
              <a:pPr algn="ctr"/>
              <a:r>
                <a:rPr lang="en-US" sz="1200" b="0" i="0" dirty="0">
                  <a:solidFill>
                    <a:schemeClr val="tx1">
                      <a:lumMod val="75000"/>
                      <a:lumOff val="25000"/>
                    </a:schemeClr>
                  </a:solidFill>
                  <a:effectLst/>
                  <a:latin typeface="Lora" pitchFamily="2" charset="0"/>
                </a:rPr>
                <a:t>Most Crime in </a:t>
              </a:r>
              <a:r>
                <a:rPr lang="en-US" sz="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Rajshahi</a:t>
              </a:r>
              <a:r>
                <a:rPr lang="en-US" sz="1200" b="0" i="0" dirty="0">
                  <a:solidFill>
                    <a:schemeClr val="tx1">
                      <a:lumMod val="75000"/>
                      <a:lumOff val="25000"/>
                    </a:schemeClr>
                  </a:solidFill>
                  <a:effectLst/>
                  <a:latin typeface="Lora" pitchFamily="2" charset="0"/>
                </a:rPr>
                <a:t> City</a:t>
              </a:r>
            </a:p>
            <a:p>
              <a:pPr algn="ctr"/>
              <a:r>
                <a:rPr lang="en-US" sz="1200" dirty="0">
                  <a:solidFill>
                    <a:schemeClr val="tx1">
                      <a:lumMod val="75000"/>
                      <a:lumOff val="25000"/>
                    </a:schemeClr>
                  </a:solidFill>
                  <a:latin typeface="Lora" pitchFamily="2" charset="0"/>
                  <a:ea typeface="Cambria" panose="02040503050406030204" pitchFamily="18" charset="0"/>
                  <a:cs typeface="Cardo" panose="02020600000000000000" pitchFamily="18" charset="-79"/>
                </a:rPr>
                <a:t>Which is rate per 1Lac people </a:t>
              </a:r>
            </a:p>
            <a:p>
              <a:pPr algn="ctr"/>
              <a:r>
                <a:rPr lang="en-US" sz="1200" dirty="0">
                  <a:solidFill>
                    <a:schemeClr val="tx1">
                      <a:lumMod val="75000"/>
                      <a:lumOff val="25000"/>
                    </a:schemeClr>
                  </a:solidFill>
                  <a:latin typeface="Lora" pitchFamily="2" charset="0"/>
                  <a:ea typeface="Cambria" panose="02040503050406030204" pitchFamily="18" charset="0"/>
                  <a:cs typeface="Cardo" panose="02020600000000000000" pitchFamily="18" charset="-79"/>
                </a:rPr>
                <a:t>Is 600</a:t>
              </a:r>
            </a:p>
          </p:txBody>
        </p:sp>
        <p:grpSp>
          <p:nvGrpSpPr>
            <p:cNvPr id="16" name="Group 15">
              <a:extLst>
                <a:ext uri="{FF2B5EF4-FFF2-40B4-BE49-F238E27FC236}">
                  <a16:creationId xmlns:a16="http://schemas.microsoft.com/office/drawing/2014/main" id="{DAF9FDE8-222D-4AFF-A114-1385E61A7C76}"/>
                </a:ext>
              </a:extLst>
            </p:cNvPr>
            <p:cNvGrpSpPr/>
            <p:nvPr/>
          </p:nvGrpSpPr>
          <p:grpSpPr>
            <a:xfrm>
              <a:off x="7296111" y="4002533"/>
              <a:ext cx="675000" cy="675000"/>
              <a:chOff x="5983821" y="5032696"/>
              <a:chExt cx="900000" cy="900000"/>
            </a:xfrm>
          </p:grpSpPr>
          <p:sp>
            <p:nvSpPr>
              <p:cNvPr id="19" name="Rectangle: Rounded Corners 18">
                <a:extLst>
                  <a:ext uri="{FF2B5EF4-FFF2-40B4-BE49-F238E27FC236}">
                    <a16:creationId xmlns:a16="http://schemas.microsoft.com/office/drawing/2014/main" id="{6FC3DAE5-027A-41EA-8F92-E8BCE784FBF3}"/>
                  </a:ext>
                </a:extLst>
              </p:cNvPr>
              <p:cNvSpPr/>
              <p:nvPr/>
            </p:nvSpPr>
            <p:spPr>
              <a:xfrm>
                <a:off x="5983821" y="5032696"/>
                <a:ext cx="900000" cy="900000"/>
              </a:xfrm>
              <a:prstGeom prst="roundRect">
                <a:avLst>
                  <a:gd name="adj" fmla="val 15197"/>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0800000" scaled="1"/>
                <a:tileRect/>
              </a:gradFill>
              <a:ln>
                <a:noFill/>
              </a:ln>
              <a:effectLst>
                <a:outerShdw blurRad="38100" sx="102000" sy="102000" algn="ctr" rotWithShape="0">
                  <a:prstClr val="black">
                    <a:alpha val="96000"/>
                  </a:prstClr>
                </a:outerShdw>
              </a:effectLst>
              <a:scene3d>
                <a:camera prst="orthographicFront"/>
                <a:lightRig rig="threePt" dir="t"/>
              </a:scene3d>
              <a:sp3d>
                <a:bevelT w="381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Lora" pitchFamily="2" charset="0"/>
                </a:endParaRPr>
              </a:p>
            </p:txBody>
          </p:sp>
          <p:sp>
            <p:nvSpPr>
              <p:cNvPr id="20" name="Rectangle 19">
                <a:extLst>
                  <a:ext uri="{FF2B5EF4-FFF2-40B4-BE49-F238E27FC236}">
                    <a16:creationId xmlns:a16="http://schemas.microsoft.com/office/drawing/2014/main" id="{DA7DA0B8-B56D-4654-AACA-039A8DF66AC3}"/>
                  </a:ext>
                </a:extLst>
              </p:cNvPr>
              <p:cNvSpPr/>
              <p:nvPr/>
            </p:nvSpPr>
            <p:spPr>
              <a:xfrm>
                <a:off x="6087246" y="5271924"/>
                <a:ext cx="724043" cy="421545"/>
              </a:xfrm>
              <a:prstGeom prst="rect">
                <a:avLst/>
              </a:prstGeom>
            </p:spPr>
            <p:txBody>
              <a:bodyPr wrap="none">
                <a:spAutoFit/>
              </a:bodyPr>
              <a:lstStyle/>
              <a:p>
                <a:r>
                  <a:rPr lang="en-US" sz="2100" dirty="0">
                    <a:solidFill>
                      <a:schemeClr val="bg1"/>
                    </a:solidFill>
                    <a:latin typeface="Lora" pitchFamily="2" charset="0"/>
                    <a:ea typeface="Cambria" panose="02040503050406030204" pitchFamily="18" charset="0"/>
                    <a:cs typeface="Cardo" panose="02020600000000000000" pitchFamily="18" charset="-79"/>
                  </a:rPr>
                  <a:t>28%</a:t>
                </a:r>
              </a:p>
            </p:txBody>
          </p:sp>
        </p:grpSp>
        <p:sp>
          <p:nvSpPr>
            <p:cNvPr id="17" name="Rectangle 16">
              <a:extLst>
                <a:ext uri="{FF2B5EF4-FFF2-40B4-BE49-F238E27FC236}">
                  <a16:creationId xmlns:a16="http://schemas.microsoft.com/office/drawing/2014/main" id="{27EC8067-2085-44C7-8D78-BE45FC96F7B5}"/>
                </a:ext>
              </a:extLst>
            </p:cNvPr>
            <p:cNvSpPr/>
            <p:nvPr/>
          </p:nvSpPr>
          <p:spPr>
            <a:xfrm>
              <a:off x="6753451" y="4858151"/>
              <a:ext cx="1760774" cy="761123"/>
            </a:xfrm>
            <a:prstGeom prst="rect">
              <a:avLst/>
            </a:prstGeom>
          </p:spPr>
          <p:txBody>
            <a:bodyPr wrap="square">
              <a:spAutoFit/>
            </a:bodyPr>
            <a:lstStyle/>
            <a:p>
              <a:pPr algn="ctr">
                <a:spcAft>
                  <a:spcPts val="600"/>
                </a:spcAft>
              </a:pPr>
              <a:r>
                <a:rPr lang="en-US" b="1" dirty="0">
                  <a:solidFill>
                    <a:schemeClr val="tx1">
                      <a:lumMod val="75000"/>
                      <a:lumOff val="25000"/>
                    </a:schemeClr>
                  </a:solidFill>
                  <a:latin typeface="Lora" pitchFamily="2" charset="0"/>
                </a:rPr>
                <a:t>Year 2003</a:t>
              </a:r>
              <a:endParaRPr lang="en-US" b="1" i="0" dirty="0">
                <a:solidFill>
                  <a:schemeClr val="tx1">
                    <a:lumMod val="75000"/>
                    <a:lumOff val="25000"/>
                  </a:schemeClr>
                </a:solidFill>
                <a:effectLst/>
                <a:latin typeface="Lora" pitchFamily="2" charset="0"/>
              </a:endParaRPr>
            </a:p>
            <a:p>
              <a:pPr algn="ctr"/>
              <a:r>
                <a:rPr lang="en-US" sz="1200" b="0" i="0" dirty="0">
                  <a:solidFill>
                    <a:schemeClr val="tx1">
                      <a:lumMod val="75000"/>
                      <a:lumOff val="25000"/>
                    </a:schemeClr>
                  </a:solidFill>
                  <a:effectLst/>
                  <a:latin typeface="Lora" pitchFamily="2" charset="0"/>
                </a:rPr>
                <a:t>Most Crime in </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Khulna </a:t>
              </a:r>
              <a:r>
                <a:rPr lang="en-US" sz="1200" b="0" i="0" dirty="0">
                  <a:solidFill>
                    <a:schemeClr val="tx1">
                      <a:lumMod val="75000"/>
                      <a:lumOff val="25000"/>
                    </a:schemeClr>
                  </a:solidFill>
                  <a:effectLst/>
                  <a:latin typeface="Lora" pitchFamily="2" charset="0"/>
                </a:rPr>
                <a:t>City</a:t>
              </a:r>
            </a:p>
            <a:p>
              <a:pPr algn="ctr"/>
              <a:r>
                <a:rPr lang="en-US" sz="1200" dirty="0">
                  <a:solidFill>
                    <a:schemeClr val="tx1">
                      <a:lumMod val="75000"/>
                      <a:lumOff val="25000"/>
                    </a:schemeClr>
                  </a:solidFill>
                  <a:latin typeface="Lora" pitchFamily="2" charset="0"/>
                  <a:ea typeface="Cambria" panose="02040503050406030204" pitchFamily="18" charset="0"/>
                  <a:cs typeface="Cardo" panose="02020600000000000000" pitchFamily="18" charset="-79"/>
                </a:rPr>
                <a:t>Which is rate per 1Lac people </a:t>
              </a:r>
            </a:p>
            <a:p>
              <a:pPr algn="ctr"/>
              <a:r>
                <a:rPr lang="en-US" sz="1200" dirty="0">
                  <a:solidFill>
                    <a:schemeClr val="tx1">
                      <a:lumMod val="75000"/>
                      <a:lumOff val="25000"/>
                    </a:schemeClr>
                  </a:solidFill>
                  <a:latin typeface="Lora" pitchFamily="2" charset="0"/>
                  <a:ea typeface="Cambria" panose="02040503050406030204" pitchFamily="18" charset="0"/>
                  <a:cs typeface="Cardo" panose="02020600000000000000" pitchFamily="18" charset="-79"/>
                </a:rPr>
                <a:t>Is 650</a:t>
              </a:r>
            </a:p>
          </p:txBody>
        </p:sp>
        <p:graphicFrame>
          <p:nvGraphicFramePr>
            <p:cNvPr id="18" name="Chart 17">
              <a:extLst>
                <a:ext uri="{FF2B5EF4-FFF2-40B4-BE49-F238E27FC236}">
                  <a16:creationId xmlns:a16="http://schemas.microsoft.com/office/drawing/2014/main" id="{E64D7227-93E5-4A62-9E92-A360BE2A3691}"/>
                </a:ext>
              </a:extLst>
            </p:cNvPr>
            <p:cNvGraphicFramePr/>
            <p:nvPr>
              <p:extLst>
                <p:ext uri="{D42A27DB-BD31-4B8C-83A1-F6EECF244321}">
                  <p14:modId xmlns:p14="http://schemas.microsoft.com/office/powerpoint/2010/main" val="1021876871"/>
                </p:ext>
              </p:extLst>
            </p:nvPr>
          </p:nvGraphicFramePr>
          <p:xfrm>
            <a:off x="3222173" y="1746102"/>
            <a:ext cx="2699657" cy="2032000"/>
          </p:xfrm>
          <a:graphic>
            <a:graphicData uri="http://schemas.openxmlformats.org/drawingml/2006/chart">
              <c:chart xmlns:c="http://schemas.openxmlformats.org/drawingml/2006/chart" xmlns:r="http://schemas.openxmlformats.org/officeDocument/2006/relationships" r:id="rId3"/>
            </a:graphicData>
          </a:graphic>
        </p:graphicFrame>
      </p:grpSp>
    </p:spTree>
    <p:extLst>
      <p:ext uri="{BB962C8B-B14F-4D97-AF65-F5344CB8AC3E}">
        <p14:creationId xmlns:p14="http://schemas.microsoft.com/office/powerpoint/2010/main" val="563649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1198485" y="1282"/>
            <a:ext cx="13390485" cy="6856718"/>
          </a:xfrm>
          <a:prstGeom prst="rect">
            <a:avLst/>
          </a:prstGeom>
        </p:spPr>
      </p:pic>
      <p:sp>
        <p:nvSpPr>
          <p:cNvPr id="5" name="Rectangle 4">
            <a:extLst>
              <a:ext uri="{FF2B5EF4-FFF2-40B4-BE49-F238E27FC236}">
                <a16:creationId xmlns:a16="http://schemas.microsoft.com/office/drawing/2014/main" id="{EDE477EA-3E33-4725-B792-C35FCE529F2E}"/>
              </a:ext>
            </a:extLst>
          </p:cNvPr>
          <p:cNvSpPr/>
          <p:nvPr/>
        </p:nvSpPr>
        <p:spPr>
          <a:xfrm>
            <a:off x="0" y="0"/>
            <a:ext cx="12190477"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b="1"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A62FF8E8-4537-4972-84C6-6286FBC4A923}"/>
              </a:ext>
            </a:extLst>
          </p:cNvPr>
          <p:cNvSpPr txBox="1"/>
          <p:nvPr/>
        </p:nvSpPr>
        <p:spPr>
          <a:xfrm>
            <a:off x="3329126" y="985421"/>
            <a:ext cx="8566952" cy="4973285"/>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Tahoma" panose="020B0604030504040204" pitchFamily="34" charset="0"/>
                <a:ea typeface="Tahoma" panose="020B0604030504040204" pitchFamily="34" charset="0"/>
                <a:cs typeface="Tahoma" panose="020B0604030504040204" pitchFamily="34" charset="0"/>
              </a:rPr>
              <a:t>I can help you with that. Here are the steps I followed to identify any specific demographic factors associated with reported crime cases and assess their implications for crime prevention and intervention strategies:</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Tahoma" panose="020B0604030504040204" pitchFamily="34" charset="0"/>
                <a:ea typeface="Tahoma" panose="020B0604030504040204" pitchFamily="34" charset="0"/>
                <a:cs typeface="Tahoma" panose="020B0604030504040204" pitchFamily="34" charset="0"/>
              </a:rPr>
              <a:t>I looked at the data on the reported crime cases to see if there were any patterns in terms of the age, gender, or socio-economic status of the suspects.</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Tahoma" panose="020B0604030504040204" pitchFamily="34" charset="0"/>
                <a:ea typeface="Tahoma" panose="020B0604030504040204" pitchFamily="34" charset="0"/>
                <a:cs typeface="Tahoma" panose="020B0604030504040204" pitchFamily="34" charset="0"/>
              </a:rPr>
              <a:t>I created a graph to show the distribution of crime cases by age, gender, and socio-economic status.</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Tahoma" panose="020B0604030504040204" pitchFamily="34" charset="0"/>
                <a:ea typeface="Tahoma" panose="020B0604030504040204" pitchFamily="34" charset="0"/>
                <a:cs typeface="Tahoma" panose="020B0604030504040204" pitchFamily="34" charset="0"/>
              </a:rPr>
              <a:t>I analyzed the graph to see if there were any significant differences in the distribution of crime cases by these demographic factors.</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Tahoma" panose="020B0604030504040204" pitchFamily="34" charset="0"/>
                <a:ea typeface="Tahoma" panose="020B0604030504040204" pitchFamily="34" charset="0"/>
                <a:cs typeface="Tahoma" panose="020B0604030504040204" pitchFamily="34" charset="0"/>
              </a:rPr>
              <a:t>I considered the implications of these findings for crime prevention and intervention strategies.</a:t>
            </a:r>
          </a:p>
          <a:p>
            <a:endParaRPr lang="en-US" sz="1800" b="1" dirty="0">
              <a:latin typeface="Tahoma" panose="020B0604030504040204" pitchFamily="34" charset="0"/>
              <a:ea typeface="Tahoma" panose="020B0604030504040204" pitchFamily="34" charset="0"/>
              <a:cs typeface="Tahoma" panose="020B0604030504040204" pitchFamily="34" charset="0"/>
            </a:endParaRPr>
          </a:p>
          <a:p>
            <a:pPr algn="l"/>
            <a:br>
              <a:rPr lang="en-US" b="0" i="0" dirty="0">
                <a:effectLst/>
                <a:latin typeface="Tahoma" panose="020B0604030504040204" pitchFamily="34" charset="0"/>
                <a:ea typeface="Tahoma" panose="020B0604030504040204" pitchFamily="34" charset="0"/>
                <a:cs typeface="Tahoma" panose="020B0604030504040204" pitchFamily="34" charset="0"/>
              </a:rPr>
            </a:br>
            <a:endParaRPr lang="en-US" b="0" i="0" dirty="0">
              <a:effectLst/>
              <a:latin typeface="Tahoma" panose="020B060403050404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1627950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1198485" y="1282"/>
            <a:ext cx="13390485" cy="6856718"/>
          </a:xfrm>
          <a:prstGeom prst="rect">
            <a:avLst/>
          </a:prstGeom>
        </p:spPr>
      </p:pic>
      <p:sp>
        <p:nvSpPr>
          <p:cNvPr id="5" name="Rectangle 4">
            <a:extLst>
              <a:ext uri="{FF2B5EF4-FFF2-40B4-BE49-F238E27FC236}">
                <a16:creationId xmlns:a16="http://schemas.microsoft.com/office/drawing/2014/main" id="{EDE477EA-3E33-4725-B792-C35FCE529F2E}"/>
              </a:ext>
            </a:extLst>
          </p:cNvPr>
          <p:cNvSpPr/>
          <p:nvPr/>
        </p:nvSpPr>
        <p:spPr>
          <a:xfrm>
            <a:off x="0" y="0"/>
            <a:ext cx="12190477"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b="1"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A62FF8E8-4537-4972-84C6-6286FBC4A923}"/>
              </a:ext>
            </a:extLst>
          </p:cNvPr>
          <p:cNvSpPr txBox="1"/>
          <p:nvPr/>
        </p:nvSpPr>
        <p:spPr>
          <a:xfrm>
            <a:off x="3329126" y="985421"/>
            <a:ext cx="8566952" cy="4768100"/>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Tahoma" panose="020B0604030504040204" pitchFamily="34" charset="0"/>
                <a:ea typeface="Tahoma" panose="020B0604030504040204" pitchFamily="34" charset="0"/>
                <a:cs typeface="Tahoma" panose="020B0604030504040204" pitchFamily="34" charset="0"/>
              </a:rPr>
              <a:t>bar graph showing the distribution of crime cases by age, gender, and socio-economic status. The graph shows that the majority of crime suspects are young men from low-socioeconomic backgrounds.</a:t>
            </a:r>
          </a:p>
          <a:p>
            <a:pPr marL="0" marR="0">
              <a:lnSpc>
                <a:spcPct val="107000"/>
              </a:lnSpc>
              <a:spcBef>
                <a:spcPts val="0"/>
              </a:spcBef>
              <a:spcAft>
                <a:spcPts val="800"/>
              </a:spcAft>
            </a:pPr>
            <a:r>
              <a:rPr lang="en-US" sz="1800" dirty="0">
                <a:effectLst/>
                <a:latin typeface="Tahoma" panose="020B0604030504040204" pitchFamily="34" charset="0"/>
                <a:ea typeface="Tahoma" panose="020B0604030504040204" pitchFamily="34" charset="0"/>
                <a:cs typeface="Tahoma" panose="020B0604030504040204" pitchFamily="34" charset="0"/>
              </a:rPr>
              <a:t>As you can see from the graph, the majority of crime suspects are young men from low-socioeconomic backgrounds. This suggests that these demographic factors may be associated with crime.</a:t>
            </a:r>
          </a:p>
          <a:p>
            <a:pPr marL="0" marR="0">
              <a:lnSpc>
                <a:spcPct val="107000"/>
              </a:lnSpc>
              <a:spcBef>
                <a:spcPts val="0"/>
              </a:spcBef>
              <a:spcAft>
                <a:spcPts val="800"/>
              </a:spcAft>
            </a:pPr>
            <a:r>
              <a:rPr lang="en-US" sz="1800" dirty="0">
                <a:effectLst/>
                <a:latin typeface="Tahoma" panose="020B0604030504040204" pitchFamily="34" charset="0"/>
                <a:ea typeface="Tahoma" panose="020B0604030504040204" pitchFamily="34" charset="0"/>
                <a:cs typeface="Tahoma" panose="020B0604030504040204" pitchFamily="34" charset="0"/>
              </a:rPr>
              <a:t>The implications of these findings for crime prevention and intervention strategies are that these factors should be taken into account when designing programs and policies to address crime. For example, programs that target young men from low-socioeconomic backgrounds may be more effective in reducing crime than programs that do not take these factors into account.</a:t>
            </a:r>
          </a:p>
          <a:p>
            <a:endParaRPr lang="en-US" sz="1800" b="1" dirty="0">
              <a:latin typeface="Tahoma" panose="020B0604030504040204" pitchFamily="34" charset="0"/>
              <a:ea typeface="Tahoma" panose="020B0604030504040204" pitchFamily="34" charset="0"/>
              <a:cs typeface="Tahoma" panose="020B0604030504040204" pitchFamily="34" charset="0"/>
            </a:endParaRPr>
          </a:p>
          <a:p>
            <a:pPr algn="l"/>
            <a:br>
              <a:rPr lang="en-US" b="0" i="0" dirty="0">
                <a:effectLst/>
                <a:latin typeface="Tahoma" panose="020B0604030504040204" pitchFamily="34" charset="0"/>
                <a:ea typeface="Tahoma" panose="020B0604030504040204" pitchFamily="34" charset="0"/>
                <a:cs typeface="Tahoma" panose="020B0604030504040204" pitchFamily="34" charset="0"/>
              </a:rPr>
            </a:br>
            <a:endParaRPr lang="en-US" b="0" i="0" dirty="0">
              <a:effectLst/>
              <a:latin typeface="Tahoma" panose="020B060403050404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1431507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1198485" y="1282"/>
            <a:ext cx="13390485" cy="6856718"/>
          </a:xfrm>
          <a:prstGeom prst="rect">
            <a:avLst/>
          </a:prstGeom>
        </p:spPr>
      </p:pic>
      <p:sp>
        <p:nvSpPr>
          <p:cNvPr id="5" name="Rectangle 4">
            <a:extLst>
              <a:ext uri="{FF2B5EF4-FFF2-40B4-BE49-F238E27FC236}">
                <a16:creationId xmlns:a16="http://schemas.microsoft.com/office/drawing/2014/main" id="{EDE477EA-3E33-4725-B792-C35FCE529F2E}"/>
              </a:ext>
            </a:extLst>
          </p:cNvPr>
          <p:cNvSpPr/>
          <p:nvPr/>
        </p:nvSpPr>
        <p:spPr>
          <a:xfrm>
            <a:off x="0" y="0"/>
            <a:ext cx="12190477"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b="1"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A62FF8E8-4537-4972-84C6-6286FBC4A923}"/>
              </a:ext>
            </a:extLst>
          </p:cNvPr>
          <p:cNvSpPr txBox="1"/>
          <p:nvPr/>
        </p:nvSpPr>
        <p:spPr>
          <a:xfrm>
            <a:off x="3329126" y="294541"/>
            <a:ext cx="8566952" cy="6106993"/>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Tahoma" panose="020B0604030504040204" pitchFamily="34" charset="0"/>
                <a:ea typeface="Tahoma" panose="020B0604030504040204" pitchFamily="34" charset="0"/>
                <a:cs typeface="Tahoma" panose="020B0604030504040204" pitchFamily="34" charset="0"/>
              </a:rPr>
              <a:t>I can help you with that. Here are some of the ways that technological advancements have impacted crime rates and emerging crime trends: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ahoma" panose="020B0604030504040204" pitchFamily="34" charset="0"/>
                <a:ea typeface="Tahoma" panose="020B0604030504040204" pitchFamily="34" charset="0"/>
                <a:cs typeface="Tahoma" panose="020B0604030504040204" pitchFamily="34" charset="0"/>
              </a:rPr>
              <a:t>Cybercrime: The rise of cybercrime has led to a significant increase in the number of reported crimes. Cybercrime includes crimes such as identity theft, credit card fraud, and hacking. These crimes are often difficult to detect and prosecute, which makes them attractive to criminals.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ahoma" panose="020B0604030504040204" pitchFamily="34" charset="0"/>
                <a:ea typeface="Tahoma" panose="020B0604030504040204" pitchFamily="34" charset="0"/>
                <a:cs typeface="Tahoma" panose="020B0604030504040204" pitchFamily="34" charset="0"/>
              </a:rPr>
              <a:t>Identity theft: Identity theft is a crime in which someone steals someone else's personal information, such as their name, Social Security number, or credit card number. This information can then be used to commit other crimes, such as opening credit accounts in the victim's name or making unauthorized purchases.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ahoma" panose="020B0604030504040204" pitchFamily="34" charset="0"/>
                <a:ea typeface="Tahoma" panose="020B0604030504040204" pitchFamily="34" charset="0"/>
                <a:cs typeface="Tahoma" panose="020B0604030504040204" pitchFamily="34" charset="0"/>
              </a:rPr>
              <a:t>Social media: Social media has made it easier for criminals to target victims. For example, criminals can use social media to gather information about their victims, such as their home address or their work schedule. This information can then be used to commit crimes, such as burglary or robbery.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ahoma" panose="020B0604030504040204" pitchFamily="34" charset="0"/>
                <a:ea typeface="Tahoma" panose="020B0604030504040204" pitchFamily="34" charset="0"/>
                <a:cs typeface="Tahoma" panose="020B0604030504040204" pitchFamily="34" charset="0"/>
              </a:rPr>
              <a:t>The dark web: The dark web is a part of the internet that is not indexed by search engines. This makes it a place where criminals can anonymously buy and sell illegal goods and services. The dark web has made it easier for criminals to operate, as they are less likely to be caught.</a:t>
            </a:r>
            <a:endParaRPr lang="en-US" sz="18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23697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1198485" y="1282"/>
            <a:ext cx="13390485" cy="6856718"/>
          </a:xfrm>
          <a:prstGeom prst="rect">
            <a:avLst/>
          </a:prstGeom>
        </p:spPr>
      </p:pic>
      <p:sp>
        <p:nvSpPr>
          <p:cNvPr id="5" name="Rectangle 4">
            <a:extLst>
              <a:ext uri="{FF2B5EF4-FFF2-40B4-BE49-F238E27FC236}">
                <a16:creationId xmlns:a16="http://schemas.microsoft.com/office/drawing/2014/main" id="{EDE477EA-3E33-4725-B792-C35FCE529F2E}"/>
              </a:ext>
            </a:extLst>
          </p:cNvPr>
          <p:cNvSpPr/>
          <p:nvPr/>
        </p:nvSpPr>
        <p:spPr>
          <a:xfrm>
            <a:off x="0" y="0"/>
            <a:ext cx="12190477"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b="1"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A62FF8E8-4537-4972-84C6-6286FBC4A923}"/>
              </a:ext>
            </a:extLst>
          </p:cNvPr>
          <p:cNvSpPr txBox="1"/>
          <p:nvPr/>
        </p:nvSpPr>
        <p:spPr>
          <a:xfrm>
            <a:off x="3329126" y="294541"/>
            <a:ext cx="8566952" cy="3347776"/>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Tahoma" panose="020B0604030504040204" pitchFamily="34" charset="0"/>
                <a:ea typeface="Tahoma" panose="020B0604030504040204" pitchFamily="34" charset="0"/>
                <a:cs typeface="Tahoma" panose="020B0604030504040204" pitchFamily="34" charset="0"/>
              </a:rPr>
              <a:t>Here are some additional thoughts on the impact of technological advancements on crime rates: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ahoma" panose="020B0604030504040204" pitchFamily="34" charset="0"/>
                <a:ea typeface="Tahoma" panose="020B0604030504040204" pitchFamily="34" charset="0"/>
                <a:cs typeface="Tahoma" panose="020B0604030504040204" pitchFamily="34" charset="0"/>
              </a:rPr>
              <a:t>Technological advancements can make it easier for criminals to commit crimes. For example, cybercrime is easier to commit now than it was just a few years ago, due to the increasing use of computers and the internet.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ahoma" panose="020B0604030504040204" pitchFamily="34" charset="0"/>
                <a:ea typeface="Tahoma" panose="020B0604030504040204" pitchFamily="34" charset="0"/>
                <a:cs typeface="Tahoma" panose="020B0604030504040204" pitchFamily="34" charset="0"/>
              </a:rPr>
              <a:t>Technological advancements can also make it easier for law enforcement to investigate crimes. For example, law enforcement can now use technology to track criminals' online activity, which can help them to solve crimes.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ahoma" panose="020B0604030504040204" pitchFamily="34" charset="0"/>
                <a:ea typeface="Tahoma" panose="020B0604030504040204" pitchFamily="34" charset="0"/>
                <a:cs typeface="Tahoma" panose="020B0604030504040204" pitchFamily="34" charset="0"/>
              </a:rPr>
              <a:t>web has made it easier for criminals to operate, as they are less likely to be caught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98995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1198485" y="1282"/>
            <a:ext cx="13390485" cy="6856718"/>
          </a:xfrm>
          <a:prstGeom prst="rect">
            <a:avLst/>
          </a:prstGeom>
        </p:spPr>
      </p:pic>
      <p:sp>
        <p:nvSpPr>
          <p:cNvPr id="5" name="Rectangle 4">
            <a:extLst>
              <a:ext uri="{FF2B5EF4-FFF2-40B4-BE49-F238E27FC236}">
                <a16:creationId xmlns:a16="http://schemas.microsoft.com/office/drawing/2014/main" id="{EDE477EA-3E33-4725-B792-C35FCE529F2E}"/>
              </a:ext>
            </a:extLst>
          </p:cNvPr>
          <p:cNvSpPr/>
          <p:nvPr/>
        </p:nvSpPr>
        <p:spPr>
          <a:xfrm>
            <a:off x="0" y="0"/>
            <a:ext cx="12190477"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9" name="TextBox 8">
            <a:extLst>
              <a:ext uri="{FF2B5EF4-FFF2-40B4-BE49-F238E27FC236}">
                <a16:creationId xmlns:a16="http://schemas.microsoft.com/office/drawing/2014/main" id="{A62FF8E8-4537-4972-84C6-6286FBC4A923}"/>
              </a:ext>
            </a:extLst>
          </p:cNvPr>
          <p:cNvSpPr txBox="1"/>
          <p:nvPr/>
        </p:nvSpPr>
        <p:spPr>
          <a:xfrm>
            <a:off x="3329126" y="985421"/>
            <a:ext cx="8566952" cy="375552"/>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3069634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1198485" y="1282"/>
            <a:ext cx="13390485" cy="6856718"/>
          </a:xfrm>
          <a:prstGeom prst="rect">
            <a:avLst/>
          </a:prstGeom>
        </p:spPr>
      </p:pic>
      <p:sp>
        <p:nvSpPr>
          <p:cNvPr id="5" name="Rectangle 4">
            <a:extLst>
              <a:ext uri="{FF2B5EF4-FFF2-40B4-BE49-F238E27FC236}">
                <a16:creationId xmlns:a16="http://schemas.microsoft.com/office/drawing/2014/main" id="{EDE477EA-3E33-4725-B792-C35FCE529F2E}"/>
              </a:ext>
            </a:extLst>
          </p:cNvPr>
          <p:cNvSpPr/>
          <p:nvPr/>
        </p:nvSpPr>
        <p:spPr>
          <a:xfrm>
            <a:off x="-300318" y="7596"/>
            <a:ext cx="12492318"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b="1"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261D782B-58C1-4345-A0B8-5FA367148867}"/>
              </a:ext>
            </a:extLst>
          </p:cNvPr>
          <p:cNvSpPr txBox="1"/>
          <p:nvPr/>
        </p:nvSpPr>
        <p:spPr>
          <a:xfrm>
            <a:off x="3537921" y="223520"/>
            <a:ext cx="4469737" cy="3754874"/>
          </a:xfrm>
          <a:prstGeom prst="rect">
            <a:avLst/>
          </a:prstGeom>
          <a:noFill/>
        </p:spPr>
        <p:txBody>
          <a:bodyPr wrap="square" rtlCol="0">
            <a:spAutoFit/>
          </a:bodyPr>
          <a:lstStyle/>
          <a:p>
            <a:r>
              <a:rPr lang="en-US" sz="2000" b="1" u="sng" dirty="0">
                <a:latin typeface="Tahoma" panose="020B0604030504040204" pitchFamily="34" charset="0"/>
                <a:ea typeface="Tahoma" panose="020B0604030504040204" pitchFamily="34" charset="0"/>
                <a:cs typeface="Tahoma" panose="020B0604030504040204" pitchFamily="34" charset="0"/>
              </a:rPr>
              <a:t>Submitted By</a:t>
            </a:r>
          </a:p>
          <a:p>
            <a:r>
              <a:rPr lang="en-US" sz="2000" dirty="0">
                <a:latin typeface="Tahoma" panose="020B0604030504040204" pitchFamily="34" charset="0"/>
                <a:ea typeface="Tahoma" panose="020B0604030504040204" pitchFamily="34" charset="0"/>
                <a:cs typeface="Tahoma" panose="020B0604030504040204" pitchFamily="34" charset="0"/>
              </a:rPr>
              <a:t>Pankaj Mahanto</a:t>
            </a:r>
          </a:p>
          <a:p>
            <a:r>
              <a:rPr lang="en-US" sz="2000" dirty="0">
                <a:latin typeface="Tahoma" panose="020B0604030504040204" pitchFamily="34" charset="0"/>
                <a:ea typeface="Tahoma" panose="020B0604030504040204" pitchFamily="34" charset="0"/>
                <a:cs typeface="Tahoma" panose="020B0604030504040204" pitchFamily="34" charset="0"/>
              </a:rPr>
              <a:t>ID-:213902002</a:t>
            </a:r>
          </a:p>
          <a:p>
            <a:r>
              <a:rPr lang="en-US" sz="2000" dirty="0" err="1">
                <a:latin typeface="Tahoma" panose="020B0604030504040204" pitchFamily="34" charset="0"/>
                <a:ea typeface="Tahoma" panose="020B0604030504040204" pitchFamily="34" charset="0"/>
                <a:cs typeface="Tahoma" panose="020B0604030504040204" pitchFamily="34" charset="0"/>
              </a:rPr>
              <a:t>Dulal</a:t>
            </a:r>
            <a:r>
              <a:rPr lang="en-US" sz="2000" dirty="0">
                <a:latin typeface="Tahoma" panose="020B0604030504040204" pitchFamily="34" charset="0"/>
                <a:ea typeface="Tahoma" panose="020B0604030504040204" pitchFamily="34" charset="0"/>
                <a:cs typeface="Tahoma" panose="020B0604030504040204" pitchFamily="34" charset="0"/>
              </a:rPr>
              <a:t> Ahamed</a:t>
            </a:r>
          </a:p>
          <a:p>
            <a:r>
              <a:rPr lang="en-US" sz="2000" dirty="0">
                <a:latin typeface="Tahoma" panose="020B0604030504040204" pitchFamily="34" charset="0"/>
                <a:ea typeface="Tahoma" panose="020B0604030504040204" pitchFamily="34" charset="0"/>
                <a:cs typeface="Tahoma" panose="020B0604030504040204" pitchFamily="34" charset="0"/>
              </a:rPr>
              <a:t>ID-:21390216</a:t>
            </a:r>
          </a:p>
          <a:p>
            <a:r>
              <a:rPr lang="en-US" sz="2000" dirty="0" err="1">
                <a:latin typeface="Tahoma" panose="020B0604030504040204" pitchFamily="34" charset="0"/>
                <a:ea typeface="Tahoma" panose="020B0604030504040204" pitchFamily="34" charset="0"/>
                <a:cs typeface="Tahoma" panose="020B0604030504040204" pitchFamily="34" charset="0"/>
              </a:rPr>
              <a:t>Rabby</a:t>
            </a:r>
            <a:r>
              <a:rPr lang="en-US" sz="2000" dirty="0">
                <a:latin typeface="Tahoma" panose="020B0604030504040204" pitchFamily="34" charset="0"/>
                <a:ea typeface="Tahoma" panose="020B0604030504040204" pitchFamily="34" charset="0"/>
                <a:cs typeface="Tahoma" panose="020B0604030504040204" pitchFamily="34" charset="0"/>
              </a:rPr>
              <a:t> Khan </a:t>
            </a:r>
          </a:p>
          <a:p>
            <a:r>
              <a:rPr lang="en-US" sz="2000" dirty="0">
                <a:latin typeface="Tahoma" panose="020B0604030504040204" pitchFamily="34" charset="0"/>
                <a:ea typeface="Tahoma" panose="020B0604030504040204" pitchFamily="34" charset="0"/>
                <a:cs typeface="Tahoma" panose="020B0604030504040204" pitchFamily="34" charset="0"/>
              </a:rPr>
              <a:t>ID-:213902037</a:t>
            </a:r>
          </a:p>
          <a:p>
            <a:pPr rtl="0">
              <a:spcBef>
                <a:spcPts val="0"/>
              </a:spcBef>
              <a:spcAft>
                <a:spcPts val="0"/>
              </a:spcAft>
            </a:pPr>
            <a:r>
              <a:rPr lang="fi-FI" sz="2000" b="0" i="0" u="none" strike="noStrike" dirty="0">
                <a:solidFill>
                  <a:srgbClr val="000000"/>
                </a:solidFill>
                <a:effectLst/>
                <a:latin typeface="Tahoma" panose="020B0604030504040204" pitchFamily="34" charset="0"/>
              </a:rPr>
              <a:t>Md Shaji Hossain</a:t>
            </a:r>
            <a:endParaRPr lang="fi-FI" sz="2400" b="0" dirty="0">
              <a:effectLst/>
            </a:endParaRPr>
          </a:p>
          <a:p>
            <a:pPr rtl="0">
              <a:spcBef>
                <a:spcPts val="0"/>
              </a:spcBef>
              <a:spcAft>
                <a:spcPts val="0"/>
              </a:spcAft>
            </a:pPr>
            <a:r>
              <a:rPr lang="fi-FI" sz="2000" b="0" i="0" u="none" strike="noStrike" dirty="0">
                <a:solidFill>
                  <a:srgbClr val="000000"/>
                </a:solidFill>
                <a:effectLst/>
                <a:latin typeface="Tahoma" panose="020B0604030504040204" pitchFamily="34" charset="0"/>
              </a:rPr>
              <a:t>ID-:213902074</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err="1">
                <a:latin typeface="Tahoma" panose="020B0604030504040204" pitchFamily="34" charset="0"/>
                <a:ea typeface="Tahoma" panose="020B0604030504040204" pitchFamily="34" charset="0"/>
                <a:cs typeface="Tahoma" panose="020B0604030504040204" pitchFamily="34" charset="0"/>
              </a:rPr>
              <a:t>Mostak</a:t>
            </a:r>
            <a:r>
              <a:rPr lang="en-US" sz="2000" dirty="0">
                <a:latin typeface="Tahoma" panose="020B0604030504040204" pitchFamily="34" charset="0"/>
                <a:ea typeface="Tahoma" panose="020B0604030504040204" pitchFamily="34" charset="0"/>
                <a:cs typeface="Tahoma" panose="020B0604030504040204" pitchFamily="34" charset="0"/>
              </a:rPr>
              <a:t> Ahamed</a:t>
            </a:r>
          </a:p>
          <a:p>
            <a:r>
              <a:rPr lang="en-US" sz="2000" dirty="0">
                <a:latin typeface="Tahoma" panose="020B0604030504040204" pitchFamily="34" charset="0"/>
                <a:ea typeface="Tahoma" panose="020B0604030504040204" pitchFamily="34" charset="0"/>
                <a:cs typeface="Tahoma" panose="020B0604030504040204" pitchFamily="34" charset="0"/>
              </a:rPr>
              <a:t>ID-:213902126</a:t>
            </a:r>
          </a:p>
          <a:p>
            <a:endParaRPr lang="en-US" dirty="0"/>
          </a:p>
        </p:txBody>
      </p:sp>
      <p:sp>
        <p:nvSpPr>
          <p:cNvPr id="6" name="TextBox 5">
            <a:extLst>
              <a:ext uri="{FF2B5EF4-FFF2-40B4-BE49-F238E27FC236}">
                <a16:creationId xmlns:a16="http://schemas.microsoft.com/office/drawing/2014/main" id="{4AAA2CF0-D9EE-4620-AE78-A960D3D81B97}"/>
              </a:ext>
            </a:extLst>
          </p:cNvPr>
          <p:cNvSpPr txBox="1"/>
          <p:nvPr/>
        </p:nvSpPr>
        <p:spPr>
          <a:xfrm>
            <a:off x="8107680" y="4988560"/>
            <a:ext cx="3952240" cy="1323439"/>
          </a:xfrm>
          <a:prstGeom prst="rect">
            <a:avLst/>
          </a:prstGeom>
          <a:noFill/>
        </p:spPr>
        <p:txBody>
          <a:bodyPr wrap="square" rtlCol="0">
            <a:spAutoFit/>
          </a:bodyPr>
          <a:lstStyle/>
          <a:p>
            <a:r>
              <a:rPr lang="en-US" sz="2000" b="1" u="sng" dirty="0">
                <a:latin typeface="Tahoma" panose="020B0604030504040204" pitchFamily="34" charset="0"/>
                <a:ea typeface="Tahoma" panose="020B0604030504040204" pitchFamily="34" charset="0"/>
                <a:cs typeface="Tahoma" panose="020B0604030504040204" pitchFamily="34" charset="0"/>
              </a:rPr>
              <a:t>Submitted To</a:t>
            </a:r>
          </a:p>
          <a:p>
            <a:r>
              <a:rPr lang="en-US" sz="2000" b="0" i="0" dirty="0" err="1">
                <a:effectLst/>
                <a:latin typeface="Tahoma" panose="020B0604030504040204" pitchFamily="34" charset="0"/>
                <a:ea typeface="Tahoma" panose="020B0604030504040204" pitchFamily="34" charset="0"/>
                <a:cs typeface="Tahoma" panose="020B0604030504040204" pitchFamily="34" charset="0"/>
              </a:rPr>
              <a:t>Fahmida</a:t>
            </a:r>
            <a:r>
              <a:rPr lang="en-US" sz="2000" b="0" i="0" dirty="0">
                <a:effectLst/>
                <a:latin typeface="Tahoma" panose="020B0604030504040204" pitchFamily="34" charset="0"/>
                <a:ea typeface="Tahoma" panose="020B0604030504040204" pitchFamily="34" charset="0"/>
                <a:cs typeface="Tahoma" panose="020B0604030504040204" pitchFamily="34" charset="0"/>
              </a:rPr>
              <a:t> </a:t>
            </a:r>
            <a:r>
              <a:rPr lang="en-US" sz="2000" b="0" i="0" dirty="0" err="1">
                <a:effectLst/>
                <a:latin typeface="Tahoma" panose="020B0604030504040204" pitchFamily="34" charset="0"/>
                <a:ea typeface="Tahoma" panose="020B0604030504040204" pitchFamily="34" charset="0"/>
                <a:cs typeface="Tahoma" panose="020B0604030504040204" pitchFamily="34" charset="0"/>
              </a:rPr>
              <a:t>Khanom</a:t>
            </a:r>
            <a:endParaRPr lang="en-US" sz="2000" b="0" i="0" dirty="0">
              <a:effectLst/>
              <a:latin typeface="Tahoma" panose="020B0604030504040204" pitchFamily="34" charset="0"/>
              <a:ea typeface="Tahoma" panose="020B0604030504040204" pitchFamily="34" charset="0"/>
              <a:cs typeface="Tahoma" panose="020B0604030504040204" pitchFamily="34" charset="0"/>
            </a:endParaRPr>
          </a:p>
          <a:p>
            <a:r>
              <a:rPr lang="en-US" sz="2000" dirty="0">
                <a:latin typeface="Tahoma" panose="020B0604030504040204" pitchFamily="34" charset="0"/>
                <a:ea typeface="Tahoma" panose="020B0604030504040204" pitchFamily="34" charset="0"/>
                <a:cs typeface="Tahoma" panose="020B0604030504040204" pitchFamily="34" charset="0"/>
              </a:rPr>
              <a:t>Lecturer, Department of CSE</a:t>
            </a:r>
          </a:p>
          <a:p>
            <a:r>
              <a:rPr lang="en-US" sz="2000" dirty="0">
                <a:latin typeface="Tahoma" panose="020B0604030504040204" pitchFamily="34" charset="0"/>
                <a:ea typeface="Tahoma" panose="020B0604030504040204" pitchFamily="34" charset="0"/>
                <a:cs typeface="Tahoma" panose="020B0604030504040204" pitchFamily="34" charset="0"/>
              </a:rPr>
              <a:t>Green University of Bangladesh</a:t>
            </a:r>
          </a:p>
        </p:txBody>
      </p:sp>
    </p:spTree>
    <p:extLst>
      <p:ext uri="{BB962C8B-B14F-4D97-AF65-F5344CB8AC3E}">
        <p14:creationId xmlns:p14="http://schemas.microsoft.com/office/powerpoint/2010/main" val="3765360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20" y="1282"/>
            <a:ext cx="12191980" cy="6856718"/>
          </a:xfrm>
          <a:prstGeom prst="rect">
            <a:avLst/>
          </a:prstGeom>
        </p:spPr>
      </p:pic>
      <p:sp>
        <p:nvSpPr>
          <p:cNvPr id="5" name="Rectangle 4">
            <a:extLst>
              <a:ext uri="{FF2B5EF4-FFF2-40B4-BE49-F238E27FC236}">
                <a16:creationId xmlns:a16="http://schemas.microsoft.com/office/drawing/2014/main" id="{EDE477EA-3E33-4725-B792-C35FCE529F2E}"/>
              </a:ext>
            </a:extLst>
          </p:cNvPr>
          <p:cNvSpPr/>
          <p:nvPr/>
        </p:nvSpPr>
        <p:spPr>
          <a:xfrm>
            <a:off x="3904343" y="0"/>
            <a:ext cx="8286133"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5087DCC2-E789-46F2-964D-2C7D3584CEDB}"/>
              </a:ext>
            </a:extLst>
          </p:cNvPr>
          <p:cNvGrpSpPr/>
          <p:nvPr/>
        </p:nvGrpSpPr>
        <p:grpSpPr>
          <a:xfrm>
            <a:off x="5459767" y="586442"/>
            <a:ext cx="6587089" cy="5685117"/>
            <a:chOff x="5372683" y="586442"/>
            <a:chExt cx="6587089" cy="5685117"/>
          </a:xfrm>
        </p:grpSpPr>
        <p:grpSp>
          <p:nvGrpSpPr>
            <p:cNvPr id="6" name="Group 5">
              <a:extLst>
                <a:ext uri="{FF2B5EF4-FFF2-40B4-BE49-F238E27FC236}">
                  <a16:creationId xmlns:a16="http://schemas.microsoft.com/office/drawing/2014/main" id="{7F45A1E4-3810-4791-9037-B93ABF80CE92}"/>
                </a:ext>
              </a:extLst>
            </p:cNvPr>
            <p:cNvGrpSpPr/>
            <p:nvPr/>
          </p:nvGrpSpPr>
          <p:grpSpPr>
            <a:xfrm>
              <a:off x="5372683" y="586442"/>
              <a:ext cx="6587089" cy="5685117"/>
              <a:chOff x="5430740" y="666826"/>
              <a:chExt cx="6587089" cy="5685117"/>
            </a:xfrm>
          </p:grpSpPr>
          <p:grpSp>
            <p:nvGrpSpPr>
              <p:cNvPr id="7" name="Group 6">
                <a:extLst>
                  <a:ext uri="{FF2B5EF4-FFF2-40B4-BE49-F238E27FC236}">
                    <a16:creationId xmlns:a16="http://schemas.microsoft.com/office/drawing/2014/main" id="{1E1A3200-636B-4952-8D12-77739E85E329}"/>
                  </a:ext>
                </a:extLst>
              </p:cNvPr>
              <p:cNvGrpSpPr/>
              <p:nvPr/>
            </p:nvGrpSpPr>
            <p:grpSpPr>
              <a:xfrm>
                <a:off x="7365237" y="1730707"/>
                <a:ext cx="4057505" cy="4621236"/>
                <a:chOff x="7365237" y="1730707"/>
                <a:chExt cx="4057505" cy="4621236"/>
              </a:xfrm>
            </p:grpSpPr>
            <p:grpSp>
              <p:nvGrpSpPr>
                <p:cNvPr id="10" name="Group 9">
                  <a:extLst>
                    <a:ext uri="{FF2B5EF4-FFF2-40B4-BE49-F238E27FC236}">
                      <a16:creationId xmlns:a16="http://schemas.microsoft.com/office/drawing/2014/main" id="{925F2E2C-F61E-4C30-BEE7-8DFFF6FC74FC}"/>
                    </a:ext>
                  </a:extLst>
                </p:cNvPr>
                <p:cNvGrpSpPr/>
                <p:nvPr/>
              </p:nvGrpSpPr>
              <p:grpSpPr>
                <a:xfrm>
                  <a:off x="7365237" y="1730707"/>
                  <a:ext cx="4057505" cy="1118148"/>
                  <a:chOff x="7147523" y="1716193"/>
                  <a:chExt cx="4057505" cy="1118148"/>
                </a:xfrm>
              </p:grpSpPr>
              <p:grpSp>
                <p:nvGrpSpPr>
                  <p:cNvPr id="23" name="Group 22">
                    <a:extLst>
                      <a:ext uri="{FF2B5EF4-FFF2-40B4-BE49-F238E27FC236}">
                        <a16:creationId xmlns:a16="http://schemas.microsoft.com/office/drawing/2014/main" id="{21DCFC66-AC2E-4BC7-A7DC-68389D358C95}"/>
                      </a:ext>
                    </a:extLst>
                  </p:cNvPr>
                  <p:cNvGrpSpPr/>
                  <p:nvPr/>
                </p:nvGrpSpPr>
                <p:grpSpPr>
                  <a:xfrm>
                    <a:off x="7147523" y="1716193"/>
                    <a:ext cx="1118148" cy="1118148"/>
                    <a:chOff x="6990429" y="1189044"/>
                    <a:chExt cx="1225724" cy="1225724"/>
                  </a:xfrm>
                </p:grpSpPr>
                <p:sp>
                  <p:nvSpPr>
                    <p:cNvPr id="25" name="Oval 24">
                      <a:extLst>
                        <a:ext uri="{FF2B5EF4-FFF2-40B4-BE49-F238E27FC236}">
                          <a16:creationId xmlns:a16="http://schemas.microsoft.com/office/drawing/2014/main" id="{2475E8B0-C9F9-453F-BDAA-22743AC84D9B}"/>
                        </a:ext>
                      </a:extLst>
                    </p:cNvPr>
                    <p:cNvSpPr/>
                    <p:nvPr/>
                  </p:nvSpPr>
                  <p:spPr>
                    <a:xfrm>
                      <a:off x="6990429" y="1189044"/>
                      <a:ext cx="1225724" cy="12257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7F33494-C8E1-403E-AC80-DF81B75B68DB}"/>
                        </a:ext>
                      </a:extLst>
                    </p:cNvPr>
                    <p:cNvSpPr/>
                    <p:nvPr/>
                  </p:nvSpPr>
                  <p:spPr>
                    <a:xfrm>
                      <a:off x="7106665" y="1305280"/>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C8EFDF1-A646-4157-8285-1092E8978F12}"/>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F3219A45-B886-4880-91E7-40BBF39AF4F1}"/>
                      </a:ext>
                    </a:extLst>
                  </p:cNvPr>
                  <p:cNvSpPr txBox="1"/>
                  <p:nvPr/>
                </p:nvSpPr>
                <p:spPr>
                  <a:xfrm>
                    <a:off x="8508159" y="1913630"/>
                    <a:ext cx="2696869" cy="723275"/>
                  </a:xfrm>
                  <a:prstGeom prst="rect">
                    <a:avLst/>
                  </a:prstGeom>
                  <a:noFill/>
                </p:spPr>
                <p:txBody>
                  <a:bodyPr wrap="square" lIns="0" tIns="0" rIns="0" bIns="0" rtlCol="0">
                    <a:spAutoFit/>
                  </a:bodyPr>
                  <a:lstStyle/>
                  <a:p>
                    <a:pPr>
                      <a:spcBef>
                        <a:spcPts val="600"/>
                      </a:spcBef>
                    </a:pPr>
                    <a:r>
                      <a:rPr lang="en-US" sz="1400" b="1" dirty="0">
                        <a:latin typeface="Georgia" panose="02040502050405020303" pitchFamily="18" charset="0"/>
                      </a:rPr>
                      <a:t>Caption</a:t>
                    </a:r>
                  </a:p>
                  <a:p>
                    <a:pPr lvl="0">
                      <a:spcBef>
                        <a:spcPts val="600"/>
                      </a:spcBef>
                    </a:pPr>
                    <a:r>
                      <a:rPr lang="en-US" sz="1400" dirty="0">
                        <a:latin typeface="Georgia Pro Light" panose="02040302050405020303" pitchFamily="18" charset="0"/>
                      </a:rPr>
                      <a:t>This slide is an editable slide with all your needs.  </a:t>
                    </a:r>
                  </a:p>
                </p:txBody>
              </p:sp>
            </p:grpSp>
            <p:grpSp>
              <p:nvGrpSpPr>
                <p:cNvPr id="11" name="Group 10">
                  <a:extLst>
                    <a:ext uri="{FF2B5EF4-FFF2-40B4-BE49-F238E27FC236}">
                      <a16:creationId xmlns:a16="http://schemas.microsoft.com/office/drawing/2014/main" id="{76EE0CB5-9BAF-4492-B94F-4B6B49131812}"/>
                    </a:ext>
                  </a:extLst>
                </p:cNvPr>
                <p:cNvGrpSpPr/>
                <p:nvPr/>
              </p:nvGrpSpPr>
              <p:grpSpPr>
                <a:xfrm>
                  <a:off x="7365237" y="3482251"/>
                  <a:ext cx="4057505" cy="1118148"/>
                  <a:chOff x="7147523" y="1716193"/>
                  <a:chExt cx="4057505" cy="1118148"/>
                </a:xfrm>
              </p:grpSpPr>
              <p:grpSp>
                <p:nvGrpSpPr>
                  <p:cNvPr id="18" name="Group 17">
                    <a:extLst>
                      <a:ext uri="{FF2B5EF4-FFF2-40B4-BE49-F238E27FC236}">
                        <a16:creationId xmlns:a16="http://schemas.microsoft.com/office/drawing/2014/main" id="{FF7D2EC4-04BE-4622-BC5A-BBED48A76393}"/>
                      </a:ext>
                    </a:extLst>
                  </p:cNvPr>
                  <p:cNvGrpSpPr/>
                  <p:nvPr/>
                </p:nvGrpSpPr>
                <p:grpSpPr>
                  <a:xfrm>
                    <a:off x="7147523" y="1716193"/>
                    <a:ext cx="1118148" cy="1118148"/>
                    <a:chOff x="6990429" y="1189044"/>
                    <a:chExt cx="1225724" cy="1225724"/>
                  </a:xfrm>
                </p:grpSpPr>
                <p:sp>
                  <p:nvSpPr>
                    <p:cNvPr id="20" name="Oval 19">
                      <a:extLst>
                        <a:ext uri="{FF2B5EF4-FFF2-40B4-BE49-F238E27FC236}">
                          <a16:creationId xmlns:a16="http://schemas.microsoft.com/office/drawing/2014/main" id="{AF1F861A-E61F-48AE-AE9E-F92C757A1D83}"/>
                        </a:ext>
                      </a:extLst>
                    </p:cNvPr>
                    <p:cNvSpPr/>
                    <p:nvPr/>
                  </p:nvSpPr>
                  <p:spPr>
                    <a:xfrm>
                      <a:off x="6990429" y="1189044"/>
                      <a:ext cx="1225724" cy="12257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DB08D59-8DAA-40CA-B372-9E61EAC673E3}"/>
                        </a:ext>
                      </a:extLst>
                    </p:cNvPr>
                    <p:cNvSpPr/>
                    <p:nvPr/>
                  </p:nvSpPr>
                  <p:spPr>
                    <a:xfrm>
                      <a:off x="7106665" y="1305280"/>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0516549-B0C7-472F-AE85-F21912945949}"/>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99B1AF4C-B798-43F1-A50B-E1260D03CCB9}"/>
                      </a:ext>
                    </a:extLst>
                  </p:cNvPr>
                  <p:cNvSpPr txBox="1"/>
                  <p:nvPr/>
                </p:nvSpPr>
                <p:spPr>
                  <a:xfrm>
                    <a:off x="8508159" y="1913630"/>
                    <a:ext cx="2696869" cy="723275"/>
                  </a:xfrm>
                  <a:prstGeom prst="rect">
                    <a:avLst/>
                  </a:prstGeom>
                  <a:noFill/>
                </p:spPr>
                <p:txBody>
                  <a:bodyPr wrap="square" lIns="0" tIns="0" rIns="0" bIns="0" rtlCol="0">
                    <a:spAutoFit/>
                  </a:bodyPr>
                  <a:lstStyle/>
                  <a:p>
                    <a:pPr>
                      <a:spcBef>
                        <a:spcPts val="600"/>
                      </a:spcBef>
                    </a:pPr>
                    <a:r>
                      <a:rPr lang="en-US" sz="1400" b="1" dirty="0">
                        <a:latin typeface="Georgia" panose="02040502050405020303" pitchFamily="18" charset="0"/>
                      </a:rPr>
                      <a:t>Caption</a:t>
                    </a:r>
                  </a:p>
                  <a:p>
                    <a:pPr lvl="0">
                      <a:spcBef>
                        <a:spcPts val="600"/>
                      </a:spcBef>
                    </a:pPr>
                    <a:r>
                      <a:rPr lang="en-US" sz="1400" dirty="0">
                        <a:latin typeface="Georgia Pro Light" panose="02040302050405020303" pitchFamily="18" charset="0"/>
                      </a:rPr>
                      <a:t>This slide is an editable slide with all your needs.  </a:t>
                    </a:r>
                  </a:p>
                </p:txBody>
              </p:sp>
            </p:grpSp>
            <p:grpSp>
              <p:nvGrpSpPr>
                <p:cNvPr id="12" name="Group 11">
                  <a:extLst>
                    <a:ext uri="{FF2B5EF4-FFF2-40B4-BE49-F238E27FC236}">
                      <a16:creationId xmlns:a16="http://schemas.microsoft.com/office/drawing/2014/main" id="{DBE4F91A-6CEB-417D-B7CB-0E15AF6F00C8}"/>
                    </a:ext>
                  </a:extLst>
                </p:cNvPr>
                <p:cNvGrpSpPr/>
                <p:nvPr/>
              </p:nvGrpSpPr>
              <p:grpSpPr>
                <a:xfrm>
                  <a:off x="7365237" y="5233795"/>
                  <a:ext cx="4057505" cy="1118148"/>
                  <a:chOff x="7147523" y="1716193"/>
                  <a:chExt cx="4057505" cy="1118148"/>
                </a:xfrm>
              </p:grpSpPr>
              <p:grpSp>
                <p:nvGrpSpPr>
                  <p:cNvPr id="13" name="Group 12">
                    <a:extLst>
                      <a:ext uri="{FF2B5EF4-FFF2-40B4-BE49-F238E27FC236}">
                        <a16:creationId xmlns:a16="http://schemas.microsoft.com/office/drawing/2014/main" id="{8C92342B-720E-467C-957E-36F1C4D90AFC}"/>
                      </a:ext>
                    </a:extLst>
                  </p:cNvPr>
                  <p:cNvGrpSpPr/>
                  <p:nvPr/>
                </p:nvGrpSpPr>
                <p:grpSpPr>
                  <a:xfrm>
                    <a:off x="7147523" y="1716193"/>
                    <a:ext cx="1118148" cy="1118148"/>
                    <a:chOff x="6990429" y="1189044"/>
                    <a:chExt cx="1225724" cy="1225724"/>
                  </a:xfrm>
                </p:grpSpPr>
                <p:sp>
                  <p:nvSpPr>
                    <p:cNvPr id="15" name="Oval 14">
                      <a:extLst>
                        <a:ext uri="{FF2B5EF4-FFF2-40B4-BE49-F238E27FC236}">
                          <a16:creationId xmlns:a16="http://schemas.microsoft.com/office/drawing/2014/main" id="{9874A243-244A-495A-932C-9015ABB37673}"/>
                        </a:ext>
                      </a:extLst>
                    </p:cNvPr>
                    <p:cNvSpPr/>
                    <p:nvPr/>
                  </p:nvSpPr>
                  <p:spPr>
                    <a:xfrm>
                      <a:off x="6990429" y="1189044"/>
                      <a:ext cx="1225724" cy="12257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01B7A84-5FAF-4067-8EB5-22F29A7740B3}"/>
                        </a:ext>
                      </a:extLst>
                    </p:cNvPr>
                    <p:cNvSpPr/>
                    <p:nvPr/>
                  </p:nvSpPr>
                  <p:spPr>
                    <a:xfrm>
                      <a:off x="7106665" y="1305280"/>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C174B74-7F09-4652-87BC-792E1441FD97}"/>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66AA7F44-22BA-498C-BC92-4CE6EC7DB22E}"/>
                      </a:ext>
                    </a:extLst>
                  </p:cNvPr>
                  <p:cNvSpPr txBox="1"/>
                  <p:nvPr/>
                </p:nvSpPr>
                <p:spPr>
                  <a:xfrm>
                    <a:off x="8508159" y="1913630"/>
                    <a:ext cx="2696869" cy="723275"/>
                  </a:xfrm>
                  <a:prstGeom prst="rect">
                    <a:avLst/>
                  </a:prstGeom>
                  <a:noFill/>
                </p:spPr>
                <p:txBody>
                  <a:bodyPr wrap="square" lIns="0" tIns="0" rIns="0" bIns="0" rtlCol="0">
                    <a:spAutoFit/>
                  </a:bodyPr>
                  <a:lstStyle/>
                  <a:p>
                    <a:pPr>
                      <a:spcBef>
                        <a:spcPts val="600"/>
                      </a:spcBef>
                    </a:pPr>
                    <a:r>
                      <a:rPr lang="en-US" sz="1400" b="1" dirty="0">
                        <a:latin typeface="Georgia" panose="02040502050405020303" pitchFamily="18" charset="0"/>
                      </a:rPr>
                      <a:t>Caption</a:t>
                    </a:r>
                  </a:p>
                  <a:p>
                    <a:pPr lvl="0">
                      <a:spcBef>
                        <a:spcPts val="600"/>
                      </a:spcBef>
                    </a:pPr>
                    <a:r>
                      <a:rPr lang="en-US" sz="1400" dirty="0">
                        <a:latin typeface="Georgia Pro Light" panose="02040302050405020303" pitchFamily="18" charset="0"/>
                      </a:rPr>
                      <a:t>This slide is an editable slide with all your needs.  </a:t>
                    </a:r>
                  </a:p>
                </p:txBody>
              </p:sp>
            </p:grpSp>
          </p:grpSp>
          <p:sp>
            <p:nvSpPr>
              <p:cNvPr id="9" name="TextBox 8">
                <a:extLst>
                  <a:ext uri="{FF2B5EF4-FFF2-40B4-BE49-F238E27FC236}">
                    <a16:creationId xmlns:a16="http://schemas.microsoft.com/office/drawing/2014/main" id="{5843A5DF-87FD-4397-AD15-C12AEEA9F66C}"/>
                  </a:ext>
                </a:extLst>
              </p:cNvPr>
              <p:cNvSpPr txBox="1"/>
              <p:nvPr/>
            </p:nvSpPr>
            <p:spPr>
              <a:xfrm>
                <a:off x="5430740" y="666826"/>
                <a:ext cx="6587089" cy="553998"/>
              </a:xfrm>
              <a:prstGeom prst="rect">
                <a:avLst/>
              </a:prstGeom>
              <a:noFill/>
            </p:spPr>
            <p:txBody>
              <a:bodyPr wrap="square" rtlCol="0">
                <a:spAutoFit/>
              </a:bodyPr>
              <a:lstStyle/>
              <a:p>
                <a:r>
                  <a:rPr lang="en-US" sz="3000" b="1" dirty="0">
                    <a:solidFill>
                      <a:srgbClr val="FF0000"/>
                    </a:solidFill>
                    <a:latin typeface="Tahoma" panose="020B0604030504040204" pitchFamily="34" charset="0"/>
                    <a:ea typeface="Tahoma" panose="020B0604030504040204" pitchFamily="34" charset="0"/>
                    <a:cs typeface="Tahoma" panose="020B0604030504040204" pitchFamily="34" charset="0"/>
                  </a:rPr>
                  <a:t>Cases</a:t>
                </a:r>
                <a:r>
                  <a:rPr lang="en-US" sz="3000" b="1" dirty="0">
                    <a:latin typeface="Tahoma" panose="020B0604030504040204" pitchFamily="34" charset="0"/>
                    <a:ea typeface="Tahoma" panose="020B0604030504040204" pitchFamily="34" charset="0"/>
                    <a:cs typeface="Tahoma" panose="020B0604030504040204" pitchFamily="34" charset="0"/>
                  </a:rPr>
                  <a:t> of crime from 2000-2022</a:t>
                </a:r>
                <a:endParaRPr lang="en-IN" sz="3000" b="1" dirty="0">
                  <a:latin typeface="Tahoma" panose="020B0604030504040204" pitchFamily="34" charset="0"/>
                  <a:ea typeface="Tahoma" panose="020B0604030504040204" pitchFamily="34" charset="0"/>
                  <a:cs typeface="Tahoma" panose="020B0604030504040204" pitchFamily="34" charset="0"/>
                </a:endParaRPr>
              </a:p>
            </p:txBody>
          </p:sp>
        </p:grpSp>
        <p:pic>
          <p:nvPicPr>
            <p:cNvPr id="28" name="Graphic 27" descr="Trigonometry with solid fill">
              <a:extLst>
                <a:ext uri="{FF2B5EF4-FFF2-40B4-BE49-F238E27FC236}">
                  <a16:creationId xmlns:a16="http://schemas.microsoft.com/office/drawing/2014/main" id="{C4401253-B27E-4130-8C21-0775450D1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1020" y="1943622"/>
              <a:ext cx="480861" cy="480861"/>
            </a:xfrm>
            <a:prstGeom prst="rect">
              <a:avLst/>
            </a:prstGeom>
          </p:spPr>
        </p:pic>
        <p:pic>
          <p:nvPicPr>
            <p:cNvPr id="29" name="Graphic 28" descr="Pyramid Shape with solid fill">
              <a:extLst>
                <a:ext uri="{FF2B5EF4-FFF2-40B4-BE49-F238E27FC236}">
                  <a16:creationId xmlns:a16="http://schemas.microsoft.com/office/drawing/2014/main" id="{DBED06DE-DDAB-473C-BE0C-DD7CA791EB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25823" y="3694585"/>
              <a:ext cx="480861" cy="480861"/>
            </a:xfrm>
            <a:prstGeom prst="rect">
              <a:avLst/>
            </a:prstGeom>
          </p:spPr>
        </p:pic>
        <p:pic>
          <p:nvPicPr>
            <p:cNvPr id="30" name="Graphic 29" descr="Cube with solid fill">
              <a:extLst>
                <a:ext uri="{FF2B5EF4-FFF2-40B4-BE49-F238E27FC236}">
                  <a16:creationId xmlns:a16="http://schemas.microsoft.com/office/drawing/2014/main" id="{AFD013C5-352E-4CF8-978E-4E2A5DEEBC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51020" y="5497251"/>
              <a:ext cx="480861" cy="480861"/>
            </a:xfrm>
            <a:prstGeom prst="rect">
              <a:avLst/>
            </a:prstGeom>
          </p:spPr>
        </p:pic>
      </p:grpSp>
      <p:grpSp>
        <p:nvGrpSpPr>
          <p:cNvPr id="31" name="Group 30">
            <a:extLst>
              <a:ext uri="{FF2B5EF4-FFF2-40B4-BE49-F238E27FC236}">
                <a16:creationId xmlns:a16="http://schemas.microsoft.com/office/drawing/2014/main" id="{3D7BC297-6796-475D-B389-B34250196686}"/>
              </a:ext>
            </a:extLst>
          </p:cNvPr>
          <p:cNvGrpSpPr/>
          <p:nvPr/>
        </p:nvGrpSpPr>
        <p:grpSpPr>
          <a:xfrm>
            <a:off x="208177" y="1001754"/>
            <a:ext cx="11775646" cy="5439636"/>
            <a:chOff x="464457" y="1137679"/>
            <a:chExt cx="11775646" cy="5439636"/>
          </a:xfrm>
        </p:grpSpPr>
        <p:graphicFrame>
          <p:nvGraphicFramePr>
            <p:cNvPr id="32" name="Chart 31">
              <a:extLst>
                <a:ext uri="{FF2B5EF4-FFF2-40B4-BE49-F238E27FC236}">
                  <a16:creationId xmlns:a16="http://schemas.microsoft.com/office/drawing/2014/main" id="{82473547-EB17-47D2-B42A-637184D857F7}"/>
                </a:ext>
              </a:extLst>
            </p:cNvPr>
            <p:cNvGraphicFramePr/>
            <p:nvPr/>
          </p:nvGraphicFramePr>
          <p:xfrm>
            <a:off x="464457" y="2768599"/>
            <a:ext cx="4956629" cy="3304420"/>
          </p:xfrm>
          <a:graphic>
            <a:graphicData uri="http://schemas.openxmlformats.org/drawingml/2006/chart">
              <c:chart xmlns:c="http://schemas.openxmlformats.org/drawingml/2006/chart" xmlns:r="http://schemas.openxmlformats.org/officeDocument/2006/relationships" r:id="rId9"/>
            </a:graphicData>
          </a:graphic>
        </p:graphicFrame>
        <p:grpSp>
          <p:nvGrpSpPr>
            <p:cNvPr id="33" name="Group 32">
              <a:extLst>
                <a:ext uri="{FF2B5EF4-FFF2-40B4-BE49-F238E27FC236}">
                  <a16:creationId xmlns:a16="http://schemas.microsoft.com/office/drawing/2014/main" id="{B448A8F5-FD10-4070-9747-B4601B8CD476}"/>
                </a:ext>
              </a:extLst>
            </p:cNvPr>
            <p:cNvGrpSpPr/>
            <p:nvPr/>
          </p:nvGrpSpPr>
          <p:grpSpPr>
            <a:xfrm>
              <a:off x="1439169" y="1137679"/>
              <a:ext cx="10800934" cy="5439636"/>
              <a:chOff x="1502383" y="1137679"/>
              <a:chExt cx="10800934" cy="5439636"/>
            </a:xfrm>
          </p:grpSpPr>
          <p:sp>
            <p:nvSpPr>
              <p:cNvPr id="34" name="Freeform: Shape 33">
                <a:extLst>
                  <a:ext uri="{FF2B5EF4-FFF2-40B4-BE49-F238E27FC236}">
                    <a16:creationId xmlns:a16="http://schemas.microsoft.com/office/drawing/2014/main" id="{FB3541A8-2313-4789-A3DD-DFA60A0350CE}"/>
                  </a:ext>
                </a:extLst>
              </p:cNvPr>
              <p:cNvSpPr/>
              <p:nvPr/>
            </p:nvSpPr>
            <p:spPr>
              <a:xfrm>
                <a:off x="3618411" y="2129246"/>
                <a:ext cx="4937760" cy="940526"/>
              </a:xfrm>
              <a:custGeom>
                <a:avLst/>
                <a:gdLst>
                  <a:gd name="connsiteX0" fmla="*/ 0 w 4937760"/>
                  <a:gd name="connsiteY0" fmla="*/ 940526 h 940526"/>
                  <a:gd name="connsiteX1" fmla="*/ 888275 w 4937760"/>
                  <a:gd name="connsiteY1" fmla="*/ 0 h 940526"/>
                  <a:gd name="connsiteX2" fmla="*/ 4937760 w 4937760"/>
                  <a:gd name="connsiteY2" fmla="*/ 0 h 940526"/>
                </a:gdLst>
                <a:ahLst/>
                <a:cxnLst>
                  <a:cxn ang="0">
                    <a:pos x="connsiteX0" y="connsiteY0"/>
                  </a:cxn>
                  <a:cxn ang="0">
                    <a:pos x="connsiteX1" y="connsiteY1"/>
                  </a:cxn>
                  <a:cxn ang="0">
                    <a:pos x="connsiteX2" y="connsiteY2"/>
                  </a:cxn>
                </a:cxnLst>
                <a:rect l="l" t="t" r="r" b="b"/>
                <a:pathLst>
                  <a:path w="4937760" h="940526">
                    <a:moveTo>
                      <a:pt x="0" y="940526"/>
                    </a:moveTo>
                    <a:lnTo>
                      <a:pt x="888275" y="0"/>
                    </a:lnTo>
                    <a:lnTo>
                      <a:pt x="4937760" y="0"/>
                    </a:lnTo>
                  </a:path>
                </a:pathLst>
              </a:custGeom>
              <a:noFill/>
              <a:ln w="2540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Lora" pitchFamily="2" charset="0"/>
                </a:endParaRPr>
              </a:p>
            </p:txBody>
          </p:sp>
          <p:cxnSp>
            <p:nvCxnSpPr>
              <p:cNvPr id="35" name="Straight Connector 34">
                <a:extLst>
                  <a:ext uri="{FF2B5EF4-FFF2-40B4-BE49-F238E27FC236}">
                    <a16:creationId xmlns:a16="http://schemas.microsoft.com/office/drawing/2014/main" id="{F88ED647-EE61-4F39-A585-67E523973E22}"/>
                  </a:ext>
                </a:extLst>
              </p:cNvPr>
              <p:cNvCxnSpPr/>
              <p:nvPr/>
            </p:nvCxnSpPr>
            <p:spPr>
              <a:xfrm>
                <a:off x="4323806" y="3833949"/>
                <a:ext cx="4114800" cy="0"/>
              </a:xfrm>
              <a:prstGeom prst="line">
                <a:avLst/>
              </a:prstGeom>
              <a:ln w="25400">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705D694-D2EA-4EFB-8056-4882C505627C}"/>
                  </a:ext>
                </a:extLst>
              </p:cNvPr>
              <p:cNvCxnSpPr/>
              <p:nvPr/>
            </p:nvCxnSpPr>
            <p:spPr>
              <a:xfrm>
                <a:off x="3749040" y="5643155"/>
                <a:ext cx="4807131" cy="0"/>
              </a:xfrm>
              <a:prstGeom prst="line">
                <a:avLst/>
              </a:prstGeom>
              <a:ln w="254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34358CC-FEF7-4E6C-B197-F1A3BEC71C66}"/>
                  </a:ext>
                </a:extLst>
              </p:cNvPr>
              <p:cNvCxnSpPr>
                <a:cxnSpLocks/>
              </p:cNvCxnSpPr>
              <p:nvPr/>
            </p:nvCxnSpPr>
            <p:spPr>
              <a:xfrm flipV="1">
                <a:off x="3082834" y="1881052"/>
                <a:ext cx="0" cy="1005839"/>
              </a:xfrm>
              <a:prstGeom prst="line">
                <a:avLst/>
              </a:prstGeom>
              <a:ln w="25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D4297043-35AB-4626-B27C-08D889D68B80}"/>
                  </a:ext>
                </a:extLst>
              </p:cNvPr>
              <p:cNvSpPr/>
              <p:nvPr/>
            </p:nvSpPr>
            <p:spPr>
              <a:xfrm>
                <a:off x="2625634" y="1137679"/>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Lora" pitchFamily="2" charset="0"/>
                </a:endParaRPr>
              </a:p>
            </p:txBody>
          </p:sp>
          <p:sp>
            <p:nvSpPr>
              <p:cNvPr id="39" name="Oval 38">
                <a:extLst>
                  <a:ext uri="{FF2B5EF4-FFF2-40B4-BE49-F238E27FC236}">
                    <a16:creationId xmlns:a16="http://schemas.microsoft.com/office/drawing/2014/main" id="{EF84718E-E37E-401E-94B1-CFB0DC029609}"/>
                  </a:ext>
                </a:extLst>
              </p:cNvPr>
              <p:cNvSpPr/>
              <p:nvPr/>
            </p:nvSpPr>
            <p:spPr>
              <a:xfrm>
                <a:off x="8438606" y="1672046"/>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Lora" pitchFamily="2" charset="0"/>
                </a:endParaRPr>
              </a:p>
            </p:txBody>
          </p:sp>
          <p:sp>
            <p:nvSpPr>
              <p:cNvPr id="40" name="Oval 39">
                <a:extLst>
                  <a:ext uri="{FF2B5EF4-FFF2-40B4-BE49-F238E27FC236}">
                    <a16:creationId xmlns:a16="http://schemas.microsoft.com/office/drawing/2014/main" id="{88CCADFB-57FD-414B-829A-40D17BE5D585}"/>
                  </a:ext>
                </a:extLst>
              </p:cNvPr>
              <p:cNvSpPr/>
              <p:nvPr/>
            </p:nvSpPr>
            <p:spPr>
              <a:xfrm>
                <a:off x="8438606" y="3389812"/>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Lora" pitchFamily="2" charset="0"/>
                </a:endParaRPr>
              </a:p>
            </p:txBody>
          </p:sp>
          <p:sp>
            <p:nvSpPr>
              <p:cNvPr id="41" name="Oval 40">
                <a:extLst>
                  <a:ext uri="{FF2B5EF4-FFF2-40B4-BE49-F238E27FC236}">
                    <a16:creationId xmlns:a16="http://schemas.microsoft.com/office/drawing/2014/main" id="{BA04A423-8123-4B28-973E-6645402D1199}"/>
                  </a:ext>
                </a:extLst>
              </p:cNvPr>
              <p:cNvSpPr/>
              <p:nvPr/>
            </p:nvSpPr>
            <p:spPr>
              <a:xfrm>
                <a:off x="8438606" y="5185955"/>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Lora" pitchFamily="2" charset="0"/>
                </a:endParaRPr>
              </a:p>
            </p:txBody>
          </p:sp>
          <p:grpSp>
            <p:nvGrpSpPr>
              <p:cNvPr id="42" name="Group 41">
                <a:extLst>
                  <a:ext uri="{FF2B5EF4-FFF2-40B4-BE49-F238E27FC236}">
                    <a16:creationId xmlns:a16="http://schemas.microsoft.com/office/drawing/2014/main" id="{253F1D57-234F-4DFC-B8B4-6B21A34CFCC7}"/>
                  </a:ext>
                </a:extLst>
              </p:cNvPr>
              <p:cNvGrpSpPr/>
              <p:nvPr/>
            </p:nvGrpSpPr>
            <p:grpSpPr>
              <a:xfrm>
                <a:off x="3702637" y="1466781"/>
                <a:ext cx="8600680" cy="5110534"/>
                <a:chOff x="3702637" y="1466781"/>
                <a:chExt cx="8600680" cy="5110534"/>
              </a:xfrm>
            </p:grpSpPr>
            <p:grpSp>
              <p:nvGrpSpPr>
                <p:cNvPr id="50" name="Group 49">
                  <a:extLst>
                    <a:ext uri="{FF2B5EF4-FFF2-40B4-BE49-F238E27FC236}">
                      <a16:creationId xmlns:a16="http://schemas.microsoft.com/office/drawing/2014/main" id="{6ED4B942-96DC-49C7-A476-633981F3ACE0}"/>
                    </a:ext>
                  </a:extLst>
                </p:cNvPr>
                <p:cNvGrpSpPr/>
                <p:nvPr/>
              </p:nvGrpSpPr>
              <p:grpSpPr>
                <a:xfrm>
                  <a:off x="8313825" y="2516953"/>
                  <a:ext cx="3607446" cy="523220"/>
                  <a:chOff x="8313825" y="2516953"/>
                  <a:chExt cx="3607446" cy="523220"/>
                </a:xfrm>
              </p:grpSpPr>
              <p:sp>
                <p:nvSpPr>
                  <p:cNvPr id="60" name="TextBox 59">
                    <a:extLst>
                      <a:ext uri="{FF2B5EF4-FFF2-40B4-BE49-F238E27FC236}">
                        <a16:creationId xmlns:a16="http://schemas.microsoft.com/office/drawing/2014/main" id="{90B065AA-D8DA-4C99-AEBD-42BA81A3BD1B}"/>
                      </a:ext>
                    </a:extLst>
                  </p:cNvPr>
                  <p:cNvSpPr txBox="1"/>
                  <p:nvPr/>
                </p:nvSpPr>
                <p:spPr>
                  <a:xfrm>
                    <a:off x="9196250" y="2646816"/>
                    <a:ext cx="2725021" cy="307777"/>
                  </a:xfrm>
                  <a:prstGeom prst="rect">
                    <a:avLst/>
                  </a:prstGeom>
                  <a:noFill/>
                </p:spPr>
                <p:txBody>
                  <a:bodyPr wrap="square" rtlCol="0">
                    <a:spAutoFit/>
                  </a:bodyPr>
                  <a:lstStyle/>
                  <a:p>
                    <a:r>
                      <a:rPr lang="en-US" sz="1400" dirty="0">
                        <a:solidFill>
                          <a:schemeClr val="tx1">
                            <a:lumMod val="75000"/>
                            <a:lumOff val="25000"/>
                          </a:schemeClr>
                        </a:solidFill>
                        <a:latin typeface="Lora" pitchFamily="2" charset="0"/>
                      </a:rPr>
                      <a:t>Videos and presentation</a:t>
                    </a:r>
                  </a:p>
                </p:txBody>
              </p:sp>
              <p:sp>
                <p:nvSpPr>
                  <p:cNvPr id="61" name="TextBox 60">
                    <a:extLst>
                      <a:ext uri="{FF2B5EF4-FFF2-40B4-BE49-F238E27FC236}">
                        <a16:creationId xmlns:a16="http://schemas.microsoft.com/office/drawing/2014/main" id="{337D5142-71F7-45AE-8924-0FB0269870F8}"/>
                      </a:ext>
                    </a:extLst>
                  </p:cNvPr>
                  <p:cNvSpPr txBox="1"/>
                  <p:nvPr/>
                </p:nvSpPr>
                <p:spPr>
                  <a:xfrm>
                    <a:off x="8313825" y="2516953"/>
                    <a:ext cx="777922" cy="523220"/>
                  </a:xfrm>
                  <a:prstGeom prst="rect">
                    <a:avLst/>
                  </a:prstGeom>
                  <a:noFill/>
                </p:spPr>
                <p:txBody>
                  <a:bodyPr wrap="square" rtlCol="0">
                    <a:spAutoFit/>
                  </a:bodyPr>
                  <a:lstStyle/>
                  <a:p>
                    <a:pPr algn="ctr"/>
                    <a:r>
                      <a:rPr lang="en-US" sz="2800" b="1" dirty="0">
                        <a:solidFill>
                          <a:schemeClr val="tx1">
                            <a:lumMod val="75000"/>
                            <a:lumOff val="25000"/>
                          </a:schemeClr>
                        </a:solidFill>
                        <a:latin typeface="Lora" pitchFamily="2" charset="0"/>
                      </a:rPr>
                      <a:t>7%</a:t>
                    </a:r>
                  </a:p>
                </p:txBody>
              </p:sp>
            </p:grpSp>
            <p:grpSp>
              <p:nvGrpSpPr>
                <p:cNvPr id="51" name="Group 50">
                  <a:extLst>
                    <a:ext uri="{FF2B5EF4-FFF2-40B4-BE49-F238E27FC236}">
                      <a16:creationId xmlns:a16="http://schemas.microsoft.com/office/drawing/2014/main" id="{7DC84E6D-ECBE-4003-B9ED-10B9B859E0FF}"/>
                    </a:ext>
                  </a:extLst>
                </p:cNvPr>
                <p:cNvGrpSpPr/>
                <p:nvPr/>
              </p:nvGrpSpPr>
              <p:grpSpPr>
                <a:xfrm>
                  <a:off x="8313825" y="4326158"/>
                  <a:ext cx="3607446" cy="523220"/>
                  <a:chOff x="8313825" y="2516953"/>
                  <a:chExt cx="3607446" cy="523220"/>
                </a:xfrm>
              </p:grpSpPr>
              <p:sp>
                <p:nvSpPr>
                  <p:cNvPr id="58" name="TextBox 57">
                    <a:extLst>
                      <a:ext uri="{FF2B5EF4-FFF2-40B4-BE49-F238E27FC236}">
                        <a16:creationId xmlns:a16="http://schemas.microsoft.com/office/drawing/2014/main" id="{589A3D0A-F2EC-49CF-95C8-408E21034A9E}"/>
                      </a:ext>
                    </a:extLst>
                  </p:cNvPr>
                  <p:cNvSpPr txBox="1"/>
                  <p:nvPr/>
                </p:nvSpPr>
                <p:spPr>
                  <a:xfrm>
                    <a:off x="9196250" y="2646816"/>
                    <a:ext cx="2725021" cy="307777"/>
                  </a:xfrm>
                  <a:prstGeom prst="rect">
                    <a:avLst/>
                  </a:prstGeom>
                  <a:noFill/>
                </p:spPr>
                <p:txBody>
                  <a:bodyPr wrap="square" rtlCol="0">
                    <a:spAutoFit/>
                  </a:bodyPr>
                  <a:lstStyle/>
                  <a:p>
                    <a:r>
                      <a:rPr lang="en-US" sz="1400" dirty="0">
                        <a:solidFill>
                          <a:schemeClr val="tx1">
                            <a:lumMod val="75000"/>
                            <a:lumOff val="25000"/>
                          </a:schemeClr>
                        </a:solidFill>
                        <a:latin typeface="Lora" pitchFamily="2" charset="0"/>
                      </a:rPr>
                      <a:t>Charts and data virtualization</a:t>
                    </a:r>
                  </a:p>
                </p:txBody>
              </p:sp>
              <p:sp>
                <p:nvSpPr>
                  <p:cNvPr id="59" name="TextBox 58">
                    <a:extLst>
                      <a:ext uri="{FF2B5EF4-FFF2-40B4-BE49-F238E27FC236}">
                        <a16:creationId xmlns:a16="http://schemas.microsoft.com/office/drawing/2014/main" id="{15F24F19-99FC-4CCE-A5EF-1CCB8EF01AFD}"/>
                      </a:ext>
                    </a:extLst>
                  </p:cNvPr>
                  <p:cNvSpPr txBox="1"/>
                  <p:nvPr/>
                </p:nvSpPr>
                <p:spPr>
                  <a:xfrm>
                    <a:off x="8313825" y="2516953"/>
                    <a:ext cx="882426" cy="523220"/>
                  </a:xfrm>
                  <a:prstGeom prst="rect">
                    <a:avLst/>
                  </a:prstGeom>
                  <a:noFill/>
                </p:spPr>
                <p:txBody>
                  <a:bodyPr wrap="square" rtlCol="0">
                    <a:spAutoFit/>
                  </a:bodyPr>
                  <a:lstStyle/>
                  <a:p>
                    <a:pPr algn="ctr"/>
                    <a:r>
                      <a:rPr lang="en-US" sz="2800" b="1" dirty="0">
                        <a:solidFill>
                          <a:schemeClr val="tx1">
                            <a:lumMod val="75000"/>
                            <a:lumOff val="25000"/>
                          </a:schemeClr>
                        </a:solidFill>
                        <a:latin typeface="Lora" pitchFamily="2" charset="0"/>
                      </a:rPr>
                      <a:t>12%</a:t>
                    </a:r>
                  </a:p>
                </p:txBody>
              </p:sp>
            </p:grpSp>
            <p:grpSp>
              <p:nvGrpSpPr>
                <p:cNvPr id="52" name="Group 51">
                  <a:extLst>
                    <a:ext uri="{FF2B5EF4-FFF2-40B4-BE49-F238E27FC236}">
                      <a16:creationId xmlns:a16="http://schemas.microsoft.com/office/drawing/2014/main" id="{BBDA33FF-26DE-4D59-B564-7C278B85D8FD}"/>
                    </a:ext>
                  </a:extLst>
                </p:cNvPr>
                <p:cNvGrpSpPr/>
                <p:nvPr/>
              </p:nvGrpSpPr>
              <p:grpSpPr>
                <a:xfrm>
                  <a:off x="8313825" y="6054095"/>
                  <a:ext cx="3989492" cy="523220"/>
                  <a:chOff x="8313825" y="2516953"/>
                  <a:chExt cx="3989492" cy="523220"/>
                </a:xfrm>
              </p:grpSpPr>
              <p:sp>
                <p:nvSpPr>
                  <p:cNvPr id="56" name="TextBox 55">
                    <a:extLst>
                      <a:ext uri="{FF2B5EF4-FFF2-40B4-BE49-F238E27FC236}">
                        <a16:creationId xmlns:a16="http://schemas.microsoft.com/office/drawing/2014/main" id="{9FBF8BDE-3CC7-41DE-AFEA-9CD33D549795}"/>
                      </a:ext>
                    </a:extLst>
                  </p:cNvPr>
                  <p:cNvSpPr txBox="1"/>
                  <p:nvPr/>
                </p:nvSpPr>
                <p:spPr>
                  <a:xfrm>
                    <a:off x="9196250" y="2646816"/>
                    <a:ext cx="3107067" cy="307777"/>
                  </a:xfrm>
                  <a:prstGeom prst="rect">
                    <a:avLst/>
                  </a:prstGeom>
                  <a:noFill/>
                </p:spPr>
                <p:txBody>
                  <a:bodyPr wrap="square" rtlCol="0">
                    <a:spAutoFit/>
                  </a:bodyPr>
                  <a:lstStyle/>
                  <a:p>
                    <a:r>
                      <a:rPr lang="en-US" sz="1400" dirty="0">
                        <a:solidFill>
                          <a:schemeClr val="tx1">
                            <a:lumMod val="75000"/>
                            <a:lumOff val="25000"/>
                          </a:schemeClr>
                        </a:solidFill>
                        <a:latin typeface="Lora" pitchFamily="2" charset="0"/>
                      </a:rPr>
                      <a:t>Original graphics Ex. Infographics</a:t>
                    </a:r>
                  </a:p>
                </p:txBody>
              </p:sp>
              <p:sp>
                <p:nvSpPr>
                  <p:cNvPr id="57" name="TextBox 56">
                    <a:extLst>
                      <a:ext uri="{FF2B5EF4-FFF2-40B4-BE49-F238E27FC236}">
                        <a16:creationId xmlns:a16="http://schemas.microsoft.com/office/drawing/2014/main" id="{C20E64DF-663E-4A81-8519-D55400A08B54}"/>
                      </a:ext>
                    </a:extLst>
                  </p:cNvPr>
                  <p:cNvSpPr txBox="1"/>
                  <p:nvPr/>
                </p:nvSpPr>
                <p:spPr>
                  <a:xfrm>
                    <a:off x="8313825" y="2516953"/>
                    <a:ext cx="882426" cy="523220"/>
                  </a:xfrm>
                  <a:prstGeom prst="rect">
                    <a:avLst/>
                  </a:prstGeom>
                  <a:noFill/>
                </p:spPr>
                <p:txBody>
                  <a:bodyPr wrap="square" rtlCol="0">
                    <a:spAutoFit/>
                  </a:bodyPr>
                  <a:lstStyle/>
                  <a:p>
                    <a:pPr algn="ctr"/>
                    <a:r>
                      <a:rPr lang="en-US" sz="2800" b="1" dirty="0">
                        <a:solidFill>
                          <a:schemeClr val="tx1">
                            <a:lumMod val="75000"/>
                            <a:lumOff val="25000"/>
                          </a:schemeClr>
                        </a:solidFill>
                        <a:latin typeface="Lora" pitchFamily="2" charset="0"/>
                      </a:rPr>
                      <a:t>37%</a:t>
                    </a:r>
                  </a:p>
                </p:txBody>
              </p:sp>
            </p:grpSp>
            <p:grpSp>
              <p:nvGrpSpPr>
                <p:cNvPr id="53" name="Group 52">
                  <a:extLst>
                    <a:ext uri="{FF2B5EF4-FFF2-40B4-BE49-F238E27FC236}">
                      <a16:creationId xmlns:a16="http://schemas.microsoft.com/office/drawing/2014/main" id="{39DE2343-4DC2-4393-9474-D8ECB7F96678}"/>
                    </a:ext>
                  </a:extLst>
                </p:cNvPr>
                <p:cNvGrpSpPr/>
                <p:nvPr/>
              </p:nvGrpSpPr>
              <p:grpSpPr>
                <a:xfrm>
                  <a:off x="3702637" y="1466781"/>
                  <a:ext cx="2384653" cy="523220"/>
                  <a:chOff x="8431392" y="2922550"/>
                  <a:chExt cx="2384653" cy="523220"/>
                </a:xfrm>
              </p:grpSpPr>
              <p:sp>
                <p:nvSpPr>
                  <p:cNvPr id="54" name="TextBox 53">
                    <a:extLst>
                      <a:ext uri="{FF2B5EF4-FFF2-40B4-BE49-F238E27FC236}">
                        <a16:creationId xmlns:a16="http://schemas.microsoft.com/office/drawing/2014/main" id="{36CAA0B8-A04F-44E2-95A4-C0792F3E297C}"/>
                      </a:ext>
                    </a:extLst>
                  </p:cNvPr>
                  <p:cNvSpPr txBox="1"/>
                  <p:nvPr/>
                </p:nvSpPr>
                <p:spPr>
                  <a:xfrm>
                    <a:off x="9196251" y="3030272"/>
                    <a:ext cx="1619794" cy="307777"/>
                  </a:xfrm>
                  <a:prstGeom prst="rect">
                    <a:avLst/>
                  </a:prstGeom>
                  <a:noFill/>
                </p:spPr>
                <p:txBody>
                  <a:bodyPr wrap="square" rtlCol="0">
                    <a:spAutoFit/>
                  </a:bodyPr>
                  <a:lstStyle/>
                  <a:p>
                    <a:r>
                      <a:rPr lang="en-US" sz="1400" dirty="0">
                        <a:solidFill>
                          <a:schemeClr val="tx1">
                            <a:lumMod val="75000"/>
                            <a:lumOff val="25000"/>
                          </a:schemeClr>
                        </a:solidFill>
                        <a:latin typeface="Lora" pitchFamily="2" charset="0"/>
                      </a:rPr>
                      <a:t>Gifs and mems</a:t>
                    </a:r>
                  </a:p>
                </p:txBody>
              </p:sp>
              <p:sp>
                <p:nvSpPr>
                  <p:cNvPr id="55" name="TextBox 54">
                    <a:extLst>
                      <a:ext uri="{FF2B5EF4-FFF2-40B4-BE49-F238E27FC236}">
                        <a16:creationId xmlns:a16="http://schemas.microsoft.com/office/drawing/2014/main" id="{0C967CCE-5656-47A1-A8A1-AE8065489114}"/>
                      </a:ext>
                    </a:extLst>
                  </p:cNvPr>
                  <p:cNvSpPr txBox="1"/>
                  <p:nvPr/>
                </p:nvSpPr>
                <p:spPr>
                  <a:xfrm>
                    <a:off x="8431392" y="2922550"/>
                    <a:ext cx="830176" cy="523220"/>
                  </a:xfrm>
                  <a:prstGeom prst="rect">
                    <a:avLst/>
                  </a:prstGeom>
                  <a:noFill/>
                </p:spPr>
                <p:txBody>
                  <a:bodyPr wrap="square" rtlCol="0">
                    <a:spAutoFit/>
                  </a:bodyPr>
                  <a:lstStyle/>
                  <a:p>
                    <a:pPr algn="ctr"/>
                    <a:r>
                      <a:rPr lang="en-US" sz="2800" dirty="0">
                        <a:solidFill>
                          <a:schemeClr val="tx1">
                            <a:lumMod val="75000"/>
                            <a:lumOff val="25000"/>
                          </a:schemeClr>
                        </a:solidFill>
                        <a:latin typeface="Lora" pitchFamily="2" charset="0"/>
                      </a:rPr>
                      <a:t>4%</a:t>
                    </a:r>
                  </a:p>
                </p:txBody>
              </p:sp>
            </p:grpSp>
          </p:grpSp>
          <p:pic>
            <p:nvPicPr>
              <p:cNvPr id="43" name="Graphic 42" descr="Bar graph with upward trend">
                <a:extLst>
                  <a:ext uri="{FF2B5EF4-FFF2-40B4-BE49-F238E27FC236}">
                    <a16:creationId xmlns:a16="http://schemas.microsoft.com/office/drawing/2014/main" id="{7FE04A76-DE1B-4053-AB3B-9603984ABCB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629748" y="3571724"/>
                <a:ext cx="532116" cy="532116"/>
              </a:xfrm>
              <a:prstGeom prst="rect">
                <a:avLst/>
              </a:prstGeom>
            </p:spPr>
          </p:pic>
          <p:pic>
            <p:nvPicPr>
              <p:cNvPr id="44" name="Graphic 43" descr="Stamp">
                <a:extLst>
                  <a:ext uri="{FF2B5EF4-FFF2-40B4-BE49-F238E27FC236}">
                    <a16:creationId xmlns:a16="http://schemas.microsoft.com/office/drawing/2014/main" id="{DFDAE92A-6948-4189-89E2-853E7EA73FF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29748" y="5377097"/>
                <a:ext cx="532116" cy="532116"/>
              </a:xfrm>
              <a:prstGeom prst="rect">
                <a:avLst/>
              </a:prstGeom>
            </p:spPr>
          </p:pic>
          <p:pic>
            <p:nvPicPr>
              <p:cNvPr id="45" name="Graphic 44" descr="Camera">
                <a:extLst>
                  <a:ext uri="{FF2B5EF4-FFF2-40B4-BE49-F238E27FC236}">
                    <a16:creationId xmlns:a16="http://schemas.microsoft.com/office/drawing/2014/main" id="{564EE61B-F362-4DE6-8F89-E9CC141B63B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016872" y="3354084"/>
                <a:ext cx="532116" cy="532116"/>
              </a:xfrm>
              <a:prstGeom prst="rect">
                <a:avLst/>
              </a:prstGeom>
            </p:spPr>
          </p:pic>
          <p:pic>
            <p:nvPicPr>
              <p:cNvPr id="46" name="Graphic 45" descr="Presentation with media">
                <a:extLst>
                  <a:ext uri="{FF2B5EF4-FFF2-40B4-BE49-F238E27FC236}">
                    <a16:creationId xmlns:a16="http://schemas.microsoft.com/office/drawing/2014/main" id="{B2010278-C95C-4DB0-92AE-5B980B035C8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636279" y="1867989"/>
                <a:ext cx="532116" cy="532116"/>
              </a:xfrm>
              <a:prstGeom prst="rect">
                <a:avLst/>
              </a:prstGeom>
            </p:spPr>
          </p:pic>
          <p:pic>
            <p:nvPicPr>
              <p:cNvPr id="47" name="Graphic 46" descr="Smiling face with no fill">
                <a:extLst>
                  <a:ext uri="{FF2B5EF4-FFF2-40B4-BE49-F238E27FC236}">
                    <a16:creationId xmlns:a16="http://schemas.microsoft.com/office/drawing/2014/main" id="{375BBB5D-EEBE-42C3-9489-0E7AFE39361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810099" y="1462333"/>
                <a:ext cx="532116" cy="532116"/>
              </a:xfrm>
              <a:prstGeom prst="rect">
                <a:avLst/>
              </a:prstGeom>
            </p:spPr>
          </p:pic>
          <p:sp>
            <p:nvSpPr>
              <p:cNvPr id="48" name="TextBox 47">
                <a:extLst>
                  <a:ext uri="{FF2B5EF4-FFF2-40B4-BE49-F238E27FC236}">
                    <a16:creationId xmlns:a16="http://schemas.microsoft.com/office/drawing/2014/main" id="{A79EB7F9-8E47-4ED5-93BE-9BF96CDE76AF}"/>
                  </a:ext>
                </a:extLst>
              </p:cNvPr>
              <p:cNvSpPr txBox="1"/>
              <p:nvPr/>
            </p:nvSpPr>
            <p:spPr>
              <a:xfrm>
                <a:off x="1502383" y="4259726"/>
                <a:ext cx="1307716" cy="523220"/>
              </a:xfrm>
              <a:prstGeom prst="rect">
                <a:avLst/>
              </a:prstGeom>
              <a:noFill/>
            </p:spPr>
            <p:txBody>
              <a:bodyPr wrap="square" rtlCol="0">
                <a:spAutoFit/>
              </a:bodyPr>
              <a:lstStyle/>
              <a:p>
                <a:pPr algn="ctr"/>
                <a:r>
                  <a:rPr lang="en-US" sz="1400" dirty="0">
                    <a:solidFill>
                      <a:schemeClr val="bg1"/>
                    </a:solidFill>
                    <a:latin typeface="Lora" pitchFamily="2" charset="0"/>
                  </a:rPr>
                  <a:t>Stock photography</a:t>
                </a:r>
              </a:p>
            </p:txBody>
          </p:sp>
          <p:sp>
            <p:nvSpPr>
              <p:cNvPr id="49" name="TextBox 48">
                <a:extLst>
                  <a:ext uri="{FF2B5EF4-FFF2-40B4-BE49-F238E27FC236}">
                    <a16:creationId xmlns:a16="http://schemas.microsoft.com/office/drawing/2014/main" id="{C3B8DEC7-77D8-4832-8365-2AAEDA8F6C86}"/>
                  </a:ext>
                </a:extLst>
              </p:cNvPr>
              <p:cNvSpPr txBox="1"/>
              <p:nvPr/>
            </p:nvSpPr>
            <p:spPr>
              <a:xfrm>
                <a:off x="1660006" y="3847012"/>
                <a:ext cx="1097841" cy="523220"/>
              </a:xfrm>
              <a:prstGeom prst="rect">
                <a:avLst/>
              </a:prstGeom>
              <a:noFill/>
            </p:spPr>
            <p:txBody>
              <a:bodyPr wrap="square" rtlCol="0">
                <a:spAutoFit/>
              </a:bodyPr>
              <a:lstStyle/>
              <a:p>
                <a:pPr algn="ctr"/>
                <a:r>
                  <a:rPr lang="en-US" sz="2800" dirty="0">
                    <a:solidFill>
                      <a:schemeClr val="bg1"/>
                    </a:solidFill>
                    <a:latin typeface="Lora" pitchFamily="2" charset="0"/>
                  </a:rPr>
                  <a:t>40%</a:t>
                </a:r>
              </a:p>
            </p:txBody>
          </p:sp>
        </p:grpSp>
      </p:grpSp>
    </p:spTree>
    <p:extLst>
      <p:ext uri="{BB962C8B-B14F-4D97-AF65-F5344CB8AC3E}">
        <p14:creationId xmlns:p14="http://schemas.microsoft.com/office/powerpoint/2010/main" val="1062641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20" y="1282"/>
            <a:ext cx="12191980" cy="6856718"/>
          </a:xfrm>
          <a:prstGeom prst="rect">
            <a:avLst/>
          </a:prstGeom>
        </p:spPr>
      </p:pic>
      <p:sp>
        <p:nvSpPr>
          <p:cNvPr id="5" name="Rectangle 4">
            <a:extLst>
              <a:ext uri="{FF2B5EF4-FFF2-40B4-BE49-F238E27FC236}">
                <a16:creationId xmlns:a16="http://schemas.microsoft.com/office/drawing/2014/main" id="{EDE477EA-3E33-4725-B792-C35FCE529F2E}"/>
              </a:ext>
            </a:extLst>
          </p:cNvPr>
          <p:cNvSpPr/>
          <p:nvPr/>
        </p:nvSpPr>
        <p:spPr>
          <a:xfrm>
            <a:off x="1136343" y="0"/>
            <a:ext cx="11054134"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6" name="Chart 85">
            <a:extLst>
              <a:ext uri="{FF2B5EF4-FFF2-40B4-BE49-F238E27FC236}">
                <a16:creationId xmlns:a16="http://schemas.microsoft.com/office/drawing/2014/main" id="{38EC3FB9-D268-40EA-8E4A-2F3C6D03DF1F}"/>
              </a:ext>
            </a:extLst>
          </p:cNvPr>
          <p:cNvGraphicFramePr/>
          <p:nvPr>
            <p:extLst>
              <p:ext uri="{D42A27DB-BD31-4B8C-83A1-F6EECF244321}">
                <p14:modId xmlns:p14="http://schemas.microsoft.com/office/powerpoint/2010/main" val="401647258"/>
              </p:ext>
            </p:extLst>
          </p:nvPr>
        </p:nvGraphicFramePr>
        <p:xfrm>
          <a:off x="208177" y="2632674"/>
          <a:ext cx="4956629" cy="3304420"/>
        </p:xfrm>
        <a:graphic>
          <a:graphicData uri="http://schemas.openxmlformats.org/drawingml/2006/chart">
            <c:chart xmlns:c="http://schemas.openxmlformats.org/drawingml/2006/chart" xmlns:r="http://schemas.openxmlformats.org/officeDocument/2006/relationships" r:id="rId3"/>
          </a:graphicData>
        </a:graphic>
      </p:graphicFrame>
      <p:sp>
        <p:nvSpPr>
          <p:cNvPr id="87" name="TextBox 86">
            <a:extLst>
              <a:ext uri="{FF2B5EF4-FFF2-40B4-BE49-F238E27FC236}">
                <a16:creationId xmlns:a16="http://schemas.microsoft.com/office/drawing/2014/main" id="{38ACE36E-CFEC-43A8-ACDA-2D284295309E}"/>
              </a:ext>
            </a:extLst>
          </p:cNvPr>
          <p:cNvSpPr txBox="1"/>
          <p:nvPr/>
        </p:nvSpPr>
        <p:spPr>
          <a:xfrm>
            <a:off x="8876756" y="2510891"/>
            <a:ext cx="2725021" cy="307777"/>
          </a:xfrm>
          <a:prstGeom prst="rect">
            <a:avLst/>
          </a:prstGeom>
          <a:noFill/>
        </p:spPr>
        <p:txBody>
          <a:bodyPr wrap="square" rtlCol="0">
            <a:spAutoFit/>
          </a:bodyPr>
          <a:lstStyle/>
          <a:p>
            <a:r>
              <a:rPr lang="en-US" sz="1400" dirty="0">
                <a:solidFill>
                  <a:schemeClr val="tx1">
                    <a:lumMod val="75000"/>
                    <a:lumOff val="25000"/>
                  </a:schemeClr>
                </a:solidFill>
                <a:latin typeface="Lora" pitchFamily="2" charset="0"/>
              </a:rPr>
              <a:t>Videos and presentation</a:t>
            </a:r>
          </a:p>
        </p:txBody>
      </p:sp>
      <p:sp>
        <p:nvSpPr>
          <p:cNvPr id="88" name="TextBox 87">
            <a:extLst>
              <a:ext uri="{FF2B5EF4-FFF2-40B4-BE49-F238E27FC236}">
                <a16:creationId xmlns:a16="http://schemas.microsoft.com/office/drawing/2014/main" id="{B96A61F8-0D92-40EA-A03D-9DCB63B7BAEC}"/>
              </a:ext>
            </a:extLst>
          </p:cNvPr>
          <p:cNvSpPr txBox="1"/>
          <p:nvPr/>
        </p:nvSpPr>
        <p:spPr>
          <a:xfrm>
            <a:off x="7994331" y="2381028"/>
            <a:ext cx="777922" cy="523220"/>
          </a:xfrm>
          <a:prstGeom prst="rect">
            <a:avLst/>
          </a:prstGeom>
          <a:noFill/>
        </p:spPr>
        <p:txBody>
          <a:bodyPr wrap="square" rtlCol="0">
            <a:spAutoFit/>
          </a:bodyPr>
          <a:lstStyle/>
          <a:p>
            <a:pPr algn="ctr"/>
            <a:r>
              <a:rPr lang="en-US" sz="2800" b="1" dirty="0">
                <a:solidFill>
                  <a:schemeClr val="tx1">
                    <a:lumMod val="75000"/>
                    <a:lumOff val="25000"/>
                  </a:schemeClr>
                </a:solidFill>
                <a:latin typeface="Lora" pitchFamily="2" charset="0"/>
              </a:rPr>
              <a:t>7%</a:t>
            </a:r>
          </a:p>
        </p:txBody>
      </p:sp>
      <p:sp>
        <p:nvSpPr>
          <p:cNvPr id="89" name="TextBox 88">
            <a:extLst>
              <a:ext uri="{FF2B5EF4-FFF2-40B4-BE49-F238E27FC236}">
                <a16:creationId xmlns:a16="http://schemas.microsoft.com/office/drawing/2014/main" id="{9CB58EC0-5EA2-413B-B506-BFF09B2A5983}"/>
              </a:ext>
            </a:extLst>
          </p:cNvPr>
          <p:cNvSpPr txBox="1"/>
          <p:nvPr/>
        </p:nvSpPr>
        <p:spPr>
          <a:xfrm>
            <a:off x="8876756" y="4320096"/>
            <a:ext cx="2725021" cy="307777"/>
          </a:xfrm>
          <a:prstGeom prst="rect">
            <a:avLst/>
          </a:prstGeom>
          <a:noFill/>
        </p:spPr>
        <p:txBody>
          <a:bodyPr wrap="square" rtlCol="0">
            <a:spAutoFit/>
          </a:bodyPr>
          <a:lstStyle/>
          <a:p>
            <a:r>
              <a:rPr lang="en-US" sz="1400" dirty="0">
                <a:solidFill>
                  <a:schemeClr val="tx1">
                    <a:lumMod val="75000"/>
                    <a:lumOff val="25000"/>
                  </a:schemeClr>
                </a:solidFill>
                <a:latin typeface="Lora" pitchFamily="2" charset="0"/>
              </a:rPr>
              <a:t>Charts and data virtualization</a:t>
            </a:r>
          </a:p>
        </p:txBody>
      </p:sp>
      <p:sp>
        <p:nvSpPr>
          <p:cNvPr id="90" name="TextBox 89">
            <a:extLst>
              <a:ext uri="{FF2B5EF4-FFF2-40B4-BE49-F238E27FC236}">
                <a16:creationId xmlns:a16="http://schemas.microsoft.com/office/drawing/2014/main" id="{FD7F3E30-985A-43A2-A676-6C0E9F148818}"/>
              </a:ext>
            </a:extLst>
          </p:cNvPr>
          <p:cNvSpPr txBox="1"/>
          <p:nvPr/>
        </p:nvSpPr>
        <p:spPr>
          <a:xfrm>
            <a:off x="7994331" y="4190233"/>
            <a:ext cx="882426" cy="523220"/>
          </a:xfrm>
          <a:prstGeom prst="rect">
            <a:avLst/>
          </a:prstGeom>
          <a:noFill/>
        </p:spPr>
        <p:txBody>
          <a:bodyPr wrap="square" rtlCol="0">
            <a:spAutoFit/>
          </a:bodyPr>
          <a:lstStyle/>
          <a:p>
            <a:pPr algn="ctr"/>
            <a:r>
              <a:rPr lang="en-US" sz="2800" b="1" dirty="0">
                <a:solidFill>
                  <a:schemeClr val="tx1">
                    <a:lumMod val="75000"/>
                    <a:lumOff val="25000"/>
                  </a:schemeClr>
                </a:solidFill>
                <a:latin typeface="Lora" pitchFamily="2" charset="0"/>
              </a:rPr>
              <a:t>12%</a:t>
            </a:r>
          </a:p>
        </p:txBody>
      </p:sp>
      <p:sp>
        <p:nvSpPr>
          <p:cNvPr id="91" name="TextBox 90">
            <a:extLst>
              <a:ext uri="{FF2B5EF4-FFF2-40B4-BE49-F238E27FC236}">
                <a16:creationId xmlns:a16="http://schemas.microsoft.com/office/drawing/2014/main" id="{03D69FFE-AB9B-434D-937C-DF859FB4CDBA}"/>
              </a:ext>
            </a:extLst>
          </p:cNvPr>
          <p:cNvSpPr txBox="1"/>
          <p:nvPr/>
        </p:nvSpPr>
        <p:spPr>
          <a:xfrm>
            <a:off x="8876756" y="6048033"/>
            <a:ext cx="3107067" cy="307777"/>
          </a:xfrm>
          <a:prstGeom prst="rect">
            <a:avLst/>
          </a:prstGeom>
          <a:noFill/>
        </p:spPr>
        <p:txBody>
          <a:bodyPr wrap="square" rtlCol="0">
            <a:spAutoFit/>
          </a:bodyPr>
          <a:lstStyle/>
          <a:p>
            <a:r>
              <a:rPr lang="en-US" sz="1400" dirty="0">
                <a:solidFill>
                  <a:schemeClr val="tx1">
                    <a:lumMod val="75000"/>
                    <a:lumOff val="25000"/>
                  </a:schemeClr>
                </a:solidFill>
                <a:latin typeface="Lora" pitchFamily="2" charset="0"/>
              </a:rPr>
              <a:t>Original graphics Ex. Infographics</a:t>
            </a:r>
          </a:p>
        </p:txBody>
      </p:sp>
      <p:sp>
        <p:nvSpPr>
          <p:cNvPr id="92" name="TextBox 91">
            <a:extLst>
              <a:ext uri="{FF2B5EF4-FFF2-40B4-BE49-F238E27FC236}">
                <a16:creationId xmlns:a16="http://schemas.microsoft.com/office/drawing/2014/main" id="{EE7F4E97-7C79-458F-9940-4D98FDBC8B93}"/>
              </a:ext>
            </a:extLst>
          </p:cNvPr>
          <p:cNvSpPr txBox="1"/>
          <p:nvPr/>
        </p:nvSpPr>
        <p:spPr>
          <a:xfrm>
            <a:off x="7994331" y="5918170"/>
            <a:ext cx="882426" cy="523220"/>
          </a:xfrm>
          <a:prstGeom prst="rect">
            <a:avLst/>
          </a:prstGeom>
          <a:noFill/>
        </p:spPr>
        <p:txBody>
          <a:bodyPr wrap="square" rtlCol="0">
            <a:spAutoFit/>
          </a:bodyPr>
          <a:lstStyle/>
          <a:p>
            <a:pPr algn="ctr"/>
            <a:r>
              <a:rPr lang="en-US" sz="2800" b="1" dirty="0">
                <a:solidFill>
                  <a:schemeClr val="tx1">
                    <a:lumMod val="75000"/>
                    <a:lumOff val="25000"/>
                  </a:schemeClr>
                </a:solidFill>
                <a:latin typeface="Lora" pitchFamily="2" charset="0"/>
              </a:rPr>
              <a:t>37%</a:t>
            </a:r>
          </a:p>
        </p:txBody>
      </p:sp>
      <p:sp>
        <p:nvSpPr>
          <p:cNvPr id="93" name="TextBox 92">
            <a:extLst>
              <a:ext uri="{FF2B5EF4-FFF2-40B4-BE49-F238E27FC236}">
                <a16:creationId xmlns:a16="http://schemas.microsoft.com/office/drawing/2014/main" id="{F4E195B6-8403-4D9C-89C9-3BF8D754B230}"/>
              </a:ext>
            </a:extLst>
          </p:cNvPr>
          <p:cNvSpPr txBox="1"/>
          <p:nvPr/>
        </p:nvSpPr>
        <p:spPr>
          <a:xfrm>
            <a:off x="4148002" y="1438578"/>
            <a:ext cx="1619794" cy="307777"/>
          </a:xfrm>
          <a:prstGeom prst="rect">
            <a:avLst/>
          </a:prstGeom>
          <a:noFill/>
        </p:spPr>
        <p:txBody>
          <a:bodyPr wrap="square" rtlCol="0">
            <a:spAutoFit/>
          </a:bodyPr>
          <a:lstStyle/>
          <a:p>
            <a:r>
              <a:rPr lang="en-US" sz="1400" dirty="0">
                <a:solidFill>
                  <a:schemeClr val="tx1">
                    <a:lumMod val="75000"/>
                    <a:lumOff val="25000"/>
                  </a:schemeClr>
                </a:solidFill>
                <a:latin typeface="Lora" pitchFamily="2" charset="0"/>
              </a:rPr>
              <a:t>Gifs and mems</a:t>
            </a:r>
          </a:p>
        </p:txBody>
      </p:sp>
      <p:sp>
        <p:nvSpPr>
          <p:cNvPr id="94" name="TextBox 93">
            <a:extLst>
              <a:ext uri="{FF2B5EF4-FFF2-40B4-BE49-F238E27FC236}">
                <a16:creationId xmlns:a16="http://schemas.microsoft.com/office/drawing/2014/main" id="{E739C1CF-83FA-4E30-B9DF-D4F340C8E3C4}"/>
              </a:ext>
            </a:extLst>
          </p:cNvPr>
          <p:cNvSpPr txBox="1"/>
          <p:nvPr/>
        </p:nvSpPr>
        <p:spPr>
          <a:xfrm>
            <a:off x="3383143" y="1330856"/>
            <a:ext cx="830176" cy="523220"/>
          </a:xfrm>
          <a:prstGeom prst="rect">
            <a:avLst/>
          </a:prstGeom>
          <a:noFill/>
        </p:spPr>
        <p:txBody>
          <a:bodyPr wrap="square" rtlCol="0">
            <a:spAutoFit/>
          </a:bodyPr>
          <a:lstStyle/>
          <a:p>
            <a:pPr algn="ctr"/>
            <a:r>
              <a:rPr lang="en-US" sz="2800" dirty="0">
                <a:solidFill>
                  <a:schemeClr val="tx1">
                    <a:lumMod val="75000"/>
                    <a:lumOff val="25000"/>
                  </a:schemeClr>
                </a:solidFill>
                <a:latin typeface="Lora" pitchFamily="2" charset="0"/>
              </a:rPr>
              <a:t>4%</a:t>
            </a:r>
          </a:p>
        </p:txBody>
      </p:sp>
      <p:pic>
        <p:nvPicPr>
          <p:cNvPr id="95" name="Graphic 94" descr="Bar graph with upward trend">
            <a:extLst>
              <a:ext uri="{FF2B5EF4-FFF2-40B4-BE49-F238E27FC236}">
                <a16:creationId xmlns:a16="http://schemas.microsoft.com/office/drawing/2014/main" id="{6D9C7F60-63F3-4D2D-ADCC-1070CC7B61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10254" y="3435799"/>
            <a:ext cx="532116" cy="532116"/>
          </a:xfrm>
          <a:prstGeom prst="rect">
            <a:avLst/>
          </a:prstGeom>
        </p:spPr>
      </p:pic>
      <p:pic>
        <p:nvPicPr>
          <p:cNvPr id="96" name="Graphic 95" descr="Stamp">
            <a:extLst>
              <a:ext uri="{FF2B5EF4-FFF2-40B4-BE49-F238E27FC236}">
                <a16:creationId xmlns:a16="http://schemas.microsoft.com/office/drawing/2014/main" id="{2D036489-BEA5-402C-BBC0-1804241D34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10254" y="5241172"/>
            <a:ext cx="532116" cy="532116"/>
          </a:xfrm>
          <a:prstGeom prst="rect">
            <a:avLst/>
          </a:prstGeom>
        </p:spPr>
      </p:pic>
      <p:pic>
        <p:nvPicPr>
          <p:cNvPr id="97" name="Graphic 96" descr="Presentation with media">
            <a:extLst>
              <a:ext uri="{FF2B5EF4-FFF2-40B4-BE49-F238E27FC236}">
                <a16:creationId xmlns:a16="http://schemas.microsoft.com/office/drawing/2014/main" id="{8C02310B-FAF8-4F0A-9EED-F6DF727B3B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16785" y="1732064"/>
            <a:ext cx="532116" cy="532116"/>
          </a:xfrm>
          <a:prstGeom prst="rect">
            <a:avLst/>
          </a:prstGeom>
        </p:spPr>
      </p:pic>
    </p:spTree>
    <p:extLst>
      <p:ext uri="{BB962C8B-B14F-4D97-AF65-F5344CB8AC3E}">
        <p14:creationId xmlns:p14="http://schemas.microsoft.com/office/powerpoint/2010/main" val="1415388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20" y="1282"/>
            <a:ext cx="12191980" cy="6856718"/>
          </a:xfrm>
          <a:prstGeom prst="rect">
            <a:avLst/>
          </a:prstGeom>
        </p:spPr>
      </p:pic>
      <p:sp>
        <p:nvSpPr>
          <p:cNvPr id="17" name="Rectangle 16">
            <a:extLst>
              <a:ext uri="{FF2B5EF4-FFF2-40B4-BE49-F238E27FC236}">
                <a16:creationId xmlns:a16="http://schemas.microsoft.com/office/drawing/2014/main" id="{71670543-271D-49A3-853D-B9A3D844F03E}"/>
              </a:ext>
            </a:extLst>
          </p:cNvPr>
          <p:cNvSpPr/>
          <p:nvPr/>
        </p:nvSpPr>
        <p:spPr>
          <a:xfrm>
            <a:off x="5788241" y="0"/>
            <a:ext cx="6402236"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3032C2A1-FFCE-4778-B894-5EDC9D62FB79}"/>
              </a:ext>
            </a:extLst>
          </p:cNvPr>
          <p:cNvGrpSpPr/>
          <p:nvPr/>
        </p:nvGrpSpPr>
        <p:grpSpPr>
          <a:xfrm>
            <a:off x="1295419" y="1810797"/>
            <a:ext cx="9601161" cy="4725207"/>
            <a:chOff x="1295420" y="1022080"/>
            <a:chExt cx="9601161" cy="4725207"/>
          </a:xfrm>
        </p:grpSpPr>
        <p:grpSp>
          <p:nvGrpSpPr>
            <p:cNvPr id="19" name="Group 18">
              <a:extLst>
                <a:ext uri="{FF2B5EF4-FFF2-40B4-BE49-F238E27FC236}">
                  <a16:creationId xmlns:a16="http://schemas.microsoft.com/office/drawing/2014/main" id="{E29A4039-750A-435D-B27F-AB59878B8615}"/>
                </a:ext>
              </a:extLst>
            </p:cNvPr>
            <p:cNvGrpSpPr/>
            <p:nvPr/>
          </p:nvGrpSpPr>
          <p:grpSpPr>
            <a:xfrm>
              <a:off x="2783619" y="1022080"/>
              <a:ext cx="6624762" cy="4267919"/>
              <a:chOff x="2783620" y="1488515"/>
              <a:chExt cx="6624762" cy="4267919"/>
            </a:xfrm>
          </p:grpSpPr>
          <p:graphicFrame>
            <p:nvGraphicFramePr>
              <p:cNvPr id="39" name="Chart 38">
                <a:extLst>
                  <a:ext uri="{FF2B5EF4-FFF2-40B4-BE49-F238E27FC236}">
                    <a16:creationId xmlns:a16="http://schemas.microsoft.com/office/drawing/2014/main" id="{547672C3-15FF-4F0D-941F-5890E7EA2179}"/>
                  </a:ext>
                </a:extLst>
              </p:cNvPr>
              <p:cNvGraphicFramePr/>
              <p:nvPr>
                <p:extLst>
                  <p:ext uri="{D42A27DB-BD31-4B8C-83A1-F6EECF244321}">
                    <p14:modId xmlns:p14="http://schemas.microsoft.com/office/powerpoint/2010/main" val="483649563"/>
                  </p:ext>
                </p:extLst>
              </p:nvPr>
            </p:nvGraphicFramePr>
            <p:xfrm>
              <a:off x="2783620" y="1488515"/>
              <a:ext cx="6624762" cy="4267919"/>
            </p:xfrm>
            <a:graphic>
              <a:graphicData uri="http://schemas.openxmlformats.org/drawingml/2006/chart">
                <c:chart xmlns:c="http://schemas.openxmlformats.org/drawingml/2006/chart" xmlns:r="http://schemas.openxmlformats.org/officeDocument/2006/relationships" r:id="rId3"/>
              </a:graphicData>
            </a:graphic>
          </p:graphicFrame>
          <p:grpSp>
            <p:nvGrpSpPr>
              <p:cNvPr id="40" name="Group 39">
                <a:extLst>
                  <a:ext uri="{FF2B5EF4-FFF2-40B4-BE49-F238E27FC236}">
                    <a16:creationId xmlns:a16="http://schemas.microsoft.com/office/drawing/2014/main" id="{10B8BC44-1568-4EEB-AA70-9C48723124A1}"/>
                  </a:ext>
                </a:extLst>
              </p:cNvPr>
              <p:cNvGrpSpPr/>
              <p:nvPr/>
            </p:nvGrpSpPr>
            <p:grpSpPr>
              <a:xfrm>
                <a:off x="6630370" y="3016353"/>
                <a:ext cx="1061575" cy="612702"/>
                <a:chOff x="7524523" y="2227165"/>
                <a:chExt cx="1135207" cy="655200"/>
              </a:xfrm>
            </p:grpSpPr>
            <p:sp>
              <p:nvSpPr>
                <p:cNvPr id="50" name="Oval 49">
                  <a:extLst>
                    <a:ext uri="{FF2B5EF4-FFF2-40B4-BE49-F238E27FC236}">
                      <a16:creationId xmlns:a16="http://schemas.microsoft.com/office/drawing/2014/main" id="{29CAA0BD-D4A9-4020-BDEA-1316C3114A3F}"/>
                    </a:ext>
                  </a:extLst>
                </p:cNvPr>
                <p:cNvSpPr/>
                <p:nvPr/>
              </p:nvSpPr>
              <p:spPr>
                <a:xfrm>
                  <a:off x="7764526" y="2227165"/>
                  <a:ext cx="655200" cy="655200"/>
                </a:xfrm>
                <a:prstGeom prst="ellipse">
                  <a:avLst/>
                </a:prstGeom>
                <a:solidFill>
                  <a:schemeClr val="bg1"/>
                </a:solidFill>
                <a:ln w="12700" cap="flat" cmpd="sng" algn="ctr">
                  <a:solidFill>
                    <a:schemeClr val="accent1"/>
                  </a:solidFill>
                  <a:prstDash val="solid"/>
                  <a:miter lim="800000"/>
                </a:ln>
                <a:effectLst/>
              </p:spPr>
              <p:txBody>
                <a:bodyPr rtlCol="0" anchor="ctr"/>
                <a:lstStyle/>
                <a:p>
                  <a:pPr algn="ctr" defTabSz="914377">
                    <a:defRPr/>
                  </a:pPr>
                  <a:endParaRPr lang="en-US" sz="1400" b="1" kern="0">
                    <a:solidFill>
                      <a:schemeClr val="tx1">
                        <a:lumMod val="75000"/>
                        <a:lumOff val="25000"/>
                      </a:schemeClr>
                    </a:solidFill>
                    <a:latin typeface="Lora" pitchFamily="2" charset="0"/>
                    <a:cs typeface="Arial" panose="020B0604020202020204" pitchFamily="34" charset="0"/>
                  </a:endParaRPr>
                </a:p>
              </p:txBody>
            </p:sp>
            <p:sp>
              <p:nvSpPr>
                <p:cNvPr id="51" name="TextBox 50">
                  <a:extLst>
                    <a:ext uri="{FF2B5EF4-FFF2-40B4-BE49-F238E27FC236}">
                      <a16:creationId xmlns:a16="http://schemas.microsoft.com/office/drawing/2014/main" id="{1C695841-C3EF-43F2-93C0-116321770D8E}"/>
                    </a:ext>
                  </a:extLst>
                </p:cNvPr>
                <p:cNvSpPr txBox="1"/>
                <p:nvPr/>
              </p:nvSpPr>
              <p:spPr>
                <a:xfrm>
                  <a:off x="7524523" y="2354710"/>
                  <a:ext cx="1135207" cy="362037"/>
                </a:xfrm>
                <a:prstGeom prst="rect">
                  <a:avLst/>
                </a:prstGeom>
                <a:noFill/>
              </p:spPr>
              <p:txBody>
                <a:bodyPr wrap="square" rtlCol="0">
                  <a:spAutoFit/>
                </a:bodyPr>
                <a:lstStyle/>
                <a:p>
                  <a:pPr algn="ctr" defTabSz="914377">
                    <a:defRPr/>
                  </a:pPr>
                  <a:r>
                    <a:rPr lang="en-US" sz="1600" b="1" kern="0" dirty="0">
                      <a:solidFill>
                        <a:schemeClr val="tx1">
                          <a:lumMod val="75000"/>
                          <a:lumOff val="25000"/>
                        </a:schemeClr>
                      </a:solidFill>
                      <a:latin typeface="Lora" pitchFamily="2" charset="0"/>
                      <a:cs typeface="Arial" panose="020B0604020202020204" pitchFamily="34" charset="0"/>
                    </a:rPr>
                    <a:t>40%</a:t>
                  </a:r>
                </a:p>
              </p:txBody>
            </p:sp>
          </p:grpSp>
          <p:grpSp>
            <p:nvGrpSpPr>
              <p:cNvPr id="41" name="Group 40">
                <a:extLst>
                  <a:ext uri="{FF2B5EF4-FFF2-40B4-BE49-F238E27FC236}">
                    <a16:creationId xmlns:a16="http://schemas.microsoft.com/office/drawing/2014/main" id="{B0F7BB52-92E2-4E43-8C88-17C0F377AC32}"/>
                  </a:ext>
                </a:extLst>
              </p:cNvPr>
              <p:cNvGrpSpPr/>
              <p:nvPr/>
            </p:nvGrpSpPr>
            <p:grpSpPr>
              <a:xfrm>
                <a:off x="4030419" y="2816296"/>
                <a:ext cx="800943" cy="612703"/>
                <a:chOff x="3034882" y="3637442"/>
                <a:chExt cx="856497" cy="655200"/>
              </a:xfrm>
            </p:grpSpPr>
            <p:sp>
              <p:nvSpPr>
                <p:cNvPr id="48" name="Oval 47">
                  <a:extLst>
                    <a:ext uri="{FF2B5EF4-FFF2-40B4-BE49-F238E27FC236}">
                      <a16:creationId xmlns:a16="http://schemas.microsoft.com/office/drawing/2014/main" id="{443B8718-9C62-41E6-A916-A9BB7B718512}"/>
                    </a:ext>
                  </a:extLst>
                </p:cNvPr>
                <p:cNvSpPr/>
                <p:nvPr/>
              </p:nvSpPr>
              <p:spPr>
                <a:xfrm>
                  <a:off x="3135530" y="3637442"/>
                  <a:ext cx="655200" cy="655200"/>
                </a:xfrm>
                <a:prstGeom prst="ellipse">
                  <a:avLst/>
                </a:prstGeom>
                <a:solidFill>
                  <a:schemeClr val="bg1"/>
                </a:solidFill>
                <a:ln w="12700" cap="flat" cmpd="sng" algn="ctr">
                  <a:solidFill>
                    <a:schemeClr val="accent3"/>
                  </a:solidFill>
                  <a:prstDash val="solid"/>
                  <a:miter lim="800000"/>
                </a:ln>
                <a:effectLst/>
              </p:spPr>
              <p:txBody>
                <a:bodyPr rtlCol="0" anchor="ctr"/>
                <a:lstStyle/>
                <a:p>
                  <a:pPr algn="ctr" defTabSz="914377">
                    <a:defRPr/>
                  </a:pPr>
                  <a:endParaRPr lang="en-US" sz="1400" b="1" kern="0">
                    <a:solidFill>
                      <a:schemeClr val="tx1">
                        <a:lumMod val="75000"/>
                        <a:lumOff val="25000"/>
                      </a:schemeClr>
                    </a:solidFill>
                    <a:latin typeface="Lora" pitchFamily="2" charset="0"/>
                    <a:cs typeface="Arial" panose="020B0604020202020204" pitchFamily="34" charset="0"/>
                  </a:endParaRPr>
                </a:p>
              </p:txBody>
            </p:sp>
            <p:sp>
              <p:nvSpPr>
                <p:cNvPr id="49" name="TextBox 48">
                  <a:extLst>
                    <a:ext uri="{FF2B5EF4-FFF2-40B4-BE49-F238E27FC236}">
                      <a16:creationId xmlns:a16="http://schemas.microsoft.com/office/drawing/2014/main" id="{B3557F8E-C068-450E-B1CE-404E5932948C}"/>
                    </a:ext>
                  </a:extLst>
                </p:cNvPr>
                <p:cNvSpPr txBox="1"/>
                <p:nvPr/>
              </p:nvSpPr>
              <p:spPr>
                <a:xfrm>
                  <a:off x="3034882" y="3764987"/>
                  <a:ext cx="856497" cy="362036"/>
                </a:xfrm>
                <a:prstGeom prst="rect">
                  <a:avLst/>
                </a:prstGeom>
                <a:noFill/>
              </p:spPr>
              <p:txBody>
                <a:bodyPr wrap="square" rtlCol="0">
                  <a:spAutoFit/>
                </a:bodyPr>
                <a:lstStyle/>
                <a:p>
                  <a:pPr algn="ctr" defTabSz="914377">
                    <a:defRPr/>
                  </a:pPr>
                  <a:r>
                    <a:rPr lang="en-US" sz="1600" b="1" kern="0" dirty="0">
                      <a:solidFill>
                        <a:schemeClr val="tx1">
                          <a:lumMod val="75000"/>
                          <a:lumOff val="25000"/>
                        </a:schemeClr>
                      </a:solidFill>
                      <a:latin typeface="Lora" pitchFamily="2" charset="0"/>
                      <a:cs typeface="Arial" panose="020B0604020202020204" pitchFamily="34" charset="0"/>
                    </a:rPr>
                    <a:t>20%</a:t>
                  </a:r>
                </a:p>
              </p:txBody>
            </p:sp>
          </p:grpSp>
          <p:grpSp>
            <p:nvGrpSpPr>
              <p:cNvPr id="42" name="Group 41">
                <a:extLst>
                  <a:ext uri="{FF2B5EF4-FFF2-40B4-BE49-F238E27FC236}">
                    <a16:creationId xmlns:a16="http://schemas.microsoft.com/office/drawing/2014/main" id="{0EED770B-73EC-43FB-9380-E916DE51FF13}"/>
                  </a:ext>
                </a:extLst>
              </p:cNvPr>
              <p:cNvGrpSpPr/>
              <p:nvPr/>
            </p:nvGrpSpPr>
            <p:grpSpPr>
              <a:xfrm>
                <a:off x="5353507" y="4508119"/>
                <a:ext cx="884455" cy="612702"/>
                <a:chOff x="5097043" y="5420762"/>
                <a:chExt cx="945802" cy="655200"/>
              </a:xfrm>
            </p:grpSpPr>
            <p:sp>
              <p:nvSpPr>
                <p:cNvPr id="46" name="Oval 45">
                  <a:extLst>
                    <a:ext uri="{FF2B5EF4-FFF2-40B4-BE49-F238E27FC236}">
                      <a16:creationId xmlns:a16="http://schemas.microsoft.com/office/drawing/2014/main" id="{51AC9706-81DB-4B79-8E67-068ED367BC96}"/>
                    </a:ext>
                  </a:extLst>
                </p:cNvPr>
                <p:cNvSpPr/>
                <p:nvPr/>
              </p:nvSpPr>
              <p:spPr>
                <a:xfrm>
                  <a:off x="5242344" y="5420762"/>
                  <a:ext cx="655200" cy="655200"/>
                </a:xfrm>
                <a:prstGeom prst="ellipse">
                  <a:avLst/>
                </a:prstGeom>
                <a:solidFill>
                  <a:schemeClr val="bg1"/>
                </a:solidFill>
                <a:ln w="12700" cap="flat" cmpd="sng" algn="ctr">
                  <a:solidFill>
                    <a:schemeClr val="accent2"/>
                  </a:solidFill>
                  <a:prstDash val="solid"/>
                  <a:miter lim="800000"/>
                </a:ln>
                <a:effectLst/>
              </p:spPr>
              <p:txBody>
                <a:bodyPr rtlCol="0" anchor="ctr"/>
                <a:lstStyle/>
                <a:p>
                  <a:pPr algn="ctr" defTabSz="914377">
                    <a:defRPr/>
                  </a:pPr>
                  <a:endParaRPr lang="en-US" sz="1400" b="1" kern="0">
                    <a:solidFill>
                      <a:schemeClr val="tx1">
                        <a:lumMod val="75000"/>
                        <a:lumOff val="25000"/>
                      </a:schemeClr>
                    </a:solidFill>
                    <a:latin typeface="Lora" pitchFamily="2" charset="0"/>
                    <a:cs typeface="Arial" panose="020B0604020202020204" pitchFamily="34" charset="0"/>
                  </a:endParaRPr>
                </a:p>
              </p:txBody>
            </p:sp>
            <p:sp>
              <p:nvSpPr>
                <p:cNvPr id="47" name="TextBox 46">
                  <a:extLst>
                    <a:ext uri="{FF2B5EF4-FFF2-40B4-BE49-F238E27FC236}">
                      <a16:creationId xmlns:a16="http://schemas.microsoft.com/office/drawing/2014/main" id="{80EF52E0-280E-46BB-88AF-3C543DD9A860}"/>
                    </a:ext>
                  </a:extLst>
                </p:cNvPr>
                <p:cNvSpPr txBox="1"/>
                <p:nvPr/>
              </p:nvSpPr>
              <p:spPr>
                <a:xfrm>
                  <a:off x="5097043" y="5548307"/>
                  <a:ext cx="945802" cy="362037"/>
                </a:xfrm>
                <a:prstGeom prst="rect">
                  <a:avLst/>
                </a:prstGeom>
                <a:noFill/>
              </p:spPr>
              <p:txBody>
                <a:bodyPr wrap="square" rtlCol="0">
                  <a:spAutoFit/>
                </a:bodyPr>
                <a:lstStyle/>
                <a:p>
                  <a:pPr algn="ctr" defTabSz="914377">
                    <a:defRPr/>
                  </a:pPr>
                  <a:r>
                    <a:rPr lang="en-US" sz="1600" b="1" kern="0" dirty="0">
                      <a:solidFill>
                        <a:schemeClr val="tx1">
                          <a:lumMod val="75000"/>
                          <a:lumOff val="25000"/>
                        </a:schemeClr>
                      </a:solidFill>
                      <a:latin typeface="Lora" pitchFamily="2" charset="0"/>
                      <a:cs typeface="Arial" panose="020B0604020202020204" pitchFamily="34" charset="0"/>
                    </a:rPr>
                    <a:t>30%</a:t>
                  </a:r>
                </a:p>
              </p:txBody>
            </p:sp>
          </p:grpSp>
          <p:grpSp>
            <p:nvGrpSpPr>
              <p:cNvPr id="43" name="Group 42">
                <a:extLst>
                  <a:ext uri="{FF2B5EF4-FFF2-40B4-BE49-F238E27FC236}">
                    <a16:creationId xmlns:a16="http://schemas.microsoft.com/office/drawing/2014/main" id="{92BB2561-1A87-4270-8802-506E08CD3DD7}"/>
                  </a:ext>
                </a:extLst>
              </p:cNvPr>
              <p:cNvGrpSpPr/>
              <p:nvPr/>
            </p:nvGrpSpPr>
            <p:grpSpPr>
              <a:xfrm>
                <a:off x="5286199" y="1819182"/>
                <a:ext cx="692714" cy="611207"/>
                <a:chOff x="5085646" y="1246196"/>
                <a:chExt cx="740762" cy="653601"/>
              </a:xfrm>
            </p:grpSpPr>
            <p:sp>
              <p:nvSpPr>
                <p:cNvPr id="44" name="Oval 43">
                  <a:extLst>
                    <a:ext uri="{FF2B5EF4-FFF2-40B4-BE49-F238E27FC236}">
                      <a16:creationId xmlns:a16="http://schemas.microsoft.com/office/drawing/2014/main" id="{E5A2988E-CAFF-4040-83CF-1BBA825C270E}"/>
                    </a:ext>
                  </a:extLst>
                </p:cNvPr>
                <p:cNvSpPr/>
                <p:nvPr/>
              </p:nvSpPr>
              <p:spPr>
                <a:xfrm>
                  <a:off x="5129227" y="1246196"/>
                  <a:ext cx="653600" cy="653601"/>
                </a:xfrm>
                <a:prstGeom prst="ellipse">
                  <a:avLst/>
                </a:prstGeom>
                <a:solidFill>
                  <a:schemeClr val="bg1"/>
                </a:solidFill>
                <a:ln w="12700" cap="flat" cmpd="sng" algn="ctr">
                  <a:solidFill>
                    <a:schemeClr val="accent5"/>
                  </a:solidFill>
                  <a:prstDash val="solid"/>
                  <a:miter lim="800000"/>
                </a:ln>
                <a:effectLst/>
              </p:spPr>
              <p:txBody>
                <a:bodyPr rtlCol="0" anchor="ctr"/>
                <a:lstStyle/>
                <a:p>
                  <a:pPr algn="ctr" defTabSz="914377">
                    <a:defRPr/>
                  </a:pPr>
                  <a:endParaRPr lang="en-US" sz="1400" b="1" kern="0" dirty="0">
                    <a:solidFill>
                      <a:schemeClr val="tx1">
                        <a:lumMod val="75000"/>
                        <a:lumOff val="25000"/>
                      </a:schemeClr>
                    </a:solidFill>
                    <a:latin typeface="Lora" pitchFamily="2" charset="0"/>
                    <a:cs typeface="Arial" panose="020B0604020202020204" pitchFamily="34" charset="0"/>
                  </a:endParaRPr>
                </a:p>
              </p:txBody>
            </p:sp>
            <p:sp>
              <p:nvSpPr>
                <p:cNvPr id="45" name="TextBox 44">
                  <a:extLst>
                    <a:ext uri="{FF2B5EF4-FFF2-40B4-BE49-F238E27FC236}">
                      <a16:creationId xmlns:a16="http://schemas.microsoft.com/office/drawing/2014/main" id="{59CC63D0-8E96-42ED-ABE4-69C0470F2F7A}"/>
                    </a:ext>
                  </a:extLst>
                </p:cNvPr>
                <p:cNvSpPr txBox="1"/>
                <p:nvPr/>
              </p:nvSpPr>
              <p:spPr>
                <a:xfrm>
                  <a:off x="5085646" y="1388013"/>
                  <a:ext cx="740762" cy="362036"/>
                </a:xfrm>
                <a:prstGeom prst="rect">
                  <a:avLst/>
                </a:prstGeom>
                <a:noFill/>
              </p:spPr>
              <p:txBody>
                <a:bodyPr wrap="square" rtlCol="0">
                  <a:spAutoFit/>
                </a:bodyPr>
                <a:lstStyle/>
                <a:p>
                  <a:pPr algn="ctr" defTabSz="914377">
                    <a:defRPr/>
                  </a:pPr>
                  <a:r>
                    <a:rPr lang="en-US" sz="1600" b="1" kern="0" dirty="0">
                      <a:solidFill>
                        <a:schemeClr val="tx1">
                          <a:lumMod val="75000"/>
                          <a:lumOff val="25000"/>
                        </a:schemeClr>
                      </a:solidFill>
                      <a:latin typeface="Lora" pitchFamily="2" charset="0"/>
                      <a:cs typeface="Arial" panose="020B0604020202020204" pitchFamily="34" charset="0"/>
                    </a:rPr>
                    <a:t>10</a:t>
                  </a:r>
                  <a:r>
                    <a:rPr lang="en-US" sz="1100" b="1" kern="0" dirty="0">
                      <a:solidFill>
                        <a:schemeClr val="tx1">
                          <a:lumMod val="75000"/>
                          <a:lumOff val="25000"/>
                        </a:schemeClr>
                      </a:solidFill>
                      <a:latin typeface="Lora" pitchFamily="2" charset="0"/>
                      <a:cs typeface="Arial" panose="020B0604020202020204" pitchFamily="34" charset="0"/>
                    </a:rPr>
                    <a:t>%</a:t>
                  </a:r>
                </a:p>
              </p:txBody>
            </p:sp>
          </p:grpSp>
        </p:grpSp>
        <p:grpSp>
          <p:nvGrpSpPr>
            <p:cNvPr id="20" name="Group 19">
              <a:extLst>
                <a:ext uri="{FF2B5EF4-FFF2-40B4-BE49-F238E27FC236}">
                  <a16:creationId xmlns:a16="http://schemas.microsoft.com/office/drawing/2014/main" id="{3B198AF6-10D8-4621-B4F6-3C8290B0129F}"/>
                </a:ext>
              </a:extLst>
            </p:cNvPr>
            <p:cNvGrpSpPr/>
            <p:nvPr/>
          </p:nvGrpSpPr>
          <p:grpSpPr>
            <a:xfrm>
              <a:off x="1295420" y="4558805"/>
              <a:ext cx="2367042" cy="468835"/>
              <a:chOff x="711708" y="4271676"/>
              <a:chExt cx="2367042" cy="468835"/>
            </a:xfrm>
          </p:grpSpPr>
          <p:sp>
            <p:nvSpPr>
              <p:cNvPr id="36" name="Pentagon 5">
                <a:extLst>
                  <a:ext uri="{FF2B5EF4-FFF2-40B4-BE49-F238E27FC236}">
                    <a16:creationId xmlns:a16="http://schemas.microsoft.com/office/drawing/2014/main" id="{ADD637A8-2727-499D-B4EC-F6FE55BEF3F3}"/>
                  </a:ext>
                </a:extLst>
              </p:cNvPr>
              <p:cNvSpPr/>
              <p:nvPr/>
            </p:nvSpPr>
            <p:spPr>
              <a:xfrm>
                <a:off x="711708" y="4271676"/>
                <a:ext cx="2367042" cy="468835"/>
              </a:xfrm>
              <a:prstGeom prst="homePlat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tx1">
                      <a:lumMod val="75000"/>
                      <a:lumOff val="25000"/>
                    </a:schemeClr>
                  </a:solidFill>
                  <a:latin typeface="Lora" pitchFamily="2" charset="0"/>
                </a:endParaRPr>
              </a:p>
            </p:txBody>
          </p:sp>
          <p:sp>
            <p:nvSpPr>
              <p:cNvPr id="37" name="Pentagon 8">
                <a:extLst>
                  <a:ext uri="{FF2B5EF4-FFF2-40B4-BE49-F238E27FC236}">
                    <a16:creationId xmlns:a16="http://schemas.microsoft.com/office/drawing/2014/main" id="{A6627013-7B80-4A5D-B121-B4FB57D9E0EE}"/>
                  </a:ext>
                </a:extLst>
              </p:cNvPr>
              <p:cNvSpPr/>
              <p:nvPr/>
            </p:nvSpPr>
            <p:spPr>
              <a:xfrm>
                <a:off x="711708" y="4271676"/>
                <a:ext cx="2367042" cy="468835"/>
              </a:xfrm>
              <a:prstGeom prst="homePlat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lumMod val="75000"/>
                      <a:lumOff val="25000"/>
                    </a:schemeClr>
                  </a:solidFill>
                  <a:latin typeface="Lora" pitchFamily="2" charset="0"/>
                </a:endParaRPr>
              </a:p>
            </p:txBody>
          </p:sp>
          <p:sp>
            <p:nvSpPr>
              <p:cNvPr id="38" name="TextBox 37">
                <a:extLst>
                  <a:ext uri="{FF2B5EF4-FFF2-40B4-BE49-F238E27FC236}">
                    <a16:creationId xmlns:a16="http://schemas.microsoft.com/office/drawing/2014/main" id="{4B0C256B-52E1-4090-8774-7B3BD9C7FADC}"/>
                  </a:ext>
                </a:extLst>
              </p:cNvPr>
              <p:cNvSpPr txBox="1"/>
              <p:nvPr/>
            </p:nvSpPr>
            <p:spPr>
              <a:xfrm>
                <a:off x="711708" y="4321427"/>
                <a:ext cx="2028423" cy="369332"/>
              </a:xfrm>
              <a:prstGeom prst="rect">
                <a:avLst/>
              </a:prstGeom>
              <a:noFill/>
            </p:spPr>
            <p:txBody>
              <a:bodyPr wrap="square" rtlCol="0" anchor="ctr">
                <a:spAutoFit/>
              </a:bodyPr>
              <a:lstStyle/>
              <a:p>
                <a:r>
                  <a:rPr lang="en-IN" b="1" dirty="0">
                    <a:solidFill>
                      <a:schemeClr val="tx1">
                        <a:lumMod val="75000"/>
                        <a:lumOff val="25000"/>
                      </a:schemeClr>
                    </a:solidFill>
                    <a:latin typeface="Lora" pitchFamily="2" charset="0"/>
                  </a:rPr>
                  <a:t>Business level 3 </a:t>
                </a:r>
              </a:p>
            </p:txBody>
          </p:sp>
        </p:grpSp>
        <p:sp>
          <p:nvSpPr>
            <p:cNvPr id="21" name="Rectangle 20">
              <a:extLst>
                <a:ext uri="{FF2B5EF4-FFF2-40B4-BE49-F238E27FC236}">
                  <a16:creationId xmlns:a16="http://schemas.microsoft.com/office/drawing/2014/main" id="{6461C9FA-E9F9-4CC0-8D20-38AA79947ED9}"/>
                </a:ext>
              </a:extLst>
            </p:cNvPr>
            <p:cNvSpPr/>
            <p:nvPr/>
          </p:nvSpPr>
          <p:spPr>
            <a:xfrm>
              <a:off x="1295420" y="5147123"/>
              <a:ext cx="2367042" cy="600164"/>
            </a:xfrm>
            <a:prstGeom prst="rect">
              <a:avLst/>
            </a:prstGeom>
          </p:spPr>
          <p:txBody>
            <a:bodyPr wrap="square">
              <a:spAutoFit/>
            </a:bodyPr>
            <a:lstStyle/>
            <a:p>
              <a:r>
                <a:rPr lang="en-US" sz="1100" b="0" i="0" dirty="0">
                  <a:solidFill>
                    <a:schemeClr val="tx1">
                      <a:lumMod val="75000"/>
                      <a:lumOff val="25000"/>
                    </a:schemeClr>
                  </a:solidFill>
                  <a:effectLst/>
                  <a:latin typeface="Lora" pitchFamily="2" charset="0"/>
                </a:rPr>
                <a:t>This involves monitoring and assessing the performance of the business and its employees</a:t>
              </a:r>
              <a:endParaRPr lang="en-US" sz="1100" dirty="0">
                <a:solidFill>
                  <a:schemeClr val="tx1">
                    <a:lumMod val="75000"/>
                    <a:lumOff val="25000"/>
                  </a:schemeClr>
                </a:solidFill>
                <a:latin typeface="Lora" pitchFamily="2" charset="0"/>
                <a:ea typeface="Cambria" panose="02040503050406030204" pitchFamily="18" charset="0"/>
                <a:cs typeface="Cardo" panose="02020600000000000000" pitchFamily="18" charset="-79"/>
              </a:endParaRPr>
            </a:p>
          </p:txBody>
        </p:sp>
        <p:grpSp>
          <p:nvGrpSpPr>
            <p:cNvPr id="22" name="Group 21">
              <a:extLst>
                <a:ext uri="{FF2B5EF4-FFF2-40B4-BE49-F238E27FC236}">
                  <a16:creationId xmlns:a16="http://schemas.microsoft.com/office/drawing/2014/main" id="{8D0ECF22-D839-42B9-BAAB-C68779EE7348}"/>
                </a:ext>
              </a:extLst>
            </p:cNvPr>
            <p:cNvGrpSpPr/>
            <p:nvPr/>
          </p:nvGrpSpPr>
          <p:grpSpPr>
            <a:xfrm>
              <a:off x="1295420" y="1284440"/>
              <a:ext cx="2367042" cy="468835"/>
              <a:chOff x="1604655" y="1350703"/>
              <a:chExt cx="2367042" cy="468835"/>
            </a:xfrm>
          </p:grpSpPr>
          <p:sp>
            <p:nvSpPr>
              <p:cNvPr id="33" name="Pentagon 5">
                <a:extLst>
                  <a:ext uri="{FF2B5EF4-FFF2-40B4-BE49-F238E27FC236}">
                    <a16:creationId xmlns:a16="http://schemas.microsoft.com/office/drawing/2014/main" id="{52F9FB59-7C95-4837-9945-814C79447FAD}"/>
                  </a:ext>
                </a:extLst>
              </p:cNvPr>
              <p:cNvSpPr/>
              <p:nvPr/>
            </p:nvSpPr>
            <p:spPr>
              <a:xfrm>
                <a:off x="1604655" y="1350703"/>
                <a:ext cx="2367042" cy="468835"/>
              </a:xfrm>
              <a:prstGeom prst="homePlat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tx1">
                      <a:lumMod val="75000"/>
                      <a:lumOff val="25000"/>
                    </a:schemeClr>
                  </a:solidFill>
                  <a:latin typeface="Lora" pitchFamily="2" charset="0"/>
                </a:endParaRPr>
              </a:p>
            </p:txBody>
          </p:sp>
          <p:sp>
            <p:nvSpPr>
              <p:cNvPr id="34" name="Pentagon 8">
                <a:extLst>
                  <a:ext uri="{FF2B5EF4-FFF2-40B4-BE49-F238E27FC236}">
                    <a16:creationId xmlns:a16="http://schemas.microsoft.com/office/drawing/2014/main" id="{7CF15DF6-131C-46EC-B904-EE5E466E3728}"/>
                  </a:ext>
                </a:extLst>
              </p:cNvPr>
              <p:cNvSpPr/>
              <p:nvPr/>
            </p:nvSpPr>
            <p:spPr>
              <a:xfrm>
                <a:off x="1604655" y="1350703"/>
                <a:ext cx="2367042" cy="468835"/>
              </a:xfrm>
              <a:prstGeom prst="homePlate">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lumMod val="75000"/>
                      <a:lumOff val="25000"/>
                    </a:schemeClr>
                  </a:solidFill>
                  <a:latin typeface="Lora" pitchFamily="2" charset="0"/>
                </a:endParaRPr>
              </a:p>
            </p:txBody>
          </p:sp>
          <p:sp>
            <p:nvSpPr>
              <p:cNvPr id="35" name="TextBox 34">
                <a:extLst>
                  <a:ext uri="{FF2B5EF4-FFF2-40B4-BE49-F238E27FC236}">
                    <a16:creationId xmlns:a16="http://schemas.microsoft.com/office/drawing/2014/main" id="{59D773BD-68C7-46EF-8A45-476B78722197}"/>
                  </a:ext>
                </a:extLst>
              </p:cNvPr>
              <p:cNvSpPr txBox="1"/>
              <p:nvPr/>
            </p:nvSpPr>
            <p:spPr>
              <a:xfrm>
                <a:off x="1604655" y="1400454"/>
                <a:ext cx="2094055" cy="369332"/>
              </a:xfrm>
              <a:prstGeom prst="rect">
                <a:avLst/>
              </a:prstGeom>
              <a:noFill/>
            </p:spPr>
            <p:txBody>
              <a:bodyPr wrap="square" rtlCol="0" anchor="ctr">
                <a:spAutoFit/>
              </a:bodyPr>
              <a:lstStyle/>
              <a:p>
                <a:r>
                  <a:rPr lang="en-IN" b="1" dirty="0">
                    <a:solidFill>
                      <a:schemeClr val="tx1">
                        <a:lumMod val="75000"/>
                        <a:lumOff val="25000"/>
                      </a:schemeClr>
                    </a:solidFill>
                    <a:latin typeface="Lora" pitchFamily="2" charset="0"/>
                  </a:rPr>
                  <a:t>Business level 4 </a:t>
                </a:r>
              </a:p>
            </p:txBody>
          </p:sp>
        </p:grpSp>
        <p:sp>
          <p:nvSpPr>
            <p:cNvPr id="23" name="Rectangle 22">
              <a:extLst>
                <a:ext uri="{FF2B5EF4-FFF2-40B4-BE49-F238E27FC236}">
                  <a16:creationId xmlns:a16="http://schemas.microsoft.com/office/drawing/2014/main" id="{55198008-B882-40F6-904C-53B4EF7C494A}"/>
                </a:ext>
              </a:extLst>
            </p:cNvPr>
            <p:cNvSpPr/>
            <p:nvPr/>
          </p:nvSpPr>
          <p:spPr>
            <a:xfrm>
              <a:off x="1295420" y="1872758"/>
              <a:ext cx="2367042" cy="600164"/>
            </a:xfrm>
            <a:prstGeom prst="rect">
              <a:avLst/>
            </a:prstGeom>
          </p:spPr>
          <p:txBody>
            <a:bodyPr wrap="square">
              <a:spAutoFit/>
            </a:bodyPr>
            <a:lstStyle/>
            <a:p>
              <a:r>
                <a:rPr lang="en-US" sz="1100" b="0" i="0" dirty="0">
                  <a:solidFill>
                    <a:schemeClr val="tx1">
                      <a:lumMod val="75000"/>
                      <a:lumOff val="25000"/>
                    </a:schemeClr>
                  </a:solidFill>
                  <a:effectLst/>
                  <a:latin typeface="Lora" pitchFamily="2" charset="0"/>
                </a:rPr>
                <a:t>This involves expanding the business, either by increasing sales and revenue</a:t>
              </a:r>
              <a:endParaRPr lang="en-US" sz="1100" dirty="0">
                <a:solidFill>
                  <a:schemeClr val="tx1">
                    <a:lumMod val="75000"/>
                    <a:lumOff val="25000"/>
                  </a:schemeClr>
                </a:solidFill>
                <a:latin typeface="Lora" pitchFamily="2" charset="0"/>
                <a:ea typeface="Cambria" panose="02040503050406030204" pitchFamily="18" charset="0"/>
                <a:cs typeface="Cardo" panose="02020600000000000000" pitchFamily="18" charset="-79"/>
              </a:endParaRPr>
            </a:p>
          </p:txBody>
        </p:sp>
        <p:grpSp>
          <p:nvGrpSpPr>
            <p:cNvPr id="24" name="Group 23">
              <a:extLst>
                <a:ext uri="{FF2B5EF4-FFF2-40B4-BE49-F238E27FC236}">
                  <a16:creationId xmlns:a16="http://schemas.microsoft.com/office/drawing/2014/main" id="{4863B906-D91B-496D-8686-87ED70DED55E}"/>
                </a:ext>
              </a:extLst>
            </p:cNvPr>
            <p:cNvGrpSpPr/>
            <p:nvPr/>
          </p:nvGrpSpPr>
          <p:grpSpPr>
            <a:xfrm>
              <a:off x="8529539" y="1284440"/>
              <a:ext cx="2367042" cy="468835"/>
              <a:chOff x="9113249" y="2243747"/>
              <a:chExt cx="2367042" cy="468835"/>
            </a:xfrm>
          </p:grpSpPr>
          <p:sp>
            <p:nvSpPr>
              <p:cNvPr id="30" name="Pentagon 5">
                <a:extLst>
                  <a:ext uri="{FF2B5EF4-FFF2-40B4-BE49-F238E27FC236}">
                    <a16:creationId xmlns:a16="http://schemas.microsoft.com/office/drawing/2014/main" id="{3BB28CA8-B632-43EE-9C9A-CAFB618B25F5}"/>
                  </a:ext>
                </a:extLst>
              </p:cNvPr>
              <p:cNvSpPr/>
              <p:nvPr/>
            </p:nvSpPr>
            <p:spPr>
              <a:xfrm flipH="1">
                <a:off x="9113249" y="2243747"/>
                <a:ext cx="2367042" cy="468835"/>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lumMod val="75000"/>
                      <a:lumOff val="25000"/>
                    </a:schemeClr>
                  </a:solidFill>
                  <a:latin typeface="Lora" pitchFamily="2" charset="0"/>
                </a:endParaRPr>
              </a:p>
            </p:txBody>
          </p:sp>
          <p:sp>
            <p:nvSpPr>
              <p:cNvPr id="31" name="Pentagon 8">
                <a:extLst>
                  <a:ext uri="{FF2B5EF4-FFF2-40B4-BE49-F238E27FC236}">
                    <a16:creationId xmlns:a16="http://schemas.microsoft.com/office/drawing/2014/main" id="{8218C816-9BBD-4A46-A11C-45102ED98C4C}"/>
                  </a:ext>
                </a:extLst>
              </p:cNvPr>
              <p:cNvSpPr/>
              <p:nvPr/>
            </p:nvSpPr>
            <p:spPr>
              <a:xfrm flipH="1">
                <a:off x="9113249" y="2243747"/>
                <a:ext cx="2367042" cy="468835"/>
              </a:xfrm>
              <a:prstGeom prst="homePlat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lumMod val="75000"/>
                      <a:lumOff val="25000"/>
                    </a:schemeClr>
                  </a:solidFill>
                  <a:latin typeface="Lora" pitchFamily="2" charset="0"/>
                </a:endParaRPr>
              </a:p>
            </p:txBody>
          </p:sp>
          <p:sp>
            <p:nvSpPr>
              <p:cNvPr id="32" name="TextBox 31">
                <a:extLst>
                  <a:ext uri="{FF2B5EF4-FFF2-40B4-BE49-F238E27FC236}">
                    <a16:creationId xmlns:a16="http://schemas.microsoft.com/office/drawing/2014/main" id="{31201520-EA57-410E-94EF-F378B14D26E5}"/>
                  </a:ext>
                </a:extLst>
              </p:cNvPr>
              <p:cNvSpPr txBox="1"/>
              <p:nvPr/>
            </p:nvSpPr>
            <p:spPr>
              <a:xfrm flipH="1">
                <a:off x="9394457" y="2293498"/>
                <a:ext cx="2085834" cy="369332"/>
              </a:xfrm>
              <a:prstGeom prst="rect">
                <a:avLst/>
              </a:prstGeom>
              <a:noFill/>
            </p:spPr>
            <p:txBody>
              <a:bodyPr wrap="square" rtlCol="0" anchor="ctr">
                <a:spAutoFit/>
              </a:bodyPr>
              <a:lstStyle/>
              <a:p>
                <a:pPr algn="r"/>
                <a:r>
                  <a:rPr lang="en-IN" b="1" dirty="0">
                    <a:solidFill>
                      <a:schemeClr val="tx1">
                        <a:lumMod val="75000"/>
                        <a:lumOff val="25000"/>
                      </a:schemeClr>
                    </a:solidFill>
                    <a:latin typeface="Lora" pitchFamily="2" charset="0"/>
                  </a:rPr>
                  <a:t>Business level 1 </a:t>
                </a:r>
              </a:p>
            </p:txBody>
          </p:sp>
        </p:grpSp>
        <p:sp>
          <p:nvSpPr>
            <p:cNvPr id="25" name="Rectangle 24">
              <a:extLst>
                <a:ext uri="{FF2B5EF4-FFF2-40B4-BE49-F238E27FC236}">
                  <a16:creationId xmlns:a16="http://schemas.microsoft.com/office/drawing/2014/main" id="{04672457-DCC6-461D-9BCD-EE1DC872E84C}"/>
                </a:ext>
              </a:extLst>
            </p:cNvPr>
            <p:cNvSpPr/>
            <p:nvPr/>
          </p:nvSpPr>
          <p:spPr>
            <a:xfrm flipH="1">
              <a:off x="8365524" y="1872757"/>
              <a:ext cx="2531056" cy="600164"/>
            </a:xfrm>
            <a:prstGeom prst="rect">
              <a:avLst/>
            </a:prstGeom>
          </p:spPr>
          <p:txBody>
            <a:bodyPr wrap="square">
              <a:spAutoFit/>
            </a:bodyPr>
            <a:lstStyle/>
            <a:p>
              <a:pPr algn="r"/>
              <a:r>
                <a:rPr lang="en-US" sz="1100" b="0" i="0" dirty="0">
                  <a:solidFill>
                    <a:schemeClr val="tx1">
                      <a:lumMod val="75000"/>
                      <a:lumOff val="25000"/>
                    </a:schemeClr>
                  </a:solidFill>
                  <a:effectLst/>
                  <a:latin typeface="Lora" pitchFamily="2" charset="0"/>
                </a:rPr>
                <a:t>This involves defining the business's goals and objectives, creating a strategy to achieve them</a:t>
              </a:r>
              <a:endParaRPr lang="en-US" sz="1100" dirty="0">
                <a:solidFill>
                  <a:schemeClr val="tx1">
                    <a:lumMod val="75000"/>
                    <a:lumOff val="25000"/>
                  </a:schemeClr>
                </a:solidFill>
                <a:latin typeface="Lora" pitchFamily="2" charset="0"/>
                <a:ea typeface="Cambria" panose="02040503050406030204" pitchFamily="18" charset="0"/>
                <a:cs typeface="Cardo" panose="02020600000000000000" pitchFamily="18" charset="-79"/>
              </a:endParaRPr>
            </a:p>
          </p:txBody>
        </p:sp>
        <p:sp>
          <p:nvSpPr>
            <p:cNvPr id="26" name="Pentagon 5">
              <a:extLst>
                <a:ext uri="{FF2B5EF4-FFF2-40B4-BE49-F238E27FC236}">
                  <a16:creationId xmlns:a16="http://schemas.microsoft.com/office/drawing/2014/main" id="{EBD71F9D-7FD6-4F1C-B5E2-33FFA234632C}"/>
                </a:ext>
              </a:extLst>
            </p:cNvPr>
            <p:cNvSpPr/>
            <p:nvPr/>
          </p:nvSpPr>
          <p:spPr>
            <a:xfrm flipH="1">
              <a:off x="8529539" y="4558804"/>
              <a:ext cx="2367042" cy="468835"/>
            </a:xfrm>
            <a:prstGeom prst="homePlat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lumMod val="75000"/>
                    <a:lumOff val="25000"/>
                  </a:schemeClr>
                </a:solidFill>
                <a:latin typeface="Lora" pitchFamily="2" charset="0"/>
              </a:endParaRPr>
            </a:p>
          </p:txBody>
        </p:sp>
        <p:sp>
          <p:nvSpPr>
            <p:cNvPr id="27" name="Pentagon 8">
              <a:extLst>
                <a:ext uri="{FF2B5EF4-FFF2-40B4-BE49-F238E27FC236}">
                  <a16:creationId xmlns:a16="http://schemas.microsoft.com/office/drawing/2014/main" id="{BC1DA13D-F7B6-4B9E-8CB1-E0FFEA47F3E2}"/>
                </a:ext>
              </a:extLst>
            </p:cNvPr>
            <p:cNvSpPr/>
            <p:nvPr/>
          </p:nvSpPr>
          <p:spPr>
            <a:xfrm flipH="1">
              <a:off x="8529539" y="4558804"/>
              <a:ext cx="2367042" cy="468835"/>
            </a:xfrm>
            <a:prstGeom prst="homePlat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tx1">
                    <a:lumMod val="75000"/>
                    <a:lumOff val="25000"/>
                  </a:schemeClr>
                </a:solidFill>
                <a:latin typeface="Lora" pitchFamily="2" charset="0"/>
              </a:endParaRPr>
            </a:p>
          </p:txBody>
        </p:sp>
        <p:sp>
          <p:nvSpPr>
            <p:cNvPr id="28" name="TextBox 27">
              <a:extLst>
                <a:ext uri="{FF2B5EF4-FFF2-40B4-BE49-F238E27FC236}">
                  <a16:creationId xmlns:a16="http://schemas.microsoft.com/office/drawing/2014/main" id="{2BDE1D02-F470-4495-98A7-69DCD0C02F82}"/>
                </a:ext>
              </a:extLst>
            </p:cNvPr>
            <p:cNvSpPr txBox="1"/>
            <p:nvPr/>
          </p:nvSpPr>
          <p:spPr>
            <a:xfrm flipH="1">
              <a:off x="8921836" y="4608555"/>
              <a:ext cx="1974745" cy="369332"/>
            </a:xfrm>
            <a:prstGeom prst="rect">
              <a:avLst/>
            </a:prstGeom>
            <a:noFill/>
          </p:spPr>
          <p:txBody>
            <a:bodyPr wrap="square" rtlCol="0" anchor="ctr">
              <a:spAutoFit/>
            </a:bodyPr>
            <a:lstStyle/>
            <a:p>
              <a:pPr algn="r"/>
              <a:r>
                <a:rPr lang="en-IN" b="1" dirty="0">
                  <a:solidFill>
                    <a:schemeClr val="tx1">
                      <a:lumMod val="75000"/>
                      <a:lumOff val="25000"/>
                    </a:schemeClr>
                  </a:solidFill>
                  <a:latin typeface="Lora" pitchFamily="2" charset="0"/>
                </a:rPr>
                <a:t>Business level 2 </a:t>
              </a:r>
            </a:p>
          </p:txBody>
        </p:sp>
        <p:sp>
          <p:nvSpPr>
            <p:cNvPr id="29" name="Rectangle 28">
              <a:extLst>
                <a:ext uri="{FF2B5EF4-FFF2-40B4-BE49-F238E27FC236}">
                  <a16:creationId xmlns:a16="http://schemas.microsoft.com/office/drawing/2014/main" id="{713EB822-CBA1-4529-8851-9E360347D08F}"/>
                </a:ext>
              </a:extLst>
            </p:cNvPr>
            <p:cNvSpPr/>
            <p:nvPr/>
          </p:nvSpPr>
          <p:spPr>
            <a:xfrm flipH="1">
              <a:off x="8365524" y="5147123"/>
              <a:ext cx="2531056" cy="600164"/>
            </a:xfrm>
            <a:prstGeom prst="rect">
              <a:avLst/>
            </a:prstGeom>
          </p:spPr>
          <p:txBody>
            <a:bodyPr wrap="square">
              <a:spAutoFit/>
            </a:bodyPr>
            <a:lstStyle/>
            <a:p>
              <a:pPr algn="r"/>
              <a:r>
                <a:rPr lang="en-US" sz="1100" b="0" i="0" dirty="0">
                  <a:solidFill>
                    <a:schemeClr val="tx1">
                      <a:lumMod val="75000"/>
                      <a:lumOff val="25000"/>
                    </a:schemeClr>
                  </a:solidFill>
                  <a:effectLst/>
                  <a:latin typeface="Lora" pitchFamily="2" charset="0"/>
                </a:rPr>
                <a:t>This involves putting the plan into action and managing the day-to-day operations of the business</a:t>
              </a:r>
              <a:endParaRPr lang="en-US" sz="1100" dirty="0">
                <a:solidFill>
                  <a:schemeClr val="tx1">
                    <a:lumMod val="75000"/>
                    <a:lumOff val="25000"/>
                  </a:schemeClr>
                </a:solidFill>
                <a:latin typeface="Lora" pitchFamily="2" charset="0"/>
                <a:ea typeface="Cambria" panose="02040503050406030204" pitchFamily="18" charset="0"/>
                <a:cs typeface="Cardo" panose="02020600000000000000" pitchFamily="18" charset="-79"/>
              </a:endParaRPr>
            </a:p>
          </p:txBody>
        </p:sp>
      </p:grpSp>
    </p:spTree>
    <p:extLst>
      <p:ext uri="{BB962C8B-B14F-4D97-AF65-F5344CB8AC3E}">
        <p14:creationId xmlns:p14="http://schemas.microsoft.com/office/powerpoint/2010/main" val="3202273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20" y="1282"/>
            <a:ext cx="12191980" cy="6856718"/>
          </a:xfrm>
          <a:prstGeom prst="rect">
            <a:avLst/>
          </a:prstGeom>
        </p:spPr>
      </p:pic>
      <p:sp>
        <p:nvSpPr>
          <p:cNvPr id="17" name="Rectangle 16">
            <a:extLst>
              <a:ext uri="{FF2B5EF4-FFF2-40B4-BE49-F238E27FC236}">
                <a16:creationId xmlns:a16="http://schemas.microsoft.com/office/drawing/2014/main" id="{71670543-271D-49A3-853D-B9A3D844F03E}"/>
              </a:ext>
            </a:extLst>
          </p:cNvPr>
          <p:cNvSpPr/>
          <p:nvPr/>
        </p:nvSpPr>
        <p:spPr>
          <a:xfrm>
            <a:off x="5788241" y="0"/>
            <a:ext cx="6402236"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A8A7876D-702C-45F5-96CC-C4D87CE46D9C}"/>
              </a:ext>
            </a:extLst>
          </p:cNvPr>
          <p:cNvGrpSpPr/>
          <p:nvPr/>
        </p:nvGrpSpPr>
        <p:grpSpPr>
          <a:xfrm>
            <a:off x="925261" y="1176981"/>
            <a:ext cx="10341478" cy="5274819"/>
            <a:chOff x="645244" y="1746102"/>
            <a:chExt cx="7868981" cy="4013687"/>
          </a:xfrm>
        </p:grpSpPr>
        <p:grpSp>
          <p:nvGrpSpPr>
            <p:cNvPr id="5" name="Group 4">
              <a:extLst>
                <a:ext uri="{FF2B5EF4-FFF2-40B4-BE49-F238E27FC236}">
                  <a16:creationId xmlns:a16="http://schemas.microsoft.com/office/drawing/2014/main" id="{48275964-1450-4721-8BC1-1220318EF7D2}"/>
                </a:ext>
              </a:extLst>
            </p:cNvPr>
            <p:cNvGrpSpPr/>
            <p:nvPr/>
          </p:nvGrpSpPr>
          <p:grpSpPr>
            <a:xfrm>
              <a:off x="1187905" y="4002533"/>
              <a:ext cx="675000" cy="675000"/>
              <a:chOff x="5983822" y="1493352"/>
              <a:chExt cx="900000" cy="900000"/>
            </a:xfrm>
          </p:grpSpPr>
          <p:sp>
            <p:nvSpPr>
              <p:cNvPr id="21" name="Rectangle: Rounded Corners 20">
                <a:extLst>
                  <a:ext uri="{FF2B5EF4-FFF2-40B4-BE49-F238E27FC236}">
                    <a16:creationId xmlns:a16="http://schemas.microsoft.com/office/drawing/2014/main" id="{59793590-5754-43F8-9715-8B82BACBAC2A}"/>
                  </a:ext>
                </a:extLst>
              </p:cNvPr>
              <p:cNvSpPr/>
              <p:nvPr/>
            </p:nvSpPr>
            <p:spPr>
              <a:xfrm>
                <a:off x="5983822" y="1493352"/>
                <a:ext cx="900000" cy="900000"/>
              </a:xfrm>
              <a:prstGeom prst="roundRect">
                <a:avLst>
                  <a:gd name="adj" fmla="val 15197"/>
                </a:avLst>
              </a:prstGeom>
              <a:solidFill>
                <a:schemeClr val="accent1">
                  <a:lumMod val="75000"/>
                </a:schemeClr>
              </a:solidFill>
              <a:ln>
                <a:noFill/>
              </a:ln>
              <a:effectLst>
                <a:outerShdw blurRad="38100" sx="102000" sy="102000" algn="ctr" rotWithShape="0">
                  <a:prstClr val="black">
                    <a:alpha val="96000"/>
                  </a:prstClr>
                </a:outerShdw>
              </a:effectLst>
              <a:scene3d>
                <a:camera prst="orthographicFront"/>
                <a:lightRig rig="threePt" dir="t"/>
              </a:scene3d>
              <a:sp3d>
                <a:bevelT w="381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Lora" pitchFamily="2" charset="0"/>
                </a:endParaRPr>
              </a:p>
            </p:txBody>
          </p:sp>
          <p:sp>
            <p:nvSpPr>
              <p:cNvPr id="22" name="Rectangle 21">
                <a:extLst>
                  <a:ext uri="{FF2B5EF4-FFF2-40B4-BE49-F238E27FC236}">
                    <a16:creationId xmlns:a16="http://schemas.microsoft.com/office/drawing/2014/main" id="{6876EA3B-4183-4A84-89A0-3DD215DA77BC}"/>
                  </a:ext>
                </a:extLst>
              </p:cNvPr>
              <p:cNvSpPr/>
              <p:nvPr/>
            </p:nvSpPr>
            <p:spPr>
              <a:xfrm>
                <a:off x="6057976" y="1732580"/>
                <a:ext cx="751690" cy="421545"/>
              </a:xfrm>
              <a:prstGeom prst="rect">
                <a:avLst/>
              </a:prstGeom>
            </p:spPr>
            <p:txBody>
              <a:bodyPr wrap="none">
                <a:spAutoFit/>
              </a:bodyPr>
              <a:lstStyle/>
              <a:p>
                <a:r>
                  <a:rPr lang="en-US" sz="2100" dirty="0">
                    <a:solidFill>
                      <a:schemeClr val="bg1"/>
                    </a:solidFill>
                    <a:latin typeface="Lora" pitchFamily="2" charset="0"/>
                    <a:ea typeface="Cambria" panose="02040503050406030204" pitchFamily="18" charset="0"/>
                    <a:cs typeface="Cardo" panose="02020600000000000000" pitchFamily="18" charset="-79"/>
                  </a:rPr>
                  <a:t>60%</a:t>
                </a:r>
              </a:p>
            </p:txBody>
          </p:sp>
        </p:grpSp>
        <p:sp>
          <p:nvSpPr>
            <p:cNvPr id="6" name="Rectangle 5">
              <a:extLst>
                <a:ext uri="{FF2B5EF4-FFF2-40B4-BE49-F238E27FC236}">
                  <a16:creationId xmlns:a16="http://schemas.microsoft.com/office/drawing/2014/main" id="{30CA3BAA-F416-4AE1-AE12-0C61B6A7802D}"/>
                </a:ext>
              </a:extLst>
            </p:cNvPr>
            <p:cNvSpPr/>
            <p:nvPr/>
          </p:nvSpPr>
          <p:spPr>
            <a:xfrm>
              <a:off x="645244" y="4858151"/>
              <a:ext cx="1760774" cy="901638"/>
            </a:xfrm>
            <a:prstGeom prst="rect">
              <a:avLst/>
            </a:prstGeom>
          </p:spPr>
          <p:txBody>
            <a:bodyPr wrap="square">
              <a:spAutoFit/>
            </a:bodyPr>
            <a:lstStyle/>
            <a:p>
              <a:pPr algn="ctr">
                <a:spcAft>
                  <a:spcPts val="600"/>
                </a:spcAft>
              </a:pPr>
              <a:r>
                <a:rPr lang="en-US" b="1" i="0" dirty="0">
                  <a:solidFill>
                    <a:schemeClr val="tx1">
                      <a:lumMod val="75000"/>
                      <a:lumOff val="25000"/>
                    </a:schemeClr>
                  </a:solidFill>
                  <a:effectLst/>
                  <a:latin typeface="Lora" pitchFamily="2" charset="0"/>
                </a:rPr>
                <a:t>Planning</a:t>
              </a:r>
            </a:p>
            <a:p>
              <a:pPr algn="ctr"/>
              <a:r>
                <a:rPr lang="en-US" sz="1200" b="0" i="0" dirty="0">
                  <a:solidFill>
                    <a:schemeClr val="tx1">
                      <a:lumMod val="75000"/>
                      <a:lumOff val="25000"/>
                    </a:schemeClr>
                  </a:solidFill>
                  <a:effectLst/>
                  <a:latin typeface="Lora" pitchFamily="2" charset="0"/>
                </a:rPr>
                <a:t>This involves defining the business's goals and objectives, creating a strategy to achieve them</a:t>
              </a:r>
              <a:endParaRPr lang="en-US" sz="1200" dirty="0">
                <a:solidFill>
                  <a:schemeClr val="tx1">
                    <a:lumMod val="75000"/>
                    <a:lumOff val="25000"/>
                  </a:schemeClr>
                </a:solidFill>
                <a:latin typeface="Lora" pitchFamily="2" charset="0"/>
                <a:ea typeface="Cambria" panose="02040503050406030204" pitchFamily="18" charset="0"/>
                <a:cs typeface="Cardo" panose="02020600000000000000" pitchFamily="18" charset="-79"/>
              </a:endParaRPr>
            </a:p>
          </p:txBody>
        </p:sp>
        <p:grpSp>
          <p:nvGrpSpPr>
            <p:cNvPr id="7" name="Group 6">
              <a:extLst>
                <a:ext uri="{FF2B5EF4-FFF2-40B4-BE49-F238E27FC236}">
                  <a16:creationId xmlns:a16="http://schemas.microsoft.com/office/drawing/2014/main" id="{57EB1944-5112-4E83-AA16-1E8F2EEC2DFC}"/>
                </a:ext>
              </a:extLst>
            </p:cNvPr>
            <p:cNvGrpSpPr/>
            <p:nvPr/>
          </p:nvGrpSpPr>
          <p:grpSpPr>
            <a:xfrm>
              <a:off x="3223974" y="4002533"/>
              <a:ext cx="675000" cy="675000"/>
              <a:chOff x="5983821" y="2673133"/>
              <a:chExt cx="900000" cy="900000"/>
            </a:xfrm>
          </p:grpSpPr>
          <p:sp>
            <p:nvSpPr>
              <p:cNvPr id="19" name="Rectangle: Rounded Corners 18">
                <a:extLst>
                  <a:ext uri="{FF2B5EF4-FFF2-40B4-BE49-F238E27FC236}">
                    <a16:creationId xmlns:a16="http://schemas.microsoft.com/office/drawing/2014/main" id="{5959EF6C-B997-409E-8D53-4DF0793ECE55}"/>
                  </a:ext>
                </a:extLst>
              </p:cNvPr>
              <p:cNvSpPr/>
              <p:nvPr/>
            </p:nvSpPr>
            <p:spPr>
              <a:xfrm>
                <a:off x="5983821" y="2673133"/>
                <a:ext cx="900000" cy="900000"/>
              </a:xfrm>
              <a:prstGeom prst="roundRect">
                <a:avLst>
                  <a:gd name="adj" fmla="val 15197"/>
                </a:avLst>
              </a:prstGeom>
              <a:solidFill>
                <a:schemeClr val="accent2">
                  <a:lumMod val="75000"/>
                </a:schemeClr>
              </a:solidFill>
              <a:ln>
                <a:noFill/>
              </a:ln>
              <a:effectLst>
                <a:outerShdw blurRad="38100" sx="102000" sy="102000" algn="ctr" rotWithShape="0">
                  <a:prstClr val="black">
                    <a:alpha val="96000"/>
                  </a:prstClr>
                </a:outerShdw>
              </a:effectLst>
              <a:scene3d>
                <a:camera prst="orthographicFront"/>
                <a:lightRig rig="threePt" dir="t"/>
              </a:scene3d>
              <a:sp3d>
                <a:bevelT w="381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Lora" pitchFamily="2" charset="0"/>
                </a:endParaRPr>
              </a:p>
            </p:txBody>
          </p:sp>
          <p:sp>
            <p:nvSpPr>
              <p:cNvPr id="20" name="Rectangle 19">
                <a:extLst>
                  <a:ext uri="{FF2B5EF4-FFF2-40B4-BE49-F238E27FC236}">
                    <a16:creationId xmlns:a16="http://schemas.microsoft.com/office/drawing/2014/main" id="{D5E6275E-8985-4E7F-BA33-EF7E43510533}"/>
                  </a:ext>
                </a:extLst>
              </p:cNvPr>
              <p:cNvSpPr/>
              <p:nvPr/>
            </p:nvSpPr>
            <p:spPr>
              <a:xfrm>
                <a:off x="6060416" y="2912361"/>
                <a:ext cx="746811" cy="421545"/>
              </a:xfrm>
              <a:prstGeom prst="rect">
                <a:avLst/>
              </a:prstGeom>
            </p:spPr>
            <p:txBody>
              <a:bodyPr wrap="none">
                <a:spAutoFit/>
              </a:bodyPr>
              <a:lstStyle/>
              <a:p>
                <a:r>
                  <a:rPr lang="en-US" sz="2100" dirty="0">
                    <a:solidFill>
                      <a:schemeClr val="bg1"/>
                    </a:solidFill>
                    <a:latin typeface="Lora" pitchFamily="2" charset="0"/>
                    <a:ea typeface="Cambria" panose="02040503050406030204" pitchFamily="18" charset="0"/>
                    <a:cs typeface="Cardo" panose="02020600000000000000" pitchFamily="18" charset="-79"/>
                  </a:rPr>
                  <a:t>30%</a:t>
                </a:r>
              </a:p>
            </p:txBody>
          </p:sp>
        </p:grpSp>
        <p:sp>
          <p:nvSpPr>
            <p:cNvPr id="8" name="Rectangle 7">
              <a:extLst>
                <a:ext uri="{FF2B5EF4-FFF2-40B4-BE49-F238E27FC236}">
                  <a16:creationId xmlns:a16="http://schemas.microsoft.com/office/drawing/2014/main" id="{F736FA7A-8614-4DB6-AE65-D5DF53E2434E}"/>
                </a:ext>
              </a:extLst>
            </p:cNvPr>
            <p:cNvSpPr/>
            <p:nvPr/>
          </p:nvSpPr>
          <p:spPr>
            <a:xfrm>
              <a:off x="2681313" y="4858151"/>
              <a:ext cx="1760774" cy="901638"/>
            </a:xfrm>
            <a:prstGeom prst="rect">
              <a:avLst/>
            </a:prstGeom>
          </p:spPr>
          <p:txBody>
            <a:bodyPr wrap="square">
              <a:spAutoFit/>
            </a:bodyPr>
            <a:lstStyle/>
            <a:p>
              <a:pPr algn="ctr">
                <a:spcAft>
                  <a:spcPts val="600"/>
                </a:spcAft>
              </a:pPr>
              <a:r>
                <a:rPr lang="en-US" b="1" i="0" dirty="0">
                  <a:solidFill>
                    <a:schemeClr val="tx1">
                      <a:lumMod val="75000"/>
                      <a:lumOff val="25000"/>
                    </a:schemeClr>
                  </a:solidFill>
                  <a:effectLst/>
                  <a:latin typeface="Lora" pitchFamily="2" charset="0"/>
                </a:rPr>
                <a:t>Execution</a:t>
              </a:r>
            </a:p>
            <a:p>
              <a:pPr algn="ctr"/>
              <a:r>
                <a:rPr lang="en-US" sz="1200" b="0" i="0" dirty="0">
                  <a:solidFill>
                    <a:schemeClr val="tx1">
                      <a:lumMod val="75000"/>
                      <a:lumOff val="25000"/>
                    </a:schemeClr>
                  </a:solidFill>
                  <a:effectLst/>
                  <a:latin typeface="Lora" pitchFamily="2" charset="0"/>
                </a:rPr>
                <a:t>This involves putting the plan into action and managing the day-to-day operations of the business</a:t>
              </a:r>
              <a:endParaRPr lang="en-US" sz="1200" dirty="0">
                <a:solidFill>
                  <a:schemeClr val="tx1">
                    <a:lumMod val="75000"/>
                    <a:lumOff val="25000"/>
                  </a:schemeClr>
                </a:solidFill>
                <a:latin typeface="Lora" pitchFamily="2" charset="0"/>
                <a:ea typeface="Cambria" panose="02040503050406030204" pitchFamily="18" charset="0"/>
                <a:cs typeface="Cardo" panose="02020600000000000000" pitchFamily="18" charset="-79"/>
              </a:endParaRPr>
            </a:p>
          </p:txBody>
        </p:sp>
        <p:grpSp>
          <p:nvGrpSpPr>
            <p:cNvPr id="9" name="Group 8">
              <a:extLst>
                <a:ext uri="{FF2B5EF4-FFF2-40B4-BE49-F238E27FC236}">
                  <a16:creationId xmlns:a16="http://schemas.microsoft.com/office/drawing/2014/main" id="{7BC8B9BC-6385-477F-8DF3-920986620806}"/>
                </a:ext>
              </a:extLst>
            </p:cNvPr>
            <p:cNvGrpSpPr/>
            <p:nvPr/>
          </p:nvGrpSpPr>
          <p:grpSpPr>
            <a:xfrm>
              <a:off x="5260041" y="4002533"/>
              <a:ext cx="675000" cy="675000"/>
              <a:chOff x="5983821" y="3852914"/>
              <a:chExt cx="900000" cy="900000"/>
            </a:xfrm>
          </p:grpSpPr>
          <p:sp>
            <p:nvSpPr>
              <p:cNvPr id="16" name="Rectangle: Rounded Corners 15">
                <a:extLst>
                  <a:ext uri="{FF2B5EF4-FFF2-40B4-BE49-F238E27FC236}">
                    <a16:creationId xmlns:a16="http://schemas.microsoft.com/office/drawing/2014/main" id="{0ED87745-8873-4020-9E4F-B83E731742A0}"/>
                  </a:ext>
                </a:extLst>
              </p:cNvPr>
              <p:cNvSpPr/>
              <p:nvPr/>
            </p:nvSpPr>
            <p:spPr>
              <a:xfrm>
                <a:off x="5983821" y="3852914"/>
                <a:ext cx="900000" cy="900000"/>
              </a:xfrm>
              <a:prstGeom prst="roundRect">
                <a:avLst>
                  <a:gd name="adj" fmla="val 15197"/>
                </a:avLst>
              </a:prstGeom>
              <a:solidFill>
                <a:schemeClr val="accent3">
                  <a:lumMod val="75000"/>
                </a:schemeClr>
              </a:solidFill>
              <a:ln>
                <a:noFill/>
              </a:ln>
              <a:effectLst>
                <a:outerShdw blurRad="38100" sx="102000" sy="102000" algn="ctr" rotWithShape="0">
                  <a:prstClr val="black">
                    <a:alpha val="96000"/>
                  </a:prstClr>
                </a:outerShdw>
              </a:effectLst>
              <a:scene3d>
                <a:camera prst="orthographicFront"/>
                <a:lightRig rig="threePt" dir="t"/>
              </a:scene3d>
              <a:sp3d>
                <a:bevelT w="381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Lora" pitchFamily="2" charset="0"/>
                </a:endParaRPr>
              </a:p>
            </p:txBody>
          </p:sp>
          <p:sp>
            <p:nvSpPr>
              <p:cNvPr id="18" name="Rectangle 17">
                <a:extLst>
                  <a:ext uri="{FF2B5EF4-FFF2-40B4-BE49-F238E27FC236}">
                    <a16:creationId xmlns:a16="http://schemas.microsoft.com/office/drawing/2014/main" id="{5E055E7C-B8C7-4D19-B228-D624126D6158}"/>
                  </a:ext>
                </a:extLst>
              </p:cNvPr>
              <p:cNvSpPr/>
              <p:nvPr/>
            </p:nvSpPr>
            <p:spPr>
              <a:xfrm>
                <a:off x="6097004" y="4092142"/>
                <a:ext cx="673626" cy="421545"/>
              </a:xfrm>
              <a:prstGeom prst="rect">
                <a:avLst/>
              </a:prstGeom>
            </p:spPr>
            <p:txBody>
              <a:bodyPr wrap="none">
                <a:spAutoFit/>
              </a:bodyPr>
              <a:lstStyle/>
              <a:p>
                <a:r>
                  <a:rPr lang="en-US" sz="2100" dirty="0">
                    <a:solidFill>
                      <a:schemeClr val="bg1"/>
                    </a:solidFill>
                    <a:latin typeface="Lora" pitchFamily="2" charset="0"/>
                    <a:ea typeface="Cambria" panose="02040503050406030204" pitchFamily="18" charset="0"/>
                    <a:cs typeface="Cardo" panose="02020600000000000000" pitchFamily="18" charset="-79"/>
                  </a:rPr>
                  <a:t>15%</a:t>
                </a:r>
              </a:p>
            </p:txBody>
          </p:sp>
        </p:grpSp>
        <p:sp>
          <p:nvSpPr>
            <p:cNvPr id="10" name="Rectangle 9">
              <a:extLst>
                <a:ext uri="{FF2B5EF4-FFF2-40B4-BE49-F238E27FC236}">
                  <a16:creationId xmlns:a16="http://schemas.microsoft.com/office/drawing/2014/main" id="{12873770-8FBB-48D3-B47F-292D0A6829B5}"/>
                </a:ext>
              </a:extLst>
            </p:cNvPr>
            <p:cNvSpPr/>
            <p:nvPr/>
          </p:nvSpPr>
          <p:spPr>
            <a:xfrm>
              <a:off x="4717381" y="4858151"/>
              <a:ext cx="1760774" cy="901638"/>
            </a:xfrm>
            <a:prstGeom prst="rect">
              <a:avLst/>
            </a:prstGeom>
          </p:spPr>
          <p:txBody>
            <a:bodyPr wrap="square">
              <a:spAutoFit/>
            </a:bodyPr>
            <a:lstStyle/>
            <a:p>
              <a:pPr algn="ctr">
                <a:spcAft>
                  <a:spcPts val="600"/>
                </a:spcAft>
              </a:pPr>
              <a:r>
                <a:rPr lang="en-US" b="1" i="0" dirty="0">
                  <a:solidFill>
                    <a:schemeClr val="tx1">
                      <a:lumMod val="75000"/>
                      <a:lumOff val="25000"/>
                    </a:schemeClr>
                  </a:solidFill>
                  <a:effectLst/>
                  <a:latin typeface="Lora" pitchFamily="2" charset="0"/>
                </a:rPr>
                <a:t>Evaluation</a:t>
              </a:r>
            </a:p>
            <a:p>
              <a:pPr algn="ctr"/>
              <a:r>
                <a:rPr lang="en-US" sz="1200" b="0" i="0" dirty="0">
                  <a:solidFill>
                    <a:schemeClr val="tx1">
                      <a:lumMod val="75000"/>
                      <a:lumOff val="25000"/>
                    </a:schemeClr>
                  </a:solidFill>
                  <a:effectLst/>
                  <a:latin typeface="Lora" pitchFamily="2" charset="0"/>
                </a:rPr>
                <a:t>This involves monitoring and assessing the performance of the business and its employees</a:t>
              </a:r>
              <a:endParaRPr lang="en-US" sz="1200" dirty="0">
                <a:solidFill>
                  <a:schemeClr val="tx1">
                    <a:lumMod val="75000"/>
                    <a:lumOff val="25000"/>
                  </a:schemeClr>
                </a:solidFill>
                <a:latin typeface="Lora" pitchFamily="2" charset="0"/>
                <a:ea typeface="Cambria" panose="02040503050406030204" pitchFamily="18" charset="0"/>
                <a:cs typeface="Cardo" panose="02020600000000000000" pitchFamily="18" charset="-79"/>
              </a:endParaRPr>
            </a:p>
          </p:txBody>
        </p:sp>
        <p:grpSp>
          <p:nvGrpSpPr>
            <p:cNvPr id="11" name="Group 10">
              <a:extLst>
                <a:ext uri="{FF2B5EF4-FFF2-40B4-BE49-F238E27FC236}">
                  <a16:creationId xmlns:a16="http://schemas.microsoft.com/office/drawing/2014/main" id="{9741CA8E-8B5F-46CF-A483-74C09A99092E}"/>
                </a:ext>
              </a:extLst>
            </p:cNvPr>
            <p:cNvGrpSpPr/>
            <p:nvPr/>
          </p:nvGrpSpPr>
          <p:grpSpPr>
            <a:xfrm>
              <a:off x="7296111" y="4002533"/>
              <a:ext cx="675000" cy="675000"/>
              <a:chOff x="5983821" y="5032696"/>
              <a:chExt cx="900000" cy="900000"/>
            </a:xfrm>
          </p:grpSpPr>
          <p:sp>
            <p:nvSpPr>
              <p:cNvPr id="14" name="Rectangle: Rounded Corners 13">
                <a:extLst>
                  <a:ext uri="{FF2B5EF4-FFF2-40B4-BE49-F238E27FC236}">
                    <a16:creationId xmlns:a16="http://schemas.microsoft.com/office/drawing/2014/main" id="{D87E6FB5-A401-4419-B167-7E15ABC00D26}"/>
                  </a:ext>
                </a:extLst>
              </p:cNvPr>
              <p:cNvSpPr/>
              <p:nvPr/>
            </p:nvSpPr>
            <p:spPr>
              <a:xfrm>
                <a:off x="5983821" y="5032696"/>
                <a:ext cx="900000" cy="900000"/>
              </a:xfrm>
              <a:prstGeom prst="roundRect">
                <a:avLst>
                  <a:gd name="adj" fmla="val 15197"/>
                </a:avLst>
              </a:prstGeom>
              <a:solidFill>
                <a:schemeClr val="accent4">
                  <a:lumMod val="75000"/>
                </a:schemeClr>
              </a:solidFill>
              <a:ln>
                <a:noFill/>
              </a:ln>
              <a:effectLst>
                <a:outerShdw blurRad="38100" sx="102000" sy="102000" algn="ctr" rotWithShape="0">
                  <a:prstClr val="black">
                    <a:alpha val="96000"/>
                  </a:prstClr>
                </a:outerShdw>
              </a:effectLst>
              <a:scene3d>
                <a:camera prst="orthographicFront"/>
                <a:lightRig rig="threePt" dir="t"/>
              </a:scene3d>
              <a:sp3d>
                <a:bevelT w="381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Lora" pitchFamily="2" charset="0"/>
                </a:endParaRPr>
              </a:p>
            </p:txBody>
          </p:sp>
          <p:sp>
            <p:nvSpPr>
              <p:cNvPr id="15" name="Rectangle 14">
                <a:extLst>
                  <a:ext uri="{FF2B5EF4-FFF2-40B4-BE49-F238E27FC236}">
                    <a16:creationId xmlns:a16="http://schemas.microsoft.com/office/drawing/2014/main" id="{F39C5B82-E60A-4577-9837-C153252F4B53}"/>
                  </a:ext>
                </a:extLst>
              </p:cNvPr>
              <p:cNvSpPr/>
              <p:nvPr/>
            </p:nvSpPr>
            <p:spPr>
              <a:xfrm>
                <a:off x="6087246" y="5271924"/>
                <a:ext cx="693142" cy="421545"/>
              </a:xfrm>
              <a:prstGeom prst="rect">
                <a:avLst/>
              </a:prstGeom>
            </p:spPr>
            <p:txBody>
              <a:bodyPr wrap="none">
                <a:spAutoFit/>
              </a:bodyPr>
              <a:lstStyle/>
              <a:p>
                <a:r>
                  <a:rPr lang="en-US" sz="2100" dirty="0">
                    <a:solidFill>
                      <a:schemeClr val="bg1"/>
                    </a:solidFill>
                    <a:latin typeface="Lora" pitchFamily="2" charset="0"/>
                    <a:ea typeface="Cambria" panose="02040503050406030204" pitchFamily="18" charset="0"/>
                    <a:cs typeface="Cardo" panose="02020600000000000000" pitchFamily="18" charset="-79"/>
                  </a:rPr>
                  <a:t>10%</a:t>
                </a:r>
              </a:p>
            </p:txBody>
          </p:sp>
        </p:grpSp>
        <p:sp>
          <p:nvSpPr>
            <p:cNvPr id="12" name="Rectangle 11">
              <a:extLst>
                <a:ext uri="{FF2B5EF4-FFF2-40B4-BE49-F238E27FC236}">
                  <a16:creationId xmlns:a16="http://schemas.microsoft.com/office/drawing/2014/main" id="{446E71A3-6933-4235-ABA6-F56623BDA022}"/>
                </a:ext>
              </a:extLst>
            </p:cNvPr>
            <p:cNvSpPr/>
            <p:nvPr/>
          </p:nvSpPr>
          <p:spPr>
            <a:xfrm>
              <a:off x="6753451" y="4858151"/>
              <a:ext cx="1760774" cy="761123"/>
            </a:xfrm>
            <a:prstGeom prst="rect">
              <a:avLst/>
            </a:prstGeom>
          </p:spPr>
          <p:txBody>
            <a:bodyPr wrap="square">
              <a:spAutoFit/>
            </a:bodyPr>
            <a:lstStyle/>
            <a:p>
              <a:pPr algn="ctr">
                <a:spcAft>
                  <a:spcPts val="600"/>
                </a:spcAft>
              </a:pPr>
              <a:r>
                <a:rPr lang="en-US" b="1" i="0" dirty="0">
                  <a:solidFill>
                    <a:schemeClr val="tx1">
                      <a:lumMod val="75000"/>
                      <a:lumOff val="25000"/>
                    </a:schemeClr>
                  </a:solidFill>
                  <a:effectLst/>
                  <a:latin typeface="Lora" pitchFamily="2" charset="0"/>
                </a:rPr>
                <a:t>Growth</a:t>
              </a:r>
            </a:p>
            <a:p>
              <a:pPr algn="ctr"/>
              <a:r>
                <a:rPr lang="en-US" sz="1200" b="0" i="0" dirty="0">
                  <a:solidFill>
                    <a:schemeClr val="tx1">
                      <a:lumMod val="75000"/>
                      <a:lumOff val="25000"/>
                    </a:schemeClr>
                  </a:solidFill>
                  <a:effectLst/>
                  <a:latin typeface="Lora" pitchFamily="2" charset="0"/>
                </a:rPr>
                <a:t>This involves expanding the business, either by increasing sales and revenue</a:t>
              </a:r>
              <a:endParaRPr lang="en-US" sz="1200" dirty="0">
                <a:solidFill>
                  <a:schemeClr val="tx1">
                    <a:lumMod val="75000"/>
                    <a:lumOff val="25000"/>
                  </a:schemeClr>
                </a:solidFill>
                <a:latin typeface="Lora" pitchFamily="2" charset="0"/>
                <a:ea typeface="Cambria" panose="02040503050406030204" pitchFamily="18" charset="0"/>
                <a:cs typeface="Cardo" panose="02020600000000000000" pitchFamily="18" charset="-79"/>
              </a:endParaRPr>
            </a:p>
          </p:txBody>
        </p:sp>
        <p:graphicFrame>
          <p:nvGraphicFramePr>
            <p:cNvPr id="13" name="Chart 12">
              <a:extLst>
                <a:ext uri="{FF2B5EF4-FFF2-40B4-BE49-F238E27FC236}">
                  <a16:creationId xmlns:a16="http://schemas.microsoft.com/office/drawing/2014/main" id="{0A5F1C1E-58AD-49D0-9106-53C10FC1B077}"/>
                </a:ext>
              </a:extLst>
            </p:cNvPr>
            <p:cNvGraphicFramePr/>
            <p:nvPr>
              <p:extLst>
                <p:ext uri="{D42A27DB-BD31-4B8C-83A1-F6EECF244321}">
                  <p14:modId xmlns:p14="http://schemas.microsoft.com/office/powerpoint/2010/main" val="2922684549"/>
                </p:ext>
              </p:extLst>
            </p:nvPr>
          </p:nvGraphicFramePr>
          <p:xfrm>
            <a:off x="3222173" y="1746102"/>
            <a:ext cx="2699657" cy="2032000"/>
          </p:xfrm>
          <a:graphic>
            <a:graphicData uri="http://schemas.openxmlformats.org/drawingml/2006/chart">
              <c:chart xmlns:c="http://schemas.openxmlformats.org/drawingml/2006/chart" xmlns:r="http://schemas.openxmlformats.org/officeDocument/2006/relationships" r:id="rId3"/>
            </a:graphicData>
          </a:graphic>
        </p:graphicFrame>
      </p:grpSp>
    </p:spTree>
    <p:extLst>
      <p:ext uri="{BB962C8B-B14F-4D97-AF65-F5344CB8AC3E}">
        <p14:creationId xmlns:p14="http://schemas.microsoft.com/office/powerpoint/2010/main" val="2187710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20" y="1282"/>
            <a:ext cx="12191980" cy="6856718"/>
          </a:xfrm>
          <a:prstGeom prst="rect">
            <a:avLst/>
          </a:prstGeom>
        </p:spPr>
      </p:pic>
      <p:sp>
        <p:nvSpPr>
          <p:cNvPr id="17" name="Rectangle 16">
            <a:extLst>
              <a:ext uri="{FF2B5EF4-FFF2-40B4-BE49-F238E27FC236}">
                <a16:creationId xmlns:a16="http://schemas.microsoft.com/office/drawing/2014/main" id="{71670543-271D-49A3-853D-B9A3D844F03E}"/>
              </a:ext>
            </a:extLst>
          </p:cNvPr>
          <p:cNvSpPr/>
          <p:nvPr/>
        </p:nvSpPr>
        <p:spPr>
          <a:xfrm>
            <a:off x="5788241" y="0"/>
            <a:ext cx="6402236"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3BC5882B-4046-4A49-B69B-C1C8D57EECA3}"/>
              </a:ext>
            </a:extLst>
          </p:cNvPr>
          <p:cNvGrpSpPr/>
          <p:nvPr/>
        </p:nvGrpSpPr>
        <p:grpSpPr>
          <a:xfrm>
            <a:off x="1954959" y="1606928"/>
            <a:ext cx="8282083" cy="4317396"/>
            <a:chOff x="1945917" y="1705782"/>
            <a:chExt cx="8282083" cy="4317396"/>
          </a:xfrm>
        </p:grpSpPr>
        <p:cxnSp>
          <p:nvCxnSpPr>
            <p:cNvPr id="5" name="Straight Arrow Connector 4">
              <a:extLst>
                <a:ext uri="{FF2B5EF4-FFF2-40B4-BE49-F238E27FC236}">
                  <a16:creationId xmlns:a16="http://schemas.microsoft.com/office/drawing/2014/main" id="{75F6B79F-94BB-4B04-B26C-EFCB95D184BF}"/>
                </a:ext>
              </a:extLst>
            </p:cNvPr>
            <p:cNvCxnSpPr/>
            <p:nvPr/>
          </p:nvCxnSpPr>
          <p:spPr>
            <a:xfrm>
              <a:off x="7251410" y="2246201"/>
              <a:ext cx="1008000" cy="0"/>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53C17FC-5E51-486C-9F18-81AC1DB1F83A}"/>
                </a:ext>
              </a:extLst>
            </p:cNvPr>
            <p:cNvCxnSpPr/>
            <p:nvPr/>
          </p:nvCxnSpPr>
          <p:spPr>
            <a:xfrm>
              <a:off x="7637152" y="3925142"/>
              <a:ext cx="660215" cy="0"/>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ACF8F7E-61C6-45AC-9097-19B0E8FC2033}"/>
                </a:ext>
              </a:extLst>
            </p:cNvPr>
            <p:cNvCxnSpPr/>
            <p:nvPr/>
          </p:nvCxnSpPr>
          <p:spPr>
            <a:xfrm flipH="1">
              <a:off x="3972131" y="3099872"/>
              <a:ext cx="611524" cy="0"/>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ED372A0-2A9E-4F56-BCB5-1F0D3DEEDCE0}"/>
                </a:ext>
              </a:extLst>
            </p:cNvPr>
            <p:cNvCxnSpPr/>
            <p:nvPr/>
          </p:nvCxnSpPr>
          <p:spPr>
            <a:xfrm flipH="1">
              <a:off x="3972131" y="3966405"/>
              <a:ext cx="825270" cy="0"/>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4597A61-4D03-4D46-A2EA-1917F883ADD1}"/>
                </a:ext>
              </a:extLst>
            </p:cNvPr>
            <p:cNvCxnSpPr/>
            <p:nvPr/>
          </p:nvCxnSpPr>
          <p:spPr>
            <a:xfrm flipH="1">
              <a:off x="3972131" y="2233340"/>
              <a:ext cx="1395531" cy="0"/>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4EE446E-61D3-4D7D-A702-70D8E480D3B3}"/>
                </a:ext>
              </a:extLst>
            </p:cNvPr>
            <p:cNvCxnSpPr>
              <a:cxnSpLocks/>
            </p:cNvCxnSpPr>
            <p:nvPr/>
          </p:nvCxnSpPr>
          <p:spPr>
            <a:xfrm rot="16200000">
              <a:off x="5742286" y="5143242"/>
              <a:ext cx="684000" cy="0"/>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6971451-B88B-4D4E-9E87-11F0EA3A31AD}"/>
                </a:ext>
              </a:extLst>
            </p:cNvPr>
            <p:cNvSpPr/>
            <p:nvPr/>
          </p:nvSpPr>
          <p:spPr>
            <a:xfrm>
              <a:off x="4425109" y="1705782"/>
              <a:ext cx="3431207" cy="3431203"/>
            </a:xfrm>
            <a:prstGeom prst="ellipse">
              <a:avLst/>
            </a:prstGeom>
            <a:solidFill>
              <a:schemeClr val="bg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ora" pitchFamily="2" charset="0"/>
              </a:endParaRPr>
            </a:p>
          </p:txBody>
        </p:sp>
        <p:graphicFrame>
          <p:nvGraphicFramePr>
            <p:cNvPr id="12" name="Chart 11">
              <a:extLst>
                <a:ext uri="{FF2B5EF4-FFF2-40B4-BE49-F238E27FC236}">
                  <a16:creationId xmlns:a16="http://schemas.microsoft.com/office/drawing/2014/main" id="{5F0B7FFB-A8BB-4737-AB95-E00A1E273645}"/>
                </a:ext>
              </a:extLst>
            </p:cNvPr>
            <p:cNvGraphicFramePr/>
            <p:nvPr>
              <p:extLst>
                <p:ext uri="{D42A27DB-BD31-4B8C-83A1-F6EECF244321}">
                  <p14:modId xmlns:p14="http://schemas.microsoft.com/office/powerpoint/2010/main" val="1552372914"/>
                </p:ext>
              </p:extLst>
            </p:nvPr>
          </p:nvGraphicFramePr>
          <p:xfrm>
            <a:off x="3633644" y="1750004"/>
            <a:ext cx="5014137" cy="3342759"/>
          </p:xfrm>
          <a:graphic>
            <a:graphicData uri="http://schemas.openxmlformats.org/drawingml/2006/chart">
              <c:chart xmlns:c="http://schemas.openxmlformats.org/drawingml/2006/chart" xmlns:r="http://schemas.openxmlformats.org/officeDocument/2006/relationships" r:id="rId3"/>
            </a:graphicData>
          </a:graphic>
        </p:graphicFrame>
        <p:sp>
          <p:nvSpPr>
            <p:cNvPr id="13" name="Oval 12">
              <a:extLst>
                <a:ext uri="{FF2B5EF4-FFF2-40B4-BE49-F238E27FC236}">
                  <a16:creationId xmlns:a16="http://schemas.microsoft.com/office/drawing/2014/main" id="{27C68FE9-2023-4B44-B159-B44E36FEBD9A}"/>
                </a:ext>
              </a:extLst>
            </p:cNvPr>
            <p:cNvSpPr/>
            <p:nvPr/>
          </p:nvSpPr>
          <p:spPr>
            <a:xfrm>
              <a:off x="5334200" y="2614873"/>
              <a:ext cx="1613027" cy="1613025"/>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ora" pitchFamily="2" charset="0"/>
              </a:endParaRPr>
            </a:p>
          </p:txBody>
        </p:sp>
        <p:cxnSp>
          <p:nvCxnSpPr>
            <p:cNvPr id="14" name="Straight Connector 13">
              <a:extLst>
                <a:ext uri="{FF2B5EF4-FFF2-40B4-BE49-F238E27FC236}">
                  <a16:creationId xmlns:a16="http://schemas.microsoft.com/office/drawing/2014/main" id="{4C6C33CF-5909-42B0-99C4-CF323D97B783}"/>
                </a:ext>
              </a:extLst>
            </p:cNvPr>
            <p:cNvCxnSpPr/>
            <p:nvPr/>
          </p:nvCxnSpPr>
          <p:spPr>
            <a:xfrm>
              <a:off x="3972131" y="1963522"/>
              <a:ext cx="0" cy="576000"/>
            </a:xfrm>
            <a:prstGeom prst="line">
              <a:avLst/>
            </a:prstGeom>
            <a:ln w="381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D5C27BB-F7F7-4F13-941E-B4885A25AF5A}"/>
                </a:ext>
              </a:extLst>
            </p:cNvPr>
            <p:cNvCxnSpPr/>
            <p:nvPr/>
          </p:nvCxnSpPr>
          <p:spPr>
            <a:xfrm>
              <a:off x="3972131" y="2836932"/>
              <a:ext cx="0" cy="576000"/>
            </a:xfrm>
            <a:prstGeom prst="line">
              <a:avLst/>
            </a:prstGeom>
            <a:ln w="38100">
              <a:solidFill>
                <a:schemeClr val="accent5">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717915E-2895-4C37-A746-DE8C4D6BAA3D}"/>
                </a:ext>
              </a:extLst>
            </p:cNvPr>
            <p:cNvCxnSpPr/>
            <p:nvPr/>
          </p:nvCxnSpPr>
          <p:spPr>
            <a:xfrm>
              <a:off x="3972131" y="3703465"/>
              <a:ext cx="0" cy="576000"/>
            </a:xfrm>
            <a:prstGeom prst="line">
              <a:avLst/>
            </a:prstGeom>
            <a:ln w="381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CA83D8-ECFB-4110-8CC3-3BF8C3FDD743}"/>
                </a:ext>
              </a:extLst>
            </p:cNvPr>
            <p:cNvCxnSpPr/>
            <p:nvPr/>
          </p:nvCxnSpPr>
          <p:spPr>
            <a:xfrm>
              <a:off x="8270473" y="1969506"/>
              <a:ext cx="0" cy="57600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8FEF73-51D7-4557-A253-30776A720232}"/>
                </a:ext>
              </a:extLst>
            </p:cNvPr>
            <p:cNvCxnSpPr/>
            <p:nvPr/>
          </p:nvCxnSpPr>
          <p:spPr>
            <a:xfrm>
              <a:off x="8283920" y="3655325"/>
              <a:ext cx="0" cy="576000"/>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78704FE8-46A5-404A-8185-802DA945C0AC}"/>
                </a:ext>
              </a:extLst>
            </p:cNvPr>
            <p:cNvCxnSpPr>
              <a:cxnSpLocks/>
            </p:cNvCxnSpPr>
            <p:nvPr/>
          </p:nvCxnSpPr>
          <p:spPr>
            <a:xfrm flipH="1">
              <a:off x="5698230" y="5485242"/>
              <a:ext cx="772112" cy="0"/>
            </a:xfrm>
            <a:prstGeom prst="line">
              <a:avLst/>
            </a:prstGeom>
            <a:ln>
              <a:tailEnd type="none"/>
            </a:ln>
          </p:spPr>
          <p:style>
            <a:lnRef idx="1">
              <a:schemeClr val="accent3"/>
            </a:lnRef>
            <a:fillRef idx="0">
              <a:schemeClr val="accent3"/>
            </a:fillRef>
            <a:effectRef idx="0">
              <a:schemeClr val="accent3"/>
            </a:effectRef>
            <a:fontRef idx="minor">
              <a:schemeClr val="tx1"/>
            </a:fontRef>
          </p:style>
        </p:cxnSp>
        <p:sp>
          <p:nvSpPr>
            <p:cNvPr id="21" name="TextBox 20">
              <a:extLst>
                <a:ext uri="{FF2B5EF4-FFF2-40B4-BE49-F238E27FC236}">
                  <a16:creationId xmlns:a16="http://schemas.microsoft.com/office/drawing/2014/main" id="{A918579F-0034-40E5-9C8A-B54EF7F60132}"/>
                </a:ext>
              </a:extLst>
            </p:cNvPr>
            <p:cNvSpPr txBox="1"/>
            <p:nvPr/>
          </p:nvSpPr>
          <p:spPr>
            <a:xfrm>
              <a:off x="5519529" y="2216883"/>
              <a:ext cx="461665" cy="276999"/>
            </a:xfrm>
            <a:prstGeom prst="rect">
              <a:avLst/>
            </a:prstGeom>
            <a:noFill/>
          </p:spPr>
          <p:txBody>
            <a:bodyPr wrap="none" lIns="0" tIns="0" rIns="0" bIns="0" rtlCol="0">
              <a:spAutoFit/>
            </a:bodyPr>
            <a:lstStyle/>
            <a:p>
              <a:r>
                <a:rPr lang="en-US" b="1" dirty="0">
                  <a:solidFill>
                    <a:schemeClr val="bg1"/>
                  </a:solidFill>
                  <a:latin typeface="Lora" pitchFamily="2" charset="0"/>
                </a:rPr>
                <a:t>23%</a:t>
              </a:r>
              <a:endParaRPr lang="en-IN" b="1" dirty="0">
                <a:solidFill>
                  <a:schemeClr val="bg1"/>
                </a:solidFill>
                <a:latin typeface="Lora" pitchFamily="2" charset="0"/>
              </a:endParaRPr>
            </a:p>
          </p:txBody>
        </p:sp>
        <p:sp>
          <p:nvSpPr>
            <p:cNvPr id="22" name="TextBox 21">
              <a:extLst>
                <a:ext uri="{FF2B5EF4-FFF2-40B4-BE49-F238E27FC236}">
                  <a16:creationId xmlns:a16="http://schemas.microsoft.com/office/drawing/2014/main" id="{CE6AD4D2-A8B4-4EE2-8CFC-59EE568830EE}"/>
                </a:ext>
              </a:extLst>
            </p:cNvPr>
            <p:cNvSpPr txBox="1"/>
            <p:nvPr/>
          </p:nvSpPr>
          <p:spPr>
            <a:xfrm>
              <a:off x="4829624" y="3011812"/>
              <a:ext cx="461665" cy="276999"/>
            </a:xfrm>
            <a:prstGeom prst="rect">
              <a:avLst/>
            </a:prstGeom>
            <a:noFill/>
          </p:spPr>
          <p:txBody>
            <a:bodyPr wrap="none" lIns="0" tIns="0" rIns="0" bIns="0" rtlCol="0">
              <a:spAutoFit/>
            </a:bodyPr>
            <a:lstStyle/>
            <a:p>
              <a:r>
                <a:rPr lang="en-US" b="1" dirty="0">
                  <a:solidFill>
                    <a:schemeClr val="bg1"/>
                  </a:solidFill>
                  <a:latin typeface="Lora" pitchFamily="2" charset="0"/>
                </a:rPr>
                <a:t>23%</a:t>
              </a:r>
              <a:endParaRPr lang="en-IN" b="1" dirty="0">
                <a:solidFill>
                  <a:schemeClr val="bg1"/>
                </a:solidFill>
                <a:latin typeface="Lora" pitchFamily="2" charset="0"/>
              </a:endParaRPr>
            </a:p>
          </p:txBody>
        </p:sp>
        <p:sp>
          <p:nvSpPr>
            <p:cNvPr id="23" name="TextBox 22">
              <a:extLst>
                <a:ext uri="{FF2B5EF4-FFF2-40B4-BE49-F238E27FC236}">
                  <a16:creationId xmlns:a16="http://schemas.microsoft.com/office/drawing/2014/main" id="{4F11C8B6-DF61-4A7F-9677-EB8CC44EDF1E}"/>
                </a:ext>
              </a:extLst>
            </p:cNvPr>
            <p:cNvSpPr txBox="1"/>
            <p:nvPr/>
          </p:nvSpPr>
          <p:spPr>
            <a:xfrm>
              <a:off x="6749002" y="2463145"/>
              <a:ext cx="460062" cy="276999"/>
            </a:xfrm>
            <a:prstGeom prst="rect">
              <a:avLst/>
            </a:prstGeom>
            <a:noFill/>
          </p:spPr>
          <p:txBody>
            <a:bodyPr wrap="none" lIns="0" tIns="0" rIns="0" bIns="0" rtlCol="0">
              <a:spAutoFit/>
            </a:bodyPr>
            <a:lstStyle/>
            <a:p>
              <a:r>
                <a:rPr lang="en-US" b="1" dirty="0">
                  <a:solidFill>
                    <a:schemeClr val="bg1"/>
                  </a:solidFill>
                  <a:latin typeface="Lora" pitchFamily="2" charset="0"/>
                </a:rPr>
                <a:t>45%</a:t>
              </a:r>
              <a:endParaRPr lang="en-IN" b="1" dirty="0">
                <a:solidFill>
                  <a:schemeClr val="bg1"/>
                </a:solidFill>
                <a:latin typeface="Lora" pitchFamily="2" charset="0"/>
              </a:endParaRPr>
            </a:p>
          </p:txBody>
        </p:sp>
        <p:sp>
          <p:nvSpPr>
            <p:cNvPr id="24" name="TextBox 23">
              <a:extLst>
                <a:ext uri="{FF2B5EF4-FFF2-40B4-BE49-F238E27FC236}">
                  <a16:creationId xmlns:a16="http://schemas.microsoft.com/office/drawing/2014/main" id="{03CB508A-632E-4E66-B70D-0E9F68BDF285}"/>
                </a:ext>
              </a:extLst>
            </p:cNvPr>
            <p:cNvSpPr txBox="1"/>
            <p:nvPr/>
          </p:nvSpPr>
          <p:spPr>
            <a:xfrm>
              <a:off x="4941239" y="3927606"/>
              <a:ext cx="448841" cy="276999"/>
            </a:xfrm>
            <a:prstGeom prst="rect">
              <a:avLst/>
            </a:prstGeom>
            <a:noFill/>
          </p:spPr>
          <p:txBody>
            <a:bodyPr wrap="none" lIns="0" tIns="0" rIns="0" bIns="0" rtlCol="0">
              <a:spAutoFit/>
            </a:bodyPr>
            <a:lstStyle/>
            <a:p>
              <a:r>
                <a:rPr lang="en-US" b="1" dirty="0">
                  <a:solidFill>
                    <a:schemeClr val="bg1"/>
                  </a:solidFill>
                  <a:latin typeface="Lora" pitchFamily="2" charset="0"/>
                </a:rPr>
                <a:t>10%</a:t>
              </a:r>
              <a:endParaRPr lang="en-IN" b="1" dirty="0">
                <a:solidFill>
                  <a:schemeClr val="bg1"/>
                </a:solidFill>
                <a:latin typeface="Lora" pitchFamily="2" charset="0"/>
              </a:endParaRPr>
            </a:p>
          </p:txBody>
        </p:sp>
        <p:sp>
          <p:nvSpPr>
            <p:cNvPr id="25" name="TextBox 24">
              <a:extLst>
                <a:ext uri="{FF2B5EF4-FFF2-40B4-BE49-F238E27FC236}">
                  <a16:creationId xmlns:a16="http://schemas.microsoft.com/office/drawing/2014/main" id="{60D32E6F-207F-4999-9642-4E27AD5144D8}"/>
                </a:ext>
              </a:extLst>
            </p:cNvPr>
            <p:cNvSpPr txBox="1"/>
            <p:nvPr/>
          </p:nvSpPr>
          <p:spPr>
            <a:xfrm>
              <a:off x="7091012" y="3628466"/>
              <a:ext cx="426399" cy="276999"/>
            </a:xfrm>
            <a:prstGeom prst="rect">
              <a:avLst/>
            </a:prstGeom>
            <a:noFill/>
          </p:spPr>
          <p:txBody>
            <a:bodyPr wrap="none" lIns="0" tIns="0" rIns="0" bIns="0" rtlCol="0">
              <a:spAutoFit/>
            </a:bodyPr>
            <a:lstStyle/>
            <a:p>
              <a:r>
                <a:rPr lang="en-US" b="1" dirty="0">
                  <a:solidFill>
                    <a:schemeClr val="bg1"/>
                  </a:solidFill>
                  <a:latin typeface="Lora" pitchFamily="2" charset="0"/>
                </a:rPr>
                <a:t>15%</a:t>
              </a:r>
              <a:endParaRPr lang="en-IN" b="1" dirty="0">
                <a:solidFill>
                  <a:schemeClr val="bg1"/>
                </a:solidFill>
                <a:latin typeface="Lora" pitchFamily="2" charset="0"/>
              </a:endParaRPr>
            </a:p>
          </p:txBody>
        </p:sp>
        <p:sp>
          <p:nvSpPr>
            <p:cNvPr id="26" name="TextBox 25">
              <a:extLst>
                <a:ext uri="{FF2B5EF4-FFF2-40B4-BE49-F238E27FC236}">
                  <a16:creationId xmlns:a16="http://schemas.microsoft.com/office/drawing/2014/main" id="{9E037A81-964A-463D-BDE8-B41C5D745FA3}"/>
                </a:ext>
              </a:extLst>
            </p:cNvPr>
            <p:cNvSpPr txBox="1"/>
            <p:nvPr/>
          </p:nvSpPr>
          <p:spPr>
            <a:xfrm>
              <a:off x="5939534" y="4469879"/>
              <a:ext cx="460062" cy="276999"/>
            </a:xfrm>
            <a:prstGeom prst="rect">
              <a:avLst/>
            </a:prstGeom>
            <a:noFill/>
          </p:spPr>
          <p:txBody>
            <a:bodyPr wrap="none" lIns="0" tIns="0" rIns="0" bIns="0" rtlCol="0">
              <a:spAutoFit/>
            </a:bodyPr>
            <a:lstStyle/>
            <a:p>
              <a:r>
                <a:rPr lang="en-US" b="1" dirty="0">
                  <a:solidFill>
                    <a:schemeClr val="bg1"/>
                  </a:solidFill>
                  <a:latin typeface="Lora" pitchFamily="2" charset="0"/>
                </a:rPr>
                <a:t>45%</a:t>
              </a:r>
              <a:endParaRPr lang="en-IN" b="1" dirty="0">
                <a:solidFill>
                  <a:schemeClr val="bg1"/>
                </a:solidFill>
                <a:latin typeface="Lora" pitchFamily="2" charset="0"/>
              </a:endParaRPr>
            </a:p>
          </p:txBody>
        </p:sp>
        <p:sp>
          <p:nvSpPr>
            <p:cNvPr id="27" name="TextBox 26">
              <a:extLst>
                <a:ext uri="{FF2B5EF4-FFF2-40B4-BE49-F238E27FC236}">
                  <a16:creationId xmlns:a16="http://schemas.microsoft.com/office/drawing/2014/main" id="{974F5F52-3A5F-4AF4-9808-7F5872BBC0C4}"/>
                </a:ext>
              </a:extLst>
            </p:cNvPr>
            <p:cNvSpPr txBox="1"/>
            <p:nvPr/>
          </p:nvSpPr>
          <p:spPr>
            <a:xfrm>
              <a:off x="8477124" y="2156766"/>
              <a:ext cx="1750876" cy="276999"/>
            </a:xfrm>
            <a:prstGeom prst="rect">
              <a:avLst/>
            </a:prstGeom>
            <a:noFill/>
          </p:spPr>
          <p:txBody>
            <a:bodyPr wrap="square" lIns="0" tIns="0" rIns="0" bIns="0" rtlCol="0">
              <a:spAutoFit/>
            </a:bodyPr>
            <a:lstStyle/>
            <a:p>
              <a:pPr lvl="0"/>
              <a:r>
                <a:rPr lang="en-US" dirty="0">
                  <a:latin typeface="Lora" pitchFamily="2" charset="0"/>
                </a:rPr>
                <a:t>Mathematics</a:t>
              </a:r>
              <a:endParaRPr lang="en-IN" dirty="0">
                <a:latin typeface="Lora" pitchFamily="2" charset="0"/>
              </a:endParaRPr>
            </a:p>
          </p:txBody>
        </p:sp>
        <p:sp>
          <p:nvSpPr>
            <p:cNvPr id="28" name="TextBox 27">
              <a:extLst>
                <a:ext uri="{FF2B5EF4-FFF2-40B4-BE49-F238E27FC236}">
                  <a16:creationId xmlns:a16="http://schemas.microsoft.com/office/drawing/2014/main" id="{1C619CF1-5FDA-400D-8332-CE30E3326784}"/>
                </a:ext>
              </a:extLst>
            </p:cNvPr>
            <p:cNvSpPr txBox="1"/>
            <p:nvPr/>
          </p:nvSpPr>
          <p:spPr>
            <a:xfrm>
              <a:off x="8477124" y="3842585"/>
              <a:ext cx="1750876" cy="276999"/>
            </a:xfrm>
            <a:prstGeom prst="rect">
              <a:avLst/>
            </a:prstGeom>
            <a:noFill/>
          </p:spPr>
          <p:txBody>
            <a:bodyPr wrap="square" lIns="0" tIns="0" rIns="0" bIns="0" rtlCol="0">
              <a:spAutoFit/>
            </a:bodyPr>
            <a:lstStyle/>
            <a:p>
              <a:pPr lvl="0"/>
              <a:r>
                <a:rPr lang="en-US" dirty="0">
                  <a:latin typeface="Lora" pitchFamily="2" charset="0"/>
                </a:rPr>
                <a:t>Social Science</a:t>
              </a:r>
              <a:endParaRPr lang="en-IN" dirty="0">
                <a:latin typeface="Lora" pitchFamily="2" charset="0"/>
              </a:endParaRPr>
            </a:p>
          </p:txBody>
        </p:sp>
        <p:sp>
          <p:nvSpPr>
            <p:cNvPr id="29" name="TextBox 28">
              <a:extLst>
                <a:ext uri="{FF2B5EF4-FFF2-40B4-BE49-F238E27FC236}">
                  <a16:creationId xmlns:a16="http://schemas.microsoft.com/office/drawing/2014/main" id="{045CE3CB-6B2C-4FA7-B930-137AEDB048B2}"/>
                </a:ext>
              </a:extLst>
            </p:cNvPr>
            <p:cNvSpPr txBox="1"/>
            <p:nvPr/>
          </p:nvSpPr>
          <p:spPr>
            <a:xfrm>
              <a:off x="5208848" y="5807734"/>
              <a:ext cx="1750876" cy="215444"/>
            </a:xfrm>
            <a:prstGeom prst="rect">
              <a:avLst/>
            </a:prstGeom>
            <a:noFill/>
          </p:spPr>
          <p:txBody>
            <a:bodyPr wrap="square" lIns="0" tIns="0" rIns="0" bIns="0" rtlCol="0">
              <a:spAutoFit/>
            </a:bodyPr>
            <a:lstStyle/>
            <a:p>
              <a:pPr lvl="0" algn="ctr"/>
              <a:r>
                <a:rPr lang="en-US" sz="1400" dirty="0">
                  <a:latin typeface="Lora" pitchFamily="2" charset="0"/>
                </a:rPr>
                <a:t>English</a:t>
              </a:r>
              <a:endParaRPr lang="en-IN" sz="1400" dirty="0">
                <a:latin typeface="Lora" pitchFamily="2" charset="0"/>
              </a:endParaRPr>
            </a:p>
          </p:txBody>
        </p:sp>
        <p:sp>
          <p:nvSpPr>
            <p:cNvPr id="30" name="TextBox 29">
              <a:extLst>
                <a:ext uri="{FF2B5EF4-FFF2-40B4-BE49-F238E27FC236}">
                  <a16:creationId xmlns:a16="http://schemas.microsoft.com/office/drawing/2014/main" id="{56CFDB27-7CF9-4956-9B91-2068100523A2}"/>
                </a:ext>
              </a:extLst>
            </p:cNvPr>
            <p:cNvSpPr txBox="1"/>
            <p:nvPr/>
          </p:nvSpPr>
          <p:spPr>
            <a:xfrm>
              <a:off x="1945917" y="2157818"/>
              <a:ext cx="1750876" cy="276999"/>
            </a:xfrm>
            <a:prstGeom prst="rect">
              <a:avLst/>
            </a:prstGeom>
            <a:noFill/>
          </p:spPr>
          <p:txBody>
            <a:bodyPr wrap="square" lIns="0" tIns="0" rIns="0" bIns="0" rtlCol="0">
              <a:spAutoFit/>
            </a:bodyPr>
            <a:lstStyle/>
            <a:p>
              <a:pPr lvl="0" algn="r"/>
              <a:r>
                <a:rPr lang="en-US" dirty="0">
                  <a:latin typeface="Lora" pitchFamily="2" charset="0"/>
                </a:rPr>
                <a:t>Hindi</a:t>
              </a:r>
              <a:endParaRPr lang="en-IN" dirty="0">
                <a:latin typeface="Lora" pitchFamily="2" charset="0"/>
              </a:endParaRPr>
            </a:p>
          </p:txBody>
        </p:sp>
        <p:sp>
          <p:nvSpPr>
            <p:cNvPr id="31" name="TextBox 30">
              <a:extLst>
                <a:ext uri="{FF2B5EF4-FFF2-40B4-BE49-F238E27FC236}">
                  <a16:creationId xmlns:a16="http://schemas.microsoft.com/office/drawing/2014/main" id="{CCAF18DC-91C7-4351-B864-3679D407DAA7}"/>
                </a:ext>
              </a:extLst>
            </p:cNvPr>
            <p:cNvSpPr txBox="1"/>
            <p:nvPr/>
          </p:nvSpPr>
          <p:spPr>
            <a:xfrm>
              <a:off x="1945917" y="3036549"/>
              <a:ext cx="1750876" cy="276999"/>
            </a:xfrm>
            <a:prstGeom prst="rect">
              <a:avLst/>
            </a:prstGeom>
            <a:noFill/>
          </p:spPr>
          <p:txBody>
            <a:bodyPr wrap="square" lIns="0" tIns="0" rIns="0" bIns="0" rtlCol="0">
              <a:spAutoFit/>
            </a:bodyPr>
            <a:lstStyle/>
            <a:p>
              <a:pPr lvl="0" algn="r"/>
              <a:r>
                <a:rPr lang="en-US" dirty="0">
                  <a:latin typeface="Lora" pitchFamily="2" charset="0"/>
                </a:rPr>
                <a:t>Science</a:t>
              </a:r>
              <a:endParaRPr lang="en-IN" dirty="0">
                <a:latin typeface="Lora" pitchFamily="2" charset="0"/>
              </a:endParaRPr>
            </a:p>
          </p:txBody>
        </p:sp>
        <p:sp>
          <p:nvSpPr>
            <p:cNvPr id="32" name="TextBox 31">
              <a:extLst>
                <a:ext uri="{FF2B5EF4-FFF2-40B4-BE49-F238E27FC236}">
                  <a16:creationId xmlns:a16="http://schemas.microsoft.com/office/drawing/2014/main" id="{63800419-BFC4-4106-A533-61E128D2EF96}"/>
                </a:ext>
              </a:extLst>
            </p:cNvPr>
            <p:cNvSpPr txBox="1"/>
            <p:nvPr/>
          </p:nvSpPr>
          <p:spPr>
            <a:xfrm>
              <a:off x="1945917" y="3838734"/>
              <a:ext cx="1750876" cy="276999"/>
            </a:xfrm>
            <a:prstGeom prst="rect">
              <a:avLst/>
            </a:prstGeom>
            <a:noFill/>
          </p:spPr>
          <p:txBody>
            <a:bodyPr wrap="square" lIns="0" tIns="0" rIns="0" bIns="0" rtlCol="0">
              <a:spAutoFit/>
            </a:bodyPr>
            <a:lstStyle/>
            <a:p>
              <a:pPr lvl="0" algn="r"/>
              <a:r>
                <a:rPr lang="en-US" dirty="0">
                  <a:latin typeface="Lora" pitchFamily="2" charset="0"/>
                </a:rPr>
                <a:t>Spanish</a:t>
              </a:r>
              <a:endParaRPr lang="en-IN" dirty="0">
                <a:latin typeface="Lora" pitchFamily="2" charset="0"/>
              </a:endParaRPr>
            </a:p>
          </p:txBody>
        </p:sp>
        <p:pic>
          <p:nvPicPr>
            <p:cNvPr id="33" name="Picture 2" descr="business, man, user icon">
              <a:extLst>
                <a:ext uri="{FF2B5EF4-FFF2-40B4-BE49-F238E27FC236}">
                  <a16:creationId xmlns:a16="http://schemas.microsoft.com/office/drawing/2014/main" id="{D623F7CB-D806-405C-B183-797171BB23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1113" y="2811785"/>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1659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20" y="1282"/>
            <a:ext cx="12191980" cy="6856718"/>
          </a:xfrm>
          <a:prstGeom prst="rect">
            <a:avLst/>
          </a:prstGeom>
        </p:spPr>
      </p:pic>
      <p:sp>
        <p:nvSpPr>
          <p:cNvPr id="17" name="Rectangle 16">
            <a:extLst>
              <a:ext uri="{FF2B5EF4-FFF2-40B4-BE49-F238E27FC236}">
                <a16:creationId xmlns:a16="http://schemas.microsoft.com/office/drawing/2014/main" id="{71670543-271D-49A3-853D-B9A3D844F03E}"/>
              </a:ext>
            </a:extLst>
          </p:cNvPr>
          <p:cNvSpPr/>
          <p:nvPr/>
        </p:nvSpPr>
        <p:spPr>
          <a:xfrm>
            <a:off x="5788241" y="0"/>
            <a:ext cx="6402236"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94166B83-4A6D-4E2B-9424-A076A678EF7B}"/>
              </a:ext>
            </a:extLst>
          </p:cNvPr>
          <p:cNvGrpSpPr/>
          <p:nvPr/>
        </p:nvGrpSpPr>
        <p:grpSpPr>
          <a:xfrm>
            <a:off x="746681" y="1225448"/>
            <a:ext cx="10431938" cy="4941964"/>
            <a:chOff x="738181" y="1301648"/>
            <a:chExt cx="10431938" cy="4941964"/>
          </a:xfrm>
        </p:grpSpPr>
        <p:grpSp>
          <p:nvGrpSpPr>
            <p:cNvPr id="5" name="Group 4">
              <a:extLst>
                <a:ext uri="{FF2B5EF4-FFF2-40B4-BE49-F238E27FC236}">
                  <a16:creationId xmlns:a16="http://schemas.microsoft.com/office/drawing/2014/main" id="{A8E74A48-B288-4B30-AFA4-755B0B655F1B}"/>
                </a:ext>
              </a:extLst>
            </p:cNvPr>
            <p:cNvGrpSpPr/>
            <p:nvPr/>
          </p:nvGrpSpPr>
          <p:grpSpPr>
            <a:xfrm>
              <a:off x="738181" y="1340578"/>
              <a:ext cx="6560933" cy="4749683"/>
              <a:chOff x="738180" y="1340578"/>
              <a:chExt cx="6560933" cy="4749683"/>
            </a:xfrm>
          </p:grpSpPr>
          <p:grpSp>
            <p:nvGrpSpPr>
              <p:cNvPr id="10" name="Group 9">
                <a:extLst>
                  <a:ext uri="{FF2B5EF4-FFF2-40B4-BE49-F238E27FC236}">
                    <a16:creationId xmlns:a16="http://schemas.microsoft.com/office/drawing/2014/main" id="{9B794BCF-3E95-45A3-8151-A2BED4B5BB16}"/>
                  </a:ext>
                </a:extLst>
              </p:cNvPr>
              <p:cNvGrpSpPr/>
              <p:nvPr/>
            </p:nvGrpSpPr>
            <p:grpSpPr>
              <a:xfrm>
                <a:off x="738180" y="1845036"/>
                <a:ext cx="4174260" cy="4174258"/>
                <a:chOff x="4457856" y="1567250"/>
                <a:chExt cx="3292072" cy="3292070"/>
              </a:xfrm>
            </p:grpSpPr>
            <p:sp>
              <p:nvSpPr>
                <p:cNvPr id="25" name="Oval 24">
                  <a:extLst>
                    <a:ext uri="{FF2B5EF4-FFF2-40B4-BE49-F238E27FC236}">
                      <a16:creationId xmlns:a16="http://schemas.microsoft.com/office/drawing/2014/main" id="{A92BAA2B-8C27-43CE-8D21-5D31749EE38E}"/>
                    </a:ext>
                  </a:extLst>
                </p:cNvPr>
                <p:cNvSpPr/>
                <p:nvPr/>
              </p:nvSpPr>
              <p:spPr>
                <a:xfrm>
                  <a:off x="4457856" y="1567250"/>
                  <a:ext cx="3292072" cy="3292070"/>
                </a:xfrm>
                <a:prstGeom prst="ellipse">
                  <a:avLst/>
                </a:prstGeom>
                <a:solidFill>
                  <a:schemeClr val="tx1">
                    <a:lumMod val="75000"/>
                    <a:lumOff val="25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ora" pitchFamily="2" charset="0"/>
                  </a:endParaRPr>
                </a:p>
              </p:txBody>
            </p:sp>
            <p:graphicFrame>
              <p:nvGraphicFramePr>
                <p:cNvPr id="26" name="Chart 25">
                  <a:extLst>
                    <a:ext uri="{FF2B5EF4-FFF2-40B4-BE49-F238E27FC236}">
                      <a16:creationId xmlns:a16="http://schemas.microsoft.com/office/drawing/2014/main" id="{12E78908-FCD7-42B9-8FB3-1BF2F445DC61}"/>
                    </a:ext>
                  </a:extLst>
                </p:cNvPr>
                <p:cNvGraphicFramePr/>
                <p:nvPr>
                  <p:extLst>
                    <p:ext uri="{D42A27DB-BD31-4B8C-83A1-F6EECF244321}">
                      <p14:modId xmlns:p14="http://schemas.microsoft.com/office/powerpoint/2010/main" val="1183002217"/>
                    </p:ext>
                  </p:extLst>
                </p:nvPr>
              </p:nvGraphicFramePr>
              <p:xfrm>
                <a:off x="4537365" y="1647139"/>
                <a:ext cx="3132674" cy="31322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Chart 26">
                  <a:extLst>
                    <a:ext uri="{FF2B5EF4-FFF2-40B4-BE49-F238E27FC236}">
                      <a16:creationId xmlns:a16="http://schemas.microsoft.com/office/drawing/2014/main" id="{715678A4-5058-46E3-9E5C-51703C27EA90}"/>
                    </a:ext>
                  </a:extLst>
                </p:cNvPr>
                <p:cNvGraphicFramePr/>
                <p:nvPr>
                  <p:extLst>
                    <p:ext uri="{D42A27DB-BD31-4B8C-83A1-F6EECF244321}">
                      <p14:modId xmlns:p14="http://schemas.microsoft.com/office/powerpoint/2010/main" val="2832676139"/>
                    </p:ext>
                  </p:extLst>
                </p:nvPr>
              </p:nvGraphicFramePr>
              <p:xfrm>
                <a:off x="4777439" y="1889186"/>
                <a:ext cx="2652525" cy="264819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8" name="Chart 27">
                  <a:extLst>
                    <a:ext uri="{FF2B5EF4-FFF2-40B4-BE49-F238E27FC236}">
                      <a16:creationId xmlns:a16="http://schemas.microsoft.com/office/drawing/2014/main" id="{5CBB413D-08E7-4D2D-83AB-9C644675A302}"/>
                    </a:ext>
                  </a:extLst>
                </p:cNvPr>
                <p:cNvGraphicFramePr/>
                <p:nvPr>
                  <p:extLst>
                    <p:ext uri="{D42A27DB-BD31-4B8C-83A1-F6EECF244321}">
                      <p14:modId xmlns:p14="http://schemas.microsoft.com/office/powerpoint/2010/main" val="3572497661"/>
                    </p:ext>
                  </p:extLst>
                </p:nvPr>
              </p:nvGraphicFramePr>
              <p:xfrm>
                <a:off x="5027388" y="2147600"/>
                <a:ext cx="2152627" cy="211918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9" name="Chart 28">
                  <a:extLst>
                    <a:ext uri="{FF2B5EF4-FFF2-40B4-BE49-F238E27FC236}">
                      <a16:creationId xmlns:a16="http://schemas.microsoft.com/office/drawing/2014/main" id="{98CB8BE3-7746-4F4C-B841-D28649DC9F11}"/>
                    </a:ext>
                  </a:extLst>
                </p:cNvPr>
                <p:cNvGraphicFramePr/>
                <p:nvPr>
                  <p:extLst>
                    <p:ext uri="{D42A27DB-BD31-4B8C-83A1-F6EECF244321}">
                      <p14:modId xmlns:p14="http://schemas.microsoft.com/office/powerpoint/2010/main" val="3888868566"/>
                    </p:ext>
                  </p:extLst>
                </p:nvPr>
              </p:nvGraphicFramePr>
              <p:xfrm>
                <a:off x="5334471" y="2444229"/>
                <a:ext cx="1538459" cy="1534048"/>
              </p:xfrm>
              <a:graphic>
                <a:graphicData uri="http://schemas.openxmlformats.org/drawingml/2006/chart">
                  <c:chart xmlns:c="http://schemas.openxmlformats.org/drawingml/2006/chart" xmlns:r="http://schemas.openxmlformats.org/officeDocument/2006/relationships" r:id="rId6"/>
                </a:graphicData>
              </a:graphic>
            </p:graphicFrame>
            <p:sp>
              <p:nvSpPr>
                <p:cNvPr id="30" name="Freeform 25">
                  <a:extLst>
                    <a:ext uri="{FF2B5EF4-FFF2-40B4-BE49-F238E27FC236}">
                      <a16:creationId xmlns:a16="http://schemas.microsoft.com/office/drawing/2014/main" id="{4799CFA7-510D-4DCD-96D6-05F0958DB714}"/>
                    </a:ext>
                  </a:extLst>
                </p:cNvPr>
                <p:cNvSpPr/>
                <p:nvPr/>
              </p:nvSpPr>
              <p:spPr>
                <a:xfrm flipH="1">
                  <a:off x="5673209" y="2785209"/>
                  <a:ext cx="847016" cy="846938"/>
                </a:xfrm>
                <a:custGeom>
                  <a:avLst/>
                  <a:gdLst>
                    <a:gd name="connsiteX0" fmla="*/ 600652 w 1201304"/>
                    <a:gd name="connsiteY0" fmla="*/ 0 h 1201194"/>
                    <a:gd name="connsiteX1" fmla="*/ 1201304 w 1201304"/>
                    <a:gd name="connsiteY1" fmla="*/ 600652 h 1201194"/>
                    <a:gd name="connsiteX2" fmla="*/ 721704 w 1201304"/>
                    <a:gd name="connsiteY2" fmla="*/ 1189101 h 1201194"/>
                    <a:gd name="connsiteX3" fmla="*/ 601749 w 1201304"/>
                    <a:gd name="connsiteY3" fmla="*/ 1201194 h 1201194"/>
                    <a:gd name="connsiteX4" fmla="*/ 601749 w 1201304"/>
                    <a:gd name="connsiteY4" fmla="*/ 612284 h 1201194"/>
                    <a:gd name="connsiteX5" fmla="*/ 601749 w 1201304"/>
                    <a:gd name="connsiteY5" fmla="*/ 600652 h 1201194"/>
                    <a:gd name="connsiteX6" fmla="*/ 0 w 1201304"/>
                    <a:gd name="connsiteY6" fmla="*/ 600652 h 1201194"/>
                    <a:gd name="connsiteX7" fmla="*/ 600652 w 1201304"/>
                    <a:gd name="connsiteY7" fmla="*/ 0 h 120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304" h="1201194">
                      <a:moveTo>
                        <a:pt x="600652" y="0"/>
                      </a:moveTo>
                      <a:cubicBezTo>
                        <a:pt x="932383" y="0"/>
                        <a:pt x="1201304" y="268921"/>
                        <a:pt x="1201304" y="600652"/>
                      </a:cubicBezTo>
                      <a:cubicBezTo>
                        <a:pt x="1201304" y="890917"/>
                        <a:pt x="995412" y="1133092"/>
                        <a:pt x="721704" y="1189101"/>
                      </a:cubicBezTo>
                      <a:lnTo>
                        <a:pt x="601749" y="1201194"/>
                      </a:lnTo>
                      <a:lnTo>
                        <a:pt x="601749" y="612284"/>
                      </a:lnTo>
                      <a:lnTo>
                        <a:pt x="601749" y="600652"/>
                      </a:lnTo>
                      <a:lnTo>
                        <a:pt x="0" y="600652"/>
                      </a:lnTo>
                      <a:cubicBezTo>
                        <a:pt x="0" y="268921"/>
                        <a:pt x="268921" y="0"/>
                        <a:pt x="600652" y="0"/>
                      </a:cubicBezTo>
                      <a:close/>
                    </a:path>
                  </a:pathLst>
                </a:cu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Lora" pitchFamily="2" charset="0"/>
                  </a:endParaRPr>
                </a:p>
              </p:txBody>
            </p:sp>
            <p:sp>
              <p:nvSpPr>
                <p:cNvPr id="31" name="TextBox 30">
                  <a:extLst>
                    <a:ext uri="{FF2B5EF4-FFF2-40B4-BE49-F238E27FC236}">
                      <a16:creationId xmlns:a16="http://schemas.microsoft.com/office/drawing/2014/main" id="{DE1277CE-45E6-4D1A-AD53-6BA654750D65}"/>
                    </a:ext>
                  </a:extLst>
                </p:cNvPr>
                <p:cNvSpPr txBox="1"/>
                <p:nvPr/>
              </p:nvSpPr>
              <p:spPr>
                <a:xfrm>
                  <a:off x="6563555" y="2910423"/>
                  <a:ext cx="272061" cy="218458"/>
                </a:xfrm>
                <a:prstGeom prst="rect">
                  <a:avLst/>
                </a:prstGeom>
                <a:noFill/>
              </p:spPr>
              <p:txBody>
                <a:bodyPr wrap="none" rtlCol="0">
                  <a:spAutoFit/>
                </a:bodyPr>
                <a:lstStyle>
                  <a:defPPr>
                    <a:defRPr lang="en-US"/>
                  </a:defPPr>
                  <a:lvl1pPr algn="r">
                    <a:defRPr sz="2000" b="1">
                      <a:solidFill>
                        <a:srgbClr val="F39C12"/>
                      </a:solidFill>
                      <a:latin typeface="Calibri Light" panose="020F0302020204030204" pitchFamily="34" charset="0"/>
                    </a:defRPr>
                  </a:lvl1pPr>
                </a:lstStyle>
                <a:p>
                  <a:pPr algn="ctr"/>
                  <a:r>
                    <a:rPr lang="en-US" sz="1200" dirty="0">
                      <a:solidFill>
                        <a:schemeClr val="tx1"/>
                      </a:solidFill>
                      <a:latin typeface="Lora" pitchFamily="2" charset="0"/>
                    </a:rPr>
                    <a:t>01</a:t>
                  </a:r>
                </a:p>
              </p:txBody>
            </p:sp>
            <p:sp>
              <p:nvSpPr>
                <p:cNvPr id="32" name="TextBox 31">
                  <a:extLst>
                    <a:ext uri="{FF2B5EF4-FFF2-40B4-BE49-F238E27FC236}">
                      <a16:creationId xmlns:a16="http://schemas.microsoft.com/office/drawing/2014/main" id="{6A974D4A-15CB-4CC7-8CC9-BF97A6910D39}"/>
                    </a:ext>
                  </a:extLst>
                </p:cNvPr>
                <p:cNvSpPr txBox="1"/>
                <p:nvPr/>
              </p:nvSpPr>
              <p:spPr>
                <a:xfrm>
                  <a:off x="6825995" y="2910423"/>
                  <a:ext cx="287232" cy="218458"/>
                </a:xfrm>
                <a:prstGeom prst="rect">
                  <a:avLst/>
                </a:prstGeom>
                <a:noFill/>
              </p:spPr>
              <p:txBody>
                <a:bodyPr wrap="none" rtlCol="0">
                  <a:spAutoFit/>
                </a:bodyPr>
                <a:lstStyle>
                  <a:defPPr>
                    <a:defRPr lang="en-US"/>
                  </a:defPPr>
                  <a:lvl1pPr algn="r">
                    <a:defRPr sz="2000" b="1">
                      <a:solidFill>
                        <a:srgbClr val="F39C12"/>
                      </a:solidFill>
                      <a:latin typeface="Calibri Light" panose="020F0302020204030204" pitchFamily="34" charset="0"/>
                    </a:defRPr>
                  </a:lvl1pPr>
                </a:lstStyle>
                <a:p>
                  <a:pPr algn="ctr"/>
                  <a:r>
                    <a:rPr lang="en-US" sz="1200">
                      <a:solidFill>
                        <a:schemeClr val="tx1"/>
                      </a:solidFill>
                      <a:latin typeface="Lora" pitchFamily="2" charset="0"/>
                    </a:rPr>
                    <a:t>02</a:t>
                  </a:r>
                </a:p>
              </p:txBody>
            </p:sp>
            <p:sp>
              <p:nvSpPr>
                <p:cNvPr id="33" name="TextBox 32">
                  <a:extLst>
                    <a:ext uri="{FF2B5EF4-FFF2-40B4-BE49-F238E27FC236}">
                      <a16:creationId xmlns:a16="http://schemas.microsoft.com/office/drawing/2014/main" id="{049405B0-EED1-440B-B508-62D91E176447}"/>
                    </a:ext>
                  </a:extLst>
                </p:cNvPr>
                <p:cNvSpPr txBox="1"/>
                <p:nvPr/>
              </p:nvSpPr>
              <p:spPr>
                <a:xfrm>
                  <a:off x="7086624" y="2910423"/>
                  <a:ext cx="291024" cy="218458"/>
                </a:xfrm>
                <a:prstGeom prst="rect">
                  <a:avLst/>
                </a:prstGeom>
                <a:noFill/>
              </p:spPr>
              <p:txBody>
                <a:bodyPr wrap="none" rtlCol="0">
                  <a:spAutoFit/>
                </a:bodyPr>
                <a:lstStyle>
                  <a:defPPr>
                    <a:defRPr lang="en-US"/>
                  </a:defPPr>
                  <a:lvl1pPr algn="r">
                    <a:defRPr sz="2000" b="1">
                      <a:solidFill>
                        <a:srgbClr val="F39C12"/>
                      </a:solidFill>
                      <a:latin typeface="Calibri Light" panose="020F0302020204030204" pitchFamily="34" charset="0"/>
                    </a:defRPr>
                  </a:lvl1pPr>
                </a:lstStyle>
                <a:p>
                  <a:pPr algn="ctr"/>
                  <a:r>
                    <a:rPr lang="en-US" sz="1200">
                      <a:solidFill>
                        <a:schemeClr val="tx1"/>
                      </a:solidFill>
                      <a:latin typeface="Lora" pitchFamily="2" charset="0"/>
                    </a:rPr>
                    <a:t>03</a:t>
                  </a:r>
                </a:p>
              </p:txBody>
            </p:sp>
            <p:sp>
              <p:nvSpPr>
                <p:cNvPr id="34" name="TextBox 33">
                  <a:extLst>
                    <a:ext uri="{FF2B5EF4-FFF2-40B4-BE49-F238E27FC236}">
                      <a16:creationId xmlns:a16="http://schemas.microsoft.com/office/drawing/2014/main" id="{40AB642F-7EE6-4683-A6F1-C25E8FBDEE58}"/>
                    </a:ext>
                  </a:extLst>
                </p:cNvPr>
                <p:cNvSpPr txBox="1"/>
                <p:nvPr/>
              </p:nvSpPr>
              <p:spPr>
                <a:xfrm>
                  <a:off x="7343582" y="2910423"/>
                  <a:ext cx="289760" cy="218458"/>
                </a:xfrm>
                <a:prstGeom prst="rect">
                  <a:avLst/>
                </a:prstGeom>
                <a:noFill/>
              </p:spPr>
              <p:txBody>
                <a:bodyPr wrap="none" rtlCol="0">
                  <a:spAutoFit/>
                </a:bodyPr>
                <a:lstStyle>
                  <a:defPPr>
                    <a:defRPr lang="en-US"/>
                  </a:defPPr>
                  <a:lvl1pPr algn="r">
                    <a:defRPr sz="2000" b="1">
                      <a:solidFill>
                        <a:srgbClr val="F39C12"/>
                      </a:solidFill>
                      <a:latin typeface="Calibri Light" panose="020F0302020204030204" pitchFamily="34" charset="0"/>
                    </a:defRPr>
                  </a:lvl1pPr>
                </a:lstStyle>
                <a:p>
                  <a:pPr algn="ctr"/>
                  <a:r>
                    <a:rPr lang="en-US" sz="1200">
                      <a:solidFill>
                        <a:schemeClr val="tx1"/>
                      </a:solidFill>
                      <a:latin typeface="Lora" pitchFamily="2" charset="0"/>
                    </a:rPr>
                    <a:t>04</a:t>
                  </a:r>
                </a:p>
              </p:txBody>
            </p:sp>
            <p:sp>
              <p:nvSpPr>
                <p:cNvPr id="35" name="TextBox 34">
                  <a:extLst>
                    <a:ext uri="{FF2B5EF4-FFF2-40B4-BE49-F238E27FC236}">
                      <a16:creationId xmlns:a16="http://schemas.microsoft.com/office/drawing/2014/main" id="{676322C6-689C-4A9E-B7E1-022676AF1B46}"/>
                    </a:ext>
                  </a:extLst>
                </p:cNvPr>
                <p:cNvSpPr txBox="1"/>
                <p:nvPr/>
              </p:nvSpPr>
              <p:spPr>
                <a:xfrm>
                  <a:off x="5831508" y="3033571"/>
                  <a:ext cx="529963" cy="291277"/>
                </a:xfrm>
                <a:prstGeom prst="rect">
                  <a:avLst/>
                </a:prstGeom>
                <a:noFill/>
              </p:spPr>
              <p:txBody>
                <a:bodyPr wrap="none" rtlCol="0">
                  <a:spAutoFit/>
                </a:bodyPr>
                <a:lstStyle>
                  <a:defPPr>
                    <a:defRPr lang="en-US"/>
                  </a:defPPr>
                  <a:lvl1pPr algn="r">
                    <a:defRPr sz="2000" b="1">
                      <a:solidFill>
                        <a:srgbClr val="F39C12"/>
                      </a:solidFill>
                      <a:latin typeface="Calibri Light" panose="020F0302020204030204" pitchFamily="34" charset="0"/>
                    </a:defRPr>
                  </a:lvl1pPr>
                </a:lstStyle>
                <a:p>
                  <a:pPr algn="ctr"/>
                  <a:r>
                    <a:rPr lang="en-US" sz="1800" dirty="0">
                      <a:solidFill>
                        <a:schemeClr val="tx1"/>
                      </a:solidFill>
                      <a:latin typeface="Lora" pitchFamily="2" charset="0"/>
                    </a:rPr>
                    <a:t>2021</a:t>
                  </a:r>
                </a:p>
              </p:txBody>
            </p:sp>
          </p:grpSp>
          <p:grpSp>
            <p:nvGrpSpPr>
              <p:cNvPr id="11" name="Group 10">
                <a:extLst>
                  <a:ext uri="{FF2B5EF4-FFF2-40B4-BE49-F238E27FC236}">
                    <a16:creationId xmlns:a16="http://schemas.microsoft.com/office/drawing/2014/main" id="{5D37B36A-05CF-4787-A657-80801625BD0C}"/>
                  </a:ext>
                </a:extLst>
              </p:cNvPr>
              <p:cNvGrpSpPr/>
              <p:nvPr/>
            </p:nvGrpSpPr>
            <p:grpSpPr>
              <a:xfrm>
                <a:off x="6396381" y="1340578"/>
                <a:ext cx="902732" cy="4749683"/>
                <a:chOff x="6396381" y="1340578"/>
                <a:chExt cx="902732" cy="4749683"/>
              </a:xfrm>
            </p:grpSpPr>
            <p:grpSp>
              <p:nvGrpSpPr>
                <p:cNvPr id="12" name="Group 11">
                  <a:extLst>
                    <a:ext uri="{FF2B5EF4-FFF2-40B4-BE49-F238E27FC236}">
                      <a16:creationId xmlns:a16="http://schemas.microsoft.com/office/drawing/2014/main" id="{C693E6AF-2761-4043-899C-9F47AAFA6DC3}"/>
                    </a:ext>
                  </a:extLst>
                </p:cNvPr>
                <p:cNvGrpSpPr/>
                <p:nvPr/>
              </p:nvGrpSpPr>
              <p:grpSpPr>
                <a:xfrm>
                  <a:off x="6420984" y="5500236"/>
                  <a:ext cx="829249" cy="590025"/>
                  <a:chOff x="6728601" y="5543100"/>
                  <a:chExt cx="829249" cy="590025"/>
                </a:xfrm>
              </p:grpSpPr>
              <p:cxnSp>
                <p:nvCxnSpPr>
                  <p:cNvPr id="23" name="Straight Connector 22">
                    <a:extLst>
                      <a:ext uri="{FF2B5EF4-FFF2-40B4-BE49-F238E27FC236}">
                        <a16:creationId xmlns:a16="http://schemas.microsoft.com/office/drawing/2014/main" id="{58BF3880-E9DC-4754-8E5C-65C63C46D32F}"/>
                      </a:ext>
                    </a:extLst>
                  </p:cNvPr>
                  <p:cNvCxnSpPr>
                    <a:cxnSpLocks/>
                  </p:cNvCxnSpPr>
                  <p:nvPr/>
                </p:nvCxnSpPr>
                <p:spPr>
                  <a:xfrm rot="16200000" flipH="1">
                    <a:off x="7262837" y="5838113"/>
                    <a:ext cx="590025"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2A5852E-6A43-4862-BA42-D0A24933FEE6}"/>
                      </a:ext>
                    </a:extLst>
                  </p:cNvPr>
                  <p:cNvSpPr txBox="1"/>
                  <p:nvPr/>
                </p:nvSpPr>
                <p:spPr>
                  <a:xfrm>
                    <a:off x="6728601" y="5641320"/>
                    <a:ext cx="722517" cy="369332"/>
                  </a:xfrm>
                  <a:prstGeom prst="rect">
                    <a:avLst/>
                  </a:prstGeom>
                  <a:noFill/>
                </p:spPr>
                <p:txBody>
                  <a:bodyPr wrap="square" lIns="0" tIns="0" rIns="0" bIns="0" rtlCol="0">
                    <a:spAutoFit/>
                  </a:bodyPr>
                  <a:lstStyle/>
                  <a:p>
                    <a:r>
                      <a:rPr lang="en-US" sz="2400" b="1" dirty="0">
                        <a:solidFill>
                          <a:schemeClr val="tx1">
                            <a:lumMod val="75000"/>
                            <a:lumOff val="25000"/>
                          </a:schemeClr>
                        </a:solidFill>
                        <a:latin typeface="Lora" pitchFamily="2" charset="0"/>
                      </a:rPr>
                      <a:t>40%</a:t>
                    </a:r>
                  </a:p>
                </p:txBody>
              </p:sp>
            </p:grpSp>
            <p:grpSp>
              <p:nvGrpSpPr>
                <p:cNvPr id="13" name="Group 12">
                  <a:extLst>
                    <a:ext uri="{FF2B5EF4-FFF2-40B4-BE49-F238E27FC236}">
                      <a16:creationId xmlns:a16="http://schemas.microsoft.com/office/drawing/2014/main" id="{40210D74-71E9-42C3-AB1D-69D3529C71C9}"/>
                    </a:ext>
                  </a:extLst>
                </p:cNvPr>
                <p:cNvGrpSpPr/>
                <p:nvPr/>
              </p:nvGrpSpPr>
              <p:grpSpPr>
                <a:xfrm>
                  <a:off x="6396381" y="4113684"/>
                  <a:ext cx="878455" cy="590025"/>
                  <a:chOff x="6679395" y="3996381"/>
                  <a:chExt cx="878455" cy="590025"/>
                </a:xfrm>
              </p:grpSpPr>
              <p:sp>
                <p:nvSpPr>
                  <p:cNvPr id="21" name="TextBox 20">
                    <a:extLst>
                      <a:ext uri="{FF2B5EF4-FFF2-40B4-BE49-F238E27FC236}">
                        <a16:creationId xmlns:a16="http://schemas.microsoft.com/office/drawing/2014/main" id="{ECEA4F5C-8413-4392-947B-2F288A55E07F}"/>
                      </a:ext>
                    </a:extLst>
                  </p:cNvPr>
                  <p:cNvSpPr txBox="1"/>
                  <p:nvPr/>
                </p:nvSpPr>
                <p:spPr>
                  <a:xfrm>
                    <a:off x="6679395" y="4094601"/>
                    <a:ext cx="714637" cy="369332"/>
                  </a:xfrm>
                  <a:prstGeom prst="rect">
                    <a:avLst/>
                  </a:prstGeom>
                  <a:noFill/>
                </p:spPr>
                <p:txBody>
                  <a:bodyPr wrap="square" lIns="0" tIns="0" rIns="0" bIns="0" rtlCol="0">
                    <a:spAutoFit/>
                  </a:bodyPr>
                  <a:lstStyle/>
                  <a:p>
                    <a:r>
                      <a:rPr lang="en-US" sz="2400" b="1" dirty="0">
                        <a:solidFill>
                          <a:schemeClr val="tx1">
                            <a:lumMod val="75000"/>
                            <a:lumOff val="25000"/>
                          </a:schemeClr>
                        </a:solidFill>
                        <a:latin typeface="Lora" pitchFamily="2" charset="0"/>
                      </a:rPr>
                      <a:t>50%</a:t>
                    </a:r>
                  </a:p>
                </p:txBody>
              </p:sp>
              <p:cxnSp>
                <p:nvCxnSpPr>
                  <p:cNvPr id="22" name="Straight Connector 21">
                    <a:extLst>
                      <a:ext uri="{FF2B5EF4-FFF2-40B4-BE49-F238E27FC236}">
                        <a16:creationId xmlns:a16="http://schemas.microsoft.com/office/drawing/2014/main" id="{CC4CA9B9-7197-4E7C-B1DA-B351A2AD0E99}"/>
                      </a:ext>
                    </a:extLst>
                  </p:cNvPr>
                  <p:cNvCxnSpPr>
                    <a:cxnSpLocks/>
                  </p:cNvCxnSpPr>
                  <p:nvPr/>
                </p:nvCxnSpPr>
                <p:spPr>
                  <a:xfrm rot="16200000" flipH="1">
                    <a:off x="7262837" y="4291394"/>
                    <a:ext cx="590025"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DB69E297-8980-46FF-91B9-03666348B5BE}"/>
                    </a:ext>
                  </a:extLst>
                </p:cNvPr>
                <p:cNvGrpSpPr/>
                <p:nvPr/>
              </p:nvGrpSpPr>
              <p:grpSpPr>
                <a:xfrm>
                  <a:off x="6420658" y="1340578"/>
                  <a:ext cx="878455" cy="590025"/>
                  <a:chOff x="6679395" y="902945"/>
                  <a:chExt cx="878455" cy="590025"/>
                </a:xfrm>
              </p:grpSpPr>
              <p:sp>
                <p:nvSpPr>
                  <p:cNvPr id="19" name="TextBox 18">
                    <a:extLst>
                      <a:ext uri="{FF2B5EF4-FFF2-40B4-BE49-F238E27FC236}">
                        <a16:creationId xmlns:a16="http://schemas.microsoft.com/office/drawing/2014/main" id="{DF910C25-C73A-4F49-9513-5C6F1824100D}"/>
                      </a:ext>
                    </a:extLst>
                  </p:cNvPr>
                  <p:cNvSpPr txBox="1"/>
                  <p:nvPr/>
                </p:nvSpPr>
                <p:spPr>
                  <a:xfrm>
                    <a:off x="6679395" y="1001165"/>
                    <a:ext cx="714637" cy="369332"/>
                  </a:xfrm>
                  <a:prstGeom prst="rect">
                    <a:avLst/>
                  </a:prstGeom>
                  <a:noFill/>
                </p:spPr>
                <p:txBody>
                  <a:bodyPr wrap="square" lIns="0" tIns="0" rIns="0" bIns="0" rtlCol="0">
                    <a:spAutoFit/>
                  </a:bodyPr>
                  <a:lstStyle/>
                  <a:p>
                    <a:r>
                      <a:rPr lang="en-US" sz="2400" b="1" dirty="0">
                        <a:solidFill>
                          <a:schemeClr val="tx1">
                            <a:lumMod val="75000"/>
                            <a:lumOff val="25000"/>
                          </a:schemeClr>
                        </a:solidFill>
                        <a:latin typeface="Lora" pitchFamily="2" charset="0"/>
                      </a:rPr>
                      <a:t>80%</a:t>
                    </a:r>
                  </a:p>
                </p:txBody>
              </p:sp>
              <p:cxnSp>
                <p:nvCxnSpPr>
                  <p:cNvPr id="20" name="Straight Connector 19">
                    <a:extLst>
                      <a:ext uri="{FF2B5EF4-FFF2-40B4-BE49-F238E27FC236}">
                        <a16:creationId xmlns:a16="http://schemas.microsoft.com/office/drawing/2014/main" id="{0361DB91-96CC-4078-A306-D2E49EE3C2D5}"/>
                      </a:ext>
                    </a:extLst>
                  </p:cNvPr>
                  <p:cNvCxnSpPr>
                    <a:cxnSpLocks/>
                  </p:cNvCxnSpPr>
                  <p:nvPr/>
                </p:nvCxnSpPr>
                <p:spPr>
                  <a:xfrm rot="16200000" flipH="1">
                    <a:off x="7262837" y="1197958"/>
                    <a:ext cx="5900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2662C117-AA1E-492C-83BB-3E324D02B44F}"/>
                    </a:ext>
                  </a:extLst>
                </p:cNvPr>
                <p:cNvGrpSpPr/>
                <p:nvPr/>
              </p:nvGrpSpPr>
              <p:grpSpPr>
                <a:xfrm>
                  <a:off x="6410957" y="2727131"/>
                  <a:ext cx="878455" cy="590025"/>
                  <a:chOff x="6679395" y="2449663"/>
                  <a:chExt cx="878455" cy="590025"/>
                </a:xfrm>
              </p:grpSpPr>
              <p:sp>
                <p:nvSpPr>
                  <p:cNvPr id="16" name="TextBox 15">
                    <a:extLst>
                      <a:ext uri="{FF2B5EF4-FFF2-40B4-BE49-F238E27FC236}">
                        <a16:creationId xmlns:a16="http://schemas.microsoft.com/office/drawing/2014/main" id="{DB27CEA3-EFA2-4471-BC93-12189AE17FA3}"/>
                      </a:ext>
                    </a:extLst>
                  </p:cNvPr>
                  <p:cNvSpPr txBox="1"/>
                  <p:nvPr/>
                </p:nvSpPr>
                <p:spPr>
                  <a:xfrm>
                    <a:off x="6679395" y="2547883"/>
                    <a:ext cx="714637" cy="369332"/>
                  </a:xfrm>
                  <a:prstGeom prst="rect">
                    <a:avLst/>
                  </a:prstGeom>
                  <a:noFill/>
                </p:spPr>
                <p:txBody>
                  <a:bodyPr wrap="square" lIns="0" tIns="0" rIns="0" bIns="0" rtlCol="0">
                    <a:spAutoFit/>
                  </a:bodyPr>
                  <a:lstStyle/>
                  <a:p>
                    <a:r>
                      <a:rPr lang="en-US" sz="2400" b="1" dirty="0">
                        <a:solidFill>
                          <a:schemeClr val="tx1">
                            <a:lumMod val="75000"/>
                            <a:lumOff val="25000"/>
                          </a:schemeClr>
                        </a:solidFill>
                        <a:latin typeface="Lora" pitchFamily="2" charset="0"/>
                      </a:rPr>
                      <a:t>70%</a:t>
                    </a:r>
                  </a:p>
                </p:txBody>
              </p:sp>
              <p:cxnSp>
                <p:nvCxnSpPr>
                  <p:cNvPr id="18" name="Straight Connector 17">
                    <a:extLst>
                      <a:ext uri="{FF2B5EF4-FFF2-40B4-BE49-F238E27FC236}">
                        <a16:creationId xmlns:a16="http://schemas.microsoft.com/office/drawing/2014/main" id="{10CF3910-672D-418B-A1A9-CD7457B09974}"/>
                      </a:ext>
                    </a:extLst>
                  </p:cNvPr>
                  <p:cNvCxnSpPr>
                    <a:cxnSpLocks/>
                  </p:cNvCxnSpPr>
                  <p:nvPr/>
                </p:nvCxnSpPr>
                <p:spPr>
                  <a:xfrm rot="16200000" flipH="1">
                    <a:off x="7262837" y="2744676"/>
                    <a:ext cx="59002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grpSp>
        <p:sp>
          <p:nvSpPr>
            <p:cNvPr id="6" name="Rectangle 5">
              <a:extLst>
                <a:ext uri="{FF2B5EF4-FFF2-40B4-BE49-F238E27FC236}">
                  <a16:creationId xmlns:a16="http://schemas.microsoft.com/office/drawing/2014/main" id="{71BB0686-5885-466E-BA97-AEEE8991E1E5}"/>
                </a:ext>
              </a:extLst>
            </p:cNvPr>
            <p:cNvSpPr/>
            <p:nvPr/>
          </p:nvSpPr>
          <p:spPr>
            <a:xfrm>
              <a:off x="7395375" y="1301648"/>
              <a:ext cx="3774744" cy="815608"/>
            </a:xfrm>
            <a:prstGeom prst="rect">
              <a:avLst/>
            </a:prstGeom>
          </p:spPr>
          <p:txBody>
            <a:bodyPr wrap="square">
              <a:spAutoFit/>
            </a:bodyPr>
            <a:lstStyle/>
            <a:p>
              <a:pPr>
                <a:spcAft>
                  <a:spcPts val="600"/>
                </a:spcAft>
              </a:pPr>
              <a:r>
                <a:rPr lang="en-US" b="1" i="0" dirty="0">
                  <a:solidFill>
                    <a:schemeClr val="tx1">
                      <a:lumMod val="75000"/>
                      <a:lumOff val="25000"/>
                    </a:schemeClr>
                  </a:solidFill>
                  <a:effectLst/>
                  <a:latin typeface="Lora" pitchFamily="2" charset="0"/>
                </a:rPr>
                <a:t>Planning</a:t>
              </a:r>
            </a:p>
            <a:p>
              <a:r>
                <a:rPr lang="en-US" sz="1200" b="0" i="0" dirty="0">
                  <a:solidFill>
                    <a:schemeClr val="tx1">
                      <a:lumMod val="75000"/>
                      <a:lumOff val="25000"/>
                    </a:schemeClr>
                  </a:solidFill>
                  <a:effectLst/>
                  <a:latin typeface="Lora" pitchFamily="2" charset="0"/>
                </a:rPr>
                <a:t>This involves defining the business's goals and objectives, creating a strategy to achieve them</a:t>
              </a:r>
              <a:endParaRPr lang="en-US" sz="1200" dirty="0">
                <a:solidFill>
                  <a:schemeClr val="tx1">
                    <a:lumMod val="75000"/>
                    <a:lumOff val="25000"/>
                  </a:schemeClr>
                </a:solidFill>
                <a:latin typeface="Lora" pitchFamily="2" charset="0"/>
                <a:ea typeface="Cambria" panose="02040503050406030204" pitchFamily="18" charset="0"/>
                <a:cs typeface="Cardo" panose="02020600000000000000" pitchFamily="18" charset="-79"/>
              </a:endParaRPr>
            </a:p>
          </p:txBody>
        </p:sp>
        <p:sp>
          <p:nvSpPr>
            <p:cNvPr id="7" name="Rectangle 6">
              <a:extLst>
                <a:ext uri="{FF2B5EF4-FFF2-40B4-BE49-F238E27FC236}">
                  <a16:creationId xmlns:a16="http://schemas.microsoft.com/office/drawing/2014/main" id="{89516D12-7E6E-49AC-9E59-09C59C46F0FB}"/>
                </a:ext>
              </a:extLst>
            </p:cNvPr>
            <p:cNvSpPr/>
            <p:nvPr/>
          </p:nvSpPr>
          <p:spPr>
            <a:xfrm>
              <a:off x="7395375" y="2615545"/>
              <a:ext cx="3774744" cy="1000274"/>
            </a:xfrm>
            <a:prstGeom prst="rect">
              <a:avLst/>
            </a:prstGeom>
          </p:spPr>
          <p:txBody>
            <a:bodyPr wrap="square">
              <a:spAutoFit/>
            </a:bodyPr>
            <a:lstStyle/>
            <a:p>
              <a:pPr>
                <a:spcAft>
                  <a:spcPts val="600"/>
                </a:spcAft>
              </a:pPr>
              <a:r>
                <a:rPr lang="en-US" b="1" i="0" dirty="0">
                  <a:solidFill>
                    <a:schemeClr val="tx1">
                      <a:lumMod val="75000"/>
                      <a:lumOff val="25000"/>
                    </a:schemeClr>
                  </a:solidFill>
                  <a:effectLst/>
                  <a:latin typeface="Lora" pitchFamily="2" charset="0"/>
                </a:rPr>
                <a:t>Execution</a:t>
              </a:r>
            </a:p>
            <a:p>
              <a:r>
                <a:rPr lang="en-US" sz="1200" b="0" i="0" dirty="0">
                  <a:solidFill>
                    <a:schemeClr val="tx1">
                      <a:lumMod val="75000"/>
                      <a:lumOff val="25000"/>
                    </a:schemeClr>
                  </a:solidFill>
                  <a:effectLst/>
                  <a:latin typeface="Lora" pitchFamily="2" charset="0"/>
                </a:rPr>
                <a:t>This involves putting the plan into action and managing the day-to-day operations of the business</a:t>
              </a:r>
              <a:endParaRPr lang="en-US" sz="1200" dirty="0">
                <a:solidFill>
                  <a:schemeClr val="tx1">
                    <a:lumMod val="75000"/>
                    <a:lumOff val="25000"/>
                  </a:schemeClr>
                </a:solidFill>
                <a:latin typeface="Lora" pitchFamily="2" charset="0"/>
                <a:ea typeface="Cambria" panose="02040503050406030204" pitchFamily="18" charset="0"/>
                <a:cs typeface="Cardo" panose="02020600000000000000" pitchFamily="18" charset="-79"/>
              </a:endParaRPr>
            </a:p>
          </p:txBody>
        </p:sp>
        <p:sp>
          <p:nvSpPr>
            <p:cNvPr id="8" name="Rectangle 7">
              <a:extLst>
                <a:ext uri="{FF2B5EF4-FFF2-40B4-BE49-F238E27FC236}">
                  <a16:creationId xmlns:a16="http://schemas.microsoft.com/office/drawing/2014/main" id="{D53EEE02-C077-4243-B4E5-E46F62079519}"/>
                </a:ext>
              </a:extLst>
            </p:cNvPr>
            <p:cNvSpPr/>
            <p:nvPr/>
          </p:nvSpPr>
          <p:spPr>
            <a:xfrm>
              <a:off x="7395375" y="4114108"/>
              <a:ext cx="3774744" cy="815608"/>
            </a:xfrm>
            <a:prstGeom prst="rect">
              <a:avLst/>
            </a:prstGeom>
          </p:spPr>
          <p:txBody>
            <a:bodyPr wrap="square">
              <a:spAutoFit/>
            </a:bodyPr>
            <a:lstStyle/>
            <a:p>
              <a:pPr>
                <a:spcAft>
                  <a:spcPts val="600"/>
                </a:spcAft>
              </a:pPr>
              <a:r>
                <a:rPr lang="en-US" b="1" i="0" dirty="0">
                  <a:solidFill>
                    <a:schemeClr val="tx1">
                      <a:lumMod val="75000"/>
                      <a:lumOff val="25000"/>
                    </a:schemeClr>
                  </a:solidFill>
                  <a:effectLst/>
                  <a:latin typeface="Lora" pitchFamily="2" charset="0"/>
                </a:rPr>
                <a:t>Evaluation</a:t>
              </a:r>
            </a:p>
            <a:p>
              <a:r>
                <a:rPr lang="en-US" sz="1200" b="0" i="0" dirty="0">
                  <a:solidFill>
                    <a:schemeClr val="tx1">
                      <a:lumMod val="75000"/>
                      <a:lumOff val="25000"/>
                    </a:schemeClr>
                  </a:solidFill>
                  <a:effectLst/>
                  <a:latin typeface="Lora" pitchFamily="2" charset="0"/>
                </a:rPr>
                <a:t>This involves monitoring and assessing the performance of the business and its employees</a:t>
              </a:r>
              <a:endParaRPr lang="en-US" sz="1200" dirty="0">
                <a:solidFill>
                  <a:schemeClr val="tx1">
                    <a:lumMod val="75000"/>
                    <a:lumOff val="25000"/>
                  </a:schemeClr>
                </a:solidFill>
                <a:latin typeface="Lora" pitchFamily="2" charset="0"/>
                <a:ea typeface="Cambria" panose="02040503050406030204" pitchFamily="18" charset="0"/>
                <a:cs typeface="Cardo" panose="02020600000000000000" pitchFamily="18" charset="-79"/>
              </a:endParaRPr>
            </a:p>
          </p:txBody>
        </p:sp>
        <p:sp>
          <p:nvSpPr>
            <p:cNvPr id="9" name="Rectangle 8">
              <a:extLst>
                <a:ext uri="{FF2B5EF4-FFF2-40B4-BE49-F238E27FC236}">
                  <a16:creationId xmlns:a16="http://schemas.microsoft.com/office/drawing/2014/main" id="{4B5179EA-9CA4-4E2D-893F-82EE4A200375}"/>
                </a:ext>
              </a:extLst>
            </p:cNvPr>
            <p:cNvSpPr/>
            <p:nvPr/>
          </p:nvSpPr>
          <p:spPr>
            <a:xfrm>
              <a:off x="7395375" y="5428004"/>
              <a:ext cx="3774744" cy="815608"/>
            </a:xfrm>
            <a:prstGeom prst="rect">
              <a:avLst/>
            </a:prstGeom>
          </p:spPr>
          <p:txBody>
            <a:bodyPr wrap="square">
              <a:spAutoFit/>
            </a:bodyPr>
            <a:lstStyle/>
            <a:p>
              <a:pPr>
                <a:spcAft>
                  <a:spcPts val="600"/>
                </a:spcAft>
              </a:pPr>
              <a:r>
                <a:rPr lang="en-US" b="1" i="0" dirty="0">
                  <a:solidFill>
                    <a:schemeClr val="tx1">
                      <a:lumMod val="75000"/>
                      <a:lumOff val="25000"/>
                    </a:schemeClr>
                  </a:solidFill>
                  <a:effectLst/>
                  <a:latin typeface="Lora" pitchFamily="2" charset="0"/>
                </a:rPr>
                <a:t>Growth</a:t>
              </a:r>
            </a:p>
            <a:p>
              <a:r>
                <a:rPr lang="en-US" sz="1200" b="0" i="0" dirty="0">
                  <a:solidFill>
                    <a:schemeClr val="tx1">
                      <a:lumMod val="75000"/>
                      <a:lumOff val="25000"/>
                    </a:schemeClr>
                  </a:solidFill>
                  <a:effectLst/>
                  <a:latin typeface="Lora" pitchFamily="2" charset="0"/>
                </a:rPr>
                <a:t>This involves expanding the business, either by increasing sales and revenue</a:t>
              </a:r>
              <a:endParaRPr lang="en-US" sz="1200" dirty="0">
                <a:solidFill>
                  <a:schemeClr val="tx1">
                    <a:lumMod val="75000"/>
                    <a:lumOff val="25000"/>
                  </a:schemeClr>
                </a:solidFill>
                <a:latin typeface="Lora" pitchFamily="2" charset="0"/>
                <a:ea typeface="Cambria" panose="02040503050406030204" pitchFamily="18" charset="0"/>
                <a:cs typeface="Cardo" panose="02020600000000000000" pitchFamily="18" charset="-79"/>
              </a:endParaRPr>
            </a:p>
          </p:txBody>
        </p:sp>
      </p:grpSp>
    </p:spTree>
    <p:extLst>
      <p:ext uri="{BB962C8B-B14F-4D97-AF65-F5344CB8AC3E}">
        <p14:creationId xmlns:p14="http://schemas.microsoft.com/office/powerpoint/2010/main" val="3906797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20" y="1282"/>
            <a:ext cx="12191980" cy="6856718"/>
          </a:xfrm>
          <a:prstGeom prst="rect">
            <a:avLst/>
          </a:prstGeom>
        </p:spPr>
      </p:pic>
      <p:sp>
        <p:nvSpPr>
          <p:cNvPr id="17" name="Rectangle 16">
            <a:extLst>
              <a:ext uri="{FF2B5EF4-FFF2-40B4-BE49-F238E27FC236}">
                <a16:creationId xmlns:a16="http://schemas.microsoft.com/office/drawing/2014/main" id="{71670543-271D-49A3-853D-B9A3D844F03E}"/>
              </a:ext>
            </a:extLst>
          </p:cNvPr>
          <p:cNvSpPr/>
          <p:nvPr/>
        </p:nvSpPr>
        <p:spPr>
          <a:xfrm>
            <a:off x="5788241" y="0"/>
            <a:ext cx="6402236"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23302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1198485" y="11442"/>
            <a:ext cx="13390485" cy="6856718"/>
          </a:xfrm>
          <a:prstGeom prst="rect">
            <a:avLst/>
          </a:prstGeom>
        </p:spPr>
      </p:pic>
      <p:sp>
        <p:nvSpPr>
          <p:cNvPr id="5" name="Rectangle 4">
            <a:extLst>
              <a:ext uri="{FF2B5EF4-FFF2-40B4-BE49-F238E27FC236}">
                <a16:creationId xmlns:a16="http://schemas.microsoft.com/office/drawing/2014/main" id="{EDE477EA-3E33-4725-B792-C35FCE529F2E}"/>
              </a:ext>
            </a:extLst>
          </p:cNvPr>
          <p:cNvSpPr/>
          <p:nvPr/>
        </p:nvSpPr>
        <p:spPr>
          <a:xfrm>
            <a:off x="-301840" y="0"/>
            <a:ext cx="12492318"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TextBox 3">
            <a:extLst>
              <a:ext uri="{FF2B5EF4-FFF2-40B4-BE49-F238E27FC236}">
                <a16:creationId xmlns:a16="http://schemas.microsoft.com/office/drawing/2014/main" id="{9B6F6ADE-59C2-4FEC-82EC-7C682F75F71E}"/>
              </a:ext>
            </a:extLst>
          </p:cNvPr>
          <p:cNvSpPr txBox="1"/>
          <p:nvPr/>
        </p:nvSpPr>
        <p:spPr>
          <a:xfrm>
            <a:off x="8701552" y="195309"/>
            <a:ext cx="3488924" cy="677108"/>
          </a:xfrm>
          <a:prstGeom prst="rect">
            <a:avLst/>
          </a:prstGeom>
          <a:noFill/>
        </p:spPr>
        <p:txBody>
          <a:bodyPr wrap="square" rtlCol="0">
            <a:spAutoFit/>
          </a:bodyPr>
          <a:lstStyle/>
          <a:p>
            <a:r>
              <a:rPr lang="en-US" sz="3800" b="1" dirty="0">
                <a:latin typeface="Tahoma" panose="020B0604030504040204" pitchFamily="34" charset="0"/>
                <a:ea typeface="Tahoma" panose="020B0604030504040204" pitchFamily="34" charset="0"/>
                <a:cs typeface="Tahoma" panose="020B0604030504040204" pitchFamily="34" charset="0"/>
              </a:rPr>
              <a:t>Introduction</a:t>
            </a:r>
          </a:p>
        </p:txBody>
      </p:sp>
      <p:sp>
        <p:nvSpPr>
          <p:cNvPr id="6" name="TextBox 5">
            <a:extLst>
              <a:ext uri="{FF2B5EF4-FFF2-40B4-BE49-F238E27FC236}">
                <a16:creationId xmlns:a16="http://schemas.microsoft.com/office/drawing/2014/main" id="{60835B37-4472-4A5D-8412-F8C52B677554}"/>
              </a:ext>
            </a:extLst>
          </p:cNvPr>
          <p:cNvSpPr txBox="1"/>
          <p:nvPr/>
        </p:nvSpPr>
        <p:spPr>
          <a:xfrm>
            <a:off x="3391270" y="961497"/>
            <a:ext cx="7981026" cy="3337132"/>
          </a:xfrm>
          <a:prstGeom prst="rect">
            <a:avLst/>
          </a:prstGeom>
          <a:noFill/>
        </p:spPr>
        <p:txBody>
          <a:bodyPr wrap="square" rtlCol="0">
            <a:spAutoFit/>
          </a:bodyPr>
          <a:lstStyle/>
          <a:p>
            <a:pPr marL="0" marR="0">
              <a:lnSpc>
                <a:spcPct val="107000"/>
              </a:lnSpc>
              <a:spcBef>
                <a:spcPts val="0"/>
              </a:spcBef>
              <a:spcAft>
                <a:spcPts val="8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Intentional homicides are estimates of unlawful homicides purposely inflicted as a result of domestic disputes, interpersonal violence, violent conflicts over land resources, intergang violence over turf or control, and predatory violence and killing by armed groups. Bangladesh crime rate &amp; statistics for 2018 was </a:t>
            </a:r>
            <a:r>
              <a:rPr lang="en-US"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2.37</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 </a:t>
            </a:r>
            <a:r>
              <a:rPr lang="en-US"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6.79% increase</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from 2017.</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Bangladesh crime rate &amp; statistics for 2017 was </a:t>
            </a:r>
            <a:r>
              <a:rPr lang="en-US"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2.22</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 </a:t>
            </a:r>
            <a:r>
              <a:rPr lang="en-US"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2.23% decline</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from 2016.</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Bangladesh crime rate &amp; statistics for 2016 was </a:t>
            </a:r>
            <a:r>
              <a:rPr lang="en-US"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2.27</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 </a:t>
            </a:r>
            <a:r>
              <a:rPr lang="en-US"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11.97% decline</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from 2015.</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Bangladesh crime rate &amp; statistics for 2015</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9" name="Oval 8">
            <a:extLst>
              <a:ext uri="{FF2B5EF4-FFF2-40B4-BE49-F238E27FC236}">
                <a16:creationId xmlns:a16="http://schemas.microsoft.com/office/drawing/2014/main" id="{FFB81626-A2B6-42D4-9C1C-E210B18FD0F4}"/>
              </a:ext>
            </a:extLst>
          </p:cNvPr>
          <p:cNvSpPr/>
          <p:nvPr/>
        </p:nvSpPr>
        <p:spPr>
          <a:xfrm>
            <a:off x="7760024" y="170316"/>
            <a:ext cx="752388" cy="75238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A54FD34-27C8-4B60-96D5-97949F1C1D39}"/>
              </a:ext>
            </a:extLst>
          </p:cNvPr>
          <p:cNvSpPr/>
          <p:nvPr/>
        </p:nvSpPr>
        <p:spPr>
          <a:xfrm>
            <a:off x="7823760" y="241665"/>
            <a:ext cx="609689" cy="6096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489DF48-8C52-43A4-8B7D-0F68D4A17A09}"/>
              </a:ext>
            </a:extLst>
          </p:cNvPr>
          <p:cNvSpPr/>
          <p:nvPr/>
        </p:nvSpPr>
        <p:spPr>
          <a:xfrm>
            <a:off x="7892999" y="290644"/>
            <a:ext cx="486437" cy="486437"/>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Trigonometry with solid fill">
            <a:extLst>
              <a:ext uri="{FF2B5EF4-FFF2-40B4-BE49-F238E27FC236}">
                <a16:creationId xmlns:a16="http://schemas.microsoft.com/office/drawing/2014/main" id="{66B2DA4F-31EA-44C2-A2F1-799BC42E41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87583" y="350549"/>
            <a:ext cx="323565" cy="323565"/>
          </a:xfrm>
          <a:prstGeom prst="rect">
            <a:avLst/>
          </a:prstGeom>
        </p:spPr>
      </p:pic>
    </p:spTree>
    <p:extLst>
      <p:ext uri="{BB962C8B-B14F-4D97-AF65-F5344CB8AC3E}">
        <p14:creationId xmlns:p14="http://schemas.microsoft.com/office/powerpoint/2010/main" val="3324274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1198485" y="10160"/>
            <a:ext cx="13390485" cy="6856718"/>
          </a:xfrm>
          <a:prstGeom prst="rect">
            <a:avLst/>
          </a:prstGeom>
        </p:spPr>
      </p:pic>
      <p:sp>
        <p:nvSpPr>
          <p:cNvPr id="5" name="Rectangle 4">
            <a:extLst>
              <a:ext uri="{FF2B5EF4-FFF2-40B4-BE49-F238E27FC236}">
                <a16:creationId xmlns:a16="http://schemas.microsoft.com/office/drawing/2014/main" id="{EDE477EA-3E33-4725-B792-C35FCE529F2E}"/>
              </a:ext>
            </a:extLst>
          </p:cNvPr>
          <p:cNvSpPr/>
          <p:nvPr/>
        </p:nvSpPr>
        <p:spPr>
          <a:xfrm>
            <a:off x="-301840" y="0"/>
            <a:ext cx="12492318"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TextBox 3">
            <a:extLst>
              <a:ext uri="{FF2B5EF4-FFF2-40B4-BE49-F238E27FC236}">
                <a16:creationId xmlns:a16="http://schemas.microsoft.com/office/drawing/2014/main" id="{9B6F6ADE-59C2-4FEC-82EC-7C682F75F71E}"/>
              </a:ext>
            </a:extLst>
          </p:cNvPr>
          <p:cNvSpPr txBox="1"/>
          <p:nvPr/>
        </p:nvSpPr>
        <p:spPr>
          <a:xfrm>
            <a:off x="8701552" y="195309"/>
            <a:ext cx="3488924" cy="677108"/>
          </a:xfrm>
          <a:prstGeom prst="rect">
            <a:avLst/>
          </a:prstGeom>
          <a:noFill/>
        </p:spPr>
        <p:txBody>
          <a:bodyPr wrap="square" rtlCol="0">
            <a:spAutoFit/>
          </a:bodyPr>
          <a:lstStyle/>
          <a:p>
            <a:r>
              <a:rPr lang="en-US" sz="3800" b="1" dirty="0">
                <a:latin typeface="Tahoma" panose="020B0604030504040204" pitchFamily="34" charset="0"/>
                <a:ea typeface="Tahoma" panose="020B0604030504040204" pitchFamily="34" charset="0"/>
                <a:cs typeface="Tahoma" panose="020B0604030504040204" pitchFamily="34" charset="0"/>
              </a:rPr>
              <a:t>Outlines</a:t>
            </a:r>
          </a:p>
        </p:txBody>
      </p:sp>
      <p:sp>
        <p:nvSpPr>
          <p:cNvPr id="9" name="Oval 8">
            <a:extLst>
              <a:ext uri="{FF2B5EF4-FFF2-40B4-BE49-F238E27FC236}">
                <a16:creationId xmlns:a16="http://schemas.microsoft.com/office/drawing/2014/main" id="{FFB81626-A2B6-42D4-9C1C-E210B18FD0F4}"/>
              </a:ext>
            </a:extLst>
          </p:cNvPr>
          <p:cNvSpPr/>
          <p:nvPr/>
        </p:nvSpPr>
        <p:spPr>
          <a:xfrm>
            <a:off x="7760024" y="170316"/>
            <a:ext cx="752388" cy="75238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A54FD34-27C8-4B60-96D5-97949F1C1D39}"/>
              </a:ext>
            </a:extLst>
          </p:cNvPr>
          <p:cNvSpPr/>
          <p:nvPr/>
        </p:nvSpPr>
        <p:spPr>
          <a:xfrm>
            <a:off x="7823760" y="241665"/>
            <a:ext cx="609689" cy="6096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489DF48-8C52-43A4-8B7D-0F68D4A17A09}"/>
              </a:ext>
            </a:extLst>
          </p:cNvPr>
          <p:cNvSpPr/>
          <p:nvPr/>
        </p:nvSpPr>
        <p:spPr>
          <a:xfrm>
            <a:off x="7892999" y="290644"/>
            <a:ext cx="486437" cy="486437"/>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Trigonometry with solid fill">
            <a:extLst>
              <a:ext uri="{FF2B5EF4-FFF2-40B4-BE49-F238E27FC236}">
                <a16:creationId xmlns:a16="http://schemas.microsoft.com/office/drawing/2014/main" id="{66B2DA4F-31EA-44C2-A2F1-799BC42E41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87583" y="350549"/>
            <a:ext cx="323565" cy="323565"/>
          </a:xfrm>
          <a:prstGeom prst="rect">
            <a:avLst/>
          </a:prstGeom>
        </p:spPr>
      </p:pic>
      <p:grpSp>
        <p:nvGrpSpPr>
          <p:cNvPr id="17" name="Group 16">
            <a:extLst>
              <a:ext uri="{FF2B5EF4-FFF2-40B4-BE49-F238E27FC236}">
                <a16:creationId xmlns:a16="http://schemas.microsoft.com/office/drawing/2014/main" id="{BA5CE655-24DC-48D1-8F3C-4EE7A1993A3F}"/>
              </a:ext>
            </a:extLst>
          </p:cNvPr>
          <p:cNvGrpSpPr/>
          <p:nvPr/>
        </p:nvGrpSpPr>
        <p:grpSpPr>
          <a:xfrm>
            <a:off x="5744703" y="1526958"/>
            <a:ext cx="826882" cy="4208016"/>
            <a:chOff x="7307180" y="1650323"/>
            <a:chExt cx="1118148" cy="4621236"/>
          </a:xfrm>
        </p:grpSpPr>
        <p:grpSp>
          <p:nvGrpSpPr>
            <p:cNvPr id="18" name="Group 17">
              <a:extLst>
                <a:ext uri="{FF2B5EF4-FFF2-40B4-BE49-F238E27FC236}">
                  <a16:creationId xmlns:a16="http://schemas.microsoft.com/office/drawing/2014/main" id="{AFA380D0-A2F0-49FA-8A61-EA798CAA52C3}"/>
                </a:ext>
              </a:extLst>
            </p:cNvPr>
            <p:cNvGrpSpPr/>
            <p:nvPr/>
          </p:nvGrpSpPr>
          <p:grpSpPr>
            <a:xfrm>
              <a:off x="7307180" y="1650323"/>
              <a:ext cx="1118148" cy="4621236"/>
              <a:chOff x="7365237" y="1730707"/>
              <a:chExt cx="1118148" cy="4621236"/>
            </a:xfrm>
          </p:grpSpPr>
          <p:grpSp>
            <p:nvGrpSpPr>
              <p:cNvPr id="31" name="Group 30">
                <a:extLst>
                  <a:ext uri="{FF2B5EF4-FFF2-40B4-BE49-F238E27FC236}">
                    <a16:creationId xmlns:a16="http://schemas.microsoft.com/office/drawing/2014/main" id="{ADECEA8B-3796-41E3-A6DA-EE651F678ACE}"/>
                  </a:ext>
                </a:extLst>
              </p:cNvPr>
              <p:cNvGrpSpPr/>
              <p:nvPr/>
            </p:nvGrpSpPr>
            <p:grpSpPr>
              <a:xfrm>
                <a:off x="7365237" y="1730707"/>
                <a:ext cx="1118148" cy="1118148"/>
                <a:chOff x="6990430" y="1189044"/>
                <a:chExt cx="1225724" cy="1225724"/>
              </a:xfrm>
            </p:grpSpPr>
            <p:sp>
              <p:nvSpPr>
                <p:cNvPr id="33" name="Oval 32">
                  <a:extLst>
                    <a:ext uri="{FF2B5EF4-FFF2-40B4-BE49-F238E27FC236}">
                      <a16:creationId xmlns:a16="http://schemas.microsoft.com/office/drawing/2014/main" id="{B54B62EA-DFDD-49C2-B403-E36868A18FAD}"/>
                    </a:ext>
                  </a:extLst>
                </p:cNvPr>
                <p:cNvSpPr/>
                <p:nvPr/>
              </p:nvSpPr>
              <p:spPr>
                <a:xfrm>
                  <a:off x="6990430" y="1189044"/>
                  <a:ext cx="1225724" cy="12257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2C63C9C-E4FD-4862-903E-AF9E2E5C2A1F}"/>
                    </a:ext>
                  </a:extLst>
                </p:cNvPr>
                <p:cNvSpPr/>
                <p:nvPr/>
              </p:nvSpPr>
              <p:spPr>
                <a:xfrm>
                  <a:off x="7106665" y="1305281"/>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5F69568-C471-44D4-95F0-738C1078674C}"/>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AA7F6941-A65E-4AC5-BD8A-C5CDCAB98844}"/>
                  </a:ext>
                </a:extLst>
              </p:cNvPr>
              <p:cNvGrpSpPr/>
              <p:nvPr/>
            </p:nvGrpSpPr>
            <p:grpSpPr>
              <a:xfrm>
                <a:off x="7365237" y="3482252"/>
                <a:ext cx="1118148" cy="1118148"/>
                <a:chOff x="6990429" y="1189045"/>
                <a:chExt cx="1225724" cy="1225724"/>
              </a:xfrm>
            </p:grpSpPr>
            <p:sp>
              <p:nvSpPr>
                <p:cNvPr id="28" name="Oval 27">
                  <a:extLst>
                    <a:ext uri="{FF2B5EF4-FFF2-40B4-BE49-F238E27FC236}">
                      <a16:creationId xmlns:a16="http://schemas.microsoft.com/office/drawing/2014/main" id="{E0F45C5F-98F3-4A33-AC40-409EE1115AD2}"/>
                    </a:ext>
                  </a:extLst>
                </p:cNvPr>
                <p:cNvSpPr/>
                <p:nvPr/>
              </p:nvSpPr>
              <p:spPr>
                <a:xfrm>
                  <a:off x="6990429" y="1189045"/>
                  <a:ext cx="1225724" cy="12257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EE63E05-5643-4802-90B1-CF7FAFE7494F}"/>
                    </a:ext>
                  </a:extLst>
                </p:cNvPr>
                <p:cNvSpPr/>
                <p:nvPr/>
              </p:nvSpPr>
              <p:spPr>
                <a:xfrm>
                  <a:off x="7106666" y="1305281"/>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736FFDD-46A0-44E2-A60C-4B4AE21351D5}"/>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F776AD56-E6A8-4B4F-9076-1AFB06F28A29}"/>
                  </a:ext>
                </a:extLst>
              </p:cNvPr>
              <p:cNvGrpSpPr/>
              <p:nvPr/>
            </p:nvGrpSpPr>
            <p:grpSpPr>
              <a:xfrm>
                <a:off x="7365237" y="5233795"/>
                <a:ext cx="1118148" cy="1118148"/>
                <a:chOff x="6990429" y="1189044"/>
                <a:chExt cx="1225724" cy="1225724"/>
              </a:xfrm>
            </p:grpSpPr>
            <p:sp>
              <p:nvSpPr>
                <p:cNvPr id="25" name="Oval 24">
                  <a:extLst>
                    <a:ext uri="{FF2B5EF4-FFF2-40B4-BE49-F238E27FC236}">
                      <a16:creationId xmlns:a16="http://schemas.microsoft.com/office/drawing/2014/main" id="{C32EB38E-66DE-4805-BFD6-527CE4E5CB0D}"/>
                    </a:ext>
                  </a:extLst>
                </p:cNvPr>
                <p:cNvSpPr/>
                <p:nvPr/>
              </p:nvSpPr>
              <p:spPr>
                <a:xfrm>
                  <a:off x="6990429" y="1189044"/>
                  <a:ext cx="1225724" cy="12257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F37A65A-517B-428F-AD32-A61AC9BE6426}"/>
                    </a:ext>
                  </a:extLst>
                </p:cNvPr>
                <p:cNvSpPr/>
                <p:nvPr/>
              </p:nvSpPr>
              <p:spPr>
                <a:xfrm>
                  <a:off x="7106665" y="1305280"/>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D186028-04E0-4F9F-B10C-90C89EE8A1E9}"/>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9" name="Graphic 18" descr="Trigonometry with solid fill">
              <a:extLst>
                <a:ext uri="{FF2B5EF4-FFF2-40B4-BE49-F238E27FC236}">
                  <a16:creationId xmlns:a16="http://schemas.microsoft.com/office/drawing/2014/main" id="{3C86E315-BAE9-41FE-824B-47E96FFDB4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1020" y="1943622"/>
              <a:ext cx="480861" cy="480861"/>
            </a:xfrm>
            <a:prstGeom prst="rect">
              <a:avLst/>
            </a:prstGeom>
          </p:spPr>
        </p:pic>
        <p:pic>
          <p:nvPicPr>
            <p:cNvPr id="20" name="Graphic 19" descr="Pyramid Shape with solid fill">
              <a:extLst>
                <a:ext uri="{FF2B5EF4-FFF2-40B4-BE49-F238E27FC236}">
                  <a16:creationId xmlns:a16="http://schemas.microsoft.com/office/drawing/2014/main" id="{3D8C4655-5AC3-4866-8AC2-EE741F3725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25823" y="3694585"/>
              <a:ext cx="480861" cy="480861"/>
            </a:xfrm>
            <a:prstGeom prst="rect">
              <a:avLst/>
            </a:prstGeom>
          </p:spPr>
        </p:pic>
        <p:pic>
          <p:nvPicPr>
            <p:cNvPr id="21" name="Graphic 20" descr="Cube with solid fill">
              <a:extLst>
                <a:ext uri="{FF2B5EF4-FFF2-40B4-BE49-F238E27FC236}">
                  <a16:creationId xmlns:a16="http://schemas.microsoft.com/office/drawing/2014/main" id="{9EFCA4BE-DE83-4223-A061-6101029B478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51020" y="5497251"/>
              <a:ext cx="480861" cy="480861"/>
            </a:xfrm>
            <a:prstGeom prst="rect">
              <a:avLst/>
            </a:prstGeom>
          </p:spPr>
        </p:pic>
      </p:grpSp>
      <p:sp>
        <p:nvSpPr>
          <p:cNvPr id="2" name="TextBox 1">
            <a:extLst>
              <a:ext uri="{FF2B5EF4-FFF2-40B4-BE49-F238E27FC236}">
                <a16:creationId xmlns:a16="http://schemas.microsoft.com/office/drawing/2014/main" id="{CC951336-AE18-4F08-B15C-69CA01DADC82}"/>
              </a:ext>
            </a:extLst>
          </p:cNvPr>
          <p:cNvSpPr txBox="1"/>
          <p:nvPr/>
        </p:nvSpPr>
        <p:spPr>
          <a:xfrm>
            <a:off x="6844933" y="1722262"/>
            <a:ext cx="5345543" cy="5262979"/>
          </a:xfrm>
          <a:prstGeom prst="rect">
            <a:avLst/>
          </a:prstGeom>
          <a:noFill/>
        </p:spPr>
        <p:txBody>
          <a:bodyPr wrap="square" rtlCol="0">
            <a:spAutoFit/>
          </a:bodyPr>
          <a:lstStyle/>
          <a:p>
            <a:pPr>
              <a:spcBef>
                <a:spcPts val="600"/>
              </a:spcBef>
            </a:pPr>
            <a:r>
              <a:rPr lang="en-US" dirty="0">
                <a:latin typeface="Tahoma" panose="020B0604030504040204" pitchFamily="34" charset="0"/>
                <a:ea typeface="Tahoma" panose="020B0604030504040204" pitchFamily="34" charset="0"/>
                <a:cs typeface="Tahoma" panose="020B0604030504040204" pitchFamily="34" charset="0"/>
              </a:rPr>
              <a:t>To analyze the overall trend and patterns of reported crime cases in the specified time period and identify any significant changes or patterns over time.</a:t>
            </a:r>
          </a:p>
          <a:p>
            <a:pPr>
              <a:spcBef>
                <a:spcPts val="600"/>
              </a:spcBef>
            </a:pPr>
            <a:endParaRPr lang="en-US" dirty="0">
              <a:latin typeface="Tahoma" panose="020B0604030504040204" pitchFamily="34" charset="0"/>
              <a:ea typeface="Tahoma" panose="020B0604030504040204" pitchFamily="34" charset="0"/>
              <a:cs typeface="Tahoma" panose="020B0604030504040204" pitchFamily="34" charset="0"/>
            </a:endParaRPr>
          </a:p>
          <a:p>
            <a:pPr>
              <a:spcBef>
                <a:spcPts val="600"/>
              </a:spcBef>
            </a:pPr>
            <a:r>
              <a:rPr lang="en-US" dirty="0">
                <a:latin typeface="Tahoma" panose="020B0604030504040204" pitchFamily="34" charset="0"/>
                <a:ea typeface="Tahoma" panose="020B0604030504040204" pitchFamily="34" charset="0"/>
                <a:cs typeface="Tahoma" panose="020B0604030504040204" pitchFamily="34" charset="0"/>
              </a:rPr>
              <a:t>To examine the distribution of reported crime cases across different crime categories (e.g., violent crimes, property crimes, white-collar crimes) </a:t>
            </a:r>
            <a:r>
              <a:rPr lang="en-US" dirty="0" err="1">
                <a:latin typeface="Tahoma" panose="020B0604030504040204" pitchFamily="34" charset="0"/>
                <a:ea typeface="Tahoma" panose="020B0604030504040204" pitchFamily="34" charset="0"/>
                <a:cs typeface="Tahoma" panose="020B0604030504040204" pitchFamily="34" charset="0"/>
              </a:rPr>
              <a:t>andidentify</a:t>
            </a:r>
            <a:r>
              <a:rPr lang="en-US" dirty="0">
                <a:latin typeface="Tahoma" panose="020B0604030504040204" pitchFamily="34" charset="0"/>
                <a:ea typeface="Tahoma" panose="020B0604030504040204" pitchFamily="34" charset="0"/>
                <a:cs typeface="Tahoma" panose="020B0604030504040204" pitchFamily="34" charset="0"/>
              </a:rPr>
              <a:t> any shifts or fluctuations in crime patterns.</a:t>
            </a:r>
          </a:p>
          <a:p>
            <a:pPr>
              <a:spcBef>
                <a:spcPts val="600"/>
              </a:spcBef>
            </a:pPr>
            <a:endParaRPr lang="en-US" dirty="0">
              <a:latin typeface="Tahoma" panose="020B0604030504040204" pitchFamily="34" charset="0"/>
              <a:ea typeface="Tahoma" panose="020B0604030504040204" pitchFamily="34" charset="0"/>
              <a:cs typeface="Tahoma" panose="020B0604030504040204" pitchFamily="34" charset="0"/>
            </a:endParaRPr>
          </a:p>
          <a:p>
            <a:pPr>
              <a:spcBef>
                <a:spcPts val="600"/>
              </a:spcBef>
            </a:pPr>
            <a:r>
              <a:rPr lang="en-US" dirty="0"/>
              <a:t>To explore the relationship between reported crime rates and socio-economic factors (e.g., unemployment rates, poverty </a:t>
            </a:r>
            <a:r>
              <a:rPr lang="en-US" dirty="0" err="1"/>
              <a:t>levels,education</a:t>
            </a:r>
            <a:r>
              <a:rPr lang="en-US" dirty="0"/>
              <a:t> levels) to identify potential correlates of crime.</a:t>
            </a:r>
            <a:endParaRPr lang="en-US" dirty="0">
              <a:latin typeface="Tahoma" panose="020B0604030504040204" pitchFamily="34" charset="0"/>
              <a:ea typeface="Tahoma" panose="020B0604030504040204" pitchFamily="34" charset="0"/>
              <a:cs typeface="Tahoma" panose="020B0604030504040204" pitchFamily="34" charset="0"/>
            </a:endParaRPr>
          </a:p>
          <a:p>
            <a:pPr>
              <a:spcBef>
                <a:spcPts val="600"/>
              </a:spcBef>
            </a:pPr>
            <a:endParaRPr lang="en-US" dirty="0">
              <a:latin typeface="Tahoma" panose="020B0604030504040204" pitchFamily="34" charset="0"/>
              <a:ea typeface="Tahoma" panose="020B0604030504040204" pitchFamily="34" charset="0"/>
              <a:cs typeface="Tahoma" panose="020B0604030504040204" pitchFamily="34" charset="0"/>
            </a:endParaRPr>
          </a:p>
          <a:p>
            <a:pPr>
              <a:spcBef>
                <a:spcPts val="600"/>
              </a:spcBef>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4508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1198485" y="1282"/>
            <a:ext cx="13390485" cy="6856718"/>
          </a:xfrm>
          <a:prstGeom prst="rect">
            <a:avLst/>
          </a:prstGeom>
        </p:spPr>
      </p:pic>
      <p:sp>
        <p:nvSpPr>
          <p:cNvPr id="5" name="Rectangle 4">
            <a:extLst>
              <a:ext uri="{FF2B5EF4-FFF2-40B4-BE49-F238E27FC236}">
                <a16:creationId xmlns:a16="http://schemas.microsoft.com/office/drawing/2014/main" id="{EDE477EA-3E33-4725-B792-C35FCE529F2E}"/>
              </a:ext>
            </a:extLst>
          </p:cNvPr>
          <p:cNvSpPr/>
          <p:nvPr/>
        </p:nvSpPr>
        <p:spPr>
          <a:xfrm>
            <a:off x="-301840" y="0"/>
            <a:ext cx="12492318"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TextBox 3">
            <a:extLst>
              <a:ext uri="{FF2B5EF4-FFF2-40B4-BE49-F238E27FC236}">
                <a16:creationId xmlns:a16="http://schemas.microsoft.com/office/drawing/2014/main" id="{9B6F6ADE-59C2-4FEC-82EC-7C682F75F71E}"/>
              </a:ext>
            </a:extLst>
          </p:cNvPr>
          <p:cNvSpPr txBox="1"/>
          <p:nvPr/>
        </p:nvSpPr>
        <p:spPr>
          <a:xfrm>
            <a:off x="8701552" y="195309"/>
            <a:ext cx="3488924" cy="677108"/>
          </a:xfrm>
          <a:prstGeom prst="rect">
            <a:avLst/>
          </a:prstGeom>
          <a:noFill/>
        </p:spPr>
        <p:txBody>
          <a:bodyPr wrap="square" rtlCol="0">
            <a:spAutoFit/>
          </a:bodyPr>
          <a:lstStyle/>
          <a:p>
            <a:r>
              <a:rPr lang="en-US" sz="3800" b="1" dirty="0">
                <a:latin typeface="Tahoma" panose="020B0604030504040204" pitchFamily="34" charset="0"/>
                <a:ea typeface="Tahoma" panose="020B0604030504040204" pitchFamily="34" charset="0"/>
                <a:cs typeface="Tahoma" panose="020B0604030504040204" pitchFamily="34" charset="0"/>
              </a:rPr>
              <a:t>Outlines</a:t>
            </a:r>
          </a:p>
        </p:txBody>
      </p:sp>
      <p:sp>
        <p:nvSpPr>
          <p:cNvPr id="9" name="Oval 8">
            <a:extLst>
              <a:ext uri="{FF2B5EF4-FFF2-40B4-BE49-F238E27FC236}">
                <a16:creationId xmlns:a16="http://schemas.microsoft.com/office/drawing/2014/main" id="{FFB81626-A2B6-42D4-9C1C-E210B18FD0F4}"/>
              </a:ext>
            </a:extLst>
          </p:cNvPr>
          <p:cNvSpPr/>
          <p:nvPr/>
        </p:nvSpPr>
        <p:spPr>
          <a:xfrm>
            <a:off x="7760024" y="170316"/>
            <a:ext cx="752388" cy="75238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A54FD34-27C8-4B60-96D5-97949F1C1D39}"/>
              </a:ext>
            </a:extLst>
          </p:cNvPr>
          <p:cNvSpPr/>
          <p:nvPr/>
        </p:nvSpPr>
        <p:spPr>
          <a:xfrm>
            <a:off x="7823760" y="241665"/>
            <a:ext cx="609689" cy="6096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489DF48-8C52-43A4-8B7D-0F68D4A17A09}"/>
              </a:ext>
            </a:extLst>
          </p:cNvPr>
          <p:cNvSpPr/>
          <p:nvPr/>
        </p:nvSpPr>
        <p:spPr>
          <a:xfrm>
            <a:off x="7892999" y="290644"/>
            <a:ext cx="486437" cy="486437"/>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Trigonometry with solid fill">
            <a:extLst>
              <a:ext uri="{FF2B5EF4-FFF2-40B4-BE49-F238E27FC236}">
                <a16:creationId xmlns:a16="http://schemas.microsoft.com/office/drawing/2014/main" id="{66B2DA4F-31EA-44C2-A2F1-799BC42E41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87583" y="350549"/>
            <a:ext cx="323565" cy="323565"/>
          </a:xfrm>
          <a:prstGeom prst="rect">
            <a:avLst/>
          </a:prstGeom>
        </p:spPr>
      </p:pic>
      <p:grpSp>
        <p:nvGrpSpPr>
          <p:cNvPr id="17" name="Group 16">
            <a:extLst>
              <a:ext uri="{FF2B5EF4-FFF2-40B4-BE49-F238E27FC236}">
                <a16:creationId xmlns:a16="http://schemas.microsoft.com/office/drawing/2014/main" id="{BA5CE655-24DC-48D1-8F3C-4EE7A1993A3F}"/>
              </a:ext>
            </a:extLst>
          </p:cNvPr>
          <p:cNvGrpSpPr/>
          <p:nvPr/>
        </p:nvGrpSpPr>
        <p:grpSpPr>
          <a:xfrm>
            <a:off x="5682559" y="1811045"/>
            <a:ext cx="798140" cy="4101484"/>
            <a:chOff x="7307180" y="1650323"/>
            <a:chExt cx="1118148" cy="4515202"/>
          </a:xfrm>
        </p:grpSpPr>
        <p:grpSp>
          <p:nvGrpSpPr>
            <p:cNvPr id="18" name="Group 17">
              <a:extLst>
                <a:ext uri="{FF2B5EF4-FFF2-40B4-BE49-F238E27FC236}">
                  <a16:creationId xmlns:a16="http://schemas.microsoft.com/office/drawing/2014/main" id="{AFA380D0-A2F0-49FA-8A61-EA798CAA52C3}"/>
                </a:ext>
              </a:extLst>
            </p:cNvPr>
            <p:cNvGrpSpPr/>
            <p:nvPr/>
          </p:nvGrpSpPr>
          <p:grpSpPr>
            <a:xfrm>
              <a:off x="7307180" y="1650323"/>
              <a:ext cx="1118148" cy="4515202"/>
              <a:chOff x="7365237" y="1730707"/>
              <a:chExt cx="1118148" cy="4515202"/>
            </a:xfrm>
          </p:grpSpPr>
          <p:grpSp>
            <p:nvGrpSpPr>
              <p:cNvPr id="31" name="Group 30">
                <a:extLst>
                  <a:ext uri="{FF2B5EF4-FFF2-40B4-BE49-F238E27FC236}">
                    <a16:creationId xmlns:a16="http://schemas.microsoft.com/office/drawing/2014/main" id="{ADECEA8B-3796-41E3-A6DA-EE651F678ACE}"/>
                  </a:ext>
                </a:extLst>
              </p:cNvPr>
              <p:cNvGrpSpPr/>
              <p:nvPr/>
            </p:nvGrpSpPr>
            <p:grpSpPr>
              <a:xfrm>
                <a:off x="7365237" y="1730707"/>
                <a:ext cx="1118148" cy="1118148"/>
                <a:chOff x="6990430" y="1189044"/>
                <a:chExt cx="1225724" cy="1225724"/>
              </a:xfrm>
            </p:grpSpPr>
            <p:sp>
              <p:nvSpPr>
                <p:cNvPr id="33" name="Oval 32">
                  <a:extLst>
                    <a:ext uri="{FF2B5EF4-FFF2-40B4-BE49-F238E27FC236}">
                      <a16:creationId xmlns:a16="http://schemas.microsoft.com/office/drawing/2014/main" id="{B54B62EA-DFDD-49C2-B403-E36868A18FAD}"/>
                    </a:ext>
                  </a:extLst>
                </p:cNvPr>
                <p:cNvSpPr/>
                <p:nvPr/>
              </p:nvSpPr>
              <p:spPr>
                <a:xfrm>
                  <a:off x="6990430" y="1189044"/>
                  <a:ext cx="1225724" cy="12257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2C63C9C-E4FD-4862-903E-AF9E2E5C2A1F}"/>
                    </a:ext>
                  </a:extLst>
                </p:cNvPr>
                <p:cNvSpPr/>
                <p:nvPr/>
              </p:nvSpPr>
              <p:spPr>
                <a:xfrm>
                  <a:off x="7106665" y="1305281"/>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5F69568-C471-44D4-95F0-738C1078674C}"/>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AA7F6941-A65E-4AC5-BD8A-C5CDCAB98844}"/>
                  </a:ext>
                </a:extLst>
              </p:cNvPr>
              <p:cNvGrpSpPr/>
              <p:nvPr/>
            </p:nvGrpSpPr>
            <p:grpSpPr>
              <a:xfrm>
                <a:off x="7365237" y="3482252"/>
                <a:ext cx="1118148" cy="1118148"/>
                <a:chOff x="6990429" y="1189045"/>
                <a:chExt cx="1225724" cy="1225724"/>
              </a:xfrm>
            </p:grpSpPr>
            <p:sp>
              <p:nvSpPr>
                <p:cNvPr id="28" name="Oval 27">
                  <a:extLst>
                    <a:ext uri="{FF2B5EF4-FFF2-40B4-BE49-F238E27FC236}">
                      <a16:creationId xmlns:a16="http://schemas.microsoft.com/office/drawing/2014/main" id="{E0F45C5F-98F3-4A33-AC40-409EE1115AD2}"/>
                    </a:ext>
                  </a:extLst>
                </p:cNvPr>
                <p:cNvSpPr/>
                <p:nvPr/>
              </p:nvSpPr>
              <p:spPr>
                <a:xfrm>
                  <a:off x="6990429" y="1189045"/>
                  <a:ext cx="1225724" cy="12257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EE63E05-5643-4802-90B1-CF7FAFE7494F}"/>
                    </a:ext>
                  </a:extLst>
                </p:cNvPr>
                <p:cNvSpPr/>
                <p:nvPr/>
              </p:nvSpPr>
              <p:spPr>
                <a:xfrm>
                  <a:off x="7106666" y="1305281"/>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736FFDD-46A0-44E2-A60C-4B4AE21351D5}"/>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Oval 25">
                <a:extLst>
                  <a:ext uri="{FF2B5EF4-FFF2-40B4-BE49-F238E27FC236}">
                    <a16:creationId xmlns:a16="http://schemas.microsoft.com/office/drawing/2014/main" id="{DF37A65A-517B-428F-AD32-A61AC9BE6426}"/>
                  </a:ext>
                </a:extLst>
              </p:cNvPr>
              <p:cNvSpPr/>
              <p:nvPr/>
            </p:nvSpPr>
            <p:spPr>
              <a:xfrm>
                <a:off x="7471272" y="5339831"/>
                <a:ext cx="906079" cy="9060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Graphic 18" descr="Trigonometry with solid fill">
              <a:extLst>
                <a:ext uri="{FF2B5EF4-FFF2-40B4-BE49-F238E27FC236}">
                  <a16:creationId xmlns:a16="http://schemas.microsoft.com/office/drawing/2014/main" id="{3C86E315-BAE9-41FE-824B-47E96FFDB4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1020" y="1943622"/>
              <a:ext cx="480861" cy="480861"/>
            </a:xfrm>
            <a:prstGeom prst="rect">
              <a:avLst/>
            </a:prstGeom>
          </p:spPr>
        </p:pic>
        <p:pic>
          <p:nvPicPr>
            <p:cNvPr id="20" name="Graphic 19" descr="Pyramid Shape with solid fill">
              <a:extLst>
                <a:ext uri="{FF2B5EF4-FFF2-40B4-BE49-F238E27FC236}">
                  <a16:creationId xmlns:a16="http://schemas.microsoft.com/office/drawing/2014/main" id="{3D8C4655-5AC3-4866-8AC2-EE741F3725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25823" y="3694585"/>
              <a:ext cx="480861" cy="480861"/>
            </a:xfrm>
            <a:prstGeom prst="rect">
              <a:avLst/>
            </a:prstGeom>
          </p:spPr>
        </p:pic>
      </p:grpSp>
      <p:sp>
        <p:nvSpPr>
          <p:cNvPr id="2" name="TextBox 1">
            <a:extLst>
              <a:ext uri="{FF2B5EF4-FFF2-40B4-BE49-F238E27FC236}">
                <a16:creationId xmlns:a16="http://schemas.microsoft.com/office/drawing/2014/main" id="{CC951336-AE18-4F08-B15C-69CA01DADC82}"/>
              </a:ext>
            </a:extLst>
          </p:cNvPr>
          <p:cNvSpPr txBox="1"/>
          <p:nvPr/>
        </p:nvSpPr>
        <p:spPr>
          <a:xfrm>
            <a:off x="6844933" y="1722262"/>
            <a:ext cx="5345543" cy="3724096"/>
          </a:xfrm>
          <a:prstGeom prst="rect">
            <a:avLst/>
          </a:prstGeom>
          <a:noFill/>
        </p:spPr>
        <p:txBody>
          <a:bodyPr wrap="square" rtlCol="0">
            <a:spAutoFit/>
          </a:bodyPr>
          <a:lstStyle/>
          <a:p>
            <a:pPr>
              <a:spcBef>
                <a:spcPts val="600"/>
              </a:spcBef>
            </a:pPr>
            <a:r>
              <a:rPr lang="en-US" dirty="0">
                <a:latin typeface="Tahoma" panose="020B0604030504040204" pitchFamily="34" charset="0"/>
                <a:ea typeface="Tahoma" panose="020B0604030504040204" pitchFamily="34" charset="0"/>
                <a:cs typeface="Tahoma" panose="020B0604030504040204" pitchFamily="34" charset="0"/>
              </a:rPr>
              <a:t>To identify any specific demographic factors (e.g., age, gender, socio-economic status) associated with reported crime cases and assess their implications for crime prevention and intervention strategies.</a:t>
            </a:r>
          </a:p>
          <a:p>
            <a:pPr>
              <a:spcBef>
                <a:spcPts val="600"/>
              </a:spcBef>
            </a:pPr>
            <a:endParaRPr lang="en-US" dirty="0">
              <a:latin typeface="Tahoma" panose="020B0604030504040204" pitchFamily="34" charset="0"/>
              <a:ea typeface="Tahoma" panose="020B0604030504040204" pitchFamily="34" charset="0"/>
              <a:cs typeface="Tahoma" panose="020B0604030504040204" pitchFamily="34" charset="0"/>
            </a:endParaRPr>
          </a:p>
          <a:p>
            <a:pPr>
              <a:spcBef>
                <a:spcPts val="600"/>
              </a:spcBef>
            </a:pPr>
            <a:r>
              <a:rPr lang="en-US" dirty="0">
                <a:latin typeface="Tahoma" panose="020B0604030504040204" pitchFamily="34" charset="0"/>
                <a:ea typeface="Tahoma" panose="020B0604030504040204" pitchFamily="34" charset="0"/>
                <a:cs typeface="Tahoma" panose="020B0604030504040204" pitchFamily="34" charset="0"/>
              </a:rPr>
              <a:t>To analyze the impact of technological advancements (e.g., cybercrime, identity theft) on the overall reported crime rates and identify emerging crime trends.</a:t>
            </a:r>
          </a:p>
          <a:p>
            <a:pPr>
              <a:spcBef>
                <a:spcPts val="600"/>
              </a:spcBef>
            </a:pPr>
            <a:endParaRPr lang="en-US" dirty="0">
              <a:latin typeface="Tahoma" panose="020B0604030504040204" pitchFamily="34" charset="0"/>
              <a:ea typeface="Tahoma" panose="020B0604030504040204" pitchFamily="34" charset="0"/>
              <a:cs typeface="Tahoma" panose="020B0604030504040204" pitchFamily="34" charset="0"/>
            </a:endParaRPr>
          </a:p>
          <a:p>
            <a:pPr>
              <a:spcBef>
                <a:spcPts val="600"/>
              </a:spcBef>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02444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1198485" y="1282"/>
            <a:ext cx="13390485" cy="6856718"/>
          </a:xfrm>
          <a:prstGeom prst="rect">
            <a:avLst/>
          </a:prstGeom>
        </p:spPr>
      </p:pic>
      <p:sp>
        <p:nvSpPr>
          <p:cNvPr id="5" name="Rectangle 4">
            <a:extLst>
              <a:ext uri="{FF2B5EF4-FFF2-40B4-BE49-F238E27FC236}">
                <a16:creationId xmlns:a16="http://schemas.microsoft.com/office/drawing/2014/main" id="{EDE477EA-3E33-4725-B792-C35FCE529F2E}"/>
              </a:ext>
            </a:extLst>
          </p:cNvPr>
          <p:cNvSpPr/>
          <p:nvPr/>
        </p:nvSpPr>
        <p:spPr>
          <a:xfrm>
            <a:off x="1523" y="0"/>
            <a:ext cx="12190477"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b="1"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A62FF8E8-4537-4972-84C6-6286FBC4A923}"/>
              </a:ext>
            </a:extLst>
          </p:cNvPr>
          <p:cNvSpPr txBox="1"/>
          <p:nvPr/>
        </p:nvSpPr>
        <p:spPr>
          <a:xfrm>
            <a:off x="3329126" y="985421"/>
            <a:ext cx="8566952" cy="5496633"/>
          </a:xfrm>
          <a:prstGeom prst="rect">
            <a:avLst/>
          </a:prstGeom>
          <a:noFill/>
        </p:spPr>
        <p:txBody>
          <a:bodyPr wrap="square" rtlCol="0">
            <a:spAutoFit/>
          </a:bodyPr>
          <a:lstStyle/>
          <a:p>
            <a:pPr algn="l"/>
            <a:r>
              <a:rPr lang="en-US" b="0" i="0" dirty="0">
                <a:effectLst/>
                <a:latin typeface="Tahoma" panose="020B0604030504040204" pitchFamily="34" charset="0"/>
                <a:ea typeface="Tahoma" panose="020B0604030504040204" pitchFamily="34" charset="0"/>
                <a:cs typeface="Tahoma" panose="020B0604030504040204" pitchFamily="34" charset="0"/>
              </a:rPr>
              <a:t>As you can see, the total number of reported cases of crime in Bangladesh has been increasing steadily over the past 22 years. The crime rate per 100,000 population has also been increasing, although at a slower rate.</a:t>
            </a:r>
          </a:p>
          <a:p>
            <a:pPr algn="l"/>
            <a:endParaRPr lang="en-US" b="0" i="0" dirty="0">
              <a:effectLst/>
              <a:latin typeface="Tahoma" panose="020B0604030504040204" pitchFamily="34" charset="0"/>
              <a:ea typeface="Tahoma" panose="020B0604030504040204" pitchFamily="34" charset="0"/>
              <a:cs typeface="Tahoma" panose="020B0604030504040204" pitchFamily="34" charset="0"/>
            </a:endParaRPr>
          </a:p>
          <a:p>
            <a:pPr algn="l"/>
            <a:r>
              <a:rPr lang="en-US" b="0" i="0" dirty="0">
                <a:effectLst/>
                <a:latin typeface="Tahoma" panose="020B0604030504040204" pitchFamily="34" charset="0"/>
                <a:ea typeface="Tahoma" panose="020B0604030504040204" pitchFamily="34" charset="0"/>
                <a:cs typeface="Tahoma" panose="020B0604030504040204" pitchFamily="34" charset="0"/>
              </a:rPr>
              <a:t>The seven divisions of Bangladesh have different crime rates. Dhaka has the highest crime rate, followed by Chittagong and Khulna. The lowest crime rates are in Barisal, Rangpur, and Mymensingh.</a:t>
            </a:r>
          </a:p>
          <a:p>
            <a:pPr algn="l"/>
            <a:endParaRPr lang="en-US" b="0" i="0" dirty="0">
              <a:effectLst/>
              <a:latin typeface="Tahoma" panose="020B0604030504040204" pitchFamily="34" charset="0"/>
              <a:ea typeface="Tahoma" panose="020B0604030504040204" pitchFamily="34" charset="0"/>
              <a:cs typeface="Tahoma" panose="020B0604030504040204" pitchFamily="34" charset="0"/>
            </a:endParaRPr>
          </a:p>
          <a:p>
            <a:pPr algn="l"/>
            <a:r>
              <a:rPr lang="en-US" b="0" i="0" dirty="0">
                <a:effectLst/>
                <a:latin typeface="Tahoma" panose="020B0604030504040204" pitchFamily="34" charset="0"/>
                <a:ea typeface="Tahoma" panose="020B0604030504040204" pitchFamily="34" charset="0"/>
                <a:cs typeface="Tahoma" panose="020B0604030504040204" pitchFamily="34" charset="0"/>
              </a:rPr>
              <a:t>The top three crimes in Bangladesh are criminal market, human trafficking, and human smuggling. These crimes are often related to organized crime.</a:t>
            </a:r>
          </a:p>
          <a:p>
            <a:pPr algn="l"/>
            <a:endParaRPr lang="en-US" dirty="0">
              <a:latin typeface="Tahoma" panose="020B0604030504040204" pitchFamily="34" charset="0"/>
              <a:ea typeface="Tahoma" panose="020B0604030504040204" pitchFamily="34" charset="0"/>
              <a:cs typeface="Tahoma" panose="020B0604030504040204" pitchFamily="34" charset="0"/>
            </a:endParaRPr>
          </a:p>
          <a:p>
            <a:r>
              <a:rPr lang="en-US" sz="1800" b="1" dirty="0">
                <a:solidFill>
                  <a:srgbClr val="FF0000"/>
                </a:solidFill>
                <a:latin typeface="Tahoma" panose="020B0604030504040204" pitchFamily="34" charset="0"/>
                <a:ea typeface="Tahoma" panose="020B0604030504040204" pitchFamily="34" charset="0"/>
                <a:cs typeface="Tahoma" panose="020B0604030504040204" pitchFamily="34" charset="0"/>
              </a:rPr>
              <a:t>Data Taking From Google Case of Crime 2000 to 2022:</a:t>
            </a:r>
            <a:br>
              <a:rPr lang="en-US" sz="1800" dirty="0">
                <a:latin typeface="Tahoma" panose="020B0604030504040204" pitchFamily="34" charset="0"/>
                <a:ea typeface="Tahoma" panose="020B0604030504040204" pitchFamily="34" charset="0"/>
                <a:cs typeface="Tahoma" panose="020B0604030504040204" pitchFamily="34" charset="0"/>
              </a:rPr>
            </a:br>
            <a:endParaRPr lang="en-US" sz="1800" dirty="0">
              <a:latin typeface="Tahoma" panose="020B0604030504040204" pitchFamily="34" charset="0"/>
              <a:ea typeface="Tahoma" panose="020B0604030504040204" pitchFamily="34" charset="0"/>
              <a:cs typeface="Tahoma" panose="020B0604030504040204" pitchFamily="34" charset="0"/>
            </a:endParaRPr>
          </a:p>
          <a:p>
            <a:pPr marL="0" marR="0" algn="l" rtl="0" eaLnBrk="1" fontAlgn="ctr" latinLnBrk="0" hangingPunct="1">
              <a:lnSpc>
                <a:spcPct val="107000"/>
              </a:lnSpc>
              <a:spcBef>
                <a:spcPts val="0"/>
              </a:spcBef>
              <a:spcAft>
                <a:spcPts val="800"/>
              </a:spcAft>
            </a:pPr>
            <a:r>
              <a:rPr lang="en-US" b="1" dirty="0">
                <a:latin typeface="Tahoma" panose="020B0604030504040204" pitchFamily="34" charset="0"/>
                <a:ea typeface="Tahoma" panose="020B0604030504040204" pitchFamily="34" charset="0"/>
                <a:cs typeface="Tahoma" panose="020B0604030504040204" pitchFamily="34" charset="0"/>
              </a:rPr>
              <a:t>In the table we added the value of table content are Year, Total reported Case, </a:t>
            </a:r>
            <a:r>
              <a:rPr lang="en-US" sz="1800" b="1" i="0" u="none" strike="noStrike"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Rate per 100,000 people</a:t>
            </a:r>
            <a:r>
              <a:rPr lang="en-US" b="1" dirty="0">
                <a:latin typeface="Tahoma" panose="020B0604030504040204" pitchFamily="34" charset="0"/>
                <a:ea typeface="Tahoma" panose="020B0604030504040204" pitchFamily="34" charset="0"/>
                <a:cs typeface="Tahoma" panose="020B0604030504040204" pitchFamily="34" charset="0"/>
              </a:rPr>
              <a:t>, </a:t>
            </a:r>
            <a:r>
              <a:rPr lang="en-US" sz="1800" b="1" i="0" u="none" strike="noStrike"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District with Most Reported Cases</a:t>
            </a:r>
            <a:endParaRPr lang="en-US" sz="1800" b="1" i="0" u="none" strike="noStrike" dirty="0">
              <a:effectLst/>
              <a:latin typeface="Tahoma" panose="020B0604030504040204" pitchFamily="34" charset="0"/>
              <a:ea typeface="Tahoma" panose="020B0604030504040204" pitchFamily="34" charset="0"/>
              <a:cs typeface="Tahoma" panose="020B0604030504040204" pitchFamily="34" charset="0"/>
            </a:endParaRPr>
          </a:p>
          <a:p>
            <a:endParaRPr lang="en-US" sz="1800" b="1" dirty="0">
              <a:latin typeface="Tahoma" panose="020B0604030504040204" pitchFamily="34" charset="0"/>
              <a:ea typeface="Tahoma" panose="020B0604030504040204" pitchFamily="34" charset="0"/>
              <a:cs typeface="Tahoma" panose="020B0604030504040204" pitchFamily="34" charset="0"/>
            </a:endParaRPr>
          </a:p>
          <a:p>
            <a:pPr algn="l"/>
            <a:br>
              <a:rPr lang="en-US" b="0" i="0" dirty="0">
                <a:effectLst/>
                <a:latin typeface="Tahoma" panose="020B0604030504040204" pitchFamily="34" charset="0"/>
                <a:ea typeface="Tahoma" panose="020B0604030504040204" pitchFamily="34" charset="0"/>
                <a:cs typeface="Tahoma" panose="020B0604030504040204" pitchFamily="34" charset="0"/>
              </a:rPr>
            </a:br>
            <a:endParaRPr lang="en-US" b="0" i="0" dirty="0">
              <a:effectLst/>
              <a:latin typeface="Tahoma" panose="020B0604030504040204" pitchFamily="34" charset="0"/>
              <a:ea typeface="Tahoma" panose="020B0604030504040204" pitchFamily="34" charset="0"/>
              <a:cs typeface="Tahoma" panose="020B0604030504040204" pitchFamily="34" charset="0"/>
            </a:endParaRPr>
          </a:p>
          <a:p>
            <a:endParaRPr lang="en-US" dirty="0"/>
          </a:p>
        </p:txBody>
      </p:sp>
      <p:sp>
        <p:nvSpPr>
          <p:cNvPr id="2" name="TextBox 1">
            <a:extLst>
              <a:ext uri="{FF2B5EF4-FFF2-40B4-BE49-F238E27FC236}">
                <a16:creationId xmlns:a16="http://schemas.microsoft.com/office/drawing/2014/main" id="{2C418C70-DEF5-4A89-BE0D-753776BD2B09}"/>
              </a:ext>
            </a:extLst>
          </p:cNvPr>
          <p:cNvSpPr txBox="1"/>
          <p:nvPr/>
        </p:nvSpPr>
        <p:spPr>
          <a:xfrm>
            <a:off x="8546807" y="262519"/>
            <a:ext cx="3007360" cy="461665"/>
          </a:xfrm>
          <a:prstGeom prst="rect">
            <a:avLst/>
          </a:prstGeom>
          <a:noFill/>
        </p:spPr>
        <p:txBody>
          <a:bodyPr wrap="square" rtlCol="0">
            <a:spAutoFit/>
          </a:bodyPr>
          <a:lstStyle/>
          <a:p>
            <a:r>
              <a:rPr lang="en-US" sz="2400" b="1" dirty="0">
                <a:latin typeface="Tahoma" panose="020B0604030504040204" pitchFamily="34" charset="0"/>
                <a:ea typeface="Tahoma" panose="020B0604030504040204" pitchFamily="34" charset="0"/>
                <a:cs typeface="Tahoma" panose="020B0604030504040204" pitchFamily="34" charset="0"/>
              </a:rPr>
              <a:t>Survey of Report</a:t>
            </a:r>
          </a:p>
        </p:txBody>
      </p:sp>
      <p:sp>
        <p:nvSpPr>
          <p:cNvPr id="7" name="Oval 6">
            <a:extLst>
              <a:ext uri="{FF2B5EF4-FFF2-40B4-BE49-F238E27FC236}">
                <a16:creationId xmlns:a16="http://schemas.microsoft.com/office/drawing/2014/main" id="{2B9226EF-1D70-4F08-AC17-1FAD9C175A84}"/>
              </a:ext>
            </a:extLst>
          </p:cNvPr>
          <p:cNvSpPr/>
          <p:nvPr/>
        </p:nvSpPr>
        <p:spPr>
          <a:xfrm>
            <a:off x="7832811" y="102415"/>
            <a:ext cx="752388" cy="75238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F4AD2C4-73AD-48DA-A859-01017038A009}"/>
              </a:ext>
            </a:extLst>
          </p:cNvPr>
          <p:cNvSpPr/>
          <p:nvPr/>
        </p:nvSpPr>
        <p:spPr>
          <a:xfrm>
            <a:off x="7965786" y="222743"/>
            <a:ext cx="486437" cy="486437"/>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Trigonometry with solid fill">
            <a:extLst>
              <a:ext uri="{FF2B5EF4-FFF2-40B4-BE49-F238E27FC236}">
                <a16:creationId xmlns:a16="http://schemas.microsoft.com/office/drawing/2014/main" id="{F4629E4C-2C09-49F0-BF37-526AAFC584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60370" y="282648"/>
            <a:ext cx="323565" cy="323565"/>
          </a:xfrm>
          <a:prstGeom prst="rect">
            <a:avLst/>
          </a:prstGeom>
        </p:spPr>
      </p:pic>
    </p:spTree>
    <p:extLst>
      <p:ext uri="{BB962C8B-B14F-4D97-AF65-F5344CB8AC3E}">
        <p14:creationId xmlns:p14="http://schemas.microsoft.com/office/powerpoint/2010/main" val="3096185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1198485" y="1282"/>
            <a:ext cx="13390485" cy="6856718"/>
          </a:xfrm>
          <a:prstGeom prst="rect">
            <a:avLst/>
          </a:prstGeom>
        </p:spPr>
      </p:pic>
      <p:sp>
        <p:nvSpPr>
          <p:cNvPr id="5" name="Rectangle 4">
            <a:extLst>
              <a:ext uri="{FF2B5EF4-FFF2-40B4-BE49-F238E27FC236}">
                <a16:creationId xmlns:a16="http://schemas.microsoft.com/office/drawing/2014/main" id="{EDE477EA-3E33-4725-B792-C35FCE529F2E}"/>
              </a:ext>
            </a:extLst>
          </p:cNvPr>
          <p:cNvSpPr/>
          <p:nvPr/>
        </p:nvSpPr>
        <p:spPr>
          <a:xfrm>
            <a:off x="0" y="0"/>
            <a:ext cx="12190477"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b="1"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Table 6">
            <a:extLst>
              <a:ext uri="{FF2B5EF4-FFF2-40B4-BE49-F238E27FC236}">
                <a16:creationId xmlns:a16="http://schemas.microsoft.com/office/drawing/2014/main" id="{925D2686-31CB-4A39-A680-50543E5EDA63}"/>
              </a:ext>
            </a:extLst>
          </p:cNvPr>
          <p:cNvGraphicFramePr>
            <a:graphicFrameLocks noGrp="1"/>
          </p:cNvGraphicFramePr>
          <p:nvPr>
            <p:extLst>
              <p:ext uri="{D42A27DB-BD31-4B8C-83A1-F6EECF244321}">
                <p14:modId xmlns:p14="http://schemas.microsoft.com/office/powerpoint/2010/main" val="3276974544"/>
              </p:ext>
            </p:extLst>
          </p:nvPr>
        </p:nvGraphicFramePr>
        <p:xfrm>
          <a:off x="4062476" y="739878"/>
          <a:ext cx="6915214" cy="5829895"/>
        </p:xfrm>
        <a:graphic>
          <a:graphicData uri="http://schemas.openxmlformats.org/drawingml/2006/table">
            <a:tbl>
              <a:tblPr firstRow="1" bandRow="1">
                <a:tableStyleId>{7DF18680-E054-41AD-8BC1-D1AEF772440D}</a:tableStyleId>
              </a:tblPr>
              <a:tblGrid>
                <a:gridCol w="819214">
                  <a:extLst>
                    <a:ext uri="{9D8B030D-6E8A-4147-A177-3AD203B41FA5}">
                      <a16:colId xmlns:a16="http://schemas.microsoft.com/office/drawing/2014/main" val="3872538410"/>
                    </a:ext>
                  </a:extLst>
                </a:gridCol>
                <a:gridCol w="2032000">
                  <a:extLst>
                    <a:ext uri="{9D8B030D-6E8A-4147-A177-3AD203B41FA5}">
                      <a16:colId xmlns:a16="http://schemas.microsoft.com/office/drawing/2014/main" val="1669619782"/>
                    </a:ext>
                  </a:extLst>
                </a:gridCol>
                <a:gridCol w="2032000">
                  <a:extLst>
                    <a:ext uri="{9D8B030D-6E8A-4147-A177-3AD203B41FA5}">
                      <a16:colId xmlns:a16="http://schemas.microsoft.com/office/drawing/2014/main" val="1139177500"/>
                    </a:ext>
                  </a:extLst>
                </a:gridCol>
                <a:gridCol w="2032000">
                  <a:extLst>
                    <a:ext uri="{9D8B030D-6E8A-4147-A177-3AD203B41FA5}">
                      <a16:colId xmlns:a16="http://schemas.microsoft.com/office/drawing/2014/main" val="1035920928"/>
                    </a:ext>
                  </a:extLst>
                </a:gridCol>
              </a:tblGrid>
              <a:tr h="700617">
                <a:tc>
                  <a:txBody>
                    <a:bodyPr/>
                    <a:lstStyle/>
                    <a:p>
                      <a:pPr marL="0" marR="0">
                        <a:lnSpc>
                          <a:spcPct val="107000"/>
                        </a:lnSpc>
                        <a:spcBef>
                          <a:spcPts val="0"/>
                        </a:spcBef>
                        <a:spcAft>
                          <a:spcPts val="800"/>
                        </a:spcAft>
                      </a:pPr>
                      <a:r>
                        <a:rPr lang="en-US" sz="1800" dirty="0">
                          <a:solidFill>
                            <a:srgbClr val="000000"/>
                          </a:solidFill>
                          <a:effectLst/>
                        </a:rPr>
                        <a:t>Year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76530" marB="176530" anchor="ctr"/>
                </a:tc>
                <a:tc>
                  <a:txBody>
                    <a:bodyPr/>
                    <a:lstStyle/>
                    <a:p>
                      <a:pPr marL="0" marR="0">
                        <a:lnSpc>
                          <a:spcPct val="107000"/>
                        </a:lnSpc>
                        <a:spcBef>
                          <a:spcPts val="0"/>
                        </a:spcBef>
                        <a:spcAft>
                          <a:spcPts val="800"/>
                        </a:spcAft>
                      </a:pPr>
                      <a:r>
                        <a:rPr lang="en-US" sz="1800" dirty="0">
                          <a:solidFill>
                            <a:srgbClr val="000000"/>
                          </a:solidFill>
                          <a:effectLst/>
                        </a:rPr>
                        <a:t>Total Reported Cases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76530" marB="176530" anchor="ctr"/>
                </a:tc>
                <a:tc>
                  <a:txBody>
                    <a:bodyPr/>
                    <a:lstStyle/>
                    <a:p>
                      <a:pPr marL="0" marR="0">
                        <a:lnSpc>
                          <a:spcPct val="107000"/>
                        </a:lnSpc>
                        <a:spcBef>
                          <a:spcPts val="0"/>
                        </a:spcBef>
                        <a:spcAft>
                          <a:spcPts val="800"/>
                        </a:spcAft>
                      </a:pPr>
                      <a:r>
                        <a:rPr lang="en-US" sz="1800" dirty="0">
                          <a:solidFill>
                            <a:srgbClr val="000000"/>
                          </a:solidFill>
                          <a:effectLst/>
                        </a:rPr>
                        <a:t>Rate per 100,000 people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76530" marB="176530" anchor="ctr"/>
                </a:tc>
                <a:tc>
                  <a:txBody>
                    <a:bodyPr/>
                    <a:lstStyle/>
                    <a:p>
                      <a:pPr marL="0" marR="0">
                        <a:lnSpc>
                          <a:spcPct val="107000"/>
                        </a:lnSpc>
                        <a:spcBef>
                          <a:spcPts val="0"/>
                        </a:spcBef>
                        <a:spcAft>
                          <a:spcPts val="800"/>
                        </a:spcAft>
                      </a:pPr>
                      <a:r>
                        <a:rPr lang="en-US" sz="1800" dirty="0">
                          <a:solidFill>
                            <a:srgbClr val="000000"/>
                          </a:solidFill>
                          <a:effectLst/>
                        </a:rPr>
                        <a:t>District with Most Reported Cases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76530" marB="176530" anchor="ctr"/>
                </a:tc>
                <a:extLst>
                  <a:ext uri="{0D108BD9-81ED-4DB2-BD59-A6C34878D82A}">
                    <a16:rowId xmlns:a16="http://schemas.microsoft.com/office/drawing/2014/main" val="2808402510"/>
                  </a:ext>
                </a:extLst>
              </a:tr>
              <a:tr h="700617">
                <a:tc>
                  <a:txBody>
                    <a:bodyPr/>
                    <a:lstStyle/>
                    <a:p>
                      <a:pPr marL="0" marR="0">
                        <a:lnSpc>
                          <a:spcPct val="107000"/>
                        </a:lnSpc>
                        <a:spcBef>
                          <a:spcPts val="0"/>
                        </a:spcBef>
                        <a:spcAft>
                          <a:spcPts val="800"/>
                        </a:spcAft>
                      </a:pPr>
                      <a:r>
                        <a:rPr lang="en-US" sz="1800">
                          <a:solidFill>
                            <a:srgbClr val="000000"/>
                          </a:solidFill>
                          <a:effectLst/>
                        </a:rPr>
                        <a:t>2000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100,000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500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Dhaka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87537273"/>
                  </a:ext>
                </a:extLst>
              </a:tr>
              <a:tr h="700617">
                <a:tc>
                  <a:txBody>
                    <a:bodyPr/>
                    <a:lstStyle/>
                    <a:p>
                      <a:pPr marL="0" marR="0">
                        <a:lnSpc>
                          <a:spcPct val="107000"/>
                        </a:lnSpc>
                        <a:spcBef>
                          <a:spcPts val="0"/>
                        </a:spcBef>
                        <a:spcAft>
                          <a:spcPts val="800"/>
                        </a:spcAft>
                      </a:pPr>
                      <a:r>
                        <a:rPr lang="en-US" sz="1800">
                          <a:solidFill>
                            <a:srgbClr val="000000"/>
                          </a:solidFill>
                          <a:effectLst/>
                        </a:rPr>
                        <a:t>2001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110,000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550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Chittagong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4145133572"/>
                  </a:ext>
                </a:extLst>
              </a:tr>
              <a:tr h="700617">
                <a:tc>
                  <a:txBody>
                    <a:bodyPr/>
                    <a:lstStyle/>
                    <a:p>
                      <a:pPr marL="0" marR="0">
                        <a:lnSpc>
                          <a:spcPct val="107000"/>
                        </a:lnSpc>
                        <a:spcBef>
                          <a:spcPts val="0"/>
                        </a:spcBef>
                        <a:spcAft>
                          <a:spcPts val="800"/>
                        </a:spcAft>
                      </a:pPr>
                      <a:r>
                        <a:rPr lang="en-US" sz="1800">
                          <a:solidFill>
                            <a:srgbClr val="000000"/>
                          </a:solidFill>
                          <a:effectLst/>
                        </a:rPr>
                        <a:t>2002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120,000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600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Rajshahi</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4178983459"/>
                  </a:ext>
                </a:extLst>
              </a:tr>
              <a:tr h="700617">
                <a:tc>
                  <a:txBody>
                    <a:bodyPr/>
                    <a:lstStyle/>
                    <a:p>
                      <a:pPr marL="0" marR="0">
                        <a:lnSpc>
                          <a:spcPct val="107000"/>
                        </a:lnSpc>
                        <a:spcBef>
                          <a:spcPts val="0"/>
                        </a:spcBef>
                        <a:spcAft>
                          <a:spcPts val="800"/>
                        </a:spcAft>
                      </a:pPr>
                      <a:r>
                        <a:rPr lang="en-US" sz="1800">
                          <a:solidFill>
                            <a:srgbClr val="000000"/>
                          </a:solidFill>
                          <a:effectLst/>
                        </a:rPr>
                        <a:t>2003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130,000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650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Khulna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2172701799"/>
                  </a:ext>
                </a:extLst>
              </a:tr>
              <a:tr h="700617">
                <a:tc>
                  <a:txBody>
                    <a:bodyPr/>
                    <a:lstStyle/>
                    <a:p>
                      <a:pPr marL="0" marR="0">
                        <a:lnSpc>
                          <a:spcPct val="107000"/>
                        </a:lnSpc>
                        <a:spcBef>
                          <a:spcPts val="0"/>
                        </a:spcBef>
                        <a:spcAft>
                          <a:spcPts val="800"/>
                        </a:spcAft>
                      </a:pPr>
                      <a:r>
                        <a:rPr lang="en-US" sz="1800">
                          <a:solidFill>
                            <a:srgbClr val="000000"/>
                          </a:solidFill>
                          <a:effectLst/>
                        </a:rPr>
                        <a:t>2004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140,000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700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Sylhet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208348685"/>
                  </a:ext>
                </a:extLst>
              </a:tr>
              <a:tr h="700617">
                <a:tc>
                  <a:txBody>
                    <a:bodyPr/>
                    <a:lstStyle/>
                    <a:p>
                      <a:pPr marL="0" marR="0">
                        <a:lnSpc>
                          <a:spcPct val="107000"/>
                        </a:lnSpc>
                        <a:spcBef>
                          <a:spcPts val="0"/>
                        </a:spcBef>
                        <a:spcAft>
                          <a:spcPts val="800"/>
                        </a:spcAft>
                      </a:pPr>
                      <a:r>
                        <a:rPr lang="en-US" sz="1800">
                          <a:solidFill>
                            <a:srgbClr val="000000"/>
                          </a:solidFill>
                          <a:effectLst/>
                        </a:rPr>
                        <a:t>2005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150,000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750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Barisal</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58347786"/>
                  </a:ext>
                </a:extLst>
              </a:tr>
              <a:tr h="700617">
                <a:tc>
                  <a:txBody>
                    <a:bodyPr/>
                    <a:lstStyle/>
                    <a:p>
                      <a:pPr marL="0" marR="0">
                        <a:lnSpc>
                          <a:spcPct val="107000"/>
                        </a:lnSpc>
                        <a:spcBef>
                          <a:spcPts val="0"/>
                        </a:spcBef>
                        <a:spcAft>
                          <a:spcPts val="800"/>
                        </a:spcAft>
                      </a:pPr>
                      <a:r>
                        <a:rPr lang="en-US" sz="1800">
                          <a:solidFill>
                            <a:srgbClr val="000000"/>
                          </a:solidFill>
                          <a:effectLst/>
                        </a:rPr>
                        <a:t>2006</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160,000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800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dirty="0">
                          <a:solidFill>
                            <a:srgbClr val="000000"/>
                          </a:solidFill>
                          <a:effectLst/>
                        </a:rPr>
                        <a:t>Mymensingh</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3915287972"/>
                  </a:ext>
                </a:extLst>
              </a:tr>
            </a:tbl>
          </a:graphicData>
        </a:graphic>
      </p:graphicFrame>
      <p:sp>
        <p:nvSpPr>
          <p:cNvPr id="7" name="TextBox 6">
            <a:extLst>
              <a:ext uri="{FF2B5EF4-FFF2-40B4-BE49-F238E27FC236}">
                <a16:creationId xmlns:a16="http://schemas.microsoft.com/office/drawing/2014/main" id="{3FB9A1DE-CFC9-48D0-BB5C-1B5A54298419}"/>
              </a:ext>
            </a:extLst>
          </p:cNvPr>
          <p:cNvSpPr txBox="1"/>
          <p:nvPr/>
        </p:nvSpPr>
        <p:spPr>
          <a:xfrm>
            <a:off x="3701796" y="139748"/>
            <a:ext cx="8488680" cy="461665"/>
          </a:xfrm>
          <a:prstGeom prst="rect">
            <a:avLst/>
          </a:prstGeom>
          <a:noFill/>
        </p:spPr>
        <p:txBody>
          <a:bodyPr wrap="square" rtlCol="0">
            <a:spAutoFit/>
          </a:bodyPr>
          <a:lstStyle/>
          <a:p>
            <a:r>
              <a:rPr lang="en-US" sz="2400" b="1" dirty="0">
                <a:latin typeface="Tahoma" panose="020B0604030504040204" pitchFamily="34" charset="0"/>
                <a:ea typeface="Tahoma" panose="020B0604030504040204" pitchFamily="34" charset="0"/>
                <a:cs typeface="Tahoma" panose="020B0604030504040204" pitchFamily="34" charset="0"/>
              </a:rPr>
              <a:t>Data Taking From Google Case of Crime 2000 to 2022</a:t>
            </a:r>
          </a:p>
        </p:txBody>
      </p:sp>
    </p:spTree>
    <p:extLst>
      <p:ext uri="{BB962C8B-B14F-4D97-AF65-F5344CB8AC3E}">
        <p14:creationId xmlns:p14="http://schemas.microsoft.com/office/powerpoint/2010/main" val="2023274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1198485" y="1282"/>
            <a:ext cx="13390485" cy="6856718"/>
          </a:xfrm>
          <a:prstGeom prst="rect">
            <a:avLst/>
          </a:prstGeom>
        </p:spPr>
      </p:pic>
      <p:sp>
        <p:nvSpPr>
          <p:cNvPr id="5" name="Rectangle 4">
            <a:extLst>
              <a:ext uri="{FF2B5EF4-FFF2-40B4-BE49-F238E27FC236}">
                <a16:creationId xmlns:a16="http://schemas.microsoft.com/office/drawing/2014/main" id="{EDE477EA-3E33-4725-B792-C35FCE529F2E}"/>
              </a:ext>
            </a:extLst>
          </p:cNvPr>
          <p:cNvSpPr/>
          <p:nvPr/>
        </p:nvSpPr>
        <p:spPr>
          <a:xfrm>
            <a:off x="0" y="20320"/>
            <a:ext cx="12190477"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b="1"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Table 6">
            <a:extLst>
              <a:ext uri="{FF2B5EF4-FFF2-40B4-BE49-F238E27FC236}">
                <a16:creationId xmlns:a16="http://schemas.microsoft.com/office/drawing/2014/main" id="{925D2686-31CB-4A39-A680-50543E5EDA63}"/>
              </a:ext>
            </a:extLst>
          </p:cNvPr>
          <p:cNvGraphicFramePr>
            <a:graphicFrameLocks noGrp="1"/>
          </p:cNvGraphicFramePr>
          <p:nvPr>
            <p:extLst>
              <p:ext uri="{D42A27DB-BD31-4B8C-83A1-F6EECF244321}">
                <p14:modId xmlns:p14="http://schemas.microsoft.com/office/powerpoint/2010/main" val="2524532210"/>
              </p:ext>
            </p:extLst>
          </p:nvPr>
        </p:nvGraphicFramePr>
        <p:xfrm>
          <a:off x="4062476" y="132080"/>
          <a:ext cx="8128000" cy="5604936"/>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3872538410"/>
                    </a:ext>
                  </a:extLst>
                </a:gridCol>
                <a:gridCol w="2032000">
                  <a:extLst>
                    <a:ext uri="{9D8B030D-6E8A-4147-A177-3AD203B41FA5}">
                      <a16:colId xmlns:a16="http://schemas.microsoft.com/office/drawing/2014/main" val="1669619782"/>
                    </a:ext>
                  </a:extLst>
                </a:gridCol>
                <a:gridCol w="2032000">
                  <a:extLst>
                    <a:ext uri="{9D8B030D-6E8A-4147-A177-3AD203B41FA5}">
                      <a16:colId xmlns:a16="http://schemas.microsoft.com/office/drawing/2014/main" val="1139177500"/>
                    </a:ext>
                  </a:extLst>
                </a:gridCol>
                <a:gridCol w="2032000">
                  <a:extLst>
                    <a:ext uri="{9D8B030D-6E8A-4147-A177-3AD203B41FA5}">
                      <a16:colId xmlns:a16="http://schemas.microsoft.com/office/drawing/2014/main" val="1035920928"/>
                    </a:ext>
                  </a:extLst>
                </a:gridCol>
              </a:tblGrid>
              <a:tr h="700617">
                <a:tc>
                  <a:txBody>
                    <a:bodyPr/>
                    <a:lstStyle/>
                    <a:p>
                      <a:pPr marL="0" marR="0">
                        <a:lnSpc>
                          <a:spcPct val="107000"/>
                        </a:lnSpc>
                        <a:spcBef>
                          <a:spcPts val="0"/>
                        </a:spcBef>
                        <a:spcAft>
                          <a:spcPts val="800"/>
                        </a:spcAft>
                      </a:pPr>
                      <a:r>
                        <a:rPr lang="en-US" sz="1800" dirty="0">
                          <a:solidFill>
                            <a:srgbClr val="000000"/>
                          </a:solidFill>
                          <a:effectLst/>
                        </a:rPr>
                        <a:t>2007</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dirty="0">
                          <a:solidFill>
                            <a:srgbClr val="000000"/>
                          </a:solidFill>
                          <a:effectLst/>
                        </a:rPr>
                        <a:t>170,000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850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Rangpur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2808402510"/>
                  </a:ext>
                </a:extLst>
              </a:tr>
              <a:tr h="700617">
                <a:tc>
                  <a:txBody>
                    <a:bodyPr/>
                    <a:lstStyle/>
                    <a:p>
                      <a:pPr marL="0" marR="0">
                        <a:lnSpc>
                          <a:spcPct val="107000"/>
                        </a:lnSpc>
                        <a:spcBef>
                          <a:spcPts val="0"/>
                        </a:spcBef>
                        <a:spcAft>
                          <a:spcPts val="800"/>
                        </a:spcAft>
                      </a:pPr>
                      <a:r>
                        <a:rPr lang="en-US" sz="1800" dirty="0">
                          <a:solidFill>
                            <a:srgbClr val="000000"/>
                          </a:solidFill>
                          <a:effectLst/>
                        </a:rPr>
                        <a:t>2008</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180,000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900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Comilla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87537273"/>
                  </a:ext>
                </a:extLst>
              </a:tr>
              <a:tr h="700617">
                <a:tc>
                  <a:txBody>
                    <a:bodyPr/>
                    <a:lstStyle/>
                    <a:p>
                      <a:pPr marL="0" marR="0">
                        <a:lnSpc>
                          <a:spcPct val="107000"/>
                        </a:lnSpc>
                        <a:spcBef>
                          <a:spcPts val="0"/>
                        </a:spcBef>
                        <a:spcAft>
                          <a:spcPts val="800"/>
                        </a:spcAft>
                      </a:pPr>
                      <a:r>
                        <a:rPr lang="en-US" sz="1800" dirty="0">
                          <a:solidFill>
                            <a:srgbClr val="000000"/>
                          </a:solidFill>
                          <a:effectLst/>
                        </a:rPr>
                        <a:t>2009</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190,000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950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Bogra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4145133572"/>
                  </a:ext>
                </a:extLst>
              </a:tr>
              <a:tr h="700617">
                <a:tc>
                  <a:txBody>
                    <a:bodyPr/>
                    <a:lstStyle/>
                    <a:p>
                      <a:pPr marL="0" marR="0">
                        <a:lnSpc>
                          <a:spcPct val="107000"/>
                        </a:lnSpc>
                        <a:spcBef>
                          <a:spcPts val="0"/>
                        </a:spcBef>
                        <a:spcAft>
                          <a:spcPts val="800"/>
                        </a:spcAft>
                      </a:pPr>
                      <a:r>
                        <a:rPr lang="en-US" sz="1800">
                          <a:solidFill>
                            <a:srgbClr val="000000"/>
                          </a:solidFill>
                          <a:effectLst/>
                        </a:rPr>
                        <a:t>2010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200,000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1,000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Faridpur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4178983459"/>
                  </a:ext>
                </a:extLst>
              </a:tr>
              <a:tr h="700617">
                <a:tc>
                  <a:txBody>
                    <a:bodyPr/>
                    <a:lstStyle/>
                    <a:p>
                      <a:pPr marL="0" marR="0">
                        <a:lnSpc>
                          <a:spcPct val="107000"/>
                        </a:lnSpc>
                        <a:spcBef>
                          <a:spcPts val="0"/>
                        </a:spcBef>
                        <a:spcAft>
                          <a:spcPts val="800"/>
                        </a:spcAft>
                      </a:pPr>
                      <a:r>
                        <a:rPr lang="en-US" sz="1800">
                          <a:solidFill>
                            <a:srgbClr val="000000"/>
                          </a:solidFill>
                          <a:effectLst/>
                        </a:rPr>
                        <a:t>2011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210,000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1,050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Pabna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2172701799"/>
                  </a:ext>
                </a:extLst>
              </a:tr>
              <a:tr h="700617">
                <a:tc>
                  <a:txBody>
                    <a:bodyPr/>
                    <a:lstStyle/>
                    <a:p>
                      <a:pPr marL="0" marR="0">
                        <a:lnSpc>
                          <a:spcPct val="107000"/>
                        </a:lnSpc>
                        <a:spcBef>
                          <a:spcPts val="0"/>
                        </a:spcBef>
                        <a:spcAft>
                          <a:spcPts val="800"/>
                        </a:spcAft>
                      </a:pPr>
                      <a:r>
                        <a:rPr lang="en-US" sz="1800">
                          <a:solidFill>
                            <a:srgbClr val="000000"/>
                          </a:solidFill>
                          <a:effectLst/>
                        </a:rPr>
                        <a:t>2012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220,000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1,100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Naogaon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208348685"/>
                  </a:ext>
                </a:extLst>
              </a:tr>
              <a:tr h="700617">
                <a:tc>
                  <a:txBody>
                    <a:bodyPr/>
                    <a:lstStyle/>
                    <a:p>
                      <a:pPr marL="0" marR="0">
                        <a:lnSpc>
                          <a:spcPct val="107000"/>
                        </a:lnSpc>
                        <a:spcBef>
                          <a:spcPts val="0"/>
                        </a:spcBef>
                        <a:spcAft>
                          <a:spcPts val="800"/>
                        </a:spcAft>
                      </a:pPr>
                      <a:r>
                        <a:rPr lang="en-US" sz="1800">
                          <a:solidFill>
                            <a:srgbClr val="000000"/>
                          </a:solidFill>
                          <a:effectLst/>
                        </a:rPr>
                        <a:t>2013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230,000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1,150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Sirajganj</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58347786"/>
                  </a:ext>
                </a:extLst>
              </a:tr>
              <a:tr h="700617">
                <a:tc>
                  <a:txBody>
                    <a:bodyPr/>
                    <a:lstStyle/>
                    <a:p>
                      <a:pPr marL="0" marR="0">
                        <a:lnSpc>
                          <a:spcPct val="107000"/>
                        </a:lnSpc>
                        <a:spcBef>
                          <a:spcPts val="0"/>
                        </a:spcBef>
                        <a:spcAft>
                          <a:spcPts val="800"/>
                        </a:spcAft>
                      </a:pPr>
                      <a:r>
                        <a:rPr lang="en-US" sz="1800">
                          <a:solidFill>
                            <a:srgbClr val="000000"/>
                          </a:solidFill>
                          <a:effectLst/>
                        </a:rPr>
                        <a:t>2014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240,000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1,200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dirty="0">
                          <a:solidFill>
                            <a:srgbClr val="000000"/>
                          </a:solidFill>
                          <a:effectLst/>
                        </a:rPr>
                        <a:t>Jamalpur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3915287972"/>
                  </a:ext>
                </a:extLst>
              </a:tr>
            </a:tbl>
          </a:graphicData>
        </a:graphic>
      </p:graphicFrame>
    </p:spTree>
    <p:extLst>
      <p:ext uri="{BB962C8B-B14F-4D97-AF65-F5344CB8AC3E}">
        <p14:creationId xmlns:p14="http://schemas.microsoft.com/office/powerpoint/2010/main" val="1414751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 blackboard&#10;&#10;Description automatically generated">
            <a:extLst>
              <a:ext uri="{FF2B5EF4-FFF2-40B4-BE49-F238E27FC236}">
                <a16:creationId xmlns:a16="http://schemas.microsoft.com/office/drawing/2014/main" id="{FE96269E-035E-4872-B102-A9BF31727CCF}"/>
              </a:ext>
            </a:extLst>
          </p:cNvPr>
          <p:cNvPicPr>
            <a:picLocks noChangeAspect="1"/>
          </p:cNvPicPr>
          <p:nvPr/>
        </p:nvPicPr>
        <p:blipFill rotWithShape="1">
          <a:blip r:embed="rId2">
            <a:extLst>
              <a:ext uri="{28A0092B-C50C-407E-A947-70E740481C1C}">
                <a14:useLocalDpi xmlns:a14="http://schemas.microsoft.com/office/drawing/2010/main" val="0"/>
              </a:ext>
            </a:extLst>
          </a:blip>
          <a:srcRect t="5717" b="9712"/>
          <a:stretch/>
        </p:blipFill>
        <p:spPr>
          <a:xfrm>
            <a:off x="-1198485" y="1282"/>
            <a:ext cx="13390485" cy="6856718"/>
          </a:xfrm>
          <a:prstGeom prst="rect">
            <a:avLst/>
          </a:prstGeom>
        </p:spPr>
      </p:pic>
      <p:sp>
        <p:nvSpPr>
          <p:cNvPr id="5" name="Rectangle 4">
            <a:extLst>
              <a:ext uri="{FF2B5EF4-FFF2-40B4-BE49-F238E27FC236}">
                <a16:creationId xmlns:a16="http://schemas.microsoft.com/office/drawing/2014/main" id="{EDE477EA-3E33-4725-B792-C35FCE529F2E}"/>
              </a:ext>
            </a:extLst>
          </p:cNvPr>
          <p:cNvSpPr/>
          <p:nvPr/>
        </p:nvSpPr>
        <p:spPr>
          <a:xfrm>
            <a:off x="0" y="0"/>
            <a:ext cx="12190477" cy="6858000"/>
          </a:xfrm>
          <a:prstGeom prst="rect">
            <a:avLst/>
          </a:prstGeom>
          <a:gradFill flip="none" rotWithShape="1">
            <a:gsLst>
              <a:gs pos="29000">
                <a:schemeClr val="bg1">
                  <a:alpha val="89000"/>
                </a:schemeClr>
              </a:gs>
              <a:gs pos="4000">
                <a:schemeClr val="bg1">
                  <a:alpha val="0"/>
                </a:schemeClr>
              </a:gs>
              <a:gs pos="43000">
                <a:srgbClr val="FFFFFF"/>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b="1"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Table 6">
            <a:extLst>
              <a:ext uri="{FF2B5EF4-FFF2-40B4-BE49-F238E27FC236}">
                <a16:creationId xmlns:a16="http://schemas.microsoft.com/office/drawing/2014/main" id="{925D2686-31CB-4A39-A680-50543E5EDA63}"/>
              </a:ext>
            </a:extLst>
          </p:cNvPr>
          <p:cNvGraphicFramePr>
            <a:graphicFrameLocks noGrp="1"/>
          </p:cNvGraphicFramePr>
          <p:nvPr>
            <p:extLst>
              <p:ext uri="{D42A27DB-BD31-4B8C-83A1-F6EECF244321}">
                <p14:modId xmlns:p14="http://schemas.microsoft.com/office/powerpoint/2010/main" val="2477697656"/>
              </p:ext>
            </p:extLst>
          </p:nvPr>
        </p:nvGraphicFramePr>
        <p:xfrm>
          <a:off x="4064000" y="0"/>
          <a:ext cx="8128000" cy="5604936"/>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3872538410"/>
                    </a:ext>
                  </a:extLst>
                </a:gridCol>
                <a:gridCol w="2032000">
                  <a:extLst>
                    <a:ext uri="{9D8B030D-6E8A-4147-A177-3AD203B41FA5}">
                      <a16:colId xmlns:a16="http://schemas.microsoft.com/office/drawing/2014/main" val="1669619782"/>
                    </a:ext>
                  </a:extLst>
                </a:gridCol>
                <a:gridCol w="2032000">
                  <a:extLst>
                    <a:ext uri="{9D8B030D-6E8A-4147-A177-3AD203B41FA5}">
                      <a16:colId xmlns:a16="http://schemas.microsoft.com/office/drawing/2014/main" val="1139177500"/>
                    </a:ext>
                  </a:extLst>
                </a:gridCol>
                <a:gridCol w="2032000">
                  <a:extLst>
                    <a:ext uri="{9D8B030D-6E8A-4147-A177-3AD203B41FA5}">
                      <a16:colId xmlns:a16="http://schemas.microsoft.com/office/drawing/2014/main" val="1035920928"/>
                    </a:ext>
                  </a:extLst>
                </a:gridCol>
              </a:tblGrid>
              <a:tr h="700617">
                <a:tc>
                  <a:txBody>
                    <a:bodyPr/>
                    <a:lstStyle/>
                    <a:p>
                      <a:pPr marL="0" marR="0">
                        <a:lnSpc>
                          <a:spcPct val="107000"/>
                        </a:lnSpc>
                        <a:spcBef>
                          <a:spcPts val="0"/>
                        </a:spcBef>
                        <a:spcAft>
                          <a:spcPts val="800"/>
                        </a:spcAft>
                      </a:pPr>
                      <a:r>
                        <a:rPr lang="en-US" sz="1800">
                          <a:solidFill>
                            <a:srgbClr val="000000"/>
                          </a:solidFill>
                          <a:effectLst/>
                        </a:rPr>
                        <a:t>2015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250,000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1,250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Tangail</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2808402510"/>
                  </a:ext>
                </a:extLst>
              </a:tr>
              <a:tr h="700617">
                <a:tc>
                  <a:txBody>
                    <a:bodyPr/>
                    <a:lstStyle/>
                    <a:p>
                      <a:pPr marL="0" marR="0">
                        <a:lnSpc>
                          <a:spcPct val="107000"/>
                        </a:lnSpc>
                        <a:spcBef>
                          <a:spcPts val="0"/>
                        </a:spcBef>
                        <a:spcAft>
                          <a:spcPts val="800"/>
                        </a:spcAft>
                      </a:pPr>
                      <a:r>
                        <a:rPr lang="en-US" sz="1800" dirty="0">
                          <a:solidFill>
                            <a:srgbClr val="000000"/>
                          </a:solidFill>
                          <a:effectLst/>
                        </a:rPr>
                        <a:t>2016</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dirty="0">
                          <a:solidFill>
                            <a:srgbClr val="000000"/>
                          </a:solidFill>
                          <a:effectLst/>
                        </a:rPr>
                        <a:t>260,000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1,300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Sherpur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87537273"/>
                  </a:ext>
                </a:extLst>
              </a:tr>
              <a:tr h="700617">
                <a:tc>
                  <a:txBody>
                    <a:bodyPr/>
                    <a:lstStyle/>
                    <a:p>
                      <a:pPr marL="0" marR="0">
                        <a:lnSpc>
                          <a:spcPct val="107000"/>
                        </a:lnSpc>
                        <a:spcBef>
                          <a:spcPts val="0"/>
                        </a:spcBef>
                        <a:spcAft>
                          <a:spcPts val="800"/>
                        </a:spcAft>
                      </a:pPr>
                      <a:r>
                        <a:rPr lang="en-US" sz="1800">
                          <a:solidFill>
                            <a:srgbClr val="000000"/>
                          </a:solidFill>
                          <a:effectLst/>
                        </a:rPr>
                        <a:t>2017</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270,000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1,350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Habiganj</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4145133572"/>
                  </a:ext>
                </a:extLst>
              </a:tr>
              <a:tr h="700617">
                <a:tc>
                  <a:txBody>
                    <a:bodyPr/>
                    <a:lstStyle/>
                    <a:p>
                      <a:pPr marL="0" marR="0">
                        <a:lnSpc>
                          <a:spcPct val="107000"/>
                        </a:lnSpc>
                        <a:spcBef>
                          <a:spcPts val="0"/>
                        </a:spcBef>
                        <a:spcAft>
                          <a:spcPts val="800"/>
                        </a:spcAft>
                      </a:pPr>
                      <a:r>
                        <a:rPr lang="en-US" sz="1800">
                          <a:solidFill>
                            <a:srgbClr val="000000"/>
                          </a:solidFill>
                          <a:effectLst/>
                        </a:rPr>
                        <a:t>2018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280,000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1,400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Moulvibazar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4178983459"/>
                  </a:ext>
                </a:extLst>
              </a:tr>
              <a:tr h="700617">
                <a:tc>
                  <a:txBody>
                    <a:bodyPr/>
                    <a:lstStyle/>
                    <a:p>
                      <a:pPr marL="0" marR="0">
                        <a:lnSpc>
                          <a:spcPct val="107000"/>
                        </a:lnSpc>
                        <a:spcBef>
                          <a:spcPts val="0"/>
                        </a:spcBef>
                        <a:spcAft>
                          <a:spcPts val="800"/>
                        </a:spcAft>
                      </a:pPr>
                      <a:r>
                        <a:rPr lang="en-US" sz="1800">
                          <a:solidFill>
                            <a:srgbClr val="000000"/>
                          </a:solidFill>
                          <a:effectLst/>
                        </a:rPr>
                        <a:t>2019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290,000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1,450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Sunamganj</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2172701799"/>
                  </a:ext>
                </a:extLst>
              </a:tr>
              <a:tr h="700617">
                <a:tc>
                  <a:txBody>
                    <a:bodyPr/>
                    <a:lstStyle/>
                    <a:p>
                      <a:pPr marL="0" marR="0">
                        <a:lnSpc>
                          <a:spcPct val="107000"/>
                        </a:lnSpc>
                        <a:spcBef>
                          <a:spcPts val="0"/>
                        </a:spcBef>
                        <a:spcAft>
                          <a:spcPts val="800"/>
                        </a:spcAft>
                      </a:pPr>
                      <a:r>
                        <a:rPr lang="en-US" sz="1800">
                          <a:solidFill>
                            <a:srgbClr val="000000"/>
                          </a:solidFill>
                          <a:effectLst/>
                        </a:rPr>
                        <a:t>2020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300,000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1,500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Netrokona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208348685"/>
                  </a:ext>
                </a:extLst>
              </a:tr>
              <a:tr h="700617">
                <a:tc>
                  <a:txBody>
                    <a:bodyPr/>
                    <a:lstStyle/>
                    <a:p>
                      <a:pPr marL="0" marR="0">
                        <a:lnSpc>
                          <a:spcPct val="107000"/>
                        </a:lnSpc>
                        <a:spcBef>
                          <a:spcPts val="0"/>
                        </a:spcBef>
                        <a:spcAft>
                          <a:spcPts val="800"/>
                        </a:spcAft>
                      </a:pPr>
                      <a:r>
                        <a:rPr lang="en-US" sz="1800">
                          <a:solidFill>
                            <a:srgbClr val="000000"/>
                          </a:solidFill>
                          <a:effectLst/>
                        </a:rPr>
                        <a:t>2021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310,000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1,550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Kishoreganj</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58347786"/>
                  </a:ext>
                </a:extLst>
              </a:tr>
              <a:tr h="700617">
                <a:tc>
                  <a:txBody>
                    <a:bodyPr/>
                    <a:lstStyle/>
                    <a:p>
                      <a:pPr marL="0" marR="0">
                        <a:lnSpc>
                          <a:spcPct val="107000"/>
                        </a:lnSpc>
                        <a:spcBef>
                          <a:spcPts val="0"/>
                        </a:spcBef>
                        <a:spcAft>
                          <a:spcPts val="800"/>
                        </a:spcAft>
                      </a:pPr>
                      <a:r>
                        <a:rPr lang="en-US" sz="1800">
                          <a:solidFill>
                            <a:srgbClr val="000000"/>
                          </a:solidFill>
                          <a:effectLst/>
                        </a:rPr>
                        <a:t>2022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320,000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a:solidFill>
                            <a:srgbClr val="000000"/>
                          </a:solidFill>
                          <a:effectLst/>
                        </a:rPr>
                        <a:t>1,600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800"/>
                        </a:spcAft>
                      </a:pPr>
                      <a:r>
                        <a:rPr lang="en-US" sz="1800" dirty="0" err="1">
                          <a:solidFill>
                            <a:srgbClr val="000000"/>
                          </a:solidFill>
                          <a:effectLst/>
                        </a:rPr>
                        <a:t>Brahmanbaria</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3915287972"/>
                  </a:ext>
                </a:extLst>
              </a:tr>
            </a:tbl>
          </a:graphicData>
        </a:graphic>
      </p:graphicFrame>
    </p:spTree>
    <p:extLst>
      <p:ext uri="{BB962C8B-B14F-4D97-AF65-F5344CB8AC3E}">
        <p14:creationId xmlns:p14="http://schemas.microsoft.com/office/powerpoint/2010/main" val="2379636277"/>
      </p:ext>
    </p:extLst>
  </p:cSld>
  <p:clrMapOvr>
    <a:masterClrMapping/>
  </p:clrMapOvr>
</p:sld>
</file>

<file path=ppt/theme/theme1.xml><?xml version="1.0" encoding="utf-8"?>
<a:theme xmlns:a="http://schemas.openxmlformats.org/drawingml/2006/main" name="Office Theme">
  <a:themeElements>
    <a:clrScheme name="Custom 42">
      <a:dk1>
        <a:sysClr val="windowText" lastClr="000000"/>
      </a:dk1>
      <a:lt1>
        <a:sysClr val="window" lastClr="FFFFFF"/>
      </a:lt1>
      <a:dk2>
        <a:srgbClr val="000000"/>
      </a:dk2>
      <a:lt2>
        <a:srgbClr val="F8F8F8"/>
      </a:lt2>
      <a:accent1>
        <a:srgbClr val="D7192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1979</Words>
  <Application>Microsoft Office PowerPoint</Application>
  <PresentationFormat>Widescreen</PresentationFormat>
  <Paragraphs>293</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Calibri Light</vt:lpstr>
      <vt:lpstr>Georgia</vt:lpstr>
      <vt:lpstr>Georgia Pro Light</vt:lpstr>
      <vt:lpstr>Lora</vt:lpstr>
      <vt:lpstr>Symbol</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Kavithalaya</dc:creator>
  <cp:lastModifiedBy>Pankaj Arya</cp:lastModifiedBy>
  <cp:revision>26</cp:revision>
  <dcterms:created xsi:type="dcterms:W3CDTF">2021-04-08T09:12:45Z</dcterms:created>
  <dcterms:modified xsi:type="dcterms:W3CDTF">2023-06-25T03:05:36Z</dcterms:modified>
</cp:coreProperties>
</file>