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3"/>
  </p:notesMasterIdLst>
  <p:sldIdLst>
    <p:sldId id="349" r:id="rId4"/>
    <p:sldId id="350" r:id="rId5"/>
    <p:sldId id="347" r:id="rId6"/>
    <p:sldId id="374" r:id="rId7"/>
    <p:sldId id="375" r:id="rId8"/>
    <p:sldId id="376" r:id="rId9"/>
    <p:sldId id="373" r:id="rId10"/>
    <p:sldId id="310" r:id="rId11"/>
    <p:sldId id="354" r:id="rId12"/>
    <p:sldId id="355" r:id="rId13"/>
    <p:sldId id="356" r:id="rId14"/>
    <p:sldId id="352" r:id="rId15"/>
    <p:sldId id="353" r:id="rId16"/>
    <p:sldId id="357" r:id="rId17"/>
    <p:sldId id="358" r:id="rId18"/>
    <p:sldId id="359" r:id="rId19"/>
    <p:sldId id="360" r:id="rId20"/>
    <p:sldId id="314" r:id="rId21"/>
    <p:sldId id="361" r:id="rId22"/>
    <p:sldId id="372" r:id="rId23"/>
    <p:sldId id="300" r:id="rId24"/>
    <p:sldId id="365" r:id="rId25"/>
    <p:sldId id="366" r:id="rId26"/>
    <p:sldId id="367" r:id="rId27"/>
    <p:sldId id="368" r:id="rId28"/>
    <p:sldId id="369" r:id="rId29"/>
    <p:sldId id="370" r:id="rId30"/>
    <p:sldId id="346" r:id="rId31"/>
    <p:sldId id="3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51" autoAdjust="0"/>
    <p:restoredTop sz="94660"/>
  </p:normalViewPr>
  <p:slideViewPr>
    <p:cSldViewPr snapToGrid="0" showGuides="1">
      <p:cViewPr varScale="1">
        <p:scale>
          <a:sx n="86" d="100"/>
          <a:sy n="86" d="100"/>
        </p:scale>
        <p:origin x="720" y="58"/>
      </p:cViewPr>
      <p:guideLst>
        <p:guide orient="horz" pos="242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CF1678-ABE6-4DF1-92C9-331A124F5CC7}"/>
              </a:ext>
            </a:extLst>
          </p:cNvPr>
          <p:cNvSpPr/>
          <p:nvPr userDrawn="1"/>
        </p:nvSpPr>
        <p:spPr>
          <a:xfrm>
            <a:off x="1" y="0"/>
            <a:ext cx="388402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5">
            <a:extLst>
              <a:ext uri="{FF2B5EF4-FFF2-40B4-BE49-F238E27FC236}">
                <a16:creationId xmlns:a16="http://schemas.microsoft.com/office/drawing/2014/main" id="{B97310DF-B6B0-4C3C-BA3E-489420A32181}"/>
              </a:ext>
            </a:extLst>
          </p:cNvPr>
          <p:cNvGrpSpPr/>
          <p:nvPr userDrawn="1"/>
        </p:nvGrpSpPr>
        <p:grpSpPr>
          <a:xfrm>
            <a:off x="4484680" y="2739753"/>
            <a:ext cx="2029599" cy="3505672"/>
            <a:chOff x="1438761" y="2033015"/>
            <a:chExt cx="1980000" cy="3420000"/>
          </a:xfrm>
        </p:grpSpPr>
        <p:sp>
          <p:nvSpPr>
            <p:cNvPr id="4" name="Rounded Rectangle 41">
              <a:extLst>
                <a:ext uri="{FF2B5EF4-FFF2-40B4-BE49-F238E27FC236}">
                  <a16:creationId xmlns:a16="http://schemas.microsoft.com/office/drawing/2014/main" id="{B61CE415-73B8-4D2A-A1AB-DABC4F7BB2AD}"/>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2">
              <a:extLst>
                <a:ext uri="{FF2B5EF4-FFF2-40B4-BE49-F238E27FC236}">
                  <a16:creationId xmlns:a16="http://schemas.microsoft.com/office/drawing/2014/main" id="{EDF8955B-0866-490C-9582-2B8E2224663D}"/>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6">
              <a:extLst>
                <a:ext uri="{FF2B5EF4-FFF2-40B4-BE49-F238E27FC236}">
                  <a16:creationId xmlns:a16="http://schemas.microsoft.com/office/drawing/2014/main" id="{E0A25EC8-F7AE-4ED5-9EB2-E3252715F40B}"/>
                </a:ext>
              </a:extLst>
            </p:cNvPr>
            <p:cNvGrpSpPr/>
            <p:nvPr userDrawn="1"/>
          </p:nvGrpSpPr>
          <p:grpSpPr>
            <a:xfrm>
              <a:off x="2332851" y="5138854"/>
              <a:ext cx="191820" cy="211002"/>
              <a:chOff x="2453209" y="5151638"/>
              <a:chExt cx="191820" cy="211002"/>
            </a:xfrm>
          </p:grpSpPr>
          <p:sp>
            <p:nvSpPr>
              <p:cNvPr id="7" name="Oval 44">
                <a:extLst>
                  <a:ext uri="{FF2B5EF4-FFF2-40B4-BE49-F238E27FC236}">
                    <a16:creationId xmlns:a16="http://schemas.microsoft.com/office/drawing/2014/main" id="{10A58890-DAC1-4D69-85FC-B98A820AC9E0}"/>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45">
                <a:extLst>
                  <a:ext uri="{FF2B5EF4-FFF2-40B4-BE49-F238E27FC236}">
                    <a16:creationId xmlns:a16="http://schemas.microsoft.com/office/drawing/2014/main" id="{71D5B425-6479-4E5A-8B5B-DF3F830F719D}"/>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9" name="Group 5">
            <a:extLst>
              <a:ext uri="{FF2B5EF4-FFF2-40B4-BE49-F238E27FC236}">
                <a16:creationId xmlns:a16="http://schemas.microsoft.com/office/drawing/2014/main" id="{F22F0D01-3528-4D20-92A5-9D0EBA7F8C2E}"/>
              </a:ext>
            </a:extLst>
          </p:cNvPr>
          <p:cNvGrpSpPr/>
          <p:nvPr userDrawn="1"/>
        </p:nvGrpSpPr>
        <p:grpSpPr>
          <a:xfrm>
            <a:off x="6976148" y="2739753"/>
            <a:ext cx="2029599" cy="3505672"/>
            <a:chOff x="1438761" y="2033015"/>
            <a:chExt cx="1980000" cy="3420000"/>
          </a:xfrm>
        </p:grpSpPr>
        <p:sp>
          <p:nvSpPr>
            <p:cNvPr id="10" name="Rounded Rectangle 41">
              <a:extLst>
                <a:ext uri="{FF2B5EF4-FFF2-40B4-BE49-F238E27FC236}">
                  <a16:creationId xmlns:a16="http://schemas.microsoft.com/office/drawing/2014/main" id="{21AFB044-FD6E-4AF8-96AB-745B59DDD5A4}"/>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2">
              <a:extLst>
                <a:ext uri="{FF2B5EF4-FFF2-40B4-BE49-F238E27FC236}">
                  <a16:creationId xmlns:a16="http://schemas.microsoft.com/office/drawing/2014/main" id="{6409FE8E-D06A-4B35-BFD3-DD184A079BB7}"/>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6">
              <a:extLst>
                <a:ext uri="{FF2B5EF4-FFF2-40B4-BE49-F238E27FC236}">
                  <a16:creationId xmlns:a16="http://schemas.microsoft.com/office/drawing/2014/main" id="{5CA207E7-E95E-46F5-A8A1-AD533B809BE8}"/>
                </a:ext>
              </a:extLst>
            </p:cNvPr>
            <p:cNvGrpSpPr/>
            <p:nvPr userDrawn="1"/>
          </p:nvGrpSpPr>
          <p:grpSpPr>
            <a:xfrm>
              <a:off x="2332851" y="5138854"/>
              <a:ext cx="191820" cy="211002"/>
              <a:chOff x="2453209" y="5151638"/>
              <a:chExt cx="191820" cy="211002"/>
            </a:xfrm>
          </p:grpSpPr>
          <p:sp>
            <p:nvSpPr>
              <p:cNvPr id="13" name="Oval 44">
                <a:extLst>
                  <a:ext uri="{FF2B5EF4-FFF2-40B4-BE49-F238E27FC236}">
                    <a16:creationId xmlns:a16="http://schemas.microsoft.com/office/drawing/2014/main" id="{D196795B-533F-443E-A9FD-AEB2894BFF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45">
                <a:extLst>
                  <a:ext uri="{FF2B5EF4-FFF2-40B4-BE49-F238E27FC236}">
                    <a16:creationId xmlns:a16="http://schemas.microsoft.com/office/drawing/2014/main" id="{7FC5C28D-04C0-4401-B217-13CA4F8A91D1}"/>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15" name="Group 5">
            <a:extLst>
              <a:ext uri="{FF2B5EF4-FFF2-40B4-BE49-F238E27FC236}">
                <a16:creationId xmlns:a16="http://schemas.microsoft.com/office/drawing/2014/main" id="{820ACAAC-DC01-4142-B3A4-08464EFC2E95}"/>
              </a:ext>
            </a:extLst>
          </p:cNvPr>
          <p:cNvGrpSpPr/>
          <p:nvPr userDrawn="1"/>
        </p:nvGrpSpPr>
        <p:grpSpPr>
          <a:xfrm>
            <a:off x="9467615" y="2739753"/>
            <a:ext cx="2029599" cy="3505672"/>
            <a:chOff x="1438761" y="2033015"/>
            <a:chExt cx="1980000" cy="3420000"/>
          </a:xfrm>
        </p:grpSpPr>
        <p:sp>
          <p:nvSpPr>
            <p:cNvPr id="16" name="Rounded Rectangle 41">
              <a:extLst>
                <a:ext uri="{FF2B5EF4-FFF2-40B4-BE49-F238E27FC236}">
                  <a16:creationId xmlns:a16="http://schemas.microsoft.com/office/drawing/2014/main" id="{F4A599C3-B53A-47D9-B643-0693601665B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42">
              <a:extLst>
                <a:ext uri="{FF2B5EF4-FFF2-40B4-BE49-F238E27FC236}">
                  <a16:creationId xmlns:a16="http://schemas.microsoft.com/office/drawing/2014/main" id="{C8297C35-1867-4E31-A4CB-1E056B27E393}"/>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6">
              <a:extLst>
                <a:ext uri="{FF2B5EF4-FFF2-40B4-BE49-F238E27FC236}">
                  <a16:creationId xmlns:a16="http://schemas.microsoft.com/office/drawing/2014/main" id="{981654CC-984C-4EB6-8C63-81F1A125D1F1}"/>
                </a:ext>
              </a:extLst>
            </p:cNvPr>
            <p:cNvGrpSpPr/>
            <p:nvPr userDrawn="1"/>
          </p:nvGrpSpPr>
          <p:grpSpPr>
            <a:xfrm>
              <a:off x="2332851" y="5138854"/>
              <a:ext cx="191820" cy="211002"/>
              <a:chOff x="2453209" y="5151638"/>
              <a:chExt cx="191820" cy="211002"/>
            </a:xfrm>
          </p:grpSpPr>
          <p:sp>
            <p:nvSpPr>
              <p:cNvPr id="19" name="Oval 44">
                <a:extLst>
                  <a:ext uri="{FF2B5EF4-FFF2-40B4-BE49-F238E27FC236}">
                    <a16:creationId xmlns:a16="http://schemas.microsoft.com/office/drawing/2014/main" id="{6F17D607-F1C4-4364-874B-335B32EAE6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45">
                <a:extLst>
                  <a:ext uri="{FF2B5EF4-FFF2-40B4-BE49-F238E27FC236}">
                    <a16:creationId xmlns:a16="http://schemas.microsoft.com/office/drawing/2014/main" id="{44F5E29D-F731-4A5B-986D-4229461BC256}"/>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id="{9A1695C9-85F6-4760-8539-3631CCA00268}"/>
              </a:ext>
            </a:extLst>
          </p:cNvPr>
          <p:cNvSpPr>
            <a:spLocks noGrp="1"/>
          </p:cNvSpPr>
          <p:nvPr>
            <p:ph type="pic" idx="16" hasCustomPrompt="1"/>
          </p:nvPr>
        </p:nvSpPr>
        <p:spPr>
          <a:xfrm>
            <a:off x="4583669"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0" name="Picture Placeholder 2">
            <a:extLst>
              <a:ext uri="{FF2B5EF4-FFF2-40B4-BE49-F238E27FC236}">
                <a16:creationId xmlns:a16="http://schemas.microsoft.com/office/drawing/2014/main" id="{ACBD4965-6F82-47DB-8F4B-43A1E51F48A5}"/>
              </a:ext>
            </a:extLst>
          </p:cNvPr>
          <p:cNvSpPr>
            <a:spLocks noGrp="1"/>
          </p:cNvSpPr>
          <p:nvPr>
            <p:ph type="pic" idx="17" hasCustomPrompt="1"/>
          </p:nvPr>
        </p:nvSpPr>
        <p:spPr>
          <a:xfrm>
            <a:off x="7074446"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1" name="Picture Placeholder 2">
            <a:extLst>
              <a:ext uri="{FF2B5EF4-FFF2-40B4-BE49-F238E27FC236}">
                <a16:creationId xmlns:a16="http://schemas.microsoft.com/office/drawing/2014/main" id="{60E75232-41AF-4527-9D75-F5DCBC0B6766}"/>
              </a:ext>
            </a:extLst>
          </p:cNvPr>
          <p:cNvSpPr>
            <a:spLocks noGrp="1"/>
          </p:cNvSpPr>
          <p:nvPr>
            <p:ph type="pic" idx="18" hasCustomPrompt="1"/>
          </p:nvPr>
        </p:nvSpPr>
        <p:spPr>
          <a:xfrm>
            <a:off x="9565222"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6725E0BD-61A5-4FFA-865C-940D100A09A4}"/>
              </a:ext>
            </a:extLst>
          </p:cNvPr>
          <p:cNvSpPr>
            <a:spLocks noGrp="1"/>
          </p:cNvSpPr>
          <p:nvPr>
            <p:ph type="pic" idx="15" hasCustomPrompt="1"/>
          </p:nvPr>
        </p:nvSpPr>
        <p:spPr>
          <a:xfrm>
            <a:off x="0"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118FFEBA-0F02-4AE7-9B68-4CBE6F986B78}"/>
              </a:ext>
            </a:extLst>
          </p:cNvPr>
          <p:cNvSpPr>
            <a:spLocks noGrp="1"/>
          </p:cNvSpPr>
          <p:nvPr>
            <p:ph type="pic" idx="16" hasCustomPrompt="1"/>
          </p:nvPr>
        </p:nvSpPr>
        <p:spPr>
          <a:xfrm>
            <a:off x="2938732"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EBD3096E-D895-4651-A641-CDD403904CEC}"/>
              </a:ext>
            </a:extLst>
          </p:cNvPr>
          <p:cNvSpPr>
            <a:spLocks noGrp="1"/>
          </p:cNvSpPr>
          <p:nvPr>
            <p:ph type="pic" idx="17" hasCustomPrompt="1"/>
          </p:nvPr>
        </p:nvSpPr>
        <p:spPr>
          <a:xfrm>
            <a:off x="5877464"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A1BAEE0-A4ED-444D-A1A7-ACD7E81AD045}"/>
              </a:ext>
            </a:extLst>
          </p:cNvPr>
          <p:cNvGrpSpPr/>
          <p:nvPr userDrawn="1"/>
        </p:nvGrpSpPr>
        <p:grpSpPr>
          <a:xfrm>
            <a:off x="580088" y="2536288"/>
            <a:ext cx="5265908" cy="2893260"/>
            <a:chOff x="-548507" y="477868"/>
            <a:chExt cx="11570449" cy="6357177"/>
          </a:xfrm>
        </p:grpSpPr>
        <p:sp>
          <p:nvSpPr>
            <p:cNvPr id="3" name="Freeform: Shape 2">
              <a:extLst>
                <a:ext uri="{FF2B5EF4-FFF2-40B4-BE49-F238E27FC236}">
                  <a16:creationId xmlns:a16="http://schemas.microsoft.com/office/drawing/2014/main" id="{79062AFE-B9CB-431B-BC38-A289DB772C07}"/>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99FED08-9F34-4CEB-9CD9-D808346EC0B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9F4BD188-CC50-4158-98A4-AAC9609C12D1}"/>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A15DB1C-FF77-4E6F-9E3C-7F5B13BD5B9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97AD2396-1849-4318-A0B4-40A89BBF45F5}"/>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B8764B3D-37D2-41EC-900D-8AF407CA428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0A3753AC-05A2-4A25-8665-2221B1F761D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2088FA50-6991-4AF6-8E7E-FD83F946723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2CC9944-EDE5-48AE-980F-7BBBF97BD087}"/>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123EFC7A-B461-4CF2-9489-0E5ACD82B61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5E4FF21-96D3-4707-98F7-6753D8EAD39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B536C619-4F62-438C-B42D-16EF24F9E30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0E489B28-E610-4693-A003-DD91CC0488A4}"/>
              </a:ext>
            </a:extLst>
          </p:cNvPr>
          <p:cNvSpPr>
            <a:spLocks noGrp="1"/>
          </p:cNvSpPr>
          <p:nvPr>
            <p:ph type="pic" sz="quarter" idx="14" hasCustomPrompt="1"/>
          </p:nvPr>
        </p:nvSpPr>
        <p:spPr>
          <a:xfrm>
            <a:off x="1287579" y="2692223"/>
            <a:ext cx="3879644" cy="235170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2F09EACF-7301-4216-9D42-E5392B36C1C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2" r:id="rId8"/>
    <p:sldLayoutId id="2147483683" r:id="rId9"/>
    <p:sldLayoutId id="2147483684" r:id="rId10"/>
    <p:sldLayoutId id="2147483686" r:id="rId11"/>
    <p:sldLayoutId id="2147483687" r:id="rId12"/>
    <p:sldLayoutId id="2147483688" r:id="rId13"/>
    <p:sldLayoutId id="2147483671" r:id="rId14"/>
    <p:sldLayoutId id="2147483672"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6084491" y="2672938"/>
            <a:ext cx="5741457" cy="1754326"/>
          </a:xfrm>
          <a:prstGeom prst="rect">
            <a:avLst/>
          </a:prstGeom>
          <a:noFill/>
        </p:spPr>
        <p:txBody>
          <a:bodyPr wrap="square" rtlCol="0" anchor="ctr">
            <a:spAutoFit/>
          </a:bodyPr>
          <a:lstStyle/>
          <a:p>
            <a:pPr algn="r"/>
            <a:r>
              <a:rPr lang="en-US" sz="5400" b="1" dirty="0">
                <a:solidFill>
                  <a:schemeClr val="bg1"/>
                </a:solidFill>
                <a:latin typeface="+mj-lt"/>
              </a:rPr>
              <a:t>Bucket</a:t>
            </a:r>
          </a:p>
          <a:p>
            <a:pPr algn="r"/>
            <a:r>
              <a:rPr lang="en-US" sz="5400" b="1" dirty="0">
                <a:solidFill>
                  <a:schemeClr val="bg1"/>
                </a:solidFill>
                <a:latin typeface="+mj-lt"/>
              </a:rPr>
              <a:t>Sort Algorithm</a:t>
            </a:r>
            <a:endParaRPr lang="ko-KR" altLang="en-US" sz="54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5894460" y="5786685"/>
            <a:ext cx="5741388"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Bucket Sort</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2117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08</a:t>
            </a:r>
          </a:p>
        </p:txBody>
      </p:sp>
      <p:sp>
        <p:nvSpPr>
          <p:cNvPr id="3" name="TextBox 2">
            <a:extLst>
              <a:ext uri="{FF2B5EF4-FFF2-40B4-BE49-F238E27FC236}">
                <a16:creationId xmlns:a16="http://schemas.microsoft.com/office/drawing/2014/main" id="{5B2F58DB-FDD4-48D6-A9A5-964225C9D4DA}"/>
              </a:ext>
            </a:extLst>
          </p:cNvPr>
          <p:cNvSpPr txBox="1"/>
          <p:nvPr/>
        </p:nvSpPr>
        <p:spPr>
          <a:xfrm>
            <a:off x="4397407" y="691659"/>
            <a:ext cx="7794593" cy="5150128"/>
          </a:xfrm>
          <a:prstGeom prst="rect">
            <a:avLst/>
          </a:prstGeom>
          <a:noFill/>
        </p:spPr>
        <p:txBody>
          <a:bodyPr wrap="square" rtlCol="0">
            <a:spAutoFit/>
          </a:bodyPr>
          <a:lstStyle/>
          <a:p>
            <a:pPr marL="342900" marR="0" lvl="0" indent="-342900">
              <a:lnSpc>
                <a:spcPct val="107000"/>
              </a:lnSpc>
              <a:spcBef>
                <a:spcPts val="0"/>
              </a:spcBef>
              <a:spcAft>
                <a:spcPts val="800"/>
              </a:spcAft>
              <a:tabLst>
                <a:tab pos="4572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Creating the buckets:</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list of lists (</a:t>
            </a:r>
            <a:r>
              <a:rPr lang="en-US"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List&lt;List&lt;Double&gt;&gt;</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called </a:t>
            </a:r>
            <a:r>
              <a:rPr lang="en-US"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buckets</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is created to hold the CTR values in different buckets.</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loop is used to initialize each bucket as an empty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ArrayList</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tabLst>
                <a:tab pos="4572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Distributing the ad impressions into buckets:</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Another loop iterates through each CTR value in the input array.</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Based on the CTR value and the interval size, a bucket index is calculated, indicating which bucket the CTR value belongs to.</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CTR value is then added to the corresponding bucket.</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Sorting the buckets:</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After distributing the CTR values into buckets, another loop is used to sort each bucket.</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sort</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method is called on each bucket, which uses the default sorting order (ascending) to sort the CTR values within each bucket.</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641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heel(1)">
                                      <p:cBhvr>
                                        <p:cTn id="18" dur="2000"/>
                                        <p:tgtEl>
                                          <p:spTgt spid="3">
                                            <p:txEl>
                                              <p:pRg st="3" end="3"/>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heel(1)">
                                      <p:cBhvr>
                                        <p:cTn id="21" dur="2000"/>
                                        <p:tgtEl>
                                          <p:spTgt spid="3">
                                            <p:txEl>
                                              <p:pRg st="4" end="4"/>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heel(1)">
                                      <p:cBhvr>
                                        <p:cTn id="24" dur="2000"/>
                                        <p:tgtEl>
                                          <p:spTgt spid="3">
                                            <p:txEl>
                                              <p:pRg st="5" end="5"/>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heel(1)">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heel(1)">
                                      <p:cBhvr>
                                        <p:cTn id="32" dur="2000"/>
                                        <p:tgtEl>
                                          <p:spTgt spid="3">
                                            <p:txEl>
                                              <p:pRg st="7" end="7"/>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heel(1)">
                                      <p:cBhvr>
                                        <p:cTn id="35" dur="2000"/>
                                        <p:tgtEl>
                                          <p:spTgt spid="3">
                                            <p:txEl>
                                              <p:pRg st="8" end="8"/>
                                            </p:txEl>
                                          </p:spTgt>
                                        </p:tgtEl>
                                      </p:cBhvr>
                                    </p:animEffect>
                                  </p:childTnLst>
                                </p:cTn>
                              </p:par>
                              <p:par>
                                <p:cTn id="36" presetID="21" presetClass="entr" presetSubtype="1"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heel(1)">
                                      <p:cBhvr>
                                        <p:cTn id="38"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09</a:t>
            </a:r>
          </a:p>
        </p:txBody>
      </p:sp>
      <p:sp>
        <p:nvSpPr>
          <p:cNvPr id="3" name="TextBox 2">
            <a:extLst>
              <a:ext uri="{FF2B5EF4-FFF2-40B4-BE49-F238E27FC236}">
                <a16:creationId xmlns:a16="http://schemas.microsoft.com/office/drawing/2014/main" id="{5B2F58DB-FDD4-48D6-A9A5-964225C9D4DA}"/>
              </a:ext>
            </a:extLst>
          </p:cNvPr>
          <p:cNvSpPr txBox="1"/>
          <p:nvPr/>
        </p:nvSpPr>
        <p:spPr>
          <a:xfrm>
            <a:off x="4304810" y="1444014"/>
            <a:ext cx="7794593" cy="4050532"/>
          </a:xfrm>
          <a:prstGeom prst="rect">
            <a:avLst/>
          </a:prstGeom>
          <a:noFill/>
        </p:spPr>
        <p:txBody>
          <a:bodyPr wrap="square" rtlCol="0">
            <a:spAutoFit/>
          </a:bodyPr>
          <a:lstStyle/>
          <a:p>
            <a:pPr marL="342900" marR="0" lvl="0" indent="-342900">
              <a:lnSpc>
                <a:spcPct val="107000"/>
              </a:lnSpc>
              <a:spcBef>
                <a:spcPts val="0"/>
              </a:spcBef>
              <a:spcAft>
                <a:spcPts val="800"/>
              </a:spcAft>
              <a:tabLst>
                <a:tab pos="4572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Concatenating the sorted impressions: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the </a:t>
            </a:r>
            <a:r>
              <a:rPr lang="en-US"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main</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method, a new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ArrayList</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called </a:t>
            </a:r>
            <a:r>
              <a:rPr lang="en-US"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sortedImpressions</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is created to hold the sorted CTR values.</a:t>
            </a:r>
          </a:p>
          <a:p>
            <a:pPr marR="0" lvl="1">
              <a:lnSpc>
                <a:spcPct val="107000"/>
              </a:lnSpc>
              <a:spcBef>
                <a:spcPts val="0"/>
              </a:spcBef>
              <a:spcAft>
                <a:spcPts val="800"/>
              </a:spcAft>
              <a:buSzPts val="1000"/>
              <a:tabLst>
                <a:tab pos="914400" algn="l"/>
              </a:tabLst>
            </a:pP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nested loop is used to iterate through each bucket and concatenate the sorted CTR values into the </a:t>
            </a:r>
            <a:r>
              <a:rPr lang="en-US"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sortedImpressions</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list.</a:t>
            </a:r>
          </a:p>
          <a:p>
            <a:pPr marR="0" lvl="1">
              <a:lnSpc>
                <a:spcPct val="107000"/>
              </a:lnSpc>
              <a:spcBef>
                <a:spcPts val="0"/>
              </a:spcBef>
              <a:spcAft>
                <a:spcPts val="800"/>
              </a:spcAft>
              <a:buSzPts val="1000"/>
              <a:tabLst>
                <a:tab pos="914400" algn="l"/>
              </a:tabLst>
            </a:pP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Printing the sorted impressions:</a:t>
            </a:r>
          </a:p>
          <a:p>
            <a:pPr marL="342900" marR="0" lvl="0" indent="-342900">
              <a:lnSpc>
                <a:spcPct val="107000"/>
              </a:lnSpc>
              <a:spcBef>
                <a:spcPts val="0"/>
              </a:spcBef>
              <a:spcAft>
                <a:spcPts val="800"/>
              </a:spcAft>
              <a:tabLst>
                <a:tab pos="457200" algn="l"/>
              </a:tabLst>
            </a:pP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Finally, the code prints the header "Sorted Impressions" and iterates through the </a:t>
            </a:r>
            <a:r>
              <a:rPr lang="en-US"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sortedImpressions</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list to display each CTR value.</a:t>
            </a:r>
          </a:p>
        </p:txBody>
      </p:sp>
    </p:spTree>
    <p:extLst>
      <p:ext uri="{BB962C8B-B14F-4D97-AF65-F5344CB8AC3E}">
        <p14:creationId xmlns:p14="http://schemas.microsoft.com/office/powerpoint/2010/main" val="162668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10</a:t>
            </a:r>
          </a:p>
        </p:txBody>
      </p:sp>
      <p:sp>
        <p:nvSpPr>
          <p:cNvPr id="3" name="TextBox 2">
            <a:extLst>
              <a:ext uri="{FF2B5EF4-FFF2-40B4-BE49-F238E27FC236}">
                <a16:creationId xmlns:a16="http://schemas.microsoft.com/office/drawing/2014/main" id="{5B2F58DB-FDD4-48D6-A9A5-964225C9D4DA}"/>
              </a:ext>
            </a:extLst>
          </p:cNvPr>
          <p:cNvSpPr txBox="1"/>
          <p:nvPr/>
        </p:nvSpPr>
        <p:spPr>
          <a:xfrm>
            <a:off x="4397407" y="966785"/>
            <a:ext cx="7794593" cy="5156220"/>
          </a:xfrm>
          <a:prstGeom prst="rect">
            <a:avLst/>
          </a:prstGeom>
          <a:noFill/>
        </p:spPr>
        <p:txBody>
          <a:bodyPr wrap="square" rtlCol="0">
            <a:spAutoFit/>
          </a:bodyPr>
          <a:lstStyle/>
          <a:p>
            <a:pPr marL="0" marR="0">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Read n from the user // Number of ad impressions</a:t>
            </a: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Create an array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ctrValues</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of size n // CTR values for each impression</a:t>
            </a: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Read CTR values and store them in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ctrValues</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array</a:t>
            </a:r>
          </a:p>
          <a:p>
            <a:pPr marL="0" marR="0">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minCTR</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Minimum value from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ctrValues</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maxCTR</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Maximum value from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ctrValues</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numBuckets</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10 // Number of buckets</a:t>
            </a:r>
          </a:p>
          <a:p>
            <a:pPr marL="0" marR="0">
              <a:lnSpc>
                <a:spcPct val="107000"/>
              </a:lnSpc>
              <a:spcBef>
                <a:spcPts val="0"/>
              </a:spcBef>
              <a:spcAft>
                <a:spcPts val="800"/>
              </a:spcAft>
            </a:pP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intervalSize</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maxCTR</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minCTR</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numBuckets</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Size of each bucket interval</a:t>
            </a:r>
          </a:p>
          <a:p>
            <a:pPr marL="0" marR="0">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Create an empty list called buckets</a:t>
            </a:r>
          </a:p>
          <a:p>
            <a:pPr marL="0" marR="0">
              <a:lnSpc>
                <a:spcPct val="107000"/>
              </a:lnSpc>
              <a:spcBef>
                <a:spcPts val="0"/>
              </a:spcBef>
              <a:spcAft>
                <a:spcPts val="800"/>
              </a:spcAft>
            </a:pPr>
            <a:endPar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57A14A6-2AAD-4A05-A840-95209F1D04A5}"/>
              </a:ext>
            </a:extLst>
          </p:cNvPr>
          <p:cNvSpPr txBox="1"/>
          <p:nvPr/>
        </p:nvSpPr>
        <p:spPr>
          <a:xfrm>
            <a:off x="4397407" y="275224"/>
            <a:ext cx="4225771" cy="553998"/>
          </a:xfrm>
          <a:prstGeom prst="rect">
            <a:avLst/>
          </a:prstGeom>
          <a:noFill/>
        </p:spPr>
        <p:txBody>
          <a:bodyPr wrap="square" rtlCol="0">
            <a:spAutoFit/>
          </a:bodyPr>
          <a:lstStyle/>
          <a:p>
            <a:r>
              <a:rPr lang="en-US" sz="3000" b="1" dirty="0">
                <a:solidFill>
                  <a:schemeClr val="bg1"/>
                </a:solidFill>
                <a:latin typeface="Times New Roman" panose="02020603050405020304" pitchFamily="18" charset="0"/>
                <a:cs typeface="Times New Roman" panose="02020603050405020304" pitchFamily="18" charset="0"/>
              </a:rPr>
              <a:t>Algorithm/Pseudo-Code</a:t>
            </a:r>
            <a:endParaRPr lang="en-US" dirty="0">
              <a:solidFill>
                <a:schemeClr val="bg1"/>
              </a:solidFill>
            </a:endParaRPr>
          </a:p>
        </p:txBody>
      </p:sp>
    </p:spTree>
    <p:extLst>
      <p:ext uri="{BB962C8B-B14F-4D97-AF65-F5344CB8AC3E}">
        <p14:creationId xmlns:p14="http://schemas.microsoft.com/office/powerpoint/2010/main" val="109362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circle(in)">
                                      <p:cBhvr>
                                        <p:cTn id="29" dur="2000"/>
                                        <p:tgtEl>
                                          <p:spTgt spid="3">
                                            <p:txEl>
                                              <p:pRg st="8" end="8"/>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circle(in)">
                                      <p:cBhvr>
                                        <p:cTn id="32" dur="2000"/>
                                        <p:tgtEl>
                                          <p:spTgt spid="3">
                                            <p:txEl>
                                              <p:pRg st="9" end="9"/>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circle(in)">
                                      <p:cBhvr>
                                        <p:cTn id="35"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11</a:t>
            </a:r>
          </a:p>
        </p:txBody>
      </p:sp>
      <p:sp>
        <p:nvSpPr>
          <p:cNvPr id="3" name="TextBox 2">
            <a:extLst>
              <a:ext uri="{FF2B5EF4-FFF2-40B4-BE49-F238E27FC236}">
                <a16:creationId xmlns:a16="http://schemas.microsoft.com/office/drawing/2014/main" id="{5B2F58DB-FDD4-48D6-A9A5-964225C9D4DA}"/>
              </a:ext>
            </a:extLst>
          </p:cNvPr>
          <p:cNvSpPr txBox="1"/>
          <p:nvPr/>
        </p:nvSpPr>
        <p:spPr>
          <a:xfrm>
            <a:off x="4770270" y="475200"/>
            <a:ext cx="6610904" cy="6353086"/>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0 to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numBuckets</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- 1:</a:t>
            </a: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Add an empty list to buckets</a:t>
            </a: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 each ctr in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ctrValues</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bucketIndex</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(ctr -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minCTR</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intervalSize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Add ctr to the bucket at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bucketIndex</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in buckets</a:t>
            </a:r>
          </a:p>
          <a:p>
            <a:pPr marL="0" marR="0">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 each bucket in buckets:</a:t>
            </a: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Sort bucket in ascending order</a:t>
            </a:r>
          </a:p>
          <a:p>
            <a:pPr marL="0" marR="0">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Create an empty list called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sortedImpressions</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 each bucket in buckets:</a:t>
            </a: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Add all elements of bucket to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sortedImpressions</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Print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sortedImpressions</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193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circle(in)">
                                      <p:cBhvr>
                                        <p:cTn id="30" dur="2000"/>
                                        <p:tgtEl>
                                          <p:spTgt spid="3">
                                            <p:txEl>
                                              <p:pRg st="9" end="9"/>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circle(in)">
                                      <p:cBhvr>
                                        <p:cTn id="33" dur="2000"/>
                                        <p:tgtEl>
                                          <p:spTgt spid="3">
                                            <p:txEl>
                                              <p:pRg st="11" end="11"/>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circle(in)">
                                      <p:cBhvr>
                                        <p:cTn id="36" dur="2000"/>
                                        <p:tgtEl>
                                          <p:spTgt spid="3">
                                            <p:txEl>
                                              <p:pRg st="12" end="12"/>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circle(in)">
                                      <p:cBhvr>
                                        <p:cTn id="39"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12</a:t>
            </a:r>
          </a:p>
        </p:txBody>
      </p:sp>
      <p:sp>
        <p:nvSpPr>
          <p:cNvPr id="6" name="TextBox 5">
            <a:extLst>
              <a:ext uri="{FF2B5EF4-FFF2-40B4-BE49-F238E27FC236}">
                <a16:creationId xmlns:a16="http://schemas.microsoft.com/office/drawing/2014/main" id="{A184FD30-9751-4B70-9EDF-3FEE30355091}"/>
              </a:ext>
            </a:extLst>
          </p:cNvPr>
          <p:cNvSpPr txBox="1"/>
          <p:nvPr/>
        </p:nvSpPr>
        <p:spPr>
          <a:xfrm>
            <a:off x="4397407" y="275224"/>
            <a:ext cx="4225771" cy="553998"/>
          </a:xfrm>
          <a:prstGeom prst="rect">
            <a:avLst/>
          </a:prstGeom>
          <a:noFill/>
        </p:spPr>
        <p:txBody>
          <a:bodyPr wrap="square" rtlCol="0">
            <a:spAutoFit/>
          </a:bodyPr>
          <a:lstStyle/>
          <a:p>
            <a:r>
              <a:rPr lang="en-US" sz="3000" b="1" dirty="0">
                <a:solidFill>
                  <a:schemeClr val="bg1"/>
                </a:solidFill>
                <a:latin typeface="Times New Roman" panose="02020603050405020304" pitchFamily="18" charset="0"/>
                <a:cs typeface="Times New Roman" panose="02020603050405020304" pitchFamily="18" charset="0"/>
              </a:rPr>
              <a:t>Java Implementation</a:t>
            </a:r>
            <a:endParaRPr lang="en-US" dirty="0">
              <a:solidFill>
                <a:schemeClr val="bg1"/>
              </a:solidFill>
            </a:endParaRPr>
          </a:p>
        </p:txBody>
      </p:sp>
      <p:sp>
        <p:nvSpPr>
          <p:cNvPr id="10" name="TextBox 9">
            <a:extLst>
              <a:ext uri="{FF2B5EF4-FFF2-40B4-BE49-F238E27FC236}">
                <a16:creationId xmlns:a16="http://schemas.microsoft.com/office/drawing/2014/main" id="{9FE331A7-AD28-412D-9C22-BA75B9EAEB49}"/>
              </a:ext>
            </a:extLst>
          </p:cNvPr>
          <p:cNvSpPr txBox="1"/>
          <p:nvPr/>
        </p:nvSpPr>
        <p:spPr>
          <a:xfrm>
            <a:off x="4572000" y="951244"/>
            <a:ext cx="6096000" cy="5632311"/>
          </a:xfrm>
          <a:prstGeom prst="rect">
            <a:avLst/>
          </a:prstGeom>
          <a:noFill/>
        </p:spPr>
        <p:txBody>
          <a:bodyPr wrap="square">
            <a:spAutoFit/>
          </a:bodyPr>
          <a:lstStyle/>
          <a:p>
            <a:r>
              <a:rPr lang="en-US" b="0" dirty="0">
                <a:solidFill>
                  <a:srgbClr val="569CD6"/>
                </a:solidFill>
                <a:effectLst/>
                <a:latin typeface="Times New Roman" panose="02020603050405020304" pitchFamily="18" charset="0"/>
                <a:cs typeface="Times New Roman" panose="02020603050405020304" pitchFamily="18" charset="0"/>
              </a:rPr>
              <a:t>package</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4EC9B0"/>
                </a:solidFill>
                <a:effectLst/>
                <a:latin typeface="Times New Roman" panose="02020603050405020304" pitchFamily="18" charset="0"/>
                <a:cs typeface="Times New Roman" panose="02020603050405020304" pitchFamily="18" charset="0"/>
              </a:rPr>
              <a:t>Presentation</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569CD6"/>
                </a:solidFill>
                <a:effectLst/>
                <a:latin typeface="Times New Roman" panose="02020603050405020304" pitchFamily="18" charset="0"/>
                <a:cs typeface="Times New Roman" panose="02020603050405020304" pitchFamily="18" charset="0"/>
              </a:rPr>
              <a:t>import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4EC9B0"/>
                </a:solidFill>
                <a:effectLst/>
                <a:latin typeface="Times New Roman" panose="02020603050405020304" pitchFamily="18" charset="0"/>
                <a:cs typeface="Times New Roman" panose="02020603050405020304" pitchFamily="18" charset="0"/>
              </a:rPr>
              <a:t>java</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EC9B0"/>
                </a:solidFill>
                <a:effectLst/>
                <a:latin typeface="Times New Roman" panose="02020603050405020304" pitchFamily="18" charset="0"/>
                <a:cs typeface="Times New Roman" panose="02020603050405020304" pitchFamily="18" charset="0"/>
              </a:rPr>
              <a:t>util</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EC9B0"/>
                </a:solidFill>
                <a:effectLst/>
                <a:latin typeface="Times New Roman" panose="02020603050405020304" pitchFamily="18" charset="0"/>
                <a:cs typeface="Times New Roman" panose="02020603050405020304" pitchFamily="18" charset="0"/>
              </a:rPr>
              <a:t>ArrayList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569CD6"/>
                </a:solidFill>
                <a:effectLst/>
                <a:latin typeface="Times New Roman" panose="02020603050405020304" pitchFamily="18" charset="0"/>
                <a:cs typeface="Times New Roman" panose="02020603050405020304" pitchFamily="18" charset="0"/>
              </a:rPr>
              <a:t>import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4EC9B0"/>
                </a:solidFill>
                <a:effectLst/>
                <a:latin typeface="Times New Roman" panose="02020603050405020304" pitchFamily="18" charset="0"/>
                <a:cs typeface="Times New Roman" panose="02020603050405020304" pitchFamily="18" charset="0"/>
              </a:rPr>
              <a:t>java</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EC9B0"/>
                </a:solidFill>
                <a:effectLst/>
                <a:latin typeface="Times New Roman" panose="02020603050405020304" pitchFamily="18" charset="0"/>
                <a:cs typeface="Times New Roman" panose="02020603050405020304" pitchFamily="18" charset="0"/>
              </a:rPr>
              <a:t>util</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EC9B0"/>
                </a:solidFill>
                <a:effectLst/>
                <a:latin typeface="Times New Roman" panose="02020603050405020304" pitchFamily="18" charset="0"/>
                <a:cs typeface="Times New Roman" panose="02020603050405020304" pitchFamily="18" charset="0"/>
              </a:rPr>
              <a:t>Arrays</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569CD6"/>
                </a:solidFill>
                <a:effectLst/>
                <a:latin typeface="Times New Roman" panose="02020603050405020304" pitchFamily="18" charset="0"/>
                <a:cs typeface="Times New Roman" panose="02020603050405020304" pitchFamily="18" charset="0"/>
              </a:rPr>
              <a:t>import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4EC9B0"/>
                </a:solidFill>
                <a:effectLst/>
                <a:latin typeface="Times New Roman" panose="02020603050405020304" pitchFamily="18" charset="0"/>
                <a:cs typeface="Times New Roman" panose="02020603050405020304" pitchFamily="18" charset="0"/>
              </a:rPr>
              <a:t>java</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EC9B0"/>
                </a:solidFill>
                <a:effectLst/>
                <a:latin typeface="Times New Roman" panose="02020603050405020304" pitchFamily="18" charset="0"/>
                <a:cs typeface="Times New Roman" panose="02020603050405020304" pitchFamily="18" charset="0"/>
              </a:rPr>
              <a:t>util</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EC9B0"/>
                </a:solidFill>
                <a:effectLst/>
                <a:latin typeface="Times New Roman" panose="02020603050405020304" pitchFamily="18" charset="0"/>
                <a:cs typeface="Times New Roman" panose="02020603050405020304" pitchFamily="18" charset="0"/>
              </a:rPr>
              <a:t>List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569CD6"/>
                </a:solidFill>
                <a:effectLst/>
                <a:latin typeface="Times New Roman" panose="02020603050405020304" pitchFamily="18" charset="0"/>
                <a:cs typeface="Times New Roman" panose="02020603050405020304" pitchFamily="18" charset="0"/>
              </a:rPr>
              <a:t>import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4EC9B0"/>
                </a:solidFill>
                <a:effectLst/>
                <a:latin typeface="Times New Roman" panose="02020603050405020304" pitchFamily="18" charset="0"/>
                <a:cs typeface="Times New Roman" panose="02020603050405020304" pitchFamily="18" charset="0"/>
              </a:rPr>
              <a:t>java</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EC9B0"/>
                </a:solidFill>
                <a:effectLst/>
                <a:latin typeface="Times New Roman" panose="02020603050405020304" pitchFamily="18" charset="0"/>
                <a:cs typeface="Times New Roman" panose="02020603050405020304" pitchFamily="18" charset="0"/>
              </a:rPr>
              <a:t>util</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EC9B0"/>
                </a:solidFill>
                <a:effectLst/>
                <a:latin typeface="Times New Roman" panose="02020603050405020304" pitchFamily="18" charset="0"/>
                <a:cs typeface="Times New Roman" panose="02020603050405020304" pitchFamily="18" charset="0"/>
              </a:rPr>
              <a:t>Scanner</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569CD6"/>
                </a:solidFill>
                <a:effectLst/>
                <a:latin typeface="Times New Roman" panose="02020603050405020304" pitchFamily="18" charset="0"/>
                <a:cs typeface="Times New Roman" panose="02020603050405020304" pitchFamily="18" charset="0"/>
              </a:rPr>
              <a:t>public</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class</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4EC9B0"/>
                </a:solidFill>
                <a:effectLst/>
                <a:latin typeface="Times New Roman" panose="02020603050405020304" pitchFamily="18" charset="0"/>
                <a:cs typeface="Times New Roman" panose="02020603050405020304" pitchFamily="18" charset="0"/>
              </a:rPr>
              <a:t>BucketSortCTR</a:t>
            </a:r>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public</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static</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void</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DCDCAA"/>
                </a:solidFill>
                <a:effectLst/>
                <a:latin typeface="Times New Roman" panose="02020603050405020304" pitchFamily="18" charset="0"/>
                <a:cs typeface="Times New Roman" panose="02020603050405020304" pitchFamily="18" charset="0"/>
              </a:rPr>
              <a:t>main</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4EC9B0"/>
                </a:solidFill>
                <a:effectLst/>
                <a:latin typeface="Times New Roman" panose="02020603050405020304" pitchFamily="18" charset="0"/>
                <a:cs typeface="Times New Roman" panose="02020603050405020304" pitchFamily="18" charset="0"/>
              </a:rPr>
              <a:t>String</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args</a:t>
            </a:r>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4EC9B0"/>
                </a:solidFill>
                <a:effectLst/>
                <a:latin typeface="Times New Roman" panose="02020603050405020304" pitchFamily="18" charset="0"/>
                <a:cs typeface="Times New Roman" panose="02020603050405020304" pitchFamily="18" charset="0"/>
              </a:rPr>
              <a:t>Scanner</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scanner</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a:solidFill>
                  <a:srgbClr val="C586C0"/>
                </a:solidFill>
                <a:effectLst/>
                <a:latin typeface="Times New Roman" panose="02020603050405020304" pitchFamily="18" charset="0"/>
                <a:cs typeface="Times New Roman" panose="02020603050405020304" pitchFamily="18" charset="0"/>
              </a:rPr>
              <a:t>new</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DCDCAA"/>
                </a:solidFill>
                <a:effectLst/>
                <a:latin typeface="Times New Roman" panose="02020603050405020304" pitchFamily="18" charset="0"/>
                <a:cs typeface="Times New Roman" panose="02020603050405020304" pitchFamily="18" charset="0"/>
              </a:rPr>
              <a:t>Scanner</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4EC9B0"/>
                </a:solidFill>
                <a:effectLst/>
                <a:latin typeface="Times New Roman" panose="02020603050405020304" pitchFamily="18" charset="0"/>
                <a:cs typeface="Times New Roman" panose="02020603050405020304" pitchFamily="18" charset="0"/>
              </a:rPr>
              <a:t>System</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4FC1FF"/>
                </a:solidFill>
                <a:effectLst/>
                <a:latin typeface="Times New Roman" panose="02020603050405020304" pitchFamily="18" charset="0"/>
                <a:cs typeface="Times New Roman" panose="02020603050405020304" pitchFamily="18" charset="0"/>
              </a:rPr>
              <a:t>in</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br>
              <a:rPr lang="en-US" b="0" dirty="0">
                <a:solidFill>
                  <a:srgbClr val="D4D4D4"/>
                </a:solidFill>
                <a:effectLst/>
                <a:latin typeface="Times New Roman" panose="02020603050405020304" pitchFamily="18" charset="0"/>
                <a:cs typeface="Times New Roman" panose="02020603050405020304" pitchFamily="18" charset="0"/>
              </a:rPr>
            </a:b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6A9955"/>
                </a:solidFill>
                <a:effectLst/>
                <a:latin typeface="Times New Roman" panose="02020603050405020304" pitchFamily="18" charset="0"/>
                <a:cs typeface="Times New Roman" panose="02020603050405020304" pitchFamily="18" charset="0"/>
              </a:rPr>
              <a:t>// Read the number of impressions</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4EC9B0"/>
                </a:solidFill>
                <a:effectLst/>
                <a:latin typeface="Times New Roman" panose="02020603050405020304" pitchFamily="18" charset="0"/>
                <a:cs typeface="Times New Roman" panose="02020603050405020304" pitchFamily="18" charset="0"/>
              </a:rPr>
              <a:t>System</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FC1FF"/>
                </a:solidFill>
                <a:effectLst/>
                <a:latin typeface="Times New Roman" panose="02020603050405020304" pitchFamily="18" charset="0"/>
                <a:cs typeface="Times New Roman" panose="02020603050405020304" pitchFamily="18" charset="0"/>
              </a:rPr>
              <a:t>out</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print</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"Enter the number of ad impressions: "</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int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9CDCFE"/>
                </a:solidFill>
                <a:effectLst/>
                <a:latin typeface="Times New Roman" panose="02020603050405020304" pitchFamily="18" charset="0"/>
                <a:cs typeface="Times New Roman" panose="02020603050405020304" pitchFamily="18" charset="0"/>
              </a:rPr>
              <a:t>n</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9CDCFE"/>
                </a:solidFill>
                <a:effectLst/>
                <a:latin typeface="Times New Roman" panose="02020603050405020304" pitchFamily="18" charset="0"/>
                <a:cs typeface="Times New Roman" panose="02020603050405020304" pitchFamily="18" charset="0"/>
              </a:rPr>
              <a:t>scanner</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nextInt</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br>
              <a:rPr lang="en-US" b="0" dirty="0">
                <a:solidFill>
                  <a:srgbClr val="D4D4D4"/>
                </a:solidFill>
                <a:effectLst/>
                <a:latin typeface="Times New Roman" panose="02020603050405020304" pitchFamily="18" charset="0"/>
                <a:cs typeface="Times New Roman" panose="02020603050405020304" pitchFamily="18" charset="0"/>
              </a:rPr>
            </a:b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6A9955"/>
                </a:solidFill>
                <a:effectLst/>
                <a:latin typeface="Times New Roman" panose="02020603050405020304" pitchFamily="18" charset="0"/>
                <a:cs typeface="Times New Roman" panose="02020603050405020304" pitchFamily="18" charset="0"/>
              </a:rPr>
              <a:t>// Read the CTR values for each impression</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double</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ctrValues</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a:solidFill>
                  <a:srgbClr val="C586C0"/>
                </a:solidFill>
                <a:effectLst/>
                <a:latin typeface="Times New Roman" panose="02020603050405020304" pitchFamily="18" charset="0"/>
                <a:cs typeface="Times New Roman" panose="02020603050405020304" pitchFamily="18" charset="0"/>
              </a:rPr>
              <a:t>new</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double</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9CDCFE"/>
                </a:solidFill>
                <a:effectLst/>
                <a:latin typeface="Times New Roman" panose="02020603050405020304" pitchFamily="18" charset="0"/>
                <a:cs typeface="Times New Roman" panose="02020603050405020304" pitchFamily="18" charset="0"/>
              </a:rPr>
              <a:t>n</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C586C0"/>
                </a:solidFill>
                <a:effectLst/>
                <a:latin typeface="Times New Roman" panose="02020603050405020304" pitchFamily="18" charset="0"/>
                <a:cs typeface="Times New Roman" panose="02020603050405020304" pitchFamily="18" charset="0"/>
              </a:rPr>
              <a:t>for</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int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i</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a:solidFill>
                  <a:srgbClr val="B5CEA8"/>
                </a:solidFill>
                <a:effectLst/>
                <a:latin typeface="Times New Roman" panose="02020603050405020304" pitchFamily="18" charset="0"/>
                <a:cs typeface="Times New Roman" panose="02020603050405020304" pitchFamily="18" charset="0"/>
              </a:rPr>
              <a:t>0</a:t>
            </a:r>
            <a:r>
              <a:rPr lang="en-US" b="0" dirty="0">
                <a:solidFill>
                  <a:srgbClr val="569CD6"/>
                </a:solidFill>
                <a:effectLst/>
                <a:latin typeface="Times New Roman" panose="02020603050405020304" pitchFamily="18" charset="0"/>
                <a:cs typeface="Times New Roman" panose="02020603050405020304" pitchFamily="18" charset="0"/>
              </a:rPr>
              <a: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i</a:t>
            </a:r>
            <a:r>
              <a:rPr lang="en-US" b="0" dirty="0">
                <a:solidFill>
                  <a:srgbClr val="D4D4D4"/>
                </a:solidFill>
                <a:effectLst/>
                <a:latin typeface="Times New Roman" panose="02020603050405020304" pitchFamily="18" charset="0"/>
                <a:cs typeface="Times New Roman" panose="02020603050405020304" pitchFamily="18" charset="0"/>
              </a:rPr>
              <a:t> &lt; </a:t>
            </a:r>
            <a:r>
              <a:rPr lang="en-US" b="0" dirty="0">
                <a:solidFill>
                  <a:srgbClr val="9CDCFE"/>
                </a:solidFill>
                <a:effectLst/>
                <a:latin typeface="Times New Roman" panose="02020603050405020304" pitchFamily="18" charset="0"/>
                <a:cs typeface="Times New Roman" panose="02020603050405020304" pitchFamily="18" charset="0"/>
              </a:rPr>
              <a:t>n</a:t>
            </a:r>
            <a:r>
              <a:rPr lang="en-US" b="0" dirty="0">
                <a:solidFill>
                  <a:srgbClr val="569CD6"/>
                </a:solidFill>
                <a:effectLst/>
                <a:latin typeface="Times New Roman" panose="02020603050405020304" pitchFamily="18" charset="0"/>
                <a:cs typeface="Times New Roman" panose="02020603050405020304" pitchFamily="18" charset="0"/>
              </a:rPr>
              <a: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i</a:t>
            </a:r>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4EC9B0"/>
                </a:solidFill>
                <a:effectLst/>
                <a:latin typeface="Times New Roman" panose="02020603050405020304" pitchFamily="18" charset="0"/>
                <a:cs typeface="Times New Roman" panose="02020603050405020304" pitchFamily="18" charset="0"/>
              </a:rPr>
              <a:t>System</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FC1FF"/>
                </a:solidFill>
                <a:effectLst/>
                <a:latin typeface="Times New Roman" panose="02020603050405020304" pitchFamily="18" charset="0"/>
                <a:cs typeface="Times New Roman" panose="02020603050405020304" pitchFamily="18" charset="0"/>
              </a:rPr>
              <a:t>out</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print</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"Enter CTR for impression "</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9CDCFE"/>
                </a:solidFill>
                <a:effectLst/>
                <a:latin typeface="Times New Roman" panose="02020603050405020304" pitchFamily="18" charset="0"/>
                <a:cs typeface="Times New Roman" panose="02020603050405020304" pitchFamily="18" charset="0"/>
              </a:rPr>
              <a:t>i</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a:solidFill>
                  <a:srgbClr val="B5CEA8"/>
                </a:solidFill>
                <a:effectLst/>
                <a:latin typeface="Times New Roman" panose="02020603050405020304" pitchFamily="18" charset="0"/>
                <a:cs typeface="Times New Roman" panose="02020603050405020304" pitchFamily="18" charset="0"/>
              </a:rPr>
              <a:t>1</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a:solidFill>
                  <a:srgbClr val="CE9178"/>
                </a:solidFill>
                <a:effectLst/>
                <a:latin typeface="Times New Roman" panose="02020603050405020304" pitchFamily="18" charset="0"/>
                <a:cs typeface="Times New Roman" panose="02020603050405020304" pitchFamily="18" charset="0"/>
              </a:rPr>
              <a:t>": "</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ctrValues</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9CDCFE"/>
                </a:solidFill>
                <a:effectLst/>
                <a:latin typeface="Times New Roman" panose="02020603050405020304" pitchFamily="18" charset="0"/>
                <a:cs typeface="Times New Roman" panose="02020603050405020304" pitchFamily="18" charset="0"/>
              </a:rPr>
              <a:t>i</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9CDCFE"/>
                </a:solidFill>
                <a:effectLst/>
                <a:latin typeface="Times New Roman" panose="02020603050405020304" pitchFamily="18" charset="0"/>
                <a:cs typeface="Times New Roman" panose="02020603050405020304" pitchFamily="18" charset="0"/>
              </a:rPr>
              <a:t>scanner</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nextDouble</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47154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2" dur="500"/>
                                        <p:tgtEl>
                                          <p:spTgt spid="10">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5" dur="500"/>
                                        <p:tgtEl>
                                          <p:spTgt spid="10">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8" dur="500"/>
                                        <p:tgtEl>
                                          <p:spTgt spid="10">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21" dur="500"/>
                                        <p:tgtEl>
                                          <p:spTgt spid="10">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24" dur="500"/>
                                        <p:tgtEl>
                                          <p:spTgt spid="10">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randombar(horizontal)">
                                      <p:cBhvr>
                                        <p:cTn id="27" dur="500"/>
                                        <p:tgtEl>
                                          <p:spTgt spid="10">
                                            <p:txEl>
                                              <p:pRg st="5" end="5"/>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10">
                                            <p:txEl>
                                              <p:pRg st="6" end="6"/>
                                            </p:txEl>
                                          </p:spTgt>
                                        </p:tgtEl>
                                        <p:attrNameLst>
                                          <p:attrName>style.visibility</p:attrName>
                                        </p:attrNameLst>
                                      </p:cBhvr>
                                      <p:to>
                                        <p:strVal val="visible"/>
                                      </p:to>
                                    </p:set>
                                    <p:animEffect transition="in" filter="randombar(horizontal)">
                                      <p:cBhvr>
                                        <p:cTn id="30" dur="500"/>
                                        <p:tgtEl>
                                          <p:spTgt spid="10">
                                            <p:txEl>
                                              <p:pRg st="6" end="6"/>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animEffect transition="in" filter="randombar(horizontal)">
                                      <p:cBhvr>
                                        <p:cTn id="33" dur="500"/>
                                        <p:tgtEl>
                                          <p:spTgt spid="10">
                                            <p:txEl>
                                              <p:pRg st="7" end="7"/>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10">
                                            <p:txEl>
                                              <p:pRg st="8" end="8"/>
                                            </p:txEl>
                                          </p:spTgt>
                                        </p:tgtEl>
                                        <p:attrNameLst>
                                          <p:attrName>style.visibility</p:attrName>
                                        </p:attrNameLst>
                                      </p:cBhvr>
                                      <p:to>
                                        <p:strVal val="visible"/>
                                      </p:to>
                                    </p:set>
                                    <p:animEffect transition="in" filter="randombar(horizontal)">
                                      <p:cBhvr>
                                        <p:cTn id="36" dur="500"/>
                                        <p:tgtEl>
                                          <p:spTgt spid="10">
                                            <p:txEl>
                                              <p:pRg st="8" end="8"/>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10">
                                            <p:txEl>
                                              <p:pRg st="9" end="9"/>
                                            </p:txEl>
                                          </p:spTgt>
                                        </p:tgtEl>
                                        <p:attrNameLst>
                                          <p:attrName>style.visibility</p:attrName>
                                        </p:attrNameLst>
                                      </p:cBhvr>
                                      <p:to>
                                        <p:strVal val="visible"/>
                                      </p:to>
                                    </p:set>
                                    <p:animEffect transition="in" filter="randombar(horizontal)">
                                      <p:cBhvr>
                                        <p:cTn id="39" dur="500"/>
                                        <p:tgtEl>
                                          <p:spTgt spid="10">
                                            <p:txEl>
                                              <p:pRg st="9" end="9"/>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randombar(horizontal)">
                                      <p:cBhvr>
                                        <p:cTn id="42" dur="500"/>
                                        <p:tgtEl>
                                          <p:spTgt spid="10">
                                            <p:txEl>
                                              <p:pRg st="10" end="10"/>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10">
                                            <p:txEl>
                                              <p:pRg st="11" end="11"/>
                                            </p:txEl>
                                          </p:spTgt>
                                        </p:tgtEl>
                                        <p:attrNameLst>
                                          <p:attrName>style.visibility</p:attrName>
                                        </p:attrNameLst>
                                      </p:cBhvr>
                                      <p:to>
                                        <p:strVal val="visible"/>
                                      </p:to>
                                    </p:set>
                                    <p:animEffect transition="in" filter="randombar(horizontal)">
                                      <p:cBhvr>
                                        <p:cTn id="45" dur="500"/>
                                        <p:tgtEl>
                                          <p:spTgt spid="10">
                                            <p:txEl>
                                              <p:pRg st="11" end="11"/>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10">
                                            <p:txEl>
                                              <p:pRg st="12" end="12"/>
                                            </p:txEl>
                                          </p:spTgt>
                                        </p:tgtEl>
                                        <p:attrNameLst>
                                          <p:attrName>style.visibility</p:attrName>
                                        </p:attrNameLst>
                                      </p:cBhvr>
                                      <p:to>
                                        <p:strVal val="visible"/>
                                      </p:to>
                                    </p:set>
                                    <p:animEffect transition="in" filter="randombar(horizontal)">
                                      <p:cBhvr>
                                        <p:cTn id="48" dur="500"/>
                                        <p:tgtEl>
                                          <p:spTgt spid="10">
                                            <p:txEl>
                                              <p:pRg st="12" end="12"/>
                                            </p:txEl>
                                          </p:spTgt>
                                        </p:tgtEl>
                                      </p:cBhvr>
                                    </p:animEffect>
                                  </p:childTnLst>
                                </p:cTn>
                              </p:par>
                              <p:par>
                                <p:cTn id="49" presetID="14" presetClass="entr" presetSubtype="10" fill="hold" nodeType="withEffect">
                                  <p:stCondLst>
                                    <p:cond delay="0"/>
                                  </p:stCondLst>
                                  <p:childTnLst>
                                    <p:set>
                                      <p:cBhvr>
                                        <p:cTn id="50" dur="1" fill="hold">
                                          <p:stCondLst>
                                            <p:cond delay="0"/>
                                          </p:stCondLst>
                                        </p:cTn>
                                        <p:tgtEl>
                                          <p:spTgt spid="10">
                                            <p:txEl>
                                              <p:pRg st="13" end="13"/>
                                            </p:txEl>
                                          </p:spTgt>
                                        </p:tgtEl>
                                        <p:attrNameLst>
                                          <p:attrName>style.visibility</p:attrName>
                                        </p:attrNameLst>
                                      </p:cBhvr>
                                      <p:to>
                                        <p:strVal val="visible"/>
                                      </p:to>
                                    </p:set>
                                    <p:animEffect transition="in" filter="randombar(horizontal)">
                                      <p:cBhvr>
                                        <p:cTn id="51" dur="500"/>
                                        <p:tgtEl>
                                          <p:spTgt spid="10">
                                            <p:txEl>
                                              <p:pRg st="13" end="13"/>
                                            </p:txEl>
                                          </p:spTgt>
                                        </p:tgtEl>
                                      </p:cBhvr>
                                    </p:animEffect>
                                  </p:childTnLst>
                                </p:cTn>
                              </p:par>
                              <p:par>
                                <p:cTn id="52" presetID="14" presetClass="entr" presetSubtype="10" fill="hold" nodeType="withEffect">
                                  <p:stCondLst>
                                    <p:cond delay="0"/>
                                  </p:stCondLst>
                                  <p:childTnLst>
                                    <p:set>
                                      <p:cBhvr>
                                        <p:cTn id="53" dur="1" fill="hold">
                                          <p:stCondLst>
                                            <p:cond delay="0"/>
                                          </p:stCondLst>
                                        </p:cTn>
                                        <p:tgtEl>
                                          <p:spTgt spid="10">
                                            <p:txEl>
                                              <p:pRg st="14" end="14"/>
                                            </p:txEl>
                                          </p:spTgt>
                                        </p:tgtEl>
                                        <p:attrNameLst>
                                          <p:attrName>style.visibility</p:attrName>
                                        </p:attrNameLst>
                                      </p:cBhvr>
                                      <p:to>
                                        <p:strVal val="visible"/>
                                      </p:to>
                                    </p:set>
                                    <p:animEffect transition="in" filter="randombar(horizontal)">
                                      <p:cBhvr>
                                        <p:cTn id="54" dur="500"/>
                                        <p:tgtEl>
                                          <p:spTgt spid="10">
                                            <p:txEl>
                                              <p:pRg st="14" end="14"/>
                                            </p:txEl>
                                          </p:spTgt>
                                        </p:tgtEl>
                                      </p:cBhvr>
                                    </p:animEffect>
                                  </p:childTnLst>
                                </p:cTn>
                              </p:par>
                              <p:par>
                                <p:cTn id="55" presetID="14" presetClass="entr" presetSubtype="10" fill="hold" nodeType="withEffect">
                                  <p:stCondLst>
                                    <p:cond delay="0"/>
                                  </p:stCondLst>
                                  <p:childTnLst>
                                    <p:set>
                                      <p:cBhvr>
                                        <p:cTn id="56" dur="1" fill="hold">
                                          <p:stCondLst>
                                            <p:cond delay="0"/>
                                          </p:stCondLst>
                                        </p:cTn>
                                        <p:tgtEl>
                                          <p:spTgt spid="10">
                                            <p:txEl>
                                              <p:pRg st="15" end="15"/>
                                            </p:txEl>
                                          </p:spTgt>
                                        </p:tgtEl>
                                        <p:attrNameLst>
                                          <p:attrName>style.visibility</p:attrName>
                                        </p:attrNameLst>
                                      </p:cBhvr>
                                      <p:to>
                                        <p:strVal val="visible"/>
                                      </p:to>
                                    </p:set>
                                    <p:animEffect transition="in" filter="randombar(horizontal)">
                                      <p:cBhvr>
                                        <p:cTn id="57" dur="500"/>
                                        <p:tgtEl>
                                          <p:spTgt spid="10">
                                            <p:txEl>
                                              <p:pRg st="15" end="15"/>
                                            </p:txEl>
                                          </p:spTgt>
                                        </p:tgtEl>
                                      </p:cBhvr>
                                    </p:animEffect>
                                  </p:childTnLst>
                                </p:cTn>
                              </p:par>
                              <p:par>
                                <p:cTn id="58" presetID="14" presetClass="entr" presetSubtype="10" fill="hold" nodeType="withEffect">
                                  <p:stCondLst>
                                    <p:cond delay="0"/>
                                  </p:stCondLst>
                                  <p:childTnLst>
                                    <p:set>
                                      <p:cBhvr>
                                        <p:cTn id="59" dur="1" fill="hold">
                                          <p:stCondLst>
                                            <p:cond delay="0"/>
                                          </p:stCondLst>
                                        </p:cTn>
                                        <p:tgtEl>
                                          <p:spTgt spid="10">
                                            <p:txEl>
                                              <p:pRg st="16" end="16"/>
                                            </p:txEl>
                                          </p:spTgt>
                                        </p:tgtEl>
                                        <p:attrNameLst>
                                          <p:attrName>style.visibility</p:attrName>
                                        </p:attrNameLst>
                                      </p:cBhvr>
                                      <p:to>
                                        <p:strVal val="visible"/>
                                      </p:to>
                                    </p:set>
                                    <p:animEffect transition="in" filter="randombar(horizontal)">
                                      <p:cBhvr>
                                        <p:cTn id="60" dur="500"/>
                                        <p:tgtEl>
                                          <p:spTgt spid="10">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13</a:t>
            </a:r>
          </a:p>
        </p:txBody>
      </p:sp>
      <p:sp>
        <p:nvSpPr>
          <p:cNvPr id="5" name="TextBox 4">
            <a:extLst>
              <a:ext uri="{FF2B5EF4-FFF2-40B4-BE49-F238E27FC236}">
                <a16:creationId xmlns:a16="http://schemas.microsoft.com/office/drawing/2014/main" id="{8C56C1D5-6641-4B24-A37C-93F0A60F2375}"/>
              </a:ext>
            </a:extLst>
          </p:cNvPr>
          <p:cNvSpPr txBox="1"/>
          <p:nvPr/>
        </p:nvSpPr>
        <p:spPr>
          <a:xfrm>
            <a:off x="4582160" y="117693"/>
            <a:ext cx="6096000" cy="6740307"/>
          </a:xfrm>
          <a:prstGeom prst="rect">
            <a:avLst/>
          </a:prstGeom>
          <a:noFill/>
        </p:spPr>
        <p:txBody>
          <a:bodyPr wrap="square">
            <a:spAutoFit/>
          </a:bodyPr>
          <a:lstStyle/>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6A9955"/>
                </a:solidFill>
                <a:effectLst/>
                <a:latin typeface="Times New Roman" panose="02020603050405020304" pitchFamily="18" charset="0"/>
                <a:cs typeface="Times New Roman" panose="02020603050405020304" pitchFamily="18" charset="0"/>
              </a:rPr>
              <a:t>// Print the sorted impressions</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4EC9B0"/>
                </a:solidFill>
                <a:effectLst/>
                <a:latin typeface="Times New Roman" panose="02020603050405020304" pitchFamily="18" charset="0"/>
                <a:cs typeface="Times New Roman" panose="02020603050405020304" pitchFamily="18" charset="0"/>
              </a:rPr>
              <a:t>System</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FC1FF"/>
                </a:solidFill>
                <a:effectLst/>
                <a:latin typeface="Times New Roman" panose="02020603050405020304" pitchFamily="18" charset="0"/>
                <a:cs typeface="Times New Roman" panose="02020603050405020304" pitchFamily="18" charset="0"/>
              </a:rPr>
              <a:t>out</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println</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"Sorted Impressions:"</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C586C0"/>
                </a:solidFill>
                <a:effectLst/>
                <a:latin typeface="Times New Roman" panose="02020603050405020304" pitchFamily="18" charset="0"/>
                <a:cs typeface="Times New Roman" panose="02020603050405020304" pitchFamily="18" charset="0"/>
              </a:rPr>
              <a:t>for</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double</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9CDCFE"/>
                </a:solidFill>
                <a:effectLst/>
                <a:latin typeface="Times New Roman" panose="02020603050405020304" pitchFamily="18" charset="0"/>
                <a:cs typeface="Times New Roman" panose="02020603050405020304" pitchFamily="18" charset="0"/>
              </a:rPr>
              <a:t>impression</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9CDCFE"/>
                </a:solidFill>
                <a:effectLst/>
                <a:latin typeface="Times New Roman" panose="02020603050405020304" pitchFamily="18" charset="0"/>
                <a:cs typeface="Times New Roman" panose="02020603050405020304" pitchFamily="18" charset="0"/>
              </a:rPr>
              <a:t>sortedImpressions</a:t>
            </a:r>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4EC9B0"/>
                </a:solidFill>
                <a:effectLst/>
                <a:latin typeface="Times New Roman" panose="02020603050405020304" pitchFamily="18" charset="0"/>
                <a:cs typeface="Times New Roman" panose="02020603050405020304" pitchFamily="18" charset="0"/>
              </a:rPr>
              <a:t>System</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4FC1FF"/>
                </a:solidFill>
                <a:effectLst/>
                <a:latin typeface="Times New Roman" panose="02020603050405020304" pitchFamily="18" charset="0"/>
                <a:cs typeface="Times New Roman" panose="02020603050405020304" pitchFamily="18" charset="0"/>
              </a:rPr>
              <a:t>out</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println</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9CDCFE"/>
                </a:solidFill>
                <a:effectLst/>
                <a:latin typeface="Times New Roman" panose="02020603050405020304" pitchFamily="18" charset="0"/>
                <a:cs typeface="Times New Roman" panose="02020603050405020304" pitchFamily="18" charset="0"/>
              </a:rPr>
              <a:t>impression</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    }</a:t>
            </a:r>
          </a:p>
          <a:p>
            <a:br>
              <a:rPr lang="en-US" b="0" dirty="0">
                <a:solidFill>
                  <a:srgbClr val="D4D4D4"/>
                </a:solidFill>
                <a:effectLst/>
                <a:latin typeface="Times New Roman" panose="02020603050405020304" pitchFamily="18" charset="0"/>
                <a:cs typeface="Times New Roman" panose="02020603050405020304" pitchFamily="18" charset="0"/>
              </a:rPr>
            </a:b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public</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static</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4EC9B0"/>
                </a:solidFill>
                <a:effectLst/>
                <a:latin typeface="Times New Roman" panose="02020603050405020304" pitchFamily="18" charset="0"/>
                <a:cs typeface="Times New Roman" panose="02020603050405020304" pitchFamily="18" charset="0"/>
              </a:rPr>
              <a:t>List</a:t>
            </a:r>
            <a:r>
              <a:rPr lang="en-US" b="0" dirty="0">
                <a:solidFill>
                  <a:srgbClr val="D4D4D4"/>
                </a:solidFill>
                <a:effectLst/>
                <a:latin typeface="Times New Roman" panose="02020603050405020304" pitchFamily="18" charset="0"/>
                <a:cs typeface="Times New Roman" panose="02020603050405020304" pitchFamily="18" charset="0"/>
              </a:rPr>
              <a:t>&lt;</a:t>
            </a:r>
            <a:r>
              <a:rPr lang="en-US" b="0" dirty="0">
                <a:solidFill>
                  <a:srgbClr val="4EC9B0"/>
                </a:solidFill>
                <a:effectLst/>
                <a:latin typeface="Times New Roman" panose="02020603050405020304" pitchFamily="18" charset="0"/>
                <a:cs typeface="Times New Roman" panose="02020603050405020304" pitchFamily="18" charset="0"/>
              </a:rPr>
              <a:t>List</a:t>
            </a:r>
            <a:r>
              <a:rPr lang="en-US" b="0" dirty="0">
                <a:solidFill>
                  <a:srgbClr val="D4D4D4"/>
                </a:solidFill>
                <a:effectLst/>
                <a:latin typeface="Times New Roman" panose="02020603050405020304" pitchFamily="18" charset="0"/>
                <a:cs typeface="Times New Roman" panose="02020603050405020304" pitchFamily="18" charset="0"/>
              </a:rPr>
              <a:t>&lt;</a:t>
            </a:r>
            <a:r>
              <a:rPr lang="en-US" b="0" dirty="0">
                <a:solidFill>
                  <a:srgbClr val="4EC9B0"/>
                </a:solidFill>
                <a:effectLst/>
                <a:latin typeface="Times New Roman" panose="02020603050405020304" pitchFamily="18" charset="0"/>
                <a:cs typeface="Times New Roman" panose="02020603050405020304" pitchFamily="18" charset="0"/>
              </a:rPr>
              <a:t>Double</a:t>
            </a:r>
            <a:r>
              <a:rPr lang="en-US" b="0" dirty="0">
                <a:solidFill>
                  <a:srgbClr val="D4D4D4"/>
                </a:solidFill>
                <a:effectLst/>
                <a:latin typeface="Times New Roman" panose="02020603050405020304" pitchFamily="18" charset="0"/>
                <a:cs typeface="Times New Roman" panose="02020603050405020304" pitchFamily="18" charset="0"/>
              </a:rPr>
              <a:t>&gt;&gt; </a:t>
            </a:r>
            <a:r>
              <a:rPr lang="en-US" b="0" dirty="0" err="1">
                <a:solidFill>
                  <a:srgbClr val="DCDCAA"/>
                </a:solidFill>
                <a:effectLst/>
                <a:latin typeface="Times New Roman" panose="02020603050405020304" pitchFamily="18" charset="0"/>
                <a:cs typeface="Times New Roman" panose="02020603050405020304" pitchFamily="18" charset="0"/>
              </a:rPr>
              <a:t>bucketSort</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double</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ctrValues</a:t>
            </a:r>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6A9955"/>
                </a:solidFill>
                <a:effectLst/>
                <a:latin typeface="Times New Roman" panose="02020603050405020304" pitchFamily="18" charset="0"/>
                <a:cs typeface="Times New Roman" panose="02020603050405020304" pitchFamily="18" charset="0"/>
              </a:rPr>
              <a:t>// Determine the range of CTR values</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double</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minCTR</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4EC9B0"/>
                </a:solidFill>
                <a:effectLst/>
                <a:latin typeface="Times New Roman" panose="02020603050405020304" pitchFamily="18" charset="0"/>
                <a:cs typeface="Times New Roman" panose="02020603050405020304" pitchFamily="18" charset="0"/>
              </a:rPr>
              <a:t>Arrays</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stream</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9CDCFE"/>
                </a:solidFill>
                <a:effectLst/>
                <a:latin typeface="Times New Roman" panose="02020603050405020304" pitchFamily="18" charset="0"/>
                <a:cs typeface="Times New Roman" panose="02020603050405020304" pitchFamily="18" charset="0"/>
              </a:rPr>
              <a:t>ctrValues</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DCDCAA"/>
                </a:solidFill>
                <a:effectLst/>
                <a:latin typeface="Times New Roman" panose="02020603050405020304" pitchFamily="18" charset="0"/>
                <a:cs typeface="Times New Roman" panose="02020603050405020304" pitchFamily="18" charset="0"/>
              </a:rPr>
              <a:t>min</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orElse</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B5CEA8"/>
                </a:solidFill>
                <a:effectLst/>
                <a:latin typeface="Times New Roman" panose="02020603050405020304" pitchFamily="18" charset="0"/>
                <a:cs typeface="Times New Roman" panose="02020603050405020304" pitchFamily="18" charset="0"/>
              </a:rPr>
              <a:t>0</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double</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maxCTR</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4EC9B0"/>
                </a:solidFill>
                <a:effectLst/>
                <a:latin typeface="Times New Roman" panose="02020603050405020304" pitchFamily="18" charset="0"/>
                <a:cs typeface="Times New Roman" panose="02020603050405020304" pitchFamily="18" charset="0"/>
              </a:rPr>
              <a:t>Arrays</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stream</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9CDCFE"/>
                </a:solidFill>
                <a:effectLst/>
                <a:latin typeface="Times New Roman" panose="02020603050405020304" pitchFamily="18" charset="0"/>
                <a:cs typeface="Times New Roman" panose="02020603050405020304" pitchFamily="18" charset="0"/>
              </a:rPr>
              <a:t>ctrValues</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DCDCAA"/>
                </a:solidFill>
                <a:effectLst/>
                <a:latin typeface="Times New Roman" panose="02020603050405020304" pitchFamily="18" charset="0"/>
                <a:cs typeface="Times New Roman" panose="02020603050405020304" pitchFamily="18" charset="0"/>
              </a:rPr>
              <a:t>max</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orElse</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B5CEA8"/>
                </a:solidFill>
                <a:effectLst/>
                <a:latin typeface="Times New Roman" panose="02020603050405020304" pitchFamily="18" charset="0"/>
                <a:cs typeface="Times New Roman" panose="02020603050405020304" pitchFamily="18" charset="0"/>
              </a:rPr>
              <a:t>100</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br>
              <a:rPr lang="en-US" b="0" dirty="0">
                <a:solidFill>
                  <a:srgbClr val="D4D4D4"/>
                </a:solidFill>
                <a:effectLst/>
                <a:latin typeface="Times New Roman" panose="02020603050405020304" pitchFamily="18" charset="0"/>
                <a:cs typeface="Times New Roman" panose="02020603050405020304" pitchFamily="18" charset="0"/>
              </a:rPr>
            </a:b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6A9955"/>
                </a:solidFill>
                <a:effectLst/>
                <a:latin typeface="Times New Roman" panose="02020603050405020304" pitchFamily="18" charset="0"/>
                <a:cs typeface="Times New Roman" panose="02020603050405020304" pitchFamily="18" charset="0"/>
              </a:rPr>
              <a:t>// Decide on the number of buckets</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int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numBuckets</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a:solidFill>
                  <a:srgbClr val="B5CEA8"/>
                </a:solidFill>
                <a:effectLst/>
                <a:latin typeface="Times New Roman" panose="02020603050405020304" pitchFamily="18" charset="0"/>
                <a:cs typeface="Times New Roman" panose="02020603050405020304" pitchFamily="18" charset="0"/>
              </a:rPr>
              <a:t>10</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double</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intervalSize</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9CDCFE"/>
                </a:solidFill>
                <a:effectLst/>
                <a:latin typeface="Times New Roman" panose="02020603050405020304" pitchFamily="18" charset="0"/>
                <a:cs typeface="Times New Roman" panose="02020603050405020304" pitchFamily="18" charset="0"/>
              </a:rPr>
              <a:t>maxCTR</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9CDCFE"/>
                </a:solidFill>
                <a:effectLst/>
                <a:latin typeface="Times New Roman" panose="02020603050405020304" pitchFamily="18" charset="0"/>
                <a:cs typeface="Times New Roman" panose="02020603050405020304" pitchFamily="18" charset="0"/>
              </a:rPr>
              <a:t>minCTR</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9CDCFE"/>
                </a:solidFill>
                <a:effectLst/>
                <a:latin typeface="Times New Roman" panose="02020603050405020304" pitchFamily="18" charset="0"/>
                <a:cs typeface="Times New Roman" panose="02020603050405020304" pitchFamily="18" charset="0"/>
              </a:rPr>
              <a:t>numBuckets</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br>
              <a:rPr lang="en-US" b="0" dirty="0">
                <a:solidFill>
                  <a:srgbClr val="D4D4D4"/>
                </a:solidFill>
                <a:effectLst/>
                <a:latin typeface="Times New Roman" panose="02020603050405020304" pitchFamily="18" charset="0"/>
                <a:cs typeface="Times New Roman" panose="02020603050405020304" pitchFamily="18" charset="0"/>
              </a:rPr>
            </a:b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6A9955"/>
                </a:solidFill>
                <a:effectLst/>
                <a:latin typeface="Times New Roman" panose="02020603050405020304" pitchFamily="18" charset="0"/>
                <a:cs typeface="Times New Roman" panose="02020603050405020304" pitchFamily="18" charset="0"/>
              </a:rPr>
              <a:t>// Create the buckets</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4EC9B0"/>
                </a:solidFill>
                <a:effectLst/>
                <a:latin typeface="Times New Roman" panose="02020603050405020304" pitchFamily="18" charset="0"/>
                <a:cs typeface="Times New Roman" panose="02020603050405020304" pitchFamily="18" charset="0"/>
              </a:rPr>
              <a:t>List</a:t>
            </a:r>
            <a:r>
              <a:rPr lang="en-US" b="0" dirty="0">
                <a:solidFill>
                  <a:srgbClr val="D4D4D4"/>
                </a:solidFill>
                <a:effectLst/>
                <a:latin typeface="Times New Roman" panose="02020603050405020304" pitchFamily="18" charset="0"/>
                <a:cs typeface="Times New Roman" panose="02020603050405020304" pitchFamily="18" charset="0"/>
              </a:rPr>
              <a:t>&lt;</a:t>
            </a:r>
            <a:r>
              <a:rPr lang="en-US" b="0" dirty="0">
                <a:solidFill>
                  <a:srgbClr val="4EC9B0"/>
                </a:solidFill>
                <a:effectLst/>
                <a:latin typeface="Times New Roman" panose="02020603050405020304" pitchFamily="18" charset="0"/>
                <a:cs typeface="Times New Roman" panose="02020603050405020304" pitchFamily="18" charset="0"/>
              </a:rPr>
              <a:t>List</a:t>
            </a:r>
            <a:r>
              <a:rPr lang="en-US" b="0" dirty="0">
                <a:solidFill>
                  <a:srgbClr val="D4D4D4"/>
                </a:solidFill>
                <a:effectLst/>
                <a:latin typeface="Times New Roman" panose="02020603050405020304" pitchFamily="18" charset="0"/>
                <a:cs typeface="Times New Roman" panose="02020603050405020304" pitchFamily="18" charset="0"/>
              </a:rPr>
              <a:t>&lt;</a:t>
            </a:r>
            <a:r>
              <a:rPr lang="en-US" b="0" dirty="0">
                <a:solidFill>
                  <a:srgbClr val="4EC9B0"/>
                </a:solidFill>
                <a:effectLst/>
                <a:latin typeface="Times New Roman" panose="02020603050405020304" pitchFamily="18" charset="0"/>
                <a:cs typeface="Times New Roman" panose="02020603050405020304" pitchFamily="18" charset="0"/>
              </a:rPr>
              <a:t>Double</a:t>
            </a:r>
            <a:r>
              <a:rPr lang="en-US" b="0" dirty="0">
                <a:solidFill>
                  <a:srgbClr val="D4D4D4"/>
                </a:solidFill>
                <a:effectLst/>
                <a:latin typeface="Times New Roman" panose="02020603050405020304" pitchFamily="18" charset="0"/>
                <a:cs typeface="Times New Roman" panose="02020603050405020304" pitchFamily="18" charset="0"/>
              </a:rPr>
              <a:t>&gt;&gt; </a:t>
            </a:r>
            <a:r>
              <a:rPr lang="en-US" b="0" dirty="0">
                <a:solidFill>
                  <a:srgbClr val="9CDCFE"/>
                </a:solidFill>
                <a:effectLst/>
                <a:latin typeface="Times New Roman" panose="02020603050405020304" pitchFamily="18" charset="0"/>
                <a:cs typeface="Times New Roman" panose="02020603050405020304" pitchFamily="18" charset="0"/>
              </a:rPr>
              <a:t>buckets</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a:solidFill>
                  <a:srgbClr val="C586C0"/>
                </a:solidFill>
                <a:effectLst/>
                <a:latin typeface="Times New Roman" panose="02020603050405020304" pitchFamily="18" charset="0"/>
                <a:cs typeface="Times New Roman" panose="02020603050405020304" pitchFamily="18" charset="0"/>
              </a:rPr>
              <a:t>new</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DCDCAA"/>
                </a:solidFill>
                <a:effectLst/>
                <a:latin typeface="Times New Roman" panose="02020603050405020304" pitchFamily="18" charset="0"/>
                <a:cs typeface="Times New Roman" panose="02020603050405020304" pitchFamily="18" charset="0"/>
              </a:rPr>
              <a:t>ArrayList</a:t>
            </a:r>
            <a:r>
              <a:rPr lang="en-US" b="0" dirty="0">
                <a:solidFill>
                  <a:srgbClr val="D4D4D4"/>
                </a:solidFill>
                <a:effectLst/>
                <a:latin typeface="Times New Roman" panose="02020603050405020304" pitchFamily="18" charset="0"/>
                <a:cs typeface="Times New Roman" panose="02020603050405020304" pitchFamily="18" charset="0"/>
              </a:rPr>
              <a:t>&lt;&gt;()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C586C0"/>
                </a:solidFill>
                <a:effectLst/>
                <a:latin typeface="Times New Roman" panose="02020603050405020304" pitchFamily="18" charset="0"/>
                <a:cs typeface="Times New Roman" panose="02020603050405020304" pitchFamily="18" charset="0"/>
              </a:rPr>
              <a:t>for</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int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i</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a:solidFill>
                  <a:srgbClr val="B5CEA8"/>
                </a:solidFill>
                <a:effectLst/>
                <a:latin typeface="Times New Roman" panose="02020603050405020304" pitchFamily="18" charset="0"/>
                <a:cs typeface="Times New Roman" panose="02020603050405020304" pitchFamily="18" charset="0"/>
              </a:rPr>
              <a:t>0</a:t>
            </a:r>
            <a:r>
              <a:rPr lang="en-US" b="0" dirty="0">
                <a:solidFill>
                  <a:srgbClr val="569CD6"/>
                </a:solidFill>
                <a:effectLst/>
                <a:latin typeface="Times New Roman" panose="02020603050405020304" pitchFamily="18" charset="0"/>
                <a:cs typeface="Times New Roman" panose="02020603050405020304" pitchFamily="18" charset="0"/>
              </a:rPr>
              <a: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i</a:t>
            </a:r>
            <a:r>
              <a:rPr lang="en-US" b="0" dirty="0">
                <a:solidFill>
                  <a:srgbClr val="D4D4D4"/>
                </a:solidFill>
                <a:effectLst/>
                <a:latin typeface="Times New Roman" panose="02020603050405020304" pitchFamily="18" charset="0"/>
                <a:cs typeface="Times New Roman" panose="02020603050405020304" pitchFamily="18" charset="0"/>
              </a:rPr>
              <a:t> &lt; </a:t>
            </a:r>
            <a:r>
              <a:rPr lang="en-US" b="0" dirty="0" err="1">
                <a:solidFill>
                  <a:srgbClr val="9CDCFE"/>
                </a:solidFill>
                <a:effectLst/>
                <a:latin typeface="Times New Roman" panose="02020603050405020304" pitchFamily="18" charset="0"/>
                <a:cs typeface="Times New Roman" panose="02020603050405020304" pitchFamily="18" charset="0"/>
              </a:rPr>
              <a:t>numBuckets</a:t>
            </a:r>
            <a:r>
              <a:rPr lang="en-US" b="0" dirty="0">
                <a:solidFill>
                  <a:srgbClr val="569CD6"/>
                </a:solidFill>
                <a:effectLst/>
                <a:latin typeface="Times New Roman" panose="02020603050405020304" pitchFamily="18" charset="0"/>
                <a:cs typeface="Times New Roman" panose="02020603050405020304" pitchFamily="18" charset="0"/>
              </a:rPr>
              <a: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i</a:t>
            </a:r>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buckets</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add</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C586C0"/>
                </a:solidFill>
                <a:effectLst/>
                <a:latin typeface="Times New Roman" panose="02020603050405020304" pitchFamily="18" charset="0"/>
                <a:cs typeface="Times New Roman" panose="02020603050405020304" pitchFamily="18" charset="0"/>
              </a:rPr>
              <a:t>new</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DCDCAA"/>
                </a:solidFill>
                <a:effectLst/>
                <a:latin typeface="Times New Roman" panose="02020603050405020304" pitchFamily="18" charset="0"/>
                <a:cs typeface="Times New Roman" panose="02020603050405020304" pitchFamily="18" charset="0"/>
              </a:rPr>
              <a:t>ArrayList</a:t>
            </a:r>
            <a:r>
              <a:rPr lang="en-US" b="0" dirty="0">
                <a:solidFill>
                  <a:srgbClr val="D4D4D4"/>
                </a:solidFill>
                <a:effectLst/>
                <a:latin typeface="Times New Roman" panose="02020603050405020304" pitchFamily="18" charset="0"/>
                <a:cs typeface="Times New Roman" panose="02020603050405020304" pitchFamily="18" charset="0"/>
              </a:rPr>
              <a:t>&lt;&gt;())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4015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wipe(down)">
                                      <p:cBhvr>
                                        <p:cTn id="33" dur="500"/>
                                        <p:tgtEl>
                                          <p:spTgt spid="5">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down)">
                                      <p:cBhvr>
                                        <p:cTn id="36" dur="500"/>
                                        <p:tgtEl>
                                          <p:spTgt spid="5">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down)">
                                      <p:cBhvr>
                                        <p:cTn id="39" dur="500"/>
                                        <p:tgtEl>
                                          <p:spTgt spid="5">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wipe(down)">
                                      <p:cBhvr>
                                        <p:cTn id="42" dur="500"/>
                                        <p:tgtEl>
                                          <p:spTgt spid="5">
                                            <p:txEl>
                                              <p:pRg st="9" end="9"/>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wipe(down)">
                                      <p:cBhvr>
                                        <p:cTn id="45" dur="500"/>
                                        <p:tgtEl>
                                          <p:spTgt spid="5">
                                            <p:txEl>
                                              <p:pRg st="10" end="1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5">
                                            <p:txEl>
                                              <p:pRg st="11" end="11"/>
                                            </p:txEl>
                                          </p:spTgt>
                                        </p:tgtEl>
                                        <p:attrNameLst>
                                          <p:attrName>style.visibility</p:attrName>
                                        </p:attrNameLst>
                                      </p:cBhvr>
                                      <p:to>
                                        <p:strVal val="visible"/>
                                      </p:to>
                                    </p:set>
                                    <p:animEffect transition="in" filter="wipe(down)">
                                      <p:cBhvr>
                                        <p:cTn id="48" dur="500"/>
                                        <p:tgtEl>
                                          <p:spTgt spid="5">
                                            <p:txEl>
                                              <p:pRg st="11" end="1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Effect transition="in" filter="wipe(down)">
                                      <p:cBhvr>
                                        <p:cTn id="51" dur="500"/>
                                        <p:tgtEl>
                                          <p:spTgt spid="5">
                                            <p:txEl>
                                              <p:pRg st="12" end="1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
                                            <p:txEl>
                                              <p:pRg st="13" end="13"/>
                                            </p:txEl>
                                          </p:spTgt>
                                        </p:tgtEl>
                                        <p:attrNameLst>
                                          <p:attrName>style.visibility</p:attrName>
                                        </p:attrNameLst>
                                      </p:cBhvr>
                                      <p:to>
                                        <p:strVal val="visible"/>
                                      </p:to>
                                    </p:set>
                                    <p:animEffect transition="in" filter="wipe(down)">
                                      <p:cBhvr>
                                        <p:cTn id="54" dur="500"/>
                                        <p:tgtEl>
                                          <p:spTgt spid="5">
                                            <p:txEl>
                                              <p:pRg st="13" end="13"/>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
                                            <p:txEl>
                                              <p:pRg st="14" end="14"/>
                                            </p:txEl>
                                          </p:spTgt>
                                        </p:tgtEl>
                                        <p:attrNameLst>
                                          <p:attrName>style.visibility</p:attrName>
                                        </p:attrNameLst>
                                      </p:cBhvr>
                                      <p:to>
                                        <p:strVal val="visible"/>
                                      </p:to>
                                    </p:set>
                                    <p:animEffect transition="in" filter="wipe(down)">
                                      <p:cBhvr>
                                        <p:cTn id="57" dur="500"/>
                                        <p:tgtEl>
                                          <p:spTgt spid="5">
                                            <p:txEl>
                                              <p:pRg st="14" end="14"/>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5">
                                            <p:txEl>
                                              <p:pRg st="15" end="15"/>
                                            </p:txEl>
                                          </p:spTgt>
                                        </p:tgtEl>
                                        <p:attrNameLst>
                                          <p:attrName>style.visibility</p:attrName>
                                        </p:attrNameLst>
                                      </p:cBhvr>
                                      <p:to>
                                        <p:strVal val="visible"/>
                                      </p:to>
                                    </p:set>
                                    <p:animEffect transition="in" filter="wipe(down)">
                                      <p:cBhvr>
                                        <p:cTn id="60" dur="500"/>
                                        <p:tgtEl>
                                          <p:spTgt spid="5">
                                            <p:txEl>
                                              <p:pRg st="15" end="15"/>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5">
                                            <p:txEl>
                                              <p:pRg st="16" end="16"/>
                                            </p:txEl>
                                          </p:spTgt>
                                        </p:tgtEl>
                                        <p:attrNameLst>
                                          <p:attrName>style.visibility</p:attrName>
                                        </p:attrNameLst>
                                      </p:cBhvr>
                                      <p:to>
                                        <p:strVal val="visible"/>
                                      </p:to>
                                    </p:set>
                                    <p:animEffect transition="in" filter="wipe(down)">
                                      <p:cBhvr>
                                        <p:cTn id="63" dur="500"/>
                                        <p:tgtEl>
                                          <p:spTgt spid="5">
                                            <p:txEl>
                                              <p:pRg st="16" end="16"/>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5">
                                            <p:txEl>
                                              <p:pRg st="17" end="17"/>
                                            </p:txEl>
                                          </p:spTgt>
                                        </p:tgtEl>
                                        <p:attrNameLst>
                                          <p:attrName>style.visibility</p:attrName>
                                        </p:attrNameLst>
                                      </p:cBhvr>
                                      <p:to>
                                        <p:strVal val="visible"/>
                                      </p:to>
                                    </p:set>
                                    <p:animEffect transition="in" filter="wipe(down)">
                                      <p:cBhvr>
                                        <p:cTn id="66"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14</a:t>
            </a:r>
          </a:p>
        </p:txBody>
      </p:sp>
      <p:sp>
        <p:nvSpPr>
          <p:cNvPr id="6" name="TextBox 5">
            <a:extLst>
              <a:ext uri="{FF2B5EF4-FFF2-40B4-BE49-F238E27FC236}">
                <a16:creationId xmlns:a16="http://schemas.microsoft.com/office/drawing/2014/main" id="{DA3015B5-16D0-4F42-8E5E-3701000CA54F}"/>
              </a:ext>
            </a:extLst>
          </p:cNvPr>
          <p:cNvSpPr txBox="1"/>
          <p:nvPr/>
        </p:nvSpPr>
        <p:spPr>
          <a:xfrm>
            <a:off x="4683760" y="691659"/>
            <a:ext cx="6096000" cy="5909310"/>
          </a:xfrm>
          <a:prstGeom prst="rect">
            <a:avLst/>
          </a:prstGeom>
          <a:noFill/>
        </p:spPr>
        <p:txBody>
          <a:bodyPr wrap="square">
            <a:spAutoFit/>
          </a:bodyPr>
          <a:lstStyle/>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6A9955"/>
                </a:solidFill>
                <a:effectLst/>
                <a:latin typeface="Times New Roman" panose="02020603050405020304" pitchFamily="18" charset="0"/>
                <a:cs typeface="Times New Roman" panose="02020603050405020304" pitchFamily="18" charset="0"/>
              </a:rPr>
              <a:t>// Distribute the ad impressions into buckets</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C586C0"/>
                </a:solidFill>
                <a:effectLst/>
                <a:latin typeface="Times New Roman" panose="02020603050405020304" pitchFamily="18" charset="0"/>
                <a:cs typeface="Times New Roman" panose="02020603050405020304" pitchFamily="18" charset="0"/>
              </a:rPr>
              <a:t>for</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double</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9CDCFE"/>
                </a:solidFill>
                <a:effectLst/>
                <a:latin typeface="Times New Roman" panose="02020603050405020304" pitchFamily="18" charset="0"/>
                <a:cs typeface="Times New Roman" panose="02020603050405020304" pitchFamily="18" charset="0"/>
              </a:rPr>
              <a:t>ctr</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9CDCFE"/>
                </a:solidFill>
                <a:effectLst/>
                <a:latin typeface="Times New Roman" panose="02020603050405020304" pitchFamily="18" charset="0"/>
                <a:cs typeface="Times New Roman" panose="02020603050405020304" pitchFamily="18" charset="0"/>
              </a:rPr>
              <a:t>ctrValues</a:t>
            </a:r>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569CD6"/>
                </a:solidFill>
                <a:effectLst/>
                <a:latin typeface="Times New Roman" panose="02020603050405020304" pitchFamily="18" charset="0"/>
                <a:cs typeface="Times New Roman" panose="02020603050405020304" pitchFamily="18" charset="0"/>
              </a:rPr>
              <a:t>int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bucketIndex</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a:solidFill>
                  <a:srgbClr val="569CD6"/>
                </a:solidFill>
                <a:effectLst/>
                <a:latin typeface="Times New Roman" panose="02020603050405020304" pitchFamily="18" charset="0"/>
                <a:cs typeface="Times New Roman" panose="02020603050405020304" pitchFamily="18" charset="0"/>
              </a:rPr>
              <a:t>int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9CDCFE"/>
                </a:solidFill>
                <a:effectLst/>
                <a:latin typeface="Times New Roman" panose="02020603050405020304" pitchFamily="18" charset="0"/>
                <a:cs typeface="Times New Roman" panose="02020603050405020304" pitchFamily="18" charset="0"/>
              </a:rPr>
              <a:t>ctr</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9CDCFE"/>
                </a:solidFill>
                <a:effectLst/>
                <a:latin typeface="Times New Roman" panose="02020603050405020304" pitchFamily="18" charset="0"/>
                <a:cs typeface="Times New Roman" panose="02020603050405020304" pitchFamily="18" charset="0"/>
              </a:rPr>
              <a:t>minCTR</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9CDCFE"/>
                </a:solidFill>
                <a:effectLst/>
                <a:latin typeface="Times New Roman" panose="02020603050405020304" pitchFamily="18" charset="0"/>
                <a:cs typeface="Times New Roman" panose="02020603050405020304" pitchFamily="18" charset="0"/>
              </a:rPr>
              <a:t>intervalSize</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C586C0"/>
                </a:solidFill>
                <a:effectLst/>
                <a:latin typeface="Times New Roman" panose="02020603050405020304" pitchFamily="18" charset="0"/>
                <a:cs typeface="Times New Roman" panose="02020603050405020304" pitchFamily="18" charset="0"/>
              </a:rPr>
              <a:t>if</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bucketIndex</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err="1">
                <a:solidFill>
                  <a:srgbClr val="9CDCFE"/>
                </a:solidFill>
                <a:effectLst/>
                <a:latin typeface="Times New Roman" panose="02020603050405020304" pitchFamily="18" charset="0"/>
                <a:cs typeface="Times New Roman" panose="02020603050405020304" pitchFamily="18" charset="0"/>
              </a:rPr>
              <a:t>numBuckets</a:t>
            </a:r>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bucketIndex</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6A9955"/>
                </a:solidFill>
                <a:effectLst/>
                <a:latin typeface="Times New Roman" panose="02020603050405020304" pitchFamily="18" charset="0"/>
                <a:cs typeface="Times New Roman" panose="02020603050405020304" pitchFamily="18" charset="0"/>
              </a:rPr>
              <a:t>// Place the maximum CTR value in the last bucket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buckets</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get</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9CDCFE"/>
                </a:solidFill>
                <a:effectLst/>
                <a:latin typeface="Times New Roman" panose="02020603050405020304" pitchFamily="18" charset="0"/>
                <a:cs typeface="Times New Roman" panose="02020603050405020304" pitchFamily="18" charset="0"/>
              </a:rPr>
              <a:t>bucketIndex</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DCDCAA"/>
                </a:solidFill>
                <a:effectLst/>
                <a:latin typeface="Times New Roman" panose="02020603050405020304" pitchFamily="18" charset="0"/>
                <a:cs typeface="Times New Roman" panose="02020603050405020304" pitchFamily="18" charset="0"/>
              </a:rPr>
              <a:t>add</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9CDCFE"/>
                </a:solidFill>
                <a:effectLst/>
                <a:latin typeface="Times New Roman" panose="02020603050405020304" pitchFamily="18" charset="0"/>
                <a:cs typeface="Times New Roman" panose="02020603050405020304" pitchFamily="18" charset="0"/>
              </a:rPr>
              <a:t>ctr</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p>
          <a:p>
            <a:br>
              <a:rPr lang="en-US" b="0" dirty="0">
                <a:solidFill>
                  <a:srgbClr val="D4D4D4"/>
                </a:solidFill>
                <a:effectLst/>
                <a:latin typeface="Times New Roman" panose="02020603050405020304" pitchFamily="18" charset="0"/>
                <a:cs typeface="Times New Roman" panose="02020603050405020304" pitchFamily="18" charset="0"/>
              </a:rPr>
            </a:b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6A9955"/>
                </a:solidFill>
                <a:effectLst/>
                <a:latin typeface="Times New Roman" panose="02020603050405020304" pitchFamily="18" charset="0"/>
                <a:cs typeface="Times New Roman" panose="02020603050405020304" pitchFamily="18" charset="0"/>
              </a:rPr>
              <a:t>// Sort the buckets</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C586C0"/>
                </a:solidFill>
                <a:effectLst/>
                <a:latin typeface="Times New Roman" panose="02020603050405020304" pitchFamily="18" charset="0"/>
                <a:cs typeface="Times New Roman" panose="02020603050405020304" pitchFamily="18" charset="0"/>
              </a:rPr>
              <a:t>for</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4EC9B0"/>
                </a:solidFill>
                <a:effectLst/>
                <a:latin typeface="Times New Roman" panose="02020603050405020304" pitchFamily="18" charset="0"/>
                <a:cs typeface="Times New Roman" panose="02020603050405020304" pitchFamily="18" charset="0"/>
              </a:rPr>
              <a:t>List</a:t>
            </a:r>
            <a:r>
              <a:rPr lang="en-US" b="0" dirty="0">
                <a:solidFill>
                  <a:srgbClr val="D4D4D4"/>
                </a:solidFill>
                <a:effectLst/>
                <a:latin typeface="Times New Roman" panose="02020603050405020304" pitchFamily="18" charset="0"/>
                <a:cs typeface="Times New Roman" panose="02020603050405020304" pitchFamily="18" charset="0"/>
              </a:rPr>
              <a:t>&lt;</a:t>
            </a:r>
            <a:r>
              <a:rPr lang="en-US" b="0" dirty="0">
                <a:solidFill>
                  <a:srgbClr val="4EC9B0"/>
                </a:solidFill>
                <a:effectLst/>
                <a:latin typeface="Times New Roman" panose="02020603050405020304" pitchFamily="18" charset="0"/>
                <a:cs typeface="Times New Roman" panose="02020603050405020304" pitchFamily="18" charset="0"/>
              </a:rPr>
              <a:t>Double</a:t>
            </a:r>
            <a:r>
              <a:rPr lang="en-US" b="0" dirty="0">
                <a:solidFill>
                  <a:srgbClr val="D4D4D4"/>
                </a:solidFill>
                <a:effectLst/>
                <a:latin typeface="Times New Roman" panose="02020603050405020304" pitchFamily="18" charset="0"/>
                <a:cs typeface="Times New Roman" panose="02020603050405020304" pitchFamily="18" charset="0"/>
              </a:rPr>
              <a:t>&gt; </a:t>
            </a:r>
            <a:r>
              <a:rPr lang="en-US" b="0" dirty="0">
                <a:solidFill>
                  <a:srgbClr val="9CDCFE"/>
                </a:solidFill>
                <a:effectLst/>
                <a:latin typeface="Times New Roman" panose="02020603050405020304" pitchFamily="18" charset="0"/>
                <a:cs typeface="Times New Roman" panose="02020603050405020304" pitchFamily="18" charset="0"/>
              </a:rPr>
              <a:t>bucket</a:t>
            </a:r>
            <a:r>
              <a:rPr lang="en-US" b="0" dirty="0">
                <a:solidFill>
                  <a:srgbClr val="D4D4D4"/>
                </a:solidFill>
                <a:effectLst/>
                <a:latin typeface="Times New Roman" panose="02020603050405020304" pitchFamily="18" charset="0"/>
                <a:cs typeface="Times New Roman" panose="02020603050405020304" pitchFamily="18" charset="0"/>
              </a:rPr>
              <a:t> : </a:t>
            </a:r>
            <a:r>
              <a:rPr lang="en-US" b="0" dirty="0">
                <a:solidFill>
                  <a:srgbClr val="9CDCFE"/>
                </a:solidFill>
                <a:effectLst/>
                <a:latin typeface="Times New Roman" panose="02020603050405020304" pitchFamily="18" charset="0"/>
                <a:cs typeface="Times New Roman" panose="02020603050405020304" pitchFamily="18" charset="0"/>
              </a:rPr>
              <a:t>buckets</a:t>
            </a:r>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err="1">
                <a:solidFill>
                  <a:srgbClr val="9CDCFE"/>
                </a:solidFill>
                <a:effectLst/>
                <a:latin typeface="Times New Roman" panose="02020603050405020304" pitchFamily="18" charset="0"/>
                <a:cs typeface="Times New Roman" panose="02020603050405020304" pitchFamily="18" charset="0"/>
              </a:rPr>
              <a:t>bucket</a:t>
            </a:r>
            <a:r>
              <a:rPr lang="en-US" b="0" dirty="0" err="1">
                <a:solidFill>
                  <a:srgbClr val="D4D4D4"/>
                </a:solidFill>
                <a:effectLst/>
                <a:latin typeface="Times New Roman" panose="02020603050405020304" pitchFamily="18" charset="0"/>
                <a:cs typeface="Times New Roman" panose="02020603050405020304" pitchFamily="18" charset="0"/>
              </a:rPr>
              <a:t>.</a:t>
            </a:r>
            <a:r>
              <a:rPr lang="en-US" b="0" dirty="0" err="1">
                <a:solidFill>
                  <a:srgbClr val="DCDCAA"/>
                </a:solidFill>
                <a:effectLst/>
                <a:latin typeface="Times New Roman" panose="02020603050405020304" pitchFamily="18" charset="0"/>
                <a:cs typeface="Times New Roman" panose="02020603050405020304" pitchFamily="18" charset="0"/>
              </a:rPr>
              <a:t>sort</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B5CEA8"/>
                </a:solidFill>
                <a:effectLst/>
                <a:latin typeface="Times New Roman" panose="02020603050405020304" pitchFamily="18" charset="0"/>
                <a:cs typeface="Times New Roman" panose="02020603050405020304" pitchFamily="18" charset="0"/>
              </a:rPr>
              <a:t>null</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569CD6"/>
                </a:solidFill>
                <a:effectLst/>
                <a:latin typeface="Times New Roman" panose="02020603050405020304" pitchFamily="18" charset="0"/>
                <a:cs typeface="Times New Roman" panose="02020603050405020304" pitchFamily="18" charset="0"/>
              </a:rPr>
              <a:t>;</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6A9955"/>
                </a:solidFill>
                <a:effectLst/>
                <a:latin typeface="Times New Roman" panose="02020603050405020304" pitchFamily="18" charset="0"/>
                <a:cs typeface="Times New Roman" panose="02020603050405020304" pitchFamily="18" charset="0"/>
              </a:rPr>
              <a:t>// Using the default sorting order (ascending)</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p>
          <a:p>
            <a:br>
              <a:rPr lang="en-US" b="0" dirty="0">
                <a:solidFill>
                  <a:srgbClr val="D4D4D4"/>
                </a:solidFill>
                <a:effectLst/>
                <a:latin typeface="Times New Roman" panose="02020603050405020304" pitchFamily="18" charset="0"/>
                <a:cs typeface="Times New Roman" panose="02020603050405020304" pitchFamily="18" charset="0"/>
              </a:rPr>
            </a:b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C586C0"/>
                </a:solidFill>
                <a:effectLst/>
                <a:latin typeface="Times New Roman" panose="02020603050405020304" pitchFamily="18" charset="0"/>
                <a:cs typeface="Times New Roman" panose="02020603050405020304" pitchFamily="18" charset="0"/>
              </a:rPr>
              <a:t>return</a:t>
            </a:r>
            <a:r>
              <a:rPr lang="en-US" b="0" dirty="0">
                <a:solidFill>
                  <a:srgbClr val="D4D4D4"/>
                </a:solidFill>
                <a:effectLst/>
                <a:latin typeface="Times New Roman" panose="02020603050405020304" pitchFamily="18" charset="0"/>
                <a:cs typeface="Times New Roman" panose="02020603050405020304" pitchFamily="18" charset="0"/>
              </a:rPr>
              <a:t> </a:t>
            </a:r>
            <a:r>
              <a:rPr lang="en-US" b="0" dirty="0">
                <a:solidFill>
                  <a:srgbClr val="9CDCFE"/>
                </a:solidFill>
                <a:effectLst/>
                <a:latin typeface="Times New Roman" panose="02020603050405020304" pitchFamily="18" charset="0"/>
                <a:cs typeface="Times New Roman" panose="02020603050405020304" pitchFamily="18" charset="0"/>
              </a:rPr>
              <a:t>buckets</a:t>
            </a:r>
            <a:r>
              <a:rPr lang="en-US" b="0" dirty="0">
                <a:solidFill>
                  <a:srgbClr val="569CD6"/>
                </a:solidFill>
                <a:effectLst/>
                <a:latin typeface="Times New Roman" panose="02020603050405020304" pitchFamily="18" charset="0"/>
                <a:cs typeface="Times New Roman" panose="02020603050405020304" pitchFamily="18" charset="0"/>
              </a:rPr>
              <a:t>;</a:t>
            </a:r>
            <a:endParaRPr lang="en-US" b="0" dirty="0">
              <a:solidFill>
                <a:srgbClr val="D4D4D4"/>
              </a:solidFill>
              <a:effectLst/>
              <a:latin typeface="Times New Roman" panose="02020603050405020304" pitchFamily="18" charset="0"/>
              <a:cs typeface="Times New Roman" panose="02020603050405020304" pitchFamily="18" charset="0"/>
            </a:endParaRPr>
          </a:p>
          <a:p>
            <a:r>
              <a:rPr lang="en-US" b="0" dirty="0">
                <a:solidFill>
                  <a:srgbClr val="D4D4D4"/>
                </a:solidFill>
                <a:effectLst/>
                <a:latin typeface="Times New Roman" panose="02020603050405020304" pitchFamily="18" charset="0"/>
                <a:cs typeface="Times New Roman" panose="02020603050405020304" pitchFamily="18" charset="0"/>
              </a:rPr>
              <a:t>    }</a:t>
            </a:r>
          </a:p>
          <a:p>
            <a:r>
              <a:rPr lang="en-US" b="0" dirty="0">
                <a:solidFill>
                  <a:srgbClr val="D4D4D4"/>
                </a:solidFill>
                <a:effectLst/>
                <a:latin typeface="Times New Roman" panose="02020603050405020304" pitchFamily="18" charset="0"/>
                <a:cs typeface="Times New Roman" panose="02020603050405020304" pitchFamily="18"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926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ircle(in)">
                                      <p:cBhvr>
                                        <p:cTn id="13" dur="2000"/>
                                        <p:tgtEl>
                                          <p:spTgt spid="6">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circle(in)">
                                      <p:cBhvr>
                                        <p:cTn id="16" dur="2000"/>
                                        <p:tgtEl>
                                          <p:spTgt spid="6">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circle(in)">
                                      <p:cBhvr>
                                        <p:cTn id="19" dur="2000"/>
                                        <p:tgtEl>
                                          <p:spTgt spid="6">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circle(in)">
                                      <p:cBhvr>
                                        <p:cTn id="22" dur="2000"/>
                                        <p:tgtEl>
                                          <p:spTgt spid="6">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circle(in)">
                                      <p:cBhvr>
                                        <p:cTn id="25" dur="2000"/>
                                        <p:tgtEl>
                                          <p:spTgt spid="6">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circle(in)">
                                      <p:cBhvr>
                                        <p:cTn id="28" dur="2000"/>
                                        <p:tgtEl>
                                          <p:spTgt spid="6">
                                            <p:txEl>
                                              <p:pRg st="7" end="7"/>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circle(in)">
                                      <p:cBhvr>
                                        <p:cTn id="31" dur="2000"/>
                                        <p:tgtEl>
                                          <p:spTgt spid="6">
                                            <p:txEl>
                                              <p:pRg st="8" end="8"/>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circle(in)">
                                      <p:cBhvr>
                                        <p:cTn id="34" dur="2000"/>
                                        <p:tgtEl>
                                          <p:spTgt spid="6">
                                            <p:txEl>
                                              <p:pRg st="9" end="9"/>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circle(in)">
                                      <p:cBhvr>
                                        <p:cTn id="37" dur="2000"/>
                                        <p:tgtEl>
                                          <p:spTgt spid="6">
                                            <p:txEl>
                                              <p:pRg st="10" end="10"/>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circle(in)">
                                      <p:cBhvr>
                                        <p:cTn id="40" dur="2000"/>
                                        <p:tgtEl>
                                          <p:spTgt spid="6">
                                            <p:txEl>
                                              <p:pRg st="11" end="11"/>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circle(in)">
                                      <p:cBhvr>
                                        <p:cTn id="43" dur="2000"/>
                                        <p:tgtEl>
                                          <p:spTgt spid="6">
                                            <p:txEl>
                                              <p:pRg st="12" end="12"/>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circle(in)">
                                      <p:cBhvr>
                                        <p:cTn id="46" dur="2000"/>
                                        <p:tgtEl>
                                          <p:spTgt spid="6">
                                            <p:txEl>
                                              <p:pRg st="13" end="13"/>
                                            </p:txEl>
                                          </p:spTgt>
                                        </p:tgtEl>
                                      </p:cBhvr>
                                    </p:animEffect>
                                  </p:childTnLst>
                                </p:cTn>
                              </p:par>
                              <p:par>
                                <p:cTn id="47" presetID="6" presetClass="entr" presetSubtype="16" fill="hold"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Effect transition="in" filter="circle(in)">
                                      <p:cBhvr>
                                        <p:cTn id="49" dur="20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15</a:t>
            </a:r>
          </a:p>
        </p:txBody>
      </p:sp>
      <p:sp>
        <p:nvSpPr>
          <p:cNvPr id="6" name="TextBox 5">
            <a:extLst>
              <a:ext uri="{FF2B5EF4-FFF2-40B4-BE49-F238E27FC236}">
                <a16:creationId xmlns:a16="http://schemas.microsoft.com/office/drawing/2014/main" id="{DA3015B5-16D0-4F42-8E5E-3701000CA54F}"/>
              </a:ext>
            </a:extLst>
          </p:cNvPr>
          <p:cNvSpPr txBox="1"/>
          <p:nvPr/>
        </p:nvSpPr>
        <p:spPr>
          <a:xfrm>
            <a:off x="4683760" y="1058198"/>
            <a:ext cx="6096000" cy="5036122"/>
          </a:xfrm>
          <a:prstGeom prst="rect">
            <a:avLst/>
          </a:prstGeom>
          <a:noFill/>
        </p:spPr>
        <p:txBody>
          <a:bodyPr wrap="square">
            <a:spAutoFit/>
          </a:bodyPr>
          <a:lstStyle/>
          <a:p>
            <a:pPr marL="342900" marR="0" lvl="0" indent="-342900">
              <a:lnSpc>
                <a:spcPct val="107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Reading Input: O(n), where n is the number of ad impressions.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Determining Range and Creating Buckets: This step has a time complexity of O(n)</a:t>
            </a:r>
          </a:p>
          <a:p>
            <a:pPr marL="342900" marR="0" lvl="0" indent="-342900">
              <a:lnSpc>
                <a:spcPct val="107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Distributing Impressions into Buckets: This step has a time complexity of O(n), as it loops through the entire array of CTR values.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Sorting Buckets: O(m * log(m)), where m is the average number of impressions in each bucket.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Concatenating Sorted Impressions: This step has a time complexity of O(n), where n is the total number of impressions.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Therefore, the overall time complexity of the given code can be considered as O(n + m * log(m)), where n is the number of ad impressions and m is the average number of impressions in each bucket.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A1BF434-41D6-4D28-9611-954088D97124}"/>
              </a:ext>
            </a:extLst>
          </p:cNvPr>
          <p:cNvSpPr txBox="1"/>
          <p:nvPr/>
        </p:nvSpPr>
        <p:spPr>
          <a:xfrm>
            <a:off x="4397407" y="275224"/>
            <a:ext cx="4225771" cy="553998"/>
          </a:xfrm>
          <a:prstGeom prst="rect">
            <a:avLst/>
          </a:prstGeom>
          <a:noFill/>
        </p:spPr>
        <p:txBody>
          <a:bodyPr wrap="square" rtlCol="0">
            <a:spAutoFit/>
          </a:bodyPr>
          <a:lstStyle/>
          <a:p>
            <a:r>
              <a:rPr lang="en-US" sz="3000" b="1" dirty="0">
                <a:solidFill>
                  <a:schemeClr val="bg1"/>
                </a:solidFill>
                <a:latin typeface="Times New Roman" panose="02020603050405020304" pitchFamily="18" charset="0"/>
                <a:cs typeface="Times New Roman" panose="02020603050405020304" pitchFamily="18" charset="0"/>
              </a:rPr>
              <a:t>Time Complexity</a:t>
            </a:r>
            <a:endParaRPr lang="en-US" dirty="0">
              <a:solidFill>
                <a:schemeClr val="bg1"/>
              </a:solidFill>
            </a:endParaRPr>
          </a:p>
        </p:txBody>
      </p:sp>
    </p:spTree>
    <p:extLst>
      <p:ext uri="{BB962C8B-B14F-4D97-AF65-F5344CB8AC3E}">
        <p14:creationId xmlns:p14="http://schemas.microsoft.com/office/powerpoint/2010/main" val="19244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nodeType="clickEffect">
                                  <p:stCondLst>
                                    <p:cond delay="0"/>
                                  </p:stCondLst>
                                  <p:childTnLst>
                                    <p:animRot by="21600000">
                                      <p:cBhvr>
                                        <p:cTn id="13" dur="2000" fill="hold"/>
                                        <p:tgtEl>
                                          <p:spTgt spid="6">
                                            <p:txEl>
                                              <p:pRg st="0" end="0"/>
                                            </p:txEl>
                                          </p:spTgt>
                                        </p:tgtEl>
                                        <p:attrNameLst>
                                          <p:attrName>r</p:attrName>
                                        </p:attrNameLst>
                                      </p:cBhvr>
                                    </p:animRot>
                                  </p:childTnLst>
                                </p:cTn>
                              </p:par>
                              <p:par>
                                <p:cTn id="14" presetID="8" presetClass="emph" presetSubtype="0" fill="hold" nodeType="withEffect">
                                  <p:stCondLst>
                                    <p:cond delay="0"/>
                                  </p:stCondLst>
                                  <p:childTnLst>
                                    <p:animRot by="21600000">
                                      <p:cBhvr>
                                        <p:cTn id="15" dur="2000" fill="hold"/>
                                        <p:tgtEl>
                                          <p:spTgt spid="6">
                                            <p:txEl>
                                              <p:pRg st="1" end="1"/>
                                            </p:txEl>
                                          </p:spTgt>
                                        </p:tgtEl>
                                        <p:attrNameLst>
                                          <p:attrName>r</p:attrName>
                                        </p:attrNameLst>
                                      </p:cBhvr>
                                    </p:animRot>
                                  </p:childTnLst>
                                </p:cTn>
                              </p:par>
                              <p:par>
                                <p:cTn id="16" presetID="8" presetClass="emph" presetSubtype="0" fill="hold" nodeType="withEffect">
                                  <p:stCondLst>
                                    <p:cond delay="0"/>
                                  </p:stCondLst>
                                  <p:childTnLst>
                                    <p:animRot by="21600000">
                                      <p:cBhvr>
                                        <p:cTn id="17" dur="2000" fill="hold"/>
                                        <p:tgtEl>
                                          <p:spTgt spid="6">
                                            <p:txEl>
                                              <p:pRg st="2" end="2"/>
                                            </p:txEl>
                                          </p:spTgt>
                                        </p:tgtEl>
                                        <p:attrNameLst>
                                          <p:attrName>r</p:attrName>
                                        </p:attrNameLst>
                                      </p:cBhvr>
                                    </p:animRot>
                                  </p:childTnLst>
                                </p:cTn>
                              </p:par>
                              <p:par>
                                <p:cTn id="18" presetID="8" presetClass="emph" presetSubtype="0" fill="hold" nodeType="withEffect">
                                  <p:stCondLst>
                                    <p:cond delay="0"/>
                                  </p:stCondLst>
                                  <p:childTnLst>
                                    <p:animRot by="21600000">
                                      <p:cBhvr>
                                        <p:cTn id="19" dur="2000" fill="hold"/>
                                        <p:tgtEl>
                                          <p:spTgt spid="6">
                                            <p:txEl>
                                              <p:pRg st="3" end="3"/>
                                            </p:txEl>
                                          </p:spTgt>
                                        </p:tgtEl>
                                        <p:attrNameLst>
                                          <p:attrName>r</p:attrName>
                                        </p:attrNameLst>
                                      </p:cBhvr>
                                    </p:animRot>
                                  </p:childTnLst>
                                </p:cTn>
                              </p:par>
                              <p:par>
                                <p:cTn id="20" presetID="8" presetClass="emph" presetSubtype="0" fill="hold" nodeType="withEffect">
                                  <p:stCondLst>
                                    <p:cond delay="0"/>
                                  </p:stCondLst>
                                  <p:childTnLst>
                                    <p:animRot by="21600000">
                                      <p:cBhvr>
                                        <p:cTn id="21" dur="2000" fill="hold"/>
                                        <p:tgtEl>
                                          <p:spTgt spid="6">
                                            <p:txEl>
                                              <p:pRg st="4" end="4"/>
                                            </p:txEl>
                                          </p:spTgt>
                                        </p:tgtEl>
                                        <p:attrNameLst>
                                          <p:attrName>r</p:attrName>
                                        </p:attrNameLst>
                                      </p:cBhvr>
                                    </p:animRot>
                                  </p:childTnLst>
                                </p:cTn>
                              </p:par>
                              <p:par>
                                <p:cTn id="22" presetID="8" presetClass="emph" presetSubtype="0" fill="hold" nodeType="withEffect">
                                  <p:stCondLst>
                                    <p:cond delay="0"/>
                                  </p:stCondLst>
                                  <p:childTnLst>
                                    <p:animRot by="21600000">
                                      <p:cBhvr>
                                        <p:cTn id="23" dur="2000" fill="hold"/>
                                        <p:tgtEl>
                                          <p:spTgt spid="6">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D8BD5064-D261-4052-8B4F-6502578B4E65}"/>
              </a:ext>
            </a:extLst>
          </p:cNvPr>
          <p:cNvSpPr>
            <a:spLocks noGrp="1"/>
          </p:cNvSpPr>
          <p:nvPr>
            <p:ph type="body" sz="quarter" idx="10"/>
          </p:nvPr>
        </p:nvSpPr>
        <p:spPr/>
        <p:txBody>
          <a:bodyPr/>
          <a:lstStyle/>
          <a:p>
            <a:r>
              <a:rPr lang="en-US" dirty="0">
                <a:solidFill>
                  <a:schemeClr val="bg1"/>
                </a:solidFill>
              </a:rPr>
              <a:t>Input and Output</a:t>
            </a:r>
          </a:p>
        </p:txBody>
      </p:sp>
      <p:grpSp>
        <p:nvGrpSpPr>
          <p:cNvPr id="26" name="Group 25">
            <a:extLst>
              <a:ext uri="{FF2B5EF4-FFF2-40B4-BE49-F238E27FC236}">
                <a16:creationId xmlns:a16="http://schemas.microsoft.com/office/drawing/2014/main" id="{05154134-B255-4B6B-A677-EA496C92A731}"/>
              </a:ext>
            </a:extLst>
          </p:cNvPr>
          <p:cNvGrpSpPr/>
          <p:nvPr/>
        </p:nvGrpSpPr>
        <p:grpSpPr>
          <a:xfrm>
            <a:off x="6298152" y="1558599"/>
            <a:ext cx="648602" cy="3943558"/>
            <a:chOff x="6283638" y="1889524"/>
            <a:chExt cx="648602" cy="3943558"/>
          </a:xfrm>
        </p:grpSpPr>
        <p:sp>
          <p:nvSpPr>
            <p:cNvPr id="4" name="Oval Callout 10">
              <a:extLst>
                <a:ext uri="{FF2B5EF4-FFF2-40B4-BE49-F238E27FC236}">
                  <a16:creationId xmlns:a16="http://schemas.microsoft.com/office/drawing/2014/main" id="{B2A5B0A2-E6E6-4ACC-898E-50A547A55925}"/>
                </a:ext>
              </a:extLst>
            </p:cNvPr>
            <p:cNvSpPr/>
            <p:nvPr/>
          </p:nvSpPr>
          <p:spPr>
            <a:xfrm rot="1639528">
              <a:off x="6299340" y="1889524"/>
              <a:ext cx="632898" cy="632898"/>
            </a:xfrm>
            <a:prstGeom prst="wedgeEllipseCallout">
              <a:avLst>
                <a:gd name="adj1" fmla="val -37346"/>
                <a:gd name="adj2" fmla="val 1379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Callout 11">
              <a:extLst>
                <a:ext uri="{FF2B5EF4-FFF2-40B4-BE49-F238E27FC236}">
                  <a16:creationId xmlns:a16="http://schemas.microsoft.com/office/drawing/2014/main" id="{1E0DDBA9-2304-49F3-B830-D6034E277B86}"/>
                </a:ext>
              </a:extLst>
            </p:cNvPr>
            <p:cNvSpPr/>
            <p:nvPr/>
          </p:nvSpPr>
          <p:spPr>
            <a:xfrm rot="1639528">
              <a:off x="6299340" y="2993078"/>
              <a:ext cx="632898" cy="632898"/>
            </a:xfrm>
            <a:prstGeom prst="wedgeEllipseCallout">
              <a:avLst>
                <a:gd name="adj1" fmla="val -74202"/>
                <a:gd name="adj2" fmla="val 729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Oval Callout 12">
              <a:extLst>
                <a:ext uri="{FF2B5EF4-FFF2-40B4-BE49-F238E27FC236}">
                  <a16:creationId xmlns:a16="http://schemas.microsoft.com/office/drawing/2014/main" id="{9EBC8736-2F09-4684-BC57-CF71FD523306}"/>
                </a:ext>
              </a:extLst>
            </p:cNvPr>
            <p:cNvSpPr/>
            <p:nvPr/>
          </p:nvSpPr>
          <p:spPr>
            <a:xfrm rot="1639528">
              <a:off x="6299342" y="5200184"/>
              <a:ext cx="632898" cy="632898"/>
            </a:xfrm>
            <a:prstGeom prst="wedgeEllipseCallout">
              <a:avLst>
                <a:gd name="adj1" fmla="val -139112"/>
                <a:gd name="adj2" fmla="val -654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Oval 31">
              <a:extLst>
                <a:ext uri="{FF2B5EF4-FFF2-40B4-BE49-F238E27FC236}">
                  <a16:creationId xmlns:a16="http://schemas.microsoft.com/office/drawing/2014/main" id="{24B8C616-4C06-4BF5-9412-D258547BDE42}"/>
                </a:ext>
              </a:extLst>
            </p:cNvPr>
            <p:cNvSpPr>
              <a:spLocks noChangeAspect="1"/>
            </p:cNvSpPr>
            <p:nvPr/>
          </p:nvSpPr>
          <p:spPr>
            <a:xfrm>
              <a:off x="6460377" y="5334894"/>
              <a:ext cx="310825" cy="298154"/>
            </a:xfrm>
            <a:custGeom>
              <a:avLst/>
              <a:gdLst/>
              <a:ahLst/>
              <a:cxnLst/>
              <a:rect l="l" t="t" r="r" b="b"/>
              <a:pathLst>
                <a:path w="3844509" h="3687783">
                  <a:moveTo>
                    <a:pt x="3058976" y="1638112"/>
                  </a:moveTo>
                  <a:lnTo>
                    <a:pt x="3589152" y="1638112"/>
                  </a:lnTo>
                  <a:cubicBezTo>
                    <a:pt x="3638858" y="1638112"/>
                    <a:pt x="3679152" y="1678406"/>
                    <a:pt x="3679152" y="1728112"/>
                  </a:cubicBezTo>
                  <a:cubicBezTo>
                    <a:pt x="3679152" y="1777818"/>
                    <a:pt x="3638858" y="1818112"/>
                    <a:pt x="3589152" y="1818112"/>
                  </a:cubicBezTo>
                  <a:lnTo>
                    <a:pt x="3200291" y="1818112"/>
                  </a:lnTo>
                  <a:cubicBezTo>
                    <a:pt x="3163154" y="1755131"/>
                    <a:pt x="3116528" y="1693960"/>
                    <a:pt x="3058976" y="1638112"/>
                  </a:cubicBezTo>
                  <a:close/>
                  <a:moveTo>
                    <a:pt x="181085" y="1638112"/>
                  </a:moveTo>
                  <a:lnTo>
                    <a:pt x="721085" y="1638112"/>
                  </a:lnTo>
                  <a:cubicBezTo>
                    <a:pt x="770791" y="1638112"/>
                    <a:pt x="811085" y="1678406"/>
                    <a:pt x="811085" y="1728112"/>
                  </a:cubicBezTo>
                  <a:cubicBezTo>
                    <a:pt x="811085" y="1777818"/>
                    <a:pt x="770791" y="1818112"/>
                    <a:pt x="721085" y="1818112"/>
                  </a:cubicBezTo>
                  <a:lnTo>
                    <a:pt x="181085" y="1818112"/>
                  </a:lnTo>
                  <a:cubicBezTo>
                    <a:pt x="131379" y="1818112"/>
                    <a:pt x="91085" y="1777818"/>
                    <a:pt x="91085" y="1728112"/>
                  </a:cubicBezTo>
                  <a:cubicBezTo>
                    <a:pt x="91085" y="1678406"/>
                    <a:pt x="131379" y="1638112"/>
                    <a:pt x="181085" y="1638112"/>
                  </a:cubicBezTo>
                  <a:close/>
                  <a:moveTo>
                    <a:pt x="2407996" y="1616759"/>
                  </a:moveTo>
                  <a:cubicBezTo>
                    <a:pt x="2441617" y="1617523"/>
                    <a:pt x="2476314" y="1619623"/>
                    <a:pt x="2512102" y="1623184"/>
                  </a:cubicBezTo>
                  <a:cubicBezTo>
                    <a:pt x="3111162" y="1718458"/>
                    <a:pt x="3282084" y="2201243"/>
                    <a:pt x="3279835" y="2465949"/>
                  </a:cubicBezTo>
                  <a:cubicBezTo>
                    <a:pt x="3835370" y="2585485"/>
                    <a:pt x="3867810" y="2977600"/>
                    <a:pt x="3836089" y="3163655"/>
                  </a:cubicBezTo>
                  <a:cubicBezTo>
                    <a:pt x="3757475" y="3560722"/>
                    <a:pt x="3236143" y="3678707"/>
                    <a:pt x="3054091" y="3680976"/>
                  </a:cubicBezTo>
                  <a:lnTo>
                    <a:pt x="749472" y="3687783"/>
                  </a:lnTo>
                  <a:cubicBezTo>
                    <a:pt x="462601" y="3670766"/>
                    <a:pt x="258482" y="3561857"/>
                    <a:pt x="95738" y="3371263"/>
                  </a:cubicBezTo>
                  <a:cubicBezTo>
                    <a:pt x="-51834" y="3177268"/>
                    <a:pt x="-3707" y="2901945"/>
                    <a:pt x="73013" y="2762709"/>
                  </a:cubicBezTo>
                  <a:cubicBezTo>
                    <a:pt x="131588" y="2662400"/>
                    <a:pt x="402999" y="2443202"/>
                    <a:pt x="748609" y="2500468"/>
                  </a:cubicBezTo>
                  <a:cubicBezTo>
                    <a:pt x="711949" y="2305751"/>
                    <a:pt x="809508" y="2118554"/>
                    <a:pt x="973702" y="2040037"/>
                  </a:cubicBezTo>
                  <a:cubicBezTo>
                    <a:pt x="1175350" y="1931150"/>
                    <a:pt x="1416864" y="1980501"/>
                    <a:pt x="1568863" y="2058070"/>
                  </a:cubicBezTo>
                  <a:cubicBezTo>
                    <a:pt x="1641270" y="1894278"/>
                    <a:pt x="1903671" y="1605293"/>
                    <a:pt x="2407996" y="1616759"/>
                  </a:cubicBezTo>
                  <a:close/>
                  <a:moveTo>
                    <a:pt x="1879032" y="828012"/>
                  </a:moveTo>
                  <a:cubicBezTo>
                    <a:pt x="2272018" y="828012"/>
                    <a:pt x="2606182" y="1079860"/>
                    <a:pt x="2727993" y="1431289"/>
                  </a:cubicBezTo>
                  <a:cubicBezTo>
                    <a:pt x="2662026" y="1407016"/>
                    <a:pt x="2589492" y="1387959"/>
                    <a:pt x="2509890" y="1375299"/>
                  </a:cubicBezTo>
                  <a:cubicBezTo>
                    <a:pt x="2471614" y="1371490"/>
                    <a:pt x="2434505" y="1369244"/>
                    <a:pt x="2398546" y="1368427"/>
                  </a:cubicBezTo>
                  <a:cubicBezTo>
                    <a:pt x="1859157" y="1356164"/>
                    <a:pt x="1578511" y="1665241"/>
                    <a:pt x="1501070" y="1840421"/>
                  </a:cubicBezTo>
                  <a:cubicBezTo>
                    <a:pt x="1366956" y="1771979"/>
                    <a:pt x="1167682" y="1724078"/>
                    <a:pt x="981368" y="1776353"/>
                  </a:cubicBezTo>
                  <a:cubicBezTo>
                    <a:pt x="979360" y="1760421"/>
                    <a:pt x="978932" y="1744316"/>
                    <a:pt x="978932" y="1728112"/>
                  </a:cubicBezTo>
                  <a:cubicBezTo>
                    <a:pt x="978932" y="1231000"/>
                    <a:pt x="1381920" y="828012"/>
                    <a:pt x="1879032" y="828012"/>
                  </a:cubicBezTo>
                  <a:close/>
                  <a:moveTo>
                    <a:pt x="3036221" y="480881"/>
                  </a:moveTo>
                  <a:cubicBezTo>
                    <a:pt x="3059254" y="480881"/>
                    <a:pt x="3082287" y="489668"/>
                    <a:pt x="3099861" y="507242"/>
                  </a:cubicBezTo>
                  <a:cubicBezTo>
                    <a:pt x="3135008" y="542389"/>
                    <a:pt x="3135008" y="599374"/>
                    <a:pt x="3099861" y="634521"/>
                  </a:cubicBezTo>
                  <a:lnTo>
                    <a:pt x="2718023" y="1016359"/>
                  </a:lnTo>
                  <a:cubicBezTo>
                    <a:pt x="2682876" y="1051506"/>
                    <a:pt x="2625891" y="1051506"/>
                    <a:pt x="2590744" y="1016359"/>
                  </a:cubicBezTo>
                  <a:cubicBezTo>
                    <a:pt x="2555597" y="981211"/>
                    <a:pt x="2555597" y="924227"/>
                    <a:pt x="2590744" y="889079"/>
                  </a:cubicBezTo>
                  <a:lnTo>
                    <a:pt x="2972582" y="507242"/>
                  </a:lnTo>
                  <a:cubicBezTo>
                    <a:pt x="2990155" y="489668"/>
                    <a:pt x="3013188" y="480881"/>
                    <a:pt x="3036221" y="480881"/>
                  </a:cubicBezTo>
                  <a:close/>
                  <a:moveTo>
                    <a:pt x="710166" y="439080"/>
                  </a:moveTo>
                  <a:cubicBezTo>
                    <a:pt x="733199" y="439080"/>
                    <a:pt x="756232" y="447867"/>
                    <a:pt x="773806" y="465441"/>
                  </a:cubicBezTo>
                  <a:lnTo>
                    <a:pt x="1155643" y="847278"/>
                  </a:lnTo>
                  <a:cubicBezTo>
                    <a:pt x="1190791" y="882426"/>
                    <a:pt x="1190791" y="939410"/>
                    <a:pt x="1155643" y="974558"/>
                  </a:cubicBezTo>
                  <a:cubicBezTo>
                    <a:pt x="1120496" y="1009705"/>
                    <a:pt x="1063512" y="1009705"/>
                    <a:pt x="1028364" y="974558"/>
                  </a:cubicBezTo>
                  <a:lnTo>
                    <a:pt x="646526" y="592720"/>
                  </a:lnTo>
                  <a:cubicBezTo>
                    <a:pt x="611379" y="557573"/>
                    <a:pt x="611379" y="500588"/>
                    <a:pt x="646526" y="465441"/>
                  </a:cubicBezTo>
                  <a:cubicBezTo>
                    <a:pt x="664100" y="447867"/>
                    <a:pt x="687133" y="439080"/>
                    <a:pt x="710166" y="439080"/>
                  </a:cubicBezTo>
                  <a:close/>
                  <a:moveTo>
                    <a:pt x="1879032" y="0"/>
                  </a:moveTo>
                  <a:cubicBezTo>
                    <a:pt x="1928738" y="0"/>
                    <a:pt x="1969032" y="40294"/>
                    <a:pt x="1969032" y="90000"/>
                  </a:cubicBezTo>
                  <a:lnTo>
                    <a:pt x="1969032" y="630000"/>
                  </a:lnTo>
                  <a:cubicBezTo>
                    <a:pt x="1969032" y="679706"/>
                    <a:pt x="1928738" y="720000"/>
                    <a:pt x="1879032" y="720000"/>
                  </a:cubicBezTo>
                  <a:cubicBezTo>
                    <a:pt x="1829326" y="720000"/>
                    <a:pt x="1789032" y="679706"/>
                    <a:pt x="1789032" y="630000"/>
                  </a:cubicBezTo>
                  <a:lnTo>
                    <a:pt x="1789032" y="90000"/>
                  </a:lnTo>
                  <a:cubicBezTo>
                    <a:pt x="1789032" y="40294"/>
                    <a:pt x="1829326" y="0"/>
                    <a:pt x="18790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 name="Freeform 19">
              <a:extLst>
                <a:ext uri="{FF2B5EF4-FFF2-40B4-BE49-F238E27FC236}">
                  <a16:creationId xmlns:a16="http://schemas.microsoft.com/office/drawing/2014/main" id="{0492D986-0F72-42C9-BE04-61DE41EDFF6B}"/>
                </a:ext>
              </a:extLst>
            </p:cNvPr>
            <p:cNvSpPr>
              <a:spLocks noChangeAspect="1"/>
            </p:cNvSpPr>
            <p:nvPr/>
          </p:nvSpPr>
          <p:spPr>
            <a:xfrm flipH="1">
              <a:off x="6467131" y="2066888"/>
              <a:ext cx="310825" cy="229271"/>
            </a:xfrm>
            <a:custGeom>
              <a:avLst/>
              <a:gdLst/>
              <a:ahLst/>
              <a:cxnLst/>
              <a:rect l="l" t="t" r="r" b="b"/>
              <a:pathLst>
                <a:path w="4114619" h="3035027">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 name="Trapezoid 2">
              <a:extLst>
                <a:ext uri="{FF2B5EF4-FFF2-40B4-BE49-F238E27FC236}">
                  <a16:creationId xmlns:a16="http://schemas.microsoft.com/office/drawing/2014/main" id="{FEE721A2-DB36-49EB-A3F3-DF5F4C3F16C3}"/>
                </a:ext>
              </a:extLst>
            </p:cNvPr>
            <p:cNvSpPr>
              <a:spLocks noChangeAspect="1"/>
            </p:cNvSpPr>
            <p:nvPr/>
          </p:nvSpPr>
          <p:spPr>
            <a:xfrm>
              <a:off x="6515547" y="3154114"/>
              <a:ext cx="251055" cy="310825"/>
            </a:xfrm>
            <a:custGeom>
              <a:avLst/>
              <a:gdLst/>
              <a:ahLst/>
              <a:cxnLst/>
              <a:rect l="l" t="t" r="r" b="b"/>
              <a:pathLst>
                <a:path w="3176916" h="3933269">
                  <a:moveTo>
                    <a:pt x="1597126" y="1340437"/>
                  </a:moveTo>
                  <a:cubicBezTo>
                    <a:pt x="1516725" y="1340222"/>
                    <a:pt x="1389074" y="1393456"/>
                    <a:pt x="1340877" y="1496151"/>
                  </a:cubicBezTo>
                  <a:cubicBezTo>
                    <a:pt x="1343250" y="1522078"/>
                    <a:pt x="1343241" y="1512286"/>
                    <a:pt x="1347995" y="1554882"/>
                  </a:cubicBezTo>
                  <a:cubicBezTo>
                    <a:pt x="1416100" y="1454837"/>
                    <a:pt x="1524178" y="1437570"/>
                    <a:pt x="1593513" y="1429698"/>
                  </a:cubicBezTo>
                  <a:cubicBezTo>
                    <a:pt x="1662848" y="1421826"/>
                    <a:pt x="1796931" y="1484376"/>
                    <a:pt x="1831845" y="1544793"/>
                  </a:cubicBezTo>
                  <a:cubicBezTo>
                    <a:pt x="1835344" y="1495673"/>
                    <a:pt x="1834080" y="1513228"/>
                    <a:pt x="1837578" y="1468870"/>
                  </a:cubicBezTo>
                  <a:cubicBezTo>
                    <a:pt x="1774303" y="1383001"/>
                    <a:pt x="1677527" y="1340652"/>
                    <a:pt x="1597126" y="1340437"/>
                  </a:cubicBezTo>
                  <a:close/>
                  <a:moveTo>
                    <a:pt x="2160240" y="1304708"/>
                  </a:moveTo>
                  <a:lnTo>
                    <a:pt x="3176916" y="1304708"/>
                  </a:lnTo>
                  <a:lnTo>
                    <a:pt x="3176916" y="1520732"/>
                  </a:lnTo>
                  <a:lnTo>
                    <a:pt x="2160240" y="1520732"/>
                  </a:lnTo>
                  <a:close/>
                  <a:moveTo>
                    <a:pt x="0" y="1304708"/>
                  </a:moveTo>
                  <a:lnTo>
                    <a:pt x="1016676" y="1304708"/>
                  </a:lnTo>
                  <a:lnTo>
                    <a:pt x="1016676" y="1520732"/>
                  </a:lnTo>
                  <a:lnTo>
                    <a:pt x="0" y="1520732"/>
                  </a:lnTo>
                  <a:close/>
                  <a:moveTo>
                    <a:pt x="1586368" y="1190405"/>
                  </a:moveTo>
                  <a:cubicBezTo>
                    <a:pt x="1742191" y="1188817"/>
                    <a:pt x="1896109" y="1256762"/>
                    <a:pt x="1914771" y="1391382"/>
                  </a:cubicBezTo>
                  <a:lnTo>
                    <a:pt x="2359597" y="3933269"/>
                  </a:lnTo>
                  <a:lnTo>
                    <a:pt x="847429" y="3933269"/>
                  </a:lnTo>
                  <a:lnTo>
                    <a:pt x="1246535" y="1406622"/>
                  </a:lnTo>
                  <a:cubicBezTo>
                    <a:pt x="1272818" y="1263112"/>
                    <a:pt x="1430545" y="1191992"/>
                    <a:pt x="1586368" y="1190405"/>
                  </a:cubicBezTo>
                  <a:close/>
                  <a:moveTo>
                    <a:pt x="2642670" y="318729"/>
                  </a:moveTo>
                  <a:lnTo>
                    <a:pt x="2795422" y="471481"/>
                  </a:lnTo>
                  <a:lnTo>
                    <a:pt x="2076524" y="1190379"/>
                  </a:lnTo>
                  <a:lnTo>
                    <a:pt x="1923772" y="1037627"/>
                  </a:lnTo>
                  <a:close/>
                  <a:moveTo>
                    <a:pt x="564355" y="318729"/>
                  </a:moveTo>
                  <a:lnTo>
                    <a:pt x="1283254" y="1037627"/>
                  </a:lnTo>
                  <a:lnTo>
                    <a:pt x="1130501" y="1190379"/>
                  </a:lnTo>
                  <a:lnTo>
                    <a:pt x="411603" y="471481"/>
                  </a:lnTo>
                  <a:close/>
                  <a:moveTo>
                    <a:pt x="1495501" y="0"/>
                  </a:moveTo>
                  <a:lnTo>
                    <a:pt x="1711525" y="0"/>
                  </a:lnTo>
                  <a:lnTo>
                    <a:pt x="1711525" y="1016676"/>
                  </a:lnTo>
                  <a:lnTo>
                    <a:pt x="1495501" y="1016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9" name="Oval Callout 11">
              <a:extLst>
                <a:ext uri="{FF2B5EF4-FFF2-40B4-BE49-F238E27FC236}">
                  <a16:creationId xmlns:a16="http://schemas.microsoft.com/office/drawing/2014/main" id="{D20362AE-3F22-420F-B13B-5BF572FD8B78}"/>
                </a:ext>
              </a:extLst>
            </p:cNvPr>
            <p:cNvSpPr/>
            <p:nvPr/>
          </p:nvSpPr>
          <p:spPr>
            <a:xfrm rot="1639528">
              <a:off x="6283638" y="4096630"/>
              <a:ext cx="632898" cy="632898"/>
            </a:xfrm>
            <a:prstGeom prst="wedgeEllipseCallout">
              <a:avLst>
                <a:gd name="adj1" fmla="val -105807"/>
                <a:gd name="adj2" fmla="val 55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3" name="Freeform 32">
              <a:extLst>
                <a:ext uri="{FF2B5EF4-FFF2-40B4-BE49-F238E27FC236}">
                  <a16:creationId xmlns:a16="http://schemas.microsoft.com/office/drawing/2014/main" id="{2F408F84-619E-4C4D-B9A2-CEAFB7B9A6C7}"/>
                </a:ext>
              </a:extLst>
            </p:cNvPr>
            <p:cNvSpPr>
              <a:spLocks noChangeAspect="1"/>
            </p:cNvSpPr>
            <p:nvPr/>
          </p:nvSpPr>
          <p:spPr>
            <a:xfrm>
              <a:off x="6450785" y="4238231"/>
              <a:ext cx="298603" cy="349699"/>
            </a:xfrm>
            <a:custGeom>
              <a:avLst/>
              <a:gdLst/>
              <a:ahLst/>
              <a:cxnLst/>
              <a:rect l="l" t="t" r="r" b="b"/>
              <a:pathLst>
                <a:path w="3232631" h="3785798">
                  <a:moveTo>
                    <a:pt x="460870" y="1533749"/>
                  </a:moveTo>
                  <a:cubicBezTo>
                    <a:pt x="401217" y="1533749"/>
                    <a:pt x="352858" y="1582108"/>
                    <a:pt x="352858" y="1641761"/>
                  </a:cubicBezTo>
                  <a:cubicBezTo>
                    <a:pt x="352858" y="1701414"/>
                    <a:pt x="401217" y="1749773"/>
                    <a:pt x="460870" y="1749773"/>
                  </a:cubicBezTo>
                  <a:cubicBezTo>
                    <a:pt x="520523" y="1749773"/>
                    <a:pt x="568882" y="1701414"/>
                    <a:pt x="568882" y="1641761"/>
                  </a:cubicBezTo>
                  <a:cubicBezTo>
                    <a:pt x="568882" y="1582108"/>
                    <a:pt x="520523" y="1533749"/>
                    <a:pt x="460870" y="1533749"/>
                  </a:cubicBezTo>
                  <a:close/>
                  <a:moveTo>
                    <a:pt x="2244716" y="0"/>
                  </a:moveTo>
                  <a:cubicBezTo>
                    <a:pt x="1836936" y="590768"/>
                    <a:pt x="1646438" y="1376188"/>
                    <a:pt x="2021783" y="1604817"/>
                  </a:cubicBezTo>
                  <a:cubicBezTo>
                    <a:pt x="2660788" y="1872620"/>
                    <a:pt x="2666053" y="1511205"/>
                    <a:pt x="3232631" y="914400"/>
                  </a:cubicBezTo>
                  <a:cubicBezTo>
                    <a:pt x="2905546" y="1955101"/>
                    <a:pt x="3126198" y="2339427"/>
                    <a:pt x="3220100" y="2841447"/>
                  </a:cubicBezTo>
                  <a:cubicBezTo>
                    <a:pt x="2881156" y="2563656"/>
                    <a:pt x="2671847" y="1792725"/>
                    <a:pt x="2040941" y="2208140"/>
                  </a:cubicBezTo>
                  <a:cubicBezTo>
                    <a:pt x="1635720" y="2540033"/>
                    <a:pt x="1852592" y="3227466"/>
                    <a:pt x="2281980" y="3785798"/>
                  </a:cubicBezTo>
                  <a:cubicBezTo>
                    <a:pt x="1456762" y="3630405"/>
                    <a:pt x="360883" y="2851877"/>
                    <a:pt x="0" y="1864325"/>
                  </a:cubicBezTo>
                  <a:cubicBezTo>
                    <a:pt x="143866" y="1576594"/>
                    <a:pt x="732908" y="390144"/>
                    <a:pt x="22447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pic>
        <p:nvPicPr>
          <p:cNvPr id="27" name="Picture Placeholder 26">
            <a:extLst>
              <a:ext uri="{FF2B5EF4-FFF2-40B4-BE49-F238E27FC236}">
                <a16:creationId xmlns:a16="http://schemas.microsoft.com/office/drawing/2014/main" id="{2CAD5FCD-CC0F-4AFB-9DEB-04E88CB3650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6879" b="6879"/>
          <a:stretch>
            <a:fillRect/>
          </a:stretch>
        </p:blipFill>
        <p:spPr/>
      </p:pic>
      <p:sp>
        <p:nvSpPr>
          <p:cNvPr id="25" name="Freeform: Shape 24">
            <a:extLst>
              <a:ext uri="{FF2B5EF4-FFF2-40B4-BE49-F238E27FC236}">
                <a16:creationId xmlns:a16="http://schemas.microsoft.com/office/drawing/2014/main" id="{F28207A8-0FEF-400B-845F-94A95BA8E25C}"/>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16</a:t>
            </a:r>
          </a:p>
        </p:txBody>
      </p:sp>
      <p:sp>
        <p:nvSpPr>
          <p:cNvPr id="29" name="TextBox 28">
            <a:extLst>
              <a:ext uri="{FF2B5EF4-FFF2-40B4-BE49-F238E27FC236}">
                <a16:creationId xmlns:a16="http://schemas.microsoft.com/office/drawing/2014/main" id="{54AA8273-3974-43BA-A747-07D14492C7DF}"/>
              </a:ext>
            </a:extLst>
          </p:cNvPr>
          <p:cNvSpPr txBox="1"/>
          <p:nvPr/>
        </p:nvSpPr>
        <p:spPr>
          <a:xfrm>
            <a:off x="7482709" y="1368149"/>
            <a:ext cx="6096000" cy="5078313"/>
          </a:xfrm>
          <a:prstGeom prst="rect">
            <a:avLst/>
          </a:prstGeom>
          <a:noFill/>
        </p:spPr>
        <p:txBody>
          <a:bodyPr wrap="square">
            <a:spAutoFit/>
          </a:bodyPr>
          <a:lstStyle/>
          <a:p>
            <a:endParaRPr lang="en-US" dirty="0"/>
          </a:p>
          <a:p>
            <a:r>
              <a:rPr lang="en-US" dirty="0">
                <a:solidFill>
                  <a:schemeClr val="bg1"/>
                </a:solidFill>
              </a:rPr>
              <a:t>Enter the number of ad impressions: 5</a:t>
            </a:r>
          </a:p>
          <a:p>
            <a:r>
              <a:rPr lang="en-US" dirty="0">
                <a:solidFill>
                  <a:schemeClr val="bg1"/>
                </a:solidFill>
              </a:rPr>
              <a:t>Enter CTR for impression 1: 10.214578963</a:t>
            </a:r>
          </a:p>
          <a:p>
            <a:r>
              <a:rPr lang="en-US" dirty="0">
                <a:solidFill>
                  <a:schemeClr val="bg1"/>
                </a:solidFill>
              </a:rPr>
              <a:t>Enter CTR for impression 2: 12458.01245788</a:t>
            </a:r>
          </a:p>
          <a:p>
            <a:endParaRPr lang="en-US" dirty="0">
              <a:solidFill>
                <a:schemeClr val="bg1"/>
              </a:solidFill>
            </a:endParaRPr>
          </a:p>
          <a:p>
            <a:endParaRPr lang="en-US" dirty="0">
              <a:solidFill>
                <a:schemeClr val="bg1"/>
              </a:solidFill>
            </a:endParaRPr>
          </a:p>
          <a:p>
            <a:r>
              <a:rPr lang="en-US" dirty="0">
                <a:solidFill>
                  <a:schemeClr val="bg1"/>
                </a:solidFill>
              </a:rPr>
              <a:t>Enter CTR for impression 3: 0.12457869</a:t>
            </a:r>
          </a:p>
          <a:p>
            <a:r>
              <a:rPr lang="en-US" dirty="0">
                <a:solidFill>
                  <a:schemeClr val="bg1"/>
                </a:solidFill>
              </a:rPr>
              <a:t>Enter CTR for impression 4: 0.0000245788445</a:t>
            </a:r>
          </a:p>
          <a:p>
            <a:endParaRPr lang="en-US" dirty="0">
              <a:solidFill>
                <a:schemeClr val="bg1"/>
              </a:solidFill>
            </a:endParaRPr>
          </a:p>
          <a:p>
            <a:endParaRPr lang="en-US" dirty="0">
              <a:solidFill>
                <a:schemeClr val="bg1"/>
              </a:solidFill>
            </a:endParaRPr>
          </a:p>
          <a:p>
            <a:r>
              <a:rPr lang="en-US" dirty="0">
                <a:solidFill>
                  <a:schemeClr val="bg1"/>
                </a:solidFill>
              </a:rPr>
              <a:t>Enter CTR for impression 5: 0.12596325</a:t>
            </a:r>
          </a:p>
          <a:p>
            <a:r>
              <a:rPr lang="en-US" dirty="0">
                <a:solidFill>
                  <a:schemeClr val="bg1"/>
                </a:solidFill>
              </a:rPr>
              <a:t>Sorted Impressions:</a:t>
            </a:r>
          </a:p>
          <a:p>
            <a:r>
              <a:rPr lang="en-US" dirty="0">
                <a:solidFill>
                  <a:schemeClr val="bg1"/>
                </a:solidFill>
              </a:rPr>
              <a:t>2.45788445E-5    </a:t>
            </a:r>
          </a:p>
          <a:p>
            <a:r>
              <a:rPr lang="en-US" dirty="0">
                <a:solidFill>
                  <a:schemeClr val="bg1"/>
                </a:solidFill>
              </a:rPr>
              <a:t>  </a:t>
            </a:r>
          </a:p>
          <a:p>
            <a:r>
              <a:rPr lang="en-US" dirty="0">
                <a:solidFill>
                  <a:schemeClr val="bg1"/>
                </a:solidFill>
              </a:rPr>
              <a:t>0.12457869</a:t>
            </a:r>
          </a:p>
          <a:p>
            <a:r>
              <a:rPr lang="en-US" dirty="0">
                <a:solidFill>
                  <a:schemeClr val="bg1"/>
                </a:solidFill>
              </a:rPr>
              <a:t>0.12596325</a:t>
            </a:r>
          </a:p>
          <a:p>
            <a:r>
              <a:rPr lang="en-US" dirty="0">
                <a:solidFill>
                  <a:schemeClr val="bg1"/>
                </a:solidFill>
              </a:rPr>
              <a:t>10.214578963       </a:t>
            </a:r>
          </a:p>
          <a:p>
            <a:r>
              <a:rPr lang="en-US" dirty="0">
                <a:solidFill>
                  <a:schemeClr val="bg1"/>
                </a:solidFill>
              </a:rPr>
              <a:t>12458.01245788 </a:t>
            </a:r>
          </a:p>
        </p:txBody>
      </p:sp>
    </p:spTree>
    <p:extLst>
      <p:ext uri="{BB962C8B-B14F-4D97-AF65-F5344CB8AC3E}">
        <p14:creationId xmlns:p14="http://schemas.microsoft.com/office/powerpoint/2010/main" val="36686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circle(in)">
                                      <p:cBhvr>
                                        <p:cTn id="7" dur="20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heel(1)">
                                      <p:cBhvr>
                                        <p:cTn id="12" dur="2000"/>
                                        <p:tgtEl>
                                          <p:spTgt spid="29"/>
                                        </p:tgtEl>
                                      </p:cBhvr>
                                    </p:animEffect>
                                  </p:childTnLst>
                                </p:cTn>
                              </p:par>
                              <p:par>
                                <p:cTn id="13" presetID="21" presetClass="entr" presetSubtype="1"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heel(1)">
                                      <p:cBhvr>
                                        <p:cTn id="15" dur="2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anim calcmode="lin" valueType="num">
                                      <p:cBhvr>
                                        <p:cTn id="21" dur="1000" fill="hold"/>
                                        <p:tgtEl>
                                          <p:spTgt spid="27"/>
                                        </p:tgtEl>
                                        <p:attrNameLst>
                                          <p:attrName>ppt_x</p:attrName>
                                        </p:attrNameLst>
                                      </p:cBhvr>
                                      <p:tavLst>
                                        <p:tav tm="0">
                                          <p:val>
                                            <p:strVal val="#ppt_x"/>
                                          </p:val>
                                        </p:tav>
                                        <p:tav tm="100000">
                                          <p:val>
                                            <p:strVal val="#ppt_x"/>
                                          </p:val>
                                        </p:tav>
                                      </p:tavLst>
                                    </p:anim>
                                    <p:anim calcmode="lin" valueType="num">
                                      <p:cBhvr>
                                        <p:cTn id="2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B56C8-2ECC-40CE-8512-1AB853C9BE30}"/>
              </a:ext>
            </a:extLst>
          </p:cNvPr>
          <p:cNvSpPr txBox="1"/>
          <p:nvPr/>
        </p:nvSpPr>
        <p:spPr>
          <a:xfrm>
            <a:off x="3093720" y="0"/>
            <a:ext cx="6364517" cy="923330"/>
          </a:xfrm>
          <a:prstGeom prst="rect">
            <a:avLst/>
          </a:prstGeom>
          <a:noFill/>
        </p:spPr>
        <p:txBody>
          <a:bodyPr wrap="square" rtlCol="0" anchor="ctr">
            <a:spAutoFit/>
          </a:bodyPr>
          <a:lstStyle/>
          <a:p>
            <a:pPr algn="r"/>
            <a:r>
              <a:rPr lang="en-US" altLang="ko-KR" sz="5400" dirty="0">
                <a:solidFill>
                  <a:schemeClr val="bg1"/>
                </a:solidFill>
                <a:latin typeface="+mj-lt"/>
                <a:cs typeface="Arial" pitchFamily="34" charset="0"/>
              </a:rPr>
              <a:t>Problem Scenario</a:t>
            </a:r>
            <a:endParaRPr lang="ko-KR" altLang="en-US" sz="5400" dirty="0">
              <a:solidFill>
                <a:schemeClr val="bg1"/>
              </a:solidFill>
              <a:latin typeface="+mj-lt"/>
              <a:cs typeface="Arial" pitchFamily="34" charset="0"/>
            </a:endParaRPr>
          </a:p>
        </p:txBody>
      </p:sp>
      <p:sp>
        <p:nvSpPr>
          <p:cNvPr id="5" name="TextBox 4">
            <a:extLst>
              <a:ext uri="{FF2B5EF4-FFF2-40B4-BE49-F238E27FC236}">
                <a16:creationId xmlns:a16="http://schemas.microsoft.com/office/drawing/2014/main" id="{741A0F63-016E-4E7F-AFC8-9130D440DE0C}"/>
              </a:ext>
            </a:extLst>
          </p:cNvPr>
          <p:cNvSpPr txBox="1"/>
          <p:nvPr/>
        </p:nvSpPr>
        <p:spPr>
          <a:xfrm>
            <a:off x="947916" y="986521"/>
            <a:ext cx="8881884" cy="5871479"/>
          </a:xfrm>
          <a:prstGeom prst="rect">
            <a:avLst/>
          </a:prstGeom>
          <a:noFill/>
        </p:spPr>
        <p:txBody>
          <a:bodyPr wrap="square" rtlCol="0">
            <a:spAutoFit/>
          </a:bodyPr>
          <a:lstStyle/>
          <a:p>
            <a:pPr>
              <a:lnSpc>
                <a:spcPct val="107000"/>
              </a:lnSpc>
              <a:spcAft>
                <a:spcPts val="800"/>
              </a:spcAft>
            </a:pPr>
            <a:r>
              <a:rPr lang="en-US" sz="2800" b="1" u="sng" dirty="0">
                <a:solidFill>
                  <a:schemeClr val="accent1"/>
                </a:solidFill>
                <a:latin typeface="Times New Roman" panose="02020603050405020304" pitchFamily="18" charset="0"/>
                <a:cs typeface="Times New Roman" panose="02020603050405020304" pitchFamily="18" charset="0"/>
              </a:rPr>
              <a:t>Problem:</a:t>
            </a:r>
            <a:r>
              <a:rPr lang="en-US" sz="2800" b="1" dirty="0">
                <a:solidFill>
                  <a:schemeClr val="accent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When dealing with large datasets and performing range queries, bucket sort can be employed to quickly find elements falling within a given range. The elements are divided into buckets based on their values, and each bucket is sorted individually. This approach can significantly reduce the time complexity of range queries.</a:t>
            </a:r>
          </a:p>
          <a:p>
            <a:pPr>
              <a:lnSpc>
                <a:spcPct val="107000"/>
              </a:lnSpc>
              <a:spcAft>
                <a:spcPts val="800"/>
              </a:spcAft>
            </a:pPr>
            <a:r>
              <a:rPr lang="en-US" sz="20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Input Format</a:t>
            </a:r>
            <a:r>
              <a:rPr lang="en-US" sz="2000"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A large dataset of elements.</a:t>
            </a:r>
          </a:p>
          <a:p>
            <a:r>
              <a:rPr lang="en-US" sz="2000" dirty="0">
                <a:solidFill>
                  <a:schemeClr val="bg1"/>
                </a:solidFill>
                <a:latin typeface="Times New Roman" panose="02020603050405020304" pitchFamily="18" charset="0"/>
                <a:cs typeface="Times New Roman" panose="02020603050405020304" pitchFamily="18" charset="0"/>
              </a:rPr>
              <a:t>The range within which elements are to be queried.</a:t>
            </a:r>
          </a:p>
          <a:p>
            <a:r>
              <a:rPr lang="en-US" sz="2000" dirty="0">
                <a:solidFill>
                  <a:schemeClr val="bg1"/>
                </a:solidFill>
                <a:latin typeface="Times New Roman" panose="02020603050405020304" pitchFamily="18" charset="0"/>
                <a:cs typeface="Times New Roman" panose="02020603050405020304" pitchFamily="18" charset="0"/>
              </a:rPr>
              <a:t>Example: Suppose we have the following dataset:</a:t>
            </a:r>
          </a:p>
          <a:p>
            <a:r>
              <a:rPr lang="en-US" sz="2000" dirty="0">
                <a:solidFill>
                  <a:schemeClr val="bg1"/>
                </a:solidFill>
                <a:latin typeface="Times New Roman" panose="02020603050405020304" pitchFamily="18" charset="0"/>
                <a:cs typeface="Times New Roman" panose="02020603050405020304" pitchFamily="18" charset="0"/>
              </a:rPr>
              <a:t> [35, 12, 48, 20, 10, 30, 55, 42, 25, 17].</a:t>
            </a:r>
          </a:p>
          <a:p>
            <a:r>
              <a:rPr lang="en-US" sz="2000" dirty="0">
                <a:solidFill>
                  <a:schemeClr val="bg1"/>
                </a:solidFill>
                <a:latin typeface="Times New Roman" panose="02020603050405020304" pitchFamily="18" charset="0"/>
                <a:cs typeface="Times New Roman" panose="02020603050405020304" pitchFamily="18" charset="0"/>
              </a:rPr>
              <a:t> We want to find elements within the range of 20 to 40.</a:t>
            </a:r>
          </a:p>
          <a:p>
            <a:pPr>
              <a:lnSpc>
                <a:spcPct val="107000"/>
              </a:lnSpc>
              <a:spcAft>
                <a:spcPts val="800"/>
              </a:spcAft>
            </a:pPr>
            <a:endParaRPr lang="en-US" sz="20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Output Format</a:t>
            </a:r>
            <a:r>
              <a:rPr lang="en-US" sz="2000"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Output: The elements falling within the range [20, 40] from the given dataset are</a:t>
            </a:r>
          </a:p>
          <a:p>
            <a:r>
              <a:rPr lang="en-US" sz="2000" dirty="0">
                <a:solidFill>
                  <a:schemeClr val="bg1"/>
                </a:solidFill>
                <a:latin typeface="Times New Roman" panose="02020603050405020304" pitchFamily="18" charset="0"/>
                <a:cs typeface="Times New Roman" panose="02020603050405020304" pitchFamily="18" charset="0"/>
              </a:rPr>
              <a:t> [20, 25, 30, 35].</a:t>
            </a:r>
          </a:p>
          <a:p>
            <a:endParaRPr lang="ko-KR" altLang="en-US" sz="1200" dirty="0">
              <a:solidFill>
                <a:schemeClr val="bg1"/>
              </a:solidFill>
              <a:cs typeface="Arial" pitchFamily="34" charset="0"/>
            </a:endParaRPr>
          </a:p>
        </p:txBody>
      </p:sp>
      <p:sp>
        <p:nvSpPr>
          <p:cNvPr id="6" name="Freeform: Shape 5">
            <a:extLst>
              <a:ext uri="{FF2B5EF4-FFF2-40B4-BE49-F238E27FC236}">
                <a16:creationId xmlns:a16="http://schemas.microsoft.com/office/drawing/2014/main" id="{DDA0B3BB-0607-4FA9-B3D6-E4DE1B0DD258}"/>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2386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arn(inVertic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arn(inVertic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arn(inVertic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arn(inVertic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arn(inVertical)">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arn(inVertic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arn(inVertic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barn(inVertical)">
                                      <p:cBhvr>
                                        <p:cTn id="5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3144769" y="107091"/>
            <a:ext cx="5096732" cy="3352566"/>
            <a:chOff x="5113342" y="2212209"/>
            <a:chExt cx="5574750" cy="3637467"/>
          </a:xfrm>
        </p:grpSpPr>
        <p:sp>
          <p:nvSpPr>
            <p:cNvPr id="8" name="TextBox 7">
              <a:extLst>
                <a:ext uri="{FF2B5EF4-FFF2-40B4-BE49-F238E27FC236}">
                  <a16:creationId xmlns:a16="http://schemas.microsoft.com/office/drawing/2014/main" id="{5CF5BDA4-10C7-46A6-AC30-523A3FC438AC}"/>
                </a:ext>
              </a:extLst>
            </p:cNvPr>
            <p:cNvSpPr txBox="1"/>
            <p:nvPr/>
          </p:nvSpPr>
          <p:spPr>
            <a:xfrm>
              <a:off x="5910940" y="2212209"/>
              <a:ext cx="4777152" cy="769441"/>
            </a:xfrm>
            <a:prstGeom prst="rect">
              <a:avLst/>
            </a:prstGeom>
            <a:noFill/>
          </p:spPr>
          <p:txBody>
            <a:bodyPr wrap="square" rtlCol="0" anchor="ctr">
              <a:spAutoFit/>
            </a:bodyPr>
            <a:lstStyle/>
            <a:p>
              <a:r>
                <a:rPr lang="en-US" altLang="ko-KR" sz="4400" b="1" dirty="0">
                  <a:solidFill>
                    <a:schemeClr val="bg1"/>
                  </a:solidFill>
                  <a:latin typeface="+mj-lt"/>
                  <a:cs typeface="Arial" pitchFamily="34" charset="0"/>
                </a:rPr>
                <a:t>Submitted By</a:t>
              </a:r>
              <a:endParaRPr lang="ko-KR" altLang="en-US" sz="44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5113342" y="2699311"/>
              <a:ext cx="4777097" cy="3150365"/>
            </a:xfrm>
            <a:prstGeom prst="rect">
              <a:avLst/>
            </a:prstGeom>
            <a:noFill/>
          </p:spPr>
          <p:txBody>
            <a:bodyPr wrap="square" rtlCol="0" anchor="ctr">
              <a:spAutoFit/>
            </a:bodyPr>
            <a:lstStyle/>
            <a:p>
              <a:pPr algn="r"/>
              <a:endParaRPr lang="en-US" altLang="ko-KR" sz="1867" dirty="0">
                <a:solidFill>
                  <a:schemeClr val="bg1"/>
                </a:solidFill>
                <a:cs typeface="Arial" pitchFamily="34" charset="0"/>
              </a:endParaRPr>
            </a:p>
            <a:p>
              <a:pPr algn="r"/>
              <a:r>
                <a:rPr lang="en-US" altLang="ko-KR" sz="1867" dirty="0">
                  <a:solidFill>
                    <a:schemeClr val="bg1"/>
                  </a:solidFill>
                  <a:cs typeface="Arial" pitchFamily="34" charset="0"/>
                </a:rPr>
                <a:t> </a:t>
              </a:r>
              <a:r>
                <a:rPr lang="en-US" altLang="ko-KR" dirty="0">
                  <a:solidFill>
                    <a:schemeClr val="bg1"/>
                  </a:solidFill>
                  <a:latin typeface="Times New Roman" panose="02020603050405020304" pitchFamily="18" charset="0"/>
                  <a:cs typeface="Times New Roman" panose="02020603050405020304" pitchFamily="18" charset="0"/>
                </a:rPr>
                <a:t>Pankaj Mahanto</a:t>
              </a:r>
            </a:p>
            <a:p>
              <a:pPr algn="r"/>
              <a:r>
                <a:rPr lang="en-US" altLang="ko-KR" dirty="0">
                  <a:solidFill>
                    <a:schemeClr val="bg1"/>
                  </a:solidFill>
                  <a:latin typeface="Times New Roman" panose="02020603050405020304" pitchFamily="18" charset="0"/>
                  <a:cs typeface="Times New Roman" panose="02020603050405020304" pitchFamily="18" charset="0"/>
                </a:rPr>
                <a:t> ID: 213902002</a:t>
              </a:r>
            </a:p>
            <a:p>
              <a:pPr algn="r"/>
              <a:r>
                <a:rPr lang="en-US" altLang="ko-KR" dirty="0" err="1">
                  <a:solidFill>
                    <a:schemeClr val="bg1"/>
                  </a:solidFill>
                  <a:latin typeface="Times New Roman" panose="02020603050405020304" pitchFamily="18" charset="0"/>
                  <a:cs typeface="Times New Roman" panose="02020603050405020304" pitchFamily="18" charset="0"/>
                </a:rPr>
                <a:t>Rabby</a:t>
              </a:r>
              <a:r>
                <a:rPr lang="en-US" altLang="ko-KR" dirty="0">
                  <a:solidFill>
                    <a:schemeClr val="bg1"/>
                  </a:solidFill>
                  <a:latin typeface="Times New Roman" panose="02020603050405020304" pitchFamily="18" charset="0"/>
                  <a:cs typeface="Times New Roman" panose="02020603050405020304" pitchFamily="18" charset="0"/>
                </a:rPr>
                <a:t> Khan</a:t>
              </a:r>
            </a:p>
            <a:p>
              <a:pPr algn="r"/>
              <a:r>
                <a:rPr lang="en-US" altLang="ko-KR" dirty="0">
                  <a:solidFill>
                    <a:schemeClr val="bg1"/>
                  </a:solidFill>
                  <a:latin typeface="Times New Roman" panose="02020603050405020304" pitchFamily="18" charset="0"/>
                  <a:cs typeface="Times New Roman" panose="02020603050405020304" pitchFamily="18" charset="0"/>
                </a:rPr>
                <a:t> ID: 213902037</a:t>
              </a:r>
            </a:p>
            <a:p>
              <a:pPr algn="r"/>
              <a:r>
                <a:rPr lang="en-US" altLang="ko-KR" dirty="0" err="1">
                  <a:solidFill>
                    <a:schemeClr val="bg1"/>
                  </a:solidFill>
                  <a:latin typeface="Times New Roman" panose="02020603050405020304" pitchFamily="18" charset="0"/>
                  <a:cs typeface="Times New Roman" panose="02020603050405020304" pitchFamily="18" charset="0"/>
                </a:rPr>
                <a:t>Mostak</a:t>
              </a:r>
              <a:r>
                <a:rPr lang="en-US" altLang="ko-KR" dirty="0">
                  <a:solidFill>
                    <a:schemeClr val="bg1"/>
                  </a:solidFill>
                  <a:latin typeface="Times New Roman" panose="02020603050405020304" pitchFamily="18" charset="0"/>
                  <a:cs typeface="Times New Roman" panose="02020603050405020304" pitchFamily="18" charset="0"/>
                </a:rPr>
                <a:t> Ahamed</a:t>
              </a:r>
            </a:p>
            <a:p>
              <a:pPr algn="r"/>
              <a:r>
                <a:rPr lang="en-US" altLang="ko-KR" dirty="0">
                  <a:solidFill>
                    <a:schemeClr val="bg1"/>
                  </a:solidFill>
                  <a:latin typeface="Times New Roman" panose="02020603050405020304" pitchFamily="18" charset="0"/>
                  <a:cs typeface="Times New Roman" panose="02020603050405020304" pitchFamily="18" charset="0"/>
                </a:rPr>
                <a:t> ID: 213902126</a:t>
              </a:r>
            </a:p>
            <a:p>
              <a:pPr algn="r"/>
              <a:endParaRPr lang="en-US" altLang="ko-KR" dirty="0">
                <a:solidFill>
                  <a:schemeClr val="bg1"/>
                </a:solidFill>
                <a:latin typeface="Times New Roman" panose="02020603050405020304" pitchFamily="18" charset="0"/>
                <a:cs typeface="Times New Roman" panose="02020603050405020304" pitchFamily="18" charset="0"/>
              </a:endParaRPr>
            </a:p>
            <a:p>
              <a:endParaRPr lang="en-US" altLang="ko-KR" sz="1867" dirty="0">
                <a:solidFill>
                  <a:schemeClr val="bg1"/>
                </a:solidFill>
                <a:cs typeface="Arial" pitchFamily="34" charset="0"/>
              </a:endParaRPr>
            </a:p>
            <a:p>
              <a:endParaRPr lang="ko-KR" altLang="en-US" sz="1867" dirty="0">
                <a:solidFill>
                  <a:schemeClr val="bg1"/>
                </a:solidFill>
                <a:cs typeface="Arial" pitchFamily="34" charset="0"/>
              </a:endParaRPr>
            </a:p>
          </p:txBody>
        </p:sp>
      </p:grpSp>
      <p:sp>
        <p:nvSpPr>
          <p:cNvPr id="5" name="Freeform: Shape 4">
            <a:extLst>
              <a:ext uri="{FF2B5EF4-FFF2-40B4-BE49-F238E27FC236}">
                <a16:creationId xmlns:a16="http://schemas.microsoft.com/office/drawing/2014/main" id="{8CC48A87-9F3C-4EB6-B604-5144F52BE494}"/>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F95889D-C744-4DE0-ACD1-90419B487420}"/>
              </a:ext>
            </a:extLst>
          </p:cNvPr>
          <p:cNvSpPr txBox="1"/>
          <p:nvPr/>
        </p:nvSpPr>
        <p:spPr>
          <a:xfrm>
            <a:off x="8453120" y="4290240"/>
            <a:ext cx="3559946" cy="1723549"/>
          </a:xfrm>
          <a:prstGeom prst="rect">
            <a:avLst/>
          </a:prstGeom>
          <a:noFill/>
        </p:spPr>
        <p:txBody>
          <a:bodyPr wrap="square" rtlCol="0" anchor="ctr">
            <a:spAutoFit/>
          </a:bodyPr>
          <a:lstStyle/>
          <a:p>
            <a:r>
              <a:rPr lang="en-US" altLang="ko-KR" sz="2800" b="1" dirty="0">
                <a:solidFill>
                  <a:schemeClr val="bg1"/>
                </a:solidFill>
                <a:latin typeface="+mj-lt"/>
                <a:cs typeface="Arial" pitchFamily="34" charset="0"/>
              </a:rPr>
              <a:t>Submitted To</a:t>
            </a:r>
          </a:p>
          <a:p>
            <a:endParaRPr lang="en-US" altLang="ko-KR" sz="2400" b="1" dirty="0">
              <a:solidFill>
                <a:schemeClr val="bg1"/>
              </a:solidFill>
              <a:latin typeface="+mj-lt"/>
              <a:cs typeface="Arial" pitchFamily="34" charset="0"/>
            </a:endParaRPr>
          </a:p>
          <a:p>
            <a:r>
              <a:rPr lang="en-US" altLang="ko-KR" b="1" dirty="0">
                <a:solidFill>
                  <a:schemeClr val="bg1"/>
                </a:solidFill>
                <a:latin typeface="Times New Roman" panose="02020603050405020304" pitchFamily="18" charset="0"/>
                <a:cs typeface="Times New Roman" panose="02020603050405020304" pitchFamily="18" charset="0"/>
              </a:rPr>
              <a:t>Md. </a:t>
            </a:r>
            <a:r>
              <a:rPr lang="en-US" altLang="ko-KR" b="1" dirty="0" err="1">
                <a:solidFill>
                  <a:schemeClr val="bg1"/>
                </a:solidFill>
                <a:latin typeface="Times New Roman" panose="02020603050405020304" pitchFamily="18" charset="0"/>
                <a:cs typeface="Times New Roman" panose="02020603050405020304" pitchFamily="18" charset="0"/>
              </a:rPr>
              <a:t>Sultanul</a:t>
            </a:r>
            <a:r>
              <a:rPr lang="en-US" altLang="ko-KR" b="1" dirty="0">
                <a:solidFill>
                  <a:schemeClr val="bg1"/>
                </a:solidFill>
                <a:latin typeface="Times New Roman" panose="02020603050405020304" pitchFamily="18" charset="0"/>
                <a:cs typeface="Times New Roman" panose="02020603050405020304" pitchFamily="18" charset="0"/>
              </a:rPr>
              <a:t> Islam </a:t>
            </a:r>
            <a:r>
              <a:rPr lang="en-US" altLang="ko-KR" b="1" dirty="0" err="1">
                <a:solidFill>
                  <a:schemeClr val="bg1"/>
                </a:solidFill>
                <a:latin typeface="Times New Roman" panose="02020603050405020304" pitchFamily="18" charset="0"/>
                <a:cs typeface="Times New Roman" panose="02020603050405020304" pitchFamily="18" charset="0"/>
              </a:rPr>
              <a:t>Ovi</a:t>
            </a:r>
            <a:endParaRPr lang="en-US" altLang="ko-KR" b="1" dirty="0">
              <a:solidFill>
                <a:schemeClr val="bg1"/>
              </a:solidFill>
              <a:latin typeface="Times New Roman" panose="02020603050405020304" pitchFamily="18" charset="0"/>
              <a:cs typeface="Times New Roman" panose="02020603050405020304" pitchFamily="18" charset="0"/>
            </a:endParaRPr>
          </a:p>
          <a:p>
            <a:r>
              <a:rPr lang="en-US" altLang="ko-KR" b="1" dirty="0">
                <a:solidFill>
                  <a:schemeClr val="bg1"/>
                </a:solidFill>
                <a:latin typeface="Times New Roman" panose="02020603050405020304" pitchFamily="18" charset="0"/>
                <a:cs typeface="Times New Roman" panose="02020603050405020304" pitchFamily="18" charset="0"/>
              </a:rPr>
              <a:t>Lecture, CSE Department</a:t>
            </a:r>
          </a:p>
          <a:p>
            <a:r>
              <a:rPr lang="en-US" altLang="ko-KR" b="1" dirty="0">
                <a:solidFill>
                  <a:schemeClr val="bg1"/>
                </a:solidFill>
                <a:latin typeface="Times New Roman" panose="02020603050405020304" pitchFamily="18" charset="0"/>
                <a:cs typeface="Times New Roman" panose="02020603050405020304" pitchFamily="18" charset="0"/>
              </a:rPr>
              <a:t>Green University of Bangladesh</a:t>
            </a:r>
            <a:endParaRPr lang="ko-KR" altLang="en-US" b="1" dirty="0">
              <a:solidFill>
                <a:schemeClr val="bg1"/>
              </a:solidFill>
              <a:latin typeface="Times New Roman" panose="02020603050405020304" pitchFamily="18" charset="0"/>
              <a:cs typeface="Times New Roman" panose="02020603050405020304" pitchFamily="18" charset="0"/>
            </a:endParaRPr>
          </a:p>
        </p:txBody>
      </p:sp>
      <p:pic>
        <p:nvPicPr>
          <p:cNvPr id="3" name="Graphic 2" descr="Cursor with solid fill">
            <a:extLst>
              <a:ext uri="{FF2B5EF4-FFF2-40B4-BE49-F238E27FC236}">
                <a16:creationId xmlns:a16="http://schemas.microsoft.com/office/drawing/2014/main" id="{009BF1A6-F920-45B1-9E2D-FB04AF246F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1186524">
            <a:off x="6799704" y="2345703"/>
            <a:ext cx="2216282" cy="2216282"/>
          </a:xfrm>
          <a:prstGeom prst="rect">
            <a:avLst/>
          </a:prstGeom>
        </p:spPr>
      </p:pic>
    </p:spTree>
    <p:extLst>
      <p:ext uri="{BB962C8B-B14F-4D97-AF65-F5344CB8AC3E}">
        <p14:creationId xmlns:p14="http://schemas.microsoft.com/office/powerpoint/2010/main" val="127823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solidFill>
                  <a:schemeClr val="bg1"/>
                </a:solidFill>
                <a:cs typeface="Times New Roman" panose="02020603050405020304" pitchFamily="18" charset="0"/>
              </a:rPr>
              <a:t>All Step</a:t>
            </a:r>
          </a:p>
        </p:txBody>
      </p:sp>
      <p:sp>
        <p:nvSpPr>
          <p:cNvPr id="3" name="Isosceles Triangle 61">
            <a:extLst>
              <a:ext uri="{FF2B5EF4-FFF2-40B4-BE49-F238E27FC236}">
                <a16:creationId xmlns:a16="http://schemas.microsoft.com/office/drawing/2014/main" id="{52D7DDD7-09A8-4BA7-858B-395E1FB302AF}"/>
              </a:ext>
            </a:extLst>
          </p:cNvPr>
          <p:cNvSpPr/>
          <p:nvPr/>
        </p:nvSpPr>
        <p:spPr>
          <a:xfrm rot="3584032">
            <a:off x="4999627" y="1821283"/>
            <a:ext cx="2921856" cy="3834460"/>
          </a:xfrm>
          <a:custGeom>
            <a:avLst/>
            <a:gdLst/>
            <a:ahLst/>
            <a:cxnLst/>
            <a:rect l="l" t="t" r="r" b="b"/>
            <a:pathLst>
              <a:path w="2571340" h="3374463">
                <a:moveTo>
                  <a:pt x="194133" y="1409566"/>
                </a:moveTo>
                <a:lnTo>
                  <a:pt x="344169" y="1502938"/>
                </a:lnTo>
                <a:cubicBezTo>
                  <a:pt x="73307" y="1938169"/>
                  <a:pt x="136087" y="2502332"/>
                  <a:pt x="496001" y="2867371"/>
                </a:cubicBezTo>
                <a:cubicBezTo>
                  <a:pt x="855916" y="3232410"/>
                  <a:pt x="1419135" y="3303158"/>
                  <a:pt x="1858151" y="3038476"/>
                </a:cubicBezTo>
                <a:cubicBezTo>
                  <a:pt x="2297167" y="2773793"/>
                  <a:pt x="2497527" y="2242683"/>
                  <a:pt x="2342723" y="1753984"/>
                </a:cubicBezTo>
                <a:cubicBezTo>
                  <a:pt x="2190311" y="1272834"/>
                  <a:pt x="1732744" y="956291"/>
                  <a:pt x="1230673" y="982086"/>
                </a:cubicBezTo>
                <a:lnTo>
                  <a:pt x="1230777" y="982870"/>
                </a:lnTo>
                <a:lnTo>
                  <a:pt x="970744" y="982870"/>
                </a:lnTo>
                <a:lnTo>
                  <a:pt x="1100761" y="0"/>
                </a:lnTo>
                <a:lnTo>
                  <a:pt x="1207395" y="806117"/>
                </a:lnTo>
                <a:cubicBezTo>
                  <a:pt x="1795169" y="769721"/>
                  <a:pt x="2333023" y="1138157"/>
                  <a:pt x="2511192" y="1700619"/>
                </a:cubicBezTo>
                <a:cubicBezTo>
                  <a:pt x="2690666" y="2267201"/>
                  <a:pt x="2458375" y="2882952"/>
                  <a:pt x="1949395" y="3189817"/>
                </a:cubicBezTo>
                <a:cubicBezTo>
                  <a:pt x="1440415" y="3496681"/>
                  <a:pt x="787436" y="3414658"/>
                  <a:pt x="370163" y="2991444"/>
                </a:cubicBezTo>
                <a:cubicBezTo>
                  <a:pt x="-47111" y="2568231"/>
                  <a:pt x="-119895" y="1914158"/>
                  <a:pt x="194133" y="14095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E41756D1-8CF1-43F5-98F6-7B58A2484714}"/>
              </a:ext>
            </a:extLst>
          </p:cNvPr>
          <p:cNvSpPr/>
          <p:nvPr/>
        </p:nvSpPr>
        <p:spPr>
          <a:xfrm>
            <a:off x="5732424" y="2268792"/>
            <a:ext cx="762478" cy="7624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 name="Oval 4">
            <a:extLst>
              <a:ext uri="{FF2B5EF4-FFF2-40B4-BE49-F238E27FC236}">
                <a16:creationId xmlns:a16="http://schemas.microsoft.com/office/drawing/2014/main" id="{577B39CC-65B3-4684-97B8-69E400F92730}"/>
              </a:ext>
            </a:extLst>
          </p:cNvPr>
          <p:cNvSpPr/>
          <p:nvPr/>
        </p:nvSpPr>
        <p:spPr>
          <a:xfrm>
            <a:off x="5732424" y="4905732"/>
            <a:ext cx="762478" cy="7624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Oval 5">
            <a:extLst>
              <a:ext uri="{FF2B5EF4-FFF2-40B4-BE49-F238E27FC236}">
                <a16:creationId xmlns:a16="http://schemas.microsoft.com/office/drawing/2014/main" id="{B35D32C8-2D47-4E3D-86E0-9A2893159290}"/>
              </a:ext>
            </a:extLst>
          </p:cNvPr>
          <p:cNvSpPr/>
          <p:nvPr/>
        </p:nvSpPr>
        <p:spPr>
          <a:xfrm>
            <a:off x="4362386" y="3559644"/>
            <a:ext cx="762478" cy="7624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6">
            <a:extLst>
              <a:ext uri="{FF2B5EF4-FFF2-40B4-BE49-F238E27FC236}">
                <a16:creationId xmlns:a16="http://schemas.microsoft.com/office/drawing/2014/main" id="{1B023F44-C6F9-4A67-8E1F-42C418FEADBE}"/>
              </a:ext>
            </a:extLst>
          </p:cNvPr>
          <p:cNvSpPr/>
          <p:nvPr/>
        </p:nvSpPr>
        <p:spPr>
          <a:xfrm>
            <a:off x="6993662" y="3559644"/>
            <a:ext cx="762478" cy="7624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TextBox 7">
            <a:extLst>
              <a:ext uri="{FF2B5EF4-FFF2-40B4-BE49-F238E27FC236}">
                <a16:creationId xmlns:a16="http://schemas.microsoft.com/office/drawing/2014/main" id="{BF2CD058-10BE-4318-9734-21F0F998D6D2}"/>
              </a:ext>
            </a:extLst>
          </p:cNvPr>
          <p:cNvSpPr txBox="1"/>
          <p:nvPr/>
        </p:nvSpPr>
        <p:spPr>
          <a:xfrm>
            <a:off x="5849810" y="2408343"/>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9" name="TextBox 8">
            <a:extLst>
              <a:ext uri="{FF2B5EF4-FFF2-40B4-BE49-F238E27FC236}">
                <a16:creationId xmlns:a16="http://schemas.microsoft.com/office/drawing/2014/main" id="{6CAD5E53-71C7-4CA1-8A1E-1EFD54A84952}"/>
              </a:ext>
            </a:extLst>
          </p:cNvPr>
          <p:cNvSpPr txBox="1"/>
          <p:nvPr/>
        </p:nvSpPr>
        <p:spPr>
          <a:xfrm>
            <a:off x="4479771" y="3710052"/>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0" name="TextBox 9">
            <a:extLst>
              <a:ext uri="{FF2B5EF4-FFF2-40B4-BE49-F238E27FC236}">
                <a16:creationId xmlns:a16="http://schemas.microsoft.com/office/drawing/2014/main" id="{F39E408B-F2AE-45F3-9C42-360793010155}"/>
              </a:ext>
            </a:extLst>
          </p:cNvPr>
          <p:cNvSpPr txBox="1"/>
          <p:nvPr/>
        </p:nvSpPr>
        <p:spPr>
          <a:xfrm>
            <a:off x="5849810" y="5056139"/>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11" name="TextBox 10">
            <a:extLst>
              <a:ext uri="{FF2B5EF4-FFF2-40B4-BE49-F238E27FC236}">
                <a16:creationId xmlns:a16="http://schemas.microsoft.com/office/drawing/2014/main" id="{D46DAFAE-6DB8-43DE-A2CB-270E0EE608ED}"/>
              </a:ext>
            </a:extLst>
          </p:cNvPr>
          <p:cNvSpPr txBox="1"/>
          <p:nvPr/>
        </p:nvSpPr>
        <p:spPr>
          <a:xfrm>
            <a:off x="7111047" y="3710052"/>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14" name="TextBox 13">
            <a:extLst>
              <a:ext uri="{FF2B5EF4-FFF2-40B4-BE49-F238E27FC236}">
                <a16:creationId xmlns:a16="http://schemas.microsoft.com/office/drawing/2014/main" id="{FAA621C5-ED49-441D-AF5D-B2A1B47DE2FB}"/>
              </a:ext>
            </a:extLst>
          </p:cNvPr>
          <p:cNvSpPr txBox="1"/>
          <p:nvPr/>
        </p:nvSpPr>
        <p:spPr>
          <a:xfrm>
            <a:off x="1866900" y="1789530"/>
            <a:ext cx="3563549" cy="861774"/>
          </a:xfrm>
          <a:prstGeom prst="rect">
            <a:avLst/>
          </a:prstGeom>
          <a:noFill/>
        </p:spPr>
        <p:txBody>
          <a:bodyPr wrap="square" rtlCol="0">
            <a:spAutoFit/>
          </a:bodyPr>
          <a:lstStyle/>
          <a:p>
            <a:pPr algn="r"/>
            <a:r>
              <a:rPr lang="en-US" altLang="ko-KR" sz="2500" b="1" dirty="0">
                <a:solidFill>
                  <a:schemeClr val="accent2"/>
                </a:solidFill>
                <a:latin typeface="Times New Roman" panose="02020603050405020304" pitchFamily="18" charset="0"/>
                <a:cs typeface="Times New Roman" panose="02020603050405020304" pitchFamily="18" charset="0"/>
              </a:rPr>
              <a:t>How to Solved the Problem</a:t>
            </a:r>
            <a:endParaRPr lang="ko-KR" altLang="en-US" sz="2500" b="1" dirty="0">
              <a:solidFill>
                <a:schemeClr val="accent2"/>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ADAEFFD-C726-42AD-8FAD-D2F9E1739CAA}"/>
              </a:ext>
            </a:extLst>
          </p:cNvPr>
          <p:cNvSpPr txBox="1"/>
          <p:nvPr/>
        </p:nvSpPr>
        <p:spPr>
          <a:xfrm>
            <a:off x="704851" y="3508246"/>
            <a:ext cx="3505135" cy="477054"/>
          </a:xfrm>
          <a:prstGeom prst="rect">
            <a:avLst/>
          </a:prstGeom>
          <a:noFill/>
        </p:spPr>
        <p:txBody>
          <a:bodyPr wrap="square" rtlCol="0">
            <a:spAutoFit/>
          </a:bodyPr>
          <a:lstStyle/>
          <a:p>
            <a:pPr algn="r"/>
            <a:r>
              <a:rPr lang="en-US" altLang="ko-KR" sz="2500" b="1" dirty="0">
                <a:solidFill>
                  <a:schemeClr val="accent3"/>
                </a:solidFill>
                <a:latin typeface="Times New Roman" panose="02020603050405020304" pitchFamily="18" charset="0"/>
                <a:cs typeface="Times New Roman" panose="02020603050405020304" pitchFamily="18" charset="0"/>
              </a:rPr>
              <a:t>Algorithm</a:t>
            </a:r>
            <a:endParaRPr lang="ko-KR" altLang="en-US" sz="2500" b="1" dirty="0">
              <a:solidFill>
                <a:schemeClr val="accent3"/>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92D8343-4AF3-4739-A7DE-7EF9F350E03D}"/>
              </a:ext>
            </a:extLst>
          </p:cNvPr>
          <p:cNvSpPr txBox="1"/>
          <p:nvPr/>
        </p:nvSpPr>
        <p:spPr>
          <a:xfrm>
            <a:off x="1866901" y="5192285"/>
            <a:ext cx="3563549" cy="477054"/>
          </a:xfrm>
          <a:prstGeom prst="rect">
            <a:avLst/>
          </a:prstGeom>
          <a:noFill/>
        </p:spPr>
        <p:txBody>
          <a:bodyPr wrap="square" rtlCol="0">
            <a:spAutoFit/>
          </a:bodyPr>
          <a:lstStyle/>
          <a:p>
            <a:pPr algn="r"/>
            <a:r>
              <a:rPr lang="en-US" altLang="ko-KR" sz="2500" b="1" dirty="0">
                <a:solidFill>
                  <a:schemeClr val="accent4"/>
                </a:solidFill>
                <a:latin typeface="Times New Roman" panose="02020603050405020304" pitchFamily="18" charset="0"/>
                <a:cs typeface="Times New Roman" panose="02020603050405020304" pitchFamily="18" charset="0"/>
              </a:rPr>
              <a:t>Java Implementation</a:t>
            </a:r>
            <a:endParaRPr lang="ko-KR" altLang="en-US" sz="2500" b="1" dirty="0">
              <a:solidFill>
                <a:schemeClr val="accent4"/>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9E29C65-2FE4-4459-9B69-3E5DB5EDF254}"/>
              </a:ext>
            </a:extLst>
          </p:cNvPr>
          <p:cNvSpPr txBox="1"/>
          <p:nvPr/>
        </p:nvSpPr>
        <p:spPr>
          <a:xfrm>
            <a:off x="7920795" y="3508246"/>
            <a:ext cx="3499680" cy="477054"/>
          </a:xfrm>
          <a:prstGeom prst="rect">
            <a:avLst/>
          </a:prstGeom>
          <a:noFill/>
        </p:spPr>
        <p:txBody>
          <a:bodyPr wrap="square" rtlCol="0">
            <a:spAutoFit/>
          </a:bodyPr>
          <a:lstStyle/>
          <a:p>
            <a:r>
              <a:rPr lang="en-US" altLang="ko-KR" sz="2500" b="1" dirty="0">
                <a:solidFill>
                  <a:schemeClr val="accent5"/>
                </a:solidFill>
                <a:latin typeface="Times New Roman" panose="02020603050405020304" pitchFamily="18" charset="0"/>
                <a:cs typeface="Times New Roman" panose="02020603050405020304" pitchFamily="18" charset="0"/>
              </a:rPr>
              <a:t>Time Complexity</a:t>
            </a:r>
            <a:endParaRPr lang="ko-KR" altLang="en-US" sz="2500" b="1" dirty="0">
              <a:solidFill>
                <a:schemeClr val="accent5"/>
              </a:solidFill>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A9FC44B1-E4F2-412F-A2DD-39A3CF99139C}"/>
              </a:ext>
            </a:extLst>
          </p:cNvPr>
          <p:cNvGrpSpPr/>
          <p:nvPr/>
        </p:nvGrpSpPr>
        <p:grpSpPr>
          <a:xfrm>
            <a:off x="5276706" y="3188656"/>
            <a:ext cx="1565114" cy="1564311"/>
            <a:chOff x="4574848" y="1897856"/>
            <a:chExt cx="3028217" cy="3026664"/>
          </a:xfrm>
        </p:grpSpPr>
        <p:sp>
          <p:nvSpPr>
            <p:cNvPr id="25" name="Freeform: Shape 24">
              <a:extLst>
                <a:ext uri="{FF2B5EF4-FFF2-40B4-BE49-F238E27FC236}">
                  <a16:creationId xmlns:a16="http://schemas.microsoft.com/office/drawing/2014/main" id="{AB073CEA-A3D6-4D57-893F-9DADC777850F}"/>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26" name="Freeform: Shape 25">
              <a:extLst>
                <a:ext uri="{FF2B5EF4-FFF2-40B4-BE49-F238E27FC236}">
                  <a16:creationId xmlns:a16="http://schemas.microsoft.com/office/drawing/2014/main" id="{04847A46-9119-4075-831A-CFB0BC5FB52C}"/>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nvGrpSpPr>
          <p:cNvPr id="27" name="Group 26">
            <a:extLst>
              <a:ext uri="{FF2B5EF4-FFF2-40B4-BE49-F238E27FC236}">
                <a16:creationId xmlns:a16="http://schemas.microsoft.com/office/drawing/2014/main" id="{38C244DB-63F7-41A6-B3CD-400D264BD441}"/>
              </a:ext>
            </a:extLst>
          </p:cNvPr>
          <p:cNvGrpSpPr/>
          <p:nvPr/>
        </p:nvGrpSpPr>
        <p:grpSpPr>
          <a:xfrm>
            <a:off x="7920795" y="1631903"/>
            <a:ext cx="1107121" cy="1395637"/>
            <a:chOff x="6804248" y="2144238"/>
            <a:chExt cx="1305367" cy="1645545"/>
          </a:xfrm>
          <a:solidFill>
            <a:schemeClr val="accent1"/>
          </a:solidFill>
        </p:grpSpPr>
        <p:sp>
          <p:nvSpPr>
            <p:cNvPr id="28" name="Oval 1">
              <a:extLst>
                <a:ext uri="{FF2B5EF4-FFF2-40B4-BE49-F238E27FC236}">
                  <a16:creationId xmlns:a16="http://schemas.microsoft.com/office/drawing/2014/main" id="{28E75912-912E-4374-B3EC-C87B8F729CDE}"/>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1">
              <a:extLst>
                <a:ext uri="{FF2B5EF4-FFF2-40B4-BE49-F238E27FC236}">
                  <a16:creationId xmlns:a16="http://schemas.microsoft.com/office/drawing/2014/main" id="{C4713F35-8B82-4A4C-A7B7-943580EC6413}"/>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1">
              <a:extLst>
                <a:ext uri="{FF2B5EF4-FFF2-40B4-BE49-F238E27FC236}">
                  <a16:creationId xmlns:a16="http://schemas.microsoft.com/office/drawing/2014/main" id="{D831B6BE-69DD-42C6-9EC3-732E98A8BF9E}"/>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Oval 1">
              <a:extLst>
                <a:ext uri="{FF2B5EF4-FFF2-40B4-BE49-F238E27FC236}">
                  <a16:creationId xmlns:a16="http://schemas.microsoft.com/office/drawing/2014/main" id="{19696B85-5C0E-4259-8D86-FCC130C2A89C}"/>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1">
              <a:extLst>
                <a:ext uri="{FF2B5EF4-FFF2-40B4-BE49-F238E27FC236}">
                  <a16:creationId xmlns:a16="http://schemas.microsoft.com/office/drawing/2014/main" id="{B0FF45D3-BD40-4E3E-ABA7-5E4DD3274A8F}"/>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1">
              <a:extLst>
                <a:ext uri="{FF2B5EF4-FFF2-40B4-BE49-F238E27FC236}">
                  <a16:creationId xmlns:a16="http://schemas.microsoft.com/office/drawing/2014/main" id="{BE672DCE-AE87-4B0A-9ADE-EA147FFC92F2}"/>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1">
              <a:extLst>
                <a:ext uri="{FF2B5EF4-FFF2-40B4-BE49-F238E27FC236}">
                  <a16:creationId xmlns:a16="http://schemas.microsoft.com/office/drawing/2014/main" id="{7956B1E8-080A-4BB7-B7E5-53E6ACE5F2E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35" name="Freeform: Shape 34">
            <a:extLst>
              <a:ext uri="{FF2B5EF4-FFF2-40B4-BE49-F238E27FC236}">
                <a16:creationId xmlns:a16="http://schemas.microsoft.com/office/drawing/2014/main" id="{9CBCAF44-961B-430C-B349-440A59FF6E9A}"/>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25520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circle(in)">
                                      <p:cBhvr>
                                        <p:cTn id="12" dur="2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down)">
                                      <p:cBhvr>
                                        <p:cTn id="60" dur="500"/>
                                        <p:tgtEl>
                                          <p:spTgt spid="10"/>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down)">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randombar(horizontal)">
                                      <p:cBhvr>
                                        <p:cTn id="75" dur="500"/>
                                        <p:tgtEl>
                                          <p:spTgt spid="11"/>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randombar(horizontal)">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heel(1)">
                                      <p:cBhvr>
                                        <p:cTn id="83" dur="20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8" presetClass="emph" presetSubtype="0" fill="hold" nodeType="clickEffect">
                                  <p:stCondLst>
                                    <p:cond delay="0"/>
                                  </p:stCondLst>
                                  <p:childTnLst>
                                    <p:animRot by="21600000">
                                      <p:cBhvr>
                                        <p:cTn id="87" dur="2000" fill="hold"/>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0" grpId="0"/>
      <p:bldP spid="11" grpId="0"/>
      <p:bldP spid="14" grpId="0"/>
      <p:bldP spid="17" grpId="0"/>
      <p:bldP spid="20"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DFE08-D1A3-4890-B395-3D514078D9E9}"/>
              </a:ext>
            </a:extLst>
          </p:cNvPr>
          <p:cNvSpPr txBox="1"/>
          <p:nvPr/>
        </p:nvSpPr>
        <p:spPr>
          <a:xfrm>
            <a:off x="2153920" y="-35898"/>
            <a:ext cx="8696960"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How to Solved the Problem</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342322CA-5761-4578-925E-A20C0CF66F39}"/>
              </a:ext>
            </a:extLst>
          </p:cNvPr>
          <p:cNvSpPr txBox="1"/>
          <p:nvPr/>
        </p:nvSpPr>
        <p:spPr>
          <a:xfrm>
            <a:off x="2468880" y="1035380"/>
            <a:ext cx="7909560" cy="5228611"/>
          </a:xfrm>
          <a:prstGeom prst="rect">
            <a:avLst/>
          </a:prstGeom>
          <a:noFill/>
        </p:spPr>
        <p:txBody>
          <a:bodyPr wrap="square" rtlCol="0">
            <a:spAutoFit/>
          </a:bodyPr>
          <a:lstStyle/>
          <a:p>
            <a:pPr marL="342900" marR="0" lvl="0" indent="-342900">
              <a:lnSpc>
                <a:spcPct val="150000"/>
              </a:lnSpc>
              <a:spcBef>
                <a:spcPts val="1200"/>
              </a:spcBef>
              <a:spcAft>
                <a:spcPts val="0"/>
              </a:spcAft>
              <a:buFont typeface="Wingdings" panose="05000000000000000000" pitchFamily="2" charset="2"/>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Determine the range of values in our dataset and the number of buckets I want to create. Divide the range equally among the buckets.</a:t>
            </a:r>
          </a:p>
          <a:p>
            <a:pPr marL="342900" marR="0" lvl="0" indent="-342900">
              <a:lnSpc>
                <a:spcPct val="150000"/>
              </a:lnSpc>
              <a:spcBef>
                <a:spcPts val="1200"/>
              </a:spcBef>
              <a:spcAft>
                <a:spcPts val="0"/>
              </a:spcAft>
              <a:buFont typeface="Wingdings" panose="05000000000000000000" pitchFamily="2" charset="2"/>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Create an array of empty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ArrayLists</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where the index represents the bucket and the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ArrayList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will hold the elements falling within that bucket.</a:t>
            </a:r>
          </a:p>
          <a:p>
            <a:pPr marL="342900" marR="0" lvl="0" indent="-342900">
              <a:lnSpc>
                <a:spcPct val="150000"/>
              </a:lnSpc>
              <a:spcBef>
                <a:spcPts val="1200"/>
              </a:spcBef>
              <a:spcAft>
                <a:spcPts val="0"/>
              </a:spcAft>
              <a:buFont typeface="Wingdings" panose="05000000000000000000" pitchFamily="2" charset="2"/>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Iterate through the dataset and distribute each element into the corresponding bucket based on its value. I can do this by calculating the index of the bucket using the formula: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bucketIndex</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(value -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minValue</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bucketSize</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where value is the element's value,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minValue</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is the minimum value in the dataset, and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bucketSize</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is the size of each bucket.</a:t>
            </a:r>
          </a:p>
          <a:p>
            <a:pPr marL="342900" marR="0" lvl="0" indent="-342900">
              <a:lnSpc>
                <a:spcPct val="150000"/>
              </a:lnSpc>
              <a:spcBef>
                <a:spcPts val="1200"/>
              </a:spcBef>
              <a:spcAft>
                <a:spcPts val="0"/>
              </a:spcAft>
              <a:buFont typeface="Wingdings" panose="05000000000000000000" pitchFamily="2" charset="2"/>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Sort each individual bucket. I can use insertion  sorting algorithm .</a:t>
            </a:r>
          </a:p>
          <a:p>
            <a:pPr marL="342900" marR="0" lvl="0" indent="-342900">
              <a:lnSpc>
                <a:spcPct val="150000"/>
              </a:lnSpc>
              <a:spcBef>
                <a:spcPts val="1200"/>
              </a:spcBef>
              <a:spcAft>
                <a:spcPts val="800"/>
              </a:spcAft>
              <a:buFont typeface="Wingdings" panose="05000000000000000000" pitchFamily="2" charset="2"/>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Concatenate the sorted buckets back into a single sorted array or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ArrayList</a:t>
            </a:r>
            <a:r>
              <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1" name="Freeform: Shape 10">
            <a:extLst>
              <a:ext uri="{FF2B5EF4-FFF2-40B4-BE49-F238E27FC236}">
                <a16:creationId xmlns:a16="http://schemas.microsoft.com/office/drawing/2014/main" id="{AE96C5A3-F120-4759-8F8F-DBC46D9F8D4A}"/>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68981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DFE08-D1A3-4890-B395-3D514078D9E9}"/>
              </a:ext>
            </a:extLst>
          </p:cNvPr>
          <p:cNvSpPr txBox="1"/>
          <p:nvPr/>
        </p:nvSpPr>
        <p:spPr>
          <a:xfrm>
            <a:off x="2153920" y="-35898"/>
            <a:ext cx="8696960"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Algorithm/ Pseudo-Code</a:t>
            </a:r>
            <a:endParaRPr lang="ko-KR" altLang="en-US" sz="5400" dirty="0">
              <a:solidFill>
                <a:schemeClr val="bg1"/>
              </a:solidFill>
              <a:latin typeface="+mj-lt"/>
              <a:cs typeface="Arial" pitchFamily="34" charset="0"/>
            </a:endParaRPr>
          </a:p>
        </p:txBody>
      </p:sp>
      <p:sp>
        <p:nvSpPr>
          <p:cNvPr id="11" name="Freeform: Shape 10">
            <a:extLst>
              <a:ext uri="{FF2B5EF4-FFF2-40B4-BE49-F238E27FC236}">
                <a16:creationId xmlns:a16="http://schemas.microsoft.com/office/drawing/2014/main" id="{AE96C5A3-F120-4759-8F8F-DBC46D9F8D4A}"/>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20</a:t>
            </a:r>
          </a:p>
        </p:txBody>
      </p:sp>
      <p:sp>
        <p:nvSpPr>
          <p:cNvPr id="6" name="TextBox 5">
            <a:extLst>
              <a:ext uri="{FF2B5EF4-FFF2-40B4-BE49-F238E27FC236}">
                <a16:creationId xmlns:a16="http://schemas.microsoft.com/office/drawing/2014/main" id="{BFD10BFC-2B12-4C1E-A04A-1FB60312CA31}"/>
              </a:ext>
            </a:extLst>
          </p:cNvPr>
          <p:cNvSpPr txBox="1"/>
          <p:nvPr/>
        </p:nvSpPr>
        <p:spPr>
          <a:xfrm>
            <a:off x="3048000" y="948690"/>
            <a:ext cx="6522720" cy="4814780"/>
          </a:xfrm>
          <a:prstGeom prst="rect">
            <a:avLst/>
          </a:prstGeom>
          <a:noFill/>
        </p:spPr>
        <p:txBody>
          <a:bodyPr wrap="square">
            <a:spAutoFit/>
          </a:bodyPr>
          <a:lstStyle/>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function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bucketSortRangeQuery</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(dataset,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rangeMin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rangeMax</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numBuckets</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Step 1: Determine the number of buckets</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Step 2: Create and initialize the buckets</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Step 4: Assign elements to buckets</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for each element in dataset: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bucketIndex</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calculateBucketIndex</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(element,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rangeMin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rangeMax</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numBuckets</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add element to buckets[</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bucketIndex</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Step 5: Sort the elements within each bucket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for each bucket in buckets:</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sort(bucket)</a:t>
            </a:r>
          </a:p>
          <a:p>
            <a:endParaRPr lang="en-US" dirty="0">
              <a:solidFill>
                <a:schemeClr val="bg1"/>
              </a:solidFill>
            </a:endParaRPr>
          </a:p>
        </p:txBody>
      </p:sp>
    </p:spTree>
    <p:extLst>
      <p:ext uri="{BB962C8B-B14F-4D97-AF65-F5344CB8AC3E}">
        <p14:creationId xmlns:p14="http://schemas.microsoft.com/office/powerpoint/2010/main" val="309649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circle(in)">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circle(in)">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circle(in)">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circle(in)">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circle(in)">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circle(in)">
                                      <p:cBhvr>
                                        <p:cTn id="42" dur="20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circle(in)">
                                      <p:cBhvr>
                                        <p:cTn id="47" dur="2000"/>
                                        <p:tgtEl>
                                          <p:spTgt spid="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Effect transition="in" filter="circle(in)">
                                      <p:cBhvr>
                                        <p:cTn id="52" dur="2000"/>
                                        <p:tgtEl>
                                          <p:spTgt spid="6">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6">
                                            <p:txEl>
                                              <p:pRg st="9" end="9"/>
                                            </p:txEl>
                                          </p:spTgt>
                                        </p:tgtEl>
                                        <p:attrNameLst>
                                          <p:attrName>style.visibility</p:attrName>
                                        </p:attrNameLst>
                                      </p:cBhvr>
                                      <p:to>
                                        <p:strVal val="visible"/>
                                      </p:to>
                                    </p:set>
                                    <p:animEffect transition="in" filter="circle(in)">
                                      <p:cBhvr>
                                        <p:cTn id="57" dur="2000"/>
                                        <p:tgtEl>
                                          <p:spTgt spid="6">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6">
                                            <p:txEl>
                                              <p:pRg st="10" end="10"/>
                                            </p:txEl>
                                          </p:spTgt>
                                        </p:tgtEl>
                                        <p:attrNameLst>
                                          <p:attrName>style.visibility</p:attrName>
                                        </p:attrNameLst>
                                      </p:cBhvr>
                                      <p:to>
                                        <p:strVal val="visible"/>
                                      </p:to>
                                    </p:set>
                                    <p:animEffect transition="in" filter="circle(in)">
                                      <p:cBhvr>
                                        <p:cTn id="62" dur="2000"/>
                                        <p:tgtEl>
                                          <p:spTgt spid="6">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animEffect transition="in" filter="circle(in)">
                                      <p:cBhvr>
                                        <p:cTn id="67" dur="2000"/>
                                        <p:tgtEl>
                                          <p:spTgt spid="6">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circle(in)">
                                      <p:cBhvr>
                                        <p:cTn id="72" dur="20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E96C5A3-F120-4759-8F8F-DBC46D9F8D4A}"/>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21</a:t>
            </a:r>
          </a:p>
        </p:txBody>
      </p:sp>
      <p:sp>
        <p:nvSpPr>
          <p:cNvPr id="6" name="TextBox 5">
            <a:extLst>
              <a:ext uri="{FF2B5EF4-FFF2-40B4-BE49-F238E27FC236}">
                <a16:creationId xmlns:a16="http://schemas.microsoft.com/office/drawing/2014/main" id="{BFD10BFC-2B12-4C1E-A04A-1FB60312CA31}"/>
              </a:ext>
            </a:extLst>
          </p:cNvPr>
          <p:cNvSpPr txBox="1"/>
          <p:nvPr/>
        </p:nvSpPr>
        <p:spPr>
          <a:xfrm>
            <a:off x="3037840" y="1121112"/>
            <a:ext cx="6532880" cy="4221156"/>
          </a:xfrm>
          <a:prstGeom prst="rect">
            <a:avLst/>
          </a:prstGeom>
          <a:noFill/>
        </p:spPr>
        <p:txBody>
          <a:bodyPr wrap="square">
            <a:spAutoFit/>
          </a:bodyPr>
          <a:lstStyle/>
          <a:p>
            <a:pPr>
              <a:lnSpc>
                <a:spcPct val="107000"/>
              </a:lnSpc>
            </a:pPr>
            <a:r>
              <a:rPr lang="en-US" dirty="0">
                <a:solidFill>
                  <a:schemeClr val="bg1"/>
                </a:solidFill>
              </a:rPr>
              <a:t>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Step 6: Merge the elements from selected buckets within the range</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result = []</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startBucket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calculateStartBucket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rangeMin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rangeMax</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numBuckets</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endBucket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calculateEndBucket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rangeMin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rangeMax</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numBuckets</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for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startBucket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to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endBucket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for each element in buckets[</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if element &gt;=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rangeMin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and element &lt;=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rangeMax</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add element to result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Step 7: Return the result set</a:t>
            </a:r>
          </a:p>
          <a:p>
            <a:pP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return result</a:t>
            </a:r>
            <a:endParaRPr lang="en-US" dirty="0"/>
          </a:p>
        </p:txBody>
      </p:sp>
    </p:spTree>
    <p:extLst>
      <p:ext uri="{BB962C8B-B14F-4D97-AF65-F5344CB8AC3E}">
        <p14:creationId xmlns:p14="http://schemas.microsoft.com/office/powerpoint/2010/main" val="370766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down)">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down)">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down)">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E96C5A3-F120-4759-8F8F-DBC46D9F8D4A}"/>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22</a:t>
            </a:r>
          </a:p>
        </p:txBody>
      </p:sp>
      <p:sp>
        <p:nvSpPr>
          <p:cNvPr id="4" name="TextBox 3">
            <a:extLst>
              <a:ext uri="{FF2B5EF4-FFF2-40B4-BE49-F238E27FC236}">
                <a16:creationId xmlns:a16="http://schemas.microsoft.com/office/drawing/2014/main" id="{70DB79D4-B5CC-423A-8812-2057D6635413}"/>
              </a:ext>
            </a:extLst>
          </p:cNvPr>
          <p:cNvSpPr txBox="1"/>
          <p:nvPr/>
        </p:nvSpPr>
        <p:spPr>
          <a:xfrm>
            <a:off x="4257434" y="97373"/>
            <a:ext cx="4225771" cy="553998"/>
          </a:xfrm>
          <a:prstGeom prst="rect">
            <a:avLst/>
          </a:prstGeom>
          <a:noFill/>
        </p:spPr>
        <p:txBody>
          <a:bodyPr wrap="square" rtlCol="0">
            <a:spAutoFit/>
          </a:bodyPr>
          <a:lstStyle/>
          <a:p>
            <a:r>
              <a:rPr lang="en-US" sz="3000" b="1" dirty="0">
                <a:solidFill>
                  <a:schemeClr val="bg1"/>
                </a:solidFill>
                <a:latin typeface="Times New Roman" panose="02020603050405020304" pitchFamily="18" charset="0"/>
                <a:cs typeface="Times New Roman" panose="02020603050405020304" pitchFamily="18" charset="0"/>
              </a:rPr>
              <a:t>Java Implementation</a:t>
            </a:r>
            <a:endParaRPr lang="en-US" dirty="0">
              <a:solidFill>
                <a:schemeClr val="bg1"/>
              </a:solidFill>
            </a:endParaRPr>
          </a:p>
        </p:txBody>
      </p:sp>
      <p:pic>
        <p:nvPicPr>
          <p:cNvPr id="5" name="Picture 4">
            <a:extLst>
              <a:ext uri="{FF2B5EF4-FFF2-40B4-BE49-F238E27FC236}">
                <a16:creationId xmlns:a16="http://schemas.microsoft.com/office/drawing/2014/main" id="{93427589-AD3F-454D-9CA1-39C3D8897C55}"/>
              </a:ext>
            </a:extLst>
          </p:cNvPr>
          <p:cNvPicPr>
            <a:picLocks noChangeAspect="1"/>
          </p:cNvPicPr>
          <p:nvPr/>
        </p:nvPicPr>
        <p:blipFill>
          <a:blip r:embed="rId2"/>
          <a:stretch>
            <a:fillRect/>
          </a:stretch>
        </p:blipFill>
        <p:spPr>
          <a:xfrm>
            <a:off x="3432402" y="691659"/>
            <a:ext cx="5875833" cy="5915203"/>
          </a:xfrm>
          <a:prstGeom prst="rect">
            <a:avLst/>
          </a:prstGeom>
        </p:spPr>
      </p:pic>
    </p:spTree>
    <p:extLst>
      <p:ext uri="{BB962C8B-B14F-4D97-AF65-F5344CB8AC3E}">
        <p14:creationId xmlns:p14="http://schemas.microsoft.com/office/powerpoint/2010/main" val="212155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E96C5A3-F120-4759-8F8F-DBC46D9F8D4A}"/>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23</a:t>
            </a:r>
          </a:p>
        </p:txBody>
      </p:sp>
      <p:pic>
        <p:nvPicPr>
          <p:cNvPr id="4" name="Picture 3">
            <a:extLst>
              <a:ext uri="{FF2B5EF4-FFF2-40B4-BE49-F238E27FC236}">
                <a16:creationId xmlns:a16="http://schemas.microsoft.com/office/drawing/2014/main" id="{F12F5719-C5D7-4B66-8034-D3731C50B19D}"/>
              </a:ext>
            </a:extLst>
          </p:cNvPr>
          <p:cNvPicPr>
            <a:picLocks noChangeAspect="1"/>
          </p:cNvPicPr>
          <p:nvPr/>
        </p:nvPicPr>
        <p:blipFill>
          <a:blip r:embed="rId2"/>
          <a:stretch>
            <a:fillRect/>
          </a:stretch>
        </p:blipFill>
        <p:spPr>
          <a:xfrm>
            <a:off x="1862701" y="691659"/>
            <a:ext cx="4077249" cy="5125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D70B76-9135-4F8A-8CA5-AD66134ED2E7}"/>
              </a:ext>
            </a:extLst>
          </p:cNvPr>
          <p:cNvPicPr>
            <a:picLocks noChangeAspect="1"/>
          </p:cNvPicPr>
          <p:nvPr/>
        </p:nvPicPr>
        <p:blipFill>
          <a:blip r:embed="rId3"/>
          <a:stretch>
            <a:fillRect/>
          </a:stretch>
        </p:blipFill>
        <p:spPr>
          <a:xfrm>
            <a:off x="6096000" y="982191"/>
            <a:ext cx="5139006" cy="561706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759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E96C5A3-F120-4759-8F8F-DBC46D9F8D4A}"/>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24</a:t>
            </a:r>
          </a:p>
        </p:txBody>
      </p:sp>
      <p:sp>
        <p:nvSpPr>
          <p:cNvPr id="4" name="TextBox 3">
            <a:extLst>
              <a:ext uri="{FF2B5EF4-FFF2-40B4-BE49-F238E27FC236}">
                <a16:creationId xmlns:a16="http://schemas.microsoft.com/office/drawing/2014/main" id="{440ED498-8174-4A48-B204-7E92A918EB97}"/>
              </a:ext>
            </a:extLst>
          </p:cNvPr>
          <p:cNvSpPr txBox="1"/>
          <p:nvPr/>
        </p:nvSpPr>
        <p:spPr>
          <a:xfrm>
            <a:off x="4397407" y="275224"/>
            <a:ext cx="4225771" cy="553998"/>
          </a:xfrm>
          <a:prstGeom prst="rect">
            <a:avLst/>
          </a:prstGeom>
          <a:noFill/>
        </p:spPr>
        <p:txBody>
          <a:bodyPr wrap="square" rtlCol="0">
            <a:spAutoFit/>
          </a:bodyPr>
          <a:lstStyle/>
          <a:p>
            <a:r>
              <a:rPr lang="en-US" sz="3000" b="1" dirty="0">
                <a:solidFill>
                  <a:schemeClr val="bg1"/>
                </a:solidFill>
                <a:latin typeface="Times New Roman" panose="02020603050405020304" pitchFamily="18" charset="0"/>
                <a:cs typeface="Times New Roman" panose="02020603050405020304" pitchFamily="18" charset="0"/>
              </a:rPr>
              <a:t>Time Complexity</a:t>
            </a:r>
            <a:endParaRPr lang="en-US" dirty="0">
              <a:solidFill>
                <a:schemeClr val="bg1"/>
              </a:solidFill>
            </a:endParaRPr>
          </a:p>
        </p:txBody>
      </p:sp>
      <p:sp>
        <p:nvSpPr>
          <p:cNvPr id="6" name="TextBox 5">
            <a:extLst>
              <a:ext uri="{FF2B5EF4-FFF2-40B4-BE49-F238E27FC236}">
                <a16:creationId xmlns:a16="http://schemas.microsoft.com/office/drawing/2014/main" id="{A81121C6-32A9-4BCE-AE71-17FD72A6391D}"/>
              </a:ext>
            </a:extLst>
          </p:cNvPr>
          <p:cNvSpPr txBox="1"/>
          <p:nvPr/>
        </p:nvSpPr>
        <p:spPr>
          <a:xfrm>
            <a:off x="3048000" y="1108717"/>
            <a:ext cx="6096000" cy="3930435"/>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overall time complexity of bucket sort depends on the specific sorting algorithm used to sort the elements within each bucket.</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If the buckets are relatively small and evenly distributed, bucket sort can achieve a linear average-case time complexity of O(</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n+k</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where n is the number of elements and k is the number of buckets. However, in the worst case, when all elements fall into a single bucket, the time complexity can increase to O(n^2).</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It's worth noting that bucket sort is more efficient when the input elements are uniformly distributed across the range. If the distribution is highly skewed, the performance of bucket sort can degrade.</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898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heel(1)">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heel(1)">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heel(1)">
                                      <p:cBhvr>
                                        <p:cTn id="22"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E96C5A3-F120-4759-8F8F-DBC46D9F8D4A}"/>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25</a:t>
            </a:r>
          </a:p>
        </p:txBody>
      </p:sp>
      <p:sp>
        <p:nvSpPr>
          <p:cNvPr id="4" name="TextBox 3">
            <a:extLst>
              <a:ext uri="{FF2B5EF4-FFF2-40B4-BE49-F238E27FC236}">
                <a16:creationId xmlns:a16="http://schemas.microsoft.com/office/drawing/2014/main" id="{440ED498-8174-4A48-B204-7E92A918EB97}"/>
              </a:ext>
            </a:extLst>
          </p:cNvPr>
          <p:cNvSpPr txBox="1"/>
          <p:nvPr/>
        </p:nvSpPr>
        <p:spPr>
          <a:xfrm>
            <a:off x="4524432" y="277061"/>
            <a:ext cx="4225771" cy="553998"/>
          </a:xfrm>
          <a:prstGeom prst="rect">
            <a:avLst/>
          </a:prstGeom>
          <a:noFill/>
        </p:spPr>
        <p:txBody>
          <a:bodyPr wrap="square" rtlCol="0">
            <a:spAutoFit/>
          </a:bodyPr>
          <a:lstStyle/>
          <a:p>
            <a:r>
              <a:rPr lang="en-US" sz="3000" b="1" dirty="0">
                <a:solidFill>
                  <a:schemeClr val="bg1"/>
                </a:solidFill>
                <a:latin typeface="Times New Roman" panose="02020603050405020304" pitchFamily="18" charset="0"/>
                <a:cs typeface="Times New Roman" panose="02020603050405020304" pitchFamily="18" charset="0"/>
              </a:rPr>
              <a:t>Input Output</a:t>
            </a:r>
            <a:endParaRPr lang="en-US" dirty="0">
              <a:solidFill>
                <a:schemeClr val="bg1"/>
              </a:solidFill>
            </a:endParaRPr>
          </a:p>
        </p:txBody>
      </p:sp>
      <p:grpSp>
        <p:nvGrpSpPr>
          <p:cNvPr id="33" name="Group 32">
            <a:extLst>
              <a:ext uri="{FF2B5EF4-FFF2-40B4-BE49-F238E27FC236}">
                <a16:creationId xmlns:a16="http://schemas.microsoft.com/office/drawing/2014/main" id="{109915CB-DCBB-4C61-B750-259B5C888221}"/>
              </a:ext>
            </a:extLst>
          </p:cNvPr>
          <p:cNvGrpSpPr/>
          <p:nvPr/>
        </p:nvGrpSpPr>
        <p:grpSpPr>
          <a:xfrm>
            <a:off x="1937125" y="2183983"/>
            <a:ext cx="5174614" cy="4213122"/>
            <a:chOff x="-548507" y="477868"/>
            <a:chExt cx="11570449" cy="6357177"/>
          </a:xfrm>
        </p:grpSpPr>
        <p:sp>
          <p:nvSpPr>
            <p:cNvPr id="35" name="Freeform: Shape 34">
              <a:extLst>
                <a:ext uri="{FF2B5EF4-FFF2-40B4-BE49-F238E27FC236}">
                  <a16:creationId xmlns:a16="http://schemas.microsoft.com/office/drawing/2014/main" id="{ADE541DD-70C6-4AF3-BB2D-067895971FF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EAAE179-CB12-4D4C-961F-FE00AB9D8EF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0E0B8EFF-2307-4B5F-B6E6-38E6B5B0487C}"/>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E37C56-2030-488E-87B7-3B8478D78A5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2D3E1D3E-7ED9-42D6-96B0-0ABED8A756B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BCE1C6FD-EB33-45C4-A552-4527E13ABEA7}"/>
                </a:ext>
              </a:extLst>
            </p:cNvPr>
            <p:cNvGrpSpPr/>
            <p:nvPr/>
          </p:nvGrpSpPr>
          <p:grpSpPr>
            <a:xfrm>
              <a:off x="1606" y="6382978"/>
              <a:ext cx="413937" cy="115242"/>
              <a:chOff x="5955" y="6353672"/>
              <a:chExt cx="413937" cy="115242"/>
            </a:xfrm>
          </p:grpSpPr>
          <p:sp>
            <p:nvSpPr>
              <p:cNvPr id="47" name="Rectangle: Rounded Corners 46">
                <a:extLst>
                  <a:ext uri="{FF2B5EF4-FFF2-40B4-BE49-F238E27FC236}">
                    <a16:creationId xmlns:a16="http://schemas.microsoft.com/office/drawing/2014/main" id="{A92C7E87-066E-4CEA-B047-155DD33487C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9DEB5F41-0DBA-4159-BD08-2B8A71B6B4FC}"/>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84492CBD-729D-4D0D-AD3F-81556848E190}"/>
                </a:ext>
              </a:extLst>
            </p:cNvPr>
            <p:cNvGrpSpPr/>
            <p:nvPr/>
          </p:nvGrpSpPr>
          <p:grpSpPr>
            <a:xfrm>
              <a:off x="9855291" y="6381600"/>
              <a:ext cx="885989" cy="115242"/>
              <a:chOff x="5955" y="6353672"/>
              <a:chExt cx="413937" cy="115242"/>
            </a:xfrm>
          </p:grpSpPr>
          <p:sp>
            <p:nvSpPr>
              <p:cNvPr id="45" name="Rectangle: Rounded Corners 44">
                <a:extLst>
                  <a:ext uri="{FF2B5EF4-FFF2-40B4-BE49-F238E27FC236}">
                    <a16:creationId xmlns:a16="http://schemas.microsoft.com/office/drawing/2014/main" id="{C63C1A1D-A5A7-47AE-9348-0FD52E92AB8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7EE41152-FAB1-4191-B08A-F25E2088CC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Shape 43">
              <a:extLst>
                <a:ext uri="{FF2B5EF4-FFF2-40B4-BE49-F238E27FC236}">
                  <a16:creationId xmlns:a16="http://schemas.microsoft.com/office/drawing/2014/main" id="{63B1F302-59DC-46FD-8D26-679D5B54802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49" name="Picture 48">
            <a:extLst>
              <a:ext uri="{FF2B5EF4-FFF2-40B4-BE49-F238E27FC236}">
                <a16:creationId xmlns:a16="http://schemas.microsoft.com/office/drawing/2014/main" id="{B17B116D-84AE-466F-80BC-7B7626D7478F}"/>
              </a:ext>
            </a:extLst>
          </p:cNvPr>
          <p:cNvPicPr>
            <a:picLocks noChangeAspect="1"/>
          </p:cNvPicPr>
          <p:nvPr/>
        </p:nvPicPr>
        <p:blipFill>
          <a:blip r:embed="rId2"/>
          <a:stretch>
            <a:fillRect/>
          </a:stretch>
        </p:blipFill>
        <p:spPr>
          <a:xfrm>
            <a:off x="2669216" y="2485909"/>
            <a:ext cx="3704553" cy="3265791"/>
          </a:xfrm>
          <a:prstGeom prst="rect">
            <a:avLst/>
          </a:prstGeom>
        </p:spPr>
      </p:pic>
      <p:grpSp>
        <p:nvGrpSpPr>
          <p:cNvPr id="50" name="Group 49">
            <a:extLst>
              <a:ext uri="{FF2B5EF4-FFF2-40B4-BE49-F238E27FC236}">
                <a16:creationId xmlns:a16="http://schemas.microsoft.com/office/drawing/2014/main" id="{F41B609C-B8D3-45B8-8D05-838D0D1925A0}"/>
              </a:ext>
            </a:extLst>
          </p:cNvPr>
          <p:cNvGrpSpPr/>
          <p:nvPr/>
        </p:nvGrpSpPr>
        <p:grpSpPr>
          <a:xfrm>
            <a:off x="6986219" y="2156191"/>
            <a:ext cx="5174614" cy="4213122"/>
            <a:chOff x="-548507" y="477868"/>
            <a:chExt cx="11570449" cy="6357177"/>
          </a:xfrm>
        </p:grpSpPr>
        <p:sp>
          <p:nvSpPr>
            <p:cNvPr id="51" name="Freeform: Shape 20">
              <a:extLst>
                <a:ext uri="{FF2B5EF4-FFF2-40B4-BE49-F238E27FC236}">
                  <a16:creationId xmlns:a16="http://schemas.microsoft.com/office/drawing/2014/main" id="{0A028619-97E1-4355-86F7-E436C35D78E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2" name="Freeform: Shape 21">
              <a:extLst>
                <a:ext uri="{FF2B5EF4-FFF2-40B4-BE49-F238E27FC236}">
                  <a16:creationId xmlns:a16="http://schemas.microsoft.com/office/drawing/2014/main" id="{E07C1D6C-04CE-45B7-8F80-948A5E82A88D}"/>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3" name="Freeform: Shape 22">
              <a:extLst>
                <a:ext uri="{FF2B5EF4-FFF2-40B4-BE49-F238E27FC236}">
                  <a16:creationId xmlns:a16="http://schemas.microsoft.com/office/drawing/2014/main" id="{2EB28C53-5CD4-4373-98EF-C9757E314DAC}"/>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4" name="Freeform: Shape 23">
              <a:extLst>
                <a:ext uri="{FF2B5EF4-FFF2-40B4-BE49-F238E27FC236}">
                  <a16:creationId xmlns:a16="http://schemas.microsoft.com/office/drawing/2014/main" id="{CA1B311D-DEFC-4F2E-9A67-64D678BD56AA}"/>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55" name="Freeform: Shape 24">
              <a:extLst>
                <a:ext uri="{FF2B5EF4-FFF2-40B4-BE49-F238E27FC236}">
                  <a16:creationId xmlns:a16="http://schemas.microsoft.com/office/drawing/2014/main" id="{A3B60B64-DEBF-4564-B982-55431BDACA63}"/>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6" name="Group 55">
              <a:extLst>
                <a:ext uri="{FF2B5EF4-FFF2-40B4-BE49-F238E27FC236}">
                  <a16:creationId xmlns:a16="http://schemas.microsoft.com/office/drawing/2014/main" id="{9CB94FE5-5343-443A-8918-BE593CC82BCE}"/>
                </a:ext>
              </a:extLst>
            </p:cNvPr>
            <p:cNvGrpSpPr/>
            <p:nvPr/>
          </p:nvGrpSpPr>
          <p:grpSpPr>
            <a:xfrm>
              <a:off x="1606" y="6382978"/>
              <a:ext cx="413937" cy="115242"/>
              <a:chOff x="5955" y="6353672"/>
              <a:chExt cx="413937" cy="115242"/>
            </a:xfrm>
          </p:grpSpPr>
          <p:sp>
            <p:nvSpPr>
              <p:cNvPr id="61" name="Rectangle: Rounded Corners 30">
                <a:extLst>
                  <a:ext uri="{FF2B5EF4-FFF2-40B4-BE49-F238E27FC236}">
                    <a16:creationId xmlns:a16="http://schemas.microsoft.com/office/drawing/2014/main" id="{8A29517D-F3A6-4AC5-8E2F-505D4DEE789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31">
                <a:extLst>
                  <a:ext uri="{FF2B5EF4-FFF2-40B4-BE49-F238E27FC236}">
                    <a16:creationId xmlns:a16="http://schemas.microsoft.com/office/drawing/2014/main" id="{67A5D916-9431-4702-ACB4-860149D77D6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9327F697-F72F-449B-A506-7C91CCBB9DB8}"/>
                </a:ext>
              </a:extLst>
            </p:cNvPr>
            <p:cNvGrpSpPr/>
            <p:nvPr/>
          </p:nvGrpSpPr>
          <p:grpSpPr>
            <a:xfrm>
              <a:off x="9855291" y="6381600"/>
              <a:ext cx="885989" cy="115242"/>
              <a:chOff x="5955" y="6353672"/>
              <a:chExt cx="413937" cy="115242"/>
            </a:xfrm>
          </p:grpSpPr>
          <p:sp>
            <p:nvSpPr>
              <p:cNvPr id="59" name="Rectangle: Rounded Corners 28">
                <a:extLst>
                  <a:ext uri="{FF2B5EF4-FFF2-40B4-BE49-F238E27FC236}">
                    <a16:creationId xmlns:a16="http://schemas.microsoft.com/office/drawing/2014/main" id="{F32BC350-83D7-4CE9-8226-E8AA4634379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29">
                <a:extLst>
                  <a:ext uri="{FF2B5EF4-FFF2-40B4-BE49-F238E27FC236}">
                    <a16:creationId xmlns:a16="http://schemas.microsoft.com/office/drawing/2014/main" id="{C8EBFE2A-B0F6-4E50-848F-47805E7C935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Freeform: Shape 27">
              <a:extLst>
                <a:ext uri="{FF2B5EF4-FFF2-40B4-BE49-F238E27FC236}">
                  <a16:creationId xmlns:a16="http://schemas.microsoft.com/office/drawing/2014/main" id="{35313459-FF5F-4E79-8E84-0231DA1B77D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63" name="Picture 62">
            <a:extLst>
              <a:ext uri="{FF2B5EF4-FFF2-40B4-BE49-F238E27FC236}">
                <a16:creationId xmlns:a16="http://schemas.microsoft.com/office/drawing/2014/main" id="{FEC3C57E-8C3B-4E98-B7EB-511C1846A147}"/>
              </a:ext>
            </a:extLst>
          </p:cNvPr>
          <p:cNvPicPr>
            <a:picLocks noChangeAspect="1"/>
          </p:cNvPicPr>
          <p:nvPr/>
        </p:nvPicPr>
        <p:blipFill>
          <a:blip r:embed="rId3"/>
          <a:stretch>
            <a:fillRect/>
          </a:stretch>
        </p:blipFill>
        <p:spPr>
          <a:xfrm>
            <a:off x="7760704" y="2447670"/>
            <a:ext cx="3662160" cy="3290134"/>
          </a:xfrm>
          <a:prstGeom prst="rect">
            <a:avLst/>
          </a:prstGeom>
        </p:spPr>
      </p:pic>
    </p:spTree>
    <p:extLst>
      <p:ext uri="{BB962C8B-B14F-4D97-AF65-F5344CB8AC3E}">
        <p14:creationId xmlns:p14="http://schemas.microsoft.com/office/powerpoint/2010/main" val="96681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0"/>
                                        <p:tgtEl>
                                          <p:spTgt spid="49"/>
                                        </p:tgtEl>
                                      </p:cBhvr>
                                    </p:animEffect>
                                    <p:anim calcmode="lin" valueType="num">
                                      <p:cBhvr>
                                        <p:cTn id="18" dur="1000" fill="hold"/>
                                        <p:tgtEl>
                                          <p:spTgt spid="49"/>
                                        </p:tgtEl>
                                        <p:attrNameLst>
                                          <p:attrName>ppt_x</p:attrName>
                                        </p:attrNameLst>
                                      </p:cBhvr>
                                      <p:tavLst>
                                        <p:tav tm="0">
                                          <p:val>
                                            <p:strVal val="#ppt_x"/>
                                          </p:val>
                                        </p:tav>
                                        <p:tav tm="100000">
                                          <p:val>
                                            <p:strVal val="#ppt_x"/>
                                          </p:val>
                                        </p:tav>
                                      </p:tavLst>
                                    </p:anim>
                                    <p:anim calcmode="lin" valueType="num">
                                      <p:cBhvr>
                                        <p:cTn id="1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heel(1)">
                                      <p:cBhvr>
                                        <p:cTn id="24" dur="20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randombar(horizontal)">
                                      <p:cBhvr>
                                        <p:cTn id="2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4A0CB0F-8368-486D-8F55-E8C1C681AF92}"/>
              </a:ext>
            </a:extLst>
          </p:cNvPr>
          <p:cNvGrpSpPr/>
          <p:nvPr/>
        </p:nvGrpSpPr>
        <p:grpSpPr>
          <a:xfrm>
            <a:off x="329548" y="2413681"/>
            <a:ext cx="3608103" cy="2030637"/>
            <a:chOff x="-548507" y="477868"/>
            <a:chExt cx="11570449" cy="6357177"/>
          </a:xfrm>
        </p:grpSpPr>
        <p:sp>
          <p:nvSpPr>
            <p:cNvPr id="5" name="Freeform: Shape 4">
              <a:extLst>
                <a:ext uri="{FF2B5EF4-FFF2-40B4-BE49-F238E27FC236}">
                  <a16:creationId xmlns:a16="http://schemas.microsoft.com/office/drawing/2014/main" id="{82120561-44D8-4387-8E93-1D22A35F685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179EFA5-F912-4828-AF72-D95BCE53EFD7}"/>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BDCA86F-9BBC-4BBE-87A6-1C283762962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55497DD-AE26-427D-A3AB-EBFA9678692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1E5D4FC8-2AA6-4981-88F3-BF0AC8BBB8C8}"/>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07D37332-2D4A-4A0A-B92F-28658C408F8E}"/>
                </a:ext>
              </a:extLst>
            </p:cNvPr>
            <p:cNvGrpSpPr/>
            <p:nvPr/>
          </p:nvGrpSpPr>
          <p:grpSpPr>
            <a:xfrm>
              <a:off x="1606" y="6382978"/>
              <a:ext cx="413937" cy="115242"/>
              <a:chOff x="5955" y="6353672"/>
              <a:chExt cx="413937" cy="115242"/>
            </a:xfrm>
          </p:grpSpPr>
          <p:sp>
            <p:nvSpPr>
              <p:cNvPr id="15" name="Rectangle: Rounded Corners 14">
                <a:extLst>
                  <a:ext uri="{FF2B5EF4-FFF2-40B4-BE49-F238E27FC236}">
                    <a16:creationId xmlns:a16="http://schemas.microsoft.com/office/drawing/2014/main" id="{52A8A10F-F9CE-4678-8EB8-5C8FC121C73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A70060A-3F3F-4696-8511-92ED9423406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C2F1B79-8D29-4B5B-9D8C-23EC033C1BBB}"/>
                </a:ext>
              </a:extLst>
            </p:cNvPr>
            <p:cNvGrpSpPr/>
            <p:nvPr/>
          </p:nvGrpSpPr>
          <p:grpSpPr>
            <a:xfrm>
              <a:off x="9855291" y="6381600"/>
              <a:ext cx="885989" cy="115242"/>
              <a:chOff x="5955" y="6353672"/>
              <a:chExt cx="413937" cy="115242"/>
            </a:xfrm>
          </p:grpSpPr>
          <p:sp>
            <p:nvSpPr>
              <p:cNvPr id="13" name="Rectangle: Rounded Corners 12">
                <a:extLst>
                  <a:ext uri="{FF2B5EF4-FFF2-40B4-BE49-F238E27FC236}">
                    <a16:creationId xmlns:a16="http://schemas.microsoft.com/office/drawing/2014/main" id="{CC57F317-1852-47A3-BA2F-AC487F3DC73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FBE98AF4-7261-4E4A-8101-F7244A377B44}"/>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11">
              <a:extLst>
                <a:ext uri="{FF2B5EF4-FFF2-40B4-BE49-F238E27FC236}">
                  <a16:creationId xmlns:a16="http://schemas.microsoft.com/office/drawing/2014/main" id="{C2132E61-C6B0-4EC7-8420-20C4A5A463E6}"/>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18" name="Picture 17">
            <a:extLst>
              <a:ext uri="{FF2B5EF4-FFF2-40B4-BE49-F238E27FC236}">
                <a16:creationId xmlns:a16="http://schemas.microsoft.com/office/drawing/2014/main" id="{CA11B955-CE9D-4464-83CB-1289BA4B4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013" y="2551959"/>
            <a:ext cx="2583074" cy="1589857"/>
          </a:xfrm>
          <a:prstGeom prst="rect">
            <a:avLst/>
          </a:prstGeom>
        </p:spPr>
      </p:pic>
    </p:spTree>
    <p:extLst>
      <p:ext uri="{BB962C8B-B14F-4D97-AF65-F5344CB8AC3E}">
        <p14:creationId xmlns:p14="http://schemas.microsoft.com/office/powerpoint/2010/main" val="82165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5062838"/>
            <a:ext cx="12191999" cy="1015663"/>
          </a:xfrm>
          <a:prstGeom prst="rect">
            <a:avLst/>
          </a:prstGeom>
          <a:noFill/>
        </p:spPr>
        <p:txBody>
          <a:bodyPr wrap="square" rtlCol="0" anchor="ctr">
            <a:spAutoFit/>
          </a:bodyPr>
          <a:lstStyle/>
          <a:p>
            <a:pPr algn="ctr"/>
            <a:r>
              <a:rPr lang="en-US" altLang="ko-KR" sz="6000" b="1" dirty="0">
                <a:solidFill>
                  <a:schemeClr val="bg1"/>
                </a:solidFill>
                <a:cs typeface="Arial" pitchFamily="34" charset="0"/>
              </a:rPr>
              <a:t>THANK YOU</a:t>
            </a:r>
            <a:endParaRPr lang="ko-KR" altLang="en-US" sz="6000" b="1" dirty="0">
              <a:solidFill>
                <a:schemeClr val="bg1"/>
              </a:solidFill>
              <a:cs typeface="Arial" pitchFamily="34" charset="0"/>
            </a:endParaRPr>
          </a:p>
        </p:txBody>
      </p:sp>
    </p:spTree>
    <p:extLst>
      <p:ext uri="{BB962C8B-B14F-4D97-AF65-F5344CB8AC3E}">
        <p14:creationId xmlns:p14="http://schemas.microsoft.com/office/powerpoint/2010/main" val="376132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01</a:t>
            </a:r>
          </a:p>
        </p:txBody>
      </p:sp>
      <p:sp>
        <p:nvSpPr>
          <p:cNvPr id="3" name="TextBox 2">
            <a:extLst>
              <a:ext uri="{FF2B5EF4-FFF2-40B4-BE49-F238E27FC236}">
                <a16:creationId xmlns:a16="http://schemas.microsoft.com/office/drawing/2014/main" id="{5B2F58DB-FDD4-48D6-A9A5-964225C9D4DA}"/>
              </a:ext>
            </a:extLst>
          </p:cNvPr>
          <p:cNvSpPr txBox="1"/>
          <p:nvPr/>
        </p:nvSpPr>
        <p:spPr>
          <a:xfrm>
            <a:off x="4397407" y="966785"/>
            <a:ext cx="7794593" cy="3647537"/>
          </a:xfrm>
          <a:prstGeom prst="rect">
            <a:avLst/>
          </a:prstGeom>
          <a:noFill/>
        </p:spPr>
        <p:txBody>
          <a:bodyPr wrap="square" rtlCol="0">
            <a:spAutoFit/>
          </a:bodyPr>
          <a:lstStyle/>
          <a:p>
            <a:pPr algn="just">
              <a:lnSpc>
                <a:spcPct val="107000"/>
              </a:lnSpc>
              <a:spcAft>
                <a:spcPts val="800"/>
              </a:spcAft>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Bucket sort is a sorting algorithm that separate the elements into multiple groups said to be buckets. Elements in bucket sort are first uniformly divided into groups called buckets, and then they are sorted by any other sorting algorithm. After that, elements are gathered in a sorted manner.</a:t>
            </a:r>
          </a:p>
          <a:p>
            <a:pPr algn="just">
              <a:lnSpc>
                <a:spcPct val="107000"/>
              </a:lnSpc>
              <a:spcAft>
                <a:spcPts val="800"/>
              </a:spcAft>
            </a:pP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basic procedure of performing the bucket sort is given as follows -</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Wingdings" panose="05000000000000000000" pitchFamily="2" charset="2"/>
              <a:buChar char="Ø"/>
              <a:tabLst>
                <a:tab pos="457200" algn="l"/>
              </a:tabLst>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First, partition the range into a fixed number of buckets.</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Wingdings" panose="05000000000000000000" pitchFamily="2" charset="2"/>
              <a:buChar char="Ø"/>
              <a:tabLst>
                <a:tab pos="457200" algn="l"/>
              </a:tabLst>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Then, toss every element into its appropriate bucket.</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Wingdings" panose="05000000000000000000" pitchFamily="2" charset="2"/>
              <a:buChar char="Ø"/>
              <a:tabLst>
                <a:tab pos="457200" algn="l"/>
              </a:tabLst>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After that, sort each bucket individually by applying a sorting algorithm.</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Wingdings" panose="05000000000000000000" pitchFamily="2" charset="2"/>
              <a:buChar char="Ø"/>
              <a:tabLst>
                <a:tab pos="457200" algn="l"/>
              </a:tabLst>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And at last, concatenate all the sorted buckets.</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94043918-9F18-4D81-8527-1905B2E24E1A}"/>
              </a:ext>
            </a:extLst>
          </p:cNvPr>
          <p:cNvSpPr txBox="1"/>
          <p:nvPr/>
        </p:nvSpPr>
        <p:spPr>
          <a:xfrm>
            <a:off x="4397407" y="275224"/>
            <a:ext cx="6035066" cy="584775"/>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What is Bucket </a:t>
            </a:r>
            <a:r>
              <a:rPr lang="en-US" sz="3200" b="1" dirty="0">
                <a:solidFill>
                  <a:schemeClr val="accent1"/>
                </a:solidFill>
                <a:latin typeface="Times New Roman" panose="02020603050405020304" pitchFamily="18" charset="0"/>
                <a:cs typeface="Times New Roman" panose="02020603050405020304" pitchFamily="18" charset="0"/>
              </a:rPr>
              <a:t>Sort Algorithm </a:t>
            </a:r>
            <a:r>
              <a:rPr lang="en-US" sz="3200" b="1" dirty="0">
                <a:solidFill>
                  <a:schemeClr val="bg1"/>
                </a:solidFill>
                <a:latin typeface="Times New Roman" panose="02020603050405020304" pitchFamily="18" charset="0"/>
                <a:cs typeface="Times New Roman" panose="02020603050405020304" pitchFamily="18" charset="0"/>
              </a:rPr>
              <a:t>?</a:t>
            </a:r>
            <a:endParaRPr lang="ko-KR" alt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82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1000"/>
                                        <p:tgtEl>
                                          <p:spTgt spid="35">
                                            <p:txEl>
                                              <p:pRg st="0" end="0"/>
                                            </p:txEl>
                                          </p:spTgt>
                                        </p:tgtEl>
                                      </p:cBhvr>
                                    </p:animEffect>
                                    <p:anim calcmode="lin" valueType="num">
                                      <p:cBhvr>
                                        <p:cTn id="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02</a:t>
            </a:r>
          </a:p>
        </p:txBody>
      </p:sp>
      <p:sp>
        <p:nvSpPr>
          <p:cNvPr id="3" name="TextBox 2">
            <a:extLst>
              <a:ext uri="{FF2B5EF4-FFF2-40B4-BE49-F238E27FC236}">
                <a16:creationId xmlns:a16="http://schemas.microsoft.com/office/drawing/2014/main" id="{5B2F58DB-FDD4-48D6-A9A5-964225C9D4DA}"/>
              </a:ext>
            </a:extLst>
          </p:cNvPr>
          <p:cNvSpPr txBox="1"/>
          <p:nvPr/>
        </p:nvSpPr>
        <p:spPr>
          <a:xfrm>
            <a:off x="4504087" y="1378159"/>
            <a:ext cx="7794593" cy="4511491"/>
          </a:xfrm>
          <a:prstGeom prst="rect">
            <a:avLst/>
          </a:prstGeom>
          <a:noFill/>
        </p:spPr>
        <p:txBody>
          <a:bodyPr wrap="square" rtlCol="0">
            <a:spAutoFit/>
          </a:bodyPr>
          <a:lstStyle/>
          <a:p>
            <a:pPr>
              <a:lnSpc>
                <a:spcPct val="107000"/>
              </a:lnSpc>
              <a:spcAft>
                <a:spcPts val="800"/>
              </a:spcAft>
            </a:pP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function </a:t>
            </a:r>
            <a:r>
              <a:rPr lang="en-US" sz="2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bucketSort</a:t>
            </a: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(array, </a:t>
            </a:r>
            <a:r>
              <a:rPr lang="en-US" sz="2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numBuckets</a:t>
            </a: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Step 1: Determine the range of input values</a:t>
            </a:r>
          </a:p>
          <a:p>
            <a:pPr>
              <a:lnSpc>
                <a:spcPct val="107000"/>
              </a:lnSpc>
              <a:spcAft>
                <a:spcPts val="800"/>
              </a:spcAft>
            </a:pP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minValue</a:t>
            </a: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minimum value in array</a:t>
            </a:r>
          </a:p>
          <a:p>
            <a:pPr>
              <a:lnSpc>
                <a:spcPct val="107000"/>
              </a:lnSpc>
              <a:spcAft>
                <a:spcPts val="800"/>
              </a:spcAft>
            </a:pP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maxValue</a:t>
            </a: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maximum value in array</a:t>
            </a:r>
          </a:p>
          <a:p>
            <a:pPr>
              <a:lnSpc>
                <a:spcPct val="107000"/>
              </a:lnSpc>
              <a:spcAft>
                <a:spcPts val="800"/>
              </a:spcAft>
            </a:pP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Step 2: Create empty buckets</a:t>
            </a:r>
          </a:p>
          <a:p>
            <a:pPr>
              <a:lnSpc>
                <a:spcPct val="107000"/>
              </a:lnSpc>
              <a:spcAft>
                <a:spcPts val="800"/>
              </a:spcAft>
            </a:pP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buckets = create an array of empty lists   </a:t>
            </a:r>
          </a:p>
          <a:p>
            <a:pPr>
              <a:lnSpc>
                <a:spcPct val="107000"/>
              </a:lnSpc>
              <a:spcAft>
                <a:spcPts val="800"/>
              </a:spcAft>
            </a:pP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Step 3: Distribute elements into buckets</a:t>
            </a:r>
          </a:p>
          <a:p>
            <a:pPr>
              <a:lnSpc>
                <a:spcPct val="107000"/>
              </a:lnSpc>
              <a:spcAft>
                <a:spcPts val="800"/>
              </a:spcAft>
            </a:pP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for element in array:</a:t>
            </a:r>
          </a:p>
          <a:p>
            <a:pPr>
              <a:lnSpc>
                <a:spcPct val="107000"/>
              </a:lnSpc>
              <a:spcAft>
                <a:spcPts val="800"/>
              </a:spcAft>
            </a:pP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bucketIndex</a:t>
            </a: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floor((element - </a:t>
            </a:r>
            <a:r>
              <a:rPr lang="en-US" sz="2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minValue</a:t>
            </a: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maxValue</a:t>
            </a: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minValue</a:t>
            </a: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+ 1) * </a:t>
            </a:r>
            <a:r>
              <a:rPr lang="en-US" sz="2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numBuckets</a:t>
            </a: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5" name="TextBox 34">
            <a:extLst>
              <a:ext uri="{FF2B5EF4-FFF2-40B4-BE49-F238E27FC236}">
                <a16:creationId xmlns:a16="http://schemas.microsoft.com/office/drawing/2014/main" id="{94043918-9F18-4D81-8527-1905B2E24E1A}"/>
              </a:ext>
            </a:extLst>
          </p:cNvPr>
          <p:cNvSpPr txBox="1"/>
          <p:nvPr/>
        </p:nvSpPr>
        <p:spPr>
          <a:xfrm>
            <a:off x="4397407" y="275224"/>
            <a:ext cx="4552629" cy="584775"/>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Algorithm /Pseudo-code</a:t>
            </a:r>
            <a:endParaRPr lang="ko-KR" alt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98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1000"/>
                                        <p:tgtEl>
                                          <p:spTgt spid="35">
                                            <p:txEl>
                                              <p:pRg st="0" end="0"/>
                                            </p:txEl>
                                          </p:spTgt>
                                        </p:tgtEl>
                                      </p:cBhvr>
                                    </p:animEffect>
                                    <p:anim calcmode="lin" valueType="num">
                                      <p:cBhvr>
                                        <p:cTn id="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03</a:t>
            </a:r>
          </a:p>
        </p:txBody>
      </p:sp>
      <p:sp>
        <p:nvSpPr>
          <p:cNvPr id="3" name="TextBox 2">
            <a:extLst>
              <a:ext uri="{FF2B5EF4-FFF2-40B4-BE49-F238E27FC236}">
                <a16:creationId xmlns:a16="http://schemas.microsoft.com/office/drawing/2014/main" id="{5B2F58DB-FDD4-48D6-A9A5-964225C9D4DA}"/>
              </a:ext>
            </a:extLst>
          </p:cNvPr>
          <p:cNvSpPr txBox="1"/>
          <p:nvPr/>
        </p:nvSpPr>
        <p:spPr>
          <a:xfrm>
            <a:off x="4504087" y="1378159"/>
            <a:ext cx="7794593" cy="3842655"/>
          </a:xfrm>
          <a:prstGeom prst="rect">
            <a:avLst/>
          </a:prstGeom>
          <a:noFill/>
        </p:spPr>
        <p:txBody>
          <a:bodyPr wrap="square" rtlCol="0">
            <a:spAutoFit/>
          </a:bodyPr>
          <a:lstStyle/>
          <a:p>
            <a:pPr>
              <a:lnSpc>
                <a:spcPct val="107000"/>
              </a:lnSpc>
              <a:spcAft>
                <a:spcPts val="800"/>
              </a:spcAf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buckets[</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bucketIndex</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].append(element)</a:t>
            </a:r>
          </a:p>
          <a:p>
            <a:pPr>
              <a:lnSpc>
                <a:spcPct val="107000"/>
              </a:lnSpc>
              <a:spcAft>
                <a:spcPts val="800"/>
              </a:spcAf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Step 4: Sort elements within each bucket</a:t>
            </a:r>
          </a:p>
          <a:p>
            <a:pPr>
              <a:lnSpc>
                <a:spcPct val="107000"/>
              </a:lnSpc>
              <a:spcAft>
                <a:spcPts val="800"/>
              </a:spcAf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for bucket in buckets:</a:t>
            </a:r>
          </a:p>
          <a:p>
            <a:pPr>
              <a:lnSpc>
                <a:spcPct val="107000"/>
              </a:lnSpc>
              <a:spcAft>
                <a:spcPts val="800"/>
              </a:spcAf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insertionSort</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(bucket) // or use any other sorting algorithm</a:t>
            </a:r>
          </a:p>
          <a:p>
            <a:pPr>
              <a:lnSpc>
                <a:spcPct val="107000"/>
              </a:lnSpc>
              <a:spcAft>
                <a:spcPts val="800"/>
              </a:spcAf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Step 5: Concatenate sorted elements</a:t>
            </a:r>
          </a:p>
          <a:p>
            <a:pPr>
              <a:lnSpc>
                <a:spcPct val="107000"/>
              </a:lnSpc>
              <a:spcAft>
                <a:spcPts val="800"/>
              </a:spcAf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sortedArray</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concatenate all elements from buckets</a:t>
            </a:r>
          </a:p>
          <a:p>
            <a:pPr>
              <a:lnSpc>
                <a:spcPct val="107000"/>
              </a:lnSpc>
              <a:spcAft>
                <a:spcPts val="800"/>
              </a:spcAf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return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sortedArray</a:t>
            </a:r>
            <a:endPar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94043918-9F18-4D81-8527-1905B2E24E1A}"/>
              </a:ext>
            </a:extLst>
          </p:cNvPr>
          <p:cNvSpPr txBox="1"/>
          <p:nvPr/>
        </p:nvSpPr>
        <p:spPr>
          <a:xfrm>
            <a:off x="4397407" y="275224"/>
            <a:ext cx="4552629" cy="584775"/>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Algorithm /Pseudo-code</a:t>
            </a:r>
            <a:endParaRPr lang="ko-KR" alt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32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1000"/>
                                        <p:tgtEl>
                                          <p:spTgt spid="35">
                                            <p:txEl>
                                              <p:pRg st="0" end="0"/>
                                            </p:txEl>
                                          </p:spTgt>
                                        </p:tgtEl>
                                      </p:cBhvr>
                                    </p:animEffect>
                                    <p:anim calcmode="lin" valueType="num">
                                      <p:cBhvr>
                                        <p:cTn id="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04</a:t>
            </a:r>
          </a:p>
        </p:txBody>
      </p:sp>
      <p:sp>
        <p:nvSpPr>
          <p:cNvPr id="3" name="TextBox 2">
            <a:extLst>
              <a:ext uri="{FF2B5EF4-FFF2-40B4-BE49-F238E27FC236}">
                <a16:creationId xmlns:a16="http://schemas.microsoft.com/office/drawing/2014/main" id="{5B2F58DB-FDD4-48D6-A9A5-964225C9D4DA}"/>
              </a:ext>
            </a:extLst>
          </p:cNvPr>
          <p:cNvSpPr txBox="1"/>
          <p:nvPr/>
        </p:nvSpPr>
        <p:spPr>
          <a:xfrm>
            <a:off x="4504087" y="1378159"/>
            <a:ext cx="7794593" cy="4633000"/>
          </a:xfrm>
          <a:prstGeom prst="rect">
            <a:avLst/>
          </a:prstGeom>
          <a:noFill/>
        </p:spPr>
        <p:txBody>
          <a:bodyPr wrap="square" rtlCol="0">
            <a:spAutoFit/>
          </a:bodyPr>
          <a:lstStyle/>
          <a:p>
            <a:pPr>
              <a:lnSpc>
                <a:spcPct val="107000"/>
              </a:lnSpc>
              <a:spcAft>
                <a:spcPts val="800"/>
              </a:spcAft>
            </a:pP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Best Case Complexity-</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b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best-case time complexity of bucket sort is O(n + k).</a:t>
            </a:r>
          </a:p>
          <a:p>
            <a:pPr>
              <a:lnSpc>
                <a:spcPct val="107000"/>
              </a:lnSpc>
              <a:spcAft>
                <a:spcPts val="800"/>
              </a:spcAft>
            </a:pPr>
            <a:endPar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Average Case Complexity</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p>
          <a:p>
            <a:pPr>
              <a:lnSpc>
                <a:spcPct val="107000"/>
              </a:lnSpc>
              <a:spcAft>
                <a:spcPts val="800"/>
              </a:spcAf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average case time complexity of bucket sort is O(n + K).</a:t>
            </a:r>
          </a:p>
          <a:p>
            <a:pPr>
              <a:lnSpc>
                <a:spcPct val="107000"/>
              </a:lnSpc>
              <a:spcAft>
                <a:spcPts val="800"/>
              </a:spcAft>
            </a:pPr>
            <a:endPar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Worst Case Complexity</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p>
          <a:p>
            <a:pPr>
              <a:lnSpc>
                <a:spcPct val="107000"/>
              </a:lnSpc>
              <a:spcAft>
                <a:spcPts val="800"/>
              </a:spcAf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The complexity will get worse when the elements are in the reverse order.</a:t>
            </a:r>
            <a:b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worst-case time complexity of bucket sort is O(n2).</a:t>
            </a:r>
          </a:p>
        </p:txBody>
      </p:sp>
      <p:sp>
        <p:nvSpPr>
          <p:cNvPr id="35" name="TextBox 34">
            <a:extLst>
              <a:ext uri="{FF2B5EF4-FFF2-40B4-BE49-F238E27FC236}">
                <a16:creationId xmlns:a16="http://schemas.microsoft.com/office/drawing/2014/main" id="{94043918-9F18-4D81-8527-1905B2E24E1A}"/>
              </a:ext>
            </a:extLst>
          </p:cNvPr>
          <p:cNvSpPr txBox="1"/>
          <p:nvPr/>
        </p:nvSpPr>
        <p:spPr>
          <a:xfrm>
            <a:off x="4397407" y="275224"/>
            <a:ext cx="4552629" cy="584775"/>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Time Complexity</a:t>
            </a:r>
            <a:endParaRPr lang="ko-KR" alt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9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1000"/>
                                        <p:tgtEl>
                                          <p:spTgt spid="35">
                                            <p:txEl>
                                              <p:pRg st="0" end="0"/>
                                            </p:txEl>
                                          </p:spTgt>
                                        </p:tgtEl>
                                      </p:cBhvr>
                                    </p:animEffect>
                                    <p:anim calcmode="lin" valueType="num">
                                      <p:cBhvr>
                                        <p:cTn id="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05</a:t>
            </a:r>
          </a:p>
        </p:txBody>
      </p:sp>
      <p:sp>
        <p:nvSpPr>
          <p:cNvPr id="3" name="TextBox 2">
            <a:extLst>
              <a:ext uri="{FF2B5EF4-FFF2-40B4-BE49-F238E27FC236}">
                <a16:creationId xmlns:a16="http://schemas.microsoft.com/office/drawing/2014/main" id="{5B2F58DB-FDD4-48D6-A9A5-964225C9D4DA}"/>
              </a:ext>
            </a:extLst>
          </p:cNvPr>
          <p:cNvSpPr txBox="1"/>
          <p:nvPr/>
        </p:nvSpPr>
        <p:spPr>
          <a:xfrm>
            <a:off x="4397407" y="966785"/>
            <a:ext cx="7794593" cy="5118517"/>
          </a:xfrm>
          <a:prstGeom prst="rect">
            <a:avLst/>
          </a:prstGeom>
          <a:noFill/>
        </p:spPr>
        <p:txBody>
          <a:bodyPr wrap="square" rtlCol="0">
            <a:spAutoFit/>
          </a:bodyPr>
          <a:lstStyle/>
          <a:p>
            <a:pPr marL="0" marR="0">
              <a:lnSpc>
                <a:spcPct val="107000"/>
              </a:lnSpc>
              <a:spcBef>
                <a:spcPts val="0"/>
              </a:spcBef>
              <a:spcAft>
                <a:spcPts val="800"/>
              </a:spcAft>
            </a:pPr>
            <a:r>
              <a:rPr lang="en-US" sz="19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Suppose you are working as a data analyst for a digital marketing agency. Your agency manages online advertising campaigns for various clients. As part of your role, you need to analyze and optimize the performance of these campaigns to maximize the click-through rates (CTR) of ad impressions.</a:t>
            </a:r>
          </a:p>
          <a:p>
            <a:pPr marL="0" marR="0">
              <a:lnSpc>
                <a:spcPct val="107000"/>
              </a:lnSpc>
              <a:spcBef>
                <a:spcPts val="0"/>
              </a:spcBef>
              <a:spcAft>
                <a:spcPts val="800"/>
              </a:spcAft>
            </a:pP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Input Scenario:</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Number of ad impressions: The data analyst provides the number of ad impressions in the campaign.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CTR values: The data analyst collects the click-through rate (CTR) values for each ad impression. These values represent the percentage of users who clicked on the ad after viewing it.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Output Scenario:</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Sorted Impressions: The data analyst needs to obtain a sorted list of ad impressions based on their click-through rates (CTR). The sorted list will display the ad impressions in ascending order of CTR values.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94043918-9F18-4D81-8527-1905B2E24E1A}"/>
              </a:ext>
            </a:extLst>
          </p:cNvPr>
          <p:cNvSpPr txBox="1"/>
          <p:nvPr/>
        </p:nvSpPr>
        <p:spPr>
          <a:xfrm>
            <a:off x="4397407" y="275224"/>
            <a:ext cx="4225771" cy="553998"/>
          </a:xfrm>
          <a:prstGeom prst="rect">
            <a:avLst/>
          </a:prstGeom>
          <a:noFill/>
        </p:spPr>
        <p:txBody>
          <a:bodyPr wrap="square" rtlCol="0">
            <a:spAutoFit/>
          </a:bodyPr>
          <a:lstStyle/>
          <a:p>
            <a:r>
              <a:rPr lang="en-US" sz="3000" b="1" dirty="0">
                <a:solidFill>
                  <a:schemeClr val="bg1"/>
                </a:solidFill>
                <a:latin typeface="Times New Roman" panose="02020603050405020304" pitchFamily="18" charset="0"/>
                <a:cs typeface="Times New Roman" panose="02020603050405020304" pitchFamily="18" charset="0"/>
              </a:rPr>
              <a:t>Problem </a:t>
            </a:r>
            <a:r>
              <a:rPr lang="en-US" sz="3000" b="1" dirty="0">
                <a:solidFill>
                  <a:schemeClr val="accent1"/>
                </a:solidFill>
                <a:latin typeface="Times New Roman" panose="02020603050405020304" pitchFamily="18" charset="0"/>
                <a:cs typeface="Times New Roman" panose="02020603050405020304" pitchFamily="18" charset="0"/>
              </a:rPr>
              <a:t>Scenario</a:t>
            </a:r>
            <a:endParaRPr lang="en-US" dirty="0">
              <a:solidFill>
                <a:schemeClr val="accent1"/>
              </a:solidFill>
            </a:endParaRPr>
          </a:p>
        </p:txBody>
      </p:sp>
    </p:spTree>
    <p:extLst>
      <p:ext uri="{BB962C8B-B14F-4D97-AF65-F5344CB8AC3E}">
        <p14:creationId xmlns:p14="http://schemas.microsoft.com/office/powerpoint/2010/main" val="262145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1000"/>
                                        <p:tgtEl>
                                          <p:spTgt spid="35">
                                            <p:txEl>
                                              <p:pRg st="0" end="0"/>
                                            </p:txEl>
                                          </p:spTgt>
                                        </p:tgtEl>
                                      </p:cBhvr>
                                    </p:animEffect>
                                    <p:anim calcmode="lin" valueType="num">
                                      <p:cBhvr>
                                        <p:cTn id="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circle(in)">
                                      <p:cBhvr>
                                        <p:cTn id="21" dur="2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circle(in)">
                                      <p:cBhvr>
                                        <p:cTn id="26" dur="2000"/>
                                        <p:tgtEl>
                                          <p:spTgt spid="3">
                                            <p:txEl>
                                              <p:pRg st="2" end="2"/>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circle(in)">
                                      <p:cBhvr>
                                        <p:cTn id="29" dur="2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solidFill>
                  <a:schemeClr val="bg1"/>
                </a:solidFill>
                <a:cs typeface="Times New Roman" panose="02020603050405020304" pitchFamily="18" charset="0"/>
              </a:rPr>
              <a:t>All Step</a:t>
            </a:r>
          </a:p>
        </p:txBody>
      </p:sp>
      <p:sp>
        <p:nvSpPr>
          <p:cNvPr id="3" name="Isosceles Triangle 61">
            <a:extLst>
              <a:ext uri="{FF2B5EF4-FFF2-40B4-BE49-F238E27FC236}">
                <a16:creationId xmlns:a16="http://schemas.microsoft.com/office/drawing/2014/main" id="{52D7DDD7-09A8-4BA7-858B-395E1FB302AF}"/>
              </a:ext>
            </a:extLst>
          </p:cNvPr>
          <p:cNvSpPr/>
          <p:nvPr/>
        </p:nvSpPr>
        <p:spPr>
          <a:xfrm rot="3584032">
            <a:off x="4999627" y="1821283"/>
            <a:ext cx="2921856" cy="3834460"/>
          </a:xfrm>
          <a:custGeom>
            <a:avLst/>
            <a:gdLst/>
            <a:ahLst/>
            <a:cxnLst/>
            <a:rect l="l" t="t" r="r" b="b"/>
            <a:pathLst>
              <a:path w="2571340" h="3374463">
                <a:moveTo>
                  <a:pt x="194133" y="1409566"/>
                </a:moveTo>
                <a:lnTo>
                  <a:pt x="344169" y="1502938"/>
                </a:lnTo>
                <a:cubicBezTo>
                  <a:pt x="73307" y="1938169"/>
                  <a:pt x="136087" y="2502332"/>
                  <a:pt x="496001" y="2867371"/>
                </a:cubicBezTo>
                <a:cubicBezTo>
                  <a:pt x="855916" y="3232410"/>
                  <a:pt x="1419135" y="3303158"/>
                  <a:pt x="1858151" y="3038476"/>
                </a:cubicBezTo>
                <a:cubicBezTo>
                  <a:pt x="2297167" y="2773793"/>
                  <a:pt x="2497527" y="2242683"/>
                  <a:pt x="2342723" y="1753984"/>
                </a:cubicBezTo>
                <a:cubicBezTo>
                  <a:pt x="2190311" y="1272834"/>
                  <a:pt x="1732744" y="956291"/>
                  <a:pt x="1230673" y="982086"/>
                </a:cubicBezTo>
                <a:lnTo>
                  <a:pt x="1230777" y="982870"/>
                </a:lnTo>
                <a:lnTo>
                  <a:pt x="970744" y="982870"/>
                </a:lnTo>
                <a:lnTo>
                  <a:pt x="1100761" y="0"/>
                </a:lnTo>
                <a:lnTo>
                  <a:pt x="1207395" y="806117"/>
                </a:lnTo>
                <a:cubicBezTo>
                  <a:pt x="1795169" y="769721"/>
                  <a:pt x="2333023" y="1138157"/>
                  <a:pt x="2511192" y="1700619"/>
                </a:cubicBezTo>
                <a:cubicBezTo>
                  <a:pt x="2690666" y="2267201"/>
                  <a:pt x="2458375" y="2882952"/>
                  <a:pt x="1949395" y="3189817"/>
                </a:cubicBezTo>
                <a:cubicBezTo>
                  <a:pt x="1440415" y="3496681"/>
                  <a:pt x="787436" y="3414658"/>
                  <a:pt x="370163" y="2991444"/>
                </a:cubicBezTo>
                <a:cubicBezTo>
                  <a:pt x="-47111" y="2568231"/>
                  <a:pt x="-119895" y="1914158"/>
                  <a:pt x="194133" y="14095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E41756D1-8CF1-43F5-98F6-7B58A2484714}"/>
              </a:ext>
            </a:extLst>
          </p:cNvPr>
          <p:cNvSpPr/>
          <p:nvPr/>
        </p:nvSpPr>
        <p:spPr>
          <a:xfrm>
            <a:off x="5732424" y="2268792"/>
            <a:ext cx="762478" cy="7624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 name="Oval 4">
            <a:extLst>
              <a:ext uri="{FF2B5EF4-FFF2-40B4-BE49-F238E27FC236}">
                <a16:creationId xmlns:a16="http://schemas.microsoft.com/office/drawing/2014/main" id="{577B39CC-65B3-4684-97B8-69E400F92730}"/>
              </a:ext>
            </a:extLst>
          </p:cNvPr>
          <p:cNvSpPr/>
          <p:nvPr/>
        </p:nvSpPr>
        <p:spPr>
          <a:xfrm>
            <a:off x="5732424" y="4905732"/>
            <a:ext cx="762478" cy="7624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Oval 5">
            <a:extLst>
              <a:ext uri="{FF2B5EF4-FFF2-40B4-BE49-F238E27FC236}">
                <a16:creationId xmlns:a16="http://schemas.microsoft.com/office/drawing/2014/main" id="{B35D32C8-2D47-4E3D-86E0-9A2893159290}"/>
              </a:ext>
            </a:extLst>
          </p:cNvPr>
          <p:cNvSpPr/>
          <p:nvPr/>
        </p:nvSpPr>
        <p:spPr>
          <a:xfrm>
            <a:off x="4362386" y="3559644"/>
            <a:ext cx="762478" cy="7624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6">
            <a:extLst>
              <a:ext uri="{FF2B5EF4-FFF2-40B4-BE49-F238E27FC236}">
                <a16:creationId xmlns:a16="http://schemas.microsoft.com/office/drawing/2014/main" id="{1B023F44-C6F9-4A67-8E1F-42C418FEADBE}"/>
              </a:ext>
            </a:extLst>
          </p:cNvPr>
          <p:cNvSpPr/>
          <p:nvPr/>
        </p:nvSpPr>
        <p:spPr>
          <a:xfrm>
            <a:off x="6993662" y="3559644"/>
            <a:ext cx="762478" cy="7624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TextBox 7">
            <a:extLst>
              <a:ext uri="{FF2B5EF4-FFF2-40B4-BE49-F238E27FC236}">
                <a16:creationId xmlns:a16="http://schemas.microsoft.com/office/drawing/2014/main" id="{BF2CD058-10BE-4318-9734-21F0F998D6D2}"/>
              </a:ext>
            </a:extLst>
          </p:cNvPr>
          <p:cNvSpPr txBox="1"/>
          <p:nvPr/>
        </p:nvSpPr>
        <p:spPr>
          <a:xfrm>
            <a:off x="5849810" y="2408343"/>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9" name="TextBox 8">
            <a:extLst>
              <a:ext uri="{FF2B5EF4-FFF2-40B4-BE49-F238E27FC236}">
                <a16:creationId xmlns:a16="http://schemas.microsoft.com/office/drawing/2014/main" id="{6CAD5E53-71C7-4CA1-8A1E-1EFD54A84952}"/>
              </a:ext>
            </a:extLst>
          </p:cNvPr>
          <p:cNvSpPr txBox="1"/>
          <p:nvPr/>
        </p:nvSpPr>
        <p:spPr>
          <a:xfrm>
            <a:off x="4479771" y="3710052"/>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0" name="TextBox 9">
            <a:extLst>
              <a:ext uri="{FF2B5EF4-FFF2-40B4-BE49-F238E27FC236}">
                <a16:creationId xmlns:a16="http://schemas.microsoft.com/office/drawing/2014/main" id="{F39E408B-F2AE-45F3-9C42-360793010155}"/>
              </a:ext>
            </a:extLst>
          </p:cNvPr>
          <p:cNvSpPr txBox="1"/>
          <p:nvPr/>
        </p:nvSpPr>
        <p:spPr>
          <a:xfrm>
            <a:off x="5849810" y="5056139"/>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11" name="TextBox 10">
            <a:extLst>
              <a:ext uri="{FF2B5EF4-FFF2-40B4-BE49-F238E27FC236}">
                <a16:creationId xmlns:a16="http://schemas.microsoft.com/office/drawing/2014/main" id="{D46DAFAE-6DB8-43DE-A2CB-270E0EE608ED}"/>
              </a:ext>
            </a:extLst>
          </p:cNvPr>
          <p:cNvSpPr txBox="1"/>
          <p:nvPr/>
        </p:nvSpPr>
        <p:spPr>
          <a:xfrm>
            <a:off x="7111047" y="3710052"/>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14" name="TextBox 13">
            <a:extLst>
              <a:ext uri="{FF2B5EF4-FFF2-40B4-BE49-F238E27FC236}">
                <a16:creationId xmlns:a16="http://schemas.microsoft.com/office/drawing/2014/main" id="{FAA621C5-ED49-441D-AF5D-B2A1B47DE2FB}"/>
              </a:ext>
            </a:extLst>
          </p:cNvPr>
          <p:cNvSpPr txBox="1"/>
          <p:nvPr/>
        </p:nvSpPr>
        <p:spPr>
          <a:xfrm>
            <a:off x="1866900" y="1789530"/>
            <a:ext cx="3563549" cy="861774"/>
          </a:xfrm>
          <a:prstGeom prst="rect">
            <a:avLst/>
          </a:prstGeom>
          <a:noFill/>
        </p:spPr>
        <p:txBody>
          <a:bodyPr wrap="square" rtlCol="0">
            <a:spAutoFit/>
          </a:bodyPr>
          <a:lstStyle/>
          <a:p>
            <a:pPr algn="r"/>
            <a:r>
              <a:rPr lang="en-US" altLang="ko-KR" sz="2500" b="1" dirty="0">
                <a:solidFill>
                  <a:schemeClr val="accent2"/>
                </a:solidFill>
                <a:latin typeface="Times New Roman" panose="02020603050405020304" pitchFamily="18" charset="0"/>
                <a:cs typeface="Times New Roman" panose="02020603050405020304" pitchFamily="18" charset="0"/>
              </a:rPr>
              <a:t>How to Solved the Problem</a:t>
            </a:r>
            <a:endParaRPr lang="ko-KR" altLang="en-US" sz="2500" b="1" dirty="0">
              <a:solidFill>
                <a:schemeClr val="accent2"/>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ADAEFFD-C726-42AD-8FAD-D2F9E1739CAA}"/>
              </a:ext>
            </a:extLst>
          </p:cNvPr>
          <p:cNvSpPr txBox="1"/>
          <p:nvPr/>
        </p:nvSpPr>
        <p:spPr>
          <a:xfrm>
            <a:off x="704851" y="3508246"/>
            <a:ext cx="3505135" cy="477054"/>
          </a:xfrm>
          <a:prstGeom prst="rect">
            <a:avLst/>
          </a:prstGeom>
          <a:noFill/>
        </p:spPr>
        <p:txBody>
          <a:bodyPr wrap="square" rtlCol="0">
            <a:spAutoFit/>
          </a:bodyPr>
          <a:lstStyle/>
          <a:p>
            <a:pPr algn="r"/>
            <a:r>
              <a:rPr lang="en-US" altLang="ko-KR" sz="2500" b="1" dirty="0">
                <a:solidFill>
                  <a:schemeClr val="accent3"/>
                </a:solidFill>
                <a:latin typeface="Times New Roman" panose="02020603050405020304" pitchFamily="18" charset="0"/>
                <a:cs typeface="Times New Roman" panose="02020603050405020304" pitchFamily="18" charset="0"/>
              </a:rPr>
              <a:t>Algorithm</a:t>
            </a:r>
            <a:endParaRPr lang="ko-KR" altLang="en-US" sz="2500" b="1" dirty="0">
              <a:solidFill>
                <a:schemeClr val="accent3"/>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92D8343-4AF3-4739-A7DE-7EF9F350E03D}"/>
              </a:ext>
            </a:extLst>
          </p:cNvPr>
          <p:cNvSpPr txBox="1"/>
          <p:nvPr/>
        </p:nvSpPr>
        <p:spPr>
          <a:xfrm>
            <a:off x="1866901" y="5192285"/>
            <a:ext cx="3563549" cy="477054"/>
          </a:xfrm>
          <a:prstGeom prst="rect">
            <a:avLst/>
          </a:prstGeom>
          <a:noFill/>
        </p:spPr>
        <p:txBody>
          <a:bodyPr wrap="square" rtlCol="0">
            <a:spAutoFit/>
          </a:bodyPr>
          <a:lstStyle/>
          <a:p>
            <a:pPr algn="r"/>
            <a:r>
              <a:rPr lang="en-US" altLang="ko-KR" sz="2500" b="1" dirty="0">
                <a:solidFill>
                  <a:schemeClr val="accent4"/>
                </a:solidFill>
                <a:latin typeface="Times New Roman" panose="02020603050405020304" pitchFamily="18" charset="0"/>
                <a:cs typeface="Times New Roman" panose="02020603050405020304" pitchFamily="18" charset="0"/>
              </a:rPr>
              <a:t>Java Implementation</a:t>
            </a:r>
            <a:endParaRPr lang="ko-KR" altLang="en-US" sz="2500" b="1" dirty="0">
              <a:solidFill>
                <a:schemeClr val="accent4"/>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9E29C65-2FE4-4459-9B69-3E5DB5EDF254}"/>
              </a:ext>
            </a:extLst>
          </p:cNvPr>
          <p:cNvSpPr txBox="1"/>
          <p:nvPr/>
        </p:nvSpPr>
        <p:spPr>
          <a:xfrm>
            <a:off x="7920795" y="3508246"/>
            <a:ext cx="3499680" cy="477054"/>
          </a:xfrm>
          <a:prstGeom prst="rect">
            <a:avLst/>
          </a:prstGeom>
          <a:noFill/>
        </p:spPr>
        <p:txBody>
          <a:bodyPr wrap="square" rtlCol="0">
            <a:spAutoFit/>
          </a:bodyPr>
          <a:lstStyle/>
          <a:p>
            <a:r>
              <a:rPr lang="en-US" altLang="ko-KR" sz="2500" b="1" dirty="0">
                <a:solidFill>
                  <a:schemeClr val="accent5"/>
                </a:solidFill>
                <a:latin typeface="Times New Roman" panose="02020603050405020304" pitchFamily="18" charset="0"/>
                <a:cs typeface="Times New Roman" panose="02020603050405020304" pitchFamily="18" charset="0"/>
              </a:rPr>
              <a:t>Time Complexity</a:t>
            </a:r>
            <a:endParaRPr lang="ko-KR" altLang="en-US" sz="2500" b="1" dirty="0">
              <a:solidFill>
                <a:schemeClr val="accent5"/>
              </a:solidFill>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A9FC44B1-E4F2-412F-A2DD-39A3CF99139C}"/>
              </a:ext>
            </a:extLst>
          </p:cNvPr>
          <p:cNvGrpSpPr/>
          <p:nvPr/>
        </p:nvGrpSpPr>
        <p:grpSpPr>
          <a:xfrm>
            <a:off x="5276706" y="3188656"/>
            <a:ext cx="1565114" cy="1564311"/>
            <a:chOff x="4574848" y="1897856"/>
            <a:chExt cx="3028217" cy="3026664"/>
          </a:xfrm>
        </p:grpSpPr>
        <p:sp>
          <p:nvSpPr>
            <p:cNvPr id="25" name="Freeform: Shape 24">
              <a:extLst>
                <a:ext uri="{FF2B5EF4-FFF2-40B4-BE49-F238E27FC236}">
                  <a16:creationId xmlns:a16="http://schemas.microsoft.com/office/drawing/2014/main" id="{AB073CEA-A3D6-4D57-893F-9DADC777850F}"/>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26" name="Freeform: Shape 25">
              <a:extLst>
                <a:ext uri="{FF2B5EF4-FFF2-40B4-BE49-F238E27FC236}">
                  <a16:creationId xmlns:a16="http://schemas.microsoft.com/office/drawing/2014/main" id="{04847A46-9119-4075-831A-CFB0BC5FB52C}"/>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nvGrpSpPr>
          <p:cNvPr id="27" name="Group 26">
            <a:extLst>
              <a:ext uri="{FF2B5EF4-FFF2-40B4-BE49-F238E27FC236}">
                <a16:creationId xmlns:a16="http://schemas.microsoft.com/office/drawing/2014/main" id="{38C244DB-63F7-41A6-B3CD-400D264BD441}"/>
              </a:ext>
            </a:extLst>
          </p:cNvPr>
          <p:cNvGrpSpPr/>
          <p:nvPr/>
        </p:nvGrpSpPr>
        <p:grpSpPr>
          <a:xfrm>
            <a:off x="7920795" y="1631903"/>
            <a:ext cx="1107121" cy="1395637"/>
            <a:chOff x="6804248" y="2144238"/>
            <a:chExt cx="1305367" cy="1645545"/>
          </a:xfrm>
          <a:solidFill>
            <a:schemeClr val="accent1"/>
          </a:solidFill>
        </p:grpSpPr>
        <p:sp>
          <p:nvSpPr>
            <p:cNvPr id="28" name="Oval 1">
              <a:extLst>
                <a:ext uri="{FF2B5EF4-FFF2-40B4-BE49-F238E27FC236}">
                  <a16:creationId xmlns:a16="http://schemas.microsoft.com/office/drawing/2014/main" id="{28E75912-912E-4374-B3EC-C87B8F729CDE}"/>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1">
              <a:extLst>
                <a:ext uri="{FF2B5EF4-FFF2-40B4-BE49-F238E27FC236}">
                  <a16:creationId xmlns:a16="http://schemas.microsoft.com/office/drawing/2014/main" id="{C4713F35-8B82-4A4C-A7B7-943580EC6413}"/>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1">
              <a:extLst>
                <a:ext uri="{FF2B5EF4-FFF2-40B4-BE49-F238E27FC236}">
                  <a16:creationId xmlns:a16="http://schemas.microsoft.com/office/drawing/2014/main" id="{D831B6BE-69DD-42C6-9EC3-732E98A8BF9E}"/>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Oval 1">
              <a:extLst>
                <a:ext uri="{FF2B5EF4-FFF2-40B4-BE49-F238E27FC236}">
                  <a16:creationId xmlns:a16="http://schemas.microsoft.com/office/drawing/2014/main" id="{19696B85-5C0E-4259-8D86-FCC130C2A89C}"/>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1">
              <a:extLst>
                <a:ext uri="{FF2B5EF4-FFF2-40B4-BE49-F238E27FC236}">
                  <a16:creationId xmlns:a16="http://schemas.microsoft.com/office/drawing/2014/main" id="{B0FF45D3-BD40-4E3E-ABA7-5E4DD3274A8F}"/>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1">
              <a:extLst>
                <a:ext uri="{FF2B5EF4-FFF2-40B4-BE49-F238E27FC236}">
                  <a16:creationId xmlns:a16="http://schemas.microsoft.com/office/drawing/2014/main" id="{BE672DCE-AE87-4B0A-9ADE-EA147FFC92F2}"/>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1">
              <a:extLst>
                <a:ext uri="{FF2B5EF4-FFF2-40B4-BE49-F238E27FC236}">
                  <a16:creationId xmlns:a16="http://schemas.microsoft.com/office/drawing/2014/main" id="{7956B1E8-080A-4BB7-B7E5-53E6ACE5F2E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35" name="Freeform: Shape 34">
            <a:extLst>
              <a:ext uri="{FF2B5EF4-FFF2-40B4-BE49-F238E27FC236}">
                <a16:creationId xmlns:a16="http://schemas.microsoft.com/office/drawing/2014/main" id="{9CBCAF44-961B-430C-B349-440A59FF6E9A}"/>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06</a:t>
            </a:r>
          </a:p>
        </p:txBody>
      </p:sp>
    </p:spTree>
    <p:extLst>
      <p:ext uri="{BB962C8B-B14F-4D97-AF65-F5344CB8AC3E}">
        <p14:creationId xmlns:p14="http://schemas.microsoft.com/office/powerpoint/2010/main" val="15573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circle(in)">
                                      <p:cBhvr>
                                        <p:cTn id="12" dur="2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down)">
                                      <p:cBhvr>
                                        <p:cTn id="60" dur="500"/>
                                        <p:tgtEl>
                                          <p:spTgt spid="10"/>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down)">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randombar(horizontal)">
                                      <p:cBhvr>
                                        <p:cTn id="75" dur="500"/>
                                        <p:tgtEl>
                                          <p:spTgt spid="11"/>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randombar(horizontal)">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heel(1)">
                                      <p:cBhvr>
                                        <p:cTn id="83" dur="20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8" presetClass="emph" presetSubtype="0" fill="hold" nodeType="clickEffect">
                                  <p:stCondLst>
                                    <p:cond delay="0"/>
                                  </p:stCondLst>
                                  <p:childTnLst>
                                    <p:animRot by="21600000">
                                      <p:cBhvr>
                                        <p:cTn id="87" dur="2000" fill="hold"/>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0" grpId="0"/>
      <p:bldP spid="11" grpId="0"/>
      <p:bldP spid="14" grpId="0"/>
      <p:bldP spid="17" grpId="0"/>
      <p:bldP spid="20"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D2C29C4A-6D89-4506-9681-476C8404F72D}"/>
              </a:ext>
            </a:extLst>
          </p:cNvPr>
          <p:cNvSpPr/>
          <p:nvPr/>
        </p:nvSpPr>
        <p:spPr>
          <a:xfrm>
            <a:off x="11052699" y="258742"/>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07</a:t>
            </a:r>
          </a:p>
        </p:txBody>
      </p:sp>
      <p:sp>
        <p:nvSpPr>
          <p:cNvPr id="3" name="TextBox 2">
            <a:extLst>
              <a:ext uri="{FF2B5EF4-FFF2-40B4-BE49-F238E27FC236}">
                <a16:creationId xmlns:a16="http://schemas.microsoft.com/office/drawing/2014/main" id="{5B2F58DB-FDD4-48D6-A9A5-964225C9D4DA}"/>
              </a:ext>
            </a:extLst>
          </p:cNvPr>
          <p:cNvSpPr txBox="1"/>
          <p:nvPr/>
        </p:nvSpPr>
        <p:spPr>
          <a:xfrm>
            <a:off x="4397407" y="966785"/>
            <a:ext cx="7794593" cy="5640262"/>
          </a:xfrm>
          <a:prstGeom prst="rect">
            <a:avLst/>
          </a:prstGeom>
          <a:noFill/>
        </p:spPr>
        <p:txBody>
          <a:bodyPr wrap="square" rtlCol="0">
            <a:spAutoFit/>
          </a:bodyPr>
          <a:lstStyle/>
          <a:p>
            <a:pPr marL="342900" marR="0" lvl="0" indent="-342900">
              <a:lnSpc>
                <a:spcPct val="107000"/>
              </a:lnSpc>
              <a:spcBef>
                <a:spcPts val="0"/>
              </a:spcBef>
              <a:spcAft>
                <a:spcPts val="800"/>
              </a:spcAft>
              <a:tabLst>
                <a:tab pos="4572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Reading the number of ad impressions and CTR values:</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code starts by prompting the user to enter the number of ad impressions.</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Then, it reads the CTR values for each impression from the user.</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Performing bucket sort:</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bucketSort</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method is called to sort the CTR values using the bucket sort algorithm.</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bucketSort</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method takes an array of CTR values as input and returns a list of lists (</a:t>
            </a:r>
            <a:r>
              <a:rPr lang="en-US"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List&lt;List&lt;Double&gt;&gt;</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where each inner list represents a bucket containing CTR values falling within a specific range.</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Determining the range and number of buckets:</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the </a:t>
            </a:r>
            <a:r>
              <a:rPr lang="en-US"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bucketSort</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method, the minimum and maximum CTR values are determined using the </a:t>
            </a:r>
            <a:r>
              <a:rPr lang="en-US"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min</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max</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functions from the </a:t>
            </a:r>
            <a:r>
              <a:rPr lang="en-US"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Arrays</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class.</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code then decides on the number of buckets (10 in this case) and calculates the interval size by dividing the range of CTR values equally among the buckets.</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DB0C068-EDC4-4C93-9EA4-1B9F34CE24F6}"/>
              </a:ext>
            </a:extLst>
          </p:cNvPr>
          <p:cNvSpPr txBox="1"/>
          <p:nvPr/>
        </p:nvSpPr>
        <p:spPr>
          <a:xfrm>
            <a:off x="4397407" y="275224"/>
            <a:ext cx="5261498" cy="553998"/>
          </a:xfrm>
          <a:prstGeom prst="rect">
            <a:avLst/>
          </a:prstGeom>
          <a:noFill/>
        </p:spPr>
        <p:txBody>
          <a:bodyPr wrap="square" rtlCol="0">
            <a:spAutoFit/>
          </a:bodyPr>
          <a:lstStyle/>
          <a:p>
            <a:r>
              <a:rPr lang="en-US" sz="3000" b="1" u="sng" dirty="0">
                <a:solidFill>
                  <a:schemeClr val="accent1"/>
                </a:solidFill>
                <a:latin typeface="Times New Roman" panose="02020603050405020304" pitchFamily="18" charset="0"/>
                <a:cs typeface="Times New Roman" panose="02020603050405020304" pitchFamily="18" charset="0"/>
              </a:rPr>
              <a:t>How to Solved the </a:t>
            </a:r>
            <a:r>
              <a:rPr lang="en-US" sz="3000" b="1" u="sng" dirty="0">
                <a:solidFill>
                  <a:schemeClr val="bg1"/>
                </a:solidFill>
                <a:latin typeface="Times New Roman" panose="02020603050405020304" pitchFamily="18" charset="0"/>
                <a:cs typeface="Times New Roman" panose="02020603050405020304" pitchFamily="18" charset="0"/>
              </a:rPr>
              <a:t>Problem</a:t>
            </a:r>
            <a:endParaRPr lang="en-US" b="1" u="sng" dirty="0">
              <a:solidFill>
                <a:schemeClr val="bg1"/>
              </a:solidFill>
            </a:endParaRPr>
          </a:p>
        </p:txBody>
      </p:sp>
    </p:spTree>
    <p:extLst>
      <p:ext uri="{BB962C8B-B14F-4D97-AF65-F5344CB8AC3E}">
        <p14:creationId xmlns:p14="http://schemas.microsoft.com/office/powerpoint/2010/main" val="148019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over and End Slide Master">
  <a:themeElements>
    <a:clrScheme name="ALLPPT-305">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1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1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3077</TotalTime>
  <Words>2723</Words>
  <Application>Microsoft Office PowerPoint</Application>
  <PresentationFormat>Widescreen</PresentationFormat>
  <Paragraphs>286</Paragraphs>
  <Slides>29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29</vt:i4>
      </vt:variant>
    </vt:vector>
  </HeadingPairs>
  <TitlesOfParts>
    <vt:vector size="39" baseType="lpstr">
      <vt:lpstr>Arial</vt:lpstr>
      <vt:lpstr>Calibri</vt:lpstr>
      <vt:lpstr>Calibri Light</vt:lpstr>
      <vt:lpstr>Consolas</vt:lpstr>
      <vt:lpstr>Symbol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Pankaj Arya</cp:lastModifiedBy>
  <cp:revision>97</cp:revision>
  <dcterms:created xsi:type="dcterms:W3CDTF">2020-01-20T05:08:25Z</dcterms:created>
  <dcterms:modified xsi:type="dcterms:W3CDTF">2023-06-18T06:39:50Z</dcterms:modified>
</cp:coreProperties>
</file>