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4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EF1D9-AEDB-40AC-9289-C30F5476074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E261D-15FF-4E11-9F2F-F856D0C06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FCD0DD-CCCB-473F-BEC7-EDCACEC43BFF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883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F8D-1A57-4144-AFEB-AB541EC8887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94B9-EC5E-443D-A3AA-38D253FF1412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0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5C67-0B6F-4243-B3DC-0200A489E04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8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577B00-FF80-4EE8-A915-F0B6063148F6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2430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FED6-197D-4D9A-9232-787746ED33A3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8462-80D7-424F-80A8-2F0C0F4E3C63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45C9-089E-4EA0-B562-702E9E56B833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706-AC74-462E-BB46-4E1A799D18FD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F329F-4077-4B9B-8ED1-9912776DE89D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94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3C495-C46A-412F-A947-A931743867D3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6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0248D0-9B66-4476-B426-2ACBA22938FB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720109-5D35-4B64-892A-20EB02D739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8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410694"/>
            <a:ext cx="8811491" cy="2064328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Computer instruction set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384" y="325577"/>
            <a:ext cx="4862944" cy="713076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Huffman </a:t>
            </a:r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Encoding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383" y="1038653"/>
            <a:ext cx="10487890" cy="543142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Given the probability of occurrences of each instruction, it is possible to encode all the instructions with minimal number of bits, and with the following property</a:t>
            </a:r>
            <a:r>
              <a:rPr lang="en-US" altLang="en-US" sz="2400" i="0" dirty="0" smtClean="0">
                <a:latin typeface="Garamond" panose="02020404030301010803" pitchFamily="18" charset="0"/>
              </a:rPr>
              <a:t>:</a:t>
            </a:r>
          </a:p>
          <a:p>
            <a:pPr marL="0" lvl="1" indent="0" algn="just">
              <a:lnSpc>
                <a:spcPct val="150000"/>
              </a:lnSpc>
              <a:spcBef>
                <a:spcPts val="1000"/>
              </a:spcBef>
              <a:buNone/>
            </a:pPr>
            <a:endParaRPr lang="en-US" altLang="en-US" sz="2400" i="0" dirty="0">
              <a:latin typeface="Garamond" panose="02020404030301010803" pitchFamily="18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1000"/>
              </a:spcBef>
              <a:buNone/>
            </a:pPr>
            <a:endParaRPr lang="en-US" altLang="en-US" sz="2400" i="0" dirty="0" smtClean="0">
              <a:latin typeface="Garamond" panose="02020404030301010803" pitchFamily="18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1000"/>
              </a:spcBef>
              <a:buNone/>
            </a:pPr>
            <a:endParaRPr lang="en-US" altLang="en-US" sz="2400" i="0" dirty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1163783" y="2182088"/>
            <a:ext cx="10335490" cy="685800"/>
            <a:chOff x="1392" y="1344"/>
            <a:chExt cx="3291" cy="432"/>
          </a:xfrm>
          <a:solidFill>
            <a:schemeClr val="bg1">
              <a:lumMod val="95000"/>
            </a:schemeClr>
          </a:solidFill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3291" cy="432"/>
            </a:xfrm>
            <a:prstGeom prst="rect">
              <a:avLst/>
            </a:prstGeom>
            <a:grpFill/>
            <a:ln w="12700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>
                <a:latin typeface="Arial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420" y="1464"/>
              <a:ext cx="3260" cy="209"/>
            </a:xfrm>
            <a:prstGeom prst="rect">
              <a:avLst/>
            </a:prstGeom>
            <a:grpFill/>
            <a:ln w="12700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/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1000"/>
                </a:lnSpc>
                <a:spcBef>
                  <a:spcPct val="51000"/>
                </a:spcBef>
              </a:pPr>
              <a:r>
                <a:rPr lang="en-US" altLang="en-US" sz="1800" b="1" dirty="0">
                  <a:latin typeface="Garamond" panose="02020404030301010803" pitchFamily="18" charset="0"/>
                </a:rPr>
                <a:t>Fewer bits are used for most frequently used instructions and more for the least frequently used ones.</a:t>
              </a:r>
              <a:endParaRPr lang="en-US" altLang="en-US" sz="18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3459597" y="3186113"/>
            <a:ext cx="5592761" cy="3170237"/>
            <a:chOff x="1228" y="2007"/>
            <a:chExt cx="3523" cy="1997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832" y="2007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22" y="2046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924" y="2674"/>
              <a:ext cx="277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954" y="2707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1/4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340" y="2337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371" y="2370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1/2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507" y="3088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538" y="3121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1/8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415" y="3082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446" y="3115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1/8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238" y="3082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269" y="3115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1/4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4104" y="3076"/>
              <a:ext cx="277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134" y="3109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1/2</a:t>
              </a: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1272" y="3557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279" y="3590"/>
              <a:ext cx="2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1/16</a:t>
              </a: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1731" y="3557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738" y="3590"/>
              <a:ext cx="2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1/16</a:t>
              </a: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2201" y="3557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208" y="3590"/>
              <a:ext cx="2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1/16</a:t>
              </a: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2629" y="3557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636" y="3590"/>
              <a:ext cx="2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1/16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3056" y="3557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087" y="3590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1/8</a:t>
              </a: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3516" y="3557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547" y="3590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1/8</a:t>
              </a: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3943" y="3557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74" y="3590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1/4</a:t>
              </a:r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4381" y="3557"/>
              <a:ext cx="278" cy="1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4412" y="3590"/>
              <a:ext cx="2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1/4</a:t>
              </a: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565" y="2151"/>
              <a:ext cx="310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2137" y="2487"/>
              <a:ext cx="278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1721" y="2824"/>
              <a:ext cx="288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1411" y="3245"/>
              <a:ext cx="192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1699" y="3238"/>
              <a:ext cx="171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2351" y="3238"/>
              <a:ext cx="160" cy="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2607" y="3238"/>
              <a:ext cx="150" cy="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3206" y="3232"/>
              <a:ext cx="128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452" y="3232"/>
              <a:ext cx="171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4072" y="3232"/>
              <a:ext cx="128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4307" y="3226"/>
              <a:ext cx="192" cy="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2597" y="2475"/>
              <a:ext cx="737" cy="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088" y="2139"/>
              <a:ext cx="1133" cy="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373" y="3764"/>
              <a:ext cx="37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 b="1">
                  <a:solidFill>
                    <a:schemeClr val="tx2"/>
                  </a:solidFill>
                  <a:latin typeface="Book Antiqua" panose="02040602050305030304" pitchFamily="18" charset="0"/>
                </a:rPr>
                <a:t>LOAD</a:t>
              </a: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961" y="3764"/>
              <a:ext cx="28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 b="1">
                  <a:solidFill>
                    <a:schemeClr val="tx2"/>
                  </a:solidFill>
                  <a:latin typeface="Book Antiqua" panose="02040602050305030304" pitchFamily="18" charset="0"/>
                </a:rPr>
                <a:t>STO</a:t>
              </a: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2173" y="3764"/>
              <a:ext cx="37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 b="1">
                  <a:solidFill>
                    <a:schemeClr val="tx2"/>
                  </a:solidFill>
                  <a:latin typeface="Book Antiqua" panose="02040602050305030304" pitchFamily="18" charset="0"/>
                </a:rPr>
                <a:t>SHIFT</a:t>
              </a: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2663" y="3764"/>
              <a:ext cx="30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 b="1">
                  <a:solidFill>
                    <a:schemeClr val="tx2"/>
                  </a:solidFill>
                  <a:latin typeface="Book Antiqua" panose="02040602050305030304" pitchFamily="18" charset="0"/>
                </a:rPr>
                <a:t>NOT</a:t>
              </a: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695" y="3764"/>
              <a:ext cx="35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 b="1">
                  <a:solidFill>
                    <a:schemeClr val="tx2"/>
                  </a:solidFill>
                  <a:latin typeface="Book Antiqua" panose="02040602050305030304" pitchFamily="18" charset="0"/>
                </a:rPr>
                <a:t>JUMP</a:t>
              </a: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228" y="3764"/>
              <a:ext cx="3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 b="1">
                  <a:solidFill>
                    <a:schemeClr val="tx2"/>
                  </a:solidFill>
                  <a:latin typeface="Book Antiqua" panose="02040602050305030304" pitchFamily="18" charset="0"/>
                </a:rPr>
                <a:t>HALT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058" y="3764"/>
              <a:ext cx="31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 b="1">
                  <a:solidFill>
                    <a:schemeClr val="tx2"/>
                  </a:solidFill>
                  <a:latin typeface="Book Antiqua" panose="02040602050305030304" pitchFamily="18" charset="0"/>
                </a:rPr>
                <a:t>AND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3496" y="3764"/>
              <a:ext cx="31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 b="1">
                  <a:solidFill>
                    <a:schemeClr val="tx2"/>
                  </a:solidFill>
                  <a:latin typeface="Book Antiqua" panose="02040602050305030304" pitchFamily="18" charset="0"/>
                </a:rPr>
                <a:t>ADD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681" y="2557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4418" y="3326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4002" y="3350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623" y="2160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</a:t>
              </a: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933" y="2677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185" y="2496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542" y="3332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125" y="3344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</a:t>
              </a: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2687" y="3326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2303" y="3344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</a:t>
              </a: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2159" y="2818"/>
              <a:ext cx="342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1800" y="3344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1384" y="3332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</a:t>
              </a: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2345" y="2887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1736" y="2899"/>
              <a:ext cx="1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4469" y="3860"/>
              <a:ext cx="17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11</a:t>
              </a: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4031" y="3860"/>
              <a:ext cx="17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10</a:t>
              </a: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3580" y="3860"/>
              <a:ext cx="2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011</a:t>
              </a: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131" y="3860"/>
              <a:ext cx="2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010</a:t>
              </a: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2680" y="3860"/>
              <a:ext cx="2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0011</a:t>
              </a: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2231" y="3860"/>
              <a:ext cx="2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0010</a:t>
              </a: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1750" y="3860"/>
              <a:ext cx="2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0001</a:t>
              </a: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1280" y="3860"/>
              <a:ext cx="2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0000</a:t>
              </a:r>
            </a:p>
          </p:txBody>
        </p:sp>
      </p:grp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7" y="450265"/>
            <a:ext cx="10099963" cy="782782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Op-Code Encoding, Huffman Codes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7" y="1288467"/>
            <a:ext cx="10889672" cy="497378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150" dirty="0">
                <a:latin typeface="Garamond" panose="02020404030301010803" pitchFamily="18" charset="0"/>
              </a:rPr>
              <a:t>Huffman encoding algorithm:</a:t>
            </a:r>
          </a:p>
          <a:p>
            <a:pPr marL="987552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150" i="0" dirty="0" smtClean="0">
                <a:latin typeface="Garamond" panose="02020404030301010803" pitchFamily="18" charset="0"/>
              </a:rPr>
              <a:t>Initialize </a:t>
            </a:r>
            <a:r>
              <a:rPr lang="en-US" altLang="en-US" sz="2150" i="0" dirty="0">
                <a:latin typeface="Garamond" panose="02020404030301010803" pitchFamily="18" charset="0"/>
              </a:rPr>
              <a:t>the leaf nodes each with a probability of an instruction. All nodes are unmarked.</a:t>
            </a:r>
          </a:p>
          <a:p>
            <a:pPr marL="987552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150" i="0" dirty="0" smtClean="0">
                <a:latin typeface="Garamond" panose="02020404030301010803" pitchFamily="18" charset="0"/>
              </a:rPr>
              <a:t>Find </a:t>
            </a:r>
            <a:r>
              <a:rPr lang="en-US" altLang="en-US" sz="2150" i="0" dirty="0">
                <a:latin typeface="Garamond" panose="02020404030301010803" pitchFamily="18" charset="0"/>
              </a:rPr>
              <a:t>the two unmarked nodes with the smallest values and mark them. Add a new unmarked node with a value equal to the sum of the chosen two.</a:t>
            </a:r>
          </a:p>
          <a:p>
            <a:pPr marL="987552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150" i="0" dirty="0" smtClean="0">
                <a:latin typeface="Garamond" panose="02020404030301010803" pitchFamily="18" charset="0"/>
              </a:rPr>
              <a:t>Repeat </a:t>
            </a:r>
            <a:r>
              <a:rPr lang="en-US" altLang="en-US" sz="2150" i="0" dirty="0">
                <a:latin typeface="Garamond" panose="02020404030301010803" pitchFamily="18" charset="0"/>
              </a:rPr>
              <a:t>step (2) until all nodes have been marked except the last one, which has a value of 1.</a:t>
            </a:r>
          </a:p>
          <a:p>
            <a:pPr marL="987552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150" i="0" dirty="0" smtClean="0">
                <a:latin typeface="Garamond" panose="02020404030301010803" pitchFamily="18" charset="0"/>
              </a:rPr>
              <a:t>The </a:t>
            </a:r>
            <a:r>
              <a:rPr lang="en-US" altLang="en-US" sz="2150" i="0" dirty="0">
                <a:latin typeface="Garamond" panose="02020404030301010803" pitchFamily="18" charset="0"/>
              </a:rPr>
              <a:t>encoding for each instruction is found by tracing the path from the unmarked node (the root) to that instruction.</a:t>
            </a:r>
          </a:p>
          <a:p>
            <a:pPr algn="just">
              <a:lnSpc>
                <a:spcPct val="150000"/>
              </a:lnSpc>
            </a:pPr>
            <a:r>
              <a:rPr lang="en-US" altLang="en-US" sz="2150" dirty="0">
                <a:latin typeface="Garamond" panose="02020404030301010803" pitchFamily="18" charset="0"/>
              </a:rPr>
              <a:t>may mark branches arbitrarily with 0, 1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15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6" y="685800"/>
            <a:ext cx="10751128" cy="782782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Op-Code Encoding, Huffman </a:t>
            </a:r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Codes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6" y="1468582"/>
            <a:ext cx="10751128" cy="43988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Advantage: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400" i="0" dirty="0">
                <a:latin typeface="Garamond" panose="02020404030301010803" pitchFamily="18" charset="0"/>
              </a:rPr>
              <a:t>minimal number of </a:t>
            </a:r>
            <a:r>
              <a:rPr lang="en-US" altLang="en-US" sz="2400" i="0" dirty="0" smtClean="0">
                <a:latin typeface="Garamond" panose="02020404030301010803" pitchFamily="18" charset="0"/>
              </a:rPr>
              <a:t>bits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Disadvantage: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400" i="0" dirty="0">
                <a:latin typeface="Garamond" panose="02020404030301010803" pitchFamily="18" charset="0"/>
              </a:rPr>
              <a:t>must decode instructions bit-by-bit, (can be slow).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400" i="0" dirty="0">
                <a:latin typeface="Garamond" panose="02020404030301010803" pitchFamily="18" charset="0"/>
              </a:rPr>
              <a:t>to decode, must have a logical representation of the encoded tree, and follow branches as </a:t>
            </a:r>
            <a:r>
              <a:rPr lang="en-US" altLang="en-US" sz="2400" i="0" dirty="0" smtClean="0">
                <a:latin typeface="Garamond" panose="02020404030301010803" pitchFamily="18" charset="0"/>
              </a:rPr>
              <a:t>we </a:t>
            </a:r>
            <a:r>
              <a:rPr lang="en-US" altLang="en-US" sz="2400" i="0" dirty="0">
                <a:latin typeface="Garamond" panose="02020404030301010803" pitchFamily="18" charset="0"/>
              </a:rPr>
              <a:t>decipher bits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400" i="0" dirty="0">
                <a:latin typeface="Garamond" panose="02020404030301010803" pitchFamily="18" charset="0"/>
              </a:rPr>
              <a:t>Fact is, most decoding is done in parallel</a:t>
            </a:r>
          </a:p>
          <a:p>
            <a:pPr lvl="2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400" dirty="0">
                <a:latin typeface="Garamond" panose="02020404030301010803" pitchFamily="18" charset="0"/>
              </a:rPr>
              <a:t>Gives a speed advantage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3" y="145455"/>
            <a:ext cx="4613563" cy="713509"/>
          </a:xfrm>
        </p:spPr>
        <p:txBody>
          <a:bodyPr/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Addressing modes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655" y="831259"/>
            <a:ext cx="7813963" cy="5555686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Inherent</a:t>
            </a:r>
            <a:r>
              <a:rPr lang="en-U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1"/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an op-code indicates the address of its operand</a:t>
            </a:r>
            <a:b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 CLI     ;  clear the interrupt flag</a:t>
            </a:r>
          </a:p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Immediate</a:t>
            </a:r>
            <a:endParaRPr lang="en-US" alt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lvl="1"/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an instruction contains or immediately precedes its operand value</a:t>
            </a:r>
            <a:b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ADD  #250, R1           % R1 := R1 + 250;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Absolute/Direct</a:t>
            </a:r>
          </a:p>
          <a:p>
            <a:pPr lvl="1"/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an instruction contains the memory address of its operand</a:t>
            </a:r>
            <a:b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ADD  250, R1        %  R1 := R1 + *(250);</a:t>
            </a:r>
          </a:p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Register</a:t>
            </a:r>
            <a:r>
              <a:rPr lang="en-U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1"/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an instruction contains the register address of its operand</a:t>
            </a:r>
            <a:b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ADD  R2, R1              % R1 := R1 + R2;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3" y="145455"/>
            <a:ext cx="6289963" cy="713509"/>
          </a:xfrm>
        </p:spPr>
        <p:txBody>
          <a:bodyPr/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Addressing </a:t>
            </a:r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modes (cont.)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655" y="1011374"/>
            <a:ext cx="8977745" cy="471055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Register Indirect </a:t>
            </a:r>
            <a:endParaRPr lang="en-US" alt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the register address in an instruction specifies the address of its operand</a:t>
            </a:r>
            <a:b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altLang="en-US" i="0" dirty="0" smtClean="0">
                <a:solidFill>
                  <a:schemeClr val="tx1"/>
                </a:solidFill>
                <a:latin typeface="Garamond" panose="02020404030301010803" pitchFamily="18" charset="0"/>
              </a:rPr>
              <a:t>ADD  </a:t>
            </a: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@R2, @R1           % *R1 := *R1 + *R2;</a:t>
            </a:r>
          </a:p>
          <a:p>
            <a:pPr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Auto-decrement </a:t>
            </a:r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or </a:t>
            </a:r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Auto-increment </a:t>
            </a:r>
            <a:endParaRPr lang="en-US" alt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The contents of the register is automatically decremented or incremented  before or after the execution of the </a:t>
            </a:r>
            <a:r>
              <a:rPr lang="en-US" altLang="en-US" i="0" dirty="0" smtClean="0">
                <a:solidFill>
                  <a:schemeClr val="tx1"/>
                </a:solidFill>
                <a:latin typeface="Garamond" panose="02020404030301010803" pitchFamily="18" charset="0"/>
              </a:rPr>
              <a:t>instruction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	MOV  (R2)+, R1      % R1 := *(R2);    R2 := R2 + k;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	MOV  -(R2), R1      % R2 := R2 - k;   R1 := *(R2);</a:t>
            </a:r>
            <a:endParaRPr lang="en-US" sz="2400" i="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7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3" y="145455"/>
            <a:ext cx="6289963" cy="713509"/>
          </a:xfrm>
        </p:spPr>
        <p:txBody>
          <a:bodyPr/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Addressing </a:t>
            </a:r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modes (cont.)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655" y="983664"/>
            <a:ext cx="9171709" cy="48906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Indexed </a:t>
            </a:r>
            <a:endParaRPr lang="en-US" alt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an offset is added to a register to give the address of the operand</a:t>
            </a:r>
            <a:b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altLang="en-US" i="0" dirty="0" smtClean="0">
                <a:solidFill>
                  <a:schemeClr val="tx1"/>
                </a:solidFill>
                <a:latin typeface="Garamond" panose="02020404030301010803" pitchFamily="18" charset="0"/>
              </a:rPr>
              <a:t>MOV  </a:t>
            </a: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2(R2), R1              % R1 := R2[2];</a:t>
            </a:r>
          </a:p>
          <a:p>
            <a:pPr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Base-register</a:t>
            </a:r>
            <a:r>
              <a:rPr lang="en-U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a displacement is added to an implicit or explicit base register to give the address of the </a:t>
            </a:r>
            <a:r>
              <a:rPr lang="en-US" altLang="en-US" i="0" dirty="0" smtClean="0">
                <a:solidFill>
                  <a:schemeClr val="tx1"/>
                </a:solidFill>
                <a:latin typeface="Garamond" panose="02020404030301010803" pitchFamily="18" charset="0"/>
              </a:rPr>
              <a:t>operand</a:t>
            </a:r>
            <a:endParaRPr lang="en-US" alt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Relative</a:t>
            </a:r>
            <a:r>
              <a:rPr lang="en-U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same as base-register mode except that the instruction pointer is used as the base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3" y="145455"/>
            <a:ext cx="6289963" cy="713509"/>
          </a:xfrm>
        </p:spPr>
        <p:txBody>
          <a:bodyPr/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Addressing </a:t>
            </a:r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modes (cont.)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655" y="1066794"/>
            <a:ext cx="9171709" cy="44611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latin typeface="Garamond" panose="02020404030301010803" pitchFamily="18" charset="0"/>
              </a:rPr>
              <a:t>Indirect addressing mode in general also applies to absolute addresses, not just register addresses; the absolute address is a pointer to the operand.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Garamond" panose="02020404030301010803" pitchFamily="18" charset="0"/>
              </a:rPr>
              <a:t>The offset added to an index register may be as large as the entire address space. On the other hand, the displacement added to a base register is generally much smaller than the entire address space.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Garamond" panose="02020404030301010803" pitchFamily="18" charset="0"/>
              </a:rPr>
              <a:t>The automatic modification (i.e., auto-increment or auto-decrement) to an index register is called </a:t>
            </a:r>
            <a:r>
              <a:rPr lang="en-US" altLang="en-US" dirty="0" smtClean="0">
                <a:latin typeface="Garamond" panose="02020404030301010803" pitchFamily="18" charset="0"/>
              </a:rPr>
              <a:t>auto-indexing.</a:t>
            </a:r>
            <a:endParaRPr lang="en-US" altLang="en-US" dirty="0">
              <a:latin typeface="Garamond" panose="020204040303010108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Garamond" panose="02020404030301010803" pitchFamily="18" charset="0"/>
              </a:rPr>
              <a:t>Relative addresses have the advantage that the code is position-independent.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0160"/>
            <a:ext cx="4211782" cy="6996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Instruction Types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389"/>
            <a:ext cx="9601200" cy="54725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Instructions, of most modern computers, may be classified into the following </a:t>
            </a:r>
            <a:r>
              <a:rPr lang="en-U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five </a:t>
            </a:r>
            <a:r>
              <a:rPr lang="en-U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groups:</a:t>
            </a:r>
          </a:p>
          <a:p>
            <a:pPr lvl="1">
              <a:lnSpc>
                <a:spcPct val="150000"/>
              </a:lnSpc>
            </a:pPr>
            <a:r>
              <a:rPr lang="en-US" altLang="en-US" sz="1800" b="1" i="0" dirty="0">
                <a:solidFill>
                  <a:srgbClr val="00B050"/>
                </a:solidFill>
                <a:latin typeface="Garamond" panose="02020404030301010803" pitchFamily="18" charset="0"/>
              </a:rPr>
              <a:t>Data </a:t>
            </a:r>
            <a:r>
              <a:rPr lang="en-US" altLang="en-US" sz="1800" b="1" i="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transfer</a:t>
            </a:r>
            <a:endParaRPr lang="en-US" altLang="en-US" sz="1800" b="1" i="0" dirty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MOV, </a:t>
            </a:r>
            <a:r>
              <a:rPr lang="en-U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LOAD</a:t>
            </a:r>
            <a:endParaRPr lang="en-US" alt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800" b="1" i="0" dirty="0">
                <a:solidFill>
                  <a:srgbClr val="00B050"/>
                </a:solidFill>
                <a:latin typeface="Garamond" panose="02020404030301010803" pitchFamily="18" charset="0"/>
              </a:rPr>
              <a:t>Arithmetic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ADD, SUB, DIV, </a:t>
            </a:r>
            <a:r>
              <a:rPr lang="en-U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MUL</a:t>
            </a:r>
            <a:endParaRPr lang="en-US" alt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800" b="1" i="0" dirty="0">
                <a:solidFill>
                  <a:srgbClr val="00B050"/>
                </a:solidFill>
                <a:latin typeface="Garamond" panose="02020404030301010803" pitchFamily="18" charset="0"/>
              </a:rPr>
              <a:t>Logical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AND, OR, NOT, SHIFT, </a:t>
            </a:r>
            <a:r>
              <a:rPr lang="en-U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ROTATE</a:t>
            </a:r>
            <a:endParaRPr lang="en-US" alt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800" b="1" i="0" dirty="0">
                <a:solidFill>
                  <a:srgbClr val="00B050"/>
                </a:solidFill>
                <a:latin typeface="Garamond" panose="02020404030301010803" pitchFamily="18" charset="0"/>
              </a:rPr>
              <a:t>System-control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Test-And-Set</a:t>
            </a:r>
            <a:endParaRPr lang="en-US" alt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800" b="1" i="0" dirty="0">
                <a:solidFill>
                  <a:srgbClr val="00B050"/>
                </a:solidFill>
                <a:latin typeface="Garamond" panose="02020404030301010803" pitchFamily="18" charset="0"/>
              </a:rPr>
              <a:t>I/O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Separate I/O space input/output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9435"/>
            <a:ext cx="5763492" cy="6996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Instruction Types (cont.)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3781"/>
            <a:ext cx="9601200" cy="5223163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Program-control </a:t>
            </a:r>
            <a:r>
              <a:rPr lang="en-US" altLang="en-US" i="0" dirty="0" smtClean="0">
                <a:solidFill>
                  <a:schemeClr val="tx1"/>
                </a:solidFill>
                <a:latin typeface="Garamond" panose="02020404030301010803" pitchFamily="18" charset="0"/>
              </a:rPr>
              <a:t>may </a:t>
            </a:r>
            <a:r>
              <a:rPr lang="en-US" altLang="en-US" i="0" dirty="0">
                <a:solidFill>
                  <a:schemeClr val="tx1"/>
                </a:solidFill>
                <a:latin typeface="Garamond" panose="02020404030301010803" pitchFamily="18" charset="0"/>
              </a:rPr>
              <a:t>be classified into the following four groups:</a:t>
            </a:r>
          </a:p>
          <a:p>
            <a:pPr lvl="1">
              <a:lnSpc>
                <a:spcPct val="100000"/>
              </a:lnSpc>
            </a:pPr>
            <a:r>
              <a:rPr lang="en-US" altLang="en-US" b="1" i="0" dirty="0">
                <a:solidFill>
                  <a:srgbClr val="00B050"/>
                </a:solidFill>
                <a:latin typeface="Garamond" panose="02020404030301010803" pitchFamily="18" charset="0"/>
              </a:rPr>
              <a:t>Unconditional branch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BRB    NEXT     		</a:t>
            </a:r>
            <a:r>
              <a:rPr lang="en-US" altLang="en-US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	% 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branch to the label NEXT</a:t>
            </a:r>
          </a:p>
          <a:p>
            <a:pPr lvl="1">
              <a:lnSpc>
                <a:spcPct val="100000"/>
              </a:lnSpc>
            </a:pPr>
            <a:r>
              <a:rPr lang="en-US" altLang="en-US" b="1" i="0" dirty="0">
                <a:solidFill>
                  <a:srgbClr val="00B050"/>
                </a:solidFill>
                <a:latin typeface="Garamond" panose="02020404030301010803" pitchFamily="18" charset="0"/>
              </a:rPr>
              <a:t>Conditional branch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SOBGTR    R5, LOOP         	% repeat until R5=0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ADBLEQ    R5, R6, LOOP  	% repeat until R5&gt;R6</a:t>
            </a:r>
          </a:p>
          <a:p>
            <a:pPr lvl="1">
              <a:lnSpc>
                <a:spcPct val="100000"/>
              </a:lnSpc>
            </a:pPr>
            <a:r>
              <a:rPr lang="en-US" altLang="en-US" b="1" i="0" dirty="0">
                <a:solidFill>
                  <a:srgbClr val="00B050"/>
                </a:solidFill>
                <a:latin typeface="Garamond" panose="02020404030301010803" pitchFamily="18" charset="0"/>
              </a:rPr>
              <a:t>Subroutine call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CALL     SUB       	</a:t>
            </a:r>
            <a:r>
              <a:rPr lang="en-US" altLang="en-US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	% 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push PC; branch to SUB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RET                       	</a:t>
            </a:r>
            <a:r>
              <a:rPr lang="en-US" altLang="en-US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	% 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pop PC</a:t>
            </a:r>
          </a:p>
          <a:p>
            <a:pPr lvl="1">
              <a:lnSpc>
                <a:spcPct val="100000"/>
              </a:lnSpc>
            </a:pPr>
            <a:r>
              <a:rPr lang="en-US" altLang="en-US" b="1" i="0" dirty="0">
                <a:solidFill>
                  <a:srgbClr val="00B050"/>
                </a:solidFill>
                <a:latin typeface="Garamond" panose="02020404030301010803" pitchFamily="18" charset="0"/>
              </a:rPr>
              <a:t>Interrupt-handling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TRAP                   	</a:t>
            </a:r>
            <a:r>
              <a:rPr lang="en-US" altLang="en-US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	% 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generate an internal interrupt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927" y="339435"/>
            <a:ext cx="5985165" cy="6996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Instruction Types (cont.)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927" y="1039086"/>
            <a:ext cx="10432473" cy="5444841"/>
          </a:xfrm>
        </p:spPr>
        <p:txBody>
          <a:bodyPr>
            <a:noAutofit/>
          </a:bodyPr>
          <a:lstStyle/>
          <a:p>
            <a:pPr algn="just"/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Typical branch instructions</a:t>
            </a:r>
          </a:p>
          <a:p>
            <a:pPr lvl="1" algn="just"/>
            <a:r>
              <a:rPr lang="en-US" altLang="en-US" i="0" dirty="0">
                <a:latin typeface="Garamond" panose="02020404030301010803" pitchFamily="18" charset="0"/>
              </a:rPr>
              <a:t> test the value of some flags called conditions.</a:t>
            </a:r>
          </a:p>
          <a:p>
            <a:pPr lvl="1" algn="just"/>
            <a:r>
              <a:rPr lang="en-US" altLang="en-US" i="0" dirty="0">
                <a:latin typeface="Garamond" panose="02020404030301010803" pitchFamily="18" charset="0"/>
              </a:rPr>
              <a:t>Certain instructions cause these flags to be set automatically.</a:t>
            </a:r>
          </a:p>
          <a:p>
            <a:pPr algn="just"/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linkage registers</a:t>
            </a:r>
          </a:p>
          <a:p>
            <a:pPr lvl="1" algn="just"/>
            <a:r>
              <a:rPr lang="en-US" altLang="en-US" i="0" dirty="0">
                <a:latin typeface="Garamond" panose="02020404030301010803" pitchFamily="18" charset="0"/>
              </a:rPr>
              <a:t>Used in implementing a subroutine.</a:t>
            </a:r>
          </a:p>
          <a:p>
            <a:pPr lvl="1" algn="just"/>
            <a:r>
              <a:rPr lang="en-US" altLang="en-US" i="0" dirty="0">
                <a:latin typeface="Garamond" panose="02020404030301010803" pitchFamily="18" charset="0"/>
              </a:rPr>
              <a:t>Typically include the instruction pointer and stack pointer..  </a:t>
            </a:r>
          </a:p>
          <a:p>
            <a:pPr algn="just"/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The parameters passed between the caller and the called subroutine are to be established by programming conventions.</a:t>
            </a:r>
          </a:p>
          <a:p>
            <a:pPr lvl="1" algn="just"/>
            <a:r>
              <a:rPr lang="en-US" altLang="en-US" i="0" dirty="0">
                <a:latin typeface="Garamond" panose="02020404030301010803" pitchFamily="18" charset="0"/>
              </a:rPr>
              <a:t> Very few computers support parameter-passing mechanisms in the hardware.</a:t>
            </a:r>
          </a:p>
          <a:p>
            <a:pPr algn="just"/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An external interrupt may be regarded as a hardware generated subroutine call</a:t>
            </a:r>
          </a:p>
          <a:p>
            <a:pPr lvl="1" algn="just"/>
            <a:r>
              <a:rPr lang="en-US" altLang="en-US" i="0" dirty="0">
                <a:latin typeface="Garamond" panose="02020404030301010803" pitchFamily="18" charset="0"/>
              </a:rPr>
              <a:t>Can happen asynchronously. </a:t>
            </a:r>
          </a:p>
          <a:p>
            <a:pPr lvl="1" algn="just"/>
            <a:r>
              <a:rPr lang="en-US" altLang="en-US" i="0" dirty="0">
                <a:latin typeface="Garamond" panose="02020404030301010803" pitchFamily="18" charset="0"/>
              </a:rPr>
              <a:t>When it occurs, the current state of the computation must be saved either by</a:t>
            </a:r>
          </a:p>
          <a:p>
            <a:pPr lvl="2" algn="just"/>
            <a:r>
              <a:rPr lang="en-US" altLang="en-US" sz="2000" dirty="0">
                <a:latin typeface="Garamond" panose="02020404030301010803" pitchFamily="18" charset="0"/>
              </a:rPr>
              <a:t>the hardware automatically</a:t>
            </a:r>
          </a:p>
          <a:p>
            <a:pPr lvl="2" algn="just"/>
            <a:r>
              <a:rPr lang="en-US" altLang="en-US" sz="2000" dirty="0">
                <a:latin typeface="Garamond" panose="02020404030301010803" pitchFamily="18" charset="0"/>
              </a:rPr>
              <a:t>or by a program (interrupt-service routine) control.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247286" y="467595"/>
            <a:ext cx="2118575" cy="769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Outline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385836" y="1237108"/>
            <a:ext cx="9601200" cy="481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Instruction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Op-Code Encoding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Encoding Techniques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Block-Code Technique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Expanding Op-Code Technique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Huffman Encoding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Addressing Modes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Instruction Types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i="0" dirty="0" smtClean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i="0" dirty="0" smtClean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i="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i="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635" y="609601"/>
            <a:ext cx="10418620" cy="56110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An </a:t>
            </a:r>
            <a:r>
              <a:rPr lang="en-US" sz="24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instruction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manipulates the stored data, and a sequence of instructions constitutes a program. In general, an instruction has two components: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 smtClean="0">
                <a:solidFill>
                  <a:schemeClr val="tx1"/>
                </a:solidFill>
                <a:latin typeface="Garamond" panose="02020404030301010803" pitchFamily="18" charset="0"/>
              </a:rPr>
              <a:t>Op-Code field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 smtClean="0">
                <a:solidFill>
                  <a:schemeClr val="tx1"/>
                </a:solidFill>
                <a:latin typeface="Garamond" panose="02020404030301010803" pitchFamily="18" charset="0"/>
              </a:rPr>
              <a:t>Operand/Address Field (s)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The Op-Code field specifies how data is to be manipulated. The data items may reside within a CPU register or in the main memory. The purpose of the address field is to indicate the data address.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ADD		R1, R2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Op-Code Field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Address Fields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535382" y="5403273"/>
            <a:ext cx="1" cy="457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461162" y="5403273"/>
            <a:ext cx="1" cy="484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345" y="1025236"/>
            <a:ext cx="10210800" cy="47382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aramond" panose="02020404030301010803" pitchFamily="18" charset="0"/>
              </a:rPr>
              <a:t>The operand field may have the following formats: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	1)  zero-address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	2)  one-address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	3)  two-address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	4)  three-address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aramond" panose="02020404030301010803" pitchFamily="18" charset="0"/>
              </a:rPr>
              <a:t>The total number of instructions and the types and formats of the operands determine the length of an instruction.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0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345" y="1094509"/>
            <a:ext cx="10113819" cy="45858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sz="2400" dirty="0">
                <a:latin typeface="Garamond" panose="02020404030301010803" pitchFamily="18" charset="0"/>
              </a:rPr>
              <a:t>The shorter the instruction, the faster the time that it can be fetched and decoded.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sz="2400" dirty="0">
                <a:latin typeface="Garamond" panose="02020404030301010803" pitchFamily="18" charset="0"/>
              </a:rPr>
              <a:t>Shorter instructions are better than longer ones: </a:t>
            </a:r>
          </a:p>
          <a:p>
            <a:pPr marL="530352" lvl="1" indent="0" algn="just">
              <a:lnSpc>
                <a:spcPct val="150000"/>
              </a:lnSpc>
              <a:spcBef>
                <a:spcPct val="30000"/>
              </a:spcBef>
              <a:buSzPct val="100000"/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(i)  take up less space in memory                          </a:t>
            </a:r>
          </a:p>
          <a:p>
            <a:pPr marL="530352" lvl="1" indent="0" algn="just">
              <a:lnSpc>
                <a:spcPct val="150000"/>
              </a:lnSpc>
              <a:spcBef>
                <a:spcPct val="30000"/>
              </a:spcBef>
              <a:buSzPct val="100000"/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(ii) transferred to the CPU faster 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algn="just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sz="2400" dirty="0">
                <a:latin typeface="Garamond" panose="02020404030301010803" pitchFamily="18" charset="0"/>
              </a:rPr>
              <a:t>A machine with 2^N instructions must require at least N-bit to encode all the op-codes.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630380"/>
            <a:ext cx="7148946" cy="741218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Op-Code Encoding</a:t>
            </a:r>
            <a:endParaRPr lang="en-US" sz="6000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620983"/>
            <a:ext cx="10986655" cy="48012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Garamond" panose="02020404030301010803" pitchFamily="18" charset="0"/>
              </a:rPr>
              <a:t>A processor can execute an instruction only if it is represented as a binary sequence. A unique binary pattern must be assigned to each op-code. This process is known as op-code encoding. An example of op-code encoding using 3-bit block code is shown in the following table: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81289"/>
              </p:ext>
            </p:extLst>
          </p:nvPr>
        </p:nvGraphicFramePr>
        <p:xfrm>
          <a:off x="4428843" y="3130356"/>
          <a:ext cx="41609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90">
                  <a:extLst>
                    <a:ext uri="{9D8B030D-6E8A-4147-A177-3AD203B41FA5}">
                      <a16:colId xmlns:a16="http://schemas.microsoft.com/office/drawing/2014/main" val="3271970430"/>
                    </a:ext>
                  </a:extLst>
                </a:gridCol>
                <a:gridCol w="2080490">
                  <a:extLst>
                    <a:ext uri="{9D8B030D-6E8A-4147-A177-3AD203B41FA5}">
                      <a16:colId xmlns:a16="http://schemas.microsoft.com/office/drawing/2014/main" val="2964084014"/>
                    </a:ext>
                  </a:extLst>
                </a:gridCol>
              </a:tblGrid>
              <a:tr h="340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Op-Code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Binary Pattern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16404"/>
                  </a:ext>
                </a:extLst>
              </a:tr>
              <a:tr h="340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LDA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000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9358"/>
                  </a:ext>
                </a:extLst>
              </a:tr>
              <a:tr h="340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STA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001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58596"/>
                  </a:ext>
                </a:extLst>
              </a:tr>
              <a:tr h="340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ADD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010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78007"/>
                  </a:ext>
                </a:extLst>
              </a:tr>
              <a:tr h="340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AND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011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0077"/>
                  </a:ext>
                </a:extLst>
              </a:tr>
              <a:tr h="340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CMA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100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16318"/>
                  </a:ext>
                </a:extLst>
              </a:tr>
              <a:tr h="340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INCA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101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29510"/>
                  </a:ext>
                </a:extLst>
              </a:tr>
              <a:tr h="340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JMP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110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70486"/>
                  </a:ext>
                </a:extLst>
              </a:tr>
              <a:tr h="340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HLT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111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148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5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5909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Op-Code Encoding Techniques</a:t>
            </a:r>
            <a:endParaRPr lang="en-US" sz="6000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7236"/>
            <a:ext cx="9601200" cy="40801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Different Op-Code encoding techniques are: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 smtClean="0">
                <a:latin typeface="Garamond" panose="02020404030301010803" pitchFamily="18" charset="0"/>
              </a:rPr>
              <a:t>Block-code technique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 smtClean="0">
                <a:latin typeface="Garamond" panose="02020404030301010803" pitchFamily="18" charset="0"/>
              </a:rPr>
              <a:t>Expanding op-code technique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 smtClean="0">
                <a:latin typeface="Garamond" panose="02020404030301010803" pitchFamily="18" charset="0"/>
              </a:rPr>
              <a:t>Huffman Encoding</a:t>
            </a:r>
            <a:endParaRPr lang="en-US" sz="2400" i="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8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799"/>
            <a:ext cx="10931236" cy="54379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Block-Code Technique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en-US" altLang="en-US" sz="2400" dirty="0" smtClean="0">
                <a:latin typeface="Garamond" panose="02020404030301010803" pitchFamily="18" charset="0"/>
              </a:rPr>
              <a:t>	- To </a:t>
            </a:r>
            <a:r>
              <a:rPr lang="en-US" altLang="en-US" sz="2400" dirty="0">
                <a:latin typeface="Garamond" panose="02020404030301010803" pitchFamily="18" charset="0"/>
              </a:rPr>
              <a:t>each of the 2</a:t>
            </a:r>
            <a:r>
              <a:rPr lang="en-US" altLang="en-US" sz="2400" baseline="30000" dirty="0">
                <a:latin typeface="Garamond" panose="02020404030301010803" pitchFamily="18" charset="0"/>
              </a:rPr>
              <a:t>K</a:t>
            </a:r>
            <a:r>
              <a:rPr lang="en-US" altLang="en-US" sz="2400" dirty="0">
                <a:latin typeface="Garamond" panose="02020404030301010803" pitchFamily="18" charset="0"/>
              </a:rPr>
              <a:t> instructions a unique binary bit pattern of length K is assigned.</a:t>
            </a:r>
            <a:br>
              <a:rPr lang="en-US" altLang="en-US" sz="2400" dirty="0">
                <a:latin typeface="Garamond" panose="02020404030301010803" pitchFamily="18" charset="0"/>
              </a:rPr>
            </a:br>
            <a:r>
              <a:rPr lang="en-US" altLang="en-US" sz="2400" dirty="0" smtClean="0">
                <a:latin typeface="Garamond" panose="02020404030301010803" pitchFamily="18" charset="0"/>
              </a:rPr>
              <a:t>	- A </a:t>
            </a:r>
            <a:r>
              <a:rPr lang="en-US" altLang="en-US" sz="2400" dirty="0">
                <a:latin typeface="Garamond" panose="02020404030301010803" pitchFamily="18" charset="0"/>
              </a:rPr>
              <a:t>K-to-2</a:t>
            </a:r>
            <a:r>
              <a:rPr lang="en-US" altLang="en-US" sz="2400" baseline="30000" dirty="0">
                <a:latin typeface="Garamond" panose="02020404030301010803" pitchFamily="18" charset="0"/>
              </a:rPr>
              <a:t>K</a:t>
            </a:r>
            <a:r>
              <a:rPr lang="en-US" altLang="en-US" sz="2400" dirty="0">
                <a:latin typeface="Garamond" panose="02020404030301010803" pitchFamily="18" charset="0"/>
              </a:rPr>
              <a:t> decoder can then be used to decode all the instructions. For </a:t>
            </a:r>
            <a:r>
              <a:rPr lang="en-US" altLang="en-US" sz="2400" dirty="0" smtClean="0">
                <a:latin typeface="Garamond" panose="02020404030301010803" pitchFamily="18" charset="0"/>
              </a:rPr>
              <a:t>example,</a:t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endParaRPr lang="en-US" sz="2400" dirty="0">
              <a:latin typeface="Garamond" panose="02020404030301010803" pitchFamily="18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172691" y="2840168"/>
            <a:ext cx="5860467" cy="3283539"/>
            <a:chOff x="1258" y="2067"/>
            <a:chExt cx="2913" cy="112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266" y="2067"/>
              <a:ext cx="919" cy="110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33" y="2508"/>
              <a:ext cx="38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200" dirty="0">
                  <a:solidFill>
                    <a:schemeClr val="tx2"/>
                  </a:solidFill>
                  <a:latin typeface="Book Antiqua" panose="02040602050305030304" pitchFamily="18" charset="0"/>
                </a:rPr>
                <a:t>3-to-8</a:t>
              </a:r>
            </a:p>
            <a:p>
              <a:pPr algn="ctr">
                <a:lnSpc>
                  <a:spcPct val="97000"/>
                </a:lnSpc>
              </a:pPr>
              <a:r>
                <a:rPr lang="en-US" altLang="en-US" sz="1200" dirty="0">
                  <a:solidFill>
                    <a:schemeClr val="tx2"/>
                  </a:solidFill>
                  <a:latin typeface="Book Antiqua" panose="02040602050305030304" pitchFamily="18" charset="0"/>
                </a:rPr>
                <a:t>decoder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902" y="2478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902" y="2629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913" y="2785"/>
              <a:ext cx="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195" y="2148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195" y="2286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195" y="2430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192" y="2557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195" y="2701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195" y="2839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195" y="2965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195" y="3091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258" y="2581"/>
              <a:ext cx="61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200" dirty="0">
                  <a:solidFill>
                    <a:schemeClr val="tx2"/>
                  </a:solidFill>
                  <a:latin typeface="Book Antiqua" panose="02040602050305030304" pitchFamily="18" charset="0"/>
                </a:rPr>
                <a:t>3-bit Op-code</a:t>
              </a: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3607" y="2100"/>
              <a:ext cx="5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instruction 0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607" y="2238"/>
              <a:ext cx="5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instruction 1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607" y="2382"/>
              <a:ext cx="5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instruction 2</a:t>
              </a: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607" y="2514"/>
              <a:ext cx="5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en-US" sz="1200" dirty="0">
                  <a:solidFill>
                    <a:schemeClr val="tx2"/>
                  </a:solidFill>
                  <a:latin typeface="Book Antiqua" panose="02040602050305030304" pitchFamily="18" charset="0"/>
                </a:rPr>
                <a:t>instruction 3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607" y="2653"/>
              <a:ext cx="5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instruction 4</a:t>
              </a: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3607" y="2791"/>
              <a:ext cx="5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instruction 5</a:t>
              </a: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607" y="2917"/>
              <a:ext cx="5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en-US" sz="1200">
                  <a:solidFill>
                    <a:schemeClr val="tx2"/>
                  </a:solidFill>
                  <a:latin typeface="Book Antiqua" panose="02040602050305030304" pitchFamily="18" charset="0"/>
                </a:rPr>
                <a:t>instruction 6</a:t>
              </a: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3607" y="3049"/>
              <a:ext cx="5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en-US" sz="1200" dirty="0">
                  <a:solidFill>
                    <a:schemeClr val="tx2"/>
                  </a:solidFill>
                  <a:latin typeface="Book Antiqua" panose="02040602050305030304" pitchFamily="18" charset="0"/>
                </a:rPr>
                <a:t>instruction 7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665017"/>
            <a:ext cx="10529455" cy="5888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Expanding op-code technique</a:t>
            </a:r>
          </a:p>
          <a:p>
            <a:pPr lvl="1">
              <a:lnSpc>
                <a:spcPct val="150000"/>
              </a:lnSpc>
            </a:pPr>
            <a:r>
              <a:rPr lang="en-US" altLang="en-US" i="0" dirty="0">
                <a:latin typeface="Garamond" panose="02020404030301010803" pitchFamily="18" charset="0"/>
              </a:rPr>
              <a:t>Consider an 4+12 bit instruction with a 4-bit op-code and three 4-bit addresses</a:t>
            </a:r>
            <a:r>
              <a:rPr lang="en-US" altLang="en-US" i="0" dirty="0" smtClean="0">
                <a:latin typeface="Garamond" panose="02020404030301010803" pitchFamily="18" charset="0"/>
              </a:rPr>
              <a:t>.</a:t>
            </a:r>
            <a:r>
              <a:rPr lang="en-US" altLang="en-US" i="0" dirty="0">
                <a:latin typeface="Garamond" panose="02020404030301010803" pitchFamily="18" charset="0"/>
              </a:rPr>
              <a:t/>
            </a:r>
            <a:br>
              <a:rPr lang="en-US" altLang="en-US" i="0" dirty="0">
                <a:latin typeface="Garamond" panose="02020404030301010803" pitchFamily="18" charset="0"/>
              </a:rPr>
            </a:br>
            <a:endParaRPr lang="en-US" altLang="en-US" i="0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i="0" dirty="0">
                <a:latin typeface="Garamond" panose="02020404030301010803" pitchFamily="18" charset="0"/>
              </a:rPr>
              <a:t>It can at most encode 16 three-address instructions.</a:t>
            </a:r>
          </a:p>
          <a:p>
            <a:pPr lvl="1">
              <a:lnSpc>
                <a:spcPct val="150000"/>
              </a:lnSpc>
            </a:pPr>
            <a:r>
              <a:rPr lang="en-US" altLang="en-US" i="0" dirty="0">
                <a:latin typeface="Garamond" panose="02020404030301010803" pitchFamily="18" charset="0"/>
              </a:rPr>
              <a:t>If there are only 15 such three-address instructions, then one of the unused op-code can be used to expand to two-address, one-address or zero address </a:t>
            </a:r>
            <a:r>
              <a:rPr lang="en-US" altLang="en-US" i="0" dirty="0" smtClean="0">
                <a:latin typeface="Garamond" panose="02020404030301010803" pitchFamily="18" charset="0"/>
              </a:rPr>
              <a:t>instructions.</a:t>
            </a:r>
            <a:r>
              <a:rPr lang="en-US" altLang="en-US" i="0" dirty="0">
                <a:latin typeface="Garamond" panose="02020404030301010803" pitchFamily="18" charset="0"/>
              </a:rPr>
              <a:t/>
            </a:r>
            <a:br>
              <a:rPr lang="en-US" altLang="en-US" i="0" dirty="0">
                <a:latin typeface="Garamond" panose="02020404030301010803" pitchFamily="18" charset="0"/>
              </a:rPr>
            </a:br>
            <a:endParaRPr lang="en-US" altLang="en-US" i="0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i="0" dirty="0">
                <a:latin typeface="Garamond" panose="02020404030301010803" pitchFamily="18" charset="0"/>
              </a:rPr>
              <a:t>Again, this expanded op-code can encode at most 16 two-address instructions. And if there are less than 16 such instructions, we can expand the op-code </a:t>
            </a:r>
            <a:r>
              <a:rPr lang="en-US" altLang="en-US" i="0" dirty="0" smtClean="0">
                <a:latin typeface="Garamond" panose="02020404030301010803" pitchFamily="18" charset="0"/>
              </a:rPr>
              <a:t>further</a:t>
            </a:r>
          </a:p>
          <a:p>
            <a:pPr lvl="1">
              <a:lnSpc>
                <a:spcPct val="150000"/>
              </a:lnSpc>
            </a:pPr>
            <a:endParaRPr lang="en-US" sz="2400" i="0" dirty="0">
              <a:latin typeface="Garamond" panose="02020404030301010803" pitchFamily="18" charset="0"/>
            </a:endParaRP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2348351" y="1870371"/>
            <a:ext cx="7003468" cy="484902"/>
            <a:chOff x="1005" y="1286"/>
            <a:chExt cx="3879" cy="15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005" y="1286"/>
              <a:ext cx="3879" cy="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CA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972" y="1286"/>
              <a:ext cx="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837" y="1286"/>
              <a:ext cx="0" cy="150"/>
            </a:xfrm>
            <a:prstGeom prst="line">
              <a:avLst/>
            </a:prstGeom>
            <a:noFill/>
            <a:ln w="127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842" y="1286"/>
              <a:ext cx="0" cy="150"/>
            </a:xfrm>
            <a:prstGeom prst="line">
              <a:avLst/>
            </a:prstGeom>
            <a:noFill/>
            <a:ln w="127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192" y="1313"/>
              <a:ext cx="47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Op-code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117" y="1313"/>
              <a:ext cx="52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Address 1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037" y="1307"/>
              <a:ext cx="605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Address 2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42" y="1307"/>
              <a:ext cx="681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Address 3</a:t>
              </a:r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2348351" y="3816915"/>
            <a:ext cx="7003468" cy="593353"/>
            <a:chOff x="1005" y="2439"/>
            <a:chExt cx="3879" cy="151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005" y="2439"/>
              <a:ext cx="3879" cy="1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972" y="2439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837" y="2439"/>
              <a:ext cx="0" cy="151"/>
            </a:xfrm>
            <a:prstGeom prst="line">
              <a:avLst/>
            </a:prstGeom>
            <a:noFill/>
            <a:ln w="127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842" y="2439"/>
              <a:ext cx="0" cy="151"/>
            </a:xfrm>
            <a:prstGeom prst="line">
              <a:avLst/>
            </a:prstGeom>
            <a:noFill/>
            <a:ln w="127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302" y="2466"/>
              <a:ext cx="49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1 1 1 1</a:t>
              </a: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182" y="2466"/>
              <a:ext cx="53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Op-code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037" y="2460"/>
              <a:ext cx="556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Address 1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4042" y="2460"/>
              <a:ext cx="566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Address 2</a:t>
              </a:r>
            </a:p>
          </p:txBody>
        </p:sp>
      </p:grp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2348351" y="5271649"/>
            <a:ext cx="7003468" cy="1073733"/>
            <a:chOff x="1005" y="3341"/>
            <a:chExt cx="3879" cy="480"/>
          </a:xfrm>
        </p:grpSpPr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005" y="3341"/>
              <a:ext cx="3879" cy="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972" y="3341"/>
              <a:ext cx="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2837" y="3341"/>
              <a:ext cx="0" cy="150"/>
            </a:xfrm>
            <a:prstGeom prst="line">
              <a:avLst/>
            </a:prstGeom>
            <a:noFill/>
            <a:ln w="127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842" y="3341"/>
              <a:ext cx="0" cy="150"/>
            </a:xfrm>
            <a:prstGeom prst="line">
              <a:avLst/>
            </a:prstGeom>
            <a:noFill/>
            <a:ln w="127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1302" y="3368"/>
              <a:ext cx="42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1 1 1 1</a:t>
              </a: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222" y="3368"/>
              <a:ext cx="49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1 1 1 1</a:t>
              </a: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3144" y="3362"/>
              <a:ext cx="49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Op-code</a:t>
              </a: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4142" y="3362"/>
              <a:ext cx="58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Address 1</a:t>
              </a: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005" y="3671"/>
              <a:ext cx="3879" cy="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972" y="3671"/>
              <a:ext cx="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2837" y="3671"/>
              <a:ext cx="0" cy="150"/>
            </a:xfrm>
            <a:prstGeom prst="line">
              <a:avLst/>
            </a:prstGeom>
            <a:noFill/>
            <a:ln w="127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3842" y="3671"/>
              <a:ext cx="0" cy="150"/>
            </a:xfrm>
            <a:prstGeom prst="line">
              <a:avLst/>
            </a:prstGeom>
            <a:noFill/>
            <a:ln w="127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1254" y="3698"/>
              <a:ext cx="49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1 1 1 1</a:t>
              </a: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2222" y="3698"/>
              <a:ext cx="46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1 1 1 1</a:t>
              </a:r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3183" y="3692"/>
              <a:ext cx="45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1 1 1 1</a:t>
              </a: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4159" y="3692"/>
              <a:ext cx="48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7000"/>
                </a:lnSpc>
              </a:pPr>
              <a:r>
                <a:rPr lang="en-US" altLang="en-US" sz="1600" dirty="0">
                  <a:solidFill>
                    <a:schemeClr val="tx2"/>
                  </a:solidFill>
                  <a:latin typeface="Garamond" panose="02020404030301010803" pitchFamily="18" charset="0"/>
                </a:rPr>
                <a:t>Op-code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109-5D35-4B64-892A-20EB02D739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83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119</TotalTime>
  <Words>941</Words>
  <Application>Microsoft Office PowerPoint</Application>
  <PresentationFormat>Widescreen</PresentationFormat>
  <Paragraphs>238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Franklin Gothic Book</vt:lpstr>
      <vt:lpstr>Garamond</vt:lpstr>
      <vt:lpstr>Wingdings</vt:lpstr>
      <vt:lpstr>Crop</vt:lpstr>
      <vt:lpstr>Computer instruction set</vt:lpstr>
      <vt:lpstr>PowerPoint Presentation</vt:lpstr>
      <vt:lpstr>PowerPoint Presentation</vt:lpstr>
      <vt:lpstr>PowerPoint Presentation</vt:lpstr>
      <vt:lpstr>PowerPoint Presentation</vt:lpstr>
      <vt:lpstr>Op-Code Encoding</vt:lpstr>
      <vt:lpstr>Op-Code Encoding Techniques</vt:lpstr>
      <vt:lpstr>Block-Code Technique  - To each of the 2K instructions a unique binary bit pattern of length K is assigned.  - A K-to-2K decoder can then be used to decode all the instructions. For example, </vt:lpstr>
      <vt:lpstr>PowerPoint Presentation</vt:lpstr>
      <vt:lpstr>Huffman Encoding</vt:lpstr>
      <vt:lpstr>Op-Code Encoding, Huffman Codes</vt:lpstr>
      <vt:lpstr>Op-Code Encoding, Huffman Codes (Cont.)</vt:lpstr>
      <vt:lpstr>Addressing modes</vt:lpstr>
      <vt:lpstr>Addressing modes (cont.)</vt:lpstr>
      <vt:lpstr>Addressing modes (cont.)</vt:lpstr>
      <vt:lpstr>Addressing modes (cont.)</vt:lpstr>
      <vt:lpstr>Instruction Types</vt:lpstr>
      <vt:lpstr>Instruction Types (cont.)</vt:lpstr>
      <vt:lpstr>Instruction Types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Op-Code Encoding</dc:title>
  <dc:creator>Kabir.CSE</dc:creator>
  <cp:lastModifiedBy>Kabir.CSE</cp:lastModifiedBy>
  <cp:revision>31</cp:revision>
  <dcterms:created xsi:type="dcterms:W3CDTF">2019-01-14T05:34:56Z</dcterms:created>
  <dcterms:modified xsi:type="dcterms:W3CDTF">2020-06-29T12:11:09Z</dcterms:modified>
</cp:coreProperties>
</file>