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6A00-A410-4B6D-821D-8AFC92C78BE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E930-DFA0-4567-A46D-36B2F314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5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461E7C-763A-4509-AF0D-547FB5E5EA5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710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0777-4252-4B09-BAA3-119E652C604D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78B7-0425-40FD-BD53-B0EA04B38166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F2F-F6D0-4684-BA46-71B597B9C509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0CCC35-49B3-46AC-8E0F-4A7DDA00C5F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6219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7AC1-C32B-457D-984F-CA1D94A0EA72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57B-3BA9-4466-BB5F-DFE25437A92C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7302-4D1B-4FCE-9C6F-D9A9DDD1B74E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7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96CB-8644-46EB-B1BE-127F98926F5E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DB2660-CCA4-404F-9569-E1460808053B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31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48D4DC-1C10-455A-B71D-BAD2D58541A8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94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2D2909F-068F-4076-BAC8-BF78DC4658DF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0986BA9-20F2-4A20-9D10-8B27506E99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17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Registers</a:t>
            </a:r>
            <a:endParaRPr lang="en-US" sz="8000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84909"/>
            <a:ext cx="9601200" cy="5708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Figure: Bidirectional Shift Register with Parallel Load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7" y="609600"/>
            <a:ext cx="7480386" cy="5068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18" y="2521527"/>
            <a:ext cx="3532909" cy="18703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247286" y="467595"/>
            <a:ext cx="2118575" cy="769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Outline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247286" y="1237108"/>
            <a:ext cx="9601200" cy="441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Registers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Benefits of Registers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Basic Register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Shift Register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Bidirectional Shift Register with Parallel Load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i="0" dirty="0" smtClean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i="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i="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685800"/>
            <a:ext cx="2895600" cy="74121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Registers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2548"/>
            <a:ext cx="9601200" cy="428798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Registers</a:t>
            </a:r>
            <a:r>
              <a:rPr lang="en-US" altLang="en-US" sz="2400" dirty="0">
                <a:latin typeface="Garamond" panose="02020404030301010803" pitchFamily="18" charset="0"/>
              </a:rPr>
              <a:t> are common sequential devices.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They’re a good example of sequential analysis and design.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They are also frequently used in building larger sequential circuits.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Registers</a:t>
            </a:r>
            <a:r>
              <a:rPr lang="en-US" altLang="en-US" sz="2400" dirty="0">
                <a:solidFill>
                  <a:srgbClr val="FF0033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 dirty="0">
                <a:latin typeface="Garamond" panose="02020404030301010803" pitchFamily="18" charset="0"/>
              </a:rPr>
              <a:t>hold larger quantities of data than individual flip-flops.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Registers are central to the design of modern processors.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There are many different kinds of registers</a:t>
            </a:r>
            <a:endParaRPr lang="en-US" sz="2400" i="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7141"/>
            <a:ext cx="5098473" cy="69965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Benefits of registers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094503"/>
            <a:ext cx="9933709" cy="514004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Flip-flops are limited because they can store only one bit.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Two flip-flops are used for two-bit counters.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Most computers work with integers and single-precision floating-point numbers that are 32-bits long.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A </a:t>
            </a: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register</a:t>
            </a:r>
            <a:r>
              <a:rPr lang="en-US" altLang="en-US" sz="2400" dirty="0">
                <a:latin typeface="Garamond" panose="02020404030301010803" pitchFamily="18" charset="0"/>
              </a:rPr>
              <a:t> is an extension of a flip-flop that can store multiple bits.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Registers are commonly used as temporary storage in a processor.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They are faster and more convenient than main memory.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More registers can help speed up complex calculations.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7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99655"/>
            <a:ext cx="3920836" cy="699655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 basic register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0145"/>
            <a:ext cx="9850582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Basic registers are easy to build. We can store multiple bits just by putting a bunch of flip-flops together!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A 4-bit register is shown on the right, and its internal implementation is below.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This register uses D flip-flops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it’s easy to store data without worrying about flip-flop input equations.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All the flip-flops share a common </a:t>
            </a:r>
            <a:r>
              <a:rPr lang="en-US" altLang="en-US" sz="2400" b="1" i="0" dirty="0">
                <a:solidFill>
                  <a:srgbClr val="00B050"/>
                </a:solidFill>
                <a:latin typeface="Garamond" panose="02020404030301010803" pitchFamily="18" charset="0"/>
              </a:rPr>
              <a:t>CLK</a:t>
            </a:r>
            <a:r>
              <a:rPr lang="en-US" altLang="en-US" sz="2400" i="0" dirty="0">
                <a:latin typeface="Garamond" panose="02020404030301010803" pitchFamily="18" charset="0"/>
              </a:rPr>
              <a:t> and </a:t>
            </a:r>
            <a:r>
              <a:rPr lang="en-US" altLang="en-US" sz="2400" b="1" i="0" dirty="0">
                <a:solidFill>
                  <a:srgbClr val="00B050"/>
                </a:solidFill>
                <a:latin typeface="Garamond" panose="02020404030301010803" pitchFamily="18" charset="0"/>
              </a:rPr>
              <a:t>CLR</a:t>
            </a:r>
            <a:r>
              <a:rPr lang="en-US" altLang="en-US" sz="2400" i="0" dirty="0">
                <a:latin typeface="Garamond" panose="02020404030301010803" pitchFamily="18" charset="0"/>
              </a:rPr>
              <a:t> signal</a:t>
            </a:r>
            <a:r>
              <a:rPr lang="en-US" altLang="en-US" sz="2400" i="0" dirty="0" smtClean="0">
                <a:latin typeface="Garamond" panose="02020404030301010803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sz="2400" i="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775855"/>
            <a:ext cx="10196945" cy="509154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</a:t>
            </a:r>
            <a:r>
              <a:rPr lang="en-US" sz="24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Figure: A 4-bit basic Register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742218"/>
              </p:ext>
            </p:extLst>
          </p:nvPr>
        </p:nvGraphicFramePr>
        <p:xfrm>
          <a:off x="1939635" y="1274611"/>
          <a:ext cx="8589819" cy="3740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3" imgW="6516010" imgH="2857899" progId="Paint.Picture">
                  <p:embed/>
                </p:oleObj>
              </mc:Choice>
              <mc:Fallback>
                <p:oleObj name="Bitmap Image" r:id="rId3" imgW="6516010" imgH="2857899" progId="Paint.Picture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635" y="1274611"/>
                        <a:ext cx="8589819" cy="3740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510" y="450272"/>
            <a:ext cx="3629890" cy="78278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Shift register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509" y="1233055"/>
            <a:ext cx="10446327" cy="5112327"/>
          </a:xfrm>
        </p:spPr>
        <p:txBody>
          <a:bodyPr>
            <a:noAutofit/>
          </a:bodyPr>
          <a:lstStyle/>
          <a:p>
            <a:pPr>
              <a:tabLst>
                <a:tab pos="3198813" algn="l"/>
                <a:tab pos="4054475" algn="l"/>
              </a:tabLst>
            </a:pPr>
            <a:r>
              <a:rPr lang="en-US" altLang="en-US" sz="2400" dirty="0">
                <a:latin typeface="Garamond" panose="02020404030301010803" pitchFamily="18" charset="0"/>
              </a:rPr>
              <a:t>A </a:t>
            </a: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shift register </a:t>
            </a:r>
            <a:r>
              <a:rPr lang="en-US" altLang="en-US" sz="2400" dirty="0">
                <a:latin typeface="Garamond" panose="02020404030301010803" pitchFamily="18" charset="0"/>
              </a:rPr>
              <a:t>“shifts” its output once every clock cycle.</a:t>
            </a:r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SI</a:t>
            </a:r>
            <a:r>
              <a:rPr lang="en-US" altLang="en-US" sz="2400" dirty="0">
                <a:latin typeface="Garamond" panose="02020404030301010803" pitchFamily="18" charset="0"/>
              </a:rPr>
              <a:t> is an input that supplies a new bit to shift “into”</a:t>
            </a:r>
            <a:r>
              <a:rPr lang="en-US" altLang="en-US" sz="2400" i="1" dirty="0">
                <a:latin typeface="Garamond" panose="02020404030301010803" pitchFamily="18" charset="0"/>
              </a:rPr>
              <a:t> </a:t>
            </a:r>
            <a:r>
              <a:rPr lang="en-US" altLang="en-US" sz="2400" dirty="0">
                <a:latin typeface="Garamond" panose="02020404030301010803" pitchFamily="18" charset="0"/>
              </a:rPr>
              <a:t>the register.</a:t>
            </a:r>
          </a:p>
          <a:p>
            <a:pPr>
              <a:tabLst>
                <a:tab pos="3198813" algn="l"/>
                <a:tab pos="4054475" algn="l"/>
              </a:tabLst>
            </a:pPr>
            <a:r>
              <a:rPr lang="en-US" altLang="en-US" sz="2400" dirty="0">
                <a:latin typeface="Garamond" panose="02020404030301010803" pitchFamily="18" charset="0"/>
              </a:rPr>
              <a:t>For example, if on some positive clock edge we have</a:t>
            </a:r>
            <a:r>
              <a:rPr lang="en-US" altLang="en-US" sz="2400" dirty="0" smtClean="0">
                <a:latin typeface="Garamond" panose="02020404030301010803" pitchFamily="18" charset="0"/>
              </a:rPr>
              <a:t>:    SI </a:t>
            </a:r>
            <a:r>
              <a:rPr lang="en-US" altLang="en-US" sz="2400" dirty="0">
                <a:latin typeface="Garamond" panose="02020404030301010803" pitchFamily="18" charset="0"/>
              </a:rPr>
              <a:t>= </a:t>
            </a:r>
            <a:r>
              <a:rPr lang="en-US" altLang="en-US" sz="2400" dirty="0" smtClean="0">
                <a:solidFill>
                  <a:srgbClr val="FF33CC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dirty="0">
                <a:latin typeface="Garamond" panose="02020404030301010803" pitchFamily="18" charset="0"/>
              </a:rPr>
              <a:t>	Q</a:t>
            </a:r>
            <a:r>
              <a:rPr lang="en-US" altLang="en-US" sz="2400" baseline="-25000" dirty="0">
                <a:latin typeface="Garamond" panose="02020404030301010803" pitchFamily="18" charset="0"/>
              </a:rPr>
              <a:t>0</a:t>
            </a:r>
            <a:r>
              <a:rPr lang="en-US" altLang="en-US" sz="2400" dirty="0">
                <a:latin typeface="Garamond" panose="02020404030301010803" pitchFamily="18" charset="0"/>
              </a:rPr>
              <a:t>-Q</a:t>
            </a:r>
            <a:r>
              <a:rPr lang="en-US" altLang="en-US" sz="2400" baseline="-25000" dirty="0">
                <a:latin typeface="Garamond" panose="02020404030301010803" pitchFamily="18" charset="0"/>
              </a:rPr>
              <a:t>3</a:t>
            </a:r>
            <a:r>
              <a:rPr lang="en-US" altLang="en-US" sz="2400" dirty="0">
                <a:latin typeface="Garamond" panose="02020404030301010803" pitchFamily="18" charset="0"/>
              </a:rPr>
              <a:t> = </a:t>
            </a:r>
            <a:r>
              <a:rPr lang="en-US" altLang="en-US" sz="2400" dirty="0">
                <a:solidFill>
                  <a:srgbClr val="3333FF"/>
                </a:solidFill>
                <a:latin typeface="Garamond" panose="02020404030301010803" pitchFamily="18" charset="0"/>
              </a:rPr>
              <a:t>011</a:t>
            </a:r>
            <a:r>
              <a:rPr lang="en-US" altLang="en-US" sz="2400" dirty="0">
                <a:solidFill>
                  <a:srgbClr val="FF0033"/>
                </a:solidFill>
                <a:latin typeface="Garamond" panose="02020404030301010803" pitchFamily="18" charset="0"/>
              </a:rPr>
              <a:t>0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FontTx/>
              <a:buNone/>
              <a:tabLst>
                <a:tab pos="3198813" algn="l"/>
                <a:tab pos="4054475" algn="l"/>
              </a:tabLst>
            </a:pPr>
            <a:r>
              <a:rPr lang="en-US" altLang="en-US" sz="2400" dirty="0">
                <a:latin typeface="Garamond" panose="02020404030301010803" pitchFamily="18" charset="0"/>
              </a:rPr>
              <a:t>	then the next state will </a:t>
            </a:r>
            <a:r>
              <a:rPr lang="en-US" altLang="en-US" sz="2400" dirty="0" smtClean="0">
                <a:latin typeface="Garamond" panose="02020404030301010803" pitchFamily="18" charset="0"/>
              </a:rPr>
              <a:t>be:	Q</a:t>
            </a:r>
            <a:r>
              <a:rPr lang="en-US" altLang="en-US" sz="2400" baseline="-25000" dirty="0" smtClean="0">
                <a:latin typeface="Garamond" panose="02020404030301010803" pitchFamily="18" charset="0"/>
              </a:rPr>
              <a:t>0</a:t>
            </a:r>
            <a:r>
              <a:rPr lang="en-US" altLang="en-US" sz="2400" dirty="0" smtClean="0">
                <a:latin typeface="Garamond" panose="02020404030301010803" pitchFamily="18" charset="0"/>
              </a:rPr>
              <a:t>-Q</a:t>
            </a:r>
            <a:r>
              <a:rPr lang="en-US" altLang="en-US" sz="2400" baseline="-25000" dirty="0" smtClean="0">
                <a:latin typeface="Garamond" panose="02020404030301010803" pitchFamily="18" charset="0"/>
              </a:rPr>
              <a:t>3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>
                <a:latin typeface="Garamond" panose="02020404030301010803" pitchFamily="18" charset="0"/>
              </a:rPr>
              <a:t>= </a:t>
            </a:r>
            <a:r>
              <a:rPr lang="en-US" altLang="en-US" sz="2400" dirty="0">
                <a:solidFill>
                  <a:srgbClr val="FF33CC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dirty="0">
                <a:solidFill>
                  <a:srgbClr val="3333FF"/>
                </a:solidFill>
                <a:latin typeface="Garamond" panose="02020404030301010803" pitchFamily="18" charset="0"/>
              </a:rPr>
              <a:t>011</a:t>
            </a:r>
            <a:endParaRPr lang="en-US" altLang="en-US" sz="2400" dirty="0">
              <a:solidFill>
                <a:schemeClr val="accent2"/>
              </a:solidFill>
              <a:latin typeface="Garamond" panose="02020404030301010803" pitchFamily="18" charset="0"/>
            </a:endParaRPr>
          </a:p>
          <a:p>
            <a:pPr>
              <a:tabLst>
                <a:tab pos="3198813" algn="l"/>
                <a:tab pos="4054475" algn="l"/>
              </a:tabLst>
            </a:pPr>
            <a:r>
              <a:rPr lang="en-US" altLang="en-US" sz="2400" dirty="0">
                <a:latin typeface="Garamond" panose="02020404030301010803" pitchFamily="18" charset="0"/>
              </a:rPr>
              <a:t>The current Q</a:t>
            </a:r>
            <a:r>
              <a:rPr lang="en-US" altLang="en-US" sz="2400" baseline="-25000" dirty="0">
                <a:latin typeface="Garamond" panose="02020404030301010803" pitchFamily="18" charset="0"/>
              </a:rPr>
              <a:t>3</a:t>
            </a:r>
            <a:r>
              <a:rPr lang="en-US" altLang="en-US" sz="2400" dirty="0">
                <a:latin typeface="Garamond" panose="02020404030301010803" pitchFamily="18" charset="0"/>
              </a:rPr>
              <a:t> (</a:t>
            </a:r>
            <a:r>
              <a:rPr lang="en-US" altLang="en-US" sz="2400" dirty="0">
                <a:solidFill>
                  <a:srgbClr val="FF0033"/>
                </a:solidFill>
                <a:latin typeface="Garamond" panose="02020404030301010803" pitchFamily="18" charset="0"/>
              </a:rPr>
              <a:t>0</a:t>
            </a:r>
            <a:r>
              <a:rPr lang="en-US" altLang="en-US" sz="2400" dirty="0">
                <a:latin typeface="Garamond" panose="02020404030301010803" pitchFamily="18" charset="0"/>
              </a:rPr>
              <a:t> in this example) will be lost on the next cycle.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45673" y="1814945"/>
            <a:ext cx="6442363" cy="2369128"/>
            <a:chOff x="1152" y="864"/>
            <a:chExt cx="3456" cy="1098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975113"/>
                </p:ext>
              </p:extLst>
            </p:nvPr>
          </p:nvGraphicFramePr>
          <p:xfrm>
            <a:off x="1152" y="864"/>
            <a:ext cx="3391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Bitmap Image" r:id="rId3" imgW="5381640" imgH="1743120" progId="Paint.Picture">
                    <p:embed/>
                  </p:oleObj>
                </mc:Choice>
                <mc:Fallback>
                  <p:oleObj name="Bitmap Image" r:id="rId3" imgW="5381640" imgH="1743120" progId="Paint.Picture">
                    <p:embed/>
                    <p:pic>
                      <p:nvPicPr>
                        <p:cNvPr id="61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864"/>
                          <a:ext cx="3391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584" y="864"/>
              <a:ext cx="3024" cy="768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718034" y="1814944"/>
            <a:ext cx="1908402" cy="18955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Q</a:t>
            </a:r>
            <a:r>
              <a:rPr lang="en-US" altLang="en-US" sz="2000" baseline="-25000" dirty="0">
                <a:latin typeface="Garamond" panose="02020404030301010803" pitchFamily="18" charset="0"/>
              </a:rPr>
              <a:t>0</a:t>
            </a:r>
            <a:r>
              <a:rPr lang="en-US" altLang="en-US" sz="2000" dirty="0">
                <a:latin typeface="Garamond" panose="02020404030301010803" pitchFamily="18" charset="0"/>
              </a:rPr>
              <a:t>(t+1)	= SI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Q</a:t>
            </a:r>
            <a:r>
              <a:rPr lang="en-US" altLang="en-US" sz="2000" baseline="-25000" dirty="0">
                <a:latin typeface="Garamond" panose="02020404030301010803" pitchFamily="18" charset="0"/>
              </a:rPr>
              <a:t>1</a:t>
            </a:r>
            <a:r>
              <a:rPr lang="en-US" altLang="en-US" sz="2000" dirty="0">
                <a:latin typeface="Garamond" panose="02020404030301010803" pitchFamily="18" charset="0"/>
              </a:rPr>
              <a:t>(t+1)	= Q</a:t>
            </a:r>
            <a:r>
              <a:rPr lang="en-US" altLang="en-US" sz="2000" baseline="-25000" dirty="0">
                <a:latin typeface="Garamond" panose="02020404030301010803" pitchFamily="18" charset="0"/>
              </a:rPr>
              <a:t>0</a:t>
            </a:r>
            <a:r>
              <a:rPr lang="en-US" altLang="en-US" sz="2000" dirty="0">
                <a:latin typeface="Garamond" panose="02020404030301010803" pitchFamily="18" charset="0"/>
              </a:rPr>
              <a:t>(t)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Q</a:t>
            </a:r>
            <a:r>
              <a:rPr lang="en-US" altLang="en-US" sz="2000" baseline="-25000" dirty="0">
                <a:latin typeface="Garamond" panose="02020404030301010803" pitchFamily="18" charset="0"/>
              </a:rPr>
              <a:t>2</a:t>
            </a:r>
            <a:r>
              <a:rPr lang="en-US" altLang="en-US" sz="2000" dirty="0">
                <a:latin typeface="Garamond" panose="02020404030301010803" pitchFamily="18" charset="0"/>
              </a:rPr>
              <a:t>(t+1)	= Q</a:t>
            </a:r>
            <a:r>
              <a:rPr lang="en-US" altLang="en-US" sz="2000" baseline="-25000" dirty="0">
                <a:latin typeface="Garamond" panose="02020404030301010803" pitchFamily="18" charset="0"/>
              </a:rPr>
              <a:t>1</a:t>
            </a:r>
            <a:r>
              <a:rPr lang="en-US" altLang="en-US" sz="2000" dirty="0">
                <a:latin typeface="Garamond" panose="02020404030301010803" pitchFamily="18" charset="0"/>
              </a:rPr>
              <a:t>(t)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Q</a:t>
            </a:r>
            <a:r>
              <a:rPr lang="en-US" altLang="en-US" sz="2000" baseline="-25000" dirty="0">
                <a:latin typeface="Garamond" panose="02020404030301010803" pitchFamily="18" charset="0"/>
              </a:rPr>
              <a:t>3</a:t>
            </a:r>
            <a:r>
              <a:rPr lang="en-US" altLang="en-US" sz="2000" dirty="0">
                <a:latin typeface="Garamond" panose="02020404030301010803" pitchFamily="18" charset="0"/>
              </a:rPr>
              <a:t>(t+1)	= Q</a:t>
            </a:r>
            <a:r>
              <a:rPr lang="en-US" altLang="en-US" sz="2000" baseline="-25000" dirty="0">
                <a:latin typeface="Garamond" panose="02020404030301010803" pitchFamily="18" charset="0"/>
              </a:rPr>
              <a:t>2</a:t>
            </a:r>
            <a:r>
              <a:rPr lang="en-US" altLang="en-US" sz="2000" dirty="0">
                <a:latin typeface="Garamond" panose="02020404030301010803" pitchFamily="18" charset="0"/>
              </a:rPr>
              <a:t>(t)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3" y="768931"/>
            <a:ext cx="10557163" cy="713516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Bidirectional shift register with parallel load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963" y="1967348"/>
            <a:ext cx="10557163" cy="275705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Garamond" panose="02020404030301010803" pitchFamily="18" charset="0"/>
              </a:rPr>
              <a:t>A </a:t>
            </a:r>
            <a:r>
              <a:rPr lang="en-US" sz="2800" b="1" dirty="0">
                <a:solidFill>
                  <a:srgbClr val="00B050"/>
                </a:solidFill>
                <a:latin typeface="Garamond" panose="02020404030301010803" pitchFamily="18" charset="0"/>
              </a:rPr>
              <a:t>bidirectional shift register </a:t>
            </a:r>
            <a:r>
              <a:rPr lang="en-US" sz="2800" dirty="0">
                <a:latin typeface="Garamond" panose="02020404030301010803" pitchFamily="18" charset="0"/>
              </a:rPr>
              <a:t>is one in which the data can </a:t>
            </a:r>
            <a:r>
              <a:rPr lang="en-US" sz="2800" dirty="0" smtClean="0">
                <a:latin typeface="Garamond" panose="02020404030301010803" pitchFamily="18" charset="0"/>
              </a:rPr>
              <a:t>be shifted </a:t>
            </a:r>
            <a:r>
              <a:rPr lang="en-US" sz="2800" dirty="0">
                <a:latin typeface="Garamond" panose="02020404030301010803" pitchFamily="18" charset="0"/>
              </a:rPr>
              <a:t>either left or right. It can be implemented by using </a:t>
            </a:r>
            <a:r>
              <a:rPr lang="en-US" sz="2800" dirty="0" smtClean="0">
                <a:latin typeface="Garamond" panose="02020404030301010803" pitchFamily="18" charset="0"/>
              </a:rPr>
              <a:t>gate logic </a:t>
            </a:r>
            <a:r>
              <a:rPr lang="en-US" sz="2800" dirty="0">
                <a:latin typeface="Garamond" panose="02020404030301010803" pitchFamily="18" charset="0"/>
              </a:rPr>
              <a:t>that enables the transfer of a data bit from one stage to </a:t>
            </a:r>
            <a:r>
              <a:rPr lang="en-US" sz="2800" dirty="0" smtClean="0">
                <a:latin typeface="Garamond" panose="02020404030301010803" pitchFamily="18" charset="0"/>
              </a:rPr>
              <a:t>the next </a:t>
            </a:r>
            <a:r>
              <a:rPr lang="en-US" sz="2800" dirty="0">
                <a:latin typeface="Garamond" panose="02020404030301010803" pitchFamily="18" charset="0"/>
              </a:rPr>
              <a:t>stage to the right or to the left, depending on the level of </a:t>
            </a:r>
            <a:r>
              <a:rPr lang="en-US" sz="2800" dirty="0" smtClean="0">
                <a:latin typeface="Garamond" panose="02020404030301010803" pitchFamily="18" charset="0"/>
              </a:rPr>
              <a:t>a control </a:t>
            </a:r>
            <a:r>
              <a:rPr lang="en-US" sz="2800" dirty="0">
                <a:latin typeface="Garamond" panose="02020404030301010803" pitchFamily="18" charset="0"/>
              </a:rPr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9" y="685800"/>
            <a:ext cx="11263746" cy="6442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Bidirectional shift register with parallel </a:t>
            </a:r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load (cont.)</a:t>
            </a:r>
            <a:endParaRPr 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43892" y="1510145"/>
            <a:ext cx="5638792" cy="4682837"/>
          </a:xfrm>
          <a:noFill/>
          <a:ln>
            <a:solidFill>
              <a:schemeClr val="tx1"/>
            </a:solidFill>
          </a:ln>
        </p:spPr>
      </p:pic>
      <p:graphicFrame>
        <p:nvGraphicFramePr>
          <p:cNvPr id="7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986665"/>
              </p:ext>
            </p:extLst>
          </p:nvPr>
        </p:nvGraphicFramePr>
        <p:xfrm>
          <a:off x="7299334" y="2693120"/>
          <a:ext cx="3886200" cy="2109153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Register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No change (Hold)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Shift Left (down)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Shift Right (up)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charset="-128"/>
                          <a:cs typeface="Arial" charset="0"/>
                        </a:rPr>
                        <a:t>Parallel 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43438" y="4556869"/>
            <a:ext cx="1322363" cy="422031"/>
          </a:xfrm>
          <a:prstGeom prst="rect">
            <a:avLst/>
          </a:prstGeom>
          <a:noFill/>
          <a:ln w="50800" cmpd="sng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98073" y="4951829"/>
            <a:ext cx="133224" cy="4501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654" y="5360428"/>
            <a:ext cx="132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Parallel load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5772" y="2122308"/>
            <a:ext cx="1016912" cy="36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DOWN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0691" y="5488315"/>
            <a:ext cx="697631" cy="36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UP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9733" y="4033170"/>
            <a:ext cx="1012874" cy="36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HOLD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8291" y="5943600"/>
            <a:ext cx="346364" cy="235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6BA9-20F2-4A20-9D10-8B27506E99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80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70</TotalTime>
  <Words>401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Comic Sans MS</vt:lpstr>
      <vt:lpstr>Franklin Gothic Book</vt:lpstr>
      <vt:lpstr>Garamond</vt:lpstr>
      <vt:lpstr>Wingdings</vt:lpstr>
      <vt:lpstr>Crop</vt:lpstr>
      <vt:lpstr>Bitmap Image</vt:lpstr>
      <vt:lpstr>Registers</vt:lpstr>
      <vt:lpstr>PowerPoint Presentation</vt:lpstr>
      <vt:lpstr>Registers</vt:lpstr>
      <vt:lpstr>Benefits of registers</vt:lpstr>
      <vt:lpstr>A basic register</vt:lpstr>
      <vt:lpstr>PowerPoint Presentation</vt:lpstr>
      <vt:lpstr>Shift register</vt:lpstr>
      <vt:lpstr>Bidirectional shift register with parallel load</vt:lpstr>
      <vt:lpstr>Bidirectional shift register with parallel load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Registers</dc:title>
  <dc:creator>Kabir.CSE</dc:creator>
  <cp:lastModifiedBy>Kabir.CSE</cp:lastModifiedBy>
  <cp:revision>17</cp:revision>
  <dcterms:created xsi:type="dcterms:W3CDTF">2019-01-14T08:28:39Z</dcterms:created>
  <dcterms:modified xsi:type="dcterms:W3CDTF">2020-06-29T12:08:48Z</dcterms:modified>
</cp:coreProperties>
</file>