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6C004-80BD-431A-97FC-8D4094A16D19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8565-7DDF-43B8-87AD-E1DA099B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C6E4F3-2CC5-406B-8335-14D319CC20F8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2B47-A8E7-4070-B14A-4656ADEE9D08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3EC7-5077-4776-9FD5-41A91ACD421B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52F5-207D-4F63-9544-F0E79F5CFB46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6959FD-280D-4F14-803E-968E7962530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A22-3AB2-4A0E-B9E2-A80A43B872A9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14B-6585-42E4-8FEA-73EC8DD7C425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F46-751E-46BE-8152-C640AAB6C7B4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C32B-C36B-4E33-8992-489AA8902FC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7C340-2018-4D94-8EAC-713FBD662AE6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9144F6-BA7C-40C4-B67D-554F1185282D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8CC4FF-DCF9-49E6-8B91-3969461DE020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646" y="1788453"/>
            <a:ext cx="9491730" cy="3182791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Register Transfer and microoperations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30501"/>
            <a:ext cx="8577330" cy="73087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970468"/>
            <a:ext cx="10457644" cy="3902298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Garamond" panose="02020404030301010803" pitchFamily="18" charset="0"/>
              </a:rPr>
              <a:t>One’s Complement </a:t>
            </a:r>
            <a:r>
              <a:rPr lang="en-US" altLang="en-US" sz="2400" dirty="0" smtClean="0">
                <a:latin typeface="Garamond" panose="02020404030301010803" pitchFamily="18" charset="0"/>
              </a:rPr>
              <a:t>Microoperation:</a:t>
            </a:r>
          </a:p>
          <a:p>
            <a:pPr marL="0" indent="0"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	</a:t>
            </a:r>
            <a:r>
              <a:rPr lang="en-US" altLang="en-US" sz="2400" b="1" dirty="0" smtClean="0">
                <a:latin typeface="Garamond" panose="02020404030301010803" pitchFamily="18" charset="0"/>
              </a:rPr>
              <a:t>				R2 ←R2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r>
              <a:rPr lang="en-US" altLang="en-US" sz="2400" dirty="0" smtClean="0">
                <a:latin typeface="Garamond" panose="02020404030301010803" pitchFamily="18" charset="0"/>
              </a:rPr>
              <a:t>Two’s </a:t>
            </a:r>
            <a:r>
              <a:rPr lang="en-US" altLang="en-US" sz="2400" dirty="0">
                <a:latin typeface="Garamond" panose="02020404030301010803" pitchFamily="18" charset="0"/>
              </a:rPr>
              <a:t>Complement </a:t>
            </a:r>
            <a:r>
              <a:rPr lang="en-US" altLang="en-US" sz="2400" dirty="0" smtClean="0">
                <a:latin typeface="Garamond" panose="02020404030301010803" pitchFamily="18" charset="0"/>
              </a:rPr>
              <a:t>Microoperation:</a:t>
            </a:r>
          </a:p>
          <a:p>
            <a:pPr marL="0" indent="0"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	</a:t>
            </a:r>
            <a:r>
              <a:rPr lang="en-US" altLang="en-US" sz="2400" b="1" dirty="0" smtClean="0">
                <a:latin typeface="Garamond" panose="02020404030301010803" pitchFamily="18" charset="0"/>
              </a:rPr>
              <a:t>				R2 </a:t>
            </a:r>
            <a:r>
              <a:rPr lang="en-US" altLang="en-US" sz="2400" b="1" dirty="0">
                <a:latin typeface="Garamond" panose="02020404030301010803" pitchFamily="18" charset="0"/>
              </a:rPr>
              <a:t>←R2+1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r>
              <a:rPr lang="en-US" altLang="en-US" sz="2400" dirty="0">
                <a:latin typeface="Garamond" panose="02020404030301010803" pitchFamily="18" charset="0"/>
              </a:rPr>
              <a:t>Increment </a:t>
            </a:r>
            <a:r>
              <a:rPr lang="en-US" altLang="en-US" sz="2400" dirty="0" smtClean="0">
                <a:latin typeface="Garamond" panose="02020404030301010803" pitchFamily="18" charset="0"/>
              </a:rPr>
              <a:t>Microoperation:</a:t>
            </a:r>
          </a:p>
          <a:p>
            <a:pPr marL="0" indent="0"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	</a:t>
            </a:r>
            <a:r>
              <a:rPr lang="en-US" altLang="en-US" sz="2400" b="1" dirty="0" smtClean="0">
                <a:latin typeface="Garamond" panose="02020404030301010803" pitchFamily="18" charset="0"/>
              </a:rPr>
              <a:t>				R2 </a:t>
            </a:r>
            <a:r>
              <a:rPr lang="en-US" altLang="en-US" sz="2400" b="1" dirty="0">
                <a:latin typeface="Garamond" panose="02020404030301010803" pitchFamily="18" charset="0"/>
              </a:rPr>
              <a:t>←R2+1</a:t>
            </a:r>
          </a:p>
          <a:p>
            <a:r>
              <a:rPr lang="en-US" altLang="en-US" sz="2400" dirty="0">
                <a:latin typeface="Garamond" panose="02020404030301010803" pitchFamily="18" charset="0"/>
              </a:rPr>
              <a:t>Decrement </a:t>
            </a:r>
            <a:r>
              <a:rPr lang="en-US" altLang="en-US" sz="2400" dirty="0" smtClean="0">
                <a:latin typeface="Garamond" panose="02020404030301010803" pitchFamily="18" charset="0"/>
              </a:rPr>
              <a:t>Microoperation:</a:t>
            </a:r>
          </a:p>
          <a:p>
            <a:pPr marL="0" indent="0"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	</a:t>
            </a:r>
            <a:r>
              <a:rPr lang="en-US" altLang="en-US" sz="2400" b="1" dirty="0" smtClean="0">
                <a:latin typeface="Garamond" panose="02020404030301010803" pitchFamily="18" charset="0"/>
              </a:rPr>
              <a:t>				R2 </a:t>
            </a:r>
            <a:r>
              <a:rPr lang="en-US" altLang="en-US" sz="2400" b="1" dirty="0">
                <a:latin typeface="Garamond" panose="02020404030301010803" pitchFamily="18" charset="0"/>
              </a:rPr>
              <a:t>←R2-1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i="0" dirty="0">
              <a:latin typeface="Garamond" panose="02020404030301010803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243704" y="350457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254438" y="2510756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30501"/>
            <a:ext cx="8577330" cy="73087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970468"/>
            <a:ext cx="10457644" cy="41598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Binary Adder:</a:t>
            </a:r>
            <a:endParaRPr lang="en-US" sz="2400" b="1" i="0" dirty="0" smtClean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i="0" dirty="0" smtClean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 		</a:t>
            </a:r>
            <a:r>
              <a:rPr lang="en-US" b="1" dirty="0" smtClean="0">
                <a:latin typeface="Garamond" panose="02020404030301010803" pitchFamily="18" charset="0"/>
              </a:rPr>
              <a:t>Figure: 4-bit binary adder (Connection of FAs)</a:t>
            </a:r>
            <a:endParaRPr lang="en-US" b="1" i="0" dirty="0">
              <a:latin typeface="Garamond" panose="02020404030301010803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81200" y="3258761"/>
            <a:ext cx="5867400" cy="1614488"/>
            <a:chOff x="1104" y="1872"/>
            <a:chExt cx="3696" cy="101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696" y="1872"/>
              <a:ext cx="1104" cy="1008"/>
              <a:chOff x="4416" y="1104"/>
              <a:chExt cx="1104" cy="1008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latin typeface="Garamond" panose="02020404030301010803" pitchFamily="18" charset="0"/>
                    <a:cs typeface="Arial" panose="020B0604020202020204" pitchFamily="34" charset="0"/>
                  </a:rPr>
                  <a:t>FA</a:t>
                </a: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2832" y="1872"/>
              <a:ext cx="1104" cy="1008"/>
              <a:chOff x="4416" y="1104"/>
              <a:chExt cx="1104" cy="1008"/>
            </a:xfrm>
          </p:grpSpPr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latin typeface="Garamond" panose="02020404030301010803" pitchFamily="18" charset="0"/>
                    <a:cs typeface="Arial" panose="020B0604020202020204" pitchFamily="34" charset="0"/>
                  </a:rPr>
                  <a:t>FA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968" y="1872"/>
              <a:ext cx="1104" cy="1008"/>
              <a:chOff x="4416" y="1104"/>
              <a:chExt cx="1104" cy="1008"/>
            </a:xfrm>
          </p:grpSpPr>
          <p:sp>
            <p:nvSpPr>
              <p:cNvPr id="16" name="Rectangle 21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17" name="Text Box 22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latin typeface="Garamond" panose="02020404030301010803" pitchFamily="18" charset="0"/>
                    <a:cs typeface="Arial" panose="020B0604020202020204" pitchFamily="34" charset="0"/>
                  </a:rPr>
                  <a:t>FA</a:t>
                </a: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2000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344" y="2112"/>
              <a:ext cx="624" cy="5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1410" y="2264"/>
              <a:ext cx="4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Garamond" panose="02020404030301010803" pitchFamily="18" charset="0"/>
                  <a:cs typeface="Arial" panose="020B0604020202020204" pitchFamily="34" charset="0"/>
                </a:rPr>
                <a:t>FA</a:t>
              </a:r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>
              <a:off x="1488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182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rot="5400000">
              <a:off x="2088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rot="5400000">
              <a:off x="1224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1652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104" y="2400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2000">
                <a:latin typeface="Garamond" panose="02020404030301010803" pitchFamily="18" charset="0"/>
              </a:endParaRPr>
            </a:p>
          </p:txBody>
        </p:sp>
      </p:grp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643610" y="374098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965950" y="2907924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445250" y="2906336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689725" y="4857374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607050" y="2911099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086350" y="2909511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5330825" y="4860549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225925" y="2911099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3705225" y="2909511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3949700" y="4860549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2854325" y="2911099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2333625" y="2909511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2578100" y="4860549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6019800" y="3715961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648200" y="3715961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3276600" y="3715961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1752600" y="4825624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4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5191"/>
            <a:ext cx="8577330" cy="73087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056067"/>
            <a:ext cx="10457644" cy="53833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Binary Adder-Subtractor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i="0" dirty="0" smtClean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i="0" dirty="0" smtClean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Figure: 4-bit Adder-Subtractor</a:t>
            </a:r>
            <a:endParaRPr lang="en-US" b="1" i="0" dirty="0">
              <a:latin typeface="Garamond" panose="02020404030301010803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686585" y="3491652"/>
            <a:ext cx="5867400" cy="1614488"/>
            <a:chOff x="1104" y="1872"/>
            <a:chExt cx="3696" cy="101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696" y="1872"/>
              <a:ext cx="1104" cy="1008"/>
              <a:chOff x="4416" y="1104"/>
              <a:chExt cx="1104" cy="1008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FA</a:t>
                </a: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2832" y="1872"/>
              <a:ext cx="1104" cy="1008"/>
              <a:chOff x="4416" y="1104"/>
              <a:chExt cx="1104" cy="1008"/>
            </a:xfrm>
          </p:grpSpPr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latin typeface="Garamond" panose="02020404030301010803" pitchFamily="18" charset="0"/>
                    <a:cs typeface="Arial" panose="020B0604020202020204" pitchFamily="34" charset="0"/>
                  </a:rPr>
                  <a:t>FA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968" y="1872"/>
              <a:ext cx="1104" cy="1008"/>
              <a:chOff x="4416" y="1104"/>
              <a:chExt cx="1104" cy="1008"/>
            </a:xfrm>
          </p:grpSpPr>
          <p:sp>
            <p:nvSpPr>
              <p:cNvPr id="16" name="Rectangle 21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17" name="Text Box 22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000">
                    <a:latin typeface="Garamond" panose="02020404030301010803" pitchFamily="18" charset="0"/>
                    <a:cs typeface="Arial" panose="020B0604020202020204" pitchFamily="34" charset="0"/>
                  </a:rPr>
                  <a:t>FA</a:t>
                </a: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344" y="2112"/>
              <a:ext cx="624" cy="5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1410" y="2264"/>
              <a:ext cx="4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Garamond" panose="02020404030301010803" pitchFamily="18" charset="0"/>
                  <a:cs typeface="Arial" panose="020B0604020202020204" pitchFamily="34" charset="0"/>
                </a:rPr>
                <a:t>FA</a:t>
              </a:r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>
              <a:off x="1488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182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rot="5400000">
              <a:off x="2088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rot="5400000">
              <a:off x="1224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1652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Garamond" panose="02020404030301010803" pitchFamily="18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104" y="2400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Garamond" panose="02020404030301010803" pitchFamily="18" charset="0"/>
              </a:endParaRPr>
            </a:p>
          </p:txBody>
        </p:sp>
      </p:grp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9096785" y="3977427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8715785" y="1691427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969660" y="1691427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8395110" y="509026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356885" y="170571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6610760" y="170571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7036210" y="509344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5975760" y="1691427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239160" y="1691427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655085" y="509344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4604160" y="1691427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3867560" y="1691427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4283485" y="509344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7725185" y="3948852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6353585" y="3948852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4981985" y="3948852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3457985" y="505851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4</a:t>
            </a:r>
            <a:endParaRPr lang="en-US" alt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4" name="AutoShape 54"/>
          <p:cNvSpPr>
            <a:spLocks noChangeArrowheads="1"/>
          </p:cNvSpPr>
          <p:nvPr/>
        </p:nvSpPr>
        <p:spPr bwMode="auto">
          <a:xfrm rot="16200000">
            <a:off x="8074435" y="2716952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5" name="AutoShape 55"/>
          <p:cNvSpPr>
            <a:spLocks noChangeArrowheads="1"/>
          </p:cNvSpPr>
          <p:nvPr/>
        </p:nvSpPr>
        <p:spPr bwMode="auto">
          <a:xfrm rot="16200000">
            <a:off x="8074435" y="2793152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 rot="16200000">
            <a:off x="8014110" y="2716952"/>
            <a:ext cx="762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 rot="16200000" flipH="1">
            <a:off x="8742772" y="2699490"/>
            <a:ext cx="7937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 rot="16200000">
            <a:off x="7860916" y="2505021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rot="16200000">
            <a:off x="8379235" y="264075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0" name="AutoShape 60"/>
          <p:cNvSpPr>
            <a:spLocks noChangeArrowheads="1"/>
          </p:cNvSpPr>
          <p:nvPr/>
        </p:nvSpPr>
        <p:spPr bwMode="auto">
          <a:xfrm rot="16200000">
            <a:off x="8303035" y="3021752"/>
            <a:ext cx="228600" cy="228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8944385" y="2120052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572785" y="2120052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6201185" y="2129577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4829585" y="2120052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5" name="AutoShape 65"/>
          <p:cNvSpPr>
            <a:spLocks noChangeArrowheads="1"/>
          </p:cNvSpPr>
          <p:nvPr/>
        </p:nvSpPr>
        <p:spPr bwMode="auto">
          <a:xfrm rot="16200000">
            <a:off x="6702835" y="2726477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6" name="AutoShape 66"/>
          <p:cNvSpPr>
            <a:spLocks noChangeArrowheads="1"/>
          </p:cNvSpPr>
          <p:nvPr/>
        </p:nvSpPr>
        <p:spPr bwMode="auto">
          <a:xfrm rot="16200000">
            <a:off x="6702835" y="2802677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 rot="16200000">
            <a:off x="6642510" y="2726477"/>
            <a:ext cx="762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 rot="16200000" flipH="1">
            <a:off x="7371172" y="2709015"/>
            <a:ext cx="7937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 rot="16200000">
            <a:off x="6489316" y="2514546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 rot="16200000">
            <a:off x="7007635" y="265027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1" name="AutoShape 71"/>
          <p:cNvSpPr>
            <a:spLocks noChangeArrowheads="1"/>
          </p:cNvSpPr>
          <p:nvPr/>
        </p:nvSpPr>
        <p:spPr bwMode="auto">
          <a:xfrm rot="16200000">
            <a:off x="6931435" y="3031277"/>
            <a:ext cx="228600" cy="228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2" name="AutoShape 72"/>
          <p:cNvSpPr>
            <a:spLocks noChangeArrowheads="1"/>
          </p:cNvSpPr>
          <p:nvPr/>
        </p:nvSpPr>
        <p:spPr bwMode="auto">
          <a:xfrm rot="16200000">
            <a:off x="5331235" y="2713777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3" name="AutoShape 73"/>
          <p:cNvSpPr>
            <a:spLocks noChangeArrowheads="1"/>
          </p:cNvSpPr>
          <p:nvPr/>
        </p:nvSpPr>
        <p:spPr bwMode="auto">
          <a:xfrm rot="16200000">
            <a:off x="5331235" y="2789977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 rot="16200000">
            <a:off x="5270910" y="2713777"/>
            <a:ext cx="762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 rot="16200000" flipH="1">
            <a:off x="5999572" y="2696315"/>
            <a:ext cx="7937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 rot="16200000">
            <a:off x="5117716" y="2501846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rot="16200000">
            <a:off x="5636035" y="263757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8" name="AutoShape 78"/>
          <p:cNvSpPr>
            <a:spLocks noChangeArrowheads="1"/>
          </p:cNvSpPr>
          <p:nvPr/>
        </p:nvSpPr>
        <p:spPr bwMode="auto">
          <a:xfrm rot="16200000">
            <a:off x="5559835" y="3018577"/>
            <a:ext cx="228600" cy="228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9" name="AutoShape 79"/>
          <p:cNvSpPr>
            <a:spLocks noChangeArrowheads="1"/>
          </p:cNvSpPr>
          <p:nvPr/>
        </p:nvSpPr>
        <p:spPr bwMode="auto">
          <a:xfrm rot="16200000">
            <a:off x="3959635" y="2713777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0" name="AutoShape 80"/>
          <p:cNvSpPr>
            <a:spLocks noChangeArrowheads="1"/>
          </p:cNvSpPr>
          <p:nvPr/>
        </p:nvSpPr>
        <p:spPr bwMode="auto">
          <a:xfrm rot="16200000">
            <a:off x="3959635" y="2789977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 rot="16200000">
            <a:off x="3899310" y="2713777"/>
            <a:ext cx="762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 rot="16200000" flipH="1">
            <a:off x="4627972" y="2696315"/>
            <a:ext cx="7937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 rot="16200000">
            <a:off x="3746116" y="2501846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 rot="16200000">
            <a:off x="4264435" y="263757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5" name="AutoShape 85"/>
          <p:cNvSpPr>
            <a:spLocks noChangeArrowheads="1"/>
          </p:cNvSpPr>
          <p:nvPr/>
        </p:nvSpPr>
        <p:spPr bwMode="auto">
          <a:xfrm rot="16200000">
            <a:off x="4188235" y="3018577"/>
            <a:ext cx="228600" cy="228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>
            <a:off x="4496210" y="2421677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9553985" y="2421677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8" name="Text Box 88"/>
          <p:cNvSpPr txBox="1">
            <a:spLocks noChangeArrowheads="1"/>
          </p:cNvSpPr>
          <p:nvPr/>
        </p:nvSpPr>
        <p:spPr bwMode="auto">
          <a:xfrm>
            <a:off x="9979435" y="2208952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26" y="685800"/>
            <a:ext cx="8899302" cy="79527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26" y="1481070"/>
            <a:ext cx="9981126" cy="438633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Binary Adder-Subtractor (cont.)</a:t>
            </a:r>
            <a:endParaRPr lang="en-US" sz="2400" b="1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When M=0 the circuit is an adder and when M=1 the circuit becomes a subtractor. Each Exclusive-OR gate receives input M and one of the inputs of B. When M=0, we have B   0=B. The full adders receive the value of B, the input carry is 0, and the circuit performs A plus B. When M=1, we have B    1= B´ and </a:t>
            </a:r>
            <a:r>
              <a:rPr lang="en-US" altLang="en-US" sz="2400" dirty="0" smtClean="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en-US" altLang="en-US" sz="2400" baseline="-250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= 1. the B inputs are all complemented and a 1 is added through the input carry. The circuit performs the operation A plus the 2’s complement of B. for unsigned numbers, the result is A-B provided that there is no overflow.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7" name="AutoShape 78"/>
          <p:cNvSpPr>
            <a:spLocks noChangeArrowheads="1"/>
          </p:cNvSpPr>
          <p:nvPr/>
        </p:nvSpPr>
        <p:spPr bwMode="auto">
          <a:xfrm rot="16200000">
            <a:off x="9436385" y="3907220"/>
            <a:ext cx="228600" cy="2286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" name="AutoShape 78"/>
          <p:cNvSpPr>
            <a:spLocks noChangeArrowheads="1"/>
          </p:cNvSpPr>
          <p:nvPr/>
        </p:nvSpPr>
        <p:spPr bwMode="auto">
          <a:xfrm rot="16200000">
            <a:off x="4078769" y="3392067"/>
            <a:ext cx="228600" cy="2286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26" y="167425"/>
            <a:ext cx="8899302" cy="7727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81825" y="940158"/>
            <a:ext cx="10431887" cy="5155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Binary Adder-Subtractor (cont.)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200" dirty="0" smtClean="0">
                <a:latin typeface="Garamond" panose="02020404030301010803" pitchFamily="18" charset="0"/>
              </a:rPr>
              <a:t>For unsigned numbers, this gives A – B if A≥B or the 2’s complement of (B – A) if A &lt; B </a:t>
            </a:r>
            <a:endParaRPr lang="ar-JO" altLang="en-US" sz="2200" dirty="0" smtClean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ar-JO" altLang="en-US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   </a:t>
            </a:r>
            <a:r>
              <a:rPr lang="en-US" altLang="en-US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		</a:t>
            </a:r>
            <a:r>
              <a:rPr lang="en-US" altLang="en-US" sz="2200" dirty="0" smtClean="0">
                <a:latin typeface="Garamond" panose="02020404030301010803" pitchFamily="18" charset="0"/>
              </a:rPr>
              <a:t>(example: 3 – 5 = -2= 1110)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 smtClean="0">
                <a:latin typeface="Garamond" panose="02020404030301010803" pitchFamily="18" charset="0"/>
              </a:rPr>
              <a:t>For signed numbers, the result is A – B provided that there is no overflow.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200" dirty="0">
                <a:latin typeface="Garamond" panose="02020404030301010803" pitchFamily="18" charset="0"/>
              </a:rPr>
              <a:t>	</a:t>
            </a:r>
            <a:r>
              <a:rPr lang="en-US" altLang="en-US" sz="2200" dirty="0" smtClean="0">
                <a:latin typeface="Garamond" panose="02020404030301010803" pitchFamily="18" charset="0"/>
              </a:rPr>
              <a:t>(example : -3 – 5= -8)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200" dirty="0">
                <a:latin typeface="Garamond" panose="02020404030301010803" pitchFamily="18" charset="0"/>
              </a:rPr>
              <a:t>	</a:t>
            </a:r>
            <a:r>
              <a:rPr lang="en-US" altLang="en-US" sz="2200" dirty="0" smtClean="0">
                <a:latin typeface="Garamond" panose="02020404030301010803" pitchFamily="18" charset="0"/>
              </a:rPr>
              <a:t>	1101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en-US" sz="2200" dirty="0" smtClean="0">
                <a:latin typeface="Garamond" panose="02020404030301010803" pitchFamily="18" charset="0"/>
              </a:rPr>
              <a:t>    </a:t>
            </a:r>
            <a:r>
              <a:rPr lang="ar-JO" altLang="en-US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			</a:t>
            </a:r>
            <a:r>
              <a:rPr lang="en-US" altLang="en-US" sz="2200" dirty="0" smtClean="0">
                <a:latin typeface="Garamond" panose="02020404030301010803" pitchFamily="18" charset="0"/>
              </a:rPr>
              <a:t>1011</a:t>
            </a:r>
            <a:r>
              <a:rPr lang="ar-JO" altLang="en-US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+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ar-JO" altLang="en-US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latin typeface="Garamond" panose="02020404030301010803" pitchFamily="18" charset="0"/>
              </a:rPr>
              <a:t> </a:t>
            </a:r>
            <a:r>
              <a:rPr lang="ar-JO" altLang="en-US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   </a:t>
            </a:r>
            <a:r>
              <a:rPr lang="en-US" altLang="en-US" sz="2200" dirty="0" smtClean="0">
                <a:latin typeface="Garamond" panose="02020404030301010803" pitchFamily="18" charset="0"/>
                <a:cs typeface="Arial" panose="020B0604020202020204" pitchFamily="34" charset="0"/>
              </a:rPr>
              <a:t>			</a:t>
            </a:r>
            <a:r>
              <a:rPr lang="en-US" altLang="en-US" sz="2200" dirty="0" smtClean="0">
                <a:latin typeface="Garamond" panose="02020404030301010803" pitchFamily="18" charset="0"/>
              </a:rPr>
              <a:t>1000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187227" y="4234485"/>
            <a:ext cx="1524000" cy="806450"/>
            <a:chOff x="2064" y="2514"/>
            <a:chExt cx="960" cy="50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 rot="-10800000">
              <a:off x="2256" y="2552"/>
              <a:ext cx="432" cy="432"/>
            </a:xfrm>
            <a:prstGeom prst="moon">
              <a:avLst>
                <a:gd name="adj" fmla="val 83333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 rot="-10800000">
              <a:off x="2304" y="2552"/>
              <a:ext cx="432" cy="432"/>
            </a:xfrm>
            <a:prstGeom prst="moon">
              <a:avLst>
                <a:gd name="adj" fmla="val 8333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 rot="-10800000">
              <a:off x="2256" y="297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 rot="10800000" flipH="1">
              <a:off x="2254" y="2514"/>
              <a:ext cx="50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rot="-10800000">
              <a:off x="2066" y="2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rot="-10800000">
              <a:off x="2064" y="2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 rot="-10800000">
              <a:off x="2448" y="2696"/>
              <a:ext cx="144" cy="144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rot="-10800000">
              <a:off x="2736" y="278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669702" y="424718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672877" y="4642472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4</a:t>
            </a:r>
            <a:endParaRPr lang="en-US" alt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647727" y="4475785"/>
            <a:ext cx="749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V =</a:t>
            </a:r>
          </a:p>
        </p:txBody>
      </p:sp>
      <p:sp>
        <p:nvSpPr>
          <p:cNvPr id="21" name="AutoShape 16"/>
          <p:cNvSpPr>
            <a:spLocks/>
          </p:cNvSpPr>
          <p:nvPr/>
        </p:nvSpPr>
        <p:spPr bwMode="auto">
          <a:xfrm>
            <a:off x="8320827" y="4236072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8473227" y="4263060"/>
            <a:ext cx="202900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1, if overflow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0, if no overflow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536535" y="5381557"/>
            <a:ext cx="457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dirty="0">
                <a:latin typeface="Garamond" panose="02020404030301010803" pitchFamily="18" charset="0"/>
                <a:cs typeface="Arial" panose="020B0604020202020204" pitchFamily="34" charset="0"/>
              </a:rPr>
              <a:t>Overflow detector for signed numbers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537138" y="5525037"/>
            <a:ext cx="145531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26" y="167425"/>
            <a:ext cx="8899302" cy="7727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81825" y="940158"/>
            <a:ext cx="10766738" cy="5155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Binary </a:t>
            </a:r>
            <a:r>
              <a:rPr lang="en-US" sz="24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Incrementer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858000" y="2590800"/>
            <a:ext cx="1066800" cy="1600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70866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flipH="1">
            <a:off x="6553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6553200" y="2209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59436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59436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7620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6858000" y="3884613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391400" y="387473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70866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6950075" y="248285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7391400" y="248285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7058025" y="318452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HA</a:t>
            </a: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181600" y="2590800"/>
            <a:ext cx="1066800" cy="1600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5410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8768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V="1">
            <a:off x="4876800" y="2209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H="1">
            <a:off x="42672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4267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5943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5181600" y="3871734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5715000" y="387473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>
            <a:off x="5410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5273675" y="248285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5715000" y="248285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5381625" y="318452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HA</a:t>
            </a: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3505200" y="2590800"/>
            <a:ext cx="1066800" cy="1600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37338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 flipH="1">
            <a:off x="32004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3200400" y="2209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5" name="Line 33"/>
          <p:cNvSpPr>
            <a:spLocks noChangeShapeType="1"/>
          </p:cNvSpPr>
          <p:nvPr/>
        </p:nvSpPr>
        <p:spPr bwMode="auto">
          <a:xfrm flipH="1">
            <a:off x="25908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6" name="Line 34"/>
          <p:cNvSpPr>
            <a:spLocks noChangeShapeType="1"/>
          </p:cNvSpPr>
          <p:nvPr/>
        </p:nvSpPr>
        <p:spPr bwMode="auto">
          <a:xfrm>
            <a:off x="2590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4267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3505200" y="3884613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4038600" y="387473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60" name="Line 38"/>
          <p:cNvSpPr>
            <a:spLocks noChangeShapeType="1"/>
          </p:cNvSpPr>
          <p:nvPr/>
        </p:nvSpPr>
        <p:spPr bwMode="auto">
          <a:xfrm>
            <a:off x="3733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3597275" y="248285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4038600" y="248285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3705225" y="318452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HA</a:t>
            </a:r>
          </a:p>
        </p:txBody>
      </p:sp>
      <p:sp>
        <p:nvSpPr>
          <p:cNvPr id="64" name="Rectangle 42"/>
          <p:cNvSpPr>
            <a:spLocks noChangeArrowheads="1"/>
          </p:cNvSpPr>
          <p:nvPr/>
        </p:nvSpPr>
        <p:spPr bwMode="auto">
          <a:xfrm>
            <a:off x="1828800" y="2590800"/>
            <a:ext cx="1066800" cy="1600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5" name="Line 43"/>
          <p:cNvSpPr>
            <a:spLocks noChangeShapeType="1"/>
          </p:cNvSpPr>
          <p:nvPr/>
        </p:nvSpPr>
        <p:spPr bwMode="auto">
          <a:xfrm>
            <a:off x="2590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>
            <a:off x="1828800" y="3871734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2362200" y="387473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68" name="Line 46"/>
          <p:cNvSpPr>
            <a:spLocks noChangeShapeType="1"/>
          </p:cNvSpPr>
          <p:nvPr/>
        </p:nvSpPr>
        <p:spPr bwMode="auto">
          <a:xfrm>
            <a:off x="20574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9" name="Text Box 47"/>
          <p:cNvSpPr txBox="1">
            <a:spLocks noChangeArrowheads="1"/>
          </p:cNvSpPr>
          <p:nvPr/>
        </p:nvSpPr>
        <p:spPr bwMode="auto">
          <a:xfrm>
            <a:off x="1920875" y="248285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2362200" y="2482850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1" name="Text Box 49"/>
          <p:cNvSpPr txBox="1">
            <a:spLocks noChangeArrowheads="1"/>
          </p:cNvSpPr>
          <p:nvPr/>
        </p:nvSpPr>
        <p:spPr bwMode="auto">
          <a:xfrm>
            <a:off x="2028825" y="318452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HA</a:t>
            </a:r>
          </a:p>
        </p:txBody>
      </p:sp>
      <p:sp>
        <p:nvSpPr>
          <p:cNvPr id="72" name="Line 50"/>
          <p:cNvSpPr>
            <a:spLocks noChangeShapeType="1"/>
          </p:cNvSpPr>
          <p:nvPr/>
        </p:nvSpPr>
        <p:spPr bwMode="auto">
          <a:xfrm>
            <a:off x="20574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3" name="Line 51"/>
          <p:cNvSpPr>
            <a:spLocks noChangeShapeType="1"/>
          </p:cNvSpPr>
          <p:nvPr/>
        </p:nvSpPr>
        <p:spPr bwMode="auto">
          <a:xfrm>
            <a:off x="76200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4" name="Text Box 52"/>
          <p:cNvSpPr txBox="1">
            <a:spLocks noChangeArrowheads="1"/>
          </p:cNvSpPr>
          <p:nvPr/>
        </p:nvSpPr>
        <p:spPr bwMode="auto">
          <a:xfrm>
            <a:off x="7312025" y="4586288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5" name="Text Box 53"/>
          <p:cNvSpPr txBox="1">
            <a:spLocks noChangeArrowheads="1"/>
          </p:cNvSpPr>
          <p:nvPr/>
        </p:nvSpPr>
        <p:spPr bwMode="auto">
          <a:xfrm>
            <a:off x="5641975" y="4587875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 dirty="0" smtClean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3962400" y="4587875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2286000" y="4587875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8" name="Text Box 56"/>
          <p:cNvSpPr txBox="1">
            <a:spLocks noChangeArrowheads="1"/>
          </p:cNvSpPr>
          <p:nvPr/>
        </p:nvSpPr>
        <p:spPr bwMode="auto">
          <a:xfrm>
            <a:off x="1752600" y="4586288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4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9" name="Text Box 57"/>
          <p:cNvSpPr txBox="1">
            <a:spLocks noChangeArrowheads="1"/>
          </p:cNvSpPr>
          <p:nvPr/>
        </p:nvSpPr>
        <p:spPr bwMode="auto">
          <a:xfrm>
            <a:off x="7315200" y="1828800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Text Box 58"/>
          <p:cNvSpPr txBox="1">
            <a:spLocks noChangeArrowheads="1"/>
          </p:cNvSpPr>
          <p:nvPr/>
        </p:nvSpPr>
        <p:spPr bwMode="auto">
          <a:xfrm>
            <a:off x="6781800" y="1828800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1" name="Text Box 59"/>
          <p:cNvSpPr txBox="1">
            <a:spLocks noChangeArrowheads="1"/>
          </p:cNvSpPr>
          <p:nvPr/>
        </p:nvSpPr>
        <p:spPr bwMode="auto">
          <a:xfrm>
            <a:off x="5105400" y="1828800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2" name="Text Box 60"/>
          <p:cNvSpPr txBox="1">
            <a:spLocks noChangeArrowheads="1"/>
          </p:cNvSpPr>
          <p:nvPr/>
        </p:nvSpPr>
        <p:spPr bwMode="auto">
          <a:xfrm>
            <a:off x="3429000" y="1828800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3" name="Text Box 61"/>
          <p:cNvSpPr txBox="1">
            <a:spLocks noChangeArrowheads="1"/>
          </p:cNvSpPr>
          <p:nvPr/>
        </p:nvSpPr>
        <p:spPr bwMode="auto">
          <a:xfrm>
            <a:off x="1752600" y="1828800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4" name="Text Box 62"/>
          <p:cNvSpPr txBox="1">
            <a:spLocks noChangeArrowheads="1"/>
          </p:cNvSpPr>
          <p:nvPr/>
        </p:nvSpPr>
        <p:spPr bwMode="auto">
          <a:xfrm>
            <a:off x="2286000" y="5039931"/>
            <a:ext cx="556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Garamond" panose="02020404030301010803" pitchFamily="18" charset="0"/>
                <a:cs typeface="Arial" panose="020B0604020202020204" pitchFamily="34" charset="0"/>
              </a:rPr>
              <a:t>4-bit Binary Incrementer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072056" y="2091574"/>
            <a:ext cx="366511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aramond" panose="02020404030301010803" pitchFamily="18" charset="0"/>
              </a:rPr>
              <a:t>Binary Incrementer can also be implemented using a counter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Garamond" panose="02020404030301010803" pitchFamily="18" charset="0"/>
              </a:rPr>
              <a:t>A binary decrementer can be implemented by adding 1111 to the desired register each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5" y="698679"/>
            <a:ext cx="8847785" cy="76951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05" y="1906077"/>
            <a:ext cx="10277340" cy="35159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Circuit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This </a:t>
            </a:r>
            <a:r>
              <a:rPr lang="en-US" altLang="en-US" sz="2400" dirty="0">
                <a:latin typeface="Garamond" panose="02020404030301010803" pitchFamily="18" charset="0"/>
              </a:rPr>
              <a:t>circuit performs seven distinct arithmetic operations and the basic component of it is the parallel adder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output of the binary adder is calculated from the following arithmetic sum</a:t>
            </a:r>
            <a:r>
              <a:rPr lang="en-US" altLang="en-US" sz="2400" dirty="0" smtClean="0">
                <a:latin typeface="Garamond" panose="02020404030301010803" pitchFamily="18" charset="0"/>
              </a:rPr>
              <a:t>: </a:t>
            </a:r>
          </a:p>
          <a:p>
            <a:pPr marL="987552" lvl="2" indent="0" algn="just">
              <a:lnSpc>
                <a:spcPct val="150000"/>
              </a:lnSpc>
              <a:buNone/>
            </a:pPr>
            <a:r>
              <a:rPr lang="en-US" altLang="en-US" sz="2400" dirty="0" smtClean="0">
                <a:latin typeface="Garamond" panose="02020404030301010803" pitchFamily="18" charset="0"/>
              </a:rPr>
              <a:t>D = A + Y + </a:t>
            </a:r>
            <a:r>
              <a:rPr lang="en-US" altLang="en-US" sz="2400" dirty="0" err="1" smtClean="0">
                <a:latin typeface="Garamond" panose="02020404030301010803" pitchFamily="18" charset="0"/>
              </a:rPr>
              <a:t>C</a:t>
            </a:r>
            <a:r>
              <a:rPr lang="en-US" altLang="en-US" sz="2400" baseline="-25000" dirty="0" err="1" smtClean="0">
                <a:latin typeface="Garamond" panose="02020404030301010803" pitchFamily="18" charset="0"/>
              </a:rPr>
              <a:t>in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4706" y="824247"/>
            <a:ext cx="9878094" cy="570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Circuit (cont.)</a:t>
            </a: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sz="1800" b="1" dirty="0" smtClean="0">
                <a:latin typeface="Garamond" panose="02020404030301010803" pitchFamily="18" charset="0"/>
              </a:rPr>
              <a:t>                                           Figure: 4-bit Arithmetic Circuit</a:t>
            </a:r>
            <a:endParaRPr lang="en-US" sz="1800" b="1" dirty="0">
              <a:latin typeface="Garamond" panose="02020404030301010803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32" y="940159"/>
            <a:ext cx="6490951" cy="521594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4706" y="183524"/>
            <a:ext cx="7740202" cy="4861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4706" y="1030310"/>
            <a:ext cx="9878094" cy="54992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Circuit (cont.)</a:t>
            </a: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sz="1800" b="1" dirty="0" smtClean="0">
                <a:latin typeface="Garamond" panose="02020404030301010803" pitchFamily="18" charset="0"/>
              </a:rPr>
              <a:t>Arithmetic Circuit Function Table</a:t>
            </a:r>
            <a:endParaRPr lang="en-US" sz="1800" b="1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4705" y="183523"/>
            <a:ext cx="8474298" cy="7437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1596980"/>
            <a:ext cx="8937938" cy="40718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2434"/>
            <a:ext cx="9601200" cy="44249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Hardware Implementation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hardware implementation of logic microoperations requires that logic gates be inserted for each bit or pair of bits in the registers to perform the required logic function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Most computers use only four (AND, OR, XOR, and NOT) from which all others can be derived.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698901" cy="75663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Logic Microoperations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47286" y="467595"/>
            <a:ext cx="2118575" cy="769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Outline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247286" y="1237108"/>
            <a:ext cx="9601200" cy="441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Register Transfer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Bus and Memory Transfers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Arithmetic Microoperations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Logic </a:t>
            </a: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Microoperations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Shift </a:t>
            </a: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Microoperations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b="1" i="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Logic </a:t>
            </a:r>
            <a:r>
              <a:rPr lang="en-US" altLang="en-US" sz="2400" i="0" dirty="0" smtClean="0">
                <a:solidFill>
                  <a:schemeClr val="tx1"/>
                </a:solidFill>
                <a:latin typeface="Garamond" panose="02020404030301010803" pitchFamily="18" charset="0"/>
              </a:rPr>
              <a:t>Shift</a:t>
            </a:r>
            <a:r>
              <a:rPr lang="en-US" altLang="en-US" sz="2400" b="1" i="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 Unit</a:t>
            </a:r>
            <a:r>
              <a:rPr lang="en-US" altLang="en-US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 (ALU)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i="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i="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9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2434"/>
            <a:ext cx="9601200" cy="44249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Hardware Implementation (cont.)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7334519" cy="75663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Logic Microoperations (cont.)</a:t>
            </a:r>
            <a:endParaRPr 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803006" y="416953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3913881" y="3832988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rot="10800000">
            <a:off x="3170931" y="4364801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rot="10800000">
            <a:off x="3532881" y="3985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rot="10800000">
            <a:off x="4599681" y="41981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10800000">
            <a:off x="3183631" y="5174426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0800000">
            <a:off x="3545581" y="47950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rot="10800000">
            <a:off x="4612381" y="49918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3926581" y="4626738"/>
            <a:ext cx="762000" cy="685800"/>
          </a:xfrm>
          <a:prstGeom prst="flowChartDe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rot="10800000">
            <a:off x="4812406" y="5826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rot="10800000">
            <a:off x="3532881" y="5804663"/>
            <a:ext cx="54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rot="16200000">
            <a:off x="3961506" y="5541138"/>
            <a:ext cx="685800" cy="533400"/>
          </a:xfrm>
          <a:prstGeom prst="flowChartMerg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590156" y="5715763"/>
            <a:ext cx="209550" cy="1905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3837681" y="3055113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10800000">
            <a:off x="3913881" y="3055113"/>
            <a:ext cx="685800" cy="685800"/>
          </a:xfrm>
          <a:prstGeom prst="moon">
            <a:avLst>
              <a:gd name="adj" fmla="val 833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0800000">
            <a:off x="3837681" y="3725038"/>
            <a:ext cx="762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10800000" flipH="1">
            <a:off x="3834506" y="2994788"/>
            <a:ext cx="7937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rot="10800000">
            <a:off x="3170931" y="3586926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rot="10800000">
            <a:off x="3532881" y="32075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 rot="10800000">
            <a:off x="4142481" y="3283713"/>
            <a:ext cx="228600" cy="228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rot="10800000">
            <a:off x="4599681" y="3404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4371081" y="23407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4371081" y="26455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056881" y="2112138"/>
            <a:ext cx="1447800" cy="388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917056" y="2112138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917056" y="2416938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958456" y="3221801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964806" y="4002851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961631" y="4826763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964806" y="5631626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437881" y="2264538"/>
            <a:ext cx="76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4×1 MUX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660256" y="3988563"/>
            <a:ext cx="717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E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2618481" y="29058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2634356" y="32392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2227956" y="2691576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2221606" y="3040826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altLang="en-US" sz="20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1" name="Group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598302"/>
              </p:ext>
            </p:extLst>
          </p:nvPr>
        </p:nvGraphicFramePr>
        <p:xfrm>
          <a:off x="7403206" y="2843015"/>
          <a:ext cx="4071244" cy="2223454"/>
        </p:xfrm>
        <a:graphic>
          <a:graphicData uri="http://schemas.openxmlformats.org/drawingml/2006/table">
            <a:tbl>
              <a:tblPr/>
              <a:tblGrid>
                <a:gridCol w="512383">
                  <a:extLst>
                    <a:ext uri="{9D8B030D-6E8A-4147-A177-3AD203B41FA5}">
                      <a16:colId xmlns:a16="http://schemas.microsoft.com/office/drawing/2014/main" val="571420638"/>
                    </a:ext>
                  </a:extLst>
                </a:gridCol>
                <a:gridCol w="498535">
                  <a:extLst>
                    <a:ext uri="{9D8B030D-6E8A-4147-A177-3AD203B41FA5}">
                      <a16:colId xmlns:a16="http://schemas.microsoft.com/office/drawing/2014/main" val="2708866541"/>
                    </a:ext>
                  </a:extLst>
                </a:gridCol>
                <a:gridCol w="1373820">
                  <a:extLst>
                    <a:ext uri="{9D8B030D-6E8A-4147-A177-3AD203B41FA5}">
                      <a16:colId xmlns:a16="http://schemas.microsoft.com/office/drawing/2014/main" val="3680675539"/>
                    </a:ext>
                  </a:extLst>
                </a:gridCol>
                <a:gridCol w="1686506">
                  <a:extLst>
                    <a:ext uri="{9D8B030D-6E8A-4147-A177-3AD203B41FA5}">
                      <a16:colId xmlns:a16="http://schemas.microsoft.com/office/drawing/2014/main" val="748928971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S</a:t>
                      </a:r>
                      <a:r>
                        <a:rPr kumimoji="0" lang="en-US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S</a:t>
                      </a:r>
                      <a:r>
                        <a:rPr kumimoji="0" lang="en-US" alt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Output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Operation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418153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E = A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sym typeface="Symbol" panose="05050102010706020507" pitchFamily="18" charset="2"/>
                        </a:rPr>
                        <a:t>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294024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E = A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sym typeface="Symbol" panose="05050102010706020507" pitchFamily="18" charset="2"/>
                        </a:rPr>
                        <a:t>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345558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E = A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sym typeface="Symbol" panose="05050102010706020507" pitchFamily="18" charset="2"/>
                        </a:rPr>
                        <a:t>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032386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E =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077993"/>
                  </a:ext>
                </a:extLst>
              </a:tr>
            </a:tbl>
          </a:graphicData>
        </a:graphic>
      </p:graphicFrame>
      <p:sp>
        <p:nvSpPr>
          <p:cNvPr id="42" name="Line 71"/>
          <p:cNvSpPr>
            <a:spLocks noChangeShapeType="1"/>
          </p:cNvSpPr>
          <p:nvPr/>
        </p:nvSpPr>
        <p:spPr bwMode="auto">
          <a:xfrm flipV="1">
            <a:off x="3532881" y="2905888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3" name="Line 72"/>
          <p:cNvSpPr>
            <a:spLocks noChangeShapeType="1"/>
          </p:cNvSpPr>
          <p:nvPr/>
        </p:nvSpPr>
        <p:spPr bwMode="auto">
          <a:xfrm flipV="1">
            <a:off x="3180456" y="32392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4" name="Line 73"/>
          <p:cNvSpPr>
            <a:spLocks noChangeShapeType="1"/>
          </p:cNvSpPr>
          <p:nvPr/>
        </p:nvSpPr>
        <p:spPr bwMode="auto">
          <a:xfrm>
            <a:off x="8946256" y="468277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Garamond" panose="02020404030301010803" pitchFamily="18" charset="0"/>
            </a:endParaRPr>
          </a:p>
        </p:txBody>
      </p:sp>
      <p:sp>
        <p:nvSpPr>
          <p:cNvPr id="45" name="Text Box 74"/>
          <p:cNvSpPr txBox="1">
            <a:spLocks noChangeArrowheads="1"/>
          </p:cNvSpPr>
          <p:nvPr/>
        </p:nvSpPr>
        <p:spPr bwMode="auto">
          <a:xfrm>
            <a:off x="7892604" y="5693538"/>
            <a:ext cx="2971800" cy="400110"/>
          </a:xfrm>
          <a:prstGeom prst="rect">
            <a:avLst/>
          </a:prstGeom>
          <a:noFill/>
          <a:ln w="952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One stage logic circuit</a:t>
            </a:r>
            <a:endParaRPr lang="en-US" altLang="en-US" sz="20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2434"/>
            <a:ext cx="9601200" cy="44249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Used for serial transfer of data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Also used in conjunction with arithmetic, logic, and other data-processing operations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contents of the register can be shifted to the left or to the right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As being shifted, the first flip-flop receives its binary information from the serial input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Three types of shift: Logical, Circular, and Arithmetic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389808" cy="75663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Shift Microoperations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50007"/>
            <a:ext cx="9601200" cy="582125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Figure: 4-bit Combinational Circuit Shifter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157767"/>
            <a:ext cx="5389808" cy="75663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Shift Microoperations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62" y="914400"/>
            <a:ext cx="8700438" cy="53962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754969" cy="808149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Logic Shift Unit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8648"/>
            <a:ext cx="9601200" cy="28204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Instead of having individual registers performing the microoperations directly, computer systems employ a number of storage registers connected to a common operational unit called an Arithmetic Logic Unit (</a:t>
            </a:r>
            <a:r>
              <a:rPr lang="en-US" altLang="en-US" sz="2400" b="1" dirty="0">
                <a:latin typeface="Garamond" panose="02020404030301010803" pitchFamily="18" charset="0"/>
              </a:rPr>
              <a:t>ALU</a:t>
            </a:r>
            <a:r>
              <a:rPr lang="en-US" altLang="en-US" sz="2400" dirty="0">
                <a:latin typeface="Garamond" panose="02020404030301010803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4131"/>
            <a:ext cx="8364828" cy="808149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Logic Shift Unit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61397" y="25146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61397" y="42672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4070797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4070797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04197" y="3505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604197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375597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4375597" y="3276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756597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756597" y="2286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4908997" y="449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4908997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4756597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4908997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765997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3765997" y="2057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37997" y="3048000"/>
            <a:ext cx="1066800" cy="2057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325297" y="3886200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8322122" y="4156075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8322122" y="4451350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8325297" y="4738688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7804597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804597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4070797" y="5638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8033197" y="4937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4070797" y="5867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8033197" y="4937125"/>
            <a:ext cx="0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6432997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7575997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575997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7575997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432997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7575997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3689797" y="1828800"/>
            <a:ext cx="411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7791897" y="1828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7804597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3765997" y="1600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956997" y="1600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7956997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5747197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5747197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9404797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689797" y="1524000"/>
            <a:ext cx="228600" cy="914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400">
              <a:latin typeface="Garamond" panose="02020404030301010803" pitchFamily="18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3550097" y="1447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3553272" y="1676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3553272" y="1905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1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3553272" y="2133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3553272" y="4800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3553272" y="5029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3461197" y="5470525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i+1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3461197" y="5715000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i-1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8274497" y="3232150"/>
            <a:ext cx="838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8566597" y="39624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4×1 MUX</a:t>
            </a: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5518597" y="1905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5442397" y="39179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i+1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5137597" y="2530607"/>
            <a:ext cx="1219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One </a:t>
            </a:r>
            <a:r>
              <a:rPr lang="en-US" altLang="en-US" sz="1600" dirty="0" smtClean="0">
                <a:latin typeface="Garamond" panose="02020404030301010803" pitchFamily="18" charset="0"/>
                <a:cs typeface="Arial" panose="020B0604020202020204" pitchFamily="34" charset="0"/>
              </a:rPr>
              <a:t>stage </a:t>
            </a: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of </a:t>
            </a:r>
            <a:r>
              <a:rPr lang="en-US" altLang="en-US" sz="1600" dirty="0" smtClean="0">
                <a:latin typeface="Garamond" panose="02020404030301010803" pitchFamily="18" charset="0"/>
                <a:cs typeface="Arial" panose="020B0604020202020204" pitchFamily="34" charset="0"/>
              </a:rPr>
              <a:t>Arithmetic Circuit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5137597" y="4392768"/>
            <a:ext cx="121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One stage of </a:t>
            </a:r>
            <a:r>
              <a:rPr lang="en-US" altLang="en-US" sz="1600" dirty="0" smtClean="0">
                <a:latin typeface="Garamond" panose="02020404030301010803" pitchFamily="18" charset="0"/>
                <a:cs typeface="Arial" panose="020B0604020202020204" pitchFamily="34" charset="0"/>
              </a:rPr>
              <a:t>Logic Circuit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6391722" y="267970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D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388547" y="443388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E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9557197" y="365760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F</a:t>
            </a:r>
            <a:r>
              <a:rPr lang="en-US" altLang="en-US" sz="1400" baseline="-25000">
                <a:latin typeface="Garamond" panose="02020404030301010803" pitchFamily="18" charset="0"/>
                <a:cs typeface="Arial" panose="020B0604020202020204" pitchFamily="34" charset="0"/>
              </a:rPr>
              <a:t>i</a:t>
            </a:r>
            <a:endParaRPr lang="en-US" altLang="en-US" sz="14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6432997" y="536733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 err="1">
                <a:latin typeface="Garamond" panose="02020404030301010803" pitchFamily="18" charset="0"/>
                <a:cs typeface="Arial" panose="020B0604020202020204" pitchFamily="34" charset="0"/>
              </a:rPr>
              <a:t>shr</a:t>
            </a:r>
            <a:endParaRPr lang="en-US" altLang="en-US" sz="1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6432997" y="560705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>
                <a:latin typeface="Garamond" panose="02020404030301010803" pitchFamily="18" charset="0"/>
                <a:cs typeface="Arial" panose="020B0604020202020204" pitchFamily="34" charset="0"/>
              </a:rPr>
              <a:t>shl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4375598" y="6092775"/>
            <a:ext cx="36576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Figure: One </a:t>
            </a:r>
            <a:r>
              <a:rPr lang="en-US" altLang="en-US" sz="2400" b="1" dirty="0">
                <a:latin typeface="Garamond" panose="02020404030301010803" pitchFamily="18" charset="0"/>
                <a:cs typeface="Arial" panose="020B0604020202020204" pitchFamily="34" charset="0"/>
              </a:rPr>
              <a:t>stage of 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23" y="170640"/>
            <a:ext cx="4307983" cy="717997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Register Transfer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323" y="618181"/>
            <a:ext cx="10734542" cy="57697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Information transfer from one register to another is described by a replacement operator:     R2 ← R1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This statement denotes a transfer of the content of register R1 into register R2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transfer happens in one clock cycle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content of the R1 (source) does not change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content of the R2 (destination) will be lost and replaced by the new data transferred from R1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>
                <a:latin typeface="Garamond" panose="02020404030301010803" pitchFamily="18" charset="0"/>
              </a:rPr>
              <a:t>The </a:t>
            </a:r>
            <a:r>
              <a:rPr lang="en-US" altLang="en-US" sz="2400" dirty="0">
                <a:latin typeface="Garamond" panose="02020404030301010803" pitchFamily="18" charset="0"/>
              </a:rPr>
              <a:t>circuits are available from the outputs of the source register to the inputs of the destination register, and that the destination register has a parallel load capability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226935" cy="76951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Register </a:t>
            </a:r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Transfer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8496"/>
            <a:ext cx="9601200" cy="3837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Conditional transfer occurs only under a control </a:t>
            </a:r>
            <a:r>
              <a:rPr lang="en-US" altLang="en-US" sz="2400" dirty="0" smtClean="0">
                <a:latin typeface="Garamond" panose="02020404030301010803" pitchFamily="18" charset="0"/>
              </a:rPr>
              <a:t>condition</a:t>
            </a:r>
            <a:endParaRPr lang="en-US" altLang="ko-KR" sz="2400" dirty="0">
              <a:latin typeface="Garamond" panose="02020404030301010803" pitchFamily="18" charset="0"/>
              <a:ea typeface="굴림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Garamond" panose="02020404030301010803" pitchFamily="18" charset="0"/>
                <a:ea typeface="굴림" panose="020B0600000101010101" pitchFamily="34" charset="-127"/>
              </a:rPr>
              <a:t>Representation of a (conditional) </a:t>
            </a:r>
            <a:r>
              <a:rPr lang="en-US" altLang="ko-KR" sz="2400" dirty="0" smtClean="0">
                <a:latin typeface="Garamond" panose="02020404030301010803" pitchFamily="18" charset="0"/>
                <a:ea typeface="굴림" panose="020B0600000101010101" pitchFamily="34" charset="-127"/>
              </a:rPr>
              <a:t>transfer      </a:t>
            </a:r>
            <a:r>
              <a:rPr lang="en-US" altLang="ko-KR" sz="2400" dirty="0">
                <a:latin typeface="Garamond" panose="02020404030301010803" pitchFamily="18" charset="0"/>
                <a:ea typeface="굴림" panose="020B0600000101010101" pitchFamily="34" charset="-127"/>
              </a:rPr>
              <a:t>P:       </a:t>
            </a:r>
            <a:r>
              <a:rPr lang="en-US" altLang="en-US" sz="2400" dirty="0">
                <a:latin typeface="Garamond" panose="02020404030301010803" pitchFamily="18" charset="0"/>
              </a:rPr>
              <a:t>R2 ← R1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Garamond" panose="02020404030301010803" pitchFamily="18" charset="0"/>
                <a:ea typeface="굴림" panose="020B0600000101010101" pitchFamily="34" charset="-127"/>
              </a:rPr>
              <a:t>A binary condition (P equals to 0 or 1) determines when the transfer  occurs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content of R1 is transferred into R2 only if P is 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226935" cy="76951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Register </a:t>
            </a:r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Transfer (cont.)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817216" y="3015605"/>
            <a:ext cx="2057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817216" y="4158605"/>
            <a:ext cx="2057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7841154" y="339660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855441" y="3522173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Garamond" panose="02020404030301010803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8874616" y="320945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9204100" y="3001317"/>
            <a:ext cx="930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562112" y="4124730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531591" y="2978376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185631" y="2863205"/>
            <a:ext cx="1107584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Control Circuit</a:t>
            </a:r>
          </a:p>
        </p:txBody>
      </p:sp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1635616" y="1813777"/>
            <a:ext cx="8006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tx2"/>
                </a:solidFill>
                <a:latin typeface="Garamond" panose="02020404030301010803" pitchFamily="18" charset="0"/>
              </a:rPr>
              <a:t>Hardware implementation of a controlled transfer:    P: </a:t>
            </a:r>
            <a:r>
              <a:rPr lang="en-US" altLang="en-US" sz="2400" dirty="0">
                <a:latin typeface="Garamond" panose="02020404030301010803" pitchFamily="18" charset="0"/>
              </a:rPr>
              <a:t>R2 ← R1</a:t>
            </a:r>
            <a:endParaRPr lang="en-US" altLang="en-US" sz="24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25" name="Rectangle 53"/>
          <p:cNvSpPr>
            <a:spLocks noChangeArrowheads="1"/>
          </p:cNvSpPr>
          <p:nvPr/>
        </p:nvSpPr>
        <p:spPr bwMode="auto">
          <a:xfrm>
            <a:off x="1701171" y="2887017"/>
            <a:ext cx="2192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ko-KR" sz="2400" b="1" dirty="0">
                <a:latin typeface="Garamond" panose="02020404030301010803" pitchFamily="18" charset="0"/>
                <a:ea typeface="굴림" panose="020B0600000101010101" pitchFamily="34" charset="-127"/>
              </a:rPr>
              <a:t>Block diagram:</a:t>
            </a:r>
            <a:endParaRPr kumimoji="1" lang="en-US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131417" y="2864609"/>
            <a:ext cx="76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Load</a:t>
            </a: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5330446" y="2877488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8" name="Line 51"/>
          <p:cNvSpPr>
            <a:spLocks noChangeShapeType="1"/>
          </p:cNvSpPr>
          <p:nvPr/>
        </p:nvSpPr>
        <p:spPr bwMode="auto">
          <a:xfrm>
            <a:off x="5306097" y="322374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H="1">
            <a:off x="7807815" y="368745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742090" cy="717997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Bus and Memory Transfers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03797"/>
            <a:ext cx="9678473" cy="46106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Paths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must be provided to transfer information from one register to another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A </a:t>
            </a: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Common Bus System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is a scheme for transferring information between registers in a multiple-register configuration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A 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bus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: set of common lines, one for each bit of a register, through which binary information is transferred one at a time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Control signals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determine which register is selected by the bus during each particular register transfer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67825" y="168501"/>
            <a:ext cx="8442089" cy="736875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Bus </a:t>
            </a:r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and Memory </a:t>
            </a:r>
            <a:r>
              <a:rPr lang="en-US" alt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Transfers (cont.)</a:t>
            </a:r>
            <a:endParaRPr lang="en-US" altLang="en-US" b="1" baseline="30000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39339" y="2754539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06001" y="2711676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Garamond" panose="02020404030301010803" pitchFamily="18" charset="0"/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15514" y="2392589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Garamond" panose="02020404030301010803" pitchFamily="18" charset="0"/>
                <a:cs typeface="Arial" panose="020B0604020202020204" pitchFamily="34" charset="0"/>
              </a:rPr>
              <a:t>Register D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225164" y="306410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482214" y="30688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725101" y="30688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996564" y="30688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048826" y="3430814"/>
            <a:ext cx="167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D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D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D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D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291964" y="2740251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258626" y="2697389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168139" y="23783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Register C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5192076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4449126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692014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963476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015739" y="3411764"/>
            <a:ext cx="167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C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C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C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C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273164" y="2740251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239826" y="2697389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49339" y="23783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Garamond" panose="02020404030301010803" pitchFamily="18" charset="0"/>
                <a:cs typeface="Arial" panose="020B0604020202020204" pitchFamily="34" charset="0"/>
              </a:rPr>
              <a:t>Register B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7173276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6430326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6673214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6944676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996939" y="3411764"/>
            <a:ext cx="167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B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B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B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B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254364" y="2740251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8221026" y="2697389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3  2  1  0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8130539" y="23783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Register A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9154476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8411526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654414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8925876" y="30450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7978139" y="3411764"/>
            <a:ext cx="167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A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A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A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A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1896426" y="4588101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991801" y="413090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248851" y="413090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2491739" y="413090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763201" y="413090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1820226" y="3826101"/>
            <a:ext cx="167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D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C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B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A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H="1">
            <a:off x="3182301" y="495005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>
            <a:off x="3182301" y="517865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3329939" y="4769076"/>
            <a:ext cx="609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6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3329939" y="5011964"/>
            <a:ext cx="609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6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2082164" y="4921476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MUX3</a:t>
            </a: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2539364" y="5635851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2088335" y="4532694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Garamond" panose="02020404030301010803" pitchFamily="18" charset="0"/>
                <a:cs typeface="Arial" panose="020B0604020202020204" pitchFamily="34" charset="0"/>
              </a:rPr>
              <a:t>3   2   1   </a:t>
            </a: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3939539" y="4583339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958714" y="41261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4215764" y="41261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4458651" y="41261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4730114" y="41261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3787139" y="3807051"/>
            <a:ext cx="167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D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C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B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A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 flipH="1">
            <a:off x="5225414" y="496433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 flipH="1">
            <a:off x="5225414" y="519293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5373051" y="4783364"/>
            <a:ext cx="609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6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5373051" y="5026251"/>
            <a:ext cx="609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6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4125276" y="4931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MUX2</a:t>
            </a: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4582476" y="565013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4068126" y="4521426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Garamond" panose="02020404030301010803" pitchFamily="18" charset="0"/>
                <a:cs typeface="Arial" panose="020B0604020202020204" pitchFamily="34" charset="0"/>
              </a:rPr>
              <a:t>3   2   1   </a:t>
            </a: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6012814" y="4583339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6" name="Line 62"/>
          <p:cNvSpPr>
            <a:spLocks noChangeShapeType="1"/>
          </p:cNvSpPr>
          <p:nvPr/>
        </p:nvSpPr>
        <p:spPr bwMode="auto">
          <a:xfrm>
            <a:off x="7031989" y="41261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7" name="Line 63"/>
          <p:cNvSpPr>
            <a:spLocks noChangeShapeType="1"/>
          </p:cNvSpPr>
          <p:nvPr/>
        </p:nvSpPr>
        <p:spPr bwMode="auto">
          <a:xfrm>
            <a:off x="6289039" y="41261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8" name="Line 64"/>
          <p:cNvSpPr>
            <a:spLocks noChangeShapeType="1"/>
          </p:cNvSpPr>
          <p:nvPr/>
        </p:nvSpPr>
        <p:spPr bwMode="auto">
          <a:xfrm>
            <a:off x="6531926" y="41261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6803389" y="41261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70" name="Text Box 66"/>
          <p:cNvSpPr txBox="1">
            <a:spLocks noChangeArrowheads="1"/>
          </p:cNvSpPr>
          <p:nvPr/>
        </p:nvSpPr>
        <p:spPr bwMode="auto">
          <a:xfrm>
            <a:off x="5860414" y="3807051"/>
            <a:ext cx="167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D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C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B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A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7298689" y="496433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 flipH="1">
            <a:off x="7298689" y="519293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7446326" y="4783364"/>
            <a:ext cx="609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6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4" name="Text Box 70"/>
          <p:cNvSpPr txBox="1">
            <a:spLocks noChangeArrowheads="1"/>
          </p:cNvSpPr>
          <p:nvPr/>
        </p:nvSpPr>
        <p:spPr bwMode="auto">
          <a:xfrm>
            <a:off x="7446326" y="5026251"/>
            <a:ext cx="609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6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6198551" y="4931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MUX1</a:t>
            </a:r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>
            <a:off x="6655751" y="565013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77" name="Text Box 73"/>
          <p:cNvSpPr txBox="1">
            <a:spLocks noChangeArrowheads="1"/>
          </p:cNvSpPr>
          <p:nvPr/>
        </p:nvSpPr>
        <p:spPr bwMode="auto">
          <a:xfrm>
            <a:off x="6141401" y="4521426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Garamond" panose="02020404030301010803" pitchFamily="18" charset="0"/>
                <a:cs typeface="Arial" panose="020B0604020202020204" pitchFamily="34" charset="0"/>
              </a:rPr>
              <a:t>3   2   1   </a:t>
            </a: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8" name="Rectangle 74"/>
          <p:cNvSpPr>
            <a:spLocks noChangeArrowheads="1"/>
          </p:cNvSpPr>
          <p:nvPr/>
        </p:nvSpPr>
        <p:spPr bwMode="auto">
          <a:xfrm>
            <a:off x="8130539" y="4569051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9149714" y="41118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8406764" y="41118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8649651" y="41118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8921114" y="411185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83" name="Text Box 79"/>
          <p:cNvSpPr txBox="1">
            <a:spLocks noChangeArrowheads="1"/>
          </p:cNvSpPr>
          <p:nvPr/>
        </p:nvSpPr>
        <p:spPr bwMode="auto">
          <a:xfrm>
            <a:off x="7978139" y="3792764"/>
            <a:ext cx="1676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D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C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B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A</a:t>
            </a:r>
            <a:r>
              <a:rPr lang="en-US" altLang="en-US" sz="14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en-US" altLang="en-US" sz="1400" dirty="0"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 flipH="1">
            <a:off x="9416414" y="495005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 flipH="1">
            <a:off x="9416414" y="517865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86" name="Text Box 82"/>
          <p:cNvSpPr txBox="1">
            <a:spLocks noChangeArrowheads="1"/>
          </p:cNvSpPr>
          <p:nvPr/>
        </p:nvSpPr>
        <p:spPr bwMode="auto">
          <a:xfrm>
            <a:off x="9592626" y="4780212"/>
            <a:ext cx="609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6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7" name="Text Box 83"/>
          <p:cNvSpPr txBox="1">
            <a:spLocks noChangeArrowheads="1"/>
          </p:cNvSpPr>
          <p:nvPr/>
        </p:nvSpPr>
        <p:spPr bwMode="auto">
          <a:xfrm>
            <a:off x="9592626" y="5008812"/>
            <a:ext cx="609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lang="en-US" altLang="en-US" sz="1600" baseline="-250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8" name="Text Box 84"/>
          <p:cNvSpPr txBox="1">
            <a:spLocks noChangeArrowheads="1"/>
          </p:cNvSpPr>
          <p:nvPr/>
        </p:nvSpPr>
        <p:spPr bwMode="auto">
          <a:xfrm>
            <a:off x="8316276" y="4916714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Garamond" panose="02020404030301010803" pitchFamily="18" charset="0"/>
                <a:cs typeface="Arial" panose="020B0604020202020204" pitchFamily="34" charset="0"/>
              </a:rPr>
              <a:t>MUX0</a:t>
            </a:r>
          </a:p>
        </p:txBody>
      </p:sp>
      <p:sp>
        <p:nvSpPr>
          <p:cNvPr id="89" name="Line 85"/>
          <p:cNvSpPr>
            <a:spLocks noChangeShapeType="1"/>
          </p:cNvSpPr>
          <p:nvPr/>
        </p:nvSpPr>
        <p:spPr bwMode="auto">
          <a:xfrm>
            <a:off x="8773476" y="5635851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0" name="Text Box 86"/>
          <p:cNvSpPr txBox="1">
            <a:spLocks noChangeArrowheads="1"/>
          </p:cNvSpPr>
          <p:nvPr/>
        </p:nvSpPr>
        <p:spPr bwMode="auto">
          <a:xfrm>
            <a:off x="8259126" y="4507139"/>
            <a:ext cx="1066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dirty="0" smtClean="0">
                <a:latin typeface="Garamond" panose="02020404030301010803" pitchFamily="18" charset="0"/>
                <a:cs typeface="Arial" panose="020B0604020202020204" pitchFamily="34" charset="0"/>
              </a:rPr>
              <a:t>3   2   1   0</a:t>
            </a:r>
            <a:endParaRPr lang="en-US" altLang="en-US" sz="16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>
            <a:off x="4577714" y="603431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 flipH="1">
            <a:off x="5812789" y="603431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3" name="Line 89"/>
          <p:cNvSpPr>
            <a:spLocks noChangeShapeType="1"/>
          </p:cNvSpPr>
          <p:nvPr/>
        </p:nvSpPr>
        <p:spPr bwMode="auto">
          <a:xfrm>
            <a:off x="5419089" y="603431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4" name="Line 90"/>
          <p:cNvSpPr>
            <a:spLocks noChangeShapeType="1"/>
          </p:cNvSpPr>
          <p:nvPr/>
        </p:nvSpPr>
        <p:spPr bwMode="auto">
          <a:xfrm>
            <a:off x="5812789" y="603431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>
            <a:off x="2552064" y="6110514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6" name="Line 92"/>
          <p:cNvSpPr>
            <a:spLocks noChangeShapeType="1"/>
          </p:cNvSpPr>
          <p:nvPr/>
        </p:nvSpPr>
        <p:spPr bwMode="auto">
          <a:xfrm>
            <a:off x="5082539" y="610733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7" name="Line 93"/>
          <p:cNvSpPr>
            <a:spLocks noChangeShapeType="1"/>
          </p:cNvSpPr>
          <p:nvPr/>
        </p:nvSpPr>
        <p:spPr bwMode="auto">
          <a:xfrm>
            <a:off x="6257289" y="6113689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>
            <a:off x="6257289" y="612638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99" name="AutoShape 95"/>
          <p:cNvSpPr>
            <a:spLocks/>
          </p:cNvSpPr>
          <p:nvPr/>
        </p:nvSpPr>
        <p:spPr bwMode="auto">
          <a:xfrm rot="16200000">
            <a:off x="5555179" y="5802973"/>
            <a:ext cx="210419" cy="1371600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00" name="Text Box 96"/>
          <p:cNvSpPr txBox="1">
            <a:spLocks noChangeArrowheads="1"/>
          </p:cNvSpPr>
          <p:nvPr/>
        </p:nvSpPr>
        <p:spPr bwMode="auto">
          <a:xfrm>
            <a:off x="5858826" y="6126389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Garamond" panose="02020404030301010803" pitchFamily="18" charset="0"/>
                <a:cs typeface="Arial" panose="020B0604020202020204" pitchFamily="34" charset="0"/>
              </a:rPr>
              <a:t>4-Line Common Bus</a:t>
            </a:r>
          </a:p>
        </p:txBody>
      </p:sp>
      <p:grpSp>
        <p:nvGrpSpPr>
          <p:cNvPr id="101" name="Group 97"/>
          <p:cNvGrpSpPr>
            <a:grpSpLocks/>
          </p:cNvGrpSpPr>
          <p:nvPr/>
        </p:nvGrpSpPr>
        <p:grpSpPr bwMode="auto">
          <a:xfrm>
            <a:off x="2883282" y="901252"/>
            <a:ext cx="5218112" cy="1284168"/>
            <a:chOff x="673" y="1501"/>
            <a:chExt cx="5072" cy="509"/>
          </a:xfrm>
        </p:grpSpPr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1132" y="1572"/>
              <a:ext cx="823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03" name="Rectangle 99"/>
            <p:cNvSpPr>
              <a:spLocks noChangeArrowheads="1"/>
            </p:cNvSpPr>
            <p:nvPr/>
          </p:nvSpPr>
          <p:spPr bwMode="auto">
            <a:xfrm>
              <a:off x="1060" y="1560"/>
              <a:ext cx="1130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 dirty="0">
                  <a:solidFill>
                    <a:srgbClr val="000000"/>
                  </a:solidFill>
                  <a:latin typeface="Garamond" panose="02020404030301010803" pitchFamily="18" charset="0"/>
                  <a:ea typeface="굴림" panose="020B0600000101010101" pitchFamily="34" charset="-127"/>
                </a:rPr>
                <a:t>Register A</a:t>
              </a:r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2332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2265" y="1560"/>
              <a:ext cx="958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 dirty="0">
                  <a:solidFill>
                    <a:srgbClr val="000000"/>
                  </a:solidFill>
                  <a:latin typeface="Garamond" panose="02020404030301010803" pitchFamily="18" charset="0"/>
                  <a:ea typeface="굴림" panose="020B0600000101010101" pitchFamily="34" charset="-127"/>
                </a:rPr>
                <a:t>Register B</a:t>
              </a:r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3466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3400" y="1560"/>
              <a:ext cx="958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 dirty="0">
                  <a:solidFill>
                    <a:srgbClr val="000000"/>
                  </a:solidFill>
                  <a:latin typeface="Garamond" panose="02020404030301010803" pitchFamily="18" charset="0"/>
                  <a:ea typeface="굴림" panose="020B0600000101010101" pitchFamily="34" charset="-127"/>
                </a:rPr>
                <a:t>Register C</a:t>
              </a:r>
            </a:p>
          </p:txBody>
        </p:sp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4600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09" name="Rectangle 105"/>
            <p:cNvSpPr>
              <a:spLocks noChangeArrowheads="1"/>
            </p:cNvSpPr>
            <p:nvPr/>
          </p:nvSpPr>
          <p:spPr bwMode="auto">
            <a:xfrm>
              <a:off x="4521" y="1560"/>
              <a:ext cx="977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 dirty="0">
                  <a:solidFill>
                    <a:srgbClr val="000000"/>
                  </a:solidFill>
                  <a:latin typeface="Garamond" panose="02020404030301010803" pitchFamily="18" charset="0"/>
                  <a:ea typeface="굴림" panose="020B0600000101010101" pitchFamily="34" charset="-127"/>
                </a:rPr>
                <a:t>Register D</a:t>
              </a:r>
            </a:p>
          </p:txBody>
        </p:sp>
        <p:sp>
          <p:nvSpPr>
            <p:cNvPr id="110" name="Arc 106"/>
            <p:cNvSpPr>
              <a:spLocks/>
            </p:cNvSpPr>
            <p:nvPr/>
          </p:nvSpPr>
          <p:spPr bwMode="auto">
            <a:xfrm>
              <a:off x="1604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11" name="Line 107"/>
            <p:cNvSpPr>
              <a:spLocks noChangeShapeType="1"/>
            </p:cNvSpPr>
            <p:nvPr/>
          </p:nvSpPr>
          <p:spPr bwMode="auto">
            <a:xfrm>
              <a:off x="1651" y="165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12" name="Arc 108"/>
            <p:cNvSpPr>
              <a:spLocks/>
            </p:cNvSpPr>
            <p:nvPr/>
          </p:nvSpPr>
          <p:spPr bwMode="auto">
            <a:xfrm>
              <a:off x="2738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13" name="Line 109"/>
            <p:cNvSpPr>
              <a:spLocks noChangeShapeType="1"/>
            </p:cNvSpPr>
            <p:nvPr/>
          </p:nvSpPr>
          <p:spPr bwMode="auto">
            <a:xfrm>
              <a:off x="2785" y="1657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14" name="Arc 110"/>
            <p:cNvSpPr>
              <a:spLocks/>
            </p:cNvSpPr>
            <p:nvPr/>
          </p:nvSpPr>
          <p:spPr bwMode="auto">
            <a:xfrm>
              <a:off x="3872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15" name="Line 111"/>
            <p:cNvSpPr>
              <a:spLocks noChangeShapeType="1"/>
            </p:cNvSpPr>
            <p:nvPr/>
          </p:nvSpPr>
          <p:spPr bwMode="auto">
            <a:xfrm>
              <a:off x="3919" y="1657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16" name="Arc 112"/>
            <p:cNvSpPr>
              <a:spLocks/>
            </p:cNvSpPr>
            <p:nvPr/>
          </p:nvSpPr>
          <p:spPr bwMode="auto">
            <a:xfrm>
              <a:off x="5006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17" name="Line 113"/>
            <p:cNvSpPr>
              <a:spLocks noChangeShapeType="1"/>
            </p:cNvSpPr>
            <p:nvPr/>
          </p:nvSpPr>
          <p:spPr bwMode="auto">
            <a:xfrm>
              <a:off x="5053" y="1657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18" name="Line 114"/>
            <p:cNvSpPr>
              <a:spLocks noChangeShapeType="1"/>
            </p:cNvSpPr>
            <p:nvPr/>
          </p:nvSpPr>
          <p:spPr bwMode="auto">
            <a:xfrm>
              <a:off x="1171" y="1809"/>
              <a:ext cx="38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19" name="Arc 115"/>
            <p:cNvSpPr>
              <a:spLocks/>
            </p:cNvSpPr>
            <p:nvPr/>
          </p:nvSpPr>
          <p:spPr bwMode="auto">
            <a:xfrm>
              <a:off x="1131" y="1884"/>
              <a:ext cx="95" cy="5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0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20" name="Line 116"/>
            <p:cNvSpPr>
              <a:spLocks noChangeShapeType="1"/>
            </p:cNvSpPr>
            <p:nvPr/>
          </p:nvSpPr>
          <p:spPr bwMode="auto">
            <a:xfrm>
              <a:off x="1178" y="1812"/>
              <a:ext cx="0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121" name="Rectangle 117"/>
            <p:cNvSpPr>
              <a:spLocks noChangeArrowheads="1"/>
            </p:cNvSpPr>
            <p:nvPr/>
          </p:nvSpPr>
          <p:spPr bwMode="auto">
            <a:xfrm>
              <a:off x="1207" y="1886"/>
              <a:ext cx="950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600" b="1" dirty="0">
                  <a:solidFill>
                    <a:srgbClr val="000000"/>
                  </a:solidFill>
                  <a:latin typeface="Garamond" panose="02020404030301010803" pitchFamily="18" charset="0"/>
                  <a:ea typeface="굴림" panose="020B0600000101010101" pitchFamily="34" charset="-127"/>
                </a:rPr>
                <a:t>Bus lines</a:t>
              </a:r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673" y="1501"/>
              <a:ext cx="5072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</p:grpSp>
      <p:pic>
        <p:nvPicPr>
          <p:cNvPr id="124" name="Picture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783" y="3094554"/>
            <a:ext cx="2468143" cy="13959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30501"/>
            <a:ext cx="7212167" cy="7308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880315"/>
            <a:ext cx="10457644" cy="37091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microoperations most often encountered in digital computers are classified into four categories: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Register transfer microoperations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Arithmetic microoperations (on numeric data stored in the registers)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Logic microoperations (bit manipulations on non-numeric data)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i="0" dirty="0">
                <a:latin typeface="Garamond" panose="02020404030301010803" pitchFamily="18" charset="0"/>
              </a:rPr>
              <a:t>Shift microoperations</a:t>
            </a:r>
            <a:endParaRPr lang="en-US" sz="2400" i="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72921"/>
            <a:ext cx="8577330" cy="73087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Garamond" panose="02020404030301010803" pitchFamily="18" charset="0"/>
              </a:rPr>
              <a:t>Arithmetic Microoperations (cont.)</a:t>
            </a:r>
            <a:endParaRPr lang="en-US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493949"/>
            <a:ext cx="11050073" cy="437821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basic arithmetic microoperations are: addition, subtraction, increment, decrement, and shift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Addition Microoperation: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en-US" sz="2400" b="1" dirty="0" smtClean="0">
                <a:latin typeface="Garamond" panose="02020404030301010803" pitchFamily="18" charset="0"/>
              </a:rPr>
              <a:t>					R3 </a:t>
            </a:r>
            <a:r>
              <a:rPr lang="en-US" altLang="en-US" sz="2400" b="1" dirty="0">
                <a:latin typeface="Garamond" panose="02020404030301010803" pitchFamily="18" charset="0"/>
              </a:rPr>
              <a:t>←R1+R2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Subtraction Microoperation: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    </a:t>
            </a:r>
            <a:r>
              <a:rPr lang="en-US" altLang="en-US" sz="2400" b="1" dirty="0" smtClean="0">
                <a:latin typeface="Garamond" panose="02020404030301010803" pitchFamily="18" charset="0"/>
              </a:rPr>
              <a:t>					R3 </a:t>
            </a:r>
            <a:r>
              <a:rPr lang="en-US" altLang="en-US" sz="2400" b="1" dirty="0">
                <a:latin typeface="Garamond" panose="02020404030301010803" pitchFamily="18" charset="0"/>
              </a:rPr>
              <a:t>←R1-R2 </a:t>
            </a:r>
            <a:endParaRPr lang="en-US" altLang="en-US" sz="2400" b="1" dirty="0" smtClean="0">
              <a:latin typeface="Garamond" panose="02020404030301010803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	</a:t>
            </a:r>
            <a:r>
              <a:rPr lang="en-US" altLang="en-US" sz="2400" b="1" dirty="0" smtClean="0">
                <a:latin typeface="Garamond" panose="02020404030301010803" pitchFamily="18" charset="0"/>
              </a:rPr>
              <a:t>				or :	R3 </a:t>
            </a:r>
            <a:r>
              <a:rPr lang="en-US" altLang="en-US" sz="2400" b="1" dirty="0">
                <a:latin typeface="Garamond" panose="02020404030301010803" pitchFamily="18" charset="0"/>
              </a:rPr>
              <a:t>←R1+R2+1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7016843" y="463854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093043" y="4333744"/>
            <a:ext cx="2133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dirty="0">
                <a:latin typeface="Garamond" panose="02020404030301010803" pitchFamily="18" charset="0"/>
                <a:cs typeface="Arial" panose="020B0604020202020204" pitchFamily="34" charset="0"/>
              </a:rPr>
              <a:t>1’s complement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6728140" y="4932614"/>
            <a:ext cx="368121" cy="49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201</TotalTime>
  <Words>1137</Words>
  <Application>Microsoft Office PowerPoint</Application>
  <PresentationFormat>Widescreen</PresentationFormat>
  <Paragraphs>352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굴림</vt:lpstr>
      <vt:lpstr>Arial</vt:lpstr>
      <vt:lpstr>Calibri</vt:lpstr>
      <vt:lpstr>Franklin Gothic Book</vt:lpstr>
      <vt:lpstr>Garamond</vt:lpstr>
      <vt:lpstr>Symbol</vt:lpstr>
      <vt:lpstr>Wingdings</vt:lpstr>
      <vt:lpstr>Crop</vt:lpstr>
      <vt:lpstr>Register Transfer and microoperations</vt:lpstr>
      <vt:lpstr>PowerPoint Presentation</vt:lpstr>
      <vt:lpstr>Register Transfer</vt:lpstr>
      <vt:lpstr>Register Transfer (cont.)</vt:lpstr>
      <vt:lpstr>Register Transfer (cont.)</vt:lpstr>
      <vt:lpstr>Bus and Memory Transfers</vt:lpstr>
      <vt:lpstr>Bus and Memory Transfers (cont.)</vt:lpstr>
      <vt:lpstr>Arithmetic Microoperations</vt:lpstr>
      <vt:lpstr>Arithmetic Microoperations (cont.)</vt:lpstr>
      <vt:lpstr>Arithmetic Microoperations (cont.)</vt:lpstr>
      <vt:lpstr>Arithmetic Microoperations (cont.)</vt:lpstr>
      <vt:lpstr>Arithmetic Microoperations (cont.)</vt:lpstr>
      <vt:lpstr>Arithmetic Microoperations (cont.)</vt:lpstr>
      <vt:lpstr>Arithmetic Microoperations (cont.)</vt:lpstr>
      <vt:lpstr>Arithmetic Microoperations (cont.)</vt:lpstr>
      <vt:lpstr>Arithmetic Microoperations (cont.)</vt:lpstr>
      <vt:lpstr>Arithmetic Microoperations (cont.)</vt:lpstr>
      <vt:lpstr>Arithmetic Microoperations (cont.)</vt:lpstr>
      <vt:lpstr>Logic Microoperations</vt:lpstr>
      <vt:lpstr>Logic Microoperations (cont.)</vt:lpstr>
      <vt:lpstr>Shift Microoperations</vt:lpstr>
      <vt:lpstr>Shift Microoperations</vt:lpstr>
      <vt:lpstr>Arithmetic Logic Shift Unit</vt:lpstr>
      <vt:lpstr>Arithmetic Logic Shift Unit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Transfer and microoperations</dc:title>
  <dc:creator>Kabir.CSE</dc:creator>
  <cp:lastModifiedBy>Kabir.CSE</cp:lastModifiedBy>
  <cp:revision>42</cp:revision>
  <dcterms:created xsi:type="dcterms:W3CDTF">2019-01-15T03:42:25Z</dcterms:created>
  <dcterms:modified xsi:type="dcterms:W3CDTF">2020-06-29T12:09:40Z</dcterms:modified>
</cp:coreProperties>
</file>