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854560"/>
            <a:ext cx="8361229" cy="3204100"/>
          </a:xfrm>
        </p:spPr>
        <p:txBody>
          <a:bodyPr/>
          <a:lstStyle/>
          <a:p>
            <a:r>
              <a:rPr lang="en-US" sz="80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Signed Magnitude data</a:t>
            </a:r>
            <a:endParaRPr lang="en-US" sz="8000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6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9"/>
          <p:cNvSpPr>
            <a:spLocks noGrp="1" noChangeArrowheads="1"/>
          </p:cNvSpPr>
          <p:nvPr>
            <p:ph type="title"/>
          </p:nvPr>
        </p:nvSpPr>
        <p:spPr>
          <a:xfrm>
            <a:off x="991673" y="515157"/>
            <a:ext cx="10560676" cy="759854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500" b="1" dirty="0" smtClean="0">
                <a:solidFill>
                  <a:srgbClr val="00B050"/>
                </a:solidFill>
                <a:latin typeface="Georgia" panose="02040502050405020303" pitchFamily="18" charset="0"/>
              </a:rPr>
              <a:t>Eight Conditions for Signed-Magnitude Addition/Subtraction</a:t>
            </a:r>
          </a:p>
        </p:txBody>
      </p:sp>
      <p:graphicFrame>
        <p:nvGraphicFramePr>
          <p:cNvPr id="5" name="Group 3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519555"/>
              </p:ext>
            </p:extLst>
          </p:nvPr>
        </p:nvGraphicFramePr>
        <p:xfrm>
          <a:off x="1545467" y="1532588"/>
          <a:ext cx="9195513" cy="4719037"/>
        </p:xfrm>
        <a:graphic>
          <a:graphicData uri="http://schemas.openxmlformats.org/drawingml/2006/table">
            <a:tbl>
              <a:tblPr/>
              <a:tblGrid>
                <a:gridCol w="1731254">
                  <a:extLst>
                    <a:ext uri="{9D8B030D-6E8A-4147-A177-3AD203B41FA5}">
                      <a16:colId xmlns:a16="http://schemas.microsoft.com/office/drawing/2014/main" val="709881093"/>
                    </a:ext>
                  </a:extLst>
                </a:gridCol>
                <a:gridCol w="1633695">
                  <a:extLst>
                    <a:ext uri="{9D8B030D-6E8A-4147-A177-3AD203B41FA5}">
                      <a16:colId xmlns:a16="http://schemas.microsoft.com/office/drawing/2014/main" val="1534701749"/>
                    </a:ext>
                  </a:extLst>
                </a:gridCol>
                <a:gridCol w="1944113">
                  <a:extLst>
                    <a:ext uri="{9D8B030D-6E8A-4147-A177-3AD203B41FA5}">
                      <a16:colId xmlns:a16="http://schemas.microsoft.com/office/drawing/2014/main" val="2030770233"/>
                    </a:ext>
                  </a:extLst>
                </a:gridCol>
                <a:gridCol w="1942338">
                  <a:extLst>
                    <a:ext uri="{9D8B030D-6E8A-4147-A177-3AD203B41FA5}">
                      <a16:colId xmlns:a16="http://schemas.microsoft.com/office/drawing/2014/main" val="1261862623"/>
                    </a:ext>
                  </a:extLst>
                </a:gridCol>
                <a:gridCol w="1944113">
                  <a:extLst>
                    <a:ext uri="{9D8B030D-6E8A-4147-A177-3AD203B41FA5}">
                      <a16:colId xmlns:a16="http://schemas.microsoft.com/office/drawing/2014/main" val="1504870846"/>
                    </a:ext>
                  </a:extLst>
                </a:gridCol>
              </a:tblGrid>
              <a:tr h="449190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ADD Magnitudes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SUBTRACT Magnitudes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66216"/>
                  </a:ext>
                </a:extLst>
              </a:tr>
              <a:tr h="676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A &gt; B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A &lt; B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A = B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935164"/>
                  </a:ext>
                </a:extLst>
              </a:tr>
              <a:tr h="44919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(+A) + (+B)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+ (A + B)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3500" indent="38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52600" indent="76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098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670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1242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814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3500" indent="38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52600" indent="76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098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670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1242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814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3500" indent="38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52600" indent="76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098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670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1242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814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893956"/>
                  </a:ext>
                </a:extLst>
              </a:tr>
              <a:tr h="44919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(+A) + (-B)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3500" indent="38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52600" indent="76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098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670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1242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814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+ (A – B 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- (B – A 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+ (A – B 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803144"/>
                  </a:ext>
                </a:extLst>
              </a:tr>
              <a:tr h="44919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(-A) + (+B)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3500" indent="38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52600" indent="76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098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670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1242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814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- (A – B 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+ (B – A 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+ (A – B 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471911"/>
                  </a:ext>
                </a:extLst>
              </a:tr>
              <a:tr h="44919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(-A) + (-B)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- ( A + B)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3500" indent="38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52600" indent="76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098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670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1242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814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3500" indent="38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52600" indent="76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098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670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1242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814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3500" indent="38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52600" indent="76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098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670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1242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814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6335"/>
                  </a:ext>
                </a:extLst>
              </a:tr>
              <a:tr h="44919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(+A) - (+B)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3500" indent="38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52600" indent="76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098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670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1242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814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+ (A – B 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- (B – A 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+ (A – B 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42680"/>
                  </a:ext>
                </a:extLst>
              </a:tr>
              <a:tr h="44919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(+A) - (-B)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+ (A + B)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3500" indent="38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52600" indent="76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098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670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1242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814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3500" indent="38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52600" indent="76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098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670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1242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814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3500" indent="38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52600" indent="76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098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670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1242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814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6755"/>
                  </a:ext>
                </a:extLst>
              </a:tr>
              <a:tr h="44919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(-A) - (+B)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- ( A + B)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3500" indent="38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52600" indent="76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098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670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1242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814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3500" indent="38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52600" indent="76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098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670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1242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814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3500" indent="38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52600" indent="76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098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670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1242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814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453312"/>
                  </a:ext>
                </a:extLst>
              </a:tr>
              <a:tr h="44919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(-A) - (-B)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3500" indent="38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52600" indent="76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098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670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1242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81400" indent="7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- (A – B 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+ (B – A 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+ (A – B )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41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67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811369" y="472227"/>
            <a:ext cx="11230377" cy="5612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500" b="1" dirty="0" smtClean="0">
                <a:solidFill>
                  <a:srgbClr val="00B050"/>
                </a:solidFill>
                <a:latin typeface="Georgia" panose="02040502050405020303" pitchFamily="18" charset="0"/>
              </a:rPr>
              <a:t>Flowchart of Addition and Subtraction with Signed-Magnitude Data </a:t>
            </a:r>
          </a:p>
        </p:txBody>
      </p:sp>
      <p:sp>
        <p:nvSpPr>
          <p:cNvPr id="6" name="AutoShape 33"/>
          <p:cNvSpPr>
            <a:spLocks noChangeArrowheads="1"/>
          </p:cNvSpPr>
          <p:nvPr/>
        </p:nvSpPr>
        <p:spPr bwMode="auto">
          <a:xfrm>
            <a:off x="3507494" y="5014624"/>
            <a:ext cx="1489569" cy="646762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 dirty="0" err="1"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en-US" sz="1600" b="1" dirty="0">
                <a:latin typeface="Times New Roman" panose="02020603050405020304" pitchFamily="18" charset="0"/>
              </a:rPr>
              <a:t> = B – A </a:t>
            </a:r>
          </a:p>
          <a:p>
            <a:pPr algn="ctr"/>
            <a:r>
              <a:rPr lang="en-US" altLang="en-US" sz="1600" b="1" dirty="0" err="1"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 dirty="0" err="1">
                <a:latin typeface="Times New Roman" panose="02020603050405020304" pitchFamily="18" charset="0"/>
              </a:rPr>
              <a:t>rs</a:t>
            </a:r>
            <a:r>
              <a:rPr lang="en-US" altLang="en-US" sz="1600" b="1" dirty="0">
                <a:latin typeface="Times New Roman" panose="02020603050405020304" pitchFamily="18" charset="0"/>
              </a:rPr>
              <a:t> = </a:t>
            </a:r>
            <a:r>
              <a:rPr lang="en-US" altLang="en-US" sz="1600" b="1" dirty="0" err="1">
                <a:latin typeface="Times New Roman" panose="02020603050405020304" pitchFamily="18" charset="0"/>
              </a:rPr>
              <a:t>B</a:t>
            </a:r>
            <a:r>
              <a:rPr lang="en-US" altLang="en-US" sz="1600" b="1" baseline="-25000" dirty="0" err="1">
                <a:latin typeface="Times New Roman" panose="02020603050405020304" pitchFamily="18" charset="0"/>
              </a:rPr>
              <a:t>s</a:t>
            </a:r>
            <a:endParaRPr lang="en-US" altLang="en-US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2215659" y="1287888"/>
            <a:ext cx="6567733" cy="5119084"/>
            <a:chOff x="970" y="1356"/>
            <a:chExt cx="6050" cy="6756"/>
          </a:xfrm>
        </p:grpSpPr>
        <p:sp>
          <p:nvSpPr>
            <p:cNvPr id="8" name="Oval 35"/>
            <p:cNvSpPr>
              <a:spLocks noChangeArrowheads="1"/>
            </p:cNvSpPr>
            <p:nvPr/>
          </p:nvSpPr>
          <p:spPr bwMode="auto">
            <a:xfrm>
              <a:off x="970" y="1356"/>
              <a:ext cx="2810" cy="9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1" dirty="0">
                  <a:latin typeface="Times New Roman" panose="02020603050405020304" pitchFamily="18" charset="0"/>
                </a:rPr>
                <a:t>Start Subtraction</a:t>
              </a:r>
              <a:endParaRPr lang="en-US" altLang="en-US" sz="4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Oval 36"/>
            <p:cNvSpPr>
              <a:spLocks noChangeArrowheads="1"/>
            </p:cNvSpPr>
            <p:nvPr/>
          </p:nvSpPr>
          <p:spPr bwMode="auto">
            <a:xfrm>
              <a:off x="4320" y="1536"/>
              <a:ext cx="2700" cy="9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1" dirty="0">
                  <a:latin typeface="Times New Roman" panose="02020603050405020304" pitchFamily="18" charset="0"/>
                </a:rPr>
                <a:t>Start Addition</a:t>
              </a:r>
              <a:endParaRPr lang="en-US" altLang="en-US" sz="4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AutoShape 37"/>
            <p:cNvSpPr>
              <a:spLocks noChangeArrowheads="1"/>
            </p:cNvSpPr>
            <p:nvPr/>
          </p:nvSpPr>
          <p:spPr bwMode="auto">
            <a:xfrm>
              <a:off x="2160" y="2616"/>
              <a:ext cx="1260" cy="540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rIns="4572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 dirty="0" err="1">
                  <a:latin typeface="Times New Roman" panose="02020603050405020304" pitchFamily="18" charset="0"/>
                </a:rPr>
                <a:t>B</a:t>
              </a:r>
              <a:r>
                <a:rPr lang="en-US" altLang="en-US" b="1" baseline="-25000" dirty="0" err="1">
                  <a:latin typeface="Times New Roman" panose="02020603050405020304" pitchFamily="18" charset="0"/>
                </a:rPr>
                <a:t>s</a:t>
              </a:r>
              <a:r>
                <a:rPr lang="en-US" altLang="en-US" b="1" dirty="0">
                  <a:latin typeface="Times New Roman" panose="02020603050405020304" pitchFamily="18" charset="0"/>
                </a:rPr>
                <a:t> = </a:t>
              </a:r>
              <a:r>
                <a:rPr lang="en-US" altLang="en-US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en-US" b="1" baseline="-25000" dirty="0" smtClean="0">
                  <a:latin typeface="Times New Roman" panose="02020603050405020304" pitchFamily="18" charset="0"/>
                </a:rPr>
                <a:t>s</a:t>
              </a:r>
              <a:r>
                <a:rPr lang="en-US" altLang="en-US" b="1" dirty="0" smtClean="0">
                  <a:latin typeface="Times New Roman" panose="02020603050405020304" pitchFamily="18" charset="0"/>
                </a:rPr>
                <a:t>′</a:t>
              </a:r>
              <a:endParaRPr lang="en-US" altLang="en-US" sz="36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1" name="AutoShape 38"/>
            <p:cNvCxnSpPr>
              <a:cxnSpLocks noChangeShapeType="1"/>
            </p:cNvCxnSpPr>
            <p:nvPr/>
          </p:nvCxnSpPr>
          <p:spPr bwMode="auto">
            <a:xfrm>
              <a:off x="2370" y="2307"/>
              <a:ext cx="1" cy="36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" name="AutoShape 39"/>
            <p:cNvSpPr>
              <a:spLocks noChangeArrowheads="1"/>
            </p:cNvSpPr>
            <p:nvPr/>
          </p:nvSpPr>
          <p:spPr bwMode="auto">
            <a:xfrm>
              <a:off x="4500" y="3696"/>
              <a:ext cx="1620" cy="720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rIns="4572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600" b="1" baseline="-25000" dirty="0">
                  <a:latin typeface="Times New Roman" panose="02020603050405020304" pitchFamily="18" charset="0"/>
                </a:rPr>
                <a:t>s</a:t>
              </a:r>
              <a:r>
                <a:rPr lang="en-US" altLang="en-US" sz="1600" b="1" dirty="0">
                  <a:latin typeface="Times New Roman" panose="02020603050405020304" pitchFamily="18" charset="0"/>
                </a:rPr>
                <a:t> = </a:t>
              </a:r>
              <a:r>
                <a:rPr lang="en-US" altLang="en-US" sz="1600" b="1" dirty="0" err="1">
                  <a:latin typeface="Times New Roman" panose="02020603050405020304" pitchFamily="18" charset="0"/>
                </a:rPr>
                <a:t>B</a:t>
              </a:r>
              <a:r>
                <a:rPr lang="en-US" altLang="en-US" sz="1600" b="1" baseline="-25000" dirty="0" err="1">
                  <a:latin typeface="Times New Roman" panose="02020603050405020304" pitchFamily="18" charset="0"/>
                </a:rPr>
                <a:t>s</a:t>
              </a:r>
              <a:endParaRPr lang="en-US" altLang="en-US" sz="32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3" name="AutoShape 40"/>
            <p:cNvCxnSpPr>
              <a:cxnSpLocks noChangeShapeType="1"/>
              <a:endCxn id="12" idx="0"/>
            </p:cNvCxnSpPr>
            <p:nvPr/>
          </p:nvCxnSpPr>
          <p:spPr bwMode="auto">
            <a:xfrm>
              <a:off x="5310" y="2436"/>
              <a:ext cx="0" cy="126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" name="AutoShape 41"/>
            <p:cNvSpPr>
              <a:spLocks noChangeArrowheads="1"/>
            </p:cNvSpPr>
            <p:nvPr/>
          </p:nvSpPr>
          <p:spPr bwMode="auto">
            <a:xfrm>
              <a:off x="5760" y="4348"/>
              <a:ext cx="1260" cy="816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rIns="4572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 dirty="0" err="1">
                  <a:latin typeface="Times New Roman" panose="02020603050405020304" pitchFamily="18" charset="0"/>
                </a:rPr>
                <a:t>A</a:t>
              </a:r>
              <a:r>
                <a:rPr lang="en-US" altLang="en-US" sz="1600" b="1" baseline="-25000" dirty="0" err="1">
                  <a:latin typeface="Times New Roman" panose="02020603050405020304" pitchFamily="18" charset="0"/>
                </a:rPr>
                <a:t>r</a:t>
              </a:r>
              <a:r>
                <a:rPr lang="en-US" altLang="en-US" sz="1600" b="1" dirty="0">
                  <a:latin typeface="Times New Roman" panose="02020603050405020304" pitchFamily="18" charset="0"/>
                </a:rPr>
                <a:t> = A + B</a:t>
              </a:r>
            </a:p>
            <a:p>
              <a:pPr algn="ctr"/>
              <a:r>
                <a:rPr lang="en-US" altLang="en-US" sz="1600" b="1" dirty="0" err="1">
                  <a:latin typeface="Times New Roman" panose="02020603050405020304" pitchFamily="18" charset="0"/>
                </a:rPr>
                <a:t>A</a:t>
              </a:r>
              <a:r>
                <a:rPr lang="en-US" altLang="en-US" sz="1600" b="1" baseline="-25000" dirty="0" err="1">
                  <a:latin typeface="Times New Roman" panose="02020603050405020304" pitchFamily="18" charset="0"/>
                </a:rPr>
                <a:t>rs</a:t>
              </a:r>
              <a:r>
                <a:rPr lang="en-US" altLang="en-US" sz="1600" b="1" dirty="0">
                  <a:latin typeface="Times New Roman" panose="02020603050405020304" pitchFamily="18" charset="0"/>
                </a:rPr>
                <a:t> = A</a:t>
              </a:r>
              <a:r>
                <a:rPr lang="en-US" altLang="en-US" sz="1600" b="1" baseline="-25000" dirty="0">
                  <a:latin typeface="Times New Roman" panose="02020603050405020304" pitchFamily="18" charset="0"/>
                </a:rPr>
                <a:t>s</a:t>
              </a:r>
              <a:endParaRPr lang="en-US" altLang="en-US" sz="32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5" name="AutoShape 42"/>
            <p:cNvCxnSpPr>
              <a:cxnSpLocks noChangeShapeType="1"/>
              <a:stCxn id="12" idx="3"/>
              <a:endCxn id="14" idx="0"/>
            </p:cNvCxnSpPr>
            <p:nvPr/>
          </p:nvCxnSpPr>
          <p:spPr bwMode="auto">
            <a:xfrm>
              <a:off x="6120" y="4056"/>
              <a:ext cx="270" cy="292"/>
            </a:xfrm>
            <a:prstGeom prst="bentConnector2">
              <a:avLst/>
            </a:prstGeom>
            <a:ln>
              <a:solidFill>
                <a:srgbClr val="00B050"/>
              </a:solidFill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" name="AutoShape 43"/>
            <p:cNvSpPr>
              <a:spLocks noChangeArrowheads="1"/>
            </p:cNvSpPr>
            <p:nvPr/>
          </p:nvSpPr>
          <p:spPr bwMode="auto">
            <a:xfrm>
              <a:off x="3420" y="4332"/>
              <a:ext cx="1620" cy="720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rIns="4572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 dirty="0">
                  <a:latin typeface="Times New Roman" panose="02020603050405020304" pitchFamily="18" charset="0"/>
                </a:rPr>
                <a:t>A &gt; B</a:t>
              </a:r>
              <a:endParaRPr lang="en-US" altLang="en-US" sz="32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7" name="AutoShape 44"/>
            <p:cNvCxnSpPr>
              <a:cxnSpLocks noChangeShapeType="1"/>
              <a:stCxn id="12" idx="1"/>
              <a:endCxn id="16" idx="0"/>
            </p:cNvCxnSpPr>
            <p:nvPr/>
          </p:nvCxnSpPr>
          <p:spPr bwMode="auto">
            <a:xfrm rot="10800000" flipV="1">
              <a:off x="4230" y="4056"/>
              <a:ext cx="270" cy="276"/>
            </a:xfrm>
            <a:prstGeom prst="bentConnector2">
              <a:avLst/>
            </a:prstGeom>
            <a:ln>
              <a:solidFill>
                <a:srgbClr val="FF0000"/>
              </a:solidFill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AutoShape 45"/>
            <p:cNvSpPr>
              <a:spLocks noChangeArrowheads="1"/>
            </p:cNvSpPr>
            <p:nvPr/>
          </p:nvSpPr>
          <p:spPr bwMode="auto">
            <a:xfrm>
              <a:off x="4680" y="5232"/>
              <a:ext cx="1260" cy="816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rIns="4572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 dirty="0" err="1">
                  <a:latin typeface="Times New Roman" panose="02020603050405020304" pitchFamily="18" charset="0"/>
                </a:rPr>
                <a:t>A</a:t>
              </a:r>
              <a:r>
                <a:rPr lang="en-US" altLang="en-US" sz="1600" b="1" baseline="-25000" dirty="0" err="1">
                  <a:latin typeface="Times New Roman" panose="02020603050405020304" pitchFamily="18" charset="0"/>
                </a:rPr>
                <a:t>r</a:t>
              </a:r>
              <a:r>
                <a:rPr lang="en-US" altLang="en-US" sz="1600" b="1" dirty="0">
                  <a:latin typeface="Times New Roman" panose="02020603050405020304" pitchFamily="18" charset="0"/>
                </a:rPr>
                <a:t> = A – B </a:t>
              </a:r>
            </a:p>
            <a:p>
              <a:pPr algn="ctr"/>
              <a:r>
                <a:rPr lang="en-US" altLang="en-US" sz="1600" b="1" dirty="0" err="1">
                  <a:latin typeface="Times New Roman" panose="02020603050405020304" pitchFamily="18" charset="0"/>
                </a:rPr>
                <a:t>A</a:t>
              </a:r>
              <a:r>
                <a:rPr lang="en-US" altLang="en-US" sz="1600" b="1" baseline="-25000" dirty="0" err="1">
                  <a:latin typeface="Times New Roman" panose="02020603050405020304" pitchFamily="18" charset="0"/>
                </a:rPr>
                <a:t>rs</a:t>
              </a:r>
              <a:r>
                <a:rPr lang="en-US" altLang="en-US" sz="1600" b="1" dirty="0">
                  <a:latin typeface="Times New Roman" panose="02020603050405020304" pitchFamily="18" charset="0"/>
                </a:rPr>
                <a:t> = A</a:t>
              </a:r>
              <a:r>
                <a:rPr lang="en-US" altLang="en-US" sz="1600" b="1" baseline="-25000" dirty="0">
                  <a:latin typeface="Times New Roman" panose="02020603050405020304" pitchFamily="18" charset="0"/>
                </a:rPr>
                <a:t>s</a:t>
              </a:r>
              <a:endParaRPr lang="en-US" altLang="en-US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AutoShape 46"/>
            <p:cNvSpPr>
              <a:spLocks noChangeArrowheads="1"/>
            </p:cNvSpPr>
            <p:nvPr/>
          </p:nvSpPr>
          <p:spPr bwMode="auto">
            <a:xfrm>
              <a:off x="2340" y="5232"/>
              <a:ext cx="1620" cy="720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rIns="4572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 dirty="0">
                  <a:latin typeface="Times New Roman" panose="02020603050405020304" pitchFamily="18" charset="0"/>
                </a:rPr>
                <a:t>A = B</a:t>
              </a:r>
              <a:endParaRPr lang="en-US" altLang="en-US" sz="32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0" name="AutoShape 47"/>
            <p:cNvCxnSpPr>
              <a:cxnSpLocks noChangeShapeType="1"/>
              <a:stCxn id="16" idx="1"/>
              <a:endCxn id="19" idx="0"/>
            </p:cNvCxnSpPr>
            <p:nvPr/>
          </p:nvCxnSpPr>
          <p:spPr bwMode="auto">
            <a:xfrm rot="10800000" flipV="1">
              <a:off x="3150" y="4692"/>
              <a:ext cx="270" cy="540"/>
            </a:xfrm>
            <a:prstGeom prst="bentConnector2">
              <a:avLst/>
            </a:prstGeom>
            <a:ln>
              <a:solidFill>
                <a:srgbClr val="FF0000"/>
              </a:solidFill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AutoShape 48"/>
            <p:cNvCxnSpPr>
              <a:cxnSpLocks noChangeShapeType="1"/>
              <a:stCxn id="16" idx="3"/>
              <a:endCxn id="18" idx="0"/>
            </p:cNvCxnSpPr>
            <p:nvPr/>
          </p:nvCxnSpPr>
          <p:spPr bwMode="auto">
            <a:xfrm>
              <a:off x="5040" y="4692"/>
              <a:ext cx="270" cy="540"/>
            </a:xfrm>
            <a:prstGeom prst="bentConnector2">
              <a:avLst/>
            </a:prstGeom>
            <a:ln>
              <a:solidFill>
                <a:srgbClr val="00B050"/>
              </a:solidFill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AutoShape 49"/>
            <p:cNvSpPr>
              <a:spLocks noChangeArrowheads="1"/>
            </p:cNvSpPr>
            <p:nvPr/>
          </p:nvSpPr>
          <p:spPr bwMode="auto">
            <a:xfrm>
              <a:off x="3600" y="6216"/>
              <a:ext cx="1260" cy="91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rIns="4572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 dirty="0" err="1">
                  <a:latin typeface="Times New Roman" panose="02020603050405020304" pitchFamily="18" charset="0"/>
                </a:rPr>
                <a:t>A</a:t>
              </a:r>
              <a:r>
                <a:rPr lang="en-US" altLang="en-US" sz="1600" b="1" baseline="-25000" dirty="0" err="1">
                  <a:latin typeface="Times New Roman" panose="02020603050405020304" pitchFamily="18" charset="0"/>
                </a:rPr>
                <a:t>r</a:t>
              </a:r>
              <a:r>
                <a:rPr lang="en-US" altLang="en-US" sz="1600" b="1" dirty="0">
                  <a:latin typeface="Times New Roman" panose="02020603050405020304" pitchFamily="18" charset="0"/>
                </a:rPr>
                <a:t> = 0 </a:t>
              </a:r>
            </a:p>
            <a:p>
              <a:pPr algn="ctr"/>
              <a:r>
                <a:rPr lang="en-US" altLang="en-US" sz="1600" b="1" dirty="0" err="1">
                  <a:latin typeface="Times New Roman" panose="02020603050405020304" pitchFamily="18" charset="0"/>
                </a:rPr>
                <a:t>A</a:t>
              </a:r>
              <a:r>
                <a:rPr lang="en-US" altLang="en-US" sz="1600" b="1" baseline="-25000" dirty="0" err="1">
                  <a:latin typeface="Times New Roman" panose="02020603050405020304" pitchFamily="18" charset="0"/>
                </a:rPr>
                <a:t>rs</a:t>
              </a:r>
              <a:r>
                <a:rPr lang="en-US" altLang="en-US" sz="1600" b="1" dirty="0">
                  <a:latin typeface="Times New Roman" panose="02020603050405020304" pitchFamily="18" charset="0"/>
                </a:rPr>
                <a:t> = 0</a:t>
              </a:r>
              <a:endParaRPr lang="en-US" altLang="en-US" sz="32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3" name="AutoShape 50"/>
            <p:cNvCxnSpPr>
              <a:cxnSpLocks noChangeShapeType="1"/>
              <a:stCxn id="19" idx="3"/>
              <a:endCxn id="22" idx="0"/>
            </p:cNvCxnSpPr>
            <p:nvPr/>
          </p:nvCxnSpPr>
          <p:spPr bwMode="auto">
            <a:xfrm>
              <a:off x="3960" y="5592"/>
              <a:ext cx="270" cy="624"/>
            </a:xfrm>
            <a:prstGeom prst="bentConnector2">
              <a:avLst/>
            </a:prstGeom>
            <a:ln>
              <a:solidFill>
                <a:srgbClr val="00B050"/>
              </a:solidFill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AutoShape 51"/>
            <p:cNvCxnSpPr>
              <a:cxnSpLocks noChangeShapeType="1"/>
              <a:stCxn id="19" idx="1"/>
            </p:cNvCxnSpPr>
            <p:nvPr/>
          </p:nvCxnSpPr>
          <p:spPr bwMode="auto">
            <a:xfrm rot="10800000" flipV="1">
              <a:off x="2340" y="5592"/>
              <a:ext cx="0" cy="665"/>
            </a:xfrm>
            <a:prstGeom prst="bentConnector2">
              <a:avLst/>
            </a:prstGeom>
            <a:ln>
              <a:solidFill>
                <a:srgbClr val="FF0000"/>
              </a:solidFill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AutoShape 52"/>
            <p:cNvCxnSpPr>
              <a:cxnSpLocks noChangeShapeType="1"/>
              <a:stCxn id="10" idx="3"/>
            </p:cNvCxnSpPr>
            <p:nvPr/>
          </p:nvCxnSpPr>
          <p:spPr bwMode="auto">
            <a:xfrm>
              <a:off x="3420" y="2886"/>
              <a:ext cx="1890" cy="408"/>
            </a:xfrm>
            <a:prstGeom prst="bentConnector3">
              <a:avLst>
                <a:gd name="adj1" fmla="val 17987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Oval 53"/>
            <p:cNvSpPr>
              <a:spLocks noChangeArrowheads="1"/>
            </p:cNvSpPr>
            <p:nvPr/>
          </p:nvSpPr>
          <p:spPr bwMode="auto">
            <a:xfrm>
              <a:off x="3600" y="7572"/>
              <a:ext cx="1440" cy="54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>
                  <a:latin typeface="Times New Roman" panose="02020603050405020304" pitchFamily="18" charset="0"/>
                </a:rPr>
                <a:t>Done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cxnSp>
          <p:nvCxnSpPr>
            <p:cNvPr id="27" name="AutoShape 54"/>
            <p:cNvCxnSpPr>
              <a:cxnSpLocks noChangeShapeType="1"/>
              <a:stCxn id="14" idx="2"/>
              <a:endCxn id="26" idx="6"/>
            </p:cNvCxnSpPr>
            <p:nvPr/>
          </p:nvCxnSpPr>
          <p:spPr bwMode="auto">
            <a:xfrm rot="5400000">
              <a:off x="4376" y="5828"/>
              <a:ext cx="2678" cy="1350"/>
            </a:xfrm>
            <a:prstGeom prst="bent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Line 55"/>
            <p:cNvSpPr>
              <a:spLocks noChangeShapeType="1"/>
            </p:cNvSpPr>
            <p:nvPr/>
          </p:nvSpPr>
          <p:spPr bwMode="auto">
            <a:xfrm flipH="1">
              <a:off x="5400" y="6048"/>
              <a:ext cx="0" cy="179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29" name="AutoShape 56"/>
            <p:cNvCxnSpPr>
              <a:cxnSpLocks noChangeShapeType="1"/>
            </p:cNvCxnSpPr>
            <p:nvPr/>
          </p:nvCxnSpPr>
          <p:spPr bwMode="auto">
            <a:xfrm flipH="1">
              <a:off x="4026" y="7158"/>
              <a:ext cx="24" cy="51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AutoShape 57"/>
            <p:cNvCxnSpPr>
              <a:cxnSpLocks noChangeShapeType="1"/>
              <a:stCxn id="6" idx="2"/>
            </p:cNvCxnSpPr>
            <p:nvPr/>
          </p:nvCxnSpPr>
          <p:spPr bwMode="auto">
            <a:xfrm rot="16200000" flipH="1">
              <a:off x="3322" y="6652"/>
              <a:ext cx="252" cy="1204"/>
            </a:xfrm>
            <a:prstGeom prst="bent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68756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895081" y="416307"/>
            <a:ext cx="11209165" cy="58824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Summary of Addition and Subtraction with Signed-Magnitude Data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895081" y="1133342"/>
            <a:ext cx="10889087" cy="5391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The signs use an exclusive OR gate where if the output is 0, then the signs are the same.  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Hence, add the magnitudes of the same signed numbers.  If the sum is an overflow, then a carry is stored in E where E = 1 and transferred to the flip-flop AVF, add-overflow.  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Otherwise, the signs are opposite and subtraction is initiated and stored in A.  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No overflow can occur with subtraction so the AVF is cleared.  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If E = 1, then A </a:t>
            </a:r>
            <a:r>
              <a:rPr lang="en-US" altLang="en-US" sz="2400" u="sng" dirty="0" smtClean="0">
                <a:latin typeface="Garamond" panose="02020404030301010803" pitchFamily="18" charset="0"/>
              </a:rPr>
              <a:t>&gt;</a:t>
            </a:r>
            <a:r>
              <a:rPr lang="en-US" altLang="en-US" sz="2400" dirty="0" smtClean="0">
                <a:latin typeface="Garamond" panose="02020404030301010803" pitchFamily="18" charset="0"/>
              </a:rPr>
              <a:t> B.  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However, if A = 0, then A = B and the sign is made positive.  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If E = 0, then A &lt; B and sign for A is complemented. </a:t>
            </a:r>
          </a:p>
        </p:txBody>
      </p:sp>
    </p:spTree>
    <p:extLst>
      <p:ext uri="{BB962C8B-B14F-4D97-AF65-F5344CB8AC3E}">
        <p14:creationId xmlns:p14="http://schemas.microsoft.com/office/powerpoint/2010/main" val="299849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759854" y="274638"/>
            <a:ext cx="11333408" cy="6715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Addition and Subtraction with Signed-Magnitude Data Hardware Design</a:t>
            </a:r>
          </a:p>
        </p:txBody>
      </p:sp>
      <p:sp>
        <p:nvSpPr>
          <p:cNvPr id="5" name="AutoShape 6"/>
          <p:cNvSpPr>
            <a:spLocks noChangeAspect="1" noChangeArrowheads="1"/>
          </p:cNvSpPr>
          <p:nvPr/>
        </p:nvSpPr>
        <p:spPr bwMode="auto">
          <a:xfrm>
            <a:off x="1199886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>
              <a:latin typeface="Garamond" panose="02020404030301010803" pitchFamily="18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502052" y="4770147"/>
            <a:ext cx="3886200" cy="5492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Garamond" panose="02020404030301010803" pitchFamily="18" charset="0"/>
              </a:rPr>
              <a:t>A register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078314" y="4001797"/>
            <a:ext cx="0" cy="739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2206652" y="2641310"/>
            <a:ext cx="720725" cy="347662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Garamond" panose="02020404030301010803" pitchFamily="18" charset="0"/>
              </a:rPr>
              <a:t>AVF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2097114" y="3674772"/>
            <a:ext cx="431800" cy="457200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Garamond" panose="02020404030301010803" pitchFamily="18" charset="0"/>
              </a:rPr>
              <a:t>E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2782914" y="1725322"/>
            <a:ext cx="431800" cy="425450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Garamond" panose="02020404030301010803" pitchFamily="18" charset="0"/>
              </a:rPr>
              <a:t>B</a:t>
            </a:r>
            <a:r>
              <a:rPr lang="en-US" altLang="en-US" sz="2000" b="1" baseline="-25000">
                <a:latin typeface="Garamond" panose="02020404030301010803" pitchFamily="18" charset="0"/>
              </a:rPr>
              <a:t>s</a:t>
            </a:r>
            <a:r>
              <a:rPr lang="en-US" altLang="en-US" sz="2000" b="1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2782914" y="4843172"/>
            <a:ext cx="431800" cy="431800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Garamond" panose="02020404030301010803" pitchFamily="18" charset="0"/>
              </a:rPr>
              <a:t> A</a:t>
            </a:r>
            <a:r>
              <a:rPr lang="en-US" altLang="en-US" sz="2000" b="1" baseline="-25000">
                <a:latin typeface="Garamond" panose="02020404030301010803" pitchFamily="18" charset="0"/>
              </a:rPr>
              <a:t>s</a:t>
            </a:r>
            <a:endParaRPr lang="en-US" altLang="en-US" sz="2000" b="1">
              <a:latin typeface="Garamond" panose="02020404030301010803" pitchFamily="18" charset="0"/>
            </a:endParaRP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3502052" y="1650710"/>
            <a:ext cx="3886200" cy="550862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Garamond" panose="02020404030301010803" pitchFamily="18" charset="0"/>
              </a:rPr>
              <a:t>B register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3502052" y="2568285"/>
            <a:ext cx="3886200" cy="550862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Garamond" panose="02020404030301010803" pitchFamily="18" charset="0"/>
              </a:rPr>
              <a:t>Complementer</a:t>
            </a: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3502052" y="3668422"/>
            <a:ext cx="3886200" cy="550863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Garamond" panose="02020404030301010803" pitchFamily="18" charset="0"/>
              </a:rPr>
              <a:t>Parallel Adder</a:t>
            </a:r>
          </a:p>
        </p:txBody>
      </p:sp>
      <p:cxnSp>
        <p:nvCxnSpPr>
          <p:cNvPr id="15" name="AutoShape 16"/>
          <p:cNvCxnSpPr>
            <a:cxnSpLocks noChangeShapeType="1"/>
            <a:stCxn id="12" idx="2"/>
            <a:endCxn id="13" idx="0"/>
          </p:cNvCxnSpPr>
          <p:nvPr/>
        </p:nvCxnSpPr>
        <p:spPr bwMode="auto">
          <a:xfrm>
            <a:off x="5445152" y="2201572"/>
            <a:ext cx="1587" cy="366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17"/>
          <p:cNvCxnSpPr>
            <a:cxnSpLocks noChangeShapeType="1"/>
            <a:stCxn id="13" idx="2"/>
            <a:endCxn id="14" idx="0"/>
          </p:cNvCxnSpPr>
          <p:nvPr/>
        </p:nvCxnSpPr>
        <p:spPr bwMode="auto">
          <a:xfrm>
            <a:off x="5445152" y="3119147"/>
            <a:ext cx="1587" cy="549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6524652" y="4208172"/>
            <a:ext cx="1587" cy="550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2495577" y="3925597"/>
            <a:ext cx="10064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7388252" y="2825460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7964514" y="2825460"/>
            <a:ext cx="1588" cy="1100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388252" y="3925597"/>
            <a:ext cx="57626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7388252" y="5027322"/>
            <a:ext cx="720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849714" y="4284372"/>
            <a:ext cx="144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" tIns="9144" rIns="9144" bIns="914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Garamond" panose="02020404030301010803" pitchFamily="18" charset="0"/>
              </a:rPr>
              <a:t>S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8108977" y="4843172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" tIns="9144" rIns="9144" bIns="914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Garamond" panose="02020404030301010803" pitchFamily="18" charset="0"/>
              </a:rPr>
              <a:t>Load Sum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8683652" y="2641310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" tIns="9144" rIns="9144" bIns="914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Garamond" panose="02020404030301010803" pitchFamily="18" charset="0"/>
              </a:rPr>
              <a:t>M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7964514" y="2074572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" tIns="9144" rIns="9144" bIns="914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Garamond" panose="02020404030301010803" pitchFamily="18" charset="0"/>
              </a:rPr>
              <a:t>Mode Control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7532714" y="3925597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" tIns="9144" rIns="9144" bIns="914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Garamond" panose="02020404030301010803" pitchFamily="18" charset="0"/>
              </a:rPr>
              <a:t>Input Carry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2495577" y="4109747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" tIns="9144" rIns="9144" bIns="914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Garamond" panose="02020404030301010803" pitchFamily="18" charset="0"/>
              </a:rPr>
              <a:t>Output Carry</a:t>
            </a:r>
          </a:p>
        </p:txBody>
      </p:sp>
    </p:spTree>
    <p:extLst>
      <p:ext uri="{BB962C8B-B14F-4D97-AF65-F5344CB8AC3E}">
        <p14:creationId xmlns:p14="http://schemas.microsoft.com/office/powerpoint/2010/main" val="8277520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</TotalTime>
  <Words>398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Franklin Gothic Book</vt:lpstr>
      <vt:lpstr>Garamond</vt:lpstr>
      <vt:lpstr>Georgia</vt:lpstr>
      <vt:lpstr>Times New Roman</vt:lpstr>
      <vt:lpstr>Crop</vt:lpstr>
      <vt:lpstr>Signed Magnitude data</vt:lpstr>
      <vt:lpstr>Eight Conditions for Signed-Magnitude Addition/Subtraction</vt:lpstr>
      <vt:lpstr>Flowchart of Addition and Subtraction with Signed-Magnitude Data </vt:lpstr>
      <vt:lpstr>Summary of Addition and Subtraction with Signed-Magnitude Data</vt:lpstr>
      <vt:lpstr>Addition and Subtraction with Signed-Magnitude Data Hardware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Signed Magnitude data</dc:title>
  <dc:creator>Kabir.CSE</dc:creator>
  <cp:lastModifiedBy>Kabir.CSE</cp:lastModifiedBy>
  <cp:revision>6</cp:revision>
  <dcterms:created xsi:type="dcterms:W3CDTF">2019-01-31T02:43:59Z</dcterms:created>
  <dcterms:modified xsi:type="dcterms:W3CDTF">2020-06-29T12:12:44Z</dcterms:modified>
</cp:coreProperties>
</file>