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380886"/>
            <a:ext cx="8361229" cy="2098226"/>
          </a:xfrm>
        </p:spPr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Computer arithmetic</a:t>
            </a:r>
            <a:endParaRPr lang="en-US" sz="80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980" y="474374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Booth’s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2206580" y="1312574"/>
            <a:ext cx="6486660" cy="508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8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10" y="397101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Example of Booth’s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0"/>
          <a:stretch>
            <a:fillRect/>
          </a:stretch>
        </p:blipFill>
        <p:spPr bwMode="auto">
          <a:xfrm>
            <a:off x="1584101" y="1390919"/>
            <a:ext cx="8345510" cy="464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59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8"/>
          <p:cNvSpPr txBox="1">
            <a:spLocks noChangeArrowheads="1"/>
          </p:cNvSpPr>
          <p:nvPr/>
        </p:nvSpPr>
        <p:spPr bwMode="auto">
          <a:xfrm>
            <a:off x="4636193" y="3810000"/>
            <a:ext cx="10473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001111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4889" y="500131"/>
            <a:ext cx="9716396" cy="838200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Division of Binary Integers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364605" y="2286000"/>
            <a:ext cx="9667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1011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255193" y="1828800"/>
            <a:ext cx="16525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00001101</a:t>
            </a: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4255193" y="228600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>
                <a:latin typeface="Garamond" panose="02020404030301010803" pitchFamily="18" charset="0"/>
              </a:rPr>
              <a:t>10010011</a:t>
            </a:r>
          </a:p>
        </p:txBody>
      </p:sp>
      <p:sp>
        <p:nvSpPr>
          <p:cNvPr id="9" name="Line 1031"/>
          <p:cNvSpPr>
            <a:spLocks noChangeShapeType="1"/>
          </p:cNvSpPr>
          <p:nvPr/>
        </p:nvSpPr>
        <p:spPr bwMode="auto">
          <a:xfrm flipH="1">
            <a:off x="4255193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0" name="Line 1032"/>
          <p:cNvSpPr>
            <a:spLocks noChangeShapeType="1"/>
          </p:cNvSpPr>
          <p:nvPr/>
        </p:nvSpPr>
        <p:spPr bwMode="auto">
          <a:xfrm>
            <a:off x="4255193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1" name="Text Box 1033"/>
          <p:cNvSpPr txBox="1">
            <a:spLocks noChangeArrowheads="1"/>
          </p:cNvSpPr>
          <p:nvPr/>
        </p:nvSpPr>
        <p:spPr bwMode="auto">
          <a:xfrm>
            <a:off x="4431405" y="2667000"/>
            <a:ext cx="9667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1011</a:t>
            </a:r>
          </a:p>
        </p:txBody>
      </p:sp>
      <p:sp>
        <p:nvSpPr>
          <p:cNvPr id="12" name="Line 1034"/>
          <p:cNvSpPr>
            <a:spLocks noChangeShapeType="1"/>
          </p:cNvSpPr>
          <p:nvPr/>
        </p:nvSpPr>
        <p:spPr bwMode="auto">
          <a:xfrm>
            <a:off x="4407593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Text Box 1035"/>
          <p:cNvSpPr txBox="1">
            <a:spLocks noChangeArrowheads="1"/>
          </p:cNvSpPr>
          <p:nvPr/>
        </p:nvSpPr>
        <p:spPr bwMode="auto">
          <a:xfrm>
            <a:off x="4255193" y="3048000"/>
            <a:ext cx="10473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001110</a:t>
            </a:r>
          </a:p>
        </p:txBody>
      </p:sp>
      <p:sp>
        <p:nvSpPr>
          <p:cNvPr id="14" name="Text Box 1036"/>
          <p:cNvSpPr txBox="1">
            <a:spLocks noChangeArrowheads="1"/>
          </p:cNvSpPr>
          <p:nvPr/>
        </p:nvSpPr>
        <p:spPr bwMode="auto">
          <a:xfrm>
            <a:off x="4636193" y="3352800"/>
            <a:ext cx="7588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1011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5020368" y="4114800"/>
            <a:ext cx="7588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1011</a:t>
            </a:r>
          </a:p>
        </p:txBody>
      </p:sp>
      <p:sp>
        <p:nvSpPr>
          <p:cNvPr id="16" name="Line 1040"/>
          <p:cNvSpPr>
            <a:spLocks noChangeShapeType="1"/>
          </p:cNvSpPr>
          <p:nvPr/>
        </p:nvSpPr>
        <p:spPr bwMode="auto">
          <a:xfrm>
            <a:off x="4788593" y="449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5202930" y="4495800"/>
            <a:ext cx="61456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100</a:t>
            </a:r>
          </a:p>
        </p:txBody>
      </p:sp>
      <p:sp>
        <p:nvSpPr>
          <p:cNvPr id="18" name="Line 1042"/>
          <p:cNvSpPr>
            <a:spLocks noChangeShapeType="1"/>
          </p:cNvSpPr>
          <p:nvPr/>
        </p:nvSpPr>
        <p:spPr bwMode="auto">
          <a:xfrm>
            <a:off x="5550593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9" name="Line 1043"/>
          <p:cNvSpPr>
            <a:spLocks noChangeShapeType="1"/>
          </p:cNvSpPr>
          <p:nvPr/>
        </p:nvSpPr>
        <p:spPr bwMode="auto">
          <a:xfrm>
            <a:off x="5702993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7300018" y="1717675"/>
            <a:ext cx="12621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Quotient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7307955" y="2327275"/>
            <a:ext cx="12934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Garamond" panose="02020404030301010803" pitchFamily="18" charset="0"/>
              </a:rPr>
              <a:t>Dividend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7334943" y="4343400"/>
            <a:ext cx="14692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Remainder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916805" y="3200400"/>
            <a:ext cx="15815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Partial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Remainders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1916805" y="2286000"/>
            <a:ext cx="1072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Garamond" panose="02020404030301010803" pitchFamily="18" charset="0"/>
              </a:rPr>
              <a:t>Divisor</a:t>
            </a: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H="1">
            <a:off x="5955405" y="198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6" name="Line 1050"/>
          <p:cNvSpPr>
            <a:spLocks noChangeShapeType="1"/>
          </p:cNvSpPr>
          <p:nvPr/>
        </p:nvSpPr>
        <p:spPr bwMode="auto">
          <a:xfrm flipH="1">
            <a:off x="5955405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7" name="Line 1051"/>
          <p:cNvSpPr>
            <a:spLocks noChangeShapeType="1"/>
          </p:cNvSpPr>
          <p:nvPr/>
        </p:nvSpPr>
        <p:spPr bwMode="auto">
          <a:xfrm flipH="1">
            <a:off x="5955405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8" name="Line 1054"/>
          <p:cNvSpPr>
            <a:spLocks noChangeShapeType="1"/>
          </p:cNvSpPr>
          <p:nvPr/>
        </p:nvSpPr>
        <p:spPr bwMode="auto">
          <a:xfrm flipV="1">
            <a:off x="3517005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>
            <a:off x="3517005" y="3581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0" name="Line 1056"/>
          <p:cNvSpPr>
            <a:spLocks noChangeShapeType="1"/>
          </p:cNvSpPr>
          <p:nvPr/>
        </p:nvSpPr>
        <p:spPr bwMode="auto">
          <a:xfrm flipH="1" flipV="1">
            <a:off x="4736205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1" name="Line 1057"/>
          <p:cNvSpPr>
            <a:spLocks noChangeShapeType="1"/>
          </p:cNvSpPr>
          <p:nvPr/>
        </p:nvSpPr>
        <p:spPr bwMode="auto">
          <a:xfrm>
            <a:off x="2983605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7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6101" y="152400"/>
            <a:ext cx="10540642" cy="83820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Flowchart for Restoring Division Algorithm</a:t>
            </a:r>
          </a:p>
        </p:txBody>
      </p:sp>
      <p:pic>
        <p:nvPicPr>
          <p:cNvPr id="5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" b="17436"/>
          <a:stretch>
            <a:fillRect/>
          </a:stretch>
        </p:blipFill>
        <p:spPr bwMode="auto">
          <a:xfrm>
            <a:off x="2270974" y="860736"/>
            <a:ext cx="59436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6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978" y="487254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Addition and Subtraction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9777" y="1427412"/>
            <a:ext cx="9021653" cy="353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Normal binary addition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Monitor sign bit for overflow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Take twos compliment of subtrahend and add to minuend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i.e. a - b = a + (-b)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So we only need addition and complement circuits</a:t>
            </a:r>
          </a:p>
        </p:txBody>
      </p:sp>
    </p:spTree>
    <p:extLst>
      <p:ext uri="{BB962C8B-B14F-4D97-AF65-F5344CB8AC3E}">
        <p14:creationId xmlns:p14="http://schemas.microsoft.com/office/powerpoint/2010/main" val="14862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88642" y="564528"/>
            <a:ext cx="9839459" cy="8382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Hardware for Addition and Subtraction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9"/>
          <a:stretch>
            <a:fillRect/>
          </a:stretch>
        </p:blipFill>
        <p:spPr bwMode="auto">
          <a:xfrm>
            <a:off x="1738648" y="1402728"/>
            <a:ext cx="7907628" cy="517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0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584" y="525891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Multiplication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04173" y="1414531"/>
            <a:ext cx="9021651" cy="314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Complex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Work out partial product for each digit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Take care with place value (column)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Add partial products</a:t>
            </a:r>
          </a:p>
          <a:p>
            <a:pPr>
              <a:lnSpc>
                <a:spcPct val="150000"/>
              </a:lnSpc>
            </a:pPr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8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100" y="242554"/>
            <a:ext cx="8892147" cy="80063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Multiplication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6901" y="834980"/>
            <a:ext cx="9652716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	   1011   Multiplicand (11 decimal)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     x  1101   Multiplier     (13 decimal)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	   1011   Partial products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     0000     Note: if multiplier bit is 1 copy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   1011	      multiplicand (place value)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 1011	      otherwise zero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 10001111   Product (143 decimal)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 Note: need double length result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693568" y="224950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84101" y="5036709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608785" y="578797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5945" y="397101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Unsigned Binary Multiplication</a:t>
            </a:r>
          </a:p>
        </p:txBody>
      </p:sp>
      <p:pic>
        <p:nvPicPr>
          <p:cNvPr id="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6"/>
          <a:stretch>
            <a:fillRect/>
          </a:stretch>
        </p:blipFill>
        <p:spPr bwMode="auto">
          <a:xfrm>
            <a:off x="1408088" y="1288956"/>
            <a:ext cx="8418492" cy="500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7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647" y="435735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Execution of Example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3" b="12817"/>
          <a:stretch>
            <a:fillRect/>
          </a:stretch>
        </p:blipFill>
        <p:spPr bwMode="auto">
          <a:xfrm>
            <a:off x="1586246" y="1418086"/>
            <a:ext cx="7956999" cy="475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1521" y="345585"/>
            <a:ext cx="11062952" cy="838200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Flowchart for Unsigned Binary Multiplication</a:t>
            </a:r>
          </a:p>
        </p:txBody>
      </p:sp>
      <p:pic>
        <p:nvPicPr>
          <p:cNvPr id="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2753937" y="1277154"/>
            <a:ext cx="5346874" cy="521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3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8828" y="397101"/>
            <a:ext cx="82042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Multiplying Negative Numbers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0239" y="1272863"/>
            <a:ext cx="8178800" cy="4458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This does not work!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Solution 1</a:t>
            </a:r>
          </a:p>
          <a:p>
            <a:pPr lvl="1">
              <a:lnSpc>
                <a:spcPct val="150000"/>
              </a:lnSpc>
            </a:pPr>
            <a:r>
              <a:rPr lang="en-US" altLang="en-US" sz="2400" i="0" dirty="0" smtClean="0">
                <a:latin typeface="Garamond" panose="02020404030301010803" pitchFamily="18" charset="0"/>
              </a:rPr>
              <a:t>Convert to positive if required</a:t>
            </a:r>
          </a:p>
          <a:p>
            <a:pPr lvl="1">
              <a:lnSpc>
                <a:spcPct val="150000"/>
              </a:lnSpc>
            </a:pPr>
            <a:r>
              <a:rPr lang="en-US" altLang="en-US" sz="2400" i="0" dirty="0" smtClean="0">
                <a:latin typeface="Garamond" panose="02020404030301010803" pitchFamily="18" charset="0"/>
              </a:rPr>
              <a:t>Multiply as above</a:t>
            </a:r>
          </a:p>
          <a:p>
            <a:pPr lvl="1">
              <a:lnSpc>
                <a:spcPct val="150000"/>
              </a:lnSpc>
            </a:pPr>
            <a:r>
              <a:rPr lang="en-US" altLang="en-US" sz="2400" i="0" dirty="0" smtClean="0">
                <a:latin typeface="Garamond" panose="02020404030301010803" pitchFamily="18" charset="0"/>
              </a:rPr>
              <a:t>If signs were different, negate answer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Solution 2</a:t>
            </a:r>
          </a:p>
          <a:p>
            <a:pPr lvl="1">
              <a:lnSpc>
                <a:spcPct val="150000"/>
              </a:lnSpc>
            </a:pPr>
            <a:r>
              <a:rPr lang="en-US" altLang="en-US" sz="2400" i="0" dirty="0" smtClean="0">
                <a:latin typeface="Garamond" panose="02020404030301010803" pitchFamily="18" charset="0"/>
              </a:rPr>
              <a:t>Booth’s algorithm</a:t>
            </a:r>
          </a:p>
          <a:p>
            <a:pPr lvl="1">
              <a:lnSpc>
                <a:spcPct val="150000"/>
              </a:lnSpc>
            </a:pPr>
            <a:endParaRPr lang="en-US" altLang="en-US" sz="2400" i="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654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</TotalTime>
  <Words>139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Garamond</vt:lpstr>
      <vt:lpstr>Crop</vt:lpstr>
      <vt:lpstr>Computer arithmetic</vt:lpstr>
      <vt:lpstr>Addition and Subtraction</vt:lpstr>
      <vt:lpstr>Hardware for Addition and Subtraction</vt:lpstr>
      <vt:lpstr>Multiplication</vt:lpstr>
      <vt:lpstr>Multiplication Example</vt:lpstr>
      <vt:lpstr>Unsigned Binary Multiplication</vt:lpstr>
      <vt:lpstr>Execution of Example</vt:lpstr>
      <vt:lpstr>Flowchart for Unsigned Binary Multiplication</vt:lpstr>
      <vt:lpstr>Multiplying Negative Numbers</vt:lpstr>
      <vt:lpstr>Booth’s Algorithm</vt:lpstr>
      <vt:lpstr>Example of Booth’s Algorithm</vt:lpstr>
      <vt:lpstr>Division of Binary Integers</vt:lpstr>
      <vt:lpstr>Flowchart for Restoring Division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Kabir.CSE</dc:creator>
  <cp:lastModifiedBy>Kabir.CSE</cp:lastModifiedBy>
  <cp:revision>12</cp:revision>
  <dcterms:created xsi:type="dcterms:W3CDTF">2019-02-05T02:00:41Z</dcterms:created>
  <dcterms:modified xsi:type="dcterms:W3CDTF">2020-06-29T12:11:58Z</dcterms:modified>
</cp:coreProperties>
</file>