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63" r:id="rId3"/>
    <p:sldId id="411" r:id="rId4"/>
    <p:sldId id="412" r:id="rId5"/>
    <p:sldId id="341" r:id="rId6"/>
    <p:sldId id="413" r:id="rId7"/>
    <p:sldId id="414" r:id="rId8"/>
    <p:sldId id="424" r:id="rId9"/>
    <p:sldId id="425" r:id="rId10"/>
    <p:sldId id="426" r:id="rId11"/>
    <p:sldId id="421" r:id="rId12"/>
    <p:sldId id="415" r:id="rId13"/>
    <p:sldId id="416" r:id="rId14"/>
    <p:sldId id="423" r:id="rId15"/>
    <p:sldId id="4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43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E8F29-CCA3-4942-8F56-25B6F5D2BD3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BD22F-2D76-43E2-8808-5AA80C3F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3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VR – a completely digital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9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6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0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60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4FE79-0146-4AEC-A57F-8F89B6A3CA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D7C3-6680-4DAC-8D37-1C8665DF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683DD-BA6D-4374-99F6-8A7704F4F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6803-26B5-41D7-92C9-9EF6AE22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AFA1-792F-4282-9B5D-B98CE77F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1139-92A2-4A9F-A8FC-AA058BAF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2EE3-5AE5-494B-B3D5-3B52AA52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3E8A-5DA3-47E0-9AFA-8610D41E9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8881-8B59-41EC-BD54-556003D3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6C7E3-81E0-4F12-8B70-3CBFC0D9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AE31-468B-4B52-AD05-BF8EB0C7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513DF-63B6-47C1-87BA-E9F17FF18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DF9B9-BB1D-45A2-B0B0-0F7FDD395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A6F3-0988-4C09-A9AB-AE1C753D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E301-2DD4-40D0-9EFC-F850E655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EFE9-230A-4BE8-B9C3-1C2FF2E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29149" y="-109292"/>
            <a:ext cx="12192000" cy="698349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92" tIns="45696" rIns="91392" bIns="45696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398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31" y="1872353"/>
            <a:ext cx="6557300" cy="1200329"/>
          </a:xfrm>
          <a:prstGeom prst="rect">
            <a:avLst/>
          </a:prstGeom>
        </p:spPr>
        <p:txBody>
          <a:bodyPr anchor="t"/>
          <a:lstStyle>
            <a:lvl1pPr>
              <a:defRPr sz="3998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74" y="255590"/>
            <a:ext cx="2500966" cy="8334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98" y="3870649"/>
            <a:ext cx="7790304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82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573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2A27-F5F1-4CA6-B454-EBFD2207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670E-D4FD-4769-AE10-40490F11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7C651-5A5C-4C1B-A452-E4834FB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EACA7-1550-4428-A74A-99B10B82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C1F3-BA01-4199-A93D-9B520655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B761-E6C9-4F07-B204-C2B507DE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F4A7C-A5FC-4A3E-AB63-D6F0695C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CDC5C-2E53-47C9-A795-66530226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8632-B379-4C1F-8980-2D7335CD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6F9C-9EA7-49B8-AEDD-671E30AF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15AB-C9BC-45CA-9AB9-8BC9B160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C4CF-95B4-4AB0-84B4-DA3F4B176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7ED67-3755-486C-BE3B-8D45A5CB2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080BE-9894-4BA3-9575-1F04E200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397B-251A-48FD-86B5-9E280A9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35BA-A2A1-4CA7-B225-A6BE80DD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2BE5-3483-461A-8579-C50E88CC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540B-2071-496B-BBA5-D2BD78676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AEE2-8579-4CDA-A8D2-B44E8EC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D2B6D-6346-4810-ADB0-FCF658B6C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93E86-5804-42F1-B0B6-7E20A7C02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E4CA3-C845-496E-92E3-194F2E03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1F177-04F1-40F3-B041-784AA234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0147-1320-4992-95A8-E48F7B0F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8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3E18-0FF9-4EFA-99C0-8AD3A8D6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91E17-F509-4EF1-859D-FCBCC968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A998-4D97-4916-AFA4-5476170E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54D1-A67B-4631-BC48-C5B7D973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C043D-7820-4703-BD61-4C91B613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F46C8-6655-4CE7-90D6-892C7062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7194D-1435-467E-9B52-13DC0065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7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56C4-1837-41D7-9204-CCB92317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3C12-9EA1-4FD2-A116-14F81FFF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7ED98-6FE6-48A6-9A05-48CBA50F5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0FEB5-33B9-4AD6-8F29-3D24B109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916D6-70E0-4C51-8726-82C3FF62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4EE1B-1C4B-4F52-A06C-F7C43E24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0E68-A756-4C89-AD57-609D67A3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1E1A4-9920-484C-8271-751675427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1A304-C76F-4701-A7A7-95108D1CE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FDAE8-8BDB-443F-A088-48FAD8F9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620F7-E295-4E81-AE9D-6423724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E3E2-0804-447A-B001-05965F37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F4CB7-2095-4CC7-9537-2941D9E1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17684-2361-450E-977F-ED81B391D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803C-CB8B-4ED4-8C29-9EADD6ECC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8C3A-00B0-4147-8700-1C21F1ACA89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72AB-F578-434F-BE27-B4E37EFE2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4751-4011-4A3A-A519-F304C36E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C08C-348F-439C-8AD3-6BC00DFB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5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3AC65-2B26-459F-AA27-7E96A732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95400"/>
            <a:ext cx="1165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F2CF0F-40CB-4D91-9DEF-874B6EF5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97" y="0"/>
            <a:ext cx="914400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B587D3D-83EF-4A49-AD1B-764362C4E972}"/>
              </a:ext>
            </a:extLst>
          </p:cNvPr>
          <p:cNvSpPr txBox="1">
            <a:spLocks/>
          </p:cNvSpPr>
          <p:nvPr/>
        </p:nvSpPr>
        <p:spPr>
          <a:xfrm>
            <a:off x="838201" y="1382165"/>
            <a:ext cx="4869179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lnSpc>
                <a:spcPct val="90000"/>
              </a:lnSpc>
              <a:spcAft>
                <a:spcPts val="600"/>
              </a:spcAft>
              <a:buClr>
                <a:srgbClr val="00D700"/>
              </a:buCl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C112B8-7C63-4159-9644-E1D45777FF49}"/>
              </a:ext>
            </a:extLst>
          </p:cNvPr>
          <p:cNvSpPr txBox="1">
            <a:spLocks/>
          </p:cNvSpPr>
          <p:nvPr/>
        </p:nvSpPr>
        <p:spPr>
          <a:xfrm>
            <a:off x="914400" y="1371601"/>
            <a:ext cx="10948387" cy="914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</a:rPr>
              <a:t>Quest Controllers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1A9F79-A013-468E-B6DA-B098FC1A0FA3}"/>
              </a:ext>
            </a:extLst>
          </p:cNvPr>
          <p:cNvSpPr txBox="1">
            <a:spLocks/>
          </p:cNvSpPr>
          <p:nvPr/>
        </p:nvSpPr>
        <p:spPr>
          <a:xfrm>
            <a:off x="914401" y="2286001"/>
            <a:ext cx="5181600" cy="368678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6DoF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2 Top Buttons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Joystick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Trigger Button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Grip Button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3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3FF0C-2108-4AC3-BA8E-446810FF3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35F12ED0-5F2F-4BFC-9AED-668FFCEF7C36}"/>
              </a:ext>
            </a:extLst>
          </p:cNvPr>
          <p:cNvSpPr txBox="1">
            <a:spLocks/>
          </p:cNvSpPr>
          <p:nvPr/>
        </p:nvSpPr>
        <p:spPr>
          <a:xfrm>
            <a:off x="1524000" y="2888341"/>
            <a:ext cx="9144000" cy="945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VR Stereoscopic Rendering</a:t>
            </a:r>
          </a:p>
        </p:txBody>
      </p:sp>
    </p:spTree>
    <p:extLst>
      <p:ext uri="{BB962C8B-B14F-4D97-AF65-F5344CB8AC3E}">
        <p14:creationId xmlns:p14="http://schemas.microsoft.com/office/powerpoint/2010/main" val="136798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400B22-CF0C-49B1-B545-3A740265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126" y="4564481"/>
            <a:ext cx="1028700" cy="102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BA58FD-8CC1-4030-8051-B0E88CAD4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721" y="4570025"/>
            <a:ext cx="961905" cy="98095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9B5BD97-68B4-47FA-9E13-749133FED2F9}"/>
              </a:ext>
            </a:extLst>
          </p:cNvPr>
          <p:cNvSpPr txBox="1">
            <a:spLocks/>
          </p:cNvSpPr>
          <p:nvPr/>
        </p:nvSpPr>
        <p:spPr>
          <a:xfrm>
            <a:off x="914400" y="1371601"/>
            <a:ext cx="10948387" cy="914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</a:rPr>
              <a:t>VR Displays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47AA65-85D4-4217-9724-EBA8FA98FAA7}"/>
              </a:ext>
            </a:extLst>
          </p:cNvPr>
          <p:cNvSpPr txBox="1">
            <a:spLocks/>
          </p:cNvSpPr>
          <p:nvPr/>
        </p:nvSpPr>
        <p:spPr>
          <a:xfrm>
            <a:off x="914400" y="2286001"/>
            <a:ext cx="8817285" cy="368678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Stereoscopic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Fresnel Lens Optics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God Rays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Chromatic Aberrations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Diamond </a:t>
            </a:r>
            <a:r>
              <a:rPr lang="en-US" sz="3200" dirty="0" err="1">
                <a:solidFill>
                  <a:schemeClr val="tx1"/>
                </a:solidFill>
              </a:rPr>
              <a:t>PenTile</a:t>
            </a:r>
            <a:r>
              <a:rPr lang="en-US" sz="3200" dirty="0">
                <a:solidFill>
                  <a:schemeClr val="tx1"/>
                </a:solidFill>
              </a:rPr>
              <a:t> vs RGB Stripe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Ghosting Effect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Screen Door Effect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3F4BC-4EC6-48E5-87EC-F98F5D127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81" y="1797247"/>
            <a:ext cx="3800475" cy="210502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EBC5FD0-4F11-41A7-B2C3-DAC5C1A2971A}"/>
              </a:ext>
            </a:extLst>
          </p:cNvPr>
          <p:cNvSpPr txBox="1">
            <a:spLocks/>
          </p:cNvSpPr>
          <p:nvPr/>
        </p:nvSpPr>
        <p:spPr>
          <a:xfrm>
            <a:off x="7687031" y="5546680"/>
            <a:ext cx="1871286" cy="11716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D700"/>
              </a:buClr>
            </a:pPr>
            <a:r>
              <a:rPr lang="en-US" sz="3200" dirty="0" err="1">
                <a:solidFill>
                  <a:schemeClr val="tx1"/>
                </a:solidFill>
              </a:rPr>
              <a:t>DiamondPenTile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288A74-5198-4C4D-AC7D-E881D6C47AAF}"/>
              </a:ext>
            </a:extLst>
          </p:cNvPr>
          <p:cNvSpPr txBox="1">
            <a:spLocks/>
          </p:cNvSpPr>
          <p:nvPr/>
        </p:nvSpPr>
        <p:spPr>
          <a:xfrm>
            <a:off x="9926127" y="5553595"/>
            <a:ext cx="1568697" cy="10275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D700"/>
              </a:buClr>
            </a:pPr>
            <a:r>
              <a:rPr lang="en-US" sz="3200" dirty="0">
                <a:solidFill>
                  <a:schemeClr val="tx1"/>
                </a:solidFill>
              </a:rPr>
              <a:t>RGB Stripe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B240D5E-8B49-4AF9-8346-AD22652D41AE}"/>
              </a:ext>
            </a:extLst>
          </p:cNvPr>
          <p:cNvSpPr txBox="1">
            <a:spLocks/>
          </p:cNvSpPr>
          <p:nvPr/>
        </p:nvSpPr>
        <p:spPr>
          <a:xfrm>
            <a:off x="7944326" y="3580692"/>
            <a:ext cx="3508294" cy="5692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D700"/>
              </a:buClr>
            </a:pPr>
            <a:r>
              <a:rPr lang="en-US" sz="3200" dirty="0">
                <a:solidFill>
                  <a:schemeClr val="tx1"/>
                </a:solidFill>
              </a:rPr>
              <a:t>Fresnel Lens</a:t>
            </a:r>
          </a:p>
        </p:txBody>
      </p:sp>
    </p:spTree>
    <p:extLst>
      <p:ext uri="{BB962C8B-B14F-4D97-AF65-F5344CB8AC3E}">
        <p14:creationId xmlns:p14="http://schemas.microsoft.com/office/powerpoint/2010/main" val="248201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9B5BD97-68B4-47FA-9E13-749133FED2F9}"/>
              </a:ext>
            </a:extLst>
          </p:cNvPr>
          <p:cNvSpPr txBox="1">
            <a:spLocks/>
          </p:cNvSpPr>
          <p:nvPr/>
        </p:nvSpPr>
        <p:spPr>
          <a:xfrm>
            <a:off x="914400" y="1371601"/>
            <a:ext cx="10948387" cy="914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</a:rPr>
              <a:t>2D Rendering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23C5A-0177-4997-9CD0-C9BF929E1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5" y="2286001"/>
            <a:ext cx="9202131" cy="128401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B587D3D-83EF-4A49-AD1B-764362C4E972}"/>
              </a:ext>
            </a:extLst>
          </p:cNvPr>
          <p:cNvSpPr txBox="1">
            <a:spLocks/>
          </p:cNvSpPr>
          <p:nvPr/>
        </p:nvSpPr>
        <p:spPr>
          <a:xfrm>
            <a:off x="914400" y="3701143"/>
            <a:ext cx="8817285" cy="23513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Crisp texts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What you see is what you get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Good anti-aliasing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High angular resolution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6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9B5BD97-68B4-47FA-9E13-749133FED2F9}"/>
              </a:ext>
            </a:extLst>
          </p:cNvPr>
          <p:cNvSpPr txBox="1">
            <a:spLocks/>
          </p:cNvSpPr>
          <p:nvPr/>
        </p:nvSpPr>
        <p:spPr>
          <a:xfrm>
            <a:off x="914400" y="1371601"/>
            <a:ext cx="10948387" cy="914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</a:rPr>
              <a:t>3D VR Rendering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B587D3D-83EF-4A49-AD1B-764362C4E972}"/>
              </a:ext>
            </a:extLst>
          </p:cNvPr>
          <p:cNvSpPr txBox="1">
            <a:spLocks/>
          </p:cNvSpPr>
          <p:nvPr/>
        </p:nvSpPr>
        <p:spPr>
          <a:xfrm>
            <a:off x="914400" y="2608943"/>
            <a:ext cx="8817285" cy="16401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chemeClr val="tx1"/>
                </a:solidFill>
              </a:rPr>
              <a:t>Timewrap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reprojects</a:t>
            </a:r>
            <a:r>
              <a:rPr lang="en-US" sz="3200" dirty="0">
                <a:solidFill>
                  <a:schemeClr val="tx1"/>
                </a:solidFill>
              </a:rPr>
              <a:t> the rendered image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Low angular resolution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Expensive antialiasing</a:t>
            </a:r>
          </a:p>
        </p:txBody>
      </p:sp>
    </p:spTree>
    <p:extLst>
      <p:ext uri="{BB962C8B-B14F-4D97-AF65-F5344CB8AC3E}">
        <p14:creationId xmlns:p14="http://schemas.microsoft.com/office/powerpoint/2010/main" val="267597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5F12ED0-5F2F-4BFC-9AED-668FFCEF7C36}"/>
              </a:ext>
            </a:extLst>
          </p:cNvPr>
          <p:cNvSpPr txBox="1">
            <a:spLocks/>
          </p:cNvSpPr>
          <p:nvPr/>
        </p:nvSpPr>
        <p:spPr>
          <a:xfrm>
            <a:off x="557815" y="1238059"/>
            <a:ext cx="10948387" cy="590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3D VR Rendering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C0D76E-9A21-4917-9234-FB1B28F5F5BB}"/>
              </a:ext>
            </a:extLst>
          </p:cNvPr>
          <p:cNvCxnSpPr>
            <a:cxnSpLocks/>
          </p:cNvCxnSpPr>
          <p:nvPr/>
        </p:nvCxnSpPr>
        <p:spPr>
          <a:xfrm>
            <a:off x="6187440" y="2438400"/>
            <a:ext cx="0" cy="2763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2D3D348-7AEB-4E3C-9732-722252988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73" y="3799327"/>
            <a:ext cx="1470799" cy="2573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7E565A-1D56-4659-947F-A3B1675CD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13" y="3802747"/>
            <a:ext cx="980533" cy="25738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AB8BA6-5C7D-421E-AA60-3D4023BBC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23" y="3703788"/>
            <a:ext cx="4973496" cy="1981200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17F00FCC-37FF-4D1F-B7C6-3808B19B5C38}"/>
              </a:ext>
            </a:extLst>
          </p:cNvPr>
          <p:cNvSpPr txBox="1">
            <a:spLocks/>
          </p:cNvSpPr>
          <p:nvPr/>
        </p:nvSpPr>
        <p:spPr>
          <a:xfrm>
            <a:off x="557814" y="2438400"/>
            <a:ext cx="5554945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D700"/>
                </a:solidFill>
              </a:rPr>
              <a:t>Asynchronous </a:t>
            </a:r>
            <a:r>
              <a:rPr lang="en-US" sz="2600" b="1" dirty="0" err="1">
                <a:solidFill>
                  <a:srgbClr val="00D700"/>
                </a:solidFill>
              </a:rPr>
              <a:t>Timewarp</a:t>
            </a:r>
            <a:endParaRPr lang="en-US" sz="2600" b="1" dirty="0">
              <a:solidFill>
                <a:srgbClr val="00D700"/>
              </a:solidFill>
            </a:endParaRPr>
          </a:p>
          <a:p>
            <a:pPr algn="l"/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x1.33+ </a:t>
            </a:r>
            <a:r>
              <a:rPr lang="en-US" sz="2000" dirty="0" err="1">
                <a:solidFill>
                  <a:schemeClr val="tx1"/>
                </a:solidFill>
              </a:rPr>
              <a:t>supersampling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Timewarp</a:t>
            </a:r>
            <a:r>
              <a:rPr lang="en-US" sz="2000" dirty="0">
                <a:solidFill>
                  <a:schemeClr val="tx1"/>
                </a:solidFill>
              </a:rPr>
              <a:t> transforms the rendered image,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to significantly reduce the motion-to-photon delay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F88262C-2EC7-488E-AB19-0815DC0BF92F}"/>
              </a:ext>
            </a:extLst>
          </p:cNvPr>
          <p:cNvSpPr txBox="1">
            <a:spLocks/>
          </p:cNvSpPr>
          <p:nvPr/>
        </p:nvSpPr>
        <p:spPr>
          <a:xfrm>
            <a:off x="6568440" y="2438400"/>
            <a:ext cx="5348436" cy="12046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D700"/>
                </a:solidFill>
              </a:rPr>
              <a:t>Jitter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x4 multisampling</a:t>
            </a:r>
          </a:p>
          <a:p>
            <a:pPr algn="l"/>
            <a:br>
              <a:rPr lang="en-US" sz="2000" dirty="0">
                <a:solidFill>
                  <a:schemeClr val="tx1"/>
                </a:solidFill>
              </a:rPr>
            </a:b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2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8BE79F-D561-40EB-8824-AF94EC30E66E}"/>
              </a:ext>
            </a:extLst>
          </p:cNvPr>
          <p:cNvSpPr txBox="1">
            <a:spLocks/>
          </p:cNvSpPr>
          <p:nvPr/>
        </p:nvSpPr>
        <p:spPr>
          <a:xfrm>
            <a:off x="914398" y="1409049"/>
            <a:ext cx="9372601" cy="968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</a:rPr>
              <a:t>VR QuickStart with Unity3D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2684B-0D7E-4D35-AF00-6689C2D7C2ED}"/>
              </a:ext>
            </a:extLst>
          </p:cNvPr>
          <p:cNvSpPr/>
          <p:nvPr/>
        </p:nvSpPr>
        <p:spPr>
          <a:xfrm>
            <a:off x="914400" y="4772787"/>
            <a:ext cx="5941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52">
              <a:spcBef>
                <a:spcPts val="900"/>
              </a:spcBef>
              <a:buClr>
                <a:srgbClr val="5CE500"/>
              </a:buClr>
            </a:pPr>
            <a:r>
              <a:rPr lang="en-AU" sz="2400" b="1" dirty="0">
                <a:solidFill>
                  <a:srgbClr val="373A3E"/>
                </a:solidFill>
              </a:rPr>
              <a:t>Panayot Cankov</a:t>
            </a:r>
            <a:r>
              <a:rPr lang="en-AU" sz="2400" dirty="0">
                <a:solidFill>
                  <a:srgbClr val="373A3E"/>
                </a:solidFill>
              </a:rPr>
              <a:t> | Principal Software Engineer</a:t>
            </a:r>
            <a:endParaRPr lang="en-A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1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F3FC22-54E3-4A83-A880-DA2ADE051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2822"/>
            <a:ext cx="12588567" cy="68647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975F-382F-4ACB-8534-09C8D2872954}"/>
              </a:ext>
            </a:extLst>
          </p:cNvPr>
          <p:cNvSpPr txBox="1">
            <a:spLocks/>
          </p:cNvSpPr>
          <p:nvPr/>
        </p:nvSpPr>
        <p:spPr>
          <a:xfrm>
            <a:off x="262539" y="333463"/>
            <a:ext cx="7123992" cy="987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What is Virtual Reality?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DE95E-4B0D-4C1A-AAB2-539216509548}"/>
              </a:ext>
            </a:extLst>
          </p:cNvPr>
          <p:cNvSpPr txBox="1">
            <a:spLocks/>
          </p:cNvSpPr>
          <p:nvPr/>
        </p:nvSpPr>
        <p:spPr>
          <a:xfrm>
            <a:off x="262539" y="5863320"/>
            <a:ext cx="5376261" cy="9211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chemeClr val="bg1"/>
                </a:solidFill>
              </a:rPr>
              <a:t>Fully enclosed, synthetic experience with no sense of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1576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77FE-1BF1-4DD1-B544-013C455EA037}"/>
              </a:ext>
            </a:extLst>
          </p:cNvPr>
          <p:cNvSpPr txBox="1">
            <a:spLocks/>
          </p:cNvSpPr>
          <p:nvPr/>
        </p:nvSpPr>
        <p:spPr>
          <a:xfrm>
            <a:off x="914400" y="1371601"/>
            <a:ext cx="10948387" cy="914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</a:rPr>
              <a:t>Safety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2A629D-D4D4-4F22-A387-900C1A7591BB}"/>
              </a:ext>
            </a:extLst>
          </p:cNvPr>
          <p:cNvSpPr txBox="1">
            <a:spLocks/>
          </p:cNvSpPr>
          <p:nvPr/>
        </p:nvSpPr>
        <p:spPr>
          <a:xfrm>
            <a:off x="914400" y="2286001"/>
            <a:ext cx="8817285" cy="368678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Security in Public Spaces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Play Space Guardian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Cyber Sickness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95966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5F12ED0-5F2F-4BFC-9AED-668FFCEF7C36}"/>
              </a:ext>
            </a:extLst>
          </p:cNvPr>
          <p:cNvSpPr txBox="1">
            <a:spLocks/>
          </p:cNvSpPr>
          <p:nvPr/>
        </p:nvSpPr>
        <p:spPr>
          <a:xfrm>
            <a:off x="557815" y="1238059"/>
            <a:ext cx="10948387" cy="590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Tethered VR Hardware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0BB552E-0FE1-4353-86FA-BAFC8B54851A}"/>
              </a:ext>
            </a:extLst>
          </p:cNvPr>
          <p:cNvSpPr txBox="1">
            <a:spLocks/>
          </p:cNvSpPr>
          <p:nvPr/>
        </p:nvSpPr>
        <p:spPr>
          <a:xfrm>
            <a:off x="595915" y="2438400"/>
            <a:ext cx="3362426" cy="495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D700"/>
                </a:solidFill>
              </a:rPr>
              <a:t>Oculus Rift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717D0B-04BB-4D74-A743-7834DF7DD90B}"/>
              </a:ext>
            </a:extLst>
          </p:cNvPr>
          <p:cNvSpPr txBox="1">
            <a:spLocks/>
          </p:cNvSpPr>
          <p:nvPr/>
        </p:nvSpPr>
        <p:spPr>
          <a:xfrm>
            <a:off x="4678722" y="2438400"/>
            <a:ext cx="3328385" cy="495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D700"/>
                </a:solidFill>
              </a:rPr>
              <a:t>HTC </a:t>
            </a:r>
            <a:r>
              <a:rPr lang="en-US" sz="2600" b="1" dirty="0" err="1">
                <a:solidFill>
                  <a:srgbClr val="00D700"/>
                </a:solidFill>
              </a:rPr>
              <a:t>Vive</a:t>
            </a:r>
            <a:r>
              <a:rPr lang="en-US" sz="2600" b="1" dirty="0">
                <a:solidFill>
                  <a:srgbClr val="00D700"/>
                </a:solidFill>
              </a:rPr>
              <a:t> Pro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9449E34-99CD-4F7F-9D6F-8898D1E2920B}"/>
              </a:ext>
            </a:extLst>
          </p:cNvPr>
          <p:cNvSpPr txBox="1">
            <a:spLocks/>
          </p:cNvSpPr>
          <p:nvPr/>
        </p:nvSpPr>
        <p:spPr>
          <a:xfrm>
            <a:off x="10093658" y="2438400"/>
            <a:ext cx="1502427" cy="495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D700"/>
                </a:solidFill>
              </a:rPr>
              <a:t>PC GPU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CCE54B-1F99-4CAA-BC20-872BFE054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3" y="3194590"/>
            <a:ext cx="3911769" cy="2200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358B32-EA96-4293-B3BC-16EEDC1EF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59" y="3194591"/>
            <a:ext cx="4400738" cy="2200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6A6057-CED3-48A6-B877-D7FEB8F70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22325" y="3642192"/>
            <a:ext cx="2415542" cy="1150956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BA1FC1F-7AF4-4472-868B-0A1DAD1D4A7E}"/>
              </a:ext>
            </a:extLst>
          </p:cNvPr>
          <p:cNvSpPr txBox="1">
            <a:spLocks/>
          </p:cNvSpPr>
          <p:nvPr/>
        </p:nvSpPr>
        <p:spPr>
          <a:xfrm>
            <a:off x="9068477" y="4056650"/>
            <a:ext cx="933464" cy="47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8978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5F12ED0-5F2F-4BFC-9AED-668FFCEF7C36}"/>
              </a:ext>
            </a:extLst>
          </p:cNvPr>
          <p:cNvSpPr txBox="1">
            <a:spLocks/>
          </p:cNvSpPr>
          <p:nvPr/>
        </p:nvSpPr>
        <p:spPr>
          <a:xfrm>
            <a:off x="557815" y="1238059"/>
            <a:ext cx="10948387" cy="590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Mobile VR Hardware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0BB552E-0FE1-4353-86FA-BAFC8B54851A}"/>
              </a:ext>
            </a:extLst>
          </p:cNvPr>
          <p:cNvSpPr txBox="1">
            <a:spLocks/>
          </p:cNvSpPr>
          <p:nvPr/>
        </p:nvSpPr>
        <p:spPr>
          <a:xfrm>
            <a:off x="595915" y="2438400"/>
            <a:ext cx="3362426" cy="495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D700"/>
                </a:solidFill>
              </a:rPr>
              <a:t>Oculus Quest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717D0B-04BB-4D74-A743-7834DF7DD90B}"/>
              </a:ext>
            </a:extLst>
          </p:cNvPr>
          <p:cNvSpPr txBox="1">
            <a:spLocks/>
          </p:cNvSpPr>
          <p:nvPr/>
        </p:nvSpPr>
        <p:spPr>
          <a:xfrm>
            <a:off x="4785402" y="2438400"/>
            <a:ext cx="3328385" cy="495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D700"/>
                </a:solidFill>
              </a:rPr>
              <a:t>HTC Cosmos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9449E34-99CD-4F7F-9D6F-8898D1E2920B}"/>
              </a:ext>
            </a:extLst>
          </p:cNvPr>
          <p:cNvSpPr txBox="1">
            <a:spLocks/>
          </p:cNvSpPr>
          <p:nvPr/>
        </p:nvSpPr>
        <p:spPr>
          <a:xfrm>
            <a:off x="8931317" y="2438400"/>
            <a:ext cx="3328385" cy="990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D700"/>
                </a:solidFill>
              </a:rPr>
              <a:t>Snapdragon</a:t>
            </a:r>
          </a:p>
          <a:p>
            <a:pPr algn="l"/>
            <a:r>
              <a:rPr lang="en-US" dirty="0"/>
              <a:t>Snapdragon 845 VR Development Kit</a:t>
            </a:r>
            <a:endParaRPr lang="en-US" sz="2600" b="1" dirty="0">
              <a:solidFill>
                <a:srgbClr val="00D7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76500-1A2A-4A5A-BC49-3D705302C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3471365"/>
            <a:ext cx="3124200" cy="1944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37D8A5-4284-42FA-873F-6D34E5984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55" y="3512482"/>
            <a:ext cx="3674985" cy="2071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3942AD-0F9B-4756-9159-D7ECCDD05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52" y="3452315"/>
            <a:ext cx="2280573" cy="19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6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0D32E-EE0B-4810-9BC1-1F088DF5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40" y="2965178"/>
            <a:ext cx="2135505" cy="1114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A83ADE-911A-44A6-ADAD-AF68BB0B7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4" y="2931079"/>
            <a:ext cx="2027504" cy="126191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35F12ED0-5F2F-4BFC-9AED-668FFCEF7C36}"/>
              </a:ext>
            </a:extLst>
          </p:cNvPr>
          <p:cNvSpPr txBox="1">
            <a:spLocks/>
          </p:cNvSpPr>
          <p:nvPr/>
        </p:nvSpPr>
        <p:spPr>
          <a:xfrm>
            <a:off x="557815" y="1238059"/>
            <a:ext cx="10948387" cy="590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Mobile VR vs Mobile Phone Hardware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0BB552E-0FE1-4353-86FA-BAFC8B54851A}"/>
              </a:ext>
            </a:extLst>
          </p:cNvPr>
          <p:cNvSpPr txBox="1">
            <a:spLocks/>
          </p:cNvSpPr>
          <p:nvPr/>
        </p:nvSpPr>
        <p:spPr>
          <a:xfrm>
            <a:off x="557814" y="2438400"/>
            <a:ext cx="5248619" cy="4221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D700"/>
                </a:solidFill>
              </a:rPr>
              <a:t>Oculus Quest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Qualcomm Snapdragon 835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OLED, </a:t>
            </a:r>
            <a:r>
              <a:rPr lang="it-IT" sz="2000" dirty="0">
                <a:solidFill>
                  <a:schemeClr val="tx1"/>
                </a:solidFill>
              </a:rPr>
              <a:t>1440 x 1600 x 2, 72Hz</a:t>
            </a:r>
          </a:p>
          <a:p>
            <a:pPr algn="l"/>
            <a:r>
              <a:rPr lang="it-IT" sz="2000" dirty="0">
                <a:solidFill>
                  <a:schemeClr val="tx1"/>
                </a:solidFill>
              </a:rPr>
              <a:t>Adreno 540</a:t>
            </a:r>
          </a:p>
          <a:p>
            <a:pPr algn="l"/>
            <a:r>
              <a:rPr lang="it-IT" sz="2000" dirty="0">
                <a:solidFill>
                  <a:schemeClr val="tx1"/>
                </a:solidFill>
              </a:rPr>
              <a:t>4GB Ram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Li-ion battery (2-3 hours playtime)</a:t>
            </a:r>
          </a:p>
          <a:p>
            <a:pPr algn="l"/>
            <a:r>
              <a:rPr lang="it-IT" sz="2000" dirty="0">
                <a:solidFill>
                  <a:schemeClr val="tx1"/>
                </a:solidFill>
              </a:rPr>
              <a:t>571g</a:t>
            </a:r>
          </a:p>
          <a:p>
            <a:pPr algn="l"/>
            <a:r>
              <a:rPr lang="it-IT" sz="2000" dirty="0">
                <a:solidFill>
                  <a:schemeClr val="tx1"/>
                </a:solidFill>
              </a:rPr>
              <a:t>4 Monochromic Cameras</a:t>
            </a:r>
          </a:p>
          <a:p>
            <a:pPr algn="l"/>
            <a:r>
              <a:rPr lang="it-IT" sz="2000" dirty="0">
                <a:solidFill>
                  <a:schemeClr val="tx1"/>
                </a:solidFill>
              </a:rPr>
              <a:t>Android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C0D76E-9A21-4917-9234-FB1B28F5F5BB}"/>
              </a:ext>
            </a:extLst>
          </p:cNvPr>
          <p:cNvCxnSpPr>
            <a:cxnSpLocks/>
          </p:cNvCxnSpPr>
          <p:nvPr/>
        </p:nvCxnSpPr>
        <p:spPr>
          <a:xfrm>
            <a:off x="6187440" y="2438400"/>
            <a:ext cx="0" cy="2763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9449E34-99CD-4F7F-9D6F-8898D1E2920B}"/>
              </a:ext>
            </a:extLst>
          </p:cNvPr>
          <p:cNvSpPr txBox="1">
            <a:spLocks/>
          </p:cNvSpPr>
          <p:nvPr/>
        </p:nvSpPr>
        <p:spPr>
          <a:xfrm>
            <a:off x="6568440" y="2438400"/>
            <a:ext cx="4919737" cy="4221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D700"/>
                </a:solidFill>
              </a:rPr>
              <a:t>Google Pixel 2 XL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Qualcomm Snapdragon 835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pOLED</a:t>
            </a:r>
            <a:r>
              <a:rPr lang="en-US" sz="2000" dirty="0">
                <a:solidFill>
                  <a:schemeClr val="tx1"/>
                </a:solidFill>
              </a:rPr>
              <a:t>, 1440 x 2880, 60Hz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Adreno 540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4GB Ram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Li-Ion battery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175g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2 Cameras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4616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36AA90-FCE9-4A64-A76C-9AE539C17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" r="10016" b="2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F6DF8A6-3A19-4224-B661-A1D4AA252C31}"/>
              </a:ext>
            </a:extLst>
          </p:cNvPr>
          <p:cNvSpPr txBox="1">
            <a:spLocks/>
          </p:cNvSpPr>
          <p:nvPr/>
        </p:nvSpPr>
        <p:spPr>
          <a:xfrm>
            <a:off x="914400" y="1371601"/>
            <a:ext cx="10948387" cy="914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</a:rPr>
              <a:t>Quest Tracking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BA49AA-9B30-4803-A8DA-3B2B8F675801}"/>
              </a:ext>
            </a:extLst>
          </p:cNvPr>
          <p:cNvSpPr txBox="1">
            <a:spLocks/>
          </p:cNvSpPr>
          <p:nvPr/>
        </p:nvSpPr>
        <p:spPr>
          <a:xfrm>
            <a:off x="914400" y="2286001"/>
            <a:ext cx="8817285" cy="368678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4 monochromic cameras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6DoF Inside-out tracking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6DoF Controllers tracking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Play Area Guardian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Hand tracking coming soon</a:t>
            </a:r>
          </a:p>
        </p:txBody>
      </p:sp>
    </p:spTree>
    <p:extLst>
      <p:ext uri="{BB962C8B-B14F-4D97-AF65-F5344CB8AC3E}">
        <p14:creationId xmlns:p14="http://schemas.microsoft.com/office/powerpoint/2010/main" val="43717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D3A03F-7887-49A3-82E7-D20AC01DD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3630"/>
            <a:ext cx="702945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B587D3D-83EF-4A49-AD1B-764362C4E972}"/>
              </a:ext>
            </a:extLst>
          </p:cNvPr>
          <p:cNvSpPr txBox="1">
            <a:spLocks/>
          </p:cNvSpPr>
          <p:nvPr/>
        </p:nvSpPr>
        <p:spPr>
          <a:xfrm>
            <a:off x="838201" y="1382165"/>
            <a:ext cx="4869179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lnSpc>
                <a:spcPct val="90000"/>
              </a:lnSpc>
              <a:spcAft>
                <a:spcPts val="600"/>
              </a:spcAft>
              <a:buClr>
                <a:srgbClr val="00D700"/>
              </a:buCl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C112B8-7C63-4159-9644-E1D45777FF49}"/>
              </a:ext>
            </a:extLst>
          </p:cNvPr>
          <p:cNvSpPr txBox="1">
            <a:spLocks/>
          </p:cNvSpPr>
          <p:nvPr/>
        </p:nvSpPr>
        <p:spPr>
          <a:xfrm>
            <a:off x="914400" y="1371601"/>
            <a:ext cx="10948387" cy="914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</a:rPr>
              <a:t>Quest Audio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1A9F79-A013-468E-B6DA-B098FC1A0FA3}"/>
              </a:ext>
            </a:extLst>
          </p:cNvPr>
          <p:cNvSpPr txBox="1">
            <a:spLocks/>
          </p:cNvSpPr>
          <p:nvPr/>
        </p:nvSpPr>
        <p:spPr>
          <a:xfrm>
            <a:off x="914400" y="2286001"/>
            <a:ext cx="8817285" cy="368678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Built-in Headset speakers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Over-the-ear waveguide</a:t>
            </a:r>
          </a:p>
          <a:p>
            <a:pPr marL="571500" indent="-571500">
              <a:buClr>
                <a:srgbClr val="00D7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Positional Audio</a:t>
            </a:r>
          </a:p>
        </p:txBody>
      </p:sp>
    </p:spTree>
    <p:extLst>
      <p:ext uri="{BB962C8B-B14F-4D97-AF65-F5344CB8AC3E}">
        <p14:creationId xmlns:p14="http://schemas.microsoft.com/office/powerpoint/2010/main" val="387996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197</Words>
  <Application>Microsoft Office PowerPoint</Application>
  <PresentationFormat>Widescreen</PresentationFormat>
  <Paragraphs>111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Panayot Cankov</dc:creator>
  <cp:lastModifiedBy>Panayot Cankov</cp:lastModifiedBy>
  <cp:revision>3</cp:revision>
  <dcterms:created xsi:type="dcterms:W3CDTF">2019-10-14T14:42:10Z</dcterms:created>
  <dcterms:modified xsi:type="dcterms:W3CDTF">2019-10-14T15:06:27Z</dcterms:modified>
</cp:coreProperties>
</file>