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43" r:id="rId4"/>
    <p:sldId id="348" r:id="rId6"/>
    <p:sldId id="347" r:id="rId7"/>
    <p:sldId id="342" r:id="rId8"/>
    <p:sldId id="349" r:id="rId9"/>
    <p:sldId id="34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6" autoAdjust="0"/>
    <p:restoredTop sz="77556" autoAdjust="0"/>
  </p:normalViewPr>
  <p:slideViewPr>
    <p:cSldViewPr snapToGrid="0">
      <p:cViewPr varScale="1">
        <p:scale>
          <a:sx n="85" d="100"/>
          <a:sy n="85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状态决定了输入的处理方式。通过调用函数改变</a:t>
            </a:r>
            <a:r>
              <a:rPr lang="en-US" altLang="zh-CN" dirty="0"/>
              <a:t>OpenGL</a:t>
            </a:r>
            <a:r>
              <a:rPr lang="zh-CN" altLang="en-US" dirty="0"/>
              <a:t>的状态从而改变输出的像素。</a:t>
            </a:r>
            <a:endParaRPr lang="en-US" altLang="zh-CN" dirty="0"/>
          </a:p>
          <a:p>
            <a:r>
              <a:rPr lang="zh-CN" altLang="en-US"/>
              <a:t>包括指定颜色、观察条件、材质属性和其他许多变量的函数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状态决定了输入的处理方式。通过调用函数改变</a:t>
            </a:r>
            <a:r>
              <a:rPr lang="en-US" altLang="zh-CN" dirty="0"/>
              <a:t>OpenGL</a:t>
            </a:r>
            <a:r>
              <a:rPr lang="zh-CN" altLang="en-US" dirty="0"/>
              <a:t>的状态从而改变输出的像素。</a:t>
            </a:r>
            <a:endParaRPr lang="en-US" altLang="zh-CN" dirty="0"/>
          </a:p>
          <a:p>
            <a:r>
              <a:rPr lang="zh-CN" altLang="en-US"/>
              <a:t>包括指定颜色、观察条件、材质属性和其他许多变量的函数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状态决定了输入的处理方式。通过调用函数改变</a:t>
            </a:r>
            <a:r>
              <a:rPr lang="en-US" altLang="zh-CN" dirty="0"/>
              <a:t>OpenGL</a:t>
            </a:r>
            <a:r>
              <a:rPr lang="zh-CN" altLang="en-US" dirty="0"/>
              <a:t>的状态从而改变输出的像素。</a:t>
            </a:r>
            <a:endParaRPr lang="en-US" altLang="zh-CN" dirty="0"/>
          </a:p>
          <a:p>
            <a:r>
              <a:rPr lang="zh-CN" altLang="en-US"/>
              <a:t>包括指定颜色、观察条件、材质属性和其他许多变量的函数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Thanks</a:t>
            </a:r>
            <a:endParaRPr lang="zh-CN" altLang="en-US" sz="5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0</a:t>
            </a:r>
            <a:endParaRPr lang="en-US" altLang="zh-CN" sz="2400" b="1" dirty="0">
              <a:latin typeface="+mj-ea"/>
            </a:endParaRPr>
          </a:p>
          <a:p>
            <a:r>
              <a:rPr lang="zh-CN" altLang="en-US" sz="2400" b="1" dirty="0">
                <a:latin typeface="+mj-ea"/>
              </a:rPr>
              <a:t>（前置实验）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Computer Graphics</a:t>
            </a:r>
            <a:endParaRPr lang="en-US" altLang="zh-CN" sz="3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157468"/>
            <a:ext cx="9765552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图形应用程序的三要素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指定绘制对象</a:t>
            </a:r>
            <a:r>
              <a:rPr lang="en-US" altLang="zh-CN" sz="2400" kern="100" dirty="0">
                <a:latin typeface="Arial" panose="020B0604020202090204" pitchFamily="34" charset="0"/>
              </a:rPr>
              <a:t>	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描述对象的属性 </a:t>
            </a:r>
            <a:endParaRPr lang="zh-CN" altLang="en-US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定义这些对象被观察的方式 </a:t>
            </a:r>
            <a:endParaRPr lang="en-US" altLang="zh-CN" sz="2400" kern="100" dirty="0"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kern="100" dirty="0" err="1">
                <a:latin typeface="Arial" panose="020B0604020202090204" pitchFamily="34" charset="0"/>
                <a:sym typeface="Wingdings" panose="05000000000000000000" pitchFamily="2" charset="2"/>
              </a:rPr>
              <a:t>openGL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状态机</a:t>
            </a:r>
            <a:endParaRPr lang="en-US" altLang="zh-CN" sz="2400" kern="100" dirty="0">
              <a:latin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275" y="37217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</a:t>
            </a:r>
            <a:r>
              <a:rPr lang="en-US" altLang="zh-CN" sz="3200" dirty="0"/>
              <a:t>GL</a:t>
            </a: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0325" y="4018915"/>
            <a:ext cx="953198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157468"/>
            <a:ext cx="9765552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绘制流水线（</a:t>
            </a:r>
            <a:r>
              <a:rPr lang="en-US" altLang="zh-CN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pipeline model</a:t>
            </a: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）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几何处理器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光栅化器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片段处理器</a:t>
            </a:r>
            <a:endParaRPr lang="zh-CN" altLang="en-US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帧缓存</a:t>
            </a:r>
            <a:endParaRPr lang="zh-CN" altLang="en-US" sz="2400" kern="100" dirty="0">
              <a:latin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275" y="37217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</a:t>
            </a:r>
            <a:r>
              <a:rPr lang="en-US" altLang="zh-CN" sz="3200" dirty="0"/>
              <a:t>GL</a:t>
            </a:r>
            <a:endParaRPr lang="en-US" altLang="zh-CN" sz="32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1475" y="4347845"/>
            <a:ext cx="11449050" cy="1741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528" y="1190821"/>
            <a:ext cx="6321128" cy="50270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事件和回调函数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 - OpenGL</a:t>
            </a:r>
            <a:r>
              <a:rPr lang="zh-CN" altLang="en-US" sz="3200" dirty="0"/>
              <a:t>环境配置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279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配置</a:t>
            </a:r>
            <a:r>
              <a:rPr lang="en-US" altLang="zh-CN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OpenGL</a:t>
            </a: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环境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OpenGL</a:t>
            </a: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环境配置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编写简单程序进行验证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运行提供的示例程序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思考，并对示例程序进行改写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图形应用程序的三要素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指定绘制对象</a:t>
            </a:r>
            <a:r>
              <a:rPr lang="en-US" altLang="zh-CN" sz="2400" kern="100" dirty="0">
                <a:latin typeface="Arial" panose="020B0604020202090204" pitchFamily="34" charset="0"/>
              </a:rPr>
              <a:t>	</a:t>
            </a:r>
            <a:r>
              <a:rPr lang="en-US" altLang="zh-CN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如何画一个圆形？用多边形画？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描述对象的属性 </a:t>
            </a:r>
            <a:r>
              <a:rPr lang="en-US" altLang="zh-CN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如何改变顶点的颜色？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定义这些对象被观察的方式 </a:t>
            </a:r>
            <a:r>
              <a:rPr lang="en-US" altLang="zh-CN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如何改变图像在屏幕中的位置？</a:t>
            </a:r>
            <a:endParaRPr lang="en-US" altLang="zh-CN" sz="2400" kern="100" dirty="0"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Arial" panose="020B0604020202090204" pitchFamily="34" charset="0"/>
              </a:rPr>
              <a:t>阅读</a:t>
            </a:r>
            <a:r>
              <a:rPr lang="en-US" altLang="zh-CN" sz="2400" kern="100" dirty="0">
                <a:latin typeface="Arial" panose="020B0604020202090204" pitchFamily="34" charset="0"/>
              </a:rPr>
              <a:t>《OpenGL</a:t>
            </a:r>
            <a:r>
              <a:rPr lang="zh-CN" altLang="en-US" sz="2400" kern="100" dirty="0">
                <a:latin typeface="Arial" panose="020B0604020202090204" pitchFamily="34" charset="0"/>
              </a:rPr>
              <a:t>编程基础</a:t>
            </a:r>
            <a:r>
              <a:rPr lang="en-US" altLang="zh-CN" sz="2400" kern="100" dirty="0">
                <a:latin typeface="Arial" panose="020B0604020202090204" pitchFamily="34" charset="0"/>
              </a:rPr>
              <a:t>》1-2</a:t>
            </a:r>
            <a:r>
              <a:rPr lang="zh-CN" altLang="en-US" sz="2400" kern="100" dirty="0">
                <a:latin typeface="Arial" panose="020B0604020202090204" pitchFamily="34" charset="0"/>
              </a:rPr>
              <a:t>章，对上述问题进行思考，尝试进行编程</a:t>
            </a:r>
            <a:endParaRPr lang="en-US" altLang="zh-CN" sz="2400" kern="100" dirty="0">
              <a:latin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对示例程序进行改编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0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仿宋</vt:lpstr>
      <vt:lpstr>方正仿宋_GBK</vt:lpstr>
      <vt:lpstr>黑体</vt:lpstr>
      <vt:lpstr>汉仪中黑KW</vt:lpstr>
      <vt:lpstr>微软雅黑</vt:lpstr>
      <vt:lpstr>汉仪旗黑</vt:lpstr>
      <vt:lpstr>宋体</vt:lpstr>
      <vt:lpstr>Arial Unicode MS</vt:lpstr>
      <vt:lpstr>等线</vt:lpstr>
      <vt:lpstr>汉仪中等线KW</vt:lpstr>
      <vt:lpstr>黑体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parker</cp:lastModifiedBy>
  <cp:revision>571</cp:revision>
  <dcterms:created xsi:type="dcterms:W3CDTF">2024-03-07T06:35:53Z</dcterms:created>
  <dcterms:modified xsi:type="dcterms:W3CDTF">2024-03-07T06:35:53Z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27343E671DAFA3C5F476E865CFEF82C0_43</vt:lpwstr>
  </property>
  <property fmtid="{D5CDD505-2E9C-101B-9397-08002B2CF9AE}" pid="3" name="KSOProductBuildVer">
    <vt:lpwstr>2052-6.5.2.8766</vt:lpwstr>
  </property>
</Properties>
</file>