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42" r:id="rId5"/>
    <p:sldId id="405" r:id="rId6"/>
    <p:sldId id="406" r:id="rId7"/>
    <p:sldId id="407" r:id="rId8"/>
    <p:sldId id="408" r:id="rId9"/>
    <p:sldId id="410" r:id="rId10"/>
    <p:sldId id="411" r:id="rId11"/>
    <p:sldId id="409" r:id="rId12"/>
    <p:sldId id="412" r:id="rId13"/>
    <p:sldId id="413" r:id="rId14"/>
    <p:sldId id="414" r:id="rId15"/>
    <p:sldId id="388" r:id="rId16"/>
    <p:sldId id="389" r:id="rId17"/>
    <p:sldId id="392" r:id="rId18"/>
    <p:sldId id="393" r:id="rId19"/>
    <p:sldId id="391" r:id="rId20"/>
    <p:sldId id="396" r:id="rId21"/>
    <p:sldId id="425" r:id="rId22"/>
    <p:sldId id="398" r:id="rId23"/>
    <p:sldId id="358" r:id="rId24"/>
    <p:sldId id="341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4A7D"/>
    <a:srgbClr val="00FF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0550" autoAdjust="0"/>
  </p:normalViewPr>
  <p:slideViewPr>
    <p:cSldViewPr snapToGrid="0">
      <p:cViewPr varScale="1">
        <p:scale>
          <a:sx n="91" d="100"/>
          <a:sy n="91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9AB5-65EE-4BAD-A1C6-CE1AEEDE78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igen.tuxfamily.org/dox-3.3/group__QuickRefPage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80237903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4" Type="http://schemas.openxmlformats.org/officeDocument/2006/relationships/hyperlink" Target="https://eigen.tuxfamily.org/dox-3.3/group__QuickRefPage.html" TargetMode="External"/><Relationship Id="rId3" Type="http://schemas.openxmlformats.org/officeDocument/2006/relationships/hyperlink" Target="https://zhuanlan.zhihu.com/p/293023673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课件上有相应的变换矩阵，希望同学们自行推导，掌握了以后编写实验代码</a:t>
            </a:r>
            <a:endParaRPr lang="en-US" altLang="zh-CN" dirty="0"/>
          </a:p>
          <a:p>
            <a:r>
              <a:rPr lang="en-US" altLang="zh-CN" sz="1200" dirty="0">
                <a:hlinkClick r:id="rId3"/>
              </a:rPr>
              <a:t>Eigen: Quick reference guide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绕任意轴旋转的两种方法简单推导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课件上有相应的变换矩阵，希望同学们自行推导，掌握了以后编写实验代码</a:t>
            </a:r>
            <a:endParaRPr lang="en-US" altLang="zh-CN" dirty="0"/>
          </a:p>
          <a:p>
            <a:r>
              <a:rPr lang="en-US" altLang="zh-CN" sz="1200" kern="100" dirty="0">
                <a:cs typeface="Times New Roman" panose="02020603050405020304" pitchFamily="18" charset="0"/>
              </a:rPr>
              <a:t>Eigen</a:t>
            </a:r>
            <a:r>
              <a:rPr lang="zh-CN" altLang="en-US" sz="1200" kern="100" dirty="0">
                <a:cs typeface="Times New Roman" panose="02020603050405020304" pitchFamily="18" charset="0"/>
              </a:rPr>
              <a:t>使用：</a:t>
            </a:r>
            <a:r>
              <a:rPr lang="zh-CN" altLang="en-US" sz="1200" dirty="0">
                <a:hlinkClick r:id="rId3"/>
              </a:rPr>
              <a:t>快速入门</a:t>
            </a:r>
            <a:r>
              <a:rPr lang="en-US" altLang="zh-CN" sz="1200" dirty="0">
                <a:hlinkClick r:id="rId3"/>
              </a:rPr>
              <a:t>Eigen </a:t>
            </a:r>
            <a:r>
              <a:rPr lang="en-US" altLang="zh-CN" sz="1200" dirty="0"/>
              <a:t>(or </a:t>
            </a:r>
            <a:r>
              <a:rPr lang="en-US" altLang="zh-CN" sz="1200" dirty="0">
                <a:hlinkClick r:id="rId4"/>
              </a:rPr>
              <a:t>Eigen: Quick reference guide</a:t>
            </a:r>
            <a:r>
              <a:rPr lang="en-US" altLang="zh-CN" sz="1200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3D21-EA33-4203-BE34-55D8A4400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1ACB-66F3-489D-8BB6-9FDD0213A07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697356" y="3277319"/>
            <a:ext cx="4750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857896" y="2353989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42190" y="3539116"/>
            <a:ext cx="4229240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3319527" y="4018064"/>
            <a:ext cx="5474566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Contact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113183" y="546370"/>
            <a:ext cx="98993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1113183" y="181200"/>
            <a:ext cx="9899374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b="1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Main title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eigen.tuxfamily.org/dox-3.3/group__QuickRefPage.html" TargetMode="External"/><Relationship Id="rId1" Type="http://schemas.openxmlformats.org/officeDocument/2006/relationships/hyperlink" Target="https://zhuanlan.zhihu.com/p/293023673" TargetMode="Externa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76653"/>
            <a:ext cx="12207123" cy="2713052"/>
          </a:xfrm>
          <a:prstGeom prst="rect">
            <a:avLst/>
          </a:prstGeom>
        </p:spPr>
      </p:pic>
      <p:sp>
        <p:nvSpPr>
          <p:cNvPr id="8" name="文本占位符 4"/>
          <p:cNvSpPr>
            <a:spLocks noGrp="1"/>
          </p:cNvSpPr>
          <p:nvPr/>
        </p:nvSpPr>
        <p:spPr>
          <a:xfrm>
            <a:off x="1215876" y="2590191"/>
            <a:ext cx="9775370" cy="3651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计算机图形学实验</a:t>
            </a:r>
            <a:r>
              <a:rPr sz="2400" b="1" dirty="0"/>
              <a:t>5</a:t>
            </a:r>
            <a:endParaRPr lang="en-US" altLang="zh-CN" sz="2400" dirty="0"/>
          </a:p>
          <a:p>
            <a:r>
              <a:rPr lang="en-US" altLang="zh-CN" sz="2400" dirty="0"/>
              <a:t>Ray Tracing </a:t>
            </a:r>
            <a:endParaRPr lang="en-US" altLang="zh-CN" sz="2400" b="1" dirty="0"/>
          </a:p>
        </p:txBody>
      </p:sp>
      <p:sp>
        <p:nvSpPr>
          <p:cNvPr id="9" name="文本占位符 5"/>
          <p:cNvSpPr>
            <a:spLocks noGrp="1"/>
          </p:cNvSpPr>
          <p:nvPr/>
        </p:nvSpPr>
        <p:spPr>
          <a:xfrm>
            <a:off x="3474400" y="1853210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占位符 8"/>
          <p:cNvSpPr>
            <a:spLocks noGrp="1"/>
          </p:cNvSpPr>
          <p:nvPr/>
        </p:nvSpPr>
        <p:spPr>
          <a:xfrm>
            <a:off x="1065417" y="4257555"/>
            <a:ext cx="10061163" cy="3534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474401" y="1821098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73491" y="1067356"/>
            <a:ext cx="1107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www.xmu.edu.cn/images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4" y="3807555"/>
            <a:ext cx="313373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0838" y="0"/>
            <a:ext cx="9110324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46226" y="6154249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1》P27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1023" y="0"/>
            <a:ext cx="9149953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1》P32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绕任意轴旋转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1》P20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640" y="1611114"/>
            <a:ext cx="11094720" cy="43315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变换二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0864" y="1535227"/>
            <a:ext cx="9765552" cy="500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  <a:endParaRPr lang="zh-CN" altLang="en-US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《L5 Transformation 2》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阅读课件，利用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库，编写相应的变换矩阵，实现以下任务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gluLookAt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glOrtho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gluPerspective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glFrustum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glViewport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myLookAt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207" y="1650099"/>
            <a:ext cx="8901586" cy="46421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myLookAt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43" y="1366230"/>
            <a:ext cx="9239314" cy="50164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myOrtho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1099" y="1921741"/>
            <a:ext cx="8249801" cy="45440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5926" y="1477038"/>
            <a:ext cx="9765552" cy="57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把视景体内的坐标规范化到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(-1,1)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myOrtho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996" y="1224915"/>
            <a:ext cx="7773485" cy="53347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myViewport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85926" y="1477038"/>
            <a:ext cx="9765552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把规范化视景体中的内容“填入”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Viewport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height,width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13224" y="5165518"/>
            <a:ext cx="9765552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注意：这里的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WinY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坐标和窗口系统的坐标（例如鼠标获取）朝向是反的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需要颠倒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WinY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坐标再平移一个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height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的距离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8925" y="2447290"/>
            <a:ext cx="3994150" cy="25006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1930" y="1328420"/>
            <a:ext cx="4282440" cy="20326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240" y="3799205"/>
            <a:ext cx="3893820" cy="20237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8640" y="64014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200" dirty="0" err="1"/>
              <a:t>透视投影</a:t>
            </a:r>
            <a:endParaRPr lang="zh-CN" altLang="en-US" sz="3200" dirty="0" err="1"/>
          </a:p>
        </p:txBody>
      </p:sp>
      <p:sp>
        <p:nvSpPr>
          <p:cNvPr id="5" name="矩形 4"/>
          <p:cNvSpPr/>
          <p:nvPr/>
        </p:nvSpPr>
        <p:spPr>
          <a:xfrm>
            <a:off x="1498600" y="2110740"/>
            <a:ext cx="304546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200" dirty="0" err="1"/>
              <a:t>myPerspective</a:t>
            </a:r>
            <a:endParaRPr lang="en-US" altLang="zh-CN" sz="3200" dirty="0" err="1"/>
          </a:p>
        </p:txBody>
      </p:sp>
      <p:sp>
        <p:nvSpPr>
          <p:cNvPr id="6" name="矩形 5"/>
          <p:cNvSpPr/>
          <p:nvPr/>
        </p:nvSpPr>
        <p:spPr>
          <a:xfrm>
            <a:off x="1498600" y="4360545"/>
            <a:ext cx="235775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200" dirty="0" err="1"/>
              <a:t>myFrustum</a:t>
            </a:r>
            <a:endParaRPr lang="en-US" altLang="zh-CN" sz="3200" dirty="0" err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Ray Tracing</a:t>
            </a:r>
            <a:endParaRPr lang="en-US" altLang="zh-CN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055685" y="1708648"/>
            <a:ext cx="9765552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过往内容回顾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绕轴旋转和平移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绕任意轴旋转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缩放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myLookAt, myOrtho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myFrustum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myPerspective, myViewPort</a:t>
            </a:r>
            <a:endParaRPr lang="zh-CN" altLang="en-US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本次实验说明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Whitted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Style 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光线跟踪算法实现（填空）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作业提交说明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本节实验内容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0864" y="1535227"/>
            <a:ext cx="9765552" cy="4835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  <a:endParaRPr lang="zh-CN" altLang="en-US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《L7 Ray Tracing》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阅读课件，利用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库，在相应的函数下填空，实现以下任务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生成光线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实现阴影效果、镜面反射、折射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附加题：</a:t>
            </a:r>
            <a:r>
              <a:rPr lang="zh-CN" altLang="en-US" sz="2000" b="1" dirty="0"/>
              <a:t>在此代码基础上，生成一段小球从天而降的动画，可以考虑加入运动模糊、软阴影效果，小球弹跳符合物理规律。（根据实现情况，期末最终的实验成绩可以*</a:t>
            </a:r>
            <a:r>
              <a:rPr lang="en-US" altLang="zh-CN" sz="2000" b="1" dirty="0"/>
              <a:t>1.05~1.1</a:t>
            </a:r>
            <a:r>
              <a:rPr lang="zh-CN" altLang="en-US" sz="2000" b="1" dirty="0"/>
              <a:t>）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5937397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都需要提交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详细提交说明参照实验文档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提交方式为：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将代码源文件、可执行文件、实验报告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放到一个文件夹中，文件夹命名格式为：学号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姓名，压缩后上传到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服务器中相应目录下（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上传作业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/2024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每次实验作业的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提交截止日期为</a:t>
            </a:r>
            <a:r>
              <a:rPr 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日之前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3739" y="2300461"/>
            <a:ext cx="4292023" cy="27391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</a:rPr>
              <a:t>计算机图形学实验</a:t>
            </a:r>
            <a:r>
              <a:rPr lang="en-US" altLang="zh-CN" dirty="0">
                <a:latin typeface="+mj-ea"/>
              </a:rPr>
              <a:t>5</a:t>
            </a:r>
            <a:endParaRPr lang="en-US" altLang="zh-CN" dirty="0"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44948"/>
            <a:ext cx="12207123" cy="27130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变换一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0864" y="1535227"/>
            <a:ext cx="9765552" cy="500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  <a:endParaRPr lang="zh-CN" altLang="en-US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《L5 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Transfomation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》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cs typeface="Times New Roman" panose="02020603050405020304" pitchFamily="18" charset="0"/>
              </a:rPr>
              <a:t>使用：</a:t>
            </a:r>
            <a:r>
              <a:rPr lang="zh-CN" altLang="en-US" sz="2400" dirty="0">
                <a:hlinkClick r:id="rId1"/>
              </a:rPr>
              <a:t>快速入门</a:t>
            </a:r>
            <a:r>
              <a:rPr lang="en-US" altLang="zh-CN" sz="2400" dirty="0">
                <a:hlinkClick r:id="rId1"/>
              </a:rPr>
              <a:t>Eigen </a:t>
            </a:r>
            <a:r>
              <a:rPr lang="en-US" altLang="zh-CN" sz="2400" dirty="0"/>
              <a:t>(or </a:t>
            </a:r>
            <a:r>
              <a:rPr lang="en-US" altLang="zh-CN" sz="2400" dirty="0">
                <a:hlinkClick r:id="rId2"/>
              </a:rPr>
              <a:t>Eigen: Quick reference guide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在阅读了课件的相关内容后，利用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库，编写相应的变换矩阵，实现以下任务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绕轴旋转和平移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绕任意轴旋转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缩放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平移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110863" y="1535227"/>
                <a:ext cx="10119631" cy="640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有点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，经过平移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3" y="1535227"/>
                <a:ext cx="10119631" cy="640303"/>
              </a:xfrm>
              <a:prstGeom prst="rect">
                <a:avLst/>
              </a:prstGeom>
              <a:blipFill rotWithShape="1">
                <a:blip r:embed="rId1"/>
                <a:stretch>
                  <a:fillRect l="-2" t="-67" r="5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758141" y="2915461"/>
                <a:ext cx="3620194" cy="18234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141" y="2915461"/>
                <a:ext cx="3620194" cy="1823448"/>
              </a:xfrm>
              <a:prstGeom prst="rect">
                <a:avLst/>
              </a:prstGeom>
              <a:blipFill rotWithShape="1">
                <a:blip r:embed="rId2"/>
                <a:stretch>
                  <a:fillRect l="-13" t="-10" r="14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5815220" y="2915461"/>
            <a:ext cx="5045220" cy="2143424"/>
            <a:chOff x="2700796" y="4138543"/>
            <a:chExt cx="5045220" cy="214342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4654" y="4138543"/>
              <a:ext cx="2243450" cy="214342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700796" y="4599344"/>
                  <a:ext cx="1343286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36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36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3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796" y="4599344"/>
                  <a:ext cx="1343286" cy="92333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6402730" y="4599344"/>
                  <a:ext cx="1343286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36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3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altLang="zh-CN" sz="36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730" y="4599344"/>
                  <a:ext cx="1343286" cy="92333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缩放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110863" y="1535227"/>
                <a:ext cx="10119631" cy="671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有点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，经过缩放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3" y="1535227"/>
                <a:ext cx="10119631" cy="671195"/>
              </a:xfrm>
              <a:prstGeom prst="rect">
                <a:avLst/>
              </a:prstGeom>
              <a:blipFill rotWithShape="1">
                <a:blip r:embed="rId1"/>
                <a:stretch>
                  <a:fillRect l="-2" t="-64" r="5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758141" y="2915461"/>
                <a:ext cx="3620194" cy="18234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141" y="2915461"/>
                <a:ext cx="3620194" cy="1823448"/>
              </a:xfrm>
              <a:prstGeom prst="rect">
                <a:avLst/>
              </a:prstGeom>
              <a:blipFill rotWithShape="1">
                <a:blip r:embed="rId2"/>
                <a:stretch>
                  <a:fillRect l="-13" t="-10" r="14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140" y="2915461"/>
            <a:ext cx="2243450" cy="21434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790282" y="3376262"/>
                <a:ext cx="134328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36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282" y="3376262"/>
                <a:ext cx="1343286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26" t="-65" r="46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492216" y="3376262"/>
                <a:ext cx="134328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sz="3600" i="1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216" y="3376262"/>
                <a:ext cx="1343286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18" t="-65" r="3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6806" y="2915461"/>
            <a:ext cx="2457546" cy="21434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旋转（</a:t>
            </a:r>
            <a:r>
              <a:rPr lang="en-US" altLang="zh-CN" sz="3200" dirty="0"/>
              <a:t>2D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505" y="1687424"/>
            <a:ext cx="7023696" cy="45304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1》P18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旋转（</a:t>
            </a:r>
            <a:r>
              <a:rPr lang="en-US" altLang="zh-CN" sz="3200" dirty="0"/>
              <a:t>3D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1》P20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10864" y="1535227"/>
                <a:ext cx="10618394" cy="576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中的绕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轴逆时针旋转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坐标不变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4" y="1535227"/>
                <a:ext cx="10618394" cy="576248"/>
              </a:xfrm>
              <a:prstGeom prst="rect">
                <a:avLst/>
              </a:prstGeom>
              <a:blipFill rotWithShape="1">
                <a:blip r:embed="rId1"/>
                <a:stretch>
                  <a:fillRect l="-2" t="-75" r="2" b="-3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𝑦𝑐𝑜𝑠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𝑧𝑐𝑜𝑠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blipFill rotWithShape="1">
                <a:blip r:embed="rId2"/>
                <a:stretch>
                  <a:fillRect l="-2" t="-20" r="-189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671" y="3053148"/>
            <a:ext cx="3991532" cy="25721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418" y="3078212"/>
            <a:ext cx="3991532" cy="26084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旋转（</a:t>
            </a:r>
            <a:r>
              <a:rPr lang="en-US" altLang="zh-CN" sz="3200" dirty="0"/>
              <a:t>3D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1》P20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10864" y="1535227"/>
                <a:ext cx="10618394" cy="576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中的绕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轴逆时针旋转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坐标不变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4" y="1535227"/>
                <a:ext cx="10618394" cy="576248"/>
              </a:xfrm>
              <a:prstGeom prst="rect">
                <a:avLst/>
              </a:prstGeom>
              <a:blipFill rotWithShape="1">
                <a:blip r:embed="rId1"/>
                <a:stretch>
                  <a:fillRect l="-2" t="-75" r="2" b="-3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𝑥𝑐𝑜𝑠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𝑧𝑐𝑜𝑠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blipFill rotWithShape="1">
                <a:blip r:embed="rId2"/>
                <a:stretch>
                  <a:fillRect l="-2" t="-20" r="-4574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671" y="3053148"/>
            <a:ext cx="3991532" cy="25721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418" y="3078212"/>
            <a:ext cx="3991532" cy="260844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061" y="3078212"/>
            <a:ext cx="3837844" cy="25947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旋转（</a:t>
            </a:r>
            <a:r>
              <a:rPr lang="en-US" altLang="zh-CN" sz="3200" dirty="0"/>
              <a:t>3D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1》P20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10864" y="1535227"/>
                <a:ext cx="10618394" cy="1130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中的绕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轴逆时针旋转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坐标不变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等价于二维平面上绕原点逆时针旋转。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4" y="1535227"/>
                <a:ext cx="10618394" cy="1130246"/>
              </a:xfrm>
              <a:prstGeom prst="rect">
                <a:avLst/>
              </a:prstGeom>
              <a:blipFill rotWithShape="1">
                <a:blip r:embed="rId1"/>
                <a:stretch>
                  <a:fillRect l="-2" t="-38" r="2" b="-1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𝑥𝑐𝑜𝑠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𝑦𝑐𝑜𝑠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blipFill rotWithShape="1">
                <a:blip r:embed="rId2"/>
                <a:stretch>
                  <a:fillRect l="-2" t="-20" r="4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671" y="3053148"/>
            <a:ext cx="3991532" cy="257210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JiNTU2NDQ4NWRjZmUyNTAxNWM5MTc1ZmY1MDQ0ND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1809</Words>
  <Application>WPS 演示</Application>
  <PresentationFormat>宽屏</PresentationFormat>
  <Paragraphs>136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仿宋</vt:lpstr>
      <vt:lpstr>黑体</vt:lpstr>
      <vt:lpstr>Cambria Math</vt:lpstr>
      <vt:lpstr>微软雅黑</vt:lpstr>
      <vt:lpstr>Arial Unicode MS</vt:lpstr>
      <vt:lpstr>等线</vt:lpstr>
      <vt:lpstr>楷体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Alignment meets Reconstruction</dc:title>
  <dc:creator>Yinglin Zheng (FA Talent)</dc:creator>
  <cp:lastModifiedBy>12345</cp:lastModifiedBy>
  <cp:revision>1204</cp:revision>
  <dcterms:created xsi:type="dcterms:W3CDTF">2019-10-10T05:31:00Z</dcterms:created>
  <dcterms:modified xsi:type="dcterms:W3CDTF">2024-05-30T07:57:13Z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108DD24C34CA43E486AF392B9FDF6DF3_12</vt:lpwstr>
  </property>
  <property fmtid="{D5CDD505-2E9C-101B-9397-08002B2CF9AE}" pid="3" name="KSOProductBuildVer">
    <vt:lpwstr>2052-12.1.0.16929</vt:lpwstr>
  </property>
</Properties>
</file>