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1"/>
  </p:sldMasterIdLst>
  <p:notesMasterIdLst>
    <p:notesMasterId r:id="rId15"/>
  </p:notesMasterIdLst>
  <p:handoutMasterIdLst>
    <p:handoutMasterId r:id="rId16"/>
  </p:handoutMasterIdLst>
  <p:sldIdLst>
    <p:sldId id="256" r:id="rId2"/>
    <p:sldId id="357" r:id="rId3"/>
    <p:sldId id="294" r:id="rId4"/>
    <p:sldId id="259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260" r:id="rId14"/>
  </p:sldIdLst>
  <p:sldSz cx="12192000" cy="6858000"/>
  <p:notesSz cx="9928225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F5BF6-F4B0-4BB4-A662-D09BE823E7AA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DFF2F-7FF8-4FE6-AF59-59245DD78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21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813F0-0F2D-4B3B-8276-E8024DD380A9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1C3B1-114C-4DCC-A516-83F6117C9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841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F75855-373C-4AA9-9F9A-FC0CEB309347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697163" y="509588"/>
            <a:ext cx="4533900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992823" y="3228896"/>
            <a:ext cx="7942580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623697" y="6456612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fld id="{9E857A2F-22DE-4292-B5F6-C5D8D608FCD9}" type="slidenum">
              <a:rPr lang="en-US" altLang="zh-CN" sz="1200">
                <a:latin typeface="Arial" panose="020B0604020202020204" pitchFamily="34" charset="0"/>
              </a:rPr>
              <a:pPr algn="r">
                <a:buClrTx/>
                <a:buFontTx/>
                <a:buNone/>
              </a:pPr>
              <a:t>3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085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23DD38B-F339-46BF-A113-B91CEEA7ACC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697163" y="509588"/>
            <a:ext cx="4533900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823" y="3228896"/>
            <a:ext cx="7942580" cy="305895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32623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0F3D2AF-27EF-4F77-BDE2-FA56150CA3DC}" type="slidenum">
              <a:rPr kumimoji="0" lang="en-US" altLang="zh-CN" sz="1200">
                <a:latin typeface="Arial" panose="020B0604020202020204" pitchFamily="34" charset="0"/>
              </a:rPr>
              <a:pPr eaLnBrk="1" hangingPunct="1"/>
              <a:t>5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先从几个应用的例子谈起。。</a:t>
            </a:r>
          </a:p>
        </p:txBody>
      </p:sp>
    </p:spTree>
    <p:extLst>
      <p:ext uri="{BB962C8B-B14F-4D97-AF65-F5344CB8AC3E}">
        <p14:creationId xmlns:p14="http://schemas.microsoft.com/office/powerpoint/2010/main" val="2915687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01D356D-407A-4804-987E-4354BA6459CB}" type="slidenum">
              <a:rPr kumimoji="0" lang="en-US" altLang="zh-CN" sz="1200">
                <a:latin typeface="Arial" panose="020B0604020202020204" pitchFamily="34" charset="0"/>
              </a:rPr>
              <a:pPr eaLnBrk="1" hangingPunct="1"/>
              <a:t>10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那么，在实际上，</a:t>
            </a:r>
            <a:r>
              <a:rPr lang="en-US" altLang="zh-CN">
                <a:latin typeface="Arial" panose="020B0604020202020204" pitchFamily="34" charset="0"/>
              </a:rPr>
              <a:t>IR</a:t>
            </a:r>
            <a:r>
              <a:rPr lang="zh-CN" altLang="en-US">
                <a:latin typeface="Arial" panose="020B0604020202020204" pitchFamily="34" charset="0"/>
              </a:rPr>
              <a:t>可以用于哪些应用呢？从国家层面的需求来说，</a:t>
            </a:r>
            <a:r>
              <a:rPr lang="en-US" altLang="zh-CN">
                <a:latin typeface="Arial" panose="020B0604020202020204" pitchFamily="34" charset="0"/>
              </a:rPr>
              <a:t>IR</a:t>
            </a:r>
            <a:r>
              <a:rPr lang="zh-CN" altLang="en-US">
                <a:latin typeface="Arial" panose="020B0604020202020204" pitchFamily="34" charset="0"/>
              </a:rPr>
              <a:t>广泛地用于。。。。。从企业层面的需求来看，</a:t>
            </a:r>
            <a:r>
              <a:rPr lang="en-US" altLang="zh-CN">
                <a:latin typeface="Arial" panose="020B0604020202020204" pitchFamily="34" charset="0"/>
              </a:rPr>
              <a:t>IR</a:t>
            </a:r>
            <a:r>
              <a:rPr lang="zh-CN" altLang="en-US">
                <a:latin typeface="Arial" panose="020B0604020202020204" pitchFamily="34" charset="0"/>
              </a:rPr>
              <a:t>广泛地用于搜索、推荐、挖掘类应用。</a:t>
            </a:r>
          </a:p>
        </p:txBody>
      </p:sp>
    </p:spTree>
    <p:extLst>
      <p:ext uri="{BB962C8B-B14F-4D97-AF65-F5344CB8AC3E}">
        <p14:creationId xmlns:p14="http://schemas.microsoft.com/office/powerpoint/2010/main" val="1168667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878CCE5-25F9-4722-BA79-3FA393DEF059}" type="slidenum">
              <a:rPr kumimoji="0" lang="en-US" altLang="zh-CN" sz="1200">
                <a:latin typeface="Arial" panose="020B0604020202020204" pitchFamily="34" charset="0"/>
              </a:rPr>
              <a:pPr eaLnBrk="1" hangingPunct="1"/>
              <a:t>12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不同规模检索关注的问题。个人：不同文档的分析，</a:t>
            </a:r>
            <a:r>
              <a:rPr lang="en-US" altLang="zh-CN">
                <a:latin typeface="Arial" panose="020B0604020202020204" pitchFamily="34" charset="0"/>
              </a:rPr>
              <a:t>CPU</a:t>
            </a:r>
            <a:r>
              <a:rPr lang="zh-CN" altLang="en-US">
                <a:latin typeface="Arial" panose="020B0604020202020204" pitchFamily="34" charset="0"/>
              </a:rPr>
              <a:t>资源共享。企业级：权限。</a:t>
            </a:r>
            <a:r>
              <a:rPr lang="en-US" altLang="zh-CN">
                <a:latin typeface="Arial" panose="020B0604020202020204" pitchFamily="34" charset="0"/>
              </a:rPr>
              <a:t>Web</a:t>
            </a:r>
            <a:r>
              <a:rPr lang="zh-CN" altLang="en-US">
                <a:latin typeface="Arial" panose="020B0604020202020204" pitchFamily="34" charset="0"/>
              </a:rPr>
              <a:t>：分布式。</a:t>
            </a:r>
          </a:p>
        </p:txBody>
      </p:sp>
    </p:spTree>
    <p:extLst>
      <p:ext uri="{BB962C8B-B14F-4D97-AF65-F5344CB8AC3E}">
        <p14:creationId xmlns:p14="http://schemas.microsoft.com/office/powerpoint/2010/main" val="4183829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06E00B5-C10D-4CB6-8A66-199E28775E4F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697163" y="509588"/>
            <a:ext cx="4533900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823" y="3228896"/>
            <a:ext cx="7942580" cy="305895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38824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3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9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402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379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47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24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275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38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5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7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5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7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6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3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1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9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7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1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8.png"/><Relationship Id="rId11" Type="http://schemas.openxmlformats.org/officeDocument/2006/relationships/image" Target="../media/image23.jpeg"/><Relationship Id="rId5" Type="http://schemas.openxmlformats.org/officeDocument/2006/relationships/image" Target="../media/image17.png"/><Relationship Id="rId10" Type="http://schemas.openxmlformats.org/officeDocument/2006/relationships/image" Target="../media/image22.jpeg"/><Relationship Id="rId4" Type="http://schemas.openxmlformats.org/officeDocument/2006/relationships/image" Target="../media/image16.png"/><Relationship Id="rId9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搜索技术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10001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08726" y="-121442"/>
            <a:ext cx="10018713" cy="1752599"/>
          </a:xfrm>
        </p:spPr>
        <p:txBody>
          <a:bodyPr/>
          <a:lstStyle/>
          <a:p>
            <a:pPr eaLnBrk="1" hangingPunct="1"/>
            <a:r>
              <a:rPr lang="zh-CN" altLang="en-US" dirty="0"/>
              <a:t>信息检索技术的应用</a:t>
            </a:r>
          </a:p>
        </p:txBody>
      </p:sp>
      <p:sp>
        <p:nvSpPr>
          <p:cNvPr id="19459" name="内容占位符 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>
              <a:cs typeface="ＭＳ Ｐゴシック" panose="020B0600070205080204" pitchFamily="34" charset="-128"/>
            </a:endParaRPr>
          </a:p>
        </p:txBody>
      </p:sp>
      <p:sp>
        <p:nvSpPr>
          <p:cNvPr id="1946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C499B19-77BF-4A59-857E-BC08409BA672}" type="slidenum">
              <a:rPr lang="en-US" altLang="zh-CN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261" y="2015579"/>
            <a:ext cx="1577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261" y="2620415"/>
            <a:ext cx="15843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8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73" y="2150515"/>
            <a:ext cx="19732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611" y="2510879"/>
            <a:ext cx="19907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749" y="6184354"/>
            <a:ext cx="17240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2" name="Picture 8" descr="facebook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748" y="5687466"/>
            <a:ext cx="16954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2714361" y="3312565"/>
            <a:ext cx="1800225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搜索</a:t>
            </a:r>
          </a:p>
        </p:txBody>
      </p:sp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7711811" y="3055390"/>
            <a:ext cx="1800225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推荐</a:t>
            </a:r>
          </a:p>
        </p:txBody>
      </p:sp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6675174" y="6182765"/>
            <a:ext cx="1800225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挖掘</a:t>
            </a:r>
          </a:p>
        </p:txBody>
      </p:sp>
      <p:sp>
        <p:nvSpPr>
          <p:cNvPr id="93196" name="AutoShape 12"/>
          <p:cNvSpPr>
            <a:spLocks noChangeArrowheads="1"/>
          </p:cNvSpPr>
          <p:nvPr/>
        </p:nvSpPr>
        <p:spPr bwMode="auto">
          <a:xfrm rot="2204725">
            <a:off x="4787636" y="3272879"/>
            <a:ext cx="576263" cy="301625"/>
          </a:xfrm>
          <a:prstGeom prst="leftArrow">
            <a:avLst>
              <a:gd name="adj1" fmla="val 50000"/>
              <a:gd name="adj2" fmla="val 47763"/>
            </a:avLst>
          </a:prstGeom>
          <a:solidFill>
            <a:srgbClr val="EAEEC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  </a:t>
            </a:r>
          </a:p>
        </p:txBody>
      </p:sp>
      <p:sp>
        <p:nvSpPr>
          <p:cNvPr id="93197" name="AutoShape 13"/>
          <p:cNvSpPr>
            <a:spLocks noChangeArrowheads="1"/>
          </p:cNvSpPr>
          <p:nvPr/>
        </p:nvSpPr>
        <p:spPr bwMode="auto">
          <a:xfrm rot="8356781">
            <a:off x="6933936" y="3293516"/>
            <a:ext cx="665163" cy="301625"/>
          </a:xfrm>
          <a:prstGeom prst="leftArrow">
            <a:avLst>
              <a:gd name="adj1" fmla="val 50000"/>
              <a:gd name="adj2" fmla="val 55132"/>
            </a:avLst>
          </a:prstGeom>
          <a:solidFill>
            <a:srgbClr val="EAEEC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198" name="AutoShape 14"/>
          <p:cNvSpPr>
            <a:spLocks noChangeArrowheads="1"/>
          </p:cNvSpPr>
          <p:nvPr/>
        </p:nvSpPr>
        <p:spPr bwMode="auto">
          <a:xfrm rot="-5400000">
            <a:off x="5877454" y="5250109"/>
            <a:ext cx="584200" cy="290512"/>
          </a:xfrm>
          <a:prstGeom prst="leftArrow">
            <a:avLst>
              <a:gd name="adj1" fmla="val 50000"/>
              <a:gd name="adj2" fmla="val 50273"/>
            </a:avLst>
          </a:prstGeom>
          <a:solidFill>
            <a:srgbClr val="EAEEC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199" name="AutoShape 15"/>
          <p:cNvSpPr>
            <a:spLocks noChangeArrowheads="1"/>
          </p:cNvSpPr>
          <p:nvPr/>
        </p:nvSpPr>
        <p:spPr bwMode="auto">
          <a:xfrm>
            <a:off x="5522648" y="3879303"/>
            <a:ext cx="1223962" cy="9144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IR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技术</a:t>
            </a:r>
          </a:p>
        </p:txBody>
      </p:sp>
      <p:pic>
        <p:nvPicPr>
          <p:cNvPr id="93200" name="Picture 16" descr="情报分析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024" y="4023766"/>
            <a:ext cx="2376487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201" name="Picture 17" descr="content_security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111" y="3952329"/>
            <a:ext cx="2462213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202" name="Text Box 18"/>
          <p:cNvSpPr txBox="1">
            <a:spLocks noChangeArrowheads="1"/>
          </p:cNvSpPr>
          <p:nvPr/>
        </p:nvSpPr>
        <p:spPr bwMode="auto">
          <a:xfrm>
            <a:off x="2858824" y="5679529"/>
            <a:ext cx="1800225" cy="350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情报处理</a:t>
            </a:r>
          </a:p>
        </p:txBody>
      </p:sp>
      <p:sp>
        <p:nvSpPr>
          <p:cNvPr id="93203" name="Text Box 19"/>
          <p:cNvSpPr txBox="1">
            <a:spLocks noChangeArrowheads="1"/>
          </p:cNvSpPr>
          <p:nvPr/>
        </p:nvSpPr>
        <p:spPr bwMode="auto">
          <a:xfrm>
            <a:off x="8186474" y="5616029"/>
            <a:ext cx="1800225" cy="350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内容安全</a:t>
            </a:r>
          </a:p>
        </p:txBody>
      </p:sp>
      <p:pic>
        <p:nvPicPr>
          <p:cNvPr id="93204" name="Picture 20" descr="舆情分析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849" y="1142454"/>
            <a:ext cx="2276475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205" name="Text Box 21"/>
          <p:cNvSpPr txBox="1">
            <a:spLocks noChangeArrowheads="1"/>
          </p:cNvSpPr>
          <p:nvPr/>
        </p:nvSpPr>
        <p:spPr bwMode="auto">
          <a:xfrm>
            <a:off x="5667110" y="2798215"/>
            <a:ext cx="1225550" cy="325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舆情分析</a:t>
            </a:r>
          </a:p>
        </p:txBody>
      </p:sp>
      <p:sp>
        <p:nvSpPr>
          <p:cNvPr id="93206" name="AutoShape 22"/>
          <p:cNvSpPr>
            <a:spLocks noChangeArrowheads="1"/>
          </p:cNvSpPr>
          <p:nvPr/>
        </p:nvSpPr>
        <p:spPr bwMode="auto">
          <a:xfrm rot="19586840">
            <a:off x="4813035" y="4654004"/>
            <a:ext cx="660400" cy="301625"/>
          </a:xfrm>
          <a:prstGeom prst="leftArrow">
            <a:avLst>
              <a:gd name="adj1" fmla="val 50000"/>
              <a:gd name="adj2" fmla="val 54737"/>
            </a:avLst>
          </a:prstGeom>
          <a:solidFill>
            <a:srgbClr val="EAEEC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  </a:t>
            </a:r>
          </a:p>
        </p:txBody>
      </p:sp>
      <p:sp>
        <p:nvSpPr>
          <p:cNvPr id="93207" name="AutoShape 23"/>
          <p:cNvSpPr>
            <a:spLocks noChangeArrowheads="1"/>
          </p:cNvSpPr>
          <p:nvPr/>
        </p:nvSpPr>
        <p:spPr bwMode="auto">
          <a:xfrm rot="34568547">
            <a:off x="7027598" y="4619079"/>
            <a:ext cx="646112" cy="301625"/>
          </a:xfrm>
          <a:prstGeom prst="leftArrow">
            <a:avLst>
              <a:gd name="adj1" fmla="val 50000"/>
              <a:gd name="adj2" fmla="val 53553"/>
            </a:avLst>
          </a:prstGeom>
          <a:solidFill>
            <a:srgbClr val="EAEEC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  </a:t>
            </a:r>
          </a:p>
        </p:txBody>
      </p:sp>
      <p:sp>
        <p:nvSpPr>
          <p:cNvPr id="93208" name="AutoShape 24"/>
          <p:cNvSpPr>
            <a:spLocks noChangeArrowheads="1"/>
          </p:cNvSpPr>
          <p:nvPr/>
        </p:nvSpPr>
        <p:spPr bwMode="auto">
          <a:xfrm rot="5400000">
            <a:off x="5883805" y="3230810"/>
            <a:ext cx="574675" cy="28733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AEEC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343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3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3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3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3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3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3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3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3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3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3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3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3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3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3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3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3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3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3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3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3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3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3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3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93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93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3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3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3" grpId="0"/>
      <p:bldP spid="93194" grpId="0"/>
      <p:bldP spid="93195" grpId="0"/>
      <p:bldP spid="93196" grpId="0" animBg="1"/>
      <p:bldP spid="93197" grpId="0" animBg="1"/>
      <p:bldP spid="93198" grpId="0" animBg="1"/>
      <p:bldP spid="93202" grpId="0"/>
      <p:bldP spid="93203" grpId="0"/>
      <p:bldP spid="93205" grpId="0"/>
      <p:bldP spid="93206" grpId="0" animBg="1"/>
      <p:bldP spid="93207" grpId="0" animBg="1"/>
      <p:bldP spid="9320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1208726" y="146154"/>
            <a:ext cx="10018713" cy="1752599"/>
          </a:xfrm>
        </p:spPr>
        <p:txBody>
          <a:bodyPr/>
          <a:lstStyle/>
          <a:p>
            <a:pPr eaLnBrk="1" hangingPunct="1"/>
            <a:r>
              <a:rPr lang="zh-CN" altLang="en-US" dirty="0"/>
              <a:t>信息检索应用系统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2173287" y="2742930"/>
            <a:ext cx="10018713" cy="3124201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2800" dirty="0">
                <a:cs typeface="ＭＳ Ｐゴシック" panose="020B0600070205080204" pitchFamily="34" charset="-128"/>
              </a:rPr>
              <a:t>搜索系统</a:t>
            </a:r>
            <a:endParaRPr lang="en-US" altLang="zh-CN" sz="2800" dirty="0">
              <a:cs typeface="ＭＳ Ｐゴシック" panose="020B0600070205080204" pitchFamily="34" charset="-128"/>
            </a:endParaRPr>
          </a:p>
          <a:p>
            <a:pPr lvl="1" eaLnBrk="1" hangingPunct="1"/>
            <a:r>
              <a:rPr lang="en-US" altLang="zh-CN" sz="2800" dirty="0"/>
              <a:t>Web</a:t>
            </a:r>
            <a:r>
              <a:rPr lang="zh-CN" altLang="en-US" sz="2800" dirty="0"/>
              <a:t>搜索引擎</a:t>
            </a:r>
            <a:endParaRPr lang="en-US" altLang="zh-CN" sz="2800" dirty="0"/>
          </a:p>
          <a:p>
            <a:pPr lvl="1" eaLnBrk="1" hangingPunct="1"/>
            <a:r>
              <a:rPr lang="en-US" altLang="zh-CN" sz="2800" dirty="0"/>
              <a:t>IBM </a:t>
            </a:r>
            <a:r>
              <a:rPr lang="en-US" altLang="zh-CN" sz="2800" dirty="0" err="1"/>
              <a:t>Waston</a:t>
            </a:r>
            <a:r>
              <a:rPr lang="zh-CN" altLang="en-US" sz="2800" dirty="0"/>
              <a:t>问答系统</a:t>
            </a:r>
            <a:endParaRPr lang="en-US" altLang="zh-CN" sz="2800" dirty="0"/>
          </a:p>
          <a:p>
            <a:pPr lvl="1" eaLnBrk="1" hangingPunct="1"/>
            <a:r>
              <a:rPr lang="en-US" altLang="zh-CN" sz="2800" dirty="0"/>
              <a:t>……</a:t>
            </a:r>
          </a:p>
          <a:p>
            <a:pPr eaLnBrk="1" hangingPunct="1"/>
            <a:r>
              <a:rPr lang="zh-CN" altLang="en-US" sz="2800" dirty="0">
                <a:cs typeface="ＭＳ Ｐゴシック" panose="020B0600070205080204" pitchFamily="34" charset="-128"/>
              </a:rPr>
              <a:t>推荐系统</a:t>
            </a:r>
            <a:endParaRPr lang="en-US" altLang="zh-CN" sz="2800" dirty="0">
              <a:cs typeface="ＭＳ Ｐゴシック" panose="020B0600070205080204" pitchFamily="34" charset="-128"/>
            </a:endParaRPr>
          </a:p>
          <a:p>
            <a:pPr lvl="1" eaLnBrk="1" hangingPunct="1"/>
            <a:r>
              <a:rPr lang="zh-CN" altLang="en-US" sz="2800" dirty="0"/>
              <a:t>淘宝网</a:t>
            </a:r>
            <a:endParaRPr lang="en-US" altLang="zh-CN" sz="2800" dirty="0"/>
          </a:p>
          <a:p>
            <a:pPr lvl="1" eaLnBrk="1" hangingPunct="1"/>
            <a:r>
              <a:rPr lang="zh-CN" altLang="en-US" sz="2800" dirty="0"/>
              <a:t>豆瓣网</a:t>
            </a:r>
            <a:endParaRPr lang="en-US" altLang="zh-CN" sz="2800" dirty="0"/>
          </a:p>
          <a:p>
            <a:pPr lvl="1" eaLnBrk="1" hangingPunct="1"/>
            <a:r>
              <a:rPr lang="zh-CN" altLang="en-US" sz="2800" dirty="0"/>
              <a:t>当当网</a:t>
            </a:r>
          </a:p>
        </p:txBody>
      </p:sp>
      <p:sp>
        <p:nvSpPr>
          <p:cNvPr id="20484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02287A8-EB1A-4EE2-A254-E6BDE1BABADE}" type="slidenum">
              <a:rPr lang="en-US" altLang="zh-CN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11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879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19419" y="520908"/>
            <a:ext cx="10018713" cy="1752599"/>
          </a:xfrm>
        </p:spPr>
        <p:txBody>
          <a:bodyPr/>
          <a:lstStyle/>
          <a:p>
            <a:pPr eaLnBrk="1" hangingPunct="1"/>
            <a:r>
              <a:rPr lang="zh-CN" altLang="en-US" dirty="0"/>
              <a:t>从信息规模上分类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zh-CN" altLang="en-US" sz="2800" dirty="0">
                <a:cs typeface="ＭＳ Ｐゴシック" panose="020B0600070205080204" pitchFamily="34" charset="-128"/>
              </a:rPr>
              <a:t>个人信息检索：个人相关信息的组织、整理、搜索等。桌面搜索</a:t>
            </a:r>
            <a:r>
              <a:rPr lang="en-US" altLang="zh-CN" sz="2800" dirty="0">
                <a:cs typeface="ＭＳ Ｐゴシック" panose="020B0600070205080204" pitchFamily="34" charset="-128"/>
              </a:rPr>
              <a:t>(Desktop Search)</a:t>
            </a:r>
            <a:r>
              <a:rPr lang="zh-CN" altLang="en-US" sz="2800" dirty="0">
                <a:cs typeface="ＭＳ Ｐゴシック" panose="020B0600070205080204" pitchFamily="34" charset="-128"/>
              </a:rPr>
              <a:t>、个人信息管理</a:t>
            </a:r>
            <a:r>
              <a:rPr lang="en-US" altLang="zh-CN" sz="2800" dirty="0">
                <a:cs typeface="ＭＳ Ｐゴシック" panose="020B0600070205080204" pitchFamily="34" charset="-128"/>
              </a:rPr>
              <a:t>(PIM = Personal Information Management)</a:t>
            </a:r>
            <a:r>
              <a:rPr lang="zh-CN" altLang="en-US" sz="2800" dirty="0">
                <a:cs typeface="ＭＳ Ｐゴシック" panose="020B0600070205080204" pitchFamily="34" charset="-128"/>
              </a:rPr>
              <a:t>、个人数字记忆</a:t>
            </a:r>
            <a:r>
              <a:rPr lang="en-US" altLang="zh-CN" sz="2800" dirty="0">
                <a:cs typeface="ＭＳ Ｐゴシック" panose="020B0600070205080204" pitchFamily="34" charset="-128"/>
              </a:rPr>
              <a:t>(Personal Digital Memory)</a:t>
            </a:r>
          </a:p>
          <a:p>
            <a:pPr eaLnBrk="1" hangingPunct="1"/>
            <a:r>
              <a:rPr lang="zh-CN" altLang="en-US" sz="2800" dirty="0">
                <a:cs typeface="ＭＳ Ｐゴシック" panose="020B0600070205080204" pitchFamily="34" charset="-128"/>
              </a:rPr>
              <a:t>企业级信息检索：在企业内容文档的组织、管理、搜索等。内容管理</a:t>
            </a:r>
            <a:r>
              <a:rPr lang="en-US" altLang="zh-CN" sz="2800" dirty="0">
                <a:cs typeface="ＭＳ Ｐゴシック" panose="020B0600070205080204" pitchFamily="34" charset="-128"/>
              </a:rPr>
              <a:t>(Content Management)</a:t>
            </a:r>
          </a:p>
          <a:p>
            <a:pPr eaLnBrk="1" hangingPunct="1"/>
            <a:r>
              <a:rPr lang="en-US" altLang="zh-CN" sz="2800" dirty="0">
                <a:cs typeface="ＭＳ Ｐゴシック" panose="020B0600070205080204" pitchFamily="34" charset="-128"/>
              </a:rPr>
              <a:t>Web</a:t>
            </a:r>
            <a:r>
              <a:rPr lang="zh-CN" altLang="en-US" sz="2800" dirty="0">
                <a:cs typeface="ＭＳ Ｐゴシック" panose="020B0600070205080204" pitchFamily="34" charset="-128"/>
              </a:rPr>
              <a:t>信息检索：在超大规模数据集上的检索。</a:t>
            </a:r>
          </a:p>
        </p:txBody>
      </p:sp>
      <p:sp>
        <p:nvSpPr>
          <p:cNvPr id="21509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CB05B75-5BDD-4569-9A95-BA37DFFA0A67}" type="slidenum">
              <a:rPr lang="en-US" altLang="zh-CN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12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95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"/>
            <a:ext cx="7086600" cy="684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098675" y="304800"/>
            <a:ext cx="8001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3800"/>
              <a:t>Google</a:t>
            </a:r>
            <a:r>
              <a:rPr lang="zh-CN" altLang="zh-CN" sz="3800"/>
              <a:t>帝国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6" y="0"/>
            <a:ext cx="51530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3245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94919" y="1005105"/>
            <a:ext cx="8452832" cy="356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zh-CN" altLang="en-US" sz="3000" dirty="0"/>
              <a:t>一些工具</a:t>
            </a:r>
            <a:endParaRPr lang="zh-CN" altLang="zh-CN" sz="3000" dirty="0"/>
          </a:p>
          <a:p>
            <a:pPr lvl="1" indent="-285750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zh-CN" sz="2600" dirty="0"/>
              <a:t>Lemur</a:t>
            </a:r>
            <a:r>
              <a:rPr lang="zh-CN" altLang="en-US" sz="2600" dirty="0"/>
              <a:t>、</a:t>
            </a:r>
            <a:r>
              <a:rPr lang="en-US" altLang="zh-CN" sz="2600" dirty="0"/>
              <a:t>Indri</a:t>
            </a:r>
            <a:r>
              <a:rPr lang="zh-CN" altLang="en-US" sz="2600" dirty="0"/>
              <a:t>：包含各种</a:t>
            </a:r>
            <a:r>
              <a:rPr lang="en-US" altLang="zh-CN" sz="2600" dirty="0"/>
              <a:t>IR</a:t>
            </a:r>
            <a:r>
              <a:rPr lang="zh-CN" altLang="en-US" sz="2600" dirty="0"/>
              <a:t>模型的实验平台，</a:t>
            </a:r>
            <a:r>
              <a:rPr lang="en-US" altLang="zh-CN" sz="2600" dirty="0"/>
              <a:t>C++</a:t>
            </a:r>
          </a:p>
          <a:p>
            <a:pPr lvl="1" indent="-285750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zh-CN" sz="2600" dirty="0"/>
              <a:t>SMART</a:t>
            </a:r>
            <a:r>
              <a:rPr lang="zh-CN" altLang="en-US" sz="2600" dirty="0"/>
              <a:t>：向量空间模型工具</a:t>
            </a:r>
            <a:r>
              <a:rPr lang="en-US" altLang="zh-CN" sz="2600" dirty="0"/>
              <a:t>, C</a:t>
            </a:r>
            <a:r>
              <a:rPr lang="zh-CN" altLang="en-US" sz="2600" dirty="0"/>
              <a:t>编写</a:t>
            </a:r>
          </a:p>
          <a:p>
            <a:pPr lvl="1" indent="-285750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zh-CN" sz="2600" dirty="0"/>
              <a:t>Weka</a:t>
            </a:r>
            <a:r>
              <a:rPr lang="zh-CN" altLang="en-US" sz="2600" dirty="0"/>
              <a:t>：数据挖掘工具，</a:t>
            </a:r>
            <a:r>
              <a:rPr lang="en-US" altLang="zh-CN" sz="2600" dirty="0"/>
              <a:t>Java</a:t>
            </a:r>
            <a:r>
              <a:rPr lang="zh-CN" altLang="en-US" sz="2600" dirty="0"/>
              <a:t>编写</a:t>
            </a:r>
          </a:p>
          <a:p>
            <a:pPr lvl="1" indent="-285750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zh-CN" sz="2600" dirty="0"/>
              <a:t>Lucene</a:t>
            </a:r>
            <a:r>
              <a:rPr lang="zh-CN" altLang="en-US" sz="2600" dirty="0"/>
              <a:t>：开源检索工具，</a:t>
            </a:r>
            <a:r>
              <a:rPr lang="en-US" altLang="zh-CN" sz="2600" dirty="0"/>
              <a:t>Java</a:t>
            </a:r>
            <a:r>
              <a:rPr lang="zh-CN" altLang="en-US" sz="2600" dirty="0"/>
              <a:t>版本受维护，存在各种语言编写的其他版本</a:t>
            </a:r>
            <a:endParaRPr lang="en-US" altLang="zh-CN" sz="2600" dirty="0"/>
          </a:p>
          <a:p>
            <a:pPr lvl="1" indent="-285750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zh-CN" sz="2600" dirty="0" err="1"/>
              <a:t>Nutch</a:t>
            </a:r>
            <a:r>
              <a:rPr lang="zh-CN" altLang="en-US" sz="2600" dirty="0"/>
              <a:t>：开源爬虫，</a:t>
            </a:r>
            <a:r>
              <a:rPr lang="en-US" altLang="zh-CN" sz="2600" dirty="0"/>
              <a:t>Java</a:t>
            </a:r>
            <a:r>
              <a:rPr lang="zh-CN" altLang="en-US" sz="2600" dirty="0"/>
              <a:t>版本</a:t>
            </a:r>
            <a:endParaRPr lang="en-US" altLang="zh-CN" sz="2600" dirty="0"/>
          </a:p>
          <a:p>
            <a:pPr lvl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242021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2098675" y="304800"/>
            <a:ext cx="8001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zh-CN" sz="3800" dirty="0"/>
              <a:t>课程相关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773238" y="810718"/>
            <a:ext cx="5638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6463" indent="-4365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3338" indent="-3937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750"/>
              </a:spcBef>
              <a:buClr>
                <a:srgbClr val="CC0000"/>
              </a:buClr>
            </a:pPr>
            <a:endParaRPr lang="en-US" altLang="zh-CN" sz="3000" dirty="0"/>
          </a:p>
          <a:p>
            <a:pPr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zh-CN" altLang="zh-CN" sz="3000" dirty="0"/>
              <a:t>参考教材</a:t>
            </a:r>
          </a:p>
          <a:p>
            <a:pPr lvl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zh-CN" sz="2600" dirty="0"/>
              <a:t>An introduction to information retrieval</a:t>
            </a:r>
          </a:p>
          <a:p>
            <a:pPr lvl="2"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zh-CN" sz="2300" dirty="0"/>
              <a:t>Christopher D. Manning</a:t>
            </a:r>
            <a:r>
              <a:rPr lang="zh-CN" altLang="en-US" sz="2300" dirty="0"/>
              <a:t>等</a:t>
            </a:r>
            <a:endParaRPr lang="en-US" altLang="zh-CN" sz="2300" dirty="0"/>
          </a:p>
          <a:p>
            <a:pPr lvl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zh-CN" altLang="zh-CN" sz="2600" dirty="0"/>
              <a:t>《</a:t>
            </a:r>
            <a:r>
              <a:rPr lang="en-US" altLang="zh-CN" sz="2600" dirty="0"/>
              <a:t>WEB </a:t>
            </a:r>
            <a:r>
              <a:rPr lang="zh-CN" altLang="zh-CN" sz="2600" dirty="0"/>
              <a:t>搜索》（研究生教材）</a:t>
            </a:r>
          </a:p>
          <a:p>
            <a:pPr lvl="2"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zh-CN" altLang="zh-CN" sz="2300" dirty="0"/>
              <a:t>郭军著</a:t>
            </a:r>
          </a:p>
          <a:p>
            <a:pPr lvl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zh-CN" altLang="zh-CN" sz="2600" dirty="0"/>
              <a:t>《搜索引擎基础教程》</a:t>
            </a:r>
          </a:p>
          <a:p>
            <a:pPr lvl="2"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zh-CN" altLang="zh-CN" sz="2300" dirty="0"/>
              <a:t>袁津生等</a:t>
            </a:r>
          </a:p>
          <a:p>
            <a:pPr lvl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zh-CN" altLang="zh-CN" sz="2600" dirty="0"/>
              <a:t>《搜索引擎技术基础》</a:t>
            </a:r>
          </a:p>
          <a:p>
            <a:pPr lvl="2"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zh-CN" altLang="zh-CN" sz="2300" dirty="0"/>
              <a:t>刘奕群、马少平等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0" y="914400"/>
            <a:ext cx="21844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133600"/>
            <a:ext cx="2133600" cy="300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581400"/>
            <a:ext cx="2133600" cy="297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436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2098675" y="211138"/>
            <a:ext cx="80010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090738" y="1143000"/>
            <a:ext cx="8001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"/>
            <a:ext cx="695325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762001"/>
            <a:ext cx="674370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143000"/>
            <a:ext cx="6570663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00201"/>
            <a:ext cx="59436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6" y="2019300"/>
            <a:ext cx="58197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6" y="2514601"/>
            <a:ext cx="823912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276600"/>
            <a:ext cx="7543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3352800"/>
            <a:ext cx="641032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28922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搜索引擎</a:t>
            </a:r>
          </a:p>
        </p:txBody>
      </p:sp>
      <p:sp>
        <p:nvSpPr>
          <p:cNvPr id="14339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>
              <a:cs typeface="ＭＳ Ｐゴシック" panose="020B0600070205080204" pitchFamily="34" charset="-128"/>
            </a:endParaRPr>
          </a:p>
        </p:txBody>
      </p:sp>
      <p:sp>
        <p:nvSpPr>
          <p:cNvPr id="14340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中科院研究生院</a:t>
            </a:r>
            <a:r>
              <a:rPr lang="en-US" altLang="zh-CN" sz="1200">
                <a:solidFill>
                  <a:srgbClr val="898989"/>
                </a:solidFill>
                <a:latin typeface="Calibri" panose="020F0502020204030204" pitchFamily="34" charset="0"/>
              </a:rPr>
              <a:t>2011</a:t>
            </a:r>
            <a:r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年度秋季课程</a:t>
            </a:r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4341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514E0CD-1FCC-47D1-83B8-A0A83D53D04A}" type="slidenum">
              <a:rPr lang="en-US" altLang="zh-CN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434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22" y="1"/>
            <a:ext cx="9251950" cy="682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47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5363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>
              <a:cs typeface="ＭＳ Ｐゴシック" panose="020B0600070205080204" pitchFamily="34" charset="-128"/>
            </a:endParaRPr>
          </a:p>
        </p:txBody>
      </p:sp>
      <p:sp>
        <p:nvSpPr>
          <p:cNvPr id="15364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中科院研究生院</a:t>
            </a:r>
            <a:r>
              <a:rPr lang="en-US" altLang="zh-CN" sz="1200">
                <a:solidFill>
                  <a:srgbClr val="898989"/>
                </a:solidFill>
                <a:latin typeface="Calibri" panose="020F0502020204030204" pitchFamily="34" charset="0"/>
              </a:rPr>
              <a:t>2011</a:t>
            </a:r>
            <a:r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年度秋季课程</a:t>
            </a:r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5365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B2AB81-9560-47BC-ACD1-43FAEF09AAFD}" type="slidenum">
              <a:rPr lang="en-US" altLang="zh-CN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536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527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0817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6387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>
              <a:cs typeface="ＭＳ Ｐゴシック" panose="020B0600070205080204" pitchFamily="34" charset="-128"/>
            </a:endParaRPr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中科院研究生院</a:t>
            </a:r>
            <a:r>
              <a:rPr lang="en-US" altLang="zh-CN" sz="1200">
                <a:solidFill>
                  <a:srgbClr val="898989"/>
                </a:solidFill>
                <a:latin typeface="Calibri" panose="020F0502020204030204" pitchFamily="34" charset="0"/>
              </a:rPr>
              <a:t>2011</a:t>
            </a:r>
            <a:r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年度秋季课程</a:t>
            </a:r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6CB1D1-B73A-4E5E-85ED-D0C90AA9B44F}" type="slidenum">
              <a:rPr lang="en-US" altLang="zh-CN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7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63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644" y="-6350"/>
            <a:ext cx="91440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22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309" y="146154"/>
            <a:ext cx="10018713" cy="1752599"/>
          </a:xfrm>
        </p:spPr>
        <p:txBody>
          <a:bodyPr/>
          <a:lstStyle/>
          <a:p>
            <a:pPr eaLnBrk="1" hangingPunct="1"/>
            <a:r>
              <a:rPr lang="zh-CN" altLang="en-US" dirty="0"/>
              <a:t>三个应用例子的共同特征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zh-CN" altLang="en-US" sz="2800" dirty="0">
                <a:cs typeface="ＭＳ Ｐゴシック" panose="020B0600070205080204" pitchFamily="34" charset="-128"/>
              </a:rPr>
              <a:t>给定需求</a:t>
            </a:r>
            <a:r>
              <a:rPr lang="en-US" altLang="zh-CN" sz="2800" dirty="0">
                <a:cs typeface="ＭＳ Ｐゴシック" panose="020B0600070205080204" pitchFamily="34" charset="-128"/>
              </a:rPr>
              <a:t>(</a:t>
            </a:r>
            <a:r>
              <a:rPr lang="zh-CN" altLang="en-US" sz="2800" dirty="0">
                <a:cs typeface="ＭＳ Ｐゴシック" panose="020B0600070205080204" pitchFamily="34" charset="-128"/>
              </a:rPr>
              <a:t>或者是对象</a:t>
            </a:r>
            <a:r>
              <a:rPr lang="en-US" altLang="zh-CN" sz="2800" dirty="0">
                <a:cs typeface="ＭＳ Ｐゴシック" panose="020B0600070205080204" pitchFamily="34" charset="-128"/>
              </a:rPr>
              <a:t>)</a:t>
            </a:r>
            <a:r>
              <a:rPr lang="zh-CN" altLang="en-US" sz="2800" dirty="0">
                <a:cs typeface="ＭＳ Ｐゴシック" panose="020B0600070205080204" pitchFamily="34" charset="-128"/>
              </a:rPr>
              <a:t>，从信息库中找出与之最匹配的信息</a:t>
            </a:r>
            <a:r>
              <a:rPr lang="en-US" altLang="zh-CN" sz="2800" dirty="0">
                <a:cs typeface="ＭＳ Ｐゴシック" panose="020B0600070205080204" pitchFamily="34" charset="-128"/>
              </a:rPr>
              <a:t>(</a:t>
            </a:r>
            <a:r>
              <a:rPr lang="zh-CN" altLang="en-US" sz="2800" dirty="0">
                <a:cs typeface="ＭＳ Ｐゴシック" panose="020B0600070205080204" pitchFamily="34" charset="-128"/>
              </a:rPr>
              <a:t>或对象</a:t>
            </a:r>
            <a:r>
              <a:rPr lang="en-US" altLang="zh-CN" sz="2800" dirty="0">
                <a:cs typeface="ＭＳ Ｐゴシック" panose="020B0600070205080204" pitchFamily="34" charset="-128"/>
              </a:rPr>
              <a:t>)</a:t>
            </a:r>
          </a:p>
          <a:p>
            <a:pPr lvl="1" eaLnBrk="1" hangingPunct="1"/>
            <a:r>
              <a:rPr lang="en-US" altLang="zh-CN" sz="2800" dirty="0"/>
              <a:t>Google</a:t>
            </a:r>
            <a:r>
              <a:rPr lang="zh-CN" altLang="en-US" sz="2800" dirty="0"/>
              <a:t>的例子：需求 “现代信息检索”</a:t>
            </a:r>
          </a:p>
          <a:p>
            <a:pPr lvl="1" eaLnBrk="1" hangingPunct="1"/>
            <a:r>
              <a:rPr lang="zh-CN" altLang="en-US" sz="2800" dirty="0"/>
              <a:t>卓越</a:t>
            </a:r>
            <a:r>
              <a:rPr lang="en-US" altLang="zh-CN" sz="2800" dirty="0"/>
              <a:t>-</a:t>
            </a:r>
            <a:r>
              <a:rPr lang="zh-CN" altLang="en-US" sz="2800" dirty="0"/>
              <a:t>亚马逊的例子：对象  “天王表</a:t>
            </a:r>
            <a:r>
              <a:rPr lang="en-US" altLang="zh-CN" sz="2800" dirty="0"/>
              <a:t>-</a:t>
            </a:r>
            <a:r>
              <a:rPr lang="zh-CN" altLang="en-US" sz="2800" dirty="0"/>
              <a:t>石英女表</a:t>
            </a:r>
            <a:r>
              <a:rPr lang="en-US" altLang="zh-CN" sz="2800" dirty="0"/>
              <a:t>LS3522S(</a:t>
            </a:r>
            <a:r>
              <a:rPr lang="zh-CN" altLang="en-US" sz="2800" dirty="0"/>
              <a:t>黑色</a:t>
            </a:r>
            <a:r>
              <a:rPr lang="en-US" altLang="zh-CN" sz="2800" dirty="0"/>
              <a:t>)”</a:t>
            </a:r>
          </a:p>
          <a:p>
            <a:pPr lvl="1" eaLnBrk="1" hangingPunct="1"/>
            <a:r>
              <a:rPr lang="zh-CN" altLang="en-US" sz="2800" dirty="0"/>
              <a:t>世纪佳缘网的例子：</a:t>
            </a:r>
            <a:endParaRPr lang="en-US" altLang="zh-CN" sz="2800" dirty="0"/>
          </a:p>
          <a:p>
            <a:pPr lvl="2" eaLnBrk="1" hangingPunct="1"/>
            <a:r>
              <a:rPr lang="zh-CN" altLang="en-US" sz="2800" dirty="0"/>
              <a:t>对象 “你自己”！</a:t>
            </a:r>
          </a:p>
        </p:txBody>
      </p:sp>
      <p:sp>
        <p:nvSpPr>
          <p:cNvPr id="1741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E3FEA74-A031-4C28-9314-C706B0F41AE6}" type="slidenum">
              <a:rPr lang="en-US" altLang="zh-CN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8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3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310" y="381269"/>
            <a:ext cx="10018713" cy="1752599"/>
          </a:xfrm>
        </p:spPr>
        <p:txBody>
          <a:bodyPr/>
          <a:lstStyle/>
          <a:p>
            <a:pPr eaLnBrk="1" hangingPunct="1"/>
            <a:r>
              <a:rPr lang="zh-CN" altLang="en-US" dirty="0"/>
              <a:t>信息检索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1784113" y="2438399"/>
            <a:ext cx="10018713" cy="3124201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>
                <a:cs typeface="ＭＳ Ｐゴシック" panose="020B0600070205080204" pitchFamily="34" charset="-128"/>
              </a:rPr>
              <a:t>给定用户需求返回满足该需求信息的一门学科。通常涉及信息的获取、存储、组织和访问。</a:t>
            </a:r>
          </a:p>
          <a:p>
            <a:pPr eaLnBrk="1" hangingPunct="1"/>
            <a:r>
              <a:rPr lang="zh-CN" altLang="en-US" sz="2800" dirty="0">
                <a:cs typeface="ＭＳ Ｐゴシック" panose="020B0600070205080204" pitchFamily="34" charset="-128"/>
              </a:rPr>
              <a:t>从大规模非结构化数据</a:t>
            </a:r>
            <a:r>
              <a:rPr lang="en-US" altLang="zh-CN" sz="2800" dirty="0">
                <a:cs typeface="ＭＳ Ｐゴシック" panose="020B0600070205080204" pitchFamily="34" charset="-128"/>
              </a:rPr>
              <a:t>(</a:t>
            </a:r>
            <a:r>
              <a:rPr lang="zh-CN" altLang="en-US" sz="2800" dirty="0">
                <a:cs typeface="ＭＳ Ｐゴシック" panose="020B0600070205080204" pitchFamily="34" charset="-128"/>
              </a:rPr>
              <a:t>通常是文本</a:t>
            </a:r>
            <a:r>
              <a:rPr lang="en-US" altLang="zh-CN" sz="2800" dirty="0">
                <a:cs typeface="ＭＳ Ｐゴシック" panose="020B0600070205080204" pitchFamily="34" charset="-128"/>
              </a:rPr>
              <a:t>)</a:t>
            </a:r>
            <a:r>
              <a:rPr lang="zh-CN" altLang="en-US" sz="2800" dirty="0">
                <a:cs typeface="ＭＳ Ｐゴシック" panose="020B0600070205080204" pitchFamily="34" charset="-128"/>
              </a:rPr>
              <a:t>的集合</a:t>
            </a:r>
            <a:r>
              <a:rPr lang="en-US" altLang="zh-CN" sz="2800" dirty="0">
                <a:cs typeface="ＭＳ Ｐゴシック" panose="020B0600070205080204" pitchFamily="34" charset="-128"/>
              </a:rPr>
              <a:t>(</a:t>
            </a:r>
            <a:r>
              <a:rPr lang="zh-CN" altLang="en-US" sz="2800" dirty="0">
                <a:cs typeface="ＭＳ Ｐゴシック" panose="020B0600070205080204" pitchFamily="34" charset="-128"/>
              </a:rPr>
              <a:t>通常保存在计算机上</a:t>
            </a:r>
            <a:r>
              <a:rPr lang="en-US" altLang="zh-CN" sz="2800" dirty="0">
                <a:cs typeface="ＭＳ Ｐゴシック" panose="020B0600070205080204" pitchFamily="34" charset="-128"/>
              </a:rPr>
              <a:t>)</a:t>
            </a:r>
            <a:r>
              <a:rPr lang="zh-CN" altLang="en-US" sz="2800" dirty="0">
                <a:cs typeface="ＭＳ Ｐゴシック" panose="020B0600070205080204" pitchFamily="34" charset="-128"/>
              </a:rPr>
              <a:t>中找出满足用户信息需求的资料</a:t>
            </a:r>
            <a:r>
              <a:rPr lang="en-US" altLang="zh-CN" sz="2800" dirty="0">
                <a:cs typeface="ＭＳ Ｐゴシック" panose="020B0600070205080204" pitchFamily="34" charset="-128"/>
              </a:rPr>
              <a:t>(</a:t>
            </a:r>
            <a:r>
              <a:rPr lang="zh-CN" altLang="en-US" sz="2800" dirty="0">
                <a:cs typeface="ＭＳ Ｐゴシック" panose="020B0600070205080204" pitchFamily="34" charset="-128"/>
              </a:rPr>
              <a:t>通常是文档</a:t>
            </a:r>
            <a:r>
              <a:rPr lang="en-US" altLang="zh-CN" sz="2800" dirty="0">
                <a:cs typeface="ＭＳ Ｐゴシック" panose="020B0600070205080204" pitchFamily="34" charset="-128"/>
              </a:rPr>
              <a:t>)</a:t>
            </a:r>
            <a:r>
              <a:rPr lang="zh-CN" altLang="en-US" sz="2800" dirty="0">
                <a:cs typeface="ＭＳ Ｐゴシック" panose="020B0600070205080204" pitchFamily="34" charset="-128"/>
              </a:rPr>
              <a:t>的过程。</a:t>
            </a:r>
          </a:p>
          <a:p>
            <a:pPr eaLnBrk="1" hangingPunct="1"/>
            <a:r>
              <a:rPr lang="zh-CN" altLang="en-US" sz="2800" dirty="0">
                <a:cs typeface="ＭＳ Ｐゴシック" panose="020B0600070205080204" pitchFamily="34" charset="-128"/>
              </a:rPr>
              <a:t>“找对象”的学科，即定义并计算某种匹配“相似度”的学科。</a:t>
            </a:r>
          </a:p>
        </p:txBody>
      </p:sp>
      <p:sp>
        <p:nvSpPr>
          <p:cNvPr id="1843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D0A63DB-867D-4C32-B39E-BDCF8AADBC5A}" type="slidenum">
              <a:rPr lang="en-US" altLang="zh-CN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31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6718</TotalTime>
  <Words>500</Words>
  <Application>Microsoft Macintosh PowerPoint</Application>
  <PresentationFormat>宽屏</PresentationFormat>
  <Paragraphs>76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华文楷体</vt:lpstr>
      <vt:lpstr>宋体</vt:lpstr>
      <vt:lpstr>ＭＳ Ｐゴシック</vt:lpstr>
      <vt:lpstr>Arial</vt:lpstr>
      <vt:lpstr>Arial Narrow</vt:lpstr>
      <vt:lpstr>Calibri</vt:lpstr>
      <vt:lpstr>Corbel</vt:lpstr>
      <vt:lpstr>Times New Roman</vt:lpstr>
      <vt:lpstr>Verdana</vt:lpstr>
      <vt:lpstr>Wingdings</vt:lpstr>
      <vt:lpstr>视差</vt:lpstr>
      <vt:lpstr>Web搜索技术  </vt:lpstr>
      <vt:lpstr>PowerPoint 演示文稿</vt:lpstr>
      <vt:lpstr>PowerPoint 演示文稿</vt:lpstr>
      <vt:lpstr>PowerPoint 演示文稿</vt:lpstr>
      <vt:lpstr>搜索引擎</vt:lpstr>
      <vt:lpstr>PowerPoint 演示文稿</vt:lpstr>
      <vt:lpstr>PowerPoint 演示文稿</vt:lpstr>
      <vt:lpstr>三个应用例子的共同特征</vt:lpstr>
      <vt:lpstr>信息检索</vt:lpstr>
      <vt:lpstr>信息检索技术的应用</vt:lpstr>
      <vt:lpstr>信息检索应用系统</vt:lpstr>
      <vt:lpstr>从信息规模上分类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Web搜索技术  第1章  导论</dc:title>
  <dc:creator>bupt</dc:creator>
  <cp:lastModifiedBy>Microsoft Office 用户</cp:lastModifiedBy>
  <cp:revision>73</cp:revision>
  <dcterms:created xsi:type="dcterms:W3CDTF">2016-09-12T07:58:10Z</dcterms:created>
  <dcterms:modified xsi:type="dcterms:W3CDTF">2019-03-13T03:06:16Z</dcterms:modified>
</cp:coreProperties>
</file>