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49"/>
  </p:notesMasterIdLst>
  <p:handoutMasterIdLst>
    <p:handoutMasterId r:id="rId50"/>
  </p:handoutMasterIdLst>
  <p:sldIdLst>
    <p:sldId id="897" r:id="rId2"/>
    <p:sldId id="374" r:id="rId3"/>
    <p:sldId id="857" r:id="rId4"/>
    <p:sldId id="866" r:id="rId5"/>
    <p:sldId id="867" r:id="rId6"/>
    <p:sldId id="869" r:id="rId7"/>
    <p:sldId id="868" r:id="rId8"/>
    <p:sldId id="870" r:id="rId9"/>
    <p:sldId id="891" r:id="rId10"/>
    <p:sldId id="871" r:id="rId11"/>
    <p:sldId id="872" r:id="rId12"/>
    <p:sldId id="873" r:id="rId13"/>
    <p:sldId id="874" r:id="rId14"/>
    <p:sldId id="875" r:id="rId15"/>
    <p:sldId id="876" r:id="rId16"/>
    <p:sldId id="888" r:id="rId17"/>
    <p:sldId id="889" r:id="rId18"/>
    <p:sldId id="877" r:id="rId19"/>
    <p:sldId id="878" r:id="rId20"/>
    <p:sldId id="882" r:id="rId21"/>
    <p:sldId id="879" r:id="rId22"/>
    <p:sldId id="880" r:id="rId23"/>
    <p:sldId id="837" r:id="rId24"/>
    <p:sldId id="838" r:id="rId25"/>
    <p:sldId id="839" r:id="rId26"/>
    <p:sldId id="840" r:id="rId27"/>
    <p:sldId id="841" r:id="rId28"/>
    <p:sldId id="881" r:id="rId29"/>
    <p:sldId id="843" r:id="rId30"/>
    <p:sldId id="844" r:id="rId31"/>
    <p:sldId id="893" r:id="rId32"/>
    <p:sldId id="845" r:id="rId33"/>
    <p:sldId id="846" r:id="rId34"/>
    <p:sldId id="847" r:id="rId35"/>
    <p:sldId id="848" r:id="rId36"/>
    <p:sldId id="849" r:id="rId37"/>
    <p:sldId id="895" r:id="rId38"/>
    <p:sldId id="850" r:id="rId39"/>
    <p:sldId id="851" r:id="rId40"/>
    <p:sldId id="852" r:id="rId41"/>
    <p:sldId id="853" r:id="rId42"/>
    <p:sldId id="854" r:id="rId43"/>
    <p:sldId id="883" r:id="rId44"/>
    <p:sldId id="884" r:id="rId45"/>
    <p:sldId id="886" r:id="rId46"/>
    <p:sldId id="892" r:id="rId47"/>
    <p:sldId id="896" r:id="rId48"/>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67085" autoAdjust="0"/>
  </p:normalViewPr>
  <p:slideViewPr>
    <p:cSldViewPr>
      <p:cViewPr varScale="1">
        <p:scale>
          <a:sx n="71" d="100"/>
          <a:sy n="71" d="100"/>
        </p:scale>
        <p:origin x="2368" y="184"/>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29.03.19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9A1E8-46D9-4A66-8978-4AA0EA3972E4}" type="slidenum">
              <a:rPr lang="en-US" altLang="zh-CN"/>
              <a:pPr/>
              <a:t>23</a:t>
            </a:fld>
            <a:endParaRPr lang="en-US" altLang="zh-CN"/>
          </a:p>
        </p:txBody>
      </p:sp>
      <p:sp>
        <p:nvSpPr>
          <p:cNvPr id="388098" name="Rectangle 2"/>
          <p:cNvSpPr>
            <a:spLocks noGrp="1" noRot="1" noChangeAspect="1" noChangeArrowheads="1" noTextEdit="1"/>
          </p:cNvSpPr>
          <p:nvPr>
            <p:ph type="sldImg"/>
          </p:nvPr>
        </p:nvSpPr>
        <p:spPr>
          <a:xfrm>
            <a:off x="1258888" y="720725"/>
            <a:ext cx="4791075" cy="3594100"/>
          </a:xfrm>
          <a:ln/>
        </p:spPr>
      </p:sp>
      <p:sp>
        <p:nvSpPr>
          <p:cNvPr id="388099" name="Rectangle 3"/>
          <p:cNvSpPr>
            <a:spLocks noGrp="1" noChangeArrowheads="1"/>
          </p:cNvSpPr>
          <p:nvPr>
            <p:ph type="body" idx="1"/>
          </p:nvPr>
        </p:nvSpPr>
        <p:spPr/>
        <p:txBody>
          <a:bodyPr/>
          <a:lstStyle/>
          <a:p>
            <a:r>
              <a:rPr lang="zh-CN" altLang="en-US" dirty="0"/>
              <a:t>讲到这里</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30687-28A8-4AB7-9B5C-B2E0DEE90CF9}" type="slidenum">
              <a:rPr lang="en-US" altLang="zh-CN"/>
              <a:pPr/>
              <a:t>24</a:t>
            </a:fld>
            <a:endParaRPr lang="en-US" altLang="zh-CN"/>
          </a:p>
        </p:txBody>
      </p:sp>
      <p:sp>
        <p:nvSpPr>
          <p:cNvPr id="409602" name="Rectangle 2"/>
          <p:cNvSpPr>
            <a:spLocks noGrp="1" noRot="1" noChangeAspect="1" noChangeArrowheads="1" noTextEdit="1"/>
          </p:cNvSpPr>
          <p:nvPr>
            <p:ph type="sldImg"/>
          </p:nvPr>
        </p:nvSpPr>
        <p:spPr>
          <a:xfrm>
            <a:off x="1258888" y="720725"/>
            <a:ext cx="4791075" cy="3594100"/>
          </a:xfrm>
          <a:ln/>
        </p:spPr>
      </p:sp>
      <p:sp>
        <p:nvSpPr>
          <p:cNvPr id="409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B3745-BB14-4B8F-BDDF-1E711B999E48}" type="slidenum">
              <a:rPr lang="en-US" altLang="zh-CN"/>
              <a:pPr/>
              <a:t>25</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a:ln/>
        </p:spPr>
      </p:sp>
      <p:sp>
        <p:nvSpPr>
          <p:cNvPr id="155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C1774-2C3A-4144-9B32-351A52B10A74}" type="slidenum">
              <a:rPr lang="en-US" altLang="zh-CN"/>
              <a:pPr/>
              <a:t>26</a:t>
            </a:fld>
            <a:endParaRPr lang="en-US" altLang="zh-CN"/>
          </a:p>
        </p:txBody>
      </p:sp>
      <p:sp>
        <p:nvSpPr>
          <p:cNvPr id="160770" name="Rectangle 2"/>
          <p:cNvSpPr>
            <a:spLocks noGrp="1" noRot="1" noChangeAspect="1" noChangeArrowheads="1" noTextEdit="1"/>
          </p:cNvSpPr>
          <p:nvPr>
            <p:ph type="sldImg"/>
          </p:nvPr>
        </p:nvSpPr>
        <p:spPr>
          <a:xfrm>
            <a:off x="1258888" y="720725"/>
            <a:ext cx="4800600" cy="3600450"/>
          </a:xfrm>
          <a:ln/>
        </p:spPr>
      </p:sp>
      <p:sp>
        <p:nvSpPr>
          <p:cNvPr id="160771" name="Rectangle 3"/>
          <p:cNvSpPr>
            <a:spLocks noGrp="1" noChangeArrowheads="1"/>
          </p:cNvSpPr>
          <p:nvPr>
            <p:ph type="body" idx="1"/>
          </p:nvPr>
        </p:nvSpPr>
        <p:spPr>
          <a:xfrm>
            <a:off x="975360" y="4558904"/>
            <a:ext cx="5364480" cy="4322206"/>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38134-9C5F-4E89-B7BE-6F878F6792AE}" type="slidenum">
              <a:rPr lang="en-US" altLang="zh-CN"/>
              <a:pPr/>
              <a:t>27</a:t>
            </a:fld>
            <a:endParaRPr lang="en-US" altLang="zh-CN"/>
          </a:p>
        </p:txBody>
      </p:sp>
      <p:sp>
        <p:nvSpPr>
          <p:cNvPr id="324610" name="Rectangle 2"/>
          <p:cNvSpPr>
            <a:spLocks noGrp="1" noRot="1" noChangeAspect="1" noChangeArrowheads="1" noTextEdit="1"/>
          </p:cNvSpPr>
          <p:nvPr>
            <p:ph type="sldImg"/>
          </p:nvPr>
        </p:nvSpPr>
        <p:spPr>
          <a:xfrm>
            <a:off x="1258888" y="720725"/>
            <a:ext cx="4791075" cy="3594100"/>
          </a:xfrm>
          <a:ln/>
        </p:spPr>
      </p:sp>
      <p:sp>
        <p:nvSpPr>
          <p:cNvPr id="324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94327-B7D7-4ED3-935B-C0E299EAA3D4}" type="slidenum">
              <a:rPr lang="en-US" altLang="zh-CN"/>
              <a:pPr/>
              <a:t>29</a:t>
            </a:fld>
            <a:endParaRPr lang="en-US" altLang="zh-CN"/>
          </a:p>
        </p:txBody>
      </p:sp>
      <p:sp>
        <p:nvSpPr>
          <p:cNvPr id="163842" name="Rectangle 2"/>
          <p:cNvSpPr>
            <a:spLocks noGrp="1" noRot="1" noChangeAspect="1" noChangeArrowheads="1" noTextEdit="1"/>
          </p:cNvSpPr>
          <p:nvPr>
            <p:ph type="sldImg"/>
          </p:nvPr>
        </p:nvSpPr>
        <p:spPr>
          <a:xfrm>
            <a:off x="1258888" y="720725"/>
            <a:ext cx="4791075" cy="3594100"/>
          </a:xfrm>
          <a:ln/>
        </p:spPr>
      </p:sp>
      <p:sp>
        <p:nvSpPr>
          <p:cNvPr id="163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30</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a:ln/>
        </p:spPr>
      </p:sp>
      <p:sp>
        <p:nvSpPr>
          <p:cNvPr id="17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326AD-3683-47CF-8036-A783ADBE404F}" type="slidenum">
              <a:rPr lang="en-US" altLang="zh-CN"/>
              <a:pPr/>
              <a:t>32</a:t>
            </a:fld>
            <a:endParaRPr lang="en-US" altLang="zh-CN"/>
          </a:p>
        </p:txBody>
      </p:sp>
      <p:sp>
        <p:nvSpPr>
          <p:cNvPr id="363522" name="Rectangle 2"/>
          <p:cNvSpPr>
            <a:spLocks noGrp="1" noRot="1" noChangeAspect="1" noChangeArrowheads="1" noTextEdit="1"/>
          </p:cNvSpPr>
          <p:nvPr>
            <p:ph type="sldImg"/>
          </p:nvPr>
        </p:nvSpPr>
        <p:spPr>
          <a:xfrm>
            <a:off x="1258888" y="720725"/>
            <a:ext cx="4791075" cy="3594100"/>
          </a:xfrm>
          <a:ln/>
        </p:spPr>
      </p:sp>
      <p:sp>
        <p:nvSpPr>
          <p:cNvPr id="363523" name="Rectangle 3"/>
          <p:cNvSpPr>
            <a:spLocks noGrp="1" noChangeArrowheads="1"/>
          </p:cNvSpPr>
          <p:nvPr>
            <p:ph type="body" idx="1"/>
          </p:nvPr>
        </p:nvSpPr>
        <p:spPr/>
        <p:txBody>
          <a:bodyPr/>
          <a:lstStyle/>
          <a:p>
            <a:r>
              <a:rPr lang="zh-CN" altLang="en-US" dirty="0"/>
              <a:t>注意：相关文档集合所有</a:t>
            </a:r>
            <a:r>
              <a:rPr lang="en-US" altLang="zh-CN" dirty="0"/>
              <a:t>Term</a:t>
            </a:r>
            <a:r>
              <a:rPr lang="zh-CN" altLang="en-US" dirty="0"/>
              <a:t>的概率和不为</a:t>
            </a:r>
            <a:r>
              <a:rPr lang="en-US" altLang="zh-CN" dirty="0"/>
              <a:t>1</a:t>
            </a:r>
            <a:r>
              <a:rPr lang="zh-CN" altLang="en-US" dirty="0"/>
              <a:t>，这是因为每个</a:t>
            </a:r>
            <a:r>
              <a:rPr lang="en-US" altLang="zh-CN" dirty="0"/>
              <a:t>Term</a:t>
            </a:r>
            <a:r>
              <a:rPr lang="zh-CN" altLang="en-US" dirty="0"/>
              <a:t>的概率是指 出现该</a:t>
            </a:r>
            <a:r>
              <a:rPr lang="en-US" altLang="zh-CN" dirty="0"/>
              <a:t>Term</a:t>
            </a:r>
            <a:r>
              <a:rPr lang="zh-CN" altLang="en-US" dirty="0"/>
              <a:t>的文档数</a:t>
            </a:r>
            <a:r>
              <a:rPr lang="en-US" altLang="zh-CN" dirty="0"/>
              <a:t>/</a:t>
            </a:r>
            <a:r>
              <a:rPr lang="zh-CN" altLang="en-US" dirty="0"/>
              <a:t>文档总数。</a:t>
            </a:r>
            <a:endParaRPr lang="en-US" altLang="zh-CN" dirty="0"/>
          </a:p>
          <a:p>
            <a:endParaRPr lang="en-US" altLang="zh-CN" dirty="0"/>
          </a:p>
          <a:p>
            <a:r>
              <a:rPr lang="zh-CN" altLang="en-US"/>
              <a:t>讲到这里</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33</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113E6-186B-41B1-B9CD-D000D38472A4}" type="slidenum">
              <a:rPr lang="en-US" altLang="zh-CN"/>
              <a:pPr/>
              <a:t>34</a:t>
            </a:fld>
            <a:endParaRPr lang="en-US" altLang="zh-CN"/>
          </a:p>
        </p:txBody>
      </p:sp>
      <p:sp>
        <p:nvSpPr>
          <p:cNvPr id="371714" name="Rectangle 2"/>
          <p:cNvSpPr>
            <a:spLocks noGrp="1" noRot="1" noChangeAspect="1" noChangeArrowheads="1" noTextEdit="1"/>
          </p:cNvSpPr>
          <p:nvPr>
            <p:ph type="sldImg"/>
          </p:nvPr>
        </p:nvSpPr>
        <p:spPr>
          <a:xfrm>
            <a:off x="1258888" y="720725"/>
            <a:ext cx="4791075" cy="3594100"/>
          </a:xfrm>
          <a:ln/>
        </p:spPr>
      </p:sp>
      <p:sp>
        <p:nvSpPr>
          <p:cNvPr id="371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935DA-3639-4DFC-92DC-F668F13835A5}" type="slidenum">
              <a:rPr lang="en-US" altLang="zh-CN"/>
              <a:pPr/>
              <a:t>6</a:t>
            </a:fld>
            <a:endParaRPr lang="en-US" altLang="zh-CN"/>
          </a:p>
        </p:txBody>
      </p:sp>
      <p:sp>
        <p:nvSpPr>
          <p:cNvPr id="143362" name="Rectangle 2"/>
          <p:cNvSpPr>
            <a:spLocks noGrp="1" noRot="1" noChangeAspect="1" noChangeArrowheads="1" noTextEdit="1"/>
          </p:cNvSpPr>
          <p:nvPr>
            <p:ph type="sldImg"/>
          </p:nvPr>
        </p:nvSpPr>
        <p:spPr>
          <a:xfrm>
            <a:off x="1258888" y="720725"/>
            <a:ext cx="4791075" cy="3594100"/>
          </a:xfrm>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A83AC-7D90-4925-B549-F35A1121C020}" type="slidenum">
              <a:rPr lang="en-US" altLang="zh-CN"/>
              <a:pPr/>
              <a:t>35</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36</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38</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39</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a:ln/>
        </p:spPr>
      </p:sp>
      <p:sp>
        <p:nvSpPr>
          <p:cNvPr id="18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7961B-FB98-4E9A-AC14-D3383D262DF8}" type="slidenum">
              <a:rPr lang="en-US" altLang="zh-CN"/>
              <a:pPr/>
              <a:t>40</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832B0-A334-4F1F-B6A5-92F7D77F2563}" type="slidenum">
              <a:rPr lang="en-US" altLang="zh-CN"/>
              <a:pPr/>
              <a:t>41</a:t>
            </a:fld>
            <a:endParaRPr lang="en-US" altLang="zh-CN"/>
          </a:p>
        </p:txBody>
      </p:sp>
      <p:sp>
        <p:nvSpPr>
          <p:cNvPr id="365570" name="Rectangle 2"/>
          <p:cNvSpPr>
            <a:spLocks noGrp="1" noRot="1" noChangeAspect="1" noChangeArrowheads="1" noTextEdit="1"/>
          </p:cNvSpPr>
          <p:nvPr>
            <p:ph type="sldImg"/>
          </p:nvPr>
        </p:nvSpPr>
        <p:spPr>
          <a:xfrm>
            <a:off x="1258888" y="720725"/>
            <a:ext cx="4791075" cy="3594100"/>
          </a:xfrm>
          <a:ln/>
        </p:spPr>
      </p:sp>
      <p:sp>
        <p:nvSpPr>
          <p:cNvPr id="365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64253-B1F8-48B3-AD97-8F35879CEBD1}" type="slidenum">
              <a:rPr lang="en-US" altLang="zh-CN"/>
              <a:pPr/>
              <a:t>42</a:t>
            </a:fld>
            <a:endParaRPr lang="en-US" altLang="zh-CN"/>
          </a:p>
        </p:txBody>
      </p:sp>
      <p:sp>
        <p:nvSpPr>
          <p:cNvPr id="330754" name="Rectangle 2"/>
          <p:cNvSpPr>
            <a:spLocks noGrp="1" noRot="1" noChangeAspect="1" noChangeArrowheads="1" noTextEdit="1"/>
          </p:cNvSpPr>
          <p:nvPr>
            <p:ph type="sldImg"/>
          </p:nvPr>
        </p:nvSpPr>
        <p:spPr>
          <a:xfrm>
            <a:off x="1258888" y="720725"/>
            <a:ext cx="4791075" cy="3594100"/>
          </a:xfrm>
          <a:ln/>
        </p:spPr>
      </p:sp>
      <p:sp>
        <p:nvSpPr>
          <p:cNvPr id="330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20742-505E-4DD7-902A-E2C200DBCCD1}" type="slidenum">
              <a:rPr lang="en-US" altLang="zh-CN"/>
              <a:pPr/>
              <a:t>10</a:t>
            </a:fld>
            <a:endParaRPr lang="en-US" altLang="zh-CN"/>
          </a:p>
        </p:txBody>
      </p:sp>
      <p:sp>
        <p:nvSpPr>
          <p:cNvPr id="386050" name="Rectangle 2"/>
          <p:cNvSpPr>
            <a:spLocks noGrp="1" noRot="1" noChangeAspect="1" noChangeArrowheads="1" noTextEdit="1"/>
          </p:cNvSpPr>
          <p:nvPr>
            <p:ph type="sldImg"/>
          </p:nvPr>
        </p:nvSpPr>
        <p:spPr>
          <a:xfrm>
            <a:off x="1258888" y="720725"/>
            <a:ext cx="4791075" cy="3594100"/>
          </a:xfrm>
          <a:ln/>
        </p:spPr>
      </p:sp>
      <p:sp>
        <p:nvSpPr>
          <p:cNvPr id="386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605A4-95FE-43A5-B833-AD61A59CAE5D}" type="slidenum">
              <a:rPr lang="en-US" altLang="zh-CN"/>
              <a:pPr/>
              <a:t>11</a:t>
            </a:fld>
            <a:endParaRPr lang="en-US" altLang="zh-CN"/>
          </a:p>
        </p:txBody>
      </p:sp>
      <p:sp>
        <p:nvSpPr>
          <p:cNvPr id="414722" name="Rectangle 2"/>
          <p:cNvSpPr>
            <a:spLocks noGrp="1" noRot="1" noChangeAspect="1" noChangeArrowheads="1" noTextEdit="1"/>
          </p:cNvSpPr>
          <p:nvPr>
            <p:ph type="sldImg"/>
          </p:nvPr>
        </p:nvSpPr>
        <p:spPr>
          <a:xfrm>
            <a:off x="1258888" y="720725"/>
            <a:ext cx="4791075" cy="3594100"/>
          </a:xfrm>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A280A-1D72-42CF-86D7-B6450FA248D2}" type="slidenum">
              <a:rPr lang="en-US" altLang="zh-CN"/>
              <a:pPr/>
              <a:t>12</a:t>
            </a:fld>
            <a:endParaRPr lang="en-US" altLang="zh-CN"/>
          </a:p>
        </p:txBody>
      </p:sp>
      <p:sp>
        <p:nvSpPr>
          <p:cNvPr id="416770" name="Rectangle 2"/>
          <p:cNvSpPr>
            <a:spLocks noGrp="1" noRot="1" noChangeAspect="1" noChangeArrowheads="1" noTextEdit="1"/>
          </p:cNvSpPr>
          <p:nvPr>
            <p:ph type="sldImg"/>
          </p:nvPr>
        </p:nvSpPr>
        <p:spPr>
          <a:xfrm>
            <a:off x="1258888" y="720725"/>
            <a:ext cx="4791075" cy="3594100"/>
          </a:xfrm>
          <a:ln/>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39A2D-DBDE-4093-A61D-A7EEBC30C6CA}" type="slidenum">
              <a:rPr lang="en-US" altLang="zh-CN"/>
              <a:pPr/>
              <a:t>13</a:t>
            </a:fld>
            <a:endParaRPr lang="en-US" altLang="zh-CN"/>
          </a:p>
        </p:txBody>
      </p:sp>
      <p:sp>
        <p:nvSpPr>
          <p:cNvPr id="420866" name="Rectangle 2"/>
          <p:cNvSpPr>
            <a:spLocks noGrp="1" noRot="1" noChangeAspect="1" noChangeArrowheads="1" noTextEdit="1"/>
          </p:cNvSpPr>
          <p:nvPr>
            <p:ph type="sldImg"/>
          </p:nvPr>
        </p:nvSpPr>
        <p:spPr>
          <a:xfrm>
            <a:off x="1258888" y="720725"/>
            <a:ext cx="4791075" cy="3594100"/>
          </a:xfrm>
          <a:ln/>
        </p:spPr>
      </p:sp>
      <p:sp>
        <p:nvSpPr>
          <p:cNvPr id="420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BBC45-244F-4BE7-9987-858E918DF296}" type="slidenum">
              <a:rPr lang="en-US" altLang="zh-CN"/>
              <a:pPr/>
              <a:t>14</a:t>
            </a:fld>
            <a:endParaRPr lang="en-US" altLang="zh-CN"/>
          </a:p>
        </p:txBody>
      </p:sp>
      <p:sp>
        <p:nvSpPr>
          <p:cNvPr id="422914" name="Rectangle 2"/>
          <p:cNvSpPr>
            <a:spLocks noGrp="1" noRot="1" noChangeAspect="1" noChangeArrowheads="1" noTextEdit="1"/>
          </p:cNvSpPr>
          <p:nvPr>
            <p:ph type="sldImg"/>
          </p:nvPr>
        </p:nvSpPr>
        <p:spPr>
          <a:xfrm>
            <a:off x="1258888" y="720725"/>
            <a:ext cx="4791075" cy="3594100"/>
          </a:xfrm>
          <a:ln/>
        </p:spPr>
      </p:sp>
      <p:sp>
        <p:nvSpPr>
          <p:cNvPr id="422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093A5-E0B9-40A5-BA5A-48586C59F6CE}" type="slidenum">
              <a:rPr lang="en-US" altLang="zh-CN"/>
              <a:pPr/>
              <a:t>15</a:t>
            </a:fld>
            <a:endParaRPr lang="en-US" altLang="zh-CN"/>
          </a:p>
        </p:txBody>
      </p:sp>
      <p:sp>
        <p:nvSpPr>
          <p:cNvPr id="424962" name="Rectangle 2"/>
          <p:cNvSpPr>
            <a:spLocks noGrp="1" noRot="1" noChangeAspect="1" noChangeArrowheads="1" noTextEdit="1"/>
          </p:cNvSpPr>
          <p:nvPr>
            <p:ph type="sldImg"/>
          </p:nvPr>
        </p:nvSpPr>
        <p:spPr>
          <a:xfrm>
            <a:off x="1258888" y="720725"/>
            <a:ext cx="4791075" cy="3594100"/>
          </a:xfrm>
          <a:ln/>
        </p:spPr>
      </p:sp>
      <p:sp>
        <p:nvSpPr>
          <p:cNvPr id="424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95C20-B223-4357-A576-CF548AEBB936}" type="slidenum">
              <a:rPr lang="en-US" altLang="zh-CN"/>
              <a:pPr/>
              <a:t>18</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ea typeface="宋体" pitchFamily="2" charset="-122"/>
              </a:rPr>
              <a:t>*改编自</a:t>
            </a:r>
            <a:r>
              <a:rPr lang="en-US" altLang="zh-CN" sz="1200" dirty="0">
                <a:latin typeface="Calibri" pitchFamily="34" charset="0"/>
                <a:ea typeface="宋体" pitchFamily="2" charset="-122"/>
              </a:rPr>
              <a:t>”An introduction to  Information retrieval”</a:t>
            </a:r>
            <a:r>
              <a:rPr lang="zh-CN" altLang="en-US" sz="1200" dirty="0">
                <a:latin typeface="Calibri" pitchFamily="34" charset="0"/>
                <a:ea typeface="宋体" pitchFamily="2" charset="-122"/>
              </a:rPr>
              <a:t>网上公开的课件，地址 </a:t>
            </a:r>
            <a:r>
              <a:rPr lang="en-US" altLang="zh-CN" sz="1200" dirty="0">
                <a:latin typeface="Times New Roman" pitchFamily="18" charset="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9C095A31-24EF-44BB-83F6-E5F6594A591B}"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71B2D514-4054-4812-A939-58D418755530}"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057400" y="617538"/>
            <a:ext cx="6886575" cy="1143000"/>
          </a:xfrm>
        </p:spPr>
        <p:txBody>
          <a:bodyPr/>
          <a:lstStyle/>
          <a:p>
            <a:r>
              <a:rPr lang="zh-CN" altLang="en-US"/>
              <a:t>单击此处编辑母版标题样式</a:t>
            </a:r>
          </a:p>
        </p:txBody>
      </p:sp>
      <p:sp>
        <p:nvSpPr>
          <p:cNvPr id="3" name="内容占位符 2"/>
          <p:cNvSpPr>
            <a:spLocks noGrp="1"/>
          </p:cNvSpPr>
          <p:nvPr>
            <p:ph sz="quarter" idx="1"/>
          </p:nvPr>
        </p:nvSpPr>
        <p:spPr>
          <a:xfrm>
            <a:off x="11826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9" name="灯片编号占位符 8"/>
          <p:cNvSpPr>
            <a:spLocks noGrp="1"/>
          </p:cNvSpPr>
          <p:nvPr>
            <p:ph type="sldNum" sz="quarter" idx="12"/>
          </p:nvPr>
        </p:nvSpPr>
        <p:spPr>
          <a:xfrm>
            <a:off x="6781800" y="6324600"/>
            <a:ext cx="1905000" cy="457200"/>
          </a:xfrm>
        </p:spPr>
        <p:txBody>
          <a:bodyPr/>
          <a:lstStyle>
            <a:lvl1pPr>
              <a:defRPr/>
            </a:lvl1pPr>
          </a:lstStyle>
          <a:p>
            <a:fld id="{62FED576-6C3F-4114-BA39-D3826A4AC6D8}"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内容占位符 2"/>
          <p:cNvSpPr>
            <a:spLocks noGrp="1"/>
          </p:cNvSpPr>
          <p:nvPr>
            <p:ph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5B415F15-8EA7-4696-B95F-62E56FADE76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a:t>中科院研究生院2011年度秋季课程</a:t>
            </a:r>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emf"/><Relationship Id="rId3" Type="http://schemas.openxmlformats.org/officeDocument/2006/relationships/notesSlide" Target="../notesSlides/notesSlide10.xml"/><Relationship Id="rId7" Type="http://schemas.openxmlformats.org/officeDocument/2006/relationships/image" Target="../media/image11.emf"/><Relationship Id="rId12" Type="http://schemas.openxmlformats.org/officeDocument/2006/relationships/oleObject" Target="../embeddings/oleObject7.bin"/><Relationship Id="rId17" Type="http://schemas.openxmlformats.org/officeDocument/2006/relationships/image" Target="../media/image16.emf"/><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10.wmf"/><Relationship Id="rId15" Type="http://schemas.openxmlformats.org/officeDocument/2006/relationships/image" Target="../media/image15.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emf"/><Relationship Id="rId1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8.xml"/><Relationship Id="rId7" Type="http://schemas.openxmlformats.org/officeDocument/2006/relationships/image" Target="../media/image26.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0.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2.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31.wmf"/><Relationship Id="rId4"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4.xml"/><Relationship Id="rId7"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5.wmf"/><Relationship Id="rId4" Type="http://schemas.openxmlformats.org/officeDocument/2006/relationships/oleObject" Target="../embeddings/oleObject28.bin"/><Relationship Id="rId9" Type="http://schemas.openxmlformats.org/officeDocument/2006/relationships/image" Target="../media/image37.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B5F7BCF-F079-464D-9145-6721194E4E84}"/>
              </a:ext>
            </a:extLst>
          </p:cNvPr>
          <p:cNvSpPr>
            <a:spLocks noGrp="1"/>
          </p:cNvSpPr>
          <p:nvPr>
            <p:ph type="sldNum" sz="quarter" idx="12"/>
          </p:nvPr>
        </p:nvSpPr>
        <p:spPr/>
        <p:txBody>
          <a:bodyPr/>
          <a:lstStyle/>
          <a:p>
            <a:pPr>
              <a:defRPr/>
            </a:pPr>
            <a:fld id="{F1FB7D08-67DA-430D-B31F-1498AA061A61}" type="slidenum">
              <a:rPr lang="en-US" smtClean="0"/>
              <a:pPr>
                <a:defRPr/>
              </a:pPr>
              <a:t>1</a:t>
            </a:fld>
            <a:endParaRPr lang="en-US"/>
          </a:p>
        </p:txBody>
      </p:sp>
      <p:sp>
        <p:nvSpPr>
          <p:cNvPr id="5" name="副标题 3">
            <a:extLst>
              <a:ext uri="{FF2B5EF4-FFF2-40B4-BE49-F238E27FC236}">
                <a16:creationId xmlns:a16="http://schemas.microsoft.com/office/drawing/2014/main" id="{3D02CFCA-52BE-4215-B411-AB3A801E1827}"/>
              </a:ext>
            </a:extLst>
          </p:cNvPr>
          <p:cNvSpPr>
            <a:spLocks noGrp="1"/>
          </p:cNvSpPr>
          <p:nvPr>
            <p:ph type="body" sz="quarter" idx="13"/>
          </p:nvPr>
        </p:nvSpPr>
        <p:spPr/>
        <p:txBody>
          <a:bodyPr/>
          <a:lstStyle/>
          <a:p>
            <a:pPr marL="0" indent="0" algn="ctr">
              <a:buNone/>
            </a:pPr>
            <a:r>
              <a:rPr lang="zh-CN" altLang="en-US" dirty="0"/>
              <a:t>第</a:t>
            </a:r>
            <a:r>
              <a:rPr lang="en-US" altLang="zh-CN" dirty="0"/>
              <a:t>11</a:t>
            </a:r>
            <a:r>
              <a:rPr lang="zh-CN" altLang="en-US" dirty="0"/>
              <a:t>讲 概率检索模型</a:t>
            </a:r>
            <a:endParaRPr lang="en-US" altLang="zh-CN" dirty="0"/>
          </a:p>
          <a:p>
            <a:pPr marL="0" indent="0" algn="ctr">
              <a:buNone/>
            </a:pPr>
            <a:r>
              <a:rPr lang="en-US" altLang="zh-CN" dirty="0"/>
              <a:t>Probabilistic Information Retrieval</a:t>
            </a:r>
            <a:endParaRPr lang="zh-CN" altLang="en-US" dirty="0"/>
          </a:p>
        </p:txBody>
      </p:sp>
    </p:spTree>
    <p:extLst>
      <p:ext uri="{BB962C8B-B14F-4D97-AF65-F5344CB8AC3E}">
        <p14:creationId xmlns:p14="http://schemas.microsoft.com/office/powerpoint/2010/main" val="369629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a:t>概率统计初步</a:t>
            </a:r>
          </a:p>
        </p:txBody>
      </p:sp>
      <p:sp>
        <p:nvSpPr>
          <p:cNvPr id="385027" name="Rectangle 3"/>
          <p:cNvSpPr>
            <a:spLocks noGrp="1" noChangeArrowheads="1"/>
          </p:cNvSpPr>
          <p:nvPr>
            <p:ph idx="1"/>
          </p:nvPr>
        </p:nvSpPr>
        <p:spPr/>
        <p:txBody>
          <a:bodyPr/>
          <a:lstStyle/>
          <a:p>
            <a:r>
              <a:rPr lang="zh-CN" altLang="en-US" dirty="0"/>
              <a:t>随机试验与随机事件</a:t>
            </a:r>
          </a:p>
          <a:p>
            <a:r>
              <a:rPr lang="zh-CN" altLang="en-US" dirty="0"/>
              <a:t>概率和条件概率</a:t>
            </a:r>
          </a:p>
          <a:p>
            <a:r>
              <a:rPr lang="zh-CN" altLang="en-US" dirty="0"/>
              <a:t>乘法公式、全概率公式、贝叶斯公式</a:t>
            </a:r>
          </a:p>
          <a:p>
            <a:r>
              <a:rPr lang="zh-CN" altLang="en-US" dirty="0"/>
              <a:t>随机变量</a:t>
            </a:r>
          </a:p>
          <a:p>
            <a:r>
              <a:rPr lang="zh-CN" altLang="en-US" dirty="0"/>
              <a:t>随机变量的分布</a:t>
            </a:r>
          </a:p>
          <a:p>
            <a:endParaRPr lang="en-US" altLang="zh-CN" dirty="0"/>
          </a:p>
        </p:txBody>
      </p:sp>
      <p:sp>
        <p:nvSpPr>
          <p:cNvPr id="6" name="灯片编号占位符 5"/>
          <p:cNvSpPr>
            <a:spLocks noGrp="1"/>
          </p:cNvSpPr>
          <p:nvPr>
            <p:ph type="sldNum" sz="quarter" idx="12"/>
          </p:nvPr>
        </p:nvSpPr>
        <p:spPr/>
        <p:txBody>
          <a:bodyPr/>
          <a:lstStyle/>
          <a:p>
            <a:fld id="{0E9D2623-2B24-49E1-9465-8FAF7E6281D5}" type="slidenum">
              <a:rPr lang="en-US" altLang="zh-CN"/>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a:t>随机试验和随机事件</a:t>
            </a:r>
          </a:p>
        </p:txBody>
      </p:sp>
      <p:sp>
        <p:nvSpPr>
          <p:cNvPr id="413699" name="Rectangle 3"/>
          <p:cNvSpPr>
            <a:spLocks noGrp="1" noChangeArrowheads="1"/>
          </p:cNvSpPr>
          <p:nvPr>
            <p:ph idx="1"/>
          </p:nvPr>
        </p:nvSpPr>
        <p:spPr/>
        <p:txBody>
          <a:bodyPr/>
          <a:lstStyle/>
          <a:p>
            <a:r>
              <a:rPr lang="zh-CN" altLang="en-US" sz="2800" dirty="0">
                <a:solidFill>
                  <a:schemeClr val="hlink"/>
                </a:solidFill>
                <a:latin typeface="Times New Roman" pitchFamily="18" charset="0"/>
              </a:rPr>
              <a:t>随机试验</a:t>
            </a:r>
            <a:r>
              <a:rPr lang="zh-CN" altLang="en-US" sz="2800" dirty="0">
                <a:latin typeface="Times New Roman" pitchFamily="18" charset="0"/>
              </a:rPr>
              <a:t>：可在相同条件下重复进行；试验可能结果不止一个，但能确定所有的可能结果；一次试验之前无法确定具体是哪种结果出现。</a:t>
            </a:r>
          </a:p>
          <a:p>
            <a:pPr lvl="1"/>
            <a:r>
              <a:rPr lang="zh-CN" altLang="zh-CN" sz="2400" dirty="0">
                <a:latin typeface="Times New Roman" pitchFamily="18" charset="0"/>
              </a:rPr>
              <a:t>掷一颗骰子，考虑可能出现的点数</a:t>
            </a:r>
            <a:endParaRPr lang="zh-CN" altLang="en-US" sz="2400" dirty="0">
              <a:latin typeface="Times New Roman" pitchFamily="18" charset="0"/>
            </a:endParaRPr>
          </a:p>
          <a:p>
            <a:r>
              <a:rPr lang="zh-CN" altLang="en-US" sz="2800" dirty="0">
                <a:solidFill>
                  <a:schemeClr val="hlink"/>
                </a:solidFill>
                <a:latin typeface="Times New Roman" pitchFamily="18" charset="0"/>
              </a:rPr>
              <a:t>随机事件</a:t>
            </a:r>
            <a:r>
              <a:rPr lang="zh-CN" altLang="en-US" sz="2800" dirty="0">
                <a:latin typeface="Times New Roman" pitchFamily="18" charset="0"/>
              </a:rPr>
              <a:t>：随机试验中可能出现或可能不出现的情况叫“随机事件”</a:t>
            </a:r>
          </a:p>
          <a:p>
            <a:pPr lvl="1"/>
            <a:r>
              <a:rPr lang="zh-CN" altLang="zh-CN" sz="2400" dirty="0">
                <a:latin typeface="Times New Roman" pitchFamily="18" charset="0"/>
              </a:rPr>
              <a:t>掷一颗骰子</a:t>
            </a:r>
            <a:r>
              <a:rPr lang="zh-CN" altLang="en-US" sz="2400" dirty="0">
                <a:latin typeface="Times New Roman" pitchFamily="18" charset="0"/>
              </a:rPr>
              <a:t>，</a:t>
            </a:r>
            <a:r>
              <a:rPr lang="en-US" altLang="zh-CN" sz="2400" dirty="0">
                <a:latin typeface="Times New Roman" pitchFamily="18" charset="0"/>
              </a:rPr>
              <a:t>4</a:t>
            </a:r>
            <a:r>
              <a:rPr lang="zh-CN" altLang="en-US" sz="2400" dirty="0">
                <a:latin typeface="Times New Roman" pitchFamily="18" charset="0"/>
              </a:rPr>
              <a:t>点朝上</a:t>
            </a:r>
          </a:p>
        </p:txBody>
      </p:sp>
      <p:sp>
        <p:nvSpPr>
          <p:cNvPr id="6" name="灯片编号占位符 5"/>
          <p:cNvSpPr>
            <a:spLocks noGrp="1"/>
          </p:cNvSpPr>
          <p:nvPr>
            <p:ph type="sldNum" sz="quarter" idx="12"/>
          </p:nvPr>
        </p:nvSpPr>
        <p:spPr/>
        <p:txBody>
          <a:bodyPr/>
          <a:lstStyle/>
          <a:p>
            <a:fld id="{F7E88037-E2AF-413C-A2AC-57711AB88E9C}" type="slidenum">
              <a:rPr lang="en-US" altLang="zh-CN"/>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a:t>概率和条件概率</a:t>
            </a:r>
          </a:p>
        </p:txBody>
      </p:sp>
      <p:sp>
        <p:nvSpPr>
          <p:cNvPr id="415747" name="Rectangle 3"/>
          <p:cNvSpPr>
            <a:spLocks noGrp="1" noChangeArrowheads="1"/>
          </p:cNvSpPr>
          <p:nvPr>
            <p:ph idx="1"/>
          </p:nvPr>
        </p:nvSpPr>
        <p:spPr/>
        <p:txBody>
          <a:bodyPr/>
          <a:lstStyle/>
          <a:p>
            <a:r>
              <a:rPr lang="zh-CN" altLang="en-US" sz="2800" dirty="0">
                <a:solidFill>
                  <a:schemeClr val="hlink"/>
                </a:solidFill>
                <a:latin typeface="Times New Roman" pitchFamily="18" charset="0"/>
              </a:rPr>
              <a:t>概率</a:t>
            </a:r>
            <a:r>
              <a:rPr lang="zh-CN" altLang="en-US" sz="2800" dirty="0">
                <a:latin typeface="Times New Roman" pitchFamily="18" charset="0"/>
              </a:rPr>
              <a:t>：直观上来看，事件</a:t>
            </a:r>
            <a:r>
              <a:rPr lang="en-US" altLang="zh-CN" sz="2800" dirty="0">
                <a:latin typeface="Times New Roman" pitchFamily="18" charset="0"/>
              </a:rPr>
              <a:t>A</a:t>
            </a:r>
            <a:r>
              <a:rPr lang="zh-CN" altLang="en-US" sz="2800" dirty="0">
                <a:latin typeface="Times New Roman" pitchFamily="18" charset="0"/>
              </a:rPr>
              <a:t>的概率是指事件</a:t>
            </a:r>
            <a:r>
              <a:rPr lang="en-US" altLang="zh-CN" sz="2800" dirty="0">
                <a:latin typeface="Times New Roman" pitchFamily="18" charset="0"/>
              </a:rPr>
              <a:t>A</a:t>
            </a:r>
            <a:r>
              <a:rPr lang="zh-CN" altLang="en-US" sz="2800" dirty="0">
                <a:latin typeface="Times New Roman" pitchFamily="18" charset="0"/>
              </a:rPr>
              <a:t>发生的可能性，记为</a:t>
            </a:r>
            <a:r>
              <a:rPr lang="en-US" altLang="zh-CN" sz="2800" dirty="0">
                <a:latin typeface="Times New Roman" pitchFamily="18" charset="0"/>
              </a:rPr>
              <a:t>P(A)</a:t>
            </a:r>
          </a:p>
          <a:p>
            <a:pPr lvl="1"/>
            <a:r>
              <a:rPr lang="zh-CN" altLang="en-US" sz="2400" dirty="0">
                <a:latin typeface="Times New Roman" pitchFamily="18" charset="0"/>
              </a:rPr>
              <a:t>掷一颗骰子，出现</a:t>
            </a:r>
            <a:r>
              <a:rPr lang="en-US" altLang="zh-CN" sz="2400" dirty="0">
                <a:latin typeface="Times New Roman" pitchFamily="18" charset="0"/>
              </a:rPr>
              <a:t>6</a:t>
            </a:r>
            <a:r>
              <a:rPr lang="zh-CN" altLang="en-US" sz="2400" dirty="0">
                <a:latin typeface="Times New Roman" pitchFamily="18" charset="0"/>
              </a:rPr>
              <a:t>点的概率为多少？</a:t>
            </a:r>
          </a:p>
          <a:p>
            <a:r>
              <a:rPr lang="zh-CN" altLang="en-US" sz="2800" dirty="0">
                <a:solidFill>
                  <a:schemeClr val="hlink"/>
                </a:solidFill>
                <a:latin typeface="Times New Roman" pitchFamily="18" charset="0"/>
              </a:rPr>
              <a:t>条件概率</a:t>
            </a:r>
            <a:r>
              <a:rPr lang="zh-CN" altLang="en-US" sz="2800" dirty="0">
                <a:latin typeface="Times New Roman" pitchFamily="18" charset="0"/>
              </a:rPr>
              <a:t>：已知事件</a:t>
            </a:r>
            <a:r>
              <a:rPr lang="en-US" altLang="zh-CN" sz="2800" dirty="0">
                <a:latin typeface="Times New Roman" pitchFamily="18" charset="0"/>
              </a:rPr>
              <a:t>A</a:t>
            </a:r>
            <a:r>
              <a:rPr lang="zh-CN" altLang="en-US" sz="2800" dirty="0">
                <a:latin typeface="Times New Roman" pitchFamily="18" charset="0"/>
              </a:rPr>
              <a:t>发生的条件下，事件</a:t>
            </a:r>
            <a:r>
              <a:rPr lang="en-US" altLang="zh-CN" sz="2800" dirty="0">
                <a:latin typeface="Times New Roman" pitchFamily="18" charset="0"/>
              </a:rPr>
              <a:t>B</a:t>
            </a:r>
            <a:r>
              <a:rPr lang="zh-CN" altLang="en-US" sz="2800" dirty="0">
                <a:latin typeface="Times New Roman" pitchFamily="18" charset="0"/>
              </a:rPr>
              <a:t>发生的概率称为</a:t>
            </a:r>
            <a:r>
              <a:rPr lang="en-US" altLang="zh-CN" sz="2800" dirty="0">
                <a:latin typeface="Times New Roman" pitchFamily="18" charset="0"/>
              </a:rPr>
              <a:t>A</a:t>
            </a:r>
            <a:r>
              <a:rPr lang="zh-CN" altLang="en-US" sz="2800" dirty="0">
                <a:latin typeface="Times New Roman" pitchFamily="18" charset="0"/>
              </a:rPr>
              <a:t>条件下</a:t>
            </a:r>
            <a:r>
              <a:rPr lang="en-US" altLang="zh-CN" sz="2800" dirty="0">
                <a:latin typeface="Times New Roman" pitchFamily="18" charset="0"/>
              </a:rPr>
              <a:t>B</a:t>
            </a:r>
            <a:r>
              <a:rPr lang="zh-CN" altLang="en-US" sz="2800" dirty="0">
                <a:latin typeface="Times New Roman" pitchFamily="18" charset="0"/>
              </a:rPr>
              <a:t>的条件概率，记作</a:t>
            </a:r>
            <a:r>
              <a:rPr lang="en-US" altLang="zh-CN" sz="2800" dirty="0">
                <a:latin typeface="Times New Roman" pitchFamily="18" charset="0"/>
              </a:rPr>
              <a:t>P(B|A)</a:t>
            </a:r>
          </a:p>
          <a:p>
            <a:pPr lvl="1"/>
            <a:r>
              <a:rPr lang="en-US" altLang="zh-CN" sz="2400" dirty="0">
                <a:latin typeface="Times New Roman" pitchFamily="18" charset="0"/>
              </a:rPr>
              <a:t>30</a:t>
            </a:r>
            <a:r>
              <a:rPr lang="zh-CN" altLang="en-US" sz="2400" dirty="0">
                <a:latin typeface="Times New Roman" pitchFamily="18" charset="0"/>
              </a:rPr>
              <a:t>颗红球和</a:t>
            </a:r>
            <a:r>
              <a:rPr lang="en-US" altLang="zh-CN" sz="2400" dirty="0">
                <a:latin typeface="Times New Roman" pitchFamily="18" charset="0"/>
              </a:rPr>
              <a:t>40</a:t>
            </a:r>
            <a:r>
              <a:rPr lang="zh-CN" altLang="en-US" sz="2400" dirty="0">
                <a:latin typeface="Times New Roman" pitchFamily="18" charset="0"/>
              </a:rPr>
              <a:t>颗黑球放在一块，请问第一次抽取为红球的情况下第二次抽取黑球的概率？</a:t>
            </a:r>
          </a:p>
        </p:txBody>
      </p:sp>
      <p:sp>
        <p:nvSpPr>
          <p:cNvPr id="6" name="灯片编号占位符 5"/>
          <p:cNvSpPr>
            <a:spLocks noGrp="1"/>
          </p:cNvSpPr>
          <p:nvPr>
            <p:ph type="sldNum" sz="quarter" idx="12"/>
          </p:nvPr>
        </p:nvSpPr>
        <p:spPr/>
        <p:txBody>
          <a:bodyPr/>
          <a:lstStyle/>
          <a:p>
            <a:fld id="{1E2295AC-2EBB-4DD6-A15A-2051FDAA0DB0}" type="slidenum">
              <a:rPr lang="en-US" altLang="zh-CN"/>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3600" dirty="0"/>
              <a:t>乘法公式、全概率公式和贝叶斯公式</a:t>
            </a:r>
          </a:p>
        </p:txBody>
      </p:sp>
      <p:graphicFrame>
        <p:nvGraphicFramePr>
          <p:cNvPr id="417796" name="Object 4"/>
          <p:cNvGraphicFramePr>
            <a:graphicFrameLocks noGrp="1" noChangeAspect="1"/>
          </p:cNvGraphicFramePr>
          <p:nvPr>
            <p:ph idx="1"/>
          </p:nvPr>
        </p:nvGraphicFramePr>
        <p:xfrm>
          <a:off x="2843808" y="3861048"/>
          <a:ext cx="2320758" cy="652114"/>
        </p:xfrm>
        <a:graphic>
          <a:graphicData uri="http://schemas.openxmlformats.org/presentationml/2006/ole">
            <mc:AlternateContent xmlns:mc="http://schemas.openxmlformats.org/markup-compatibility/2006">
              <mc:Choice xmlns:v="urn:schemas-microsoft-com:vml" Requires="v">
                <p:oleObj spid="_x0000_s1084446" name="Equation" r:id="rId5" imgW="1536480" imgH="431640" progId="">
                  <p:embed/>
                </p:oleObj>
              </mc:Choice>
              <mc:Fallback>
                <p:oleObj name="Equation" r:id="rId5" imgW="1536480" imgH="4316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861048"/>
                        <a:ext cx="2320758" cy="652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7E6266C7-FDF7-408F-B145-045572869F62}" type="slidenum">
              <a:rPr lang="en-US" altLang="zh-CN"/>
              <a:pPr/>
              <a:t>13</a:t>
            </a:fld>
            <a:endParaRPr lang="en-US" altLang="zh-CN"/>
          </a:p>
        </p:txBody>
      </p:sp>
      <p:sp>
        <p:nvSpPr>
          <p:cNvPr id="417795" name="Rectangle 3"/>
          <p:cNvSpPr>
            <a:spLocks noGrp="1" noChangeArrowheads="1"/>
          </p:cNvSpPr>
          <p:nvPr>
            <p:ph type="body" sz="half" idx="4294967295"/>
          </p:nvPr>
        </p:nvSpPr>
        <p:spPr>
          <a:xfrm>
            <a:off x="467544" y="1772816"/>
            <a:ext cx="7205663" cy="4321175"/>
          </a:xfrm>
        </p:spPr>
        <p:txBody>
          <a:bodyPr/>
          <a:lstStyle/>
          <a:p>
            <a:r>
              <a:rPr lang="zh-CN" altLang="en-US" sz="2800" dirty="0">
                <a:solidFill>
                  <a:schemeClr val="hlink"/>
                </a:solidFill>
              </a:rPr>
              <a:t>乘法</a:t>
            </a:r>
            <a:r>
              <a:rPr lang="zh-CN" altLang="en-US" sz="2800" dirty="0"/>
              <a:t>公式：</a:t>
            </a:r>
          </a:p>
          <a:p>
            <a:pPr lvl="1"/>
            <a:r>
              <a:rPr lang="en-US" altLang="zh-CN" sz="2400" dirty="0">
                <a:latin typeface="Times New Roman" pitchFamily="18" charset="0"/>
              </a:rPr>
              <a:t>P(AB)</a:t>
            </a:r>
            <a:r>
              <a:rPr lang="zh-CN" altLang="en-US" sz="2400" dirty="0">
                <a:latin typeface="Times New Roman" pitchFamily="18" charset="0"/>
              </a:rPr>
              <a:t>＝</a:t>
            </a:r>
            <a:r>
              <a:rPr lang="en-US" altLang="zh-CN" sz="2400" dirty="0">
                <a:latin typeface="Times New Roman" pitchFamily="18" charset="0"/>
              </a:rPr>
              <a:t>P(A)P(B|A)</a:t>
            </a:r>
          </a:p>
          <a:p>
            <a:pPr lvl="1"/>
            <a:r>
              <a:rPr lang="en-US" altLang="zh-CN" sz="2400" dirty="0">
                <a:latin typeface="Times New Roman" pitchFamily="18" charset="0"/>
              </a:rPr>
              <a:t>P(A</a:t>
            </a:r>
            <a:r>
              <a:rPr lang="en-US" altLang="zh-CN" sz="2400" baseline="-25000" dirty="0">
                <a:latin typeface="Times New Roman" pitchFamily="18" charset="0"/>
              </a:rPr>
              <a:t>1</a:t>
            </a:r>
            <a:r>
              <a:rPr lang="en-US" altLang="zh-CN" sz="2400"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…A</a:t>
            </a:r>
            <a:r>
              <a:rPr lang="en-US" altLang="zh-CN" sz="2400" baseline="-25000"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P(A</a:t>
            </a:r>
            <a:r>
              <a:rPr lang="en-US" altLang="zh-CN" sz="2400" baseline="-25000" dirty="0">
                <a:latin typeface="Times New Roman" pitchFamily="18" charset="0"/>
              </a:rPr>
              <a:t>1</a:t>
            </a:r>
            <a:r>
              <a:rPr lang="en-US" altLang="zh-CN" sz="2400" dirty="0">
                <a:latin typeface="Times New Roman" pitchFamily="18" charset="0"/>
              </a:rPr>
              <a:t>)P(A</a:t>
            </a:r>
            <a:r>
              <a:rPr lang="en-US" altLang="zh-CN" sz="2400" baseline="-25000" dirty="0">
                <a:latin typeface="Times New Roman" pitchFamily="18" charset="0"/>
              </a:rPr>
              <a:t>2</a:t>
            </a:r>
            <a:r>
              <a:rPr lang="en-US" altLang="zh-CN" sz="2400"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)...P(A</a:t>
            </a:r>
            <a:r>
              <a:rPr lang="en-US" altLang="zh-CN" sz="2400" baseline="-25000" dirty="0">
                <a:latin typeface="Times New Roman" pitchFamily="18" charset="0"/>
              </a:rPr>
              <a:t>n</a:t>
            </a:r>
            <a:r>
              <a:rPr lang="en-US" altLang="zh-CN" sz="2400"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…A</a:t>
            </a:r>
            <a:r>
              <a:rPr lang="en-US" altLang="zh-CN" sz="2400" baseline="-25000" dirty="0">
                <a:latin typeface="Times New Roman" pitchFamily="18" charset="0"/>
              </a:rPr>
              <a:t>n</a:t>
            </a:r>
            <a:r>
              <a:rPr lang="zh-CN" altLang="en-US" sz="2400" baseline="-25000" dirty="0">
                <a:latin typeface="Times New Roman" pitchFamily="18" charset="0"/>
              </a:rPr>
              <a:t>－</a:t>
            </a:r>
            <a:r>
              <a:rPr lang="en-US" altLang="zh-CN" sz="2400" baseline="-25000" dirty="0">
                <a:latin typeface="Times New Roman" pitchFamily="18" charset="0"/>
              </a:rPr>
              <a:t>1</a:t>
            </a:r>
            <a:r>
              <a:rPr lang="en-US" altLang="zh-CN" sz="2400" dirty="0">
                <a:latin typeface="Times New Roman" pitchFamily="18" charset="0"/>
              </a:rPr>
              <a:t>)</a:t>
            </a:r>
          </a:p>
          <a:p>
            <a:r>
              <a:rPr lang="zh-CN" altLang="en-US" sz="2800" dirty="0">
                <a:solidFill>
                  <a:schemeClr val="hlink"/>
                </a:solidFill>
                <a:latin typeface="Times New Roman" pitchFamily="18" charset="0"/>
              </a:rPr>
              <a:t>全概率</a:t>
            </a:r>
            <a:r>
              <a:rPr lang="zh-CN" altLang="en-US" sz="2800" dirty="0">
                <a:latin typeface="Times New Roman" pitchFamily="18" charset="0"/>
              </a:rPr>
              <a:t>公式：</a:t>
            </a:r>
            <a:r>
              <a:rPr lang="en-US" altLang="zh-CN" sz="2800"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a:t>
            </a:r>
            <a:r>
              <a:rPr lang="en-US" altLang="zh-CN" sz="2800" baseline="-25000" dirty="0">
                <a:latin typeface="Times New Roman" pitchFamily="18" charset="0"/>
              </a:rPr>
              <a:t>n</a:t>
            </a:r>
            <a:r>
              <a:rPr lang="zh-CN" altLang="en-US" sz="2800" dirty="0">
                <a:latin typeface="Times New Roman" pitchFamily="18" charset="0"/>
              </a:rPr>
              <a:t>是整个样本空间的一个划分</a:t>
            </a:r>
          </a:p>
          <a:p>
            <a:endParaRPr lang="zh-CN" altLang="en-US" sz="2800" dirty="0">
              <a:latin typeface="Times New Roman" pitchFamily="18" charset="0"/>
            </a:endParaRPr>
          </a:p>
          <a:p>
            <a:r>
              <a:rPr lang="zh-CN" altLang="en-US" sz="2800" dirty="0">
                <a:solidFill>
                  <a:schemeClr val="hlink"/>
                </a:solidFill>
                <a:latin typeface="Times New Roman" pitchFamily="18" charset="0"/>
              </a:rPr>
              <a:t>贝叶斯</a:t>
            </a:r>
            <a:r>
              <a:rPr lang="zh-CN" altLang="en-US" sz="2800" dirty="0">
                <a:latin typeface="Times New Roman" pitchFamily="18" charset="0"/>
              </a:rPr>
              <a:t>公式： </a:t>
            </a:r>
            <a:r>
              <a:rPr lang="en-US" altLang="zh-CN" sz="2800"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a:t>
            </a:r>
            <a:r>
              <a:rPr lang="en-US" altLang="zh-CN" sz="2800" baseline="-25000" dirty="0">
                <a:latin typeface="Times New Roman" pitchFamily="18" charset="0"/>
              </a:rPr>
              <a:t>n</a:t>
            </a:r>
            <a:r>
              <a:rPr lang="zh-CN" altLang="en-US" sz="2800" dirty="0">
                <a:latin typeface="Times New Roman" pitchFamily="18" charset="0"/>
              </a:rPr>
              <a:t>是整个样本空间的一个划分</a:t>
            </a:r>
          </a:p>
          <a:p>
            <a:pPr>
              <a:buFont typeface="Wingdings" pitchFamily="2" charset="2"/>
              <a:buNone/>
            </a:pPr>
            <a:endParaRPr lang="zh-CN" altLang="en-US" sz="2800" dirty="0">
              <a:latin typeface="Times New Roman" pitchFamily="18" charset="0"/>
            </a:endParaRPr>
          </a:p>
        </p:txBody>
      </p:sp>
      <p:graphicFrame>
        <p:nvGraphicFramePr>
          <p:cNvPr id="417798" name="Object 6"/>
          <p:cNvGraphicFramePr>
            <a:graphicFrameLocks noGrp="1" noChangeAspect="1"/>
          </p:cNvGraphicFramePr>
          <p:nvPr>
            <p:ph sz="quarter" idx="4294967295"/>
          </p:nvPr>
        </p:nvGraphicFramePr>
        <p:xfrm>
          <a:off x="2843808" y="5373216"/>
          <a:ext cx="4392612" cy="1081088"/>
        </p:xfrm>
        <a:graphic>
          <a:graphicData uri="http://schemas.openxmlformats.org/presentationml/2006/ole">
            <mc:AlternateContent xmlns:mc="http://schemas.openxmlformats.org/markup-compatibility/2006">
              <mc:Choice xmlns:v="urn:schemas-microsoft-com:vml" Requires="v">
                <p:oleObj spid="_x0000_s1084447" name="Equation" r:id="rId7" imgW="2577960" imgH="634680" progId="">
                  <p:embed/>
                </p:oleObj>
              </mc:Choice>
              <mc:Fallback>
                <p:oleObj name="Equation" r:id="rId7" imgW="2577960" imgH="63468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5373216"/>
                        <a:ext cx="43926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dissolve">
                                      <p:cBhvr>
                                        <p:cTn id="7" dur="500"/>
                                        <p:tgtEl>
                                          <p:spTgt spid="4177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7798"/>
                                        </p:tgtEl>
                                        <p:attrNameLst>
                                          <p:attrName>style.visibility</p:attrName>
                                        </p:attrNameLst>
                                      </p:cBhvr>
                                      <p:to>
                                        <p:strVal val="visible"/>
                                      </p:to>
                                    </p:set>
                                    <p:animEffect transition="in" filter="box(out)">
                                      <p:cBhvr>
                                        <p:cTn id="12" dur="500"/>
                                        <p:tgtEl>
                                          <p:spTgt spid="41779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5537AC-1F5E-4F54-A164-68FD9A992620}" type="slidenum">
              <a:rPr lang="en-US" altLang="zh-CN"/>
              <a:pPr/>
              <a:t>14</a:t>
            </a:fld>
            <a:endParaRPr lang="en-US" altLang="zh-CN"/>
          </a:p>
        </p:txBody>
      </p:sp>
      <p:sp>
        <p:nvSpPr>
          <p:cNvPr id="421890" name="Rectangle 2"/>
          <p:cNvSpPr>
            <a:spLocks noGrp="1" noChangeArrowheads="1"/>
          </p:cNvSpPr>
          <p:nvPr>
            <p:ph type="title"/>
          </p:nvPr>
        </p:nvSpPr>
        <p:spPr/>
        <p:txBody>
          <a:bodyPr/>
          <a:lstStyle/>
          <a:p>
            <a:r>
              <a:rPr lang="zh-CN" altLang="en-US"/>
              <a:t>事件的独立性</a:t>
            </a:r>
          </a:p>
        </p:txBody>
      </p:sp>
      <p:sp>
        <p:nvSpPr>
          <p:cNvPr id="421891" name="Rectangle 3"/>
          <p:cNvSpPr>
            <a:spLocks noGrp="1" noChangeArrowheads="1"/>
          </p:cNvSpPr>
          <p:nvPr>
            <p:ph type="body" idx="1"/>
          </p:nvPr>
        </p:nvSpPr>
        <p:spPr>
          <a:xfrm>
            <a:off x="1187450" y="2205038"/>
            <a:ext cx="7772400" cy="3617912"/>
          </a:xfrm>
        </p:spPr>
        <p:txBody>
          <a:bodyPr/>
          <a:lstStyle/>
          <a:p>
            <a:pPr>
              <a:lnSpc>
                <a:spcPct val="90000"/>
              </a:lnSpc>
            </a:pPr>
            <a:r>
              <a:rPr lang="zh-CN" altLang="en-US" sz="2800">
                <a:latin typeface="Times New Roman" pitchFamily="18" charset="0"/>
              </a:rPr>
              <a:t>两事件</a:t>
            </a:r>
            <a:r>
              <a:rPr lang="zh-CN" altLang="en-US" sz="2800">
                <a:solidFill>
                  <a:schemeClr val="hlink"/>
                </a:solidFill>
                <a:latin typeface="Times New Roman" pitchFamily="18" charset="0"/>
              </a:rPr>
              <a:t>独立</a:t>
            </a:r>
            <a:r>
              <a:rPr lang="zh-CN" altLang="en-US" sz="2800">
                <a:latin typeface="Times New Roman" pitchFamily="18" charset="0"/>
              </a:rPr>
              <a:t>：事件</a:t>
            </a:r>
            <a:r>
              <a:rPr lang="en-US" altLang="zh-CN" sz="2800">
                <a:latin typeface="Times New Roman" pitchFamily="18" charset="0"/>
              </a:rPr>
              <a:t>A</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，若</a:t>
            </a:r>
            <a:r>
              <a:rPr lang="en-US" altLang="zh-CN" sz="2800">
                <a:latin typeface="Times New Roman" pitchFamily="18" charset="0"/>
              </a:rPr>
              <a:t>P(AB)=P(A)P(B)</a:t>
            </a:r>
            <a:r>
              <a:rPr lang="zh-CN" altLang="en-US" sz="2800">
                <a:latin typeface="Times New Roman" pitchFamily="18" charset="0"/>
              </a:rPr>
              <a:t>，则称</a:t>
            </a:r>
            <a:r>
              <a:rPr lang="en-US" altLang="zh-CN" sz="2800">
                <a:latin typeface="Times New Roman" pitchFamily="18" charset="0"/>
              </a:rPr>
              <a:t>A </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独立</a:t>
            </a:r>
          </a:p>
          <a:p>
            <a:pPr>
              <a:lnSpc>
                <a:spcPct val="90000"/>
              </a:lnSpc>
            </a:pPr>
            <a:r>
              <a:rPr lang="zh-CN" altLang="en-US" sz="2800">
                <a:latin typeface="Times New Roman" pitchFamily="18" charset="0"/>
              </a:rPr>
              <a:t>三事件</a:t>
            </a:r>
            <a:r>
              <a:rPr lang="zh-CN" altLang="en-US" sz="2800">
                <a:solidFill>
                  <a:schemeClr val="hlink"/>
                </a:solidFill>
                <a:latin typeface="Times New Roman" pitchFamily="18" charset="0"/>
              </a:rPr>
              <a:t>独立</a:t>
            </a:r>
            <a:r>
              <a:rPr lang="zh-CN" altLang="en-US" sz="2800">
                <a:latin typeface="Times New Roman" pitchFamily="18" charset="0"/>
              </a:rPr>
              <a:t>：事件</a:t>
            </a:r>
            <a:r>
              <a:rPr lang="en-US" altLang="zh-CN" sz="2800">
                <a:latin typeface="Times New Roman" pitchFamily="18" charset="0"/>
              </a:rPr>
              <a:t>A B C</a:t>
            </a:r>
            <a:r>
              <a:rPr lang="zh-CN" altLang="en-US" sz="2800">
                <a:latin typeface="Times New Roman" pitchFamily="18" charset="0"/>
              </a:rPr>
              <a:t>，若满足</a:t>
            </a:r>
            <a:r>
              <a:rPr lang="en-US" altLang="zh-CN" sz="2800">
                <a:latin typeface="Times New Roman" pitchFamily="18" charset="0"/>
              </a:rPr>
              <a:t>P(AB)=P(A)P(B), P(AC)=P(A)P(C),P(BC)=P(B)P(C), P(ABC)=P(A)P(B)P(C)</a:t>
            </a:r>
            <a:r>
              <a:rPr lang="zh-CN" altLang="en-US" sz="2800">
                <a:latin typeface="Times New Roman" pitchFamily="18" charset="0"/>
              </a:rPr>
              <a:t>，则称</a:t>
            </a:r>
            <a:r>
              <a:rPr lang="en-US" altLang="zh-CN" sz="2800">
                <a:latin typeface="Times New Roman" pitchFamily="18" charset="0"/>
              </a:rPr>
              <a:t>A</a:t>
            </a:r>
            <a:r>
              <a:rPr lang="zh-CN" altLang="en-US" sz="2800">
                <a:latin typeface="Times New Roman" pitchFamily="18" charset="0"/>
              </a:rPr>
              <a:t>、</a:t>
            </a:r>
            <a:r>
              <a:rPr lang="en-US" altLang="zh-CN" sz="2800">
                <a:latin typeface="Times New Roman" pitchFamily="18" charset="0"/>
              </a:rPr>
              <a:t>B</a:t>
            </a:r>
            <a:r>
              <a:rPr lang="zh-CN" altLang="en-US" sz="2800">
                <a:latin typeface="Times New Roman" pitchFamily="18" charset="0"/>
              </a:rPr>
              <a:t>、</a:t>
            </a:r>
            <a:r>
              <a:rPr lang="en-US" altLang="zh-CN" sz="2800">
                <a:latin typeface="Times New Roman" pitchFamily="18" charset="0"/>
              </a:rPr>
              <a:t>C</a:t>
            </a:r>
            <a:r>
              <a:rPr lang="zh-CN" altLang="en-US" sz="2800">
                <a:latin typeface="Times New Roman" pitchFamily="18" charset="0"/>
              </a:rPr>
              <a:t>独立</a:t>
            </a:r>
          </a:p>
          <a:p>
            <a:pPr>
              <a:lnSpc>
                <a:spcPct val="90000"/>
              </a:lnSpc>
            </a:pPr>
            <a:r>
              <a:rPr lang="zh-CN" altLang="en-US" sz="2800">
                <a:latin typeface="Times New Roman" pitchFamily="18" charset="0"/>
              </a:rPr>
              <a:t>多事件</a:t>
            </a:r>
            <a:r>
              <a:rPr lang="zh-CN" altLang="en-US" sz="2800">
                <a:solidFill>
                  <a:schemeClr val="hlink"/>
                </a:solidFill>
                <a:latin typeface="Times New Roman" pitchFamily="18" charset="0"/>
              </a:rPr>
              <a:t>独立</a:t>
            </a:r>
            <a:r>
              <a:rPr lang="zh-CN" altLang="en-US" sz="2800">
                <a:latin typeface="Times New Roman" pitchFamily="18" charset="0"/>
              </a:rPr>
              <a:t>：两两独立、三三独立、四四独立</a:t>
            </a:r>
            <a:r>
              <a:rPr lang="en-US" altLang="zh-CN" sz="2800">
                <a:latin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dirty="0"/>
              <a:t>随机变量</a:t>
            </a:r>
          </a:p>
        </p:txBody>
      </p:sp>
      <p:sp>
        <p:nvSpPr>
          <p:cNvPr id="423939" name="Rectangle 3"/>
          <p:cNvSpPr>
            <a:spLocks noGrp="1" noChangeArrowheads="1"/>
          </p:cNvSpPr>
          <p:nvPr>
            <p:ph idx="1"/>
          </p:nvPr>
        </p:nvSpPr>
        <p:spPr/>
        <p:txBody>
          <a:bodyPr/>
          <a:lstStyle/>
          <a:p>
            <a:r>
              <a:rPr lang="zh-CN" altLang="en-US"/>
              <a:t>随机变量：若随机试验的各种可能的结果都能用一个 变量的取值（或范围）来表示，则称这个变量为</a:t>
            </a:r>
            <a:r>
              <a:rPr lang="zh-CN" altLang="en-US">
                <a:solidFill>
                  <a:srgbClr val="FF0000"/>
                </a:solidFill>
              </a:rPr>
              <a:t>随机变量</a:t>
            </a:r>
            <a:r>
              <a:rPr lang="zh-CN" altLang="en-US"/>
              <a:t>，常用</a:t>
            </a:r>
            <a:r>
              <a:rPr lang="en-US" altLang="zh-CN">
                <a:latin typeface="Times New Roman" pitchFamily="18" charset="0"/>
              </a:rPr>
              <a:t>X</a:t>
            </a:r>
            <a:r>
              <a:rPr lang="zh-CN" altLang="en-US">
                <a:latin typeface="Times New Roman" pitchFamily="18" charset="0"/>
              </a:rPr>
              <a:t>、</a:t>
            </a:r>
            <a:r>
              <a:rPr lang="en-US" altLang="zh-CN">
                <a:latin typeface="Times New Roman" pitchFamily="18" charset="0"/>
              </a:rPr>
              <a:t>Y</a:t>
            </a:r>
            <a:r>
              <a:rPr lang="zh-CN" altLang="en-US">
                <a:latin typeface="Times New Roman" pitchFamily="18" charset="0"/>
              </a:rPr>
              <a:t>、</a:t>
            </a:r>
            <a:r>
              <a:rPr lang="en-US" altLang="zh-CN">
                <a:latin typeface="Times New Roman" pitchFamily="18" charset="0"/>
              </a:rPr>
              <a:t>Z</a:t>
            </a:r>
            <a:r>
              <a:rPr lang="zh-CN" altLang="en-US"/>
              <a:t>来表示</a:t>
            </a:r>
          </a:p>
          <a:p>
            <a:pPr lvl="1"/>
            <a:r>
              <a:rPr lang="en-US" altLang="zh-CN">
                <a:latin typeface="Times New Roman" pitchFamily="18" charset="0"/>
              </a:rPr>
              <a:t>(</a:t>
            </a:r>
            <a:r>
              <a:rPr lang="zh-CN" altLang="en-US">
                <a:latin typeface="Times New Roman" pitchFamily="18" charset="0"/>
              </a:rPr>
              <a:t>离散型随机变量</a:t>
            </a:r>
            <a:r>
              <a:rPr lang="en-US" altLang="zh-CN">
                <a:latin typeface="Times New Roman" pitchFamily="18" charset="0"/>
              </a:rPr>
              <a:t>)</a:t>
            </a:r>
            <a:r>
              <a:rPr lang="zh-CN" altLang="en-US">
                <a:latin typeface="Times New Roman" pitchFamily="18" charset="0"/>
              </a:rPr>
              <a:t>：</a:t>
            </a:r>
            <a:r>
              <a:rPr lang="zh-CN" altLang="zh-CN">
                <a:latin typeface="Times New Roman" pitchFamily="18" charset="0"/>
              </a:rPr>
              <a:t>掷一颗骰子，可能出现的点数</a:t>
            </a:r>
            <a:r>
              <a:rPr lang="en-US" altLang="zh-CN">
                <a:latin typeface="Times New Roman" pitchFamily="18" charset="0"/>
              </a:rPr>
              <a:t>X (</a:t>
            </a:r>
            <a:r>
              <a:rPr lang="zh-CN" altLang="en-US">
                <a:latin typeface="Times New Roman" pitchFamily="18" charset="0"/>
              </a:rPr>
              <a:t>可能取值</a:t>
            </a:r>
            <a:r>
              <a:rPr lang="en-US" altLang="zh-CN">
                <a:latin typeface="Times New Roman" pitchFamily="18" charset="0"/>
              </a:rPr>
              <a:t>1</a:t>
            </a: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a:t>
            </a:r>
            <a:r>
              <a:rPr lang="en-US" altLang="zh-CN">
                <a:latin typeface="Times New Roman" pitchFamily="18" charset="0"/>
              </a:rPr>
              <a:t>5</a:t>
            </a:r>
            <a:r>
              <a:rPr lang="zh-CN" altLang="en-US">
                <a:latin typeface="Times New Roman" pitchFamily="18" charset="0"/>
              </a:rPr>
              <a:t>、</a:t>
            </a:r>
            <a:r>
              <a:rPr lang="en-US" altLang="zh-CN">
                <a:latin typeface="Times New Roman" pitchFamily="18" charset="0"/>
              </a:rPr>
              <a:t>6)</a:t>
            </a:r>
          </a:p>
          <a:p>
            <a:pPr lvl="1"/>
            <a:r>
              <a:rPr lang="en-US" altLang="zh-CN">
                <a:latin typeface="Times New Roman" pitchFamily="18" charset="0"/>
              </a:rPr>
              <a:t>(</a:t>
            </a:r>
            <a:r>
              <a:rPr lang="zh-CN" altLang="en-US">
                <a:latin typeface="Times New Roman" pitchFamily="18" charset="0"/>
              </a:rPr>
              <a:t>连续型随机变量</a:t>
            </a:r>
            <a:r>
              <a:rPr lang="en-US" altLang="zh-CN">
                <a:latin typeface="Times New Roman" pitchFamily="18" charset="0"/>
              </a:rPr>
              <a:t>)</a:t>
            </a:r>
            <a:r>
              <a:rPr lang="zh-CN" altLang="en-US">
                <a:latin typeface="Times New Roman" pitchFamily="18" charset="0"/>
              </a:rPr>
              <a:t>：北京地区的温度</a:t>
            </a:r>
            <a:r>
              <a:rPr lang="en-US" altLang="zh-CN">
                <a:latin typeface="Times New Roman" pitchFamily="18" charset="0"/>
              </a:rPr>
              <a:t>(-15~45)</a:t>
            </a:r>
          </a:p>
          <a:p>
            <a:pPr lvl="1"/>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3F9AFF3E-5728-4158-9B2D-BD580613FF77}" type="slidenum">
              <a:rPr lang="en-US" altLang="zh-CN"/>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gray">
          <a:xfrm>
            <a:off x="2514600" y="2271713"/>
            <a:ext cx="2743200" cy="2743200"/>
          </a:xfrm>
          <a:prstGeom prst="ellipse">
            <a:avLst/>
          </a:prstGeom>
          <a:solidFill>
            <a:schemeClr val="bg1">
              <a:alpha val="79999"/>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1" name="Oval 3"/>
          <p:cNvSpPr>
            <a:spLocks noChangeArrowheads="1"/>
          </p:cNvSpPr>
          <p:nvPr/>
        </p:nvSpPr>
        <p:spPr bwMode="gray">
          <a:xfrm>
            <a:off x="3657600" y="2786063"/>
            <a:ext cx="1619250" cy="1619250"/>
          </a:xfrm>
          <a:prstGeom prst="ellipse">
            <a:avLst/>
          </a:prstGeom>
          <a:solidFill>
            <a:srgbClr val="DCDCDC">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2" name="Line 4"/>
          <p:cNvSpPr>
            <a:spLocks noChangeShapeType="1"/>
          </p:cNvSpPr>
          <p:nvPr/>
        </p:nvSpPr>
        <p:spPr bwMode="gray">
          <a:xfrm>
            <a:off x="2895600" y="3567113"/>
            <a:ext cx="1524000" cy="762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3" name="Line 5"/>
          <p:cNvSpPr>
            <a:spLocks noChangeShapeType="1"/>
          </p:cNvSpPr>
          <p:nvPr/>
        </p:nvSpPr>
        <p:spPr bwMode="gray">
          <a:xfrm>
            <a:off x="3733800" y="2424113"/>
            <a:ext cx="914400" cy="9144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4" name="Line 6"/>
          <p:cNvSpPr>
            <a:spLocks noChangeShapeType="1"/>
          </p:cNvSpPr>
          <p:nvPr/>
        </p:nvSpPr>
        <p:spPr bwMode="gray">
          <a:xfrm flipH="1">
            <a:off x="3829050" y="3948113"/>
            <a:ext cx="819150" cy="14097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5" name="Line 7"/>
          <p:cNvSpPr>
            <a:spLocks noChangeShapeType="1"/>
          </p:cNvSpPr>
          <p:nvPr/>
        </p:nvSpPr>
        <p:spPr bwMode="gray">
          <a:xfrm>
            <a:off x="5076056" y="3933056"/>
            <a:ext cx="792088" cy="144016"/>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6" name="Line 8"/>
          <p:cNvSpPr>
            <a:spLocks noChangeShapeType="1"/>
          </p:cNvSpPr>
          <p:nvPr/>
        </p:nvSpPr>
        <p:spPr bwMode="gray">
          <a:xfrm flipV="1">
            <a:off x="5029200" y="2576513"/>
            <a:ext cx="533400" cy="838200"/>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sp>
        <p:nvSpPr>
          <p:cNvPr id="83977" name="Oval 9"/>
          <p:cNvSpPr>
            <a:spLocks noChangeArrowheads="1"/>
          </p:cNvSpPr>
          <p:nvPr/>
        </p:nvSpPr>
        <p:spPr bwMode="gray">
          <a:xfrm>
            <a:off x="4295775" y="3176588"/>
            <a:ext cx="895350" cy="895350"/>
          </a:xfrm>
          <a:prstGeom prst="ellipse">
            <a:avLst/>
          </a:prstGeom>
          <a:solidFill>
            <a:srgbClr val="C0C0C0">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sp>
        <p:nvSpPr>
          <p:cNvPr id="83978" name="Rectangle 10"/>
          <p:cNvSpPr>
            <a:spLocks noGrp="1" noChangeArrowheads="1"/>
          </p:cNvSpPr>
          <p:nvPr>
            <p:ph type="title" idx="4294967295"/>
          </p:nvPr>
        </p:nvSpPr>
        <p:spPr/>
        <p:txBody>
          <a:bodyPr/>
          <a:lstStyle/>
          <a:p>
            <a:r>
              <a:rPr lang="zh-CN" altLang="en-US" dirty="0"/>
              <a:t>各种分布关系图</a:t>
            </a:r>
            <a:endParaRPr lang="en-US" altLang="zh-CN" dirty="0"/>
          </a:p>
        </p:txBody>
      </p:sp>
      <p:grpSp>
        <p:nvGrpSpPr>
          <p:cNvPr id="2" name="Group 11"/>
          <p:cNvGrpSpPr>
            <a:grpSpLocks/>
          </p:cNvGrpSpPr>
          <p:nvPr/>
        </p:nvGrpSpPr>
        <p:grpSpPr bwMode="auto">
          <a:xfrm>
            <a:off x="2914650" y="1547813"/>
            <a:ext cx="1146175" cy="1384300"/>
            <a:chOff x="2064" y="1008"/>
            <a:chExt cx="722" cy="872"/>
          </a:xfrm>
        </p:grpSpPr>
        <p:sp>
          <p:nvSpPr>
            <p:cNvPr id="83980" name="Oval 12"/>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3" name="Group 13"/>
            <p:cNvGrpSpPr>
              <a:grpSpLocks/>
            </p:cNvGrpSpPr>
            <p:nvPr/>
          </p:nvGrpSpPr>
          <p:grpSpPr bwMode="auto">
            <a:xfrm>
              <a:off x="2086" y="1031"/>
              <a:ext cx="680" cy="849"/>
              <a:chOff x="3975" y="1593"/>
              <a:chExt cx="931" cy="1163"/>
            </a:xfrm>
          </p:grpSpPr>
          <p:pic>
            <p:nvPicPr>
              <p:cNvPr id="83982"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3983" name="Oval 15"/>
              <p:cNvSpPr>
                <a:spLocks noChangeArrowheads="1"/>
              </p:cNvSpPr>
              <p:nvPr/>
            </p:nvSpPr>
            <p:spPr bwMode="gray">
              <a:xfrm>
                <a:off x="3975" y="1593"/>
                <a:ext cx="931" cy="937"/>
              </a:xfrm>
              <a:prstGeom prst="ellipse">
                <a:avLst/>
              </a:prstGeom>
              <a:solidFill>
                <a:schemeClr val="hlink">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3984"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4" name="Group 17"/>
              <p:cNvGrpSpPr>
                <a:grpSpLocks/>
              </p:cNvGrpSpPr>
              <p:nvPr/>
            </p:nvGrpSpPr>
            <p:grpSpPr bwMode="auto">
              <a:xfrm rot="-3733502" flipH="1" flipV="1">
                <a:off x="4256" y="2247"/>
                <a:ext cx="820" cy="198"/>
                <a:chOff x="2532" y="1051"/>
                <a:chExt cx="893" cy="246"/>
              </a:xfrm>
            </p:grpSpPr>
            <p:grpSp>
              <p:nvGrpSpPr>
                <p:cNvPr id="5" name="Group 18"/>
                <p:cNvGrpSpPr>
                  <a:grpSpLocks/>
                </p:cNvGrpSpPr>
                <p:nvPr/>
              </p:nvGrpSpPr>
              <p:grpSpPr bwMode="auto">
                <a:xfrm>
                  <a:off x="2532" y="1051"/>
                  <a:ext cx="743" cy="185"/>
                  <a:chOff x="1565" y="2568"/>
                  <a:chExt cx="1118" cy="279"/>
                </a:xfrm>
              </p:grpSpPr>
              <p:sp>
                <p:nvSpPr>
                  <p:cNvPr id="83987" name="AutoShape 1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88" name="AutoShape 2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89" name="AutoShape 2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0" name="AutoShape 2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6" name="Group 23"/>
                <p:cNvGrpSpPr>
                  <a:grpSpLocks/>
                </p:cNvGrpSpPr>
                <p:nvPr/>
              </p:nvGrpSpPr>
              <p:grpSpPr bwMode="auto">
                <a:xfrm rot="1353540">
                  <a:off x="2682" y="1111"/>
                  <a:ext cx="743" cy="186"/>
                  <a:chOff x="1565" y="2568"/>
                  <a:chExt cx="1118" cy="279"/>
                </a:xfrm>
              </p:grpSpPr>
              <p:sp>
                <p:nvSpPr>
                  <p:cNvPr id="83992" name="AutoShape 2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3" name="AutoShape 2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4" name="AutoShape 2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5" name="AutoShape 2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7" name="Group 28"/>
            <p:cNvGrpSpPr>
              <a:grpSpLocks/>
            </p:cNvGrpSpPr>
            <p:nvPr/>
          </p:nvGrpSpPr>
          <p:grpSpPr bwMode="auto">
            <a:xfrm rot="-3733502" flipH="1" flipV="1">
              <a:off x="2362" y="1505"/>
              <a:ext cx="527" cy="128"/>
              <a:chOff x="2532" y="1051"/>
              <a:chExt cx="893" cy="246"/>
            </a:xfrm>
          </p:grpSpPr>
          <p:grpSp>
            <p:nvGrpSpPr>
              <p:cNvPr id="8" name="Group 29"/>
              <p:cNvGrpSpPr>
                <a:grpSpLocks/>
              </p:cNvGrpSpPr>
              <p:nvPr/>
            </p:nvGrpSpPr>
            <p:grpSpPr bwMode="auto">
              <a:xfrm>
                <a:off x="2532" y="1051"/>
                <a:ext cx="743" cy="185"/>
                <a:chOff x="1565" y="2568"/>
                <a:chExt cx="1118" cy="279"/>
              </a:xfrm>
            </p:grpSpPr>
            <p:sp>
              <p:nvSpPr>
                <p:cNvPr id="83998" name="AutoShape 3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3999" name="AutoShape 3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0" name="AutoShape 3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1" name="AutoShape 3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9" name="Group 34"/>
              <p:cNvGrpSpPr>
                <a:grpSpLocks/>
              </p:cNvGrpSpPr>
              <p:nvPr/>
            </p:nvGrpSpPr>
            <p:grpSpPr bwMode="auto">
              <a:xfrm rot="1353540">
                <a:off x="2682" y="1111"/>
                <a:ext cx="743" cy="186"/>
                <a:chOff x="1565" y="2568"/>
                <a:chExt cx="1118" cy="279"/>
              </a:xfrm>
            </p:grpSpPr>
            <p:sp>
              <p:nvSpPr>
                <p:cNvPr id="84003" name="AutoShape 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4" name="AutoShape 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5" name="AutoShape 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06" name="AutoShape 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07" name="Rectangle 39"/>
            <p:cNvSpPr>
              <a:spLocks noChangeArrowheads="1"/>
            </p:cNvSpPr>
            <p:nvPr/>
          </p:nvSpPr>
          <p:spPr bwMode="gray">
            <a:xfrm>
              <a:off x="2242" y="1190"/>
              <a:ext cx="377" cy="368"/>
            </a:xfrm>
            <a:prstGeom prst="rect">
              <a:avLst/>
            </a:prstGeom>
            <a:noFill/>
            <a:ln w="9525" algn="ctr">
              <a:noFill/>
              <a:miter lim="800000"/>
              <a:headEnd/>
              <a:tailEnd/>
            </a:ln>
          </p:spPr>
          <p:txBody>
            <a:bodyPr wrap="none">
              <a:spAutoFit/>
            </a:bodyPr>
            <a:lstStyle/>
            <a:p>
              <a:r>
                <a:rPr lang="zh-CN" altLang="en-US" sz="1600" b="1" dirty="0">
                  <a:solidFill>
                    <a:srgbClr val="000000"/>
                  </a:solidFill>
                  <a:latin typeface="Times New Roman" pitchFamily="18" charset="0"/>
                  <a:ea typeface="黑体" pitchFamily="49" charset="-122"/>
                </a:rPr>
                <a:t>二值</a:t>
              </a:r>
              <a:endParaRPr lang="en-US" altLang="zh-CN" sz="1600" b="1" dirty="0">
                <a:solidFill>
                  <a:srgbClr val="000000"/>
                </a:solidFill>
                <a:latin typeface="Times New Roman" pitchFamily="18" charset="0"/>
                <a:ea typeface="黑体" pitchFamily="49" charset="-122"/>
              </a:endParaRPr>
            </a:p>
            <a:p>
              <a:r>
                <a:rPr lang="zh-CN" altLang="en-US" sz="1600" b="1" dirty="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10" name="Group 40"/>
          <p:cNvGrpSpPr>
            <a:grpSpLocks/>
          </p:cNvGrpSpPr>
          <p:nvPr/>
        </p:nvGrpSpPr>
        <p:grpSpPr bwMode="auto">
          <a:xfrm>
            <a:off x="1830388" y="2830513"/>
            <a:ext cx="1146175" cy="1384300"/>
            <a:chOff x="2064" y="1008"/>
            <a:chExt cx="722" cy="872"/>
          </a:xfrm>
        </p:grpSpPr>
        <p:sp>
          <p:nvSpPr>
            <p:cNvPr id="84009" name="Oval 41"/>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11" name="Group 42"/>
            <p:cNvGrpSpPr>
              <a:grpSpLocks/>
            </p:cNvGrpSpPr>
            <p:nvPr/>
          </p:nvGrpSpPr>
          <p:grpSpPr bwMode="auto">
            <a:xfrm>
              <a:off x="2086" y="1031"/>
              <a:ext cx="680" cy="849"/>
              <a:chOff x="3975" y="1593"/>
              <a:chExt cx="931" cy="1163"/>
            </a:xfrm>
          </p:grpSpPr>
          <p:pic>
            <p:nvPicPr>
              <p:cNvPr id="84011"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12" name="Oval 44"/>
              <p:cNvSpPr>
                <a:spLocks noChangeArrowheads="1"/>
              </p:cNvSpPr>
              <p:nvPr/>
            </p:nvSpPr>
            <p:spPr bwMode="gray">
              <a:xfrm>
                <a:off x="3975" y="1593"/>
                <a:ext cx="931" cy="937"/>
              </a:xfrm>
              <a:prstGeom prst="ellipse">
                <a:avLst/>
              </a:prstGeom>
              <a:solidFill>
                <a:schemeClr val="accent2">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13"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12" name="Group 46"/>
              <p:cNvGrpSpPr>
                <a:grpSpLocks/>
              </p:cNvGrpSpPr>
              <p:nvPr/>
            </p:nvGrpSpPr>
            <p:grpSpPr bwMode="auto">
              <a:xfrm rot="-3733502" flipH="1" flipV="1">
                <a:off x="4256" y="2247"/>
                <a:ext cx="820" cy="198"/>
                <a:chOff x="2532" y="1051"/>
                <a:chExt cx="893" cy="246"/>
              </a:xfrm>
            </p:grpSpPr>
            <p:grpSp>
              <p:nvGrpSpPr>
                <p:cNvPr id="13" name="Group 47"/>
                <p:cNvGrpSpPr>
                  <a:grpSpLocks/>
                </p:cNvGrpSpPr>
                <p:nvPr/>
              </p:nvGrpSpPr>
              <p:grpSpPr bwMode="auto">
                <a:xfrm>
                  <a:off x="2532" y="1051"/>
                  <a:ext cx="743" cy="185"/>
                  <a:chOff x="1565" y="2568"/>
                  <a:chExt cx="1118" cy="279"/>
                </a:xfrm>
              </p:grpSpPr>
              <p:sp>
                <p:nvSpPr>
                  <p:cNvPr id="84016" name="AutoShape 4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7" name="AutoShape 4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8" name="AutoShape 5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19" name="AutoShape 5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4" name="Group 52"/>
                <p:cNvGrpSpPr>
                  <a:grpSpLocks/>
                </p:cNvGrpSpPr>
                <p:nvPr/>
              </p:nvGrpSpPr>
              <p:grpSpPr bwMode="auto">
                <a:xfrm rot="1353540">
                  <a:off x="2682" y="1111"/>
                  <a:ext cx="743" cy="186"/>
                  <a:chOff x="1565" y="2568"/>
                  <a:chExt cx="1118" cy="279"/>
                </a:xfrm>
              </p:grpSpPr>
              <p:sp>
                <p:nvSpPr>
                  <p:cNvPr id="84021" name="AutoShape 5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2" name="AutoShape 5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3" name="AutoShape 5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4" name="AutoShape 5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15" name="Group 57"/>
            <p:cNvGrpSpPr>
              <a:grpSpLocks/>
            </p:cNvGrpSpPr>
            <p:nvPr/>
          </p:nvGrpSpPr>
          <p:grpSpPr bwMode="auto">
            <a:xfrm rot="-3733502" flipH="1" flipV="1">
              <a:off x="2362" y="1505"/>
              <a:ext cx="527" cy="128"/>
              <a:chOff x="2532" y="1051"/>
              <a:chExt cx="893" cy="246"/>
            </a:xfrm>
          </p:grpSpPr>
          <p:grpSp>
            <p:nvGrpSpPr>
              <p:cNvPr id="16" name="Group 58"/>
              <p:cNvGrpSpPr>
                <a:grpSpLocks/>
              </p:cNvGrpSpPr>
              <p:nvPr/>
            </p:nvGrpSpPr>
            <p:grpSpPr bwMode="auto">
              <a:xfrm>
                <a:off x="2532" y="1051"/>
                <a:ext cx="743" cy="185"/>
                <a:chOff x="1565" y="2568"/>
                <a:chExt cx="1118" cy="279"/>
              </a:xfrm>
            </p:grpSpPr>
            <p:sp>
              <p:nvSpPr>
                <p:cNvPr id="84027" name="AutoShape 5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8" name="AutoShape 6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29" name="AutoShape 6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0" name="AutoShape 6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7" name="Group 63"/>
              <p:cNvGrpSpPr>
                <a:grpSpLocks/>
              </p:cNvGrpSpPr>
              <p:nvPr/>
            </p:nvGrpSpPr>
            <p:grpSpPr bwMode="auto">
              <a:xfrm rot="1353540">
                <a:off x="2682" y="1111"/>
                <a:ext cx="743" cy="186"/>
                <a:chOff x="1565" y="2568"/>
                <a:chExt cx="1118" cy="279"/>
              </a:xfrm>
            </p:grpSpPr>
            <p:sp>
              <p:nvSpPr>
                <p:cNvPr id="84032" name="AutoShape 6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3" name="AutoShape 6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4" name="AutoShape 6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35" name="AutoShape 6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36" name="Rectangle 68"/>
            <p:cNvSpPr>
              <a:spLocks noChangeArrowheads="1"/>
            </p:cNvSpPr>
            <p:nvPr/>
          </p:nvSpPr>
          <p:spPr bwMode="gray">
            <a:xfrm>
              <a:off x="2242" y="1204"/>
              <a:ext cx="377" cy="368"/>
            </a:xfrm>
            <a:prstGeom prst="rect">
              <a:avLst/>
            </a:prstGeom>
            <a:noFill/>
            <a:ln w="9525" algn="ctr">
              <a:noFill/>
              <a:miter lim="800000"/>
              <a:headEnd/>
              <a:tailEnd/>
            </a:ln>
          </p:spPr>
          <p:txBody>
            <a:bodyPr wrap="none">
              <a:spAutoFit/>
            </a:bodyPr>
            <a:lstStyle/>
            <a:p>
              <a:r>
                <a:rPr lang="zh-CN" altLang="en-US" sz="1600" b="1" dirty="0">
                  <a:solidFill>
                    <a:srgbClr val="000000"/>
                  </a:solidFill>
                  <a:latin typeface="Times New Roman" pitchFamily="18" charset="0"/>
                  <a:ea typeface="黑体" pitchFamily="49" charset="-122"/>
                </a:rPr>
                <a:t>多值</a:t>
              </a:r>
              <a:endParaRPr lang="en-US" altLang="zh-CN" sz="1600" b="1" dirty="0">
                <a:solidFill>
                  <a:srgbClr val="000000"/>
                </a:solidFill>
                <a:latin typeface="Times New Roman" pitchFamily="18" charset="0"/>
                <a:ea typeface="黑体" pitchFamily="49" charset="-122"/>
              </a:endParaRPr>
            </a:p>
            <a:p>
              <a:endParaRPr lang="en-US" altLang="zh-CN" sz="1600" b="1" dirty="0">
                <a:solidFill>
                  <a:srgbClr val="000000"/>
                </a:solidFill>
                <a:latin typeface="Times New Roman" pitchFamily="18" charset="0"/>
                <a:ea typeface="黑体" pitchFamily="49" charset="-122"/>
              </a:endParaRPr>
            </a:p>
          </p:txBody>
        </p:sp>
      </p:grpSp>
      <p:grpSp>
        <p:nvGrpSpPr>
          <p:cNvPr id="18" name="Group 69"/>
          <p:cNvGrpSpPr>
            <a:grpSpLocks/>
          </p:cNvGrpSpPr>
          <p:nvPr/>
        </p:nvGrpSpPr>
        <p:grpSpPr bwMode="auto">
          <a:xfrm>
            <a:off x="2943225" y="5178425"/>
            <a:ext cx="1146175" cy="1384300"/>
            <a:chOff x="2064" y="1008"/>
            <a:chExt cx="722" cy="872"/>
          </a:xfrm>
        </p:grpSpPr>
        <p:sp>
          <p:nvSpPr>
            <p:cNvPr id="84038" name="Oval 70"/>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19" name="Group 71"/>
            <p:cNvGrpSpPr>
              <a:grpSpLocks/>
            </p:cNvGrpSpPr>
            <p:nvPr/>
          </p:nvGrpSpPr>
          <p:grpSpPr bwMode="auto">
            <a:xfrm>
              <a:off x="2086" y="1031"/>
              <a:ext cx="680" cy="849"/>
              <a:chOff x="3975" y="1593"/>
              <a:chExt cx="931" cy="1163"/>
            </a:xfrm>
          </p:grpSpPr>
          <p:pic>
            <p:nvPicPr>
              <p:cNvPr id="84040"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41" name="Oval 73"/>
              <p:cNvSpPr>
                <a:spLocks noChangeArrowheads="1"/>
              </p:cNvSpPr>
              <p:nvPr/>
            </p:nvSpPr>
            <p:spPr bwMode="gray">
              <a:xfrm>
                <a:off x="3975" y="1593"/>
                <a:ext cx="931" cy="937"/>
              </a:xfrm>
              <a:prstGeom prst="ellipse">
                <a:avLst/>
              </a:prstGeom>
              <a:solidFill>
                <a:schemeClr val="accent1">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42" name="Picture 74"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0" name="Group 75"/>
              <p:cNvGrpSpPr>
                <a:grpSpLocks/>
              </p:cNvGrpSpPr>
              <p:nvPr/>
            </p:nvGrpSpPr>
            <p:grpSpPr bwMode="auto">
              <a:xfrm rot="-3733502" flipH="1" flipV="1">
                <a:off x="4256" y="2247"/>
                <a:ext cx="820" cy="198"/>
                <a:chOff x="2532" y="1051"/>
                <a:chExt cx="893" cy="246"/>
              </a:xfrm>
            </p:grpSpPr>
            <p:grpSp>
              <p:nvGrpSpPr>
                <p:cNvPr id="21" name="Group 76"/>
                <p:cNvGrpSpPr>
                  <a:grpSpLocks/>
                </p:cNvGrpSpPr>
                <p:nvPr/>
              </p:nvGrpSpPr>
              <p:grpSpPr bwMode="auto">
                <a:xfrm>
                  <a:off x="2532" y="1051"/>
                  <a:ext cx="743" cy="185"/>
                  <a:chOff x="1565" y="2568"/>
                  <a:chExt cx="1118" cy="279"/>
                </a:xfrm>
              </p:grpSpPr>
              <p:sp>
                <p:nvSpPr>
                  <p:cNvPr id="84045" name="AutoShape 7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6" name="AutoShape 7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7" name="AutoShape 7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48" name="AutoShape 8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22" name="Group 81"/>
                <p:cNvGrpSpPr>
                  <a:grpSpLocks/>
                </p:cNvGrpSpPr>
                <p:nvPr/>
              </p:nvGrpSpPr>
              <p:grpSpPr bwMode="auto">
                <a:xfrm rot="1353540">
                  <a:off x="2682" y="1111"/>
                  <a:ext cx="743" cy="186"/>
                  <a:chOff x="1565" y="2568"/>
                  <a:chExt cx="1118" cy="279"/>
                </a:xfrm>
              </p:grpSpPr>
              <p:sp>
                <p:nvSpPr>
                  <p:cNvPr id="84050" name="AutoShape 8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1" name="AutoShape 8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2" name="AutoShape 8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3" name="AutoShape 8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23" name="Group 86"/>
            <p:cNvGrpSpPr>
              <a:grpSpLocks/>
            </p:cNvGrpSpPr>
            <p:nvPr/>
          </p:nvGrpSpPr>
          <p:grpSpPr bwMode="auto">
            <a:xfrm rot="-3733502" flipH="1" flipV="1">
              <a:off x="2362" y="1505"/>
              <a:ext cx="527" cy="128"/>
              <a:chOff x="2532" y="1051"/>
              <a:chExt cx="893" cy="246"/>
            </a:xfrm>
          </p:grpSpPr>
          <p:grpSp>
            <p:nvGrpSpPr>
              <p:cNvPr id="24" name="Group 87"/>
              <p:cNvGrpSpPr>
                <a:grpSpLocks/>
              </p:cNvGrpSpPr>
              <p:nvPr/>
            </p:nvGrpSpPr>
            <p:grpSpPr bwMode="auto">
              <a:xfrm>
                <a:off x="2532" y="1051"/>
                <a:ext cx="743" cy="185"/>
                <a:chOff x="1565" y="2568"/>
                <a:chExt cx="1118" cy="279"/>
              </a:xfrm>
            </p:grpSpPr>
            <p:sp>
              <p:nvSpPr>
                <p:cNvPr id="84056" name="AutoShape 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7" name="AutoShape 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8" name="AutoShape 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59" name="AutoShape 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25" name="Group 92"/>
              <p:cNvGrpSpPr>
                <a:grpSpLocks/>
              </p:cNvGrpSpPr>
              <p:nvPr/>
            </p:nvGrpSpPr>
            <p:grpSpPr bwMode="auto">
              <a:xfrm rot="1353540">
                <a:off x="2682" y="1111"/>
                <a:ext cx="743" cy="186"/>
                <a:chOff x="1565" y="2568"/>
                <a:chExt cx="1118" cy="279"/>
              </a:xfrm>
            </p:grpSpPr>
            <p:sp>
              <p:nvSpPr>
                <p:cNvPr id="84061" name="AutoShape 9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2" name="AutoShape 9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3" name="AutoShape 9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64" name="AutoShape 9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65" name="Rectangle 97"/>
            <p:cNvSpPr>
              <a:spLocks noChangeArrowheads="1"/>
            </p:cNvSpPr>
            <p:nvPr/>
          </p:nvSpPr>
          <p:spPr bwMode="gray">
            <a:xfrm>
              <a:off x="2242" y="1176"/>
              <a:ext cx="377" cy="368"/>
            </a:xfrm>
            <a:prstGeom prst="rect">
              <a:avLst/>
            </a:prstGeom>
            <a:noFill/>
            <a:ln w="9525" algn="ctr">
              <a:noFill/>
              <a:miter lim="800000"/>
              <a:headEnd/>
              <a:tailEnd/>
            </a:ln>
          </p:spPr>
          <p:txBody>
            <a:bodyPr wrap="none">
              <a:spAutoFit/>
            </a:bodyPr>
            <a:lstStyle/>
            <a:p>
              <a:r>
                <a:rPr lang="zh-CN" altLang="en-US" sz="1600" b="1" dirty="0">
                  <a:solidFill>
                    <a:srgbClr val="000000"/>
                  </a:solidFill>
                  <a:latin typeface="Times New Roman" pitchFamily="18" charset="0"/>
                  <a:ea typeface="黑体" pitchFamily="49" charset="-122"/>
                </a:rPr>
                <a:t>多项</a:t>
              </a:r>
              <a:endParaRPr lang="en-US" altLang="zh-CN" sz="1600" b="1" dirty="0">
                <a:solidFill>
                  <a:srgbClr val="000000"/>
                </a:solidFill>
                <a:latin typeface="Times New Roman" pitchFamily="18" charset="0"/>
                <a:ea typeface="黑体" pitchFamily="49" charset="-122"/>
              </a:endParaRPr>
            </a:p>
            <a:p>
              <a:r>
                <a:rPr lang="zh-CN" altLang="en-US" sz="1600" b="1" dirty="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26" name="Group 98"/>
          <p:cNvGrpSpPr>
            <a:grpSpLocks/>
          </p:cNvGrpSpPr>
          <p:nvPr/>
        </p:nvGrpSpPr>
        <p:grpSpPr bwMode="auto">
          <a:xfrm>
            <a:off x="5868144" y="3501008"/>
            <a:ext cx="1146175" cy="1384300"/>
            <a:chOff x="2064" y="1008"/>
            <a:chExt cx="722" cy="872"/>
          </a:xfrm>
        </p:grpSpPr>
        <p:sp>
          <p:nvSpPr>
            <p:cNvPr id="84067" name="Oval 99"/>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27" name="Group 100"/>
            <p:cNvGrpSpPr>
              <a:grpSpLocks/>
            </p:cNvGrpSpPr>
            <p:nvPr/>
          </p:nvGrpSpPr>
          <p:grpSpPr bwMode="auto">
            <a:xfrm>
              <a:off x="2086" y="1031"/>
              <a:ext cx="680" cy="849"/>
              <a:chOff x="3975" y="1593"/>
              <a:chExt cx="931" cy="1163"/>
            </a:xfrm>
          </p:grpSpPr>
          <p:pic>
            <p:nvPicPr>
              <p:cNvPr id="84069"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70" name="Oval 102"/>
              <p:cNvSpPr>
                <a:spLocks noChangeArrowheads="1"/>
              </p:cNvSpPr>
              <p:nvPr/>
            </p:nvSpPr>
            <p:spPr bwMode="gray">
              <a:xfrm>
                <a:off x="3975" y="1593"/>
                <a:ext cx="931" cy="937"/>
              </a:xfrm>
              <a:prstGeom prst="ellipse">
                <a:avLst/>
              </a:prstGeom>
              <a:solidFill>
                <a:schemeClr val="bg2">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071"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8" name="Group 104"/>
              <p:cNvGrpSpPr>
                <a:grpSpLocks/>
              </p:cNvGrpSpPr>
              <p:nvPr/>
            </p:nvGrpSpPr>
            <p:grpSpPr bwMode="auto">
              <a:xfrm rot="-3733502" flipH="1" flipV="1">
                <a:off x="4256" y="2247"/>
                <a:ext cx="820" cy="198"/>
                <a:chOff x="2532" y="1051"/>
                <a:chExt cx="893" cy="246"/>
              </a:xfrm>
            </p:grpSpPr>
            <p:grpSp>
              <p:nvGrpSpPr>
                <p:cNvPr id="29" name="Group 105"/>
                <p:cNvGrpSpPr>
                  <a:grpSpLocks/>
                </p:cNvGrpSpPr>
                <p:nvPr/>
              </p:nvGrpSpPr>
              <p:grpSpPr bwMode="auto">
                <a:xfrm>
                  <a:off x="2532" y="1051"/>
                  <a:ext cx="743" cy="185"/>
                  <a:chOff x="1565" y="2568"/>
                  <a:chExt cx="1118" cy="279"/>
                </a:xfrm>
              </p:grpSpPr>
              <p:sp>
                <p:nvSpPr>
                  <p:cNvPr id="84074" name="AutoShape 10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5" name="AutoShape 10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6" name="AutoShape 10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77" name="AutoShape 10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30" name="Group 110"/>
                <p:cNvGrpSpPr>
                  <a:grpSpLocks/>
                </p:cNvGrpSpPr>
                <p:nvPr/>
              </p:nvGrpSpPr>
              <p:grpSpPr bwMode="auto">
                <a:xfrm rot="1353540">
                  <a:off x="2682" y="1111"/>
                  <a:ext cx="743" cy="186"/>
                  <a:chOff x="1565" y="2568"/>
                  <a:chExt cx="1118" cy="279"/>
                </a:xfrm>
              </p:grpSpPr>
              <p:sp>
                <p:nvSpPr>
                  <p:cNvPr id="84079" name="AutoShape 11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0" name="AutoShape 11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1" name="AutoShape 11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2" name="AutoShape 11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31" name="Group 115"/>
            <p:cNvGrpSpPr>
              <a:grpSpLocks/>
            </p:cNvGrpSpPr>
            <p:nvPr/>
          </p:nvGrpSpPr>
          <p:grpSpPr bwMode="auto">
            <a:xfrm rot="-3733502" flipH="1" flipV="1">
              <a:off x="2362" y="1505"/>
              <a:ext cx="527" cy="128"/>
              <a:chOff x="2532" y="1051"/>
              <a:chExt cx="893" cy="246"/>
            </a:xfrm>
          </p:grpSpPr>
          <p:grpSp>
            <p:nvGrpSpPr>
              <p:cNvPr id="84002" name="Group 116"/>
              <p:cNvGrpSpPr>
                <a:grpSpLocks/>
              </p:cNvGrpSpPr>
              <p:nvPr/>
            </p:nvGrpSpPr>
            <p:grpSpPr bwMode="auto">
              <a:xfrm>
                <a:off x="2532" y="1051"/>
                <a:ext cx="743" cy="185"/>
                <a:chOff x="1565" y="2568"/>
                <a:chExt cx="1118" cy="279"/>
              </a:xfrm>
            </p:grpSpPr>
            <p:sp>
              <p:nvSpPr>
                <p:cNvPr id="84085" name="AutoShape 11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6" name="AutoShape 11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7" name="AutoShape 11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88" name="AutoShape 12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84008" name="Group 121"/>
              <p:cNvGrpSpPr>
                <a:grpSpLocks/>
              </p:cNvGrpSpPr>
              <p:nvPr/>
            </p:nvGrpSpPr>
            <p:grpSpPr bwMode="auto">
              <a:xfrm rot="1353540">
                <a:off x="2682" y="1111"/>
                <a:ext cx="743" cy="186"/>
                <a:chOff x="1565" y="2568"/>
                <a:chExt cx="1118" cy="279"/>
              </a:xfrm>
            </p:grpSpPr>
            <p:sp>
              <p:nvSpPr>
                <p:cNvPr id="84090" name="AutoShape 12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1" name="AutoShape 12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2" name="AutoShape 12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093" name="AutoShape 12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094" name="Rectangle 126"/>
            <p:cNvSpPr>
              <a:spLocks noChangeArrowheads="1"/>
            </p:cNvSpPr>
            <p:nvPr/>
          </p:nvSpPr>
          <p:spPr bwMode="gray">
            <a:xfrm>
              <a:off x="2173" y="1188"/>
              <a:ext cx="592" cy="368"/>
            </a:xfrm>
            <a:prstGeom prst="rect">
              <a:avLst/>
            </a:prstGeom>
            <a:noFill/>
            <a:ln w="9525" algn="ctr">
              <a:noFill/>
              <a:miter lim="800000"/>
              <a:headEnd/>
              <a:tailEnd/>
            </a:ln>
          </p:spPr>
          <p:txBody>
            <a:bodyPr wrap="none">
              <a:spAutoFit/>
            </a:bodyPr>
            <a:lstStyle/>
            <a:p>
              <a:r>
                <a:rPr lang="en-US" altLang="zh-CN" sz="1600" b="1" dirty="0">
                  <a:solidFill>
                    <a:srgbClr val="000000"/>
                  </a:solidFill>
                  <a:latin typeface="Times New Roman" pitchFamily="18" charset="0"/>
                  <a:ea typeface="黑体" pitchFamily="49" charset="-122"/>
                </a:rPr>
                <a:t>n</a:t>
              </a:r>
              <a:r>
                <a:rPr lang="zh-CN" altLang="en-US" sz="1600" b="1" dirty="0">
                  <a:solidFill>
                    <a:srgbClr val="000000"/>
                  </a:solidFill>
                  <a:latin typeface="Times New Roman" pitchFamily="18" charset="0"/>
                  <a:ea typeface="黑体" pitchFamily="49" charset="-122"/>
                </a:rPr>
                <a:t>元贝努</a:t>
              </a:r>
              <a:endParaRPr lang="en-US" altLang="zh-CN" sz="1600" b="1" dirty="0">
                <a:solidFill>
                  <a:srgbClr val="000000"/>
                </a:solidFill>
                <a:latin typeface="Times New Roman" pitchFamily="18" charset="0"/>
                <a:ea typeface="黑体" pitchFamily="49" charset="-122"/>
              </a:endParaRPr>
            </a:p>
            <a:p>
              <a:r>
                <a:rPr lang="zh-CN" altLang="en-US" sz="1600" b="1" dirty="0">
                  <a:solidFill>
                    <a:srgbClr val="000000"/>
                  </a:solidFill>
                  <a:latin typeface="Times New Roman" pitchFamily="18" charset="0"/>
                  <a:ea typeface="黑体" pitchFamily="49" charset="-122"/>
                </a:rPr>
                <a:t>利分布</a:t>
              </a:r>
              <a:endParaRPr lang="en-US" altLang="zh-CN" sz="1600" b="1" dirty="0">
                <a:solidFill>
                  <a:srgbClr val="000000"/>
                </a:solidFill>
                <a:latin typeface="Times New Roman" pitchFamily="18" charset="0"/>
                <a:ea typeface="黑体" pitchFamily="49" charset="-122"/>
              </a:endParaRPr>
            </a:p>
          </p:txBody>
        </p:sp>
      </p:grpSp>
      <p:grpSp>
        <p:nvGrpSpPr>
          <p:cNvPr id="84010" name="Group 127"/>
          <p:cNvGrpSpPr>
            <a:grpSpLocks/>
          </p:cNvGrpSpPr>
          <p:nvPr/>
        </p:nvGrpSpPr>
        <p:grpSpPr bwMode="auto">
          <a:xfrm>
            <a:off x="5181600" y="1557338"/>
            <a:ext cx="1146175" cy="1384300"/>
            <a:chOff x="2064" y="1008"/>
            <a:chExt cx="722" cy="872"/>
          </a:xfrm>
        </p:grpSpPr>
        <p:sp>
          <p:nvSpPr>
            <p:cNvPr id="84096" name="Oval 128"/>
            <p:cNvSpPr>
              <a:spLocks noChangeArrowheads="1"/>
            </p:cNvSpPr>
            <p:nvPr/>
          </p:nvSpPr>
          <p:spPr bwMode="gray">
            <a:xfrm>
              <a:off x="2064" y="1008"/>
              <a:ext cx="722" cy="727"/>
            </a:xfrm>
            <a:prstGeom prst="ellipse">
              <a:avLst/>
            </a:prstGeom>
            <a:solidFill>
              <a:srgbClr val="EAEAEA">
                <a:alpha val="50195"/>
              </a:srgb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grpSp>
          <p:nvGrpSpPr>
            <p:cNvPr id="84014" name="Group 129"/>
            <p:cNvGrpSpPr>
              <a:grpSpLocks/>
            </p:cNvGrpSpPr>
            <p:nvPr/>
          </p:nvGrpSpPr>
          <p:grpSpPr bwMode="auto">
            <a:xfrm>
              <a:off x="2086" y="1031"/>
              <a:ext cx="680" cy="849"/>
              <a:chOff x="3975" y="1593"/>
              <a:chExt cx="931" cy="1163"/>
            </a:xfrm>
          </p:grpSpPr>
          <p:pic>
            <p:nvPicPr>
              <p:cNvPr id="84098"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99" name="Oval 131"/>
              <p:cNvSpPr>
                <a:spLocks noChangeArrowheads="1"/>
              </p:cNvSpPr>
              <p:nvPr/>
            </p:nvSpPr>
            <p:spPr bwMode="gray">
              <a:xfrm>
                <a:off x="3975" y="1593"/>
                <a:ext cx="931" cy="937"/>
              </a:xfrm>
              <a:prstGeom prst="ellipse">
                <a:avLst/>
              </a:prstGeom>
              <a:solidFill>
                <a:schemeClr val="folHlink">
                  <a:alpha val="50195"/>
                </a:schemeClr>
              </a:solidFill>
              <a:ln w="9525" algn="ctr">
                <a:noFill/>
                <a:round/>
                <a:headEnd/>
                <a:tailEnd/>
              </a:ln>
            </p:spPr>
            <p:txBody>
              <a:bodyPr wrap="none" anchor="ctr"/>
              <a:lstStyle/>
              <a:p>
                <a:endParaRPr lang="zh-CN" altLang="zh-CN" dirty="0">
                  <a:latin typeface="Times New Roman" pitchFamily="18" charset="0"/>
                  <a:ea typeface="黑体" pitchFamily="49" charset="-122"/>
                </a:endParaRPr>
              </a:p>
            </p:txBody>
          </p:sp>
          <p:pic>
            <p:nvPicPr>
              <p:cNvPr id="84100"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84015" name="Group 133"/>
              <p:cNvGrpSpPr>
                <a:grpSpLocks/>
              </p:cNvGrpSpPr>
              <p:nvPr/>
            </p:nvGrpSpPr>
            <p:grpSpPr bwMode="auto">
              <a:xfrm rot="-3733502" flipH="1" flipV="1">
                <a:off x="4256" y="2247"/>
                <a:ext cx="820" cy="198"/>
                <a:chOff x="2532" y="1051"/>
                <a:chExt cx="893" cy="246"/>
              </a:xfrm>
            </p:grpSpPr>
            <p:grpSp>
              <p:nvGrpSpPr>
                <p:cNvPr id="84020" name="Group 134"/>
                <p:cNvGrpSpPr>
                  <a:grpSpLocks/>
                </p:cNvGrpSpPr>
                <p:nvPr/>
              </p:nvGrpSpPr>
              <p:grpSpPr bwMode="auto">
                <a:xfrm>
                  <a:off x="2532" y="1051"/>
                  <a:ext cx="743" cy="185"/>
                  <a:chOff x="1565" y="2568"/>
                  <a:chExt cx="1118" cy="279"/>
                </a:xfrm>
              </p:grpSpPr>
              <p:sp>
                <p:nvSpPr>
                  <p:cNvPr id="84103" name="AutoShape 1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4" name="AutoShape 1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5" name="AutoShape 1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6" name="AutoShape 1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84025" name="Group 139"/>
                <p:cNvGrpSpPr>
                  <a:grpSpLocks/>
                </p:cNvGrpSpPr>
                <p:nvPr/>
              </p:nvGrpSpPr>
              <p:grpSpPr bwMode="auto">
                <a:xfrm rot="1353540">
                  <a:off x="2682" y="1111"/>
                  <a:ext cx="743" cy="186"/>
                  <a:chOff x="1565" y="2568"/>
                  <a:chExt cx="1118" cy="279"/>
                </a:xfrm>
              </p:grpSpPr>
              <p:sp>
                <p:nvSpPr>
                  <p:cNvPr id="84108" name="AutoShape 14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09" name="AutoShape 14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0" name="AutoShape 14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1" name="AutoShape 14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grpSp>
        <p:grpSp>
          <p:nvGrpSpPr>
            <p:cNvPr id="84026" name="Group 144"/>
            <p:cNvGrpSpPr>
              <a:grpSpLocks/>
            </p:cNvGrpSpPr>
            <p:nvPr/>
          </p:nvGrpSpPr>
          <p:grpSpPr bwMode="auto">
            <a:xfrm rot="-3733502" flipH="1" flipV="1">
              <a:off x="2362" y="1505"/>
              <a:ext cx="527" cy="128"/>
              <a:chOff x="2532" y="1051"/>
              <a:chExt cx="893" cy="246"/>
            </a:xfrm>
          </p:grpSpPr>
          <p:grpSp>
            <p:nvGrpSpPr>
              <p:cNvPr id="84031" name="Group 145"/>
              <p:cNvGrpSpPr>
                <a:grpSpLocks/>
              </p:cNvGrpSpPr>
              <p:nvPr/>
            </p:nvGrpSpPr>
            <p:grpSpPr bwMode="auto">
              <a:xfrm>
                <a:off x="2532" y="1051"/>
                <a:ext cx="743" cy="185"/>
                <a:chOff x="1565" y="2568"/>
                <a:chExt cx="1118" cy="279"/>
              </a:xfrm>
            </p:grpSpPr>
            <p:sp>
              <p:nvSpPr>
                <p:cNvPr id="84114" name="AutoShape 14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5" name="AutoShape 14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6" name="AutoShape 14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17" name="AutoShape 14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155200" name="Group 150"/>
              <p:cNvGrpSpPr>
                <a:grpSpLocks/>
              </p:cNvGrpSpPr>
              <p:nvPr/>
            </p:nvGrpSpPr>
            <p:grpSpPr bwMode="auto">
              <a:xfrm rot="1353540">
                <a:off x="2682" y="1111"/>
                <a:ext cx="743" cy="186"/>
                <a:chOff x="1565" y="2568"/>
                <a:chExt cx="1118" cy="279"/>
              </a:xfrm>
            </p:grpSpPr>
            <p:sp>
              <p:nvSpPr>
                <p:cNvPr id="84119" name="AutoShape 15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0" name="AutoShape 15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1" name="AutoShape 15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22" name="AutoShape 15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123" name="Rectangle 155"/>
            <p:cNvSpPr>
              <a:spLocks noChangeArrowheads="1"/>
            </p:cNvSpPr>
            <p:nvPr/>
          </p:nvSpPr>
          <p:spPr bwMode="gray">
            <a:xfrm>
              <a:off x="2242" y="1189"/>
              <a:ext cx="377" cy="368"/>
            </a:xfrm>
            <a:prstGeom prst="rect">
              <a:avLst/>
            </a:prstGeom>
            <a:noFill/>
            <a:ln w="9525" algn="ctr">
              <a:noFill/>
              <a:miter lim="800000"/>
              <a:headEnd/>
              <a:tailEnd/>
            </a:ln>
          </p:spPr>
          <p:txBody>
            <a:bodyPr wrap="none">
              <a:spAutoFit/>
            </a:bodyPr>
            <a:lstStyle/>
            <a:p>
              <a:r>
                <a:rPr lang="zh-CN" altLang="en-US" sz="1600" b="1" dirty="0">
                  <a:solidFill>
                    <a:srgbClr val="000000"/>
                  </a:solidFill>
                  <a:latin typeface="Times New Roman" pitchFamily="18" charset="0"/>
                  <a:ea typeface="黑体" pitchFamily="49" charset="-122"/>
                </a:rPr>
                <a:t>二项</a:t>
              </a:r>
              <a:endParaRPr lang="en-US" altLang="zh-CN" sz="1600" b="1" dirty="0">
                <a:solidFill>
                  <a:srgbClr val="000000"/>
                </a:solidFill>
                <a:latin typeface="Times New Roman" pitchFamily="18" charset="0"/>
                <a:ea typeface="黑体" pitchFamily="49" charset="-122"/>
              </a:endParaRPr>
            </a:p>
            <a:p>
              <a:r>
                <a:rPr lang="zh-CN" altLang="en-US" sz="1600" b="1" dirty="0">
                  <a:solidFill>
                    <a:srgbClr val="000000"/>
                  </a:solidFill>
                  <a:latin typeface="Times New Roman" pitchFamily="18" charset="0"/>
                  <a:ea typeface="黑体" pitchFamily="49" charset="-122"/>
                </a:rPr>
                <a:t>分布</a:t>
              </a:r>
              <a:endParaRPr lang="en-US" altLang="zh-CN" sz="1600" b="1" dirty="0">
                <a:solidFill>
                  <a:srgbClr val="000000"/>
                </a:solidFill>
                <a:latin typeface="Times New Roman" pitchFamily="18" charset="0"/>
                <a:ea typeface="黑体" pitchFamily="49" charset="-122"/>
              </a:endParaRPr>
            </a:p>
          </p:txBody>
        </p:sp>
      </p:grpSp>
      <p:grpSp>
        <p:nvGrpSpPr>
          <p:cNvPr id="1155201" name="Group 156"/>
          <p:cNvGrpSpPr>
            <a:grpSpLocks/>
          </p:cNvGrpSpPr>
          <p:nvPr/>
        </p:nvGrpSpPr>
        <p:grpSpPr bwMode="auto">
          <a:xfrm rot="4976862" flipH="1">
            <a:off x="4481893" y="3352578"/>
            <a:ext cx="713216" cy="680727"/>
            <a:chOff x="1944" y="1111"/>
            <a:chExt cx="204" cy="196"/>
          </a:xfrm>
        </p:grpSpPr>
        <p:pic>
          <p:nvPicPr>
            <p:cNvPr id="84125" name="Picture 157" descr="circuler_1"/>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a:ln w="9525">
              <a:noFill/>
              <a:miter lim="800000"/>
              <a:headEnd/>
              <a:tailEnd/>
            </a:ln>
          </p:spPr>
        </p:pic>
        <p:sp>
          <p:nvSpPr>
            <p:cNvPr id="1155230"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pPr>
                <a:defRPr/>
              </a:pPr>
              <a:r>
                <a:rPr lang="zh-CN" altLang="en-US" sz="1600" dirty="0">
                  <a:solidFill>
                    <a:schemeClr val="tx1"/>
                  </a:solidFill>
                  <a:latin typeface="Times New Roman" pitchFamily="18" charset="0"/>
                  <a:ea typeface="黑体" pitchFamily="49" charset="-122"/>
                </a:rPr>
                <a:t>分布</a:t>
              </a:r>
            </a:p>
          </p:txBody>
        </p:sp>
        <p:grpSp>
          <p:nvGrpSpPr>
            <p:cNvPr id="1155202" name="Group 159"/>
            <p:cNvGrpSpPr>
              <a:grpSpLocks/>
            </p:cNvGrpSpPr>
            <p:nvPr/>
          </p:nvGrpSpPr>
          <p:grpSpPr bwMode="auto">
            <a:xfrm rot="1297425" flipV="1">
              <a:off x="1971" y="1258"/>
              <a:ext cx="151" cy="37"/>
              <a:chOff x="2532" y="1051"/>
              <a:chExt cx="893" cy="246"/>
            </a:xfrm>
          </p:grpSpPr>
          <p:grpSp>
            <p:nvGrpSpPr>
              <p:cNvPr id="1155203" name="Group 160"/>
              <p:cNvGrpSpPr>
                <a:grpSpLocks/>
              </p:cNvGrpSpPr>
              <p:nvPr/>
            </p:nvGrpSpPr>
            <p:grpSpPr bwMode="auto">
              <a:xfrm>
                <a:off x="2532" y="1051"/>
                <a:ext cx="743" cy="185"/>
                <a:chOff x="1565" y="2568"/>
                <a:chExt cx="1118" cy="279"/>
              </a:xfrm>
            </p:grpSpPr>
            <p:sp>
              <p:nvSpPr>
                <p:cNvPr id="84129" name="AutoShape 16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0" name="AutoShape 16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1" name="AutoShape 16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2" name="AutoShape 16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nvGrpSpPr>
              <p:cNvPr id="1155204" name="Group 165"/>
              <p:cNvGrpSpPr>
                <a:grpSpLocks/>
              </p:cNvGrpSpPr>
              <p:nvPr/>
            </p:nvGrpSpPr>
            <p:grpSpPr bwMode="auto">
              <a:xfrm rot="1353540">
                <a:off x="2682" y="1111"/>
                <a:ext cx="743" cy="186"/>
                <a:chOff x="1565" y="2568"/>
                <a:chExt cx="1118" cy="279"/>
              </a:xfrm>
            </p:grpSpPr>
            <p:sp>
              <p:nvSpPr>
                <p:cNvPr id="84134" name="AutoShape 16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5" name="AutoShape 16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6" name="AutoShape 16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84137" name="AutoShape 16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dirty="0">
                    <a:latin typeface="Times New Roman" pitchFamily="18" charset="0"/>
                    <a:ea typeface="黑体" pitchFamily="49" charset="-122"/>
                  </a:endParaRPr>
                </a:p>
              </p:txBody>
            </p:sp>
          </p:grpSp>
        </p:grpSp>
        <p:sp>
          <p:nvSpPr>
            <p:cNvPr id="84138" name="Arc 170"/>
            <p:cNvSpPr>
              <a:spLocks/>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dirty="0">
                <a:latin typeface="Times New Roman" pitchFamily="18" charset="0"/>
                <a:ea typeface="黑体" pitchFamily="49" charset="-122"/>
              </a:endParaRPr>
            </a:p>
          </p:txBody>
        </p:sp>
        <p:pic>
          <p:nvPicPr>
            <p:cNvPr id="84139" name="Picture 171" descr="light_shadow1"/>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a:ln w="9525">
              <a:noFill/>
              <a:miter lim="800000"/>
              <a:headEnd/>
              <a:tailEnd/>
            </a:ln>
          </p:spPr>
        </p:pic>
      </p:grpSp>
      <p:sp>
        <p:nvSpPr>
          <p:cNvPr id="84140" name="AutoShape 172"/>
          <p:cNvSpPr>
            <a:spLocks/>
          </p:cNvSpPr>
          <p:nvPr/>
        </p:nvSpPr>
        <p:spPr bwMode="auto">
          <a:xfrm>
            <a:off x="7177088" y="1828800"/>
            <a:ext cx="1509712" cy="880120"/>
          </a:xfrm>
          <a:prstGeom prst="accentCallout2">
            <a:avLst>
              <a:gd name="adj1" fmla="val 31167"/>
              <a:gd name="adj2" fmla="val -5046"/>
              <a:gd name="adj3" fmla="val 31167"/>
              <a:gd name="adj4" fmla="val -38907"/>
              <a:gd name="adj5" fmla="val -6367"/>
              <a:gd name="adj6" fmla="val -76748"/>
            </a:avLst>
          </a:prstGeom>
          <a:noFill/>
          <a:ln w="9525">
            <a:solidFill>
              <a:schemeClr val="folHlink"/>
            </a:solidFill>
            <a:miter lim="800000"/>
            <a:headEnd/>
            <a:tailEnd type="diamond" w="med" len="med"/>
          </a:ln>
        </p:spPr>
        <p:txBody>
          <a:bodyPr anchor="ctr"/>
          <a:lstStyle/>
          <a:p>
            <a:pPr eaLnBrk="0" hangingPunct="0"/>
            <a:r>
              <a:rPr lang="en-US" altLang="zh-CN" sz="1400" dirty="0">
                <a:solidFill>
                  <a:srgbClr val="000000"/>
                </a:solidFill>
                <a:latin typeface="Times New Roman" pitchFamily="18" charset="0"/>
                <a:ea typeface="黑体" pitchFamily="49" charset="-122"/>
              </a:rPr>
              <a:t>n</a:t>
            </a:r>
            <a:r>
              <a:rPr lang="zh-CN" altLang="en-US" sz="1400" dirty="0">
                <a:solidFill>
                  <a:srgbClr val="000000"/>
                </a:solidFill>
                <a:latin typeface="Times New Roman" pitchFamily="18" charset="0"/>
                <a:ea typeface="黑体" pitchFamily="49" charset="-122"/>
              </a:rPr>
              <a:t>重贝努利试验</a:t>
            </a:r>
            <a:endParaRPr lang="en-US" altLang="zh-CN" sz="1400" dirty="0">
              <a:solidFill>
                <a:srgbClr val="000000"/>
              </a:solidFill>
              <a:latin typeface="Times New Roman" pitchFamily="18" charset="0"/>
              <a:ea typeface="黑体" pitchFamily="49" charset="-122"/>
            </a:endParaRPr>
          </a:p>
          <a:p>
            <a:pPr eaLnBrk="0" hangingPunct="0"/>
            <a:r>
              <a:rPr lang="en-US" altLang="zh-CN" sz="1400" dirty="0">
                <a:solidFill>
                  <a:srgbClr val="000000"/>
                </a:solidFill>
                <a:latin typeface="Times New Roman" pitchFamily="18" charset="0"/>
                <a:ea typeface="黑体" pitchFamily="49" charset="-122"/>
              </a:rPr>
              <a:t>k</a:t>
            </a:r>
            <a:r>
              <a:rPr lang="zh-CN" altLang="en-US" sz="1400" dirty="0">
                <a:solidFill>
                  <a:srgbClr val="000000"/>
                </a:solidFill>
                <a:latin typeface="Times New Roman" pitchFamily="18" charset="0"/>
                <a:ea typeface="黑体" pitchFamily="49" charset="-122"/>
              </a:rPr>
              <a:t>次朝上的概率</a:t>
            </a:r>
            <a:endParaRPr lang="en-US" altLang="zh-CN" sz="1400" dirty="0">
              <a:solidFill>
                <a:srgbClr val="000000"/>
              </a:solidFill>
              <a:latin typeface="Times New Roman" pitchFamily="18" charset="0"/>
              <a:ea typeface="黑体" pitchFamily="49" charset="-122"/>
            </a:endParaRPr>
          </a:p>
        </p:txBody>
      </p:sp>
      <p:sp>
        <p:nvSpPr>
          <p:cNvPr id="84142" name="AutoShape 174"/>
          <p:cNvSpPr>
            <a:spLocks/>
          </p:cNvSpPr>
          <p:nvPr/>
        </p:nvSpPr>
        <p:spPr bwMode="auto">
          <a:xfrm>
            <a:off x="827584" y="1620838"/>
            <a:ext cx="1775916" cy="584026"/>
          </a:xfrm>
          <a:prstGeom prst="accentCallout2">
            <a:avLst>
              <a:gd name="adj1" fmla="val 26278"/>
              <a:gd name="adj2" fmla="val 104782"/>
              <a:gd name="adj3" fmla="val 26278"/>
              <a:gd name="adj4" fmla="val 114843"/>
              <a:gd name="adj5" fmla="val 98542"/>
              <a:gd name="adj6" fmla="val 125000"/>
            </a:avLst>
          </a:prstGeom>
          <a:noFill/>
          <a:ln w="9525">
            <a:solidFill>
              <a:schemeClr val="hlink"/>
            </a:solidFill>
            <a:miter lim="800000"/>
            <a:headEnd/>
            <a:tailEnd type="diamond" w="med" len="med"/>
          </a:ln>
        </p:spPr>
        <p:txBody>
          <a:bodyPr anchor="ctr"/>
          <a:lstStyle/>
          <a:p>
            <a:pPr algn="r" eaLnBrk="0" hangingPunct="0"/>
            <a:r>
              <a:rPr lang="zh-CN" altLang="en-US" sz="1400" dirty="0">
                <a:solidFill>
                  <a:srgbClr val="000000"/>
                </a:solidFill>
                <a:latin typeface="Times New Roman" pitchFamily="18" charset="0"/>
                <a:ea typeface="黑体" pitchFamily="49" charset="-122"/>
              </a:rPr>
              <a:t>硬币朝上或朝下</a:t>
            </a:r>
            <a:r>
              <a:rPr lang="en-US" altLang="zh-CN" sz="1400" dirty="0">
                <a:solidFill>
                  <a:srgbClr val="000000"/>
                </a:solidFill>
                <a:latin typeface="Times New Roman" pitchFamily="18" charset="0"/>
                <a:ea typeface="黑体" pitchFamily="49" charset="-122"/>
              </a:rPr>
              <a:t>X=0 </a:t>
            </a:r>
            <a:r>
              <a:rPr lang="zh-CN" altLang="en-US" sz="1400" dirty="0">
                <a:solidFill>
                  <a:srgbClr val="000000"/>
                </a:solidFill>
                <a:latin typeface="Times New Roman" pitchFamily="18" charset="0"/>
                <a:ea typeface="黑体" pitchFamily="49" charset="-122"/>
              </a:rPr>
              <a:t>或者</a:t>
            </a:r>
            <a:r>
              <a:rPr lang="en-US" altLang="zh-CN" sz="1400" dirty="0">
                <a:solidFill>
                  <a:srgbClr val="000000"/>
                </a:solidFill>
                <a:latin typeface="Times New Roman" pitchFamily="18" charset="0"/>
                <a:ea typeface="黑体" pitchFamily="49" charset="-122"/>
              </a:rPr>
              <a:t>1</a:t>
            </a:r>
          </a:p>
        </p:txBody>
      </p:sp>
      <p:sp>
        <p:nvSpPr>
          <p:cNvPr id="84143" name="AutoShape 175"/>
          <p:cNvSpPr>
            <a:spLocks/>
          </p:cNvSpPr>
          <p:nvPr/>
        </p:nvSpPr>
        <p:spPr bwMode="auto">
          <a:xfrm>
            <a:off x="234950" y="3937000"/>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p:spPr>
        <p:txBody>
          <a:bodyPr anchor="ctr"/>
          <a:lstStyle/>
          <a:p>
            <a:pPr algn="r" eaLnBrk="0" hangingPunct="0"/>
            <a:r>
              <a:rPr lang="zh-CN" altLang="en-US" sz="1400" dirty="0">
                <a:solidFill>
                  <a:srgbClr val="000000"/>
                </a:solidFill>
                <a:latin typeface="Times New Roman" pitchFamily="18" charset="0"/>
                <a:ea typeface="黑体" pitchFamily="49" charset="-122"/>
              </a:rPr>
              <a:t>骰子某个面朝上</a:t>
            </a:r>
            <a:r>
              <a:rPr lang="en-US" altLang="zh-CN" sz="1400" dirty="0">
                <a:solidFill>
                  <a:srgbClr val="000000"/>
                </a:solidFill>
                <a:latin typeface="Times New Roman" pitchFamily="18" charset="0"/>
                <a:ea typeface="黑体" pitchFamily="49" charset="-122"/>
              </a:rPr>
              <a:t>X=0,1,2,3</a:t>
            </a:r>
          </a:p>
        </p:txBody>
      </p:sp>
      <p:sp>
        <p:nvSpPr>
          <p:cNvPr id="84144" name="AutoShape 176"/>
          <p:cNvSpPr>
            <a:spLocks/>
          </p:cNvSpPr>
          <p:nvPr/>
        </p:nvSpPr>
        <p:spPr bwMode="auto">
          <a:xfrm>
            <a:off x="539552" y="5229200"/>
            <a:ext cx="1509713" cy="792088"/>
          </a:xfrm>
          <a:prstGeom prst="accentCallout2">
            <a:avLst>
              <a:gd name="adj1" fmla="val 29148"/>
              <a:gd name="adj2" fmla="val 105046"/>
              <a:gd name="adj3" fmla="val 29148"/>
              <a:gd name="adj4" fmla="val 105046"/>
              <a:gd name="adj5" fmla="val 60634"/>
              <a:gd name="adj6" fmla="val 176688"/>
            </a:avLst>
          </a:prstGeom>
          <a:noFill/>
          <a:ln w="9525">
            <a:solidFill>
              <a:schemeClr val="accent1"/>
            </a:solidFill>
            <a:miter lim="800000"/>
            <a:headEnd/>
            <a:tailEnd type="diamond" w="med" len="med"/>
          </a:ln>
        </p:spPr>
        <p:txBody>
          <a:bodyPr anchor="ctr"/>
          <a:lstStyle/>
          <a:p>
            <a:pPr eaLnBrk="0" hangingPunct="0"/>
            <a:r>
              <a:rPr lang="en-US" altLang="zh-CN" sz="1400" dirty="0">
                <a:solidFill>
                  <a:srgbClr val="000000"/>
                </a:solidFill>
                <a:latin typeface="Times New Roman" pitchFamily="18" charset="0"/>
                <a:ea typeface="黑体" pitchFamily="49" charset="-122"/>
              </a:rPr>
              <a:t>n </a:t>
            </a:r>
            <a:r>
              <a:rPr lang="zh-CN" altLang="en-US" sz="1400" dirty="0">
                <a:solidFill>
                  <a:srgbClr val="000000"/>
                </a:solidFill>
                <a:latin typeface="Times New Roman" pitchFamily="18" charset="0"/>
                <a:ea typeface="黑体" pitchFamily="49" charset="-122"/>
              </a:rPr>
              <a:t>重试验，</a:t>
            </a:r>
            <a:r>
              <a:rPr lang="en-US" altLang="zh-CN" sz="1400" dirty="0">
                <a:solidFill>
                  <a:srgbClr val="000000"/>
                </a:solidFill>
                <a:latin typeface="Times New Roman" pitchFamily="18" charset="0"/>
                <a:ea typeface="黑体" pitchFamily="49" charset="-122"/>
              </a:rPr>
              <a:t>X1=x1, X2=x2,…</a:t>
            </a:r>
          </a:p>
        </p:txBody>
      </p:sp>
      <p:sp>
        <p:nvSpPr>
          <p:cNvPr id="84145" name="Rectangle 177"/>
          <p:cNvSpPr>
            <a:spLocks noChangeArrowheads="1"/>
          </p:cNvSpPr>
          <p:nvPr/>
        </p:nvSpPr>
        <p:spPr bwMode="auto">
          <a:xfrm>
            <a:off x="7453699" y="5127813"/>
            <a:ext cx="1584176" cy="338554"/>
          </a:xfrm>
          <a:prstGeom prst="rect">
            <a:avLst/>
          </a:prstGeom>
          <a:noFill/>
          <a:ln w="9525" algn="ctr">
            <a:noFill/>
            <a:miter lim="800000"/>
            <a:headEnd/>
            <a:tailEnd/>
          </a:ln>
        </p:spPr>
        <p:txBody>
          <a:bodyPr wrap="square">
            <a:spAutoFit/>
          </a:bodyPr>
          <a:lstStyle/>
          <a:p>
            <a:pPr eaLnBrk="0" hangingPunct="0"/>
            <a:r>
              <a:rPr lang="en-US" altLang="zh-CN" sz="1600" dirty="0">
                <a:solidFill>
                  <a:srgbClr val="000000"/>
                </a:solidFill>
                <a:latin typeface="Times New Roman" pitchFamily="18" charset="0"/>
                <a:ea typeface="黑体" pitchFamily="49" charset="-122"/>
              </a:rPr>
              <a:t>n</a:t>
            </a:r>
            <a:r>
              <a:rPr lang="zh-CN" altLang="en-US" sz="1600" dirty="0">
                <a:solidFill>
                  <a:srgbClr val="000000"/>
                </a:solidFill>
                <a:latin typeface="Times New Roman" pitchFamily="18" charset="0"/>
                <a:ea typeface="黑体" pitchFamily="49" charset="-122"/>
              </a:rPr>
              <a:t>次不同硬币</a:t>
            </a:r>
            <a:endParaRPr lang="en-US" altLang="zh-CN" sz="1600" dirty="0">
              <a:solidFill>
                <a:srgbClr val="000000"/>
              </a:solidFill>
              <a:latin typeface="Times New Roman" pitchFamily="18" charset="0"/>
              <a:ea typeface="黑体" pitchFamily="49" charset="-122"/>
            </a:endParaRPr>
          </a:p>
        </p:txBody>
      </p:sp>
      <p:sp>
        <p:nvSpPr>
          <p:cNvPr id="84146" name="Rectangle 178"/>
          <p:cNvSpPr>
            <a:spLocks noChangeArrowheads="1"/>
          </p:cNvSpPr>
          <p:nvPr/>
        </p:nvSpPr>
        <p:spPr bwMode="gray">
          <a:xfrm>
            <a:off x="7380312" y="4869160"/>
            <a:ext cx="42862" cy="741363"/>
          </a:xfrm>
          <a:prstGeom prst="rect">
            <a:avLst/>
          </a:prstGeom>
          <a:solidFill>
            <a:srgbClr val="FF9900"/>
          </a:solidFill>
          <a:ln w="9525" algn="ctr">
            <a:noFill/>
            <a:miter lim="800000"/>
            <a:headEnd/>
            <a:tailEnd/>
          </a:ln>
        </p:spPr>
        <p:txBody>
          <a:bodyPr wrap="none" anchor="ctr"/>
          <a:lstStyle/>
          <a:p>
            <a:endParaRPr lang="zh-CN" altLang="zh-CN" dirty="0">
              <a:latin typeface="Times New Roman" pitchFamily="18" charset="0"/>
              <a:ea typeface="黑体" pitchFamily="49" charset="-122"/>
            </a:endParaRPr>
          </a:p>
        </p:txBody>
      </p:sp>
      <p:sp>
        <p:nvSpPr>
          <p:cNvPr id="180" name="Line 8"/>
          <p:cNvSpPr>
            <a:spLocks noChangeShapeType="1"/>
          </p:cNvSpPr>
          <p:nvPr/>
        </p:nvSpPr>
        <p:spPr bwMode="gray">
          <a:xfrm>
            <a:off x="6876256" y="4365104"/>
            <a:ext cx="504056" cy="864096"/>
          </a:xfrm>
          <a:prstGeom prst="line">
            <a:avLst/>
          </a:prstGeom>
          <a:noFill/>
          <a:ln w="12700">
            <a:solidFill>
              <a:schemeClr val="tx1"/>
            </a:solidFill>
            <a:round/>
            <a:headEnd/>
            <a:tailEnd/>
          </a:ln>
        </p:spPr>
        <p:txBody>
          <a:bodyPr wrap="none" anchor="ctr"/>
          <a:lstStyle/>
          <a:p>
            <a:endParaRPr lang="zh-CN" altLang="en-US" dirty="0">
              <a:latin typeface="Times New Roman" pitchFamily="18" charset="0"/>
              <a:ea typeface="黑体" pitchFamily="49" charset="-122"/>
            </a:endParaRPr>
          </a:p>
        </p:txBody>
      </p:sp>
      <p:cxnSp>
        <p:nvCxnSpPr>
          <p:cNvPr id="183" name="直接箭头连接符 182"/>
          <p:cNvCxnSpPr>
            <a:stCxn id="83983" idx="6"/>
            <a:endCxn id="84096" idx="2"/>
          </p:cNvCxnSpPr>
          <p:nvPr/>
        </p:nvCxnSpPr>
        <p:spPr>
          <a:xfrm>
            <a:off x="4029075" y="2127266"/>
            <a:ext cx="1152525" cy="712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3923928" y="1628800"/>
            <a:ext cx="1584176" cy="338554"/>
          </a:xfrm>
          <a:prstGeom prst="rect">
            <a:avLst/>
          </a:prstGeom>
          <a:noFill/>
        </p:spPr>
        <p:txBody>
          <a:bodyPr wrap="square" rtlCol="0">
            <a:spAutoFit/>
          </a:bodyPr>
          <a:lstStyle/>
          <a:p>
            <a:r>
              <a:rPr lang="en-US" altLang="zh-CN" sz="1600" dirty="0">
                <a:solidFill>
                  <a:schemeClr val="tx1"/>
                </a:solidFill>
                <a:latin typeface="Times New Roman" pitchFamily="18" charset="0"/>
                <a:ea typeface="黑体" pitchFamily="49" charset="-122"/>
              </a:rPr>
              <a:t>n</a:t>
            </a:r>
            <a:r>
              <a:rPr lang="zh-CN" altLang="en-US" sz="1600" dirty="0">
                <a:solidFill>
                  <a:schemeClr val="tx1"/>
                </a:solidFill>
                <a:latin typeface="Times New Roman" pitchFamily="18" charset="0"/>
                <a:ea typeface="黑体" pitchFamily="49" charset="-122"/>
              </a:rPr>
              <a:t>重贝努利试验</a:t>
            </a:r>
          </a:p>
        </p:txBody>
      </p:sp>
      <p:cxnSp>
        <p:nvCxnSpPr>
          <p:cNvPr id="188" name="直接箭头连接符 187"/>
          <p:cNvCxnSpPr>
            <a:stCxn id="83983" idx="3"/>
          </p:cNvCxnSpPr>
          <p:nvPr/>
        </p:nvCxnSpPr>
        <p:spPr>
          <a:xfrm flipH="1">
            <a:off x="2555776" y="2511182"/>
            <a:ext cx="551888" cy="413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0" name="直接箭头连接符 189"/>
          <p:cNvCxnSpPr>
            <a:stCxn id="84012" idx="4"/>
            <a:endCxn id="84042" idx="0"/>
          </p:cNvCxnSpPr>
          <p:nvPr/>
        </p:nvCxnSpPr>
        <p:spPr>
          <a:xfrm>
            <a:off x="2405063" y="3952905"/>
            <a:ext cx="978915" cy="1307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贝努利</a:t>
            </a:r>
          </a:p>
        </p:txBody>
      </p:sp>
      <p:sp>
        <p:nvSpPr>
          <p:cNvPr id="4" name="内容占位符 3"/>
          <p:cNvSpPr>
            <a:spLocks noGrp="1"/>
          </p:cNvSpPr>
          <p:nvPr>
            <p:ph idx="1"/>
          </p:nvPr>
        </p:nvSpPr>
        <p:spPr>
          <a:xfrm>
            <a:off x="457200" y="1600200"/>
            <a:ext cx="6059016" cy="4953000"/>
          </a:xfrm>
        </p:spPr>
        <p:txBody>
          <a:bodyPr/>
          <a:lstStyle/>
          <a:p>
            <a:r>
              <a:rPr lang="zh-CN" altLang="en-US" dirty="0"/>
              <a:t>瑞士数学家家族，产生过</a:t>
            </a:r>
            <a:r>
              <a:rPr lang="en-US" altLang="zh-CN" dirty="0"/>
              <a:t>11</a:t>
            </a:r>
            <a:r>
              <a:rPr lang="zh-CN" altLang="en-US" dirty="0"/>
              <a:t>位数学家</a:t>
            </a:r>
            <a:endParaRPr lang="en-US" altLang="zh-CN" dirty="0"/>
          </a:p>
          <a:p>
            <a:endParaRPr lang="en-US" altLang="zh-CN" dirty="0"/>
          </a:p>
          <a:p>
            <a:r>
              <a:rPr lang="zh-CN" altLang="en-US" dirty="0"/>
              <a:t>雅可比贝努利</a:t>
            </a:r>
            <a:r>
              <a:rPr lang="en-US" altLang="zh-CN" dirty="0"/>
              <a:t>(Jacob Bernoulli) : 1654-1705</a:t>
            </a:r>
          </a:p>
          <a:p>
            <a:endParaRPr lang="en-US" altLang="zh-CN" dirty="0"/>
          </a:p>
          <a:p>
            <a:r>
              <a:rPr lang="zh-CN" altLang="en-US" dirty="0"/>
              <a:t>积分“</a:t>
            </a:r>
            <a:r>
              <a:rPr lang="en-US" altLang="zh-CN" dirty="0"/>
              <a:t>integral”</a:t>
            </a:r>
            <a:r>
              <a:rPr lang="zh-CN" altLang="en-US" dirty="0"/>
              <a:t>这一术语即由他首创</a:t>
            </a:r>
            <a:endParaRPr lang="en-US" altLang="zh-CN" dirty="0"/>
          </a:p>
          <a:p>
            <a:endParaRPr lang="en-US" altLang="zh-CN" dirty="0"/>
          </a:p>
          <a:p>
            <a:r>
              <a:rPr lang="zh-CN" altLang="en-US" dirty="0"/>
              <a:t>贝努利试验、贝努利分布</a:t>
            </a:r>
            <a:endParaRPr lang="en-US" altLang="zh-CN" dirty="0"/>
          </a:p>
          <a:p>
            <a:endParaRPr lang="en-US" altLang="zh-CN" dirty="0"/>
          </a:p>
          <a:p>
            <a:endParaRPr lang="en-US" altLang="zh-CN" dirty="0"/>
          </a:p>
          <a:p>
            <a:endParaRPr lang="en-US" altLang="zh-CN" dirty="0"/>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pPr>
                <a:defRPr/>
              </a:pPr>
              <a:t>17</a:t>
            </a:fld>
            <a:endParaRPr lang="en-US" dirty="0"/>
          </a:p>
        </p:txBody>
      </p:sp>
      <p:pic>
        <p:nvPicPr>
          <p:cNvPr id="5" name="图片 4" descr="200px-Jakob_Bernoulli.jpg"/>
          <p:cNvPicPr>
            <a:picLocks noChangeAspect="1"/>
          </p:cNvPicPr>
          <p:nvPr/>
        </p:nvPicPr>
        <p:blipFill>
          <a:blip r:embed="rId2" cstate="print"/>
          <a:stretch>
            <a:fillRect/>
          </a:stretch>
        </p:blipFill>
        <p:spPr>
          <a:xfrm>
            <a:off x="6444207" y="1772816"/>
            <a:ext cx="2314543" cy="25922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477000"/>
            <a:ext cx="2133600" cy="244475"/>
          </a:xfrm>
        </p:spPr>
        <p:txBody>
          <a:bodyPr/>
          <a:lstStyle/>
          <a:p>
            <a:fld id="{9E5C1C32-0EB9-4D8A-969D-3D7A36C7B5B8}" type="slidenum">
              <a:rPr lang="en-US" altLang="zh-CN"/>
              <a:pPr/>
              <a:t>18</a:t>
            </a:fld>
            <a:endParaRPr lang="en-US" altLang="zh-CN"/>
          </a:p>
        </p:txBody>
      </p:sp>
      <p:sp>
        <p:nvSpPr>
          <p:cNvPr id="29698" name="Rectangle 2"/>
          <p:cNvSpPr>
            <a:spLocks noGrp="1" noChangeArrowheads="1"/>
          </p:cNvSpPr>
          <p:nvPr>
            <p:ph type="title"/>
          </p:nvPr>
        </p:nvSpPr>
        <p:spPr/>
        <p:txBody>
          <a:bodyPr/>
          <a:lstStyle/>
          <a:p>
            <a:r>
              <a:rPr lang="zh-CN" altLang="en-US"/>
              <a:t>概率检索模型</a:t>
            </a:r>
          </a:p>
        </p:txBody>
      </p:sp>
      <p:sp>
        <p:nvSpPr>
          <p:cNvPr id="29699" name="Rectangle 3"/>
          <p:cNvSpPr>
            <a:spLocks noGrp="1" noChangeArrowheads="1"/>
          </p:cNvSpPr>
          <p:nvPr>
            <p:ph type="body" idx="1"/>
          </p:nvPr>
        </p:nvSpPr>
        <p:spPr>
          <a:xfrm>
            <a:off x="683568" y="1700808"/>
            <a:ext cx="7772400" cy="4321175"/>
          </a:xfrm>
        </p:spPr>
        <p:txBody>
          <a:bodyPr/>
          <a:lstStyle/>
          <a:p>
            <a:r>
              <a:rPr lang="zh-CN" altLang="en-US" sz="2800" dirty="0">
                <a:latin typeface="Times New Roman" pitchFamily="18" charset="0"/>
              </a:rPr>
              <a:t>检索系统中，给定查询，计算每个文档的相关度</a:t>
            </a:r>
            <a:endParaRPr lang="en-US" altLang="zh-CN" sz="2800" dirty="0">
              <a:latin typeface="Times New Roman" pitchFamily="18" charset="0"/>
            </a:endParaRPr>
          </a:p>
          <a:p>
            <a:r>
              <a:rPr lang="zh-CN" altLang="en-US" dirty="0"/>
              <a:t>检索系统对用户查询的理解是非确定的</a:t>
            </a:r>
            <a:r>
              <a:rPr lang="en-US" altLang="zh-CN" dirty="0"/>
              <a:t>(uncertain)</a:t>
            </a:r>
            <a:r>
              <a:rPr lang="zh-CN" altLang="en-US" dirty="0"/>
              <a:t>，对返回结果的猜测也是非确定的</a:t>
            </a:r>
            <a:endParaRPr lang="en-US" altLang="zh-CN" sz="2800" dirty="0">
              <a:latin typeface="Times New Roman" pitchFamily="18" charset="0"/>
            </a:endParaRPr>
          </a:p>
          <a:p>
            <a:r>
              <a:rPr lang="zh-CN" altLang="en-US" sz="2800" dirty="0">
                <a:latin typeface="Times New Roman" pitchFamily="18" charset="0"/>
              </a:rPr>
              <a:t>而概率理论为非确定推理提供了坚实的理论基础</a:t>
            </a:r>
            <a:endParaRPr lang="en-US" altLang="zh-CN" sz="2800" dirty="0">
              <a:latin typeface="Times New Roman" pitchFamily="18" charset="0"/>
            </a:endParaRPr>
          </a:p>
          <a:p>
            <a:r>
              <a:rPr lang="zh-CN" altLang="en-US" sz="2800" dirty="0">
                <a:latin typeface="Times New Roman" pitchFamily="18" charset="0"/>
              </a:rPr>
              <a:t>概率检索模型可以计算文档和查询相关的可能性</a:t>
            </a:r>
            <a:endParaRPr lang="en-US" altLang="zh-CN" sz="2800" dirty="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概率检索模型</a:t>
            </a:r>
          </a:p>
        </p:txBody>
      </p:sp>
      <p:sp>
        <p:nvSpPr>
          <p:cNvPr id="3" name="内容占位符 2"/>
          <p:cNvSpPr>
            <a:spLocks noGrp="1"/>
          </p:cNvSpPr>
          <p:nvPr>
            <p:ph idx="1"/>
          </p:nvPr>
        </p:nvSpPr>
        <p:spPr/>
        <p:txBody>
          <a:bodyPr/>
          <a:lstStyle/>
          <a:p>
            <a:r>
              <a:rPr lang="zh-CN" altLang="en-US" dirty="0"/>
              <a:t>概率检索模型是通过概率的方法将查询和文档联系起来</a:t>
            </a:r>
          </a:p>
          <a:p>
            <a:pPr lvl="1"/>
            <a:r>
              <a:rPr lang="zh-CN" altLang="en-US" dirty="0"/>
              <a:t>定义</a:t>
            </a:r>
            <a:r>
              <a:rPr lang="en-US" altLang="zh-CN" dirty="0"/>
              <a:t>3</a:t>
            </a:r>
            <a:r>
              <a:rPr lang="zh-CN" altLang="en-US" dirty="0"/>
              <a:t>个随机变量</a:t>
            </a:r>
            <a:r>
              <a:rPr lang="en-US" altLang="zh-CN" i="1" dirty="0"/>
              <a:t>R</a:t>
            </a:r>
            <a:r>
              <a:rPr lang="zh-CN" altLang="en-US" dirty="0"/>
              <a:t>、</a:t>
            </a:r>
            <a:r>
              <a:rPr lang="en-US" altLang="zh-CN" i="1" dirty="0"/>
              <a:t>Q</a:t>
            </a:r>
            <a:r>
              <a:rPr lang="zh-CN" altLang="en-US" dirty="0"/>
              <a:t>、</a:t>
            </a:r>
            <a:r>
              <a:rPr lang="en-US" altLang="zh-CN" i="1" dirty="0"/>
              <a:t>D</a:t>
            </a:r>
            <a:r>
              <a:rPr lang="zh-CN" altLang="en-US" dirty="0"/>
              <a:t>：相关度</a:t>
            </a:r>
            <a:r>
              <a:rPr lang="en-US" altLang="zh-CN" i="1" dirty="0"/>
              <a:t>R</a:t>
            </a:r>
            <a:r>
              <a:rPr lang="en-US" altLang="zh-CN" dirty="0"/>
              <a:t>={0,1}</a:t>
            </a:r>
            <a:r>
              <a:rPr lang="zh-CN" altLang="en-US" dirty="0"/>
              <a:t>，查询</a:t>
            </a:r>
            <a:r>
              <a:rPr lang="en-US" altLang="zh-CN" i="1" dirty="0"/>
              <a:t>Q</a:t>
            </a:r>
            <a:r>
              <a:rPr lang="en-US" altLang="zh-CN" dirty="0"/>
              <a:t>={</a:t>
            </a:r>
            <a:r>
              <a:rPr lang="en-US" altLang="zh-CN" i="1" dirty="0"/>
              <a:t>q</a:t>
            </a:r>
            <a:r>
              <a:rPr lang="en-US" altLang="zh-CN" i="1" baseline="-25000" dirty="0"/>
              <a:t>1</a:t>
            </a:r>
            <a:r>
              <a:rPr lang="en-US" altLang="zh-CN" dirty="0"/>
              <a:t>,</a:t>
            </a:r>
            <a:r>
              <a:rPr lang="en-US" altLang="zh-CN" i="1" dirty="0"/>
              <a:t>q</a:t>
            </a:r>
            <a:r>
              <a:rPr lang="en-US" altLang="zh-CN" i="1" baseline="-25000" dirty="0"/>
              <a:t>2</a:t>
            </a:r>
            <a:r>
              <a:rPr lang="en-US" altLang="zh-CN" dirty="0"/>
              <a:t>,…}</a:t>
            </a:r>
            <a:r>
              <a:rPr lang="zh-CN" altLang="en-US" dirty="0"/>
              <a:t>，文档</a:t>
            </a:r>
            <a:r>
              <a:rPr lang="en-US" altLang="zh-CN" i="1" dirty="0"/>
              <a:t>D</a:t>
            </a:r>
            <a:r>
              <a:rPr lang="en-US" altLang="zh-CN" dirty="0"/>
              <a:t>={</a:t>
            </a:r>
            <a:r>
              <a:rPr lang="en-US" altLang="zh-CN" i="1" dirty="0"/>
              <a:t>d</a:t>
            </a:r>
            <a:r>
              <a:rPr lang="en-US" altLang="zh-CN" i="1" baseline="-25000" dirty="0"/>
              <a:t>1</a:t>
            </a:r>
            <a:r>
              <a:rPr lang="en-US" altLang="zh-CN" i="1" dirty="0"/>
              <a:t>,d</a:t>
            </a:r>
            <a:r>
              <a:rPr lang="en-US" altLang="zh-CN" i="1" baseline="-25000" dirty="0"/>
              <a:t>2</a:t>
            </a:r>
            <a:r>
              <a:rPr lang="en-US" altLang="zh-CN" i="1" dirty="0"/>
              <a:t>,</a:t>
            </a:r>
            <a:r>
              <a:rPr lang="en-US" altLang="zh-CN" dirty="0"/>
              <a:t>…}</a:t>
            </a:r>
            <a:r>
              <a:rPr lang="zh-CN" altLang="en-US" dirty="0"/>
              <a:t>，则可以通过计算条件概率</a:t>
            </a:r>
            <a:r>
              <a:rPr lang="en-US" altLang="zh-CN" i="1" dirty="0"/>
              <a:t>P</a:t>
            </a:r>
            <a:r>
              <a:rPr lang="en-US" altLang="zh-CN" dirty="0"/>
              <a:t>(</a:t>
            </a:r>
            <a:r>
              <a:rPr lang="en-US" altLang="zh-CN" i="1" dirty="0"/>
              <a:t>R</a:t>
            </a:r>
            <a:r>
              <a:rPr lang="en-US" altLang="zh-CN" dirty="0"/>
              <a:t>=1|</a:t>
            </a:r>
            <a:r>
              <a:rPr lang="en-US" altLang="zh-CN" i="1" dirty="0"/>
              <a:t>Q</a:t>
            </a:r>
            <a:r>
              <a:rPr lang="en-US" altLang="zh-CN" dirty="0"/>
              <a:t>=</a:t>
            </a:r>
            <a:r>
              <a:rPr lang="en-US" altLang="zh-CN" i="1" dirty="0" err="1"/>
              <a:t>q</a:t>
            </a:r>
            <a:r>
              <a:rPr lang="en-US" altLang="zh-CN" dirty="0" err="1"/>
              <a:t>,</a:t>
            </a:r>
            <a:r>
              <a:rPr lang="en-US" altLang="zh-CN" i="1" dirty="0" err="1"/>
              <a:t>D</a:t>
            </a:r>
            <a:r>
              <a:rPr lang="en-US" altLang="zh-CN" dirty="0"/>
              <a:t>=</a:t>
            </a:r>
            <a:r>
              <a:rPr lang="en-US" altLang="zh-CN" i="1" dirty="0"/>
              <a:t>d</a:t>
            </a:r>
            <a:r>
              <a:rPr lang="en-US" altLang="zh-CN" dirty="0"/>
              <a:t>)</a:t>
            </a:r>
            <a:r>
              <a:rPr lang="zh-CN" altLang="en-US" dirty="0"/>
              <a:t>来度量文档和查询的相关度。</a:t>
            </a:r>
          </a:p>
          <a:p>
            <a:r>
              <a:rPr lang="zh-CN" altLang="en-US" dirty="0"/>
              <a:t>概率模型包括一系列模型，如</a:t>
            </a:r>
            <a:r>
              <a:rPr lang="en-US" altLang="zh-CN" dirty="0"/>
              <a:t>Logistic Regression(</a:t>
            </a:r>
            <a:r>
              <a:rPr lang="zh-CN" altLang="en-US" dirty="0"/>
              <a:t>回归</a:t>
            </a:r>
            <a:r>
              <a:rPr lang="en-US" altLang="zh-CN" dirty="0"/>
              <a:t>)</a:t>
            </a:r>
            <a:r>
              <a:rPr lang="zh-CN" altLang="en-US" dirty="0"/>
              <a:t>模型及最经典的二值独立概率模型</a:t>
            </a:r>
            <a:r>
              <a:rPr lang="en-US" altLang="zh-CN" dirty="0"/>
              <a:t>BIM</a:t>
            </a:r>
            <a:r>
              <a:rPr lang="zh-CN" altLang="en-US" dirty="0"/>
              <a:t>、</a:t>
            </a:r>
            <a:r>
              <a:rPr lang="en-US" altLang="zh-CN" dirty="0"/>
              <a:t>BM25</a:t>
            </a:r>
            <a:r>
              <a:rPr lang="zh-CN" altLang="en-US" dirty="0"/>
              <a:t>模型等等</a:t>
            </a:r>
            <a:r>
              <a:rPr lang="en-US" altLang="zh-CN" dirty="0"/>
              <a:t>(</a:t>
            </a:r>
            <a:r>
              <a:rPr lang="zh-CN" altLang="en-US" dirty="0"/>
              <a:t>还有贝叶斯网络模型</a:t>
            </a:r>
            <a:r>
              <a:rPr lang="en-US" altLang="zh-CN" dirty="0"/>
              <a:t>)</a:t>
            </a:r>
            <a:r>
              <a:rPr lang="zh-CN" altLang="en-US" dirty="0"/>
              <a:t>。</a:t>
            </a:r>
            <a:endParaRPr lang="en-US" altLang="zh-CN" dirty="0"/>
          </a:p>
          <a:p>
            <a:r>
              <a:rPr lang="en-US" altLang="zh-CN" dirty="0"/>
              <a:t>1998</a:t>
            </a:r>
            <a:r>
              <a:rPr lang="zh-CN" altLang="en-US" dirty="0"/>
              <a:t>出现的基于统计语言建模的信息检索模型本质上也是概率模型的一种。</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Calibri" charset="0"/>
                <a:ea typeface="黑体" pitchFamily="49" charset="-122"/>
              </a:rPr>
              <a:t>向量空间模型回顾</a:t>
            </a:r>
            <a:endParaRPr lang="en-US" altLang="zh-CN"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Calibri" charset="0"/>
                <a:ea typeface="黑体" pitchFamily="49" charset="-122"/>
              </a:rPr>
              <a:t>基本概率统计知识</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rgbClr val="336699"/>
                </a:solidFill>
                <a:latin typeface="Calibri" charset="0"/>
                <a:ea typeface="黑体" pitchFamily="49" charset="-122"/>
              </a:rPr>
              <a:t>Logistic</a:t>
            </a:r>
            <a:r>
              <a:rPr lang="zh-CN" altLang="en-US" sz="3200" dirty="0">
                <a:solidFill>
                  <a:srgbClr val="336699"/>
                </a:solidFill>
                <a:latin typeface="Calibri" charset="0"/>
                <a:ea typeface="黑体" pitchFamily="49" charset="-122"/>
              </a:rPr>
              <a:t>回归模型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BIM</a:t>
            </a:r>
            <a:r>
              <a:rPr lang="zh-CN" altLang="en-US" sz="3200" dirty="0">
                <a:solidFill>
                  <a:srgbClr val="336699"/>
                </a:solidFill>
                <a:latin typeface="Calibri" charset="0"/>
                <a:ea typeface="黑体" pitchFamily="49" charset="-122"/>
              </a:rPr>
              <a:t>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rgbClr val="336699"/>
                </a:solidFill>
                <a:latin typeface="Calibri" charset="0"/>
                <a:ea typeface="黑体" pitchFamily="49" charset="-122"/>
              </a:rPr>
              <a:t>BM25</a:t>
            </a:r>
            <a:r>
              <a:rPr lang="zh-CN" altLang="en-US" sz="3200" dirty="0">
                <a:solidFill>
                  <a:srgbClr val="336699"/>
                </a:solidFill>
                <a:latin typeface="Calibri" charset="0"/>
                <a:ea typeface="黑体" pitchFamily="49" charset="-122"/>
              </a:rPr>
              <a:t>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概率排序原理</a:t>
            </a:r>
            <a:r>
              <a:rPr lang="en-US" altLang="zh-CN" dirty="0"/>
              <a:t>(PRP)</a:t>
            </a:r>
            <a:endParaRPr lang="zh-CN" altLang="en-US" dirty="0"/>
          </a:p>
        </p:txBody>
      </p:sp>
      <p:sp>
        <p:nvSpPr>
          <p:cNvPr id="3" name="内容占位符 2"/>
          <p:cNvSpPr>
            <a:spLocks noGrp="1"/>
          </p:cNvSpPr>
          <p:nvPr>
            <p:ph idx="1"/>
          </p:nvPr>
        </p:nvSpPr>
        <p:spPr/>
        <p:txBody>
          <a:bodyPr/>
          <a:lstStyle/>
          <a:p>
            <a:r>
              <a:rPr lang="zh-CN" altLang="en-US" dirty="0"/>
              <a:t>简单地说：如果文档按照与查询的相关概率大小返回，那么该返回结果是所有可能获得结果中效果最好的。</a:t>
            </a:r>
            <a:endParaRPr lang="en-US" altLang="zh-CN" dirty="0"/>
          </a:p>
          <a:p>
            <a:endParaRPr lang="en-US" altLang="zh-CN" dirty="0"/>
          </a:p>
          <a:p>
            <a:r>
              <a:rPr lang="zh-CN" altLang="en-US" dirty="0"/>
              <a:t>严格地说：如果文档按照与查询的相关概率大小返回，而这些相关概率又能够基于已知数据进行尽可能精确的估计，那么该返回结果是所有基于已知数据获得的可能的结果中效果最好的。</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几种概率检索模型</a:t>
            </a:r>
          </a:p>
        </p:txBody>
      </p:sp>
      <p:sp>
        <p:nvSpPr>
          <p:cNvPr id="3" name="内容占位符 2"/>
          <p:cNvSpPr>
            <a:spLocks noGrp="1"/>
          </p:cNvSpPr>
          <p:nvPr>
            <p:ph idx="1"/>
          </p:nvPr>
        </p:nvSpPr>
        <p:spPr/>
        <p:txBody>
          <a:bodyPr/>
          <a:lstStyle/>
          <a:p>
            <a:r>
              <a:rPr lang="zh-CN" altLang="en-US" dirty="0"/>
              <a:t>基于</a:t>
            </a:r>
            <a:r>
              <a:rPr lang="en-US" altLang="zh-CN" dirty="0"/>
              <a:t>Logistic</a:t>
            </a:r>
            <a:r>
              <a:rPr lang="zh-CN" altLang="en-US" dirty="0"/>
              <a:t>回归的检索模型</a:t>
            </a:r>
            <a:endParaRPr lang="en-US" altLang="zh-CN" dirty="0"/>
          </a:p>
          <a:p>
            <a:r>
              <a:rPr lang="zh-CN" altLang="en-US" dirty="0"/>
              <a:t>经典的二值独立概率模型</a:t>
            </a:r>
            <a:r>
              <a:rPr lang="en-US" altLang="zh-CN" dirty="0"/>
              <a:t>BIM</a:t>
            </a:r>
          </a:p>
          <a:p>
            <a:r>
              <a:rPr lang="zh-CN" altLang="en-US" dirty="0"/>
              <a:t>经典的</a:t>
            </a:r>
            <a:r>
              <a:rPr lang="en-US" altLang="zh-CN" dirty="0"/>
              <a:t>BM25</a:t>
            </a:r>
            <a:r>
              <a:rPr lang="zh-CN" altLang="en-US" dirty="0"/>
              <a:t>模型 </a:t>
            </a:r>
            <a:r>
              <a:rPr lang="en-US" altLang="zh-CN" dirty="0"/>
              <a:t>(BestMatch25)</a:t>
            </a:r>
          </a:p>
          <a:p>
            <a:r>
              <a:rPr lang="zh-CN" altLang="en-US" dirty="0"/>
              <a:t>贝叶斯网络模型：本讲义不介绍，请参考有关文献。</a:t>
            </a:r>
            <a:endParaRPr lang="en-US" altLang="zh-CN" dirty="0"/>
          </a:p>
          <a:p>
            <a:r>
              <a:rPr lang="zh-CN" altLang="en-US" dirty="0"/>
              <a:t>基于语言建模的检索模型：</a:t>
            </a:r>
            <a:r>
              <a:rPr lang="en-US" altLang="zh-CN" dirty="0"/>
              <a:t>1998</a:t>
            </a:r>
            <a:r>
              <a:rPr lang="zh-CN" altLang="en-US" dirty="0"/>
              <a:t>年兴起，研究界的热点。下一讲介绍。</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上一讲及向量空间模型回顾</a:t>
            </a:r>
            <a:endParaRPr lang="en-US" altLang="zh-CN"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rgbClr val="336699"/>
                </a:solidFill>
                <a:latin typeface="Calibri" charset="0"/>
                <a:ea typeface="黑体" pitchFamily="49" charset="-122"/>
              </a:rPr>
              <a:t>Logistic</a:t>
            </a:r>
            <a:r>
              <a:rPr lang="zh-CN" altLang="en-US" sz="3200" dirty="0">
                <a:solidFill>
                  <a:srgbClr val="336699"/>
                </a:solidFill>
                <a:latin typeface="Calibri" charset="0"/>
                <a:ea typeface="黑体" pitchFamily="49" charset="-122"/>
              </a:rPr>
              <a:t>回归模型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BIM</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BM25</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dirty="0">
                <a:latin typeface="Times New Roman" pitchFamily="18" charset="0"/>
              </a:rPr>
              <a:t>回归</a:t>
            </a:r>
            <a:r>
              <a:rPr lang="en-US" altLang="zh-CN" dirty="0">
                <a:latin typeface="Times New Roman" pitchFamily="18" charset="0"/>
              </a:rPr>
              <a:t>(Regression)</a:t>
            </a:r>
          </a:p>
        </p:txBody>
      </p:sp>
      <p:graphicFrame>
        <p:nvGraphicFramePr>
          <p:cNvPr id="387126" name="Object 54"/>
          <p:cNvGraphicFramePr>
            <a:graphicFrameLocks noGrp="1" noChangeAspect="1"/>
          </p:cNvGraphicFramePr>
          <p:nvPr>
            <p:ph idx="1"/>
          </p:nvPr>
        </p:nvGraphicFramePr>
        <p:xfrm>
          <a:off x="1681127" y="6021288"/>
          <a:ext cx="1954769" cy="668086"/>
        </p:xfrm>
        <a:graphic>
          <a:graphicData uri="http://schemas.openxmlformats.org/presentationml/2006/ole">
            <mc:AlternateContent xmlns:mc="http://schemas.openxmlformats.org/markup-compatibility/2006">
              <mc:Choice xmlns:v="urn:schemas-microsoft-com:vml" Requires="v">
                <p:oleObj spid="_x0000_s1072228" name="Equation" r:id="rId4" imgW="1002960" imgH="342720" progId="">
                  <p:embed/>
                </p:oleObj>
              </mc:Choice>
              <mc:Fallback>
                <p:oleObj name="Equation" r:id="rId4" imgW="1002960" imgH="3427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27" y="6021288"/>
                        <a:ext cx="1954769" cy="668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灯片编号占位符 6"/>
          <p:cNvSpPr>
            <a:spLocks noGrp="1"/>
          </p:cNvSpPr>
          <p:nvPr>
            <p:ph type="sldNum" sz="quarter" idx="12"/>
          </p:nvPr>
        </p:nvSpPr>
        <p:spPr/>
        <p:txBody>
          <a:bodyPr/>
          <a:lstStyle/>
          <a:p>
            <a:fld id="{977F46D5-C089-4669-B708-0C56F2DAC973}" type="slidenum">
              <a:rPr lang="en-US" altLang="zh-CN"/>
              <a:pPr/>
              <a:t>23</a:t>
            </a:fld>
            <a:endParaRPr lang="en-US" altLang="zh-CN" dirty="0"/>
          </a:p>
        </p:txBody>
      </p:sp>
      <p:sp>
        <p:nvSpPr>
          <p:cNvPr id="387075" name="Rectangle 3"/>
          <p:cNvSpPr>
            <a:spLocks noGrp="1" noChangeArrowheads="1"/>
          </p:cNvSpPr>
          <p:nvPr>
            <p:ph type="body" sz="half" idx="4294967295"/>
          </p:nvPr>
        </p:nvSpPr>
        <p:spPr>
          <a:xfrm>
            <a:off x="467544" y="1772816"/>
            <a:ext cx="8676456" cy="4071937"/>
          </a:xfrm>
        </p:spPr>
        <p:txBody>
          <a:bodyPr/>
          <a:lstStyle/>
          <a:p>
            <a:r>
              <a:rPr lang="zh-CN" altLang="en-US" sz="2400" dirty="0"/>
              <a:t>回归分析：回归分析是处理变量之间相关关系的一种工具，回归的结果可以用于预测或者分类</a:t>
            </a:r>
          </a:p>
          <a:p>
            <a:r>
              <a:rPr lang="zh-CN" altLang="en-US" sz="2400" dirty="0"/>
              <a:t>一元线性回归：根据观测点，拟合出一条直线，使得某种损失 </a:t>
            </a:r>
            <a:r>
              <a:rPr lang="en-US" altLang="zh-CN" sz="2400" dirty="0"/>
              <a:t>(</a:t>
            </a:r>
            <a:r>
              <a:rPr lang="zh-CN" altLang="en-US" sz="2400" dirty="0"/>
              <a:t>如离差平方和</a:t>
            </a:r>
            <a:r>
              <a:rPr lang="en-US" altLang="zh-CN" sz="2400" dirty="0"/>
              <a:t>)</a:t>
            </a:r>
            <a:r>
              <a:rPr lang="zh-CN" altLang="en-US" sz="2400" dirty="0"/>
              <a:t>最小</a:t>
            </a: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多元线性回归：</a:t>
            </a:r>
          </a:p>
        </p:txBody>
      </p:sp>
      <p:grpSp>
        <p:nvGrpSpPr>
          <p:cNvPr id="2" name="Group 4"/>
          <p:cNvGrpSpPr>
            <a:grpSpLocks/>
          </p:cNvGrpSpPr>
          <p:nvPr/>
        </p:nvGrpSpPr>
        <p:grpSpPr bwMode="auto">
          <a:xfrm>
            <a:off x="4211638" y="3284538"/>
            <a:ext cx="4724400" cy="2628900"/>
            <a:chOff x="1344" y="2352"/>
            <a:chExt cx="2976" cy="1656"/>
          </a:xfrm>
        </p:grpSpPr>
        <p:sp>
          <p:nvSpPr>
            <p:cNvPr id="387077" name="Line 5"/>
            <p:cNvSpPr>
              <a:spLocks noChangeShapeType="1"/>
            </p:cNvSpPr>
            <p:nvPr/>
          </p:nvSpPr>
          <p:spPr bwMode="auto">
            <a:xfrm>
              <a:off x="1536" y="3840"/>
              <a:ext cx="2160" cy="0"/>
            </a:xfrm>
            <a:prstGeom prst="line">
              <a:avLst/>
            </a:prstGeom>
            <a:noFill/>
            <a:ln w="9525">
              <a:solidFill>
                <a:schemeClr val="tx1"/>
              </a:solidFill>
              <a:round/>
              <a:headEnd/>
              <a:tailEnd type="triangle" w="med" len="med"/>
            </a:ln>
            <a:effectLst/>
          </p:spPr>
          <p:txBody>
            <a:bodyPr/>
            <a:lstStyle/>
            <a:p>
              <a:endParaRPr lang="zh-CN" altLang="en-US" dirty="0">
                <a:latin typeface="Times New Roman" pitchFamily="18" charset="0"/>
                <a:ea typeface="黑体" pitchFamily="49" charset="-122"/>
              </a:endParaRPr>
            </a:p>
          </p:txBody>
        </p:sp>
        <p:sp>
          <p:nvSpPr>
            <p:cNvPr id="387078" name="Line 6"/>
            <p:cNvSpPr>
              <a:spLocks noChangeShapeType="1"/>
            </p:cNvSpPr>
            <p:nvPr/>
          </p:nvSpPr>
          <p:spPr bwMode="auto">
            <a:xfrm flipV="1">
              <a:off x="1536" y="2352"/>
              <a:ext cx="0" cy="1488"/>
            </a:xfrm>
            <a:prstGeom prst="line">
              <a:avLst/>
            </a:prstGeom>
            <a:noFill/>
            <a:ln w="9525">
              <a:solidFill>
                <a:schemeClr val="tx1"/>
              </a:solidFill>
              <a:round/>
              <a:headEnd/>
              <a:tailEnd type="triangle" w="med" len="med"/>
            </a:ln>
            <a:effectLst/>
          </p:spPr>
          <p:txBody>
            <a:bodyPr/>
            <a:lstStyle/>
            <a:p>
              <a:endParaRPr lang="zh-CN" altLang="en-US" dirty="0">
                <a:latin typeface="Times New Roman" pitchFamily="18" charset="0"/>
                <a:ea typeface="黑体" pitchFamily="49" charset="-122"/>
              </a:endParaRPr>
            </a:p>
          </p:txBody>
        </p:sp>
        <p:sp>
          <p:nvSpPr>
            <p:cNvPr id="387079" name="Line 7"/>
            <p:cNvSpPr>
              <a:spLocks noChangeShapeType="1"/>
            </p:cNvSpPr>
            <p:nvPr/>
          </p:nvSpPr>
          <p:spPr bwMode="auto">
            <a:xfrm flipV="1">
              <a:off x="1536" y="2567"/>
              <a:ext cx="2064" cy="553"/>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nvGrpSpPr>
            <p:cNvPr id="3" name="Group 8"/>
            <p:cNvGrpSpPr>
              <a:grpSpLocks/>
            </p:cNvGrpSpPr>
            <p:nvPr/>
          </p:nvGrpSpPr>
          <p:grpSpPr bwMode="auto">
            <a:xfrm>
              <a:off x="1632" y="2976"/>
              <a:ext cx="48" cy="48"/>
              <a:chOff x="480" y="3360"/>
              <a:chExt cx="48" cy="48"/>
            </a:xfrm>
          </p:grpSpPr>
          <p:sp>
            <p:nvSpPr>
              <p:cNvPr id="387081" name="Line 9"/>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2" name="Line 10"/>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4" name="Group 11"/>
            <p:cNvGrpSpPr>
              <a:grpSpLocks/>
            </p:cNvGrpSpPr>
            <p:nvPr/>
          </p:nvGrpSpPr>
          <p:grpSpPr bwMode="auto">
            <a:xfrm>
              <a:off x="1776" y="3024"/>
              <a:ext cx="48" cy="48"/>
              <a:chOff x="480" y="3360"/>
              <a:chExt cx="48" cy="48"/>
            </a:xfrm>
          </p:grpSpPr>
          <p:sp>
            <p:nvSpPr>
              <p:cNvPr id="387084" name="Line 12"/>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5" name="Line 13"/>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5" name="Group 14"/>
            <p:cNvGrpSpPr>
              <a:grpSpLocks/>
            </p:cNvGrpSpPr>
            <p:nvPr/>
          </p:nvGrpSpPr>
          <p:grpSpPr bwMode="auto">
            <a:xfrm>
              <a:off x="2064" y="3024"/>
              <a:ext cx="48" cy="48"/>
              <a:chOff x="480" y="3360"/>
              <a:chExt cx="48" cy="48"/>
            </a:xfrm>
          </p:grpSpPr>
          <p:sp>
            <p:nvSpPr>
              <p:cNvPr id="387087" name="Line 15"/>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88" name="Line 16"/>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6" name="Group 17"/>
            <p:cNvGrpSpPr>
              <a:grpSpLocks/>
            </p:cNvGrpSpPr>
            <p:nvPr/>
          </p:nvGrpSpPr>
          <p:grpSpPr bwMode="auto">
            <a:xfrm>
              <a:off x="2256" y="2784"/>
              <a:ext cx="48" cy="48"/>
              <a:chOff x="480" y="3360"/>
              <a:chExt cx="48" cy="48"/>
            </a:xfrm>
          </p:grpSpPr>
          <p:sp>
            <p:nvSpPr>
              <p:cNvPr id="387090" name="Line 18"/>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1" name="Line 19"/>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7" name="Group 20"/>
            <p:cNvGrpSpPr>
              <a:grpSpLocks/>
            </p:cNvGrpSpPr>
            <p:nvPr/>
          </p:nvGrpSpPr>
          <p:grpSpPr bwMode="auto">
            <a:xfrm>
              <a:off x="2448" y="2784"/>
              <a:ext cx="48" cy="48"/>
              <a:chOff x="480" y="3360"/>
              <a:chExt cx="48" cy="48"/>
            </a:xfrm>
          </p:grpSpPr>
          <p:sp>
            <p:nvSpPr>
              <p:cNvPr id="387093" name="Line 21"/>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4" name="Line 22"/>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8" name="Group 23"/>
            <p:cNvGrpSpPr>
              <a:grpSpLocks/>
            </p:cNvGrpSpPr>
            <p:nvPr/>
          </p:nvGrpSpPr>
          <p:grpSpPr bwMode="auto">
            <a:xfrm>
              <a:off x="2592" y="2928"/>
              <a:ext cx="48" cy="48"/>
              <a:chOff x="480" y="3360"/>
              <a:chExt cx="48" cy="48"/>
            </a:xfrm>
          </p:grpSpPr>
          <p:sp>
            <p:nvSpPr>
              <p:cNvPr id="387096" name="Line 24"/>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097" name="Line 25"/>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9" name="Group 26"/>
            <p:cNvGrpSpPr>
              <a:grpSpLocks/>
            </p:cNvGrpSpPr>
            <p:nvPr/>
          </p:nvGrpSpPr>
          <p:grpSpPr bwMode="auto">
            <a:xfrm>
              <a:off x="2784" y="2832"/>
              <a:ext cx="48" cy="48"/>
              <a:chOff x="480" y="3360"/>
              <a:chExt cx="48" cy="48"/>
            </a:xfrm>
          </p:grpSpPr>
          <p:sp>
            <p:nvSpPr>
              <p:cNvPr id="387099" name="Line 27"/>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0" name="Line 28"/>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0" name="Group 29"/>
            <p:cNvGrpSpPr>
              <a:grpSpLocks/>
            </p:cNvGrpSpPr>
            <p:nvPr/>
          </p:nvGrpSpPr>
          <p:grpSpPr bwMode="auto">
            <a:xfrm>
              <a:off x="3120" y="2688"/>
              <a:ext cx="48" cy="48"/>
              <a:chOff x="480" y="3360"/>
              <a:chExt cx="48" cy="48"/>
            </a:xfrm>
          </p:grpSpPr>
          <p:sp>
            <p:nvSpPr>
              <p:cNvPr id="387102" name="Line 30"/>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3" name="Line 31"/>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1" name="Group 32"/>
            <p:cNvGrpSpPr>
              <a:grpSpLocks/>
            </p:cNvGrpSpPr>
            <p:nvPr/>
          </p:nvGrpSpPr>
          <p:grpSpPr bwMode="auto">
            <a:xfrm>
              <a:off x="2928" y="2592"/>
              <a:ext cx="48" cy="48"/>
              <a:chOff x="480" y="3360"/>
              <a:chExt cx="48" cy="48"/>
            </a:xfrm>
          </p:grpSpPr>
          <p:sp>
            <p:nvSpPr>
              <p:cNvPr id="387105" name="Line 33"/>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6" name="Line 34"/>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2" name="Group 35"/>
            <p:cNvGrpSpPr>
              <a:grpSpLocks/>
            </p:cNvGrpSpPr>
            <p:nvPr/>
          </p:nvGrpSpPr>
          <p:grpSpPr bwMode="auto">
            <a:xfrm>
              <a:off x="3312" y="2592"/>
              <a:ext cx="48" cy="48"/>
              <a:chOff x="480" y="3360"/>
              <a:chExt cx="48" cy="48"/>
            </a:xfrm>
          </p:grpSpPr>
          <p:sp>
            <p:nvSpPr>
              <p:cNvPr id="387108" name="Line 36"/>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09" name="Line 37"/>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3" name="Group 38"/>
            <p:cNvGrpSpPr>
              <a:grpSpLocks/>
            </p:cNvGrpSpPr>
            <p:nvPr/>
          </p:nvGrpSpPr>
          <p:grpSpPr bwMode="auto">
            <a:xfrm>
              <a:off x="3408" y="2640"/>
              <a:ext cx="48" cy="48"/>
              <a:chOff x="480" y="3360"/>
              <a:chExt cx="48" cy="48"/>
            </a:xfrm>
          </p:grpSpPr>
          <p:sp>
            <p:nvSpPr>
              <p:cNvPr id="387111" name="Line 39"/>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2" name="Line 40"/>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4" name="Group 41"/>
            <p:cNvGrpSpPr>
              <a:grpSpLocks/>
            </p:cNvGrpSpPr>
            <p:nvPr/>
          </p:nvGrpSpPr>
          <p:grpSpPr bwMode="auto">
            <a:xfrm>
              <a:off x="3504" y="2448"/>
              <a:ext cx="48" cy="48"/>
              <a:chOff x="480" y="3360"/>
              <a:chExt cx="48" cy="48"/>
            </a:xfrm>
          </p:grpSpPr>
          <p:sp>
            <p:nvSpPr>
              <p:cNvPr id="387114" name="Line 42"/>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5" name="Line 43"/>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grpSp>
          <p:nvGrpSpPr>
            <p:cNvPr id="15" name="Group 44"/>
            <p:cNvGrpSpPr>
              <a:grpSpLocks/>
            </p:cNvGrpSpPr>
            <p:nvPr/>
          </p:nvGrpSpPr>
          <p:grpSpPr bwMode="auto">
            <a:xfrm>
              <a:off x="1872" y="3072"/>
              <a:ext cx="48" cy="48"/>
              <a:chOff x="480" y="3360"/>
              <a:chExt cx="48" cy="48"/>
            </a:xfrm>
          </p:grpSpPr>
          <p:sp>
            <p:nvSpPr>
              <p:cNvPr id="387117" name="Line 45"/>
              <p:cNvSpPr>
                <a:spLocks noChangeShapeType="1"/>
              </p:cNvSpPr>
              <p:nvPr/>
            </p:nvSpPr>
            <p:spPr bwMode="auto">
              <a:xfrm flipH="1"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387118" name="Line 46"/>
              <p:cNvSpPr>
                <a:spLocks noChangeShapeType="1"/>
              </p:cNvSpPr>
              <p:nvPr/>
            </p:nvSpPr>
            <p:spPr bwMode="auto">
              <a:xfrm flipV="1">
                <a:off x="480" y="3360"/>
                <a:ext cx="48" cy="4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pSp>
        <p:sp>
          <p:nvSpPr>
            <p:cNvPr id="387119" name="Line 47"/>
            <p:cNvSpPr>
              <a:spLocks noChangeShapeType="1"/>
            </p:cNvSpPr>
            <p:nvPr/>
          </p:nvSpPr>
          <p:spPr bwMode="auto">
            <a:xfrm>
              <a:off x="2640" y="2832"/>
              <a:ext cx="0" cy="1008"/>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graphicFrame>
          <p:nvGraphicFramePr>
            <p:cNvPr id="387120" name="Object 48"/>
            <p:cNvGraphicFramePr>
              <a:graphicFrameLocks noChangeAspect="1"/>
            </p:cNvGraphicFramePr>
            <p:nvPr/>
          </p:nvGraphicFramePr>
          <p:xfrm>
            <a:off x="3600" y="3696"/>
            <a:ext cx="112" cy="120"/>
          </p:xfrm>
          <a:graphic>
            <a:graphicData uri="http://schemas.openxmlformats.org/presentationml/2006/ole">
              <mc:AlternateContent xmlns:mc="http://schemas.openxmlformats.org/markup-compatibility/2006">
                <mc:Choice xmlns:v="urn:schemas-microsoft-com:vml" Requires="v">
                  <p:oleObj spid="_x0000_s1072229" name="Equation" r:id="rId6" imgW="177480" imgH="190440" progId="">
                    <p:embed/>
                  </p:oleObj>
                </mc:Choice>
                <mc:Fallback>
                  <p:oleObj name="Equation" r:id="rId6" imgW="177480" imgH="1904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3696"/>
                          <a:ext cx="112"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1" name="Object 49"/>
            <p:cNvGraphicFramePr>
              <a:graphicFrameLocks noChangeAspect="1"/>
            </p:cNvGraphicFramePr>
            <p:nvPr/>
          </p:nvGraphicFramePr>
          <p:xfrm>
            <a:off x="1344" y="2352"/>
            <a:ext cx="128" cy="152"/>
          </p:xfrm>
          <a:graphic>
            <a:graphicData uri="http://schemas.openxmlformats.org/presentationml/2006/ole">
              <mc:AlternateContent xmlns:mc="http://schemas.openxmlformats.org/markup-compatibility/2006">
                <mc:Choice xmlns:v="urn:schemas-microsoft-com:vml" Requires="v">
                  <p:oleObj spid="_x0000_s1072230" name="Equation" r:id="rId8" imgW="203040" imgH="241200" progId="">
                    <p:embed/>
                  </p:oleObj>
                </mc:Choice>
                <mc:Fallback>
                  <p:oleObj name="Equation" r:id="rId8" imgW="203040" imgH="2412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2352"/>
                          <a:ext cx="128"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2" name="Object 50"/>
            <p:cNvGraphicFramePr>
              <a:graphicFrameLocks noChangeAspect="1"/>
            </p:cNvGraphicFramePr>
            <p:nvPr/>
          </p:nvGraphicFramePr>
          <p:xfrm>
            <a:off x="2592" y="3792"/>
            <a:ext cx="144" cy="216"/>
          </p:xfrm>
          <a:graphic>
            <a:graphicData uri="http://schemas.openxmlformats.org/presentationml/2006/ole">
              <mc:AlternateContent xmlns:mc="http://schemas.openxmlformats.org/markup-compatibility/2006">
                <mc:Choice xmlns:v="urn:schemas-microsoft-com:vml" Requires="v">
                  <p:oleObj spid="_x0000_s1072231" name="Equation" r:id="rId10" imgW="228600" imgH="342720" progId="">
                    <p:embed/>
                  </p:oleObj>
                </mc:Choice>
                <mc:Fallback>
                  <p:oleObj name="Equation" r:id="rId10" imgW="228600" imgH="34272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3792"/>
                          <a:ext cx="144"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3" name="Object 51"/>
            <p:cNvGraphicFramePr>
              <a:graphicFrameLocks noChangeAspect="1"/>
            </p:cNvGraphicFramePr>
            <p:nvPr/>
          </p:nvGraphicFramePr>
          <p:xfrm>
            <a:off x="1968" y="2496"/>
            <a:ext cx="488" cy="216"/>
          </p:xfrm>
          <a:graphic>
            <a:graphicData uri="http://schemas.openxmlformats.org/presentationml/2006/ole">
              <mc:AlternateContent xmlns:mc="http://schemas.openxmlformats.org/markup-compatibility/2006">
                <mc:Choice xmlns:v="urn:schemas-microsoft-com:vml" Requires="v">
                  <p:oleObj spid="_x0000_s1072232" name="Equation" r:id="rId12" imgW="774360" imgH="342720" progId="">
                    <p:embed/>
                  </p:oleObj>
                </mc:Choice>
                <mc:Fallback>
                  <p:oleObj name="Equation" r:id="rId12" imgW="774360" imgH="34272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8" y="2496"/>
                          <a:ext cx="488"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4" name="Object 52"/>
            <p:cNvGraphicFramePr>
              <a:graphicFrameLocks noChangeAspect="1"/>
            </p:cNvGraphicFramePr>
            <p:nvPr/>
          </p:nvGraphicFramePr>
          <p:xfrm>
            <a:off x="2688" y="2832"/>
            <a:ext cx="488" cy="320"/>
          </p:xfrm>
          <a:graphic>
            <a:graphicData uri="http://schemas.openxmlformats.org/presentationml/2006/ole">
              <mc:AlternateContent xmlns:mc="http://schemas.openxmlformats.org/markup-compatibility/2006">
                <mc:Choice xmlns:v="urn:schemas-microsoft-com:vml" Requires="v">
                  <p:oleObj spid="_x0000_s1072233" name="Equation" r:id="rId14" imgW="774360" imgH="507960" progId="">
                    <p:embed/>
                  </p:oleObj>
                </mc:Choice>
                <mc:Fallback>
                  <p:oleObj name="Equation" r:id="rId14" imgW="774360" imgH="50796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2832"/>
                          <a:ext cx="488" cy="3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5" name="Object 53"/>
            <p:cNvGraphicFramePr>
              <a:graphicFrameLocks noChangeAspect="1"/>
            </p:cNvGraphicFramePr>
            <p:nvPr/>
          </p:nvGraphicFramePr>
          <p:xfrm>
            <a:off x="3600" y="2352"/>
            <a:ext cx="720" cy="312"/>
          </p:xfrm>
          <a:graphic>
            <a:graphicData uri="http://schemas.openxmlformats.org/presentationml/2006/ole">
              <mc:AlternateContent xmlns:mc="http://schemas.openxmlformats.org/markup-compatibility/2006">
                <mc:Choice xmlns:v="urn:schemas-microsoft-com:vml" Requires="v">
                  <p:oleObj spid="_x0000_s1072234" name="Equation" r:id="rId16" imgW="1143000" imgH="495000" progId="">
                    <p:embed/>
                  </p:oleObj>
                </mc:Choice>
                <mc:Fallback>
                  <p:oleObj name="Equation" r:id="rId16" imgW="1143000" imgH="4950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0" y="2352"/>
                          <a:ext cx="72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p>
        </p:txBody>
      </p:sp>
      <p:graphicFrame>
        <p:nvGraphicFramePr>
          <p:cNvPr id="408580" name="Object 4"/>
          <p:cNvGraphicFramePr>
            <a:graphicFrameLocks noGrp="1" noChangeAspect="1"/>
          </p:cNvGraphicFramePr>
          <p:nvPr>
            <p:ph idx="1"/>
          </p:nvPr>
        </p:nvGraphicFramePr>
        <p:xfrm>
          <a:off x="1331640" y="3284984"/>
          <a:ext cx="3878619" cy="785242"/>
        </p:xfrm>
        <a:graphic>
          <a:graphicData uri="http://schemas.openxmlformats.org/presentationml/2006/ole">
            <mc:AlternateContent xmlns:mc="http://schemas.openxmlformats.org/markup-compatibility/2006">
              <mc:Choice xmlns:v="urn:schemas-microsoft-com:vml" Requires="v">
                <p:oleObj spid="_x0000_s1073182" name="Equation" r:id="rId4" imgW="2070000" imgH="419040" progId="">
                  <p:embed/>
                </p:oleObj>
              </mc:Choice>
              <mc:Fallback>
                <p:oleObj name="Equation" r:id="rId4" imgW="207000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284984"/>
                        <a:ext cx="3878619" cy="785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灯片编号占位符 7"/>
          <p:cNvSpPr>
            <a:spLocks noGrp="1"/>
          </p:cNvSpPr>
          <p:nvPr>
            <p:ph type="sldNum" sz="quarter" idx="12"/>
          </p:nvPr>
        </p:nvSpPr>
        <p:spPr/>
        <p:txBody>
          <a:bodyPr/>
          <a:lstStyle/>
          <a:p>
            <a:fld id="{7F4048D3-5251-4AB3-8782-CD607EE8639A}" type="slidenum">
              <a:rPr lang="en-US" altLang="zh-CN"/>
              <a:pPr/>
              <a:t>24</a:t>
            </a:fld>
            <a:endParaRPr lang="en-US" altLang="zh-CN"/>
          </a:p>
        </p:txBody>
      </p:sp>
      <p:sp>
        <p:nvSpPr>
          <p:cNvPr id="408579" name="Rectangle 3"/>
          <p:cNvSpPr>
            <a:spLocks noGrp="1" noChangeArrowheads="1"/>
          </p:cNvSpPr>
          <p:nvPr>
            <p:ph type="body" sz="half" idx="4294967295"/>
          </p:nvPr>
        </p:nvSpPr>
        <p:spPr>
          <a:xfrm>
            <a:off x="539552" y="1871489"/>
            <a:ext cx="5903913" cy="4941887"/>
          </a:xfrm>
        </p:spPr>
        <p:txBody>
          <a:bodyPr/>
          <a:lstStyle/>
          <a:p>
            <a:r>
              <a:rPr lang="en-US" altLang="zh-CN" sz="2800" dirty="0">
                <a:latin typeface="Times New Roman" pitchFamily="18" charset="0"/>
              </a:rPr>
              <a:t>Logistic</a:t>
            </a:r>
            <a:r>
              <a:rPr lang="zh-CN" altLang="en-US" sz="2800" dirty="0">
                <a:latin typeface="Times New Roman" pitchFamily="18" charset="0"/>
              </a:rPr>
              <a:t>回归是一种非线性回归</a:t>
            </a:r>
          </a:p>
          <a:p>
            <a:r>
              <a:rPr lang="en-US" altLang="zh-CN" sz="2800" dirty="0">
                <a:latin typeface="Times New Roman" pitchFamily="18" charset="0"/>
              </a:rPr>
              <a:t>Logistic (</a:t>
            </a:r>
            <a:r>
              <a:rPr lang="zh-CN" altLang="en-US" sz="2800" dirty="0">
                <a:latin typeface="Times New Roman" pitchFamily="18" charset="0"/>
              </a:rPr>
              <a:t>也叫</a:t>
            </a:r>
            <a:r>
              <a:rPr lang="en-US" altLang="zh-CN" sz="2800" dirty="0">
                <a:latin typeface="Times New Roman" pitchFamily="18" charset="0"/>
              </a:rPr>
              <a:t>Sigmoid)</a:t>
            </a:r>
            <a:r>
              <a:rPr lang="zh-CN" altLang="en-US" sz="2800" dirty="0">
                <a:latin typeface="Times New Roman" pitchFamily="18" charset="0"/>
              </a:rPr>
              <a:t>函数</a:t>
            </a:r>
            <a:r>
              <a:rPr lang="en-US" altLang="zh-CN" sz="2800" dirty="0">
                <a:latin typeface="Times New Roman" pitchFamily="18" charset="0"/>
              </a:rPr>
              <a:t>(</a:t>
            </a:r>
            <a:r>
              <a:rPr lang="en-US" altLang="zh-CN" sz="2800" i="1" dirty="0">
                <a:latin typeface="Times New Roman" pitchFamily="18" charset="0"/>
              </a:rPr>
              <a:t>S</a:t>
            </a:r>
            <a:r>
              <a:rPr lang="zh-CN" altLang="en-US" sz="2800" dirty="0">
                <a:latin typeface="Times New Roman" pitchFamily="18" charset="0"/>
              </a:rPr>
              <a:t>型曲线</a:t>
            </a:r>
            <a:r>
              <a:rPr lang="en-US" altLang="zh-CN" sz="2800" dirty="0">
                <a:latin typeface="Times New Roman" pitchFamily="18" charset="0"/>
              </a:rPr>
              <a:t>)</a:t>
            </a:r>
            <a:r>
              <a:rPr lang="zh-CN" altLang="en-US" sz="2800" dirty="0">
                <a:latin typeface="Times New Roman" pitchFamily="18" charset="0"/>
              </a:rPr>
              <a:t>：</a:t>
            </a:r>
          </a:p>
          <a:p>
            <a:endParaRPr lang="zh-CN" altLang="en-US" sz="2800" dirty="0">
              <a:latin typeface="Times New Roman" pitchFamily="18" charset="0"/>
            </a:endParaRPr>
          </a:p>
          <a:p>
            <a:endParaRPr lang="zh-CN" altLang="en-US" sz="2800" dirty="0">
              <a:latin typeface="Times New Roman" pitchFamily="18" charset="0"/>
            </a:endParaRPr>
          </a:p>
          <a:p>
            <a:r>
              <a:rPr lang="en-US" altLang="zh-CN" sz="2800" dirty="0">
                <a:latin typeface="Times New Roman" pitchFamily="18" charset="0"/>
              </a:rPr>
              <a:t>Logistic</a:t>
            </a:r>
            <a:r>
              <a:rPr lang="zh-CN" altLang="en-US" sz="2800" dirty="0">
                <a:latin typeface="Times New Roman" pitchFamily="18" charset="0"/>
              </a:rPr>
              <a:t>回归可以转化成线性回归来实现</a:t>
            </a:r>
            <a:endParaRPr lang="zh-CN" altLang="en-US" sz="2800" dirty="0"/>
          </a:p>
          <a:p>
            <a:endParaRPr lang="en-US" altLang="zh-CN" sz="2800" dirty="0"/>
          </a:p>
        </p:txBody>
      </p:sp>
      <p:graphicFrame>
        <p:nvGraphicFramePr>
          <p:cNvPr id="408581" name="Object 5"/>
          <p:cNvGraphicFramePr>
            <a:graphicFrameLocks noGrp="1" noChangeAspect="1"/>
          </p:cNvGraphicFramePr>
          <p:nvPr>
            <p:ph sz="quarter" idx="4294967295"/>
          </p:nvPr>
        </p:nvGraphicFramePr>
        <p:xfrm>
          <a:off x="1187624" y="5589240"/>
          <a:ext cx="4320480" cy="913948"/>
        </p:xfrm>
        <a:graphic>
          <a:graphicData uri="http://schemas.openxmlformats.org/presentationml/2006/ole">
            <mc:AlternateContent xmlns:mc="http://schemas.openxmlformats.org/markup-compatibility/2006">
              <mc:Choice xmlns:v="urn:schemas-microsoft-com:vml" Requires="v">
                <p:oleObj spid="_x0000_s1073183" name="Equation" r:id="rId6" imgW="1981080" imgH="419040" progId="">
                  <p:embed/>
                </p:oleObj>
              </mc:Choice>
              <mc:Fallback>
                <p:oleObj name="Equation" r:id="rId6" imgW="1981080" imgH="4190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5589240"/>
                        <a:ext cx="4320480" cy="913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83" name="Line 7"/>
          <p:cNvSpPr>
            <a:spLocks noChangeShapeType="1"/>
          </p:cNvSpPr>
          <p:nvPr/>
        </p:nvSpPr>
        <p:spPr bwMode="auto">
          <a:xfrm>
            <a:off x="5683250" y="3957638"/>
            <a:ext cx="3352800" cy="0"/>
          </a:xfrm>
          <a:prstGeom prst="line">
            <a:avLst/>
          </a:prstGeom>
          <a:noFill/>
          <a:ln w="9525">
            <a:solidFill>
              <a:schemeClr val="tx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08584" name="Line 8"/>
          <p:cNvSpPr>
            <a:spLocks noChangeShapeType="1"/>
          </p:cNvSpPr>
          <p:nvPr/>
        </p:nvSpPr>
        <p:spPr bwMode="auto">
          <a:xfrm flipV="1">
            <a:off x="7143750" y="2205038"/>
            <a:ext cx="0" cy="1752600"/>
          </a:xfrm>
          <a:prstGeom prst="line">
            <a:avLst/>
          </a:prstGeom>
          <a:noFill/>
          <a:ln w="9525">
            <a:solidFill>
              <a:schemeClr val="tx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08585" name="Freeform 9"/>
          <p:cNvSpPr>
            <a:spLocks/>
          </p:cNvSpPr>
          <p:nvPr/>
        </p:nvSpPr>
        <p:spPr bwMode="auto">
          <a:xfrm>
            <a:off x="5924550" y="2967038"/>
            <a:ext cx="2590800" cy="838200"/>
          </a:xfrm>
          <a:custGeom>
            <a:avLst/>
            <a:gdLst/>
            <a:ahLst/>
            <a:cxnLst>
              <a:cxn ang="0">
                <a:pos x="0" y="528"/>
              </a:cxn>
              <a:cxn ang="0">
                <a:pos x="624" y="432"/>
              </a:cxn>
              <a:cxn ang="0">
                <a:pos x="768" y="240"/>
              </a:cxn>
              <a:cxn ang="0">
                <a:pos x="912" y="96"/>
              </a:cxn>
              <a:cxn ang="0">
                <a:pos x="1632" y="0"/>
              </a:cxn>
            </a:cxnLst>
            <a:rect l="0" t="0" r="r" b="b"/>
            <a:pathLst>
              <a:path w="1632" h="528">
                <a:moveTo>
                  <a:pt x="0" y="528"/>
                </a:moveTo>
                <a:cubicBezTo>
                  <a:pt x="248" y="504"/>
                  <a:pt x="496" y="480"/>
                  <a:pt x="624" y="432"/>
                </a:cubicBezTo>
                <a:cubicBezTo>
                  <a:pt x="752" y="384"/>
                  <a:pt x="720" y="296"/>
                  <a:pt x="768" y="240"/>
                </a:cubicBezTo>
                <a:cubicBezTo>
                  <a:pt x="816" y="184"/>
                  <a:pt x="768" y="136"/>
                  <a:pt x="912" y="96"/>
                </a:cubicBezTo>
                <a:cubicBezTo>
                  <a:pt x="1056" y="56"/>
                  <a:pt x="1344" y="28"/>
                  <a:pt x="1632" y="0"/>
                </a:cubicBezTo>
              </a:path>
            </a:pathLst>
          </a:custGeom>
          <a:noFill/>
          <a:ln w="9525">
            <a:solidFill>
              <a:schemeClr val="tx1"/>
            </a:solidFill>
            <a:round/>
            <a:headEnd/>
            <a:tailEnd/>
          </a:ln>
          <a:effectLst/>
        </p:spPr>
        <p:txBody>
          <a:bodyPr wrap="none" anchor="ctr"/>
          <a:lstStyle/>
          <a:p>
            <a:endParaRPr lang="zh-CN" altLang="en-US" dirty="0">
              <a:latin typeface="Times New Roman" pitchFamily="18" charset="0"/>
              <a:ea typeface="黑体" pitchFamily="49" charset="-122"/>
            </a:endParaRPr>
          </a:p>
        </p:txBody>
      </p:sp>
      <p:sp>
        <p:nvSpPr>
          <p:cNvPr id="408586" name="Line 10"/>
          <p:cNvSpPr>
            <a:spLocks noChangeShapeType="1"/>
          </p:cNvSpPr>
          <p:nvPr/>
        </p:nvSpPr>
        <p:spPr bwMode="auto">
          <a:xfrm>
            <a:off x="5848350" y="2814638"/>
            <a:ext cx="2971800" cy="0"/>
          </a:xfrm>
          <a:prstGeom prst="line">
            <a:avLst/>
          </a:prstGeom>
          <a:noFill/>
          <a:ln w="9525">
            <a:solidFill>
              <a:schemeClr val="tx1"/>
            </a:solidFill>
            <a:prstDash val="dash"/>
            <a:round/>
            <a:headEnd/>
            <a:tailEnd/>
          </a:ln>
          <a:effectLst/>
        </p:spPr>
        <p:txBody>
          <a:bodyPr wrap="none" anchor="ctr"/>
          <a:lstStyle/>
          <a:p>
            <a:endParaRPr lang="zh-CN" altLang="en-US" dirty="0">
              <a:latin typeface="Times New Roman" pitchFamily="18" charset="0"/>
              <a:ea typeface="黑体" pitchFamily="49" charset="-122"/>
            </a:endParaRPr>
          </a:p>
        </p:txBody>
      </p:sp>
      <p:sp>
        <p:nvSpPr>
          <p:cNvPr id="408587" name="Text Box 11"/>
          <p:cNvSpPr txBox="1">
            <a:spLocks noChangeArrowheads="1"/>
          </p:cNvSpPr>
          <p:nvPr/>
        </p:nvSpPr>
        <p:spPr bwMode="auto">
          <a:xfrm>
            <a:off x="6539800" y="3094038"/>
            <a:ext cx="276037" cy="338554"/>
          </a:xfrm>
          <a:prstGeom prst="rect">
            <a:avLst/>
          </a:prstGeom>
          <a:noFill/>
          <a:ln w="9525">
            <a:noFill/>
            <a:miter lim="800000"/>
            <a:headEnd/>
            <a:tailEnd/>
          </a:ln>
          <a:effectLst/>
        </p:spPr>
        <p:txBody>
          <a:bodyPr wrap="none">
            <a:spAutoFit/>
          </a:bodyPr>
          <a:lstStyle/>
          <a:p>
            <a:pPr algn="ctr" eaLnBrk="0" hangingPunct="0"/>
            <a:r>
              <a:rPr kumimoji="0" lang="en-US" altLang="zh-CN" sz="1600" i="1" dirty="0">
                <a:latin typeface="Times New Roman" pitchFamily="18" charset="0"/>
                <a:ea typeface="黑体" pitchFamily="49" charset="-122"/>
              </a:rPr>
              <a:t>y</a:t>
            </a:r>
          </a:p>
        </p:txBody>
      </p:sp>
      <p:sp>
        <p:nvSpPr>
          <p:cNvPr id="408588" name="Text Box 12"/>
          <p:cNvSpPr txBox="1">
            <a:spLocks noChangeArrowheads="1"/>
          </p:cNvSpPr>
          <p:nvPr/>
        </p:nvSpPr>
        <p:spPr bwMode="auto">
          <a:xfrm>
            <a:off x="7145582" y="2479675"/>
            <a:ext cx="409086" cy="307777"/>
          </a:xfrm>
          <a:prstGeom prst="rect">
            <a:avLst/>
          </a:prstGeom>
          <a:noFill/>
          <a:ln w="9525">
            <a:noFill/>
            <a:miter lim="800000"/>
            <a:headEnd/>
            <a:tailEnd/>
          </a:ln>
          <a:effectLst/>
        </p:spPr>
        <p:txBody>
          <a:bodyPr wrap="none">
            <a:spAutoFit/>
          </a:bodyPr>
          <a:lstStyle/>
          <a:p>
            <a:pPr algn="ctr" eaLnBrk="0" hangingPunct="0"/>
            <a:r>
              <a:rPr kumimoji="0" lang="en-US" altLang="zh-CN" sz="1400" b="1" dirty="0">
                <a:latin typeface="Times New Roman" pitchFamily="18" charset="0"/>
                <a:ea typeface="黑体" pitchFamily="49" charset="-122"/>
              </a:rPr>
              <a:t>1.0</a:t>
            </a:r>
          </a:p>
        </p:txBody>
      </p:sp>
      <p:sp>
        <p:nvSpPr>
          <p:cNvPr id="408589" name="Text Box 13"/>
          <p:cNvSpPr txBox="1">
            <a:spLocks noChangeArrowheads="1"/>
          </p:cNvSpPr>
          <p:nvPr/>
        </p:nvSpPr>
        <p:spPr bwMode="auto">
          <a:xfrm>
            <a:off x="7019925" y="4173538"/>
            <a:ext cx="360363" cy="304800"/>
          </a:xfrm>
          <a:prstGeom prst="rect">
            <a:avLst/>
          </a:prstGeom>
          <a:noFill/>
          <a:ln w="9525">
            <a:noFill/>
            <a:miter lim="800000"/>
            <a:headEnd/>
            <a:tailEnd/>
          </a:ln>
          <a:effectLst/>
        </p:spPr>
        <p:txBody>
          <a:bodyPr>
            <a:spAutoFit/>
          </a:bodyPr>
          <a:lstStyle/>
          <a:p>
            <a:pPr>
              <a:spcBef>
                <a:spcPct val="50000"/>
              </a:spcBef>
            </a:pPr>
            <a:r>
              <a:rPr lang="en-US" altLang="zh-CN" sz="1400" i="1" dirty="0">
                <a:latin typeface="Times New Roman" pitchFamily="18" charset="0"/>
                <a:ea typeface="黑体" pitchFamily="49" charset="-122"/>
              </a:rPr>
              <a:t>x</a:t>
            </a:r>
          </a:p>
        </p:txBody>
      </p:sp>
      <p:sp>
        <p:nvSpPr>
          <p:cNvPr id="408590" name="Text Box 14"/>
          <p:cNvSpPr txBox="1">
            <a:spLocks noChangeArrowheads="1"/>
          </p:cNvSpPr>
          <p:nvPr/>
        </p:nvSpPr>
        <p:spPr bwMode="auto">
          <a:xfrm>
            <a:off x="7739063" y="2228850"/>
            <a:ext cx="1081087" cy="336550"/>
          </a:xfrm>
          <a:prstGeom prst="rect">
            <a:avLst/>
          </a:prstGeom>
          <a:noFill/>
          <a:ln w="9525">
            <a:noFill/>
            <a:miter lim="800000"/>
            <a:headEnd/>
            <a:tailEnd/>
          </a:ln>
          <a:effectLst/>
        </p:spPr>
        <p:txBody>
          <a:bodyPr>
            <a:spAutoFit/>
          </a:bodyPr>
          <a:lstStyle/>
          <a:p>
            <a:pPr>
              <a:spcBef>
                <a:spcPct val="50000"/>
              </a:spcBef>
            </a:pPr>
            <a:r>
              <a:rPr lang="el-GR" altLang="zh-CN" sz="1600" dirty="0">
                <a:latin typeface="Times New Roman" pitchFamily="18" charset="0"/>
                <a:ea typeface="黑体" pitchFamily="49" charset="-122"/>
                <a:cs typeface="Times New Roman" pitchFamily="18" charset="0"/>
              </a:rPr>
              <a:t>α</a:t>
            </a:r>
            <a:r>
              <a:rPr lang="en-US" altLang="zh-CN" sz="1600" dirty="0">
                <a:latin typeface="宋体" pitchFamily="2" charset="-122"/>
                <a:ea typeface="黑体" pitchFamily="49" charset="-122"/>
              </a:rPr>
              <a:t>=0</a:t>
            </a:r>
            <a:r>
              <a:rPr lang="el-GR" altLang="zh-CN" sz="1600" i="1" dirty="0">
                <a:latin typeface="Times New Roman" pitchFamily="18" charset="0"/>
                <a:ea typeface="黑体" pitchFamily="49" charset="-122"/>
              </a:rPr>
              <a:t>β</a:t>
            </a:r>
            <a:r>
              <a:rPr lang="en-US" altLang="zh-CN" sz="1600" dirty="0">
                <a:latin typeface="宋体" pitchFamily="2" charset="-122"/>
                <a:ea typeface="黑体" pitchFamily="49" charset="-122"/>
              </a:rPr>
              <a:t>=1</a:t>
            </a:r>
            <a:endParaRPr lang="el-GR" altLang="zh-CN" sz="1600" dirty="0">
              <a:latin typeface="宋体" pitchFamily="2" charset="-122"/>
              <a:ea typeface="黑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p>
        </p:txBody>
      </p:sp>
      <p:graphicFrame>
        <p:nvGraphicFramePr>
          <p:cNvPr id="154630" name="Object 6"/>
          <p:cNvGraphicFramePr>
            <a:graphicFrameLocks noGrp="1" noChangeAspect="1"/>
          </p:cNvGraphicFramePr>
          <p:nvPr>
            <p:ph idx="1"/>
          </p:nvPr>
        </p:nvGraphicFramePr>
        <p:xfrm>
          <a:off x="3635896" y="3717032"/>
          <a:ext cx="3450306" cy="785242"/>
        </p:xfrm>
        <a:graphic>
          <a:graphicData uri="http://schemas.openxmlformats.org/presentationml/2006/ole">
            <mc:AlternateContent xmlns:mc="http://schemas.openxmlformats.org/markup-compatibility/2006">
              <mc:Choice xmlns:v="urn:schemas-microsoft-com:vml" Requires="v">
                <p:oleObj spid="_x0000_s1074206" name="Equation" r:id="rId4" imgW="1841400" imgH="419040" progId="">
                  <p:embed/>
                </p:oleObj>
              </mc:Choice>
              <mc:Fallback>
                <p:oleObj name="Equation" r:id="rId4" imgW="184140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3717032"/>
                        <a:ext cx="3450306" cy="785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pPr/>
              <a:t>25</a:t>
            </a:fld>
            <a:endParaRPr lang="en-US" altLang="zh-CN"/>
          </a:p>
        </p:txBody>
      </p:sp>
      <p:sp>
        <p:nvSpPr>
          <p:cNvPr id="154627" name="Rectangle 3"/>
          <p:cNvSpPr>
            <a:spLocks noGrp="1" noChangeArrowheads="1"/>
          </p:cNvSpPr>
          <p:nvPr>
            <p:ph type="body" sz="half" idx="4294967295"/>
          </p:nvPr>
        </p:nvSpPr>
        <p:spPr>
          <a:xfrm>
            <a:off x="611560" y="1556792"/>
            <a:ext cx="7350125" cy="4071938"/>
          </a:xfrm>
        </p:spPr>
        <p:txBody>
          <a:bodyPr/>
          <a:lstStyle/>
          <a:p>
            <a:r>
              <a:rPr lang="zh-CN" altLang="en-US" sz="2400" dirty="0"/>
              <a:t>基本思想：</a:t>
            </a:r>
            <a:r>
              <a:rPr lang="zh-CN" altLang="en-US" sz="2400" dirty="0">
                <a:latin typeface="Times New Roman" pitchFamily="18" charset="0"/>
              </a:rPr>
              <a:t>为了求</a:t>
            </a:r>
            <a:r>
              <a:rPr lang="en-US" altLang="zh-CN" sz="2400" i="1" dirty="0">
                <a:latin typeface="Times New Roman" pitchFamily="18" charset="0"/>
              </a:rPr>
              <a:t>Q</a:t>
            </a:r>
            <a:r>
              <a:rPr lang="zh-CN" altLang="en-US" sz="2400" dirty="0">
                <a:latin typeface="Times New Roman" pitchFamily="18" charset="0"/>
              </a:rPr>
              <a:t>和</a:t>
            </a:r>
            <a:r>
              <a:rPr lang="en-US" altLang="zh-CN" sz="2400" i="1" dirty="0">
                <a:latin typeface="Times New Roman" pitchFamily="18" charset="0"/>
              </a:rPr>
              <a:t>D</a:t>
            </a:r>
            <a:r>
              <a:rPr lang="zh-CN" altLang="en-US" sz="2400" dirty="0">
                <a:latin typeface="Times New Roman" pitchFamily="18" charset="0"/>
              </a:rPr>
              <a:t>相关的概率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，通过定义多个特征函数</a:t>
            </a:r>
            <a:r>
              <a:rPr lang="en-US" altLang="zh-CN" sz="2400" i="1" dirty="0" err="1">
                <a:latin typeface="Times New Roman" pitchFamily="18" charset="0"/>
              </a:rPr>
              <a:t>f</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，认为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是这些函数的组合。</a:t>
            </a:r>
          </a:p>
          <a:p>
            <a:r>
              <a:rPr lang="en-US" altLang="zh-CN" sz="2400" dirty="0">
                <a:latin typeface="Times New Roman" pitchFamily="18" charset="0"/>
              </a:rPr>
              <a:t>Cooper</a:t>
            </a:r>
            <a:r>
              <a:rPr lang="zh-CN" altLang="en-US" sz="2400" dirty="0">
                <a:latin typeface="Times New Roman" pitchFamily="18" charset="0"/>
              </a:rPr>
              <a:t>等人提出一种做法*：定义</a:t>
            </a:r>
            <a:r>
              <a:rPr lang="en-US" altLang="zh-CN" sz="2400" dirty="0">
                <a:latin typeface="Times New Roman" pitchFamily="18" charset="0"/>
              </a:rPr>
              <a:t>log(</a:t>
            </a:r>
            <a:r>
              <a:rPr lang="en-US" altLang="zh-CN" sz="2400" i="1" dirty="0">
                <a:latin typeface="Times New Roman" pitchFamily="18" charset="0"/>
              </a:rPr>
              <a:t>P</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a:t>
            </a:r>
            <a:r>
              <a:rPr lang="zh-CN" altLang="en-US" sz="2400" dirty="0">
                <a:latin typeface="Times New Roman" pitchFamily="18" charset="0"/>
              </a:rPr>
              <a:t>为多个特征函数的线性组合。则</a:t>
            </a:r>
            <a:r>
              <a:rPr lang="en-US" altLang="zh-CN" sz="2400" i="1" dirty="0">
                <a:latin typeface="Times New Roman" pitchFamily="18" charset="0"/>
              </a:rPr>
              <a:t>P</a:t>
            </a:r>
            <a:r>
              <a:rPr lang="zh-CN" altLang="en-US" sz="2400" dirty="0">
                <a:latin typeface="Times New Roman" pitchFamily="18" charset="0"/>
              </a:rPr>
              <a:t>是一个</a:t>
            </a:r>
            <a:r>
              <a:rPr lang="en-US" altLang="zh-CN" sz="2400" dirty="0">
                <a:latin typeface="Times New Roman" pitchFamily="18" charset="0"/>
              </a:rPr>
              <a:t>Logistic</a:t>
            </a:r>
            <a:r>
              <a:rPr lang="zh-CN" altLang="en-US" sz="2400" dirty="0">
                <a:latin typeface="Times New Roman" pitchFamily="18" charset="0"/>
              </a:rPr>
              <a:t>函数，即：</a:t>
            </a:r>
          </a:p>
          <a:p>
            <a:endParaRPr lang="zh-CN" altLang="en-US" sz="2400" dirty="0">
              <a:latin typeface="Times New Roman" pitchFamily="18" charset="0"/>
            </a:endParaRPr>
          </a:p>
          <a:p>
            <a:endParaRPr lang="zh-CN" altLang="en-US" sz="2400" dirty="0"/>
          </a:p>
          <a:p>
            <a:endParaRPr lang="zh-CN" altLang="en-US" sz="2400" dirty="0">
              <a:latin typeface="Times New Roman" pitchFamily="18" charset="0"/>
            </a:endParaRPr>
          </a:p>
          <a:p>
            <a:endParaRPr lang="zh-CN" altLang="en-US" sz="2400" dirty="0"/>
          </a:p>
          <a:p>
            <a:endParaRPr lang="en-US" altLang="zh-CN" sz="2400" dirty="0"/>
          </a:p>
        </p:txBody>
      </p:sp>
      <p:graphicFrame>
        <p:nvGraphicFramePr>
          <p:cNvPr id="154632" name="Object 8"/>
          <p:cNvGraphicFramePr>
            <a:graphicFrameLocks noChangeAspect="1"/>
          </p:cNvGraphicFramePr>
          <p:nvPr/>
        </p:nvGraphicFramePr>
        <p:xfrm>
          <a:off x="3635896" y="4653136"/>
          <a:ext cx="2592388" cy="971550"/>
        </p:xfrm>
        <a:graphic>
          <a:graphicData uri="http://schemas.openxmlformats.org/presentationml/2006/ole">
            <mc:AlternateContent xmlns:mc="http://schemas.openxmlformats.org/markup-compatibility/2006">
              <mc:Choice xmlns:v="urn:schemas-microsoft-com:vml" Requires="v">
                <p:oleObj spid="_x0000_s1074207" name="Equation" r:id="rId6" imgW="1320480" imgH="495000" progId="">
                  <p:embed/>
                </p:oleObj>
              </mc:Choice>
              <mc:Fallback>
                <p:oleObj name="Equation" r:id="rId6" imgW="1320480" imgH="4950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4653136"/>
                        <a:ext cx="25923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cs typeface="Times New Roman" pitchFamily="18" charset="0"/>
              </a:rPr>
              <a:t>*</a:t>
            </a:r>
            <a:r>
              <a:rPr lang="en-US" altLang="en-US" sz="1400" dirty="0">
                <a:solidFill>
                  <a:schemeClr val="tx1"/>
                </a:solidFill>
                <a:latin typeface="Times New Roman" pitchFamily="18" charset="0"/>
                <a:ea typeface="黑体" pitchFamily="49" charset="-122"/>
                <a:cs typeface="Times New Roman" pitchFamily="18" charset="0"/>
              </a:rPr>
              <a:t>William S. Cooper , Fredric C. </a:t>
            </a:r>
            <a:r>
              <a:rPr lang="en-US" altLang="en-US" sz="1400" dirty="0" err="1">
                <a:solidFill>
                  <a:schemeClr val="tx1"/>
                </a:solidFill>
                <a:latin typeface="Times New Roman" pitchFamily="18" charset="0"/>
                <a:ea typeface="黑体" pitchFamily="49" charset="-122"/>
                <a:cs typeface="Times New Roman" pitchFamily="18" charset="0"/>
              </a:rPr>
              <a:t>Gey</a:t>
            </a:r>
            <a:r>
              <a:rPr lang="en-US" altLang="en-US" sz="1400" dirty="0">
                <a:solidFill>
                  <a:schemeClr val="tx1"/>
                </a:solidFill>
                <a:latin typeface="Times New Roman" pitchFamily="18" charset="0"/>
                <a:ea typeface="黑体" pitchFamily="49" charset="-122"/>
                <a:cs typeface="Times New Roman" pitchFamily="18" charset="0"/>
              </a:rPr>
              <a:t> , Daniel P. </a:t>
            </a:r>
            <a:r>
              <a:rPr lang="en-US" altLang="en-US" sz="1400" dirty="0" err="1">
                <a:solidFill>
                  <a:schemeClr val="tx1"/>
                </a:solidFill>
                <a:latin typeface="Times New Roman" pitchFamily="18" charset="0"/>
                <a:ea typeface="黑体" pitchFamily="49" charset="-122"/>
                <a:cs typeface="Times New Roman" pitchFamily="18" charset="0"/>
              </a:rPr>
              <a:t>Dabney</a:t>
            </a:r>
            <a:r>
              <a:rPr lang="en-US" altLang="en-US" sz="1400" dirty="0">
                <a:solidFill>
                  <a:schemeClr val="tx1"/>
                </a:solidFill>
                <a:latin typeface="Times New Roman" pitchFamily="18" charset="0"/>
                <a:ea typeface="黑体" pitchFamily="49" charset="-122"/>
                <a:cs typeface="Times New Roman"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itchFamily="18" charset="0"/>
              <a:ea typeface="黑体" pitchFamily="49" charset="-122"/>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A18F045-7948-4C2E-B7AB-0D31AB554AB1}" type="slidenum">
              <a:rPr lang="en-US" altLang="zh-CN"/>
              <a:pPr/>
              <a:t>26</a:t>
            </a:fld>
            <a:endParaRPr lang="en-US" altLang="zh-CN"/>
          </a:p>
        </p:txBody>
      </p:sp>
      <p:sp>
        <p:nvSpPr>
          <p:cNvPr id="159746" name="Rectangle 2"/>
          <p:cNvSpPr>
            <a:spLocks noGrp="1" noChangeArrowheads="1"/>
          </p:cNvSpPr>
          <p:nvPr>
            <p:ph type="title"/>
          </p:nvPr>
        </p:nvSpPr>
        <p:spPr>
          <a:xfrm>
            <a:off x="683568" y="260648"/>
            <a:ext cx="7772400" cy="1143000"/>
          </a:xfrm>
        </p:spPr>
        <p:txBody>
          <a:bodyPr/>
          <a:lstStyle/>
          <a:p>
            <a:r>
              <a:rPr lang="en-US" altLang="zh-CN" dirty="0"/>
              <a:t> </a:t>
            </a:r>
            <a:r>
              <a:rPr lang="zh-CN" altLang="en-US" dirty="0"/>
              <a:t>特征函数</a:t>
            </a:r>
            <a:r>
              <a:rPr lang="en-US" altLang="zh-CN" i="1" dirty="0" err="1">
                <a:latin typeface="Times New Roman" pitchFamily="18" charset="0"/>
              </a:rPr>
              <a:t>f</a:t>
            </a:r>
            <a:r>
              <a:rPr lang="en-US" altLang="zh-CN" i="1" baseline="-25000" dirty="0" err="1">
                <a:latin typeface="Times New Roman" pitchFamily="18" charset="0"/>
              </a:rPr>
              <a:t>i</a:t>
            </a:r>
            <a:r>
              <a:rPr lang="zh-CN" altLang="en-US" dirty="0"/>
              <a:t>的选择</a:t>
            </a:r>
          </a:p>
        </p:txBody>
      </p:sp>
      <p:graphicFrame>
        <p:nvGraphicFramePr>
          <p:cNvPr id="159747" name="Object 3"/>
          <p:cNvGraphicFramePr>
            <a:graphicFrameLocks noChangeAspect="1"/>
          </p:cNvGraphicFramePr>
          <p:nvPr/>
        </p:nvGraphicFramePr>
        <p:xfrm>
          <a:off x="972369" y="1628800"/>
          <a:ext cx="3671639" cy="4856138"/>
        </p:xfrm>
        <a:graphic>
          <a:graphicData uri="http://schemas.openxmlformats.org/presentationml/2006/ole">
            <mc:AlternateContent xmlns:mc="http://schemas.openxmlformats.org/markup-compatibility/2006">
              <mc:Choice xmlns:v="urn:schemas-microsoft-com:vml" Requires="v">
                <p:oleObj spid="_x0000_s1075216" name="Equation" r:id="rId4" imgW="1346040" imgH="2603160" progId="">
                  <p:embed/>
                </p:oleObj>
              </mc:Choice>
              <mc:Fallback>
                <p:oleObj name="Equation" r:id="rId4" imgW="1346040" imgH="26031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69" y="1628800"/>
                        <a:ext cx="3671639" cy="48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322565" name="Object 5"/>
          <p:cNvGraphicFramePr>
            <a:graphicFrameLocks noGrp="1" noChangeAspect="1"/>
          </p:cNvGraphicFramePr>
          <p:nvPr>
            <p:ph idx="1"/>
          </p:nvPr>
        </p:nvGraphicFramePr>
        <p:xfrm>
          <a:off x="5724128" y="2132856"/>
          <a:ext cx="1039738" cy="479879"/>
        </p:xfrm>
        <a:graphic>
          <a:graphicData uri="http://schemas.openxmlformats.org/presentationml/2006/ole">
            <mc:AlternateContent xmlns:mc="http://schemas.openxmlformats.org/markup-compatibility/2006">
              <mc:Choice xmlns:v="urn:schemas-microsoft-com:vml" Requires="v">
                <p:oleObj spid="_x0000_s1076240" name="Equation" r:id="rId4" imgW="495000" imgH="228600" progId="">
                  <p:embed/>
                </p:oleObj>
              </mc:Choice>
              <mc:Fallback>
                <p:oleObj name="Equation" r:id="rId4" imgW="49500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2132856"/>
                        <a:ext cx="1039738" cy="479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9DAFC5CE-2EC3-4371-9768-42796D6272D2}" type="slidenum">
              <a:rPr lang="en-US" altLang="zh-CN"/>
              <a:pPr/>
              <a:t>27</a:t>
            </a:fld>
            <a:endParaRPr lang="en-US" altLang="zh-CN"/>
          </a:p>
        </p:txBody>
      </p:sp>
      <p:sp>
        <p:nvSpPr>
          <p:cNvPr id="322563" name="Rectangle 3"/>
          <p:cNvSpPr>
            <a:spLocks noGrp="1" noChangeArrowheads="1"/>
          </p:cNvSpPr>
          <p:nvPr>
            <p:ph type="body" sz="half" idx="4294967295"/>
          </p:nvPr>
        </p:nvSpPr>
        <p:spPr>
          <a:xfrm>
            <a:off x="539552" y="1700808"/>
            <a:ext cx="7350125" cy="3617913"/>
          </a:xfrm>
        </p:spPr>
        <p:txBody>
          <a:bodyPr/>
          <a:lstStyle/>
          <a:p>
            <a:r>
              <a:rPr lang="zh-CN" altLang="en-US" sz="2800" dirty="0">
                <a:latin typeface="Times New Roman" pitchFamily="18" charset="0"/>
              </a:rPr>
              <a:t>求解和使用过程：</a:t>
            </a:r>
          </a:p>
          <a:p>
            <a:pPr lvl="1"/>
            <a:r>
              <a:rPr lang="zh-CN" altLang="en-US" sz="2400" dirty="0">
                <a:latin typeface="Times New Roman" pitchFamily="18" charset="0"/>
              </a:rPr>
              <a:t>通过训练集合拟和得到相应系数               ，对于新的文档，代入公式计算得到概率</a:t>
            </a:r>
            <a:r>
              <a:rPr lang="en-US" altLang="zh-CN" sz="2400" i="1" dirty="0">
                <a:latin typeface="Times New Roman" pitchFamily="18" charset="0"/>
              </a:rPr>
              <a:t>P</a:t>
            </a:r>
          </a:p>
          <a:p>
            <a:pPr lvl="1"/>
            <a:r>
              <a:rPr lang="en-US" altLang="zh-CN" i="1" dirty="0"/>
              <a:t>Learning to Rank</a:t>
            </a:r>
            <a:r>
              <a:rPr lang="zh-CN" altLang="en-US" dirty="0"/>
              <a:t>中</a:t>
            </a:r>
            <a:r>
              <a:rPr lang="en-US" altLang="zh-CN" i="1" dirty="0" err="1"/>
              <a:t>Pointwise</a:t>
            </a:r>
            <a:r>
              <a:rPr lang="zh-CN" altLang="en-US" dirty="0"/>
              <a:t>方法中的一种</a:t>
            </a:r>
            <a:endParaRPr lang="en-US" altLang="zh-CN" dirty="0"/>
          </a:p>
          <a:p>
            <a:pPr lvl="1"/>
            <a:r>
              <a:rPr lang="zh-CN" altLang="en-US" sz="2400" dirty="0">
                <a:latin typeface="Times New Roman" pitchFamily="18" charset="0"/>
              </a:rPr>
              <a:t>判别式</a:t>
            </a:r>
            <a:r>
              <a:rPr lang="en-US" altLang="zh-CN" sz="2400" dirty="0">
                <a:latin typeface="Times New Roman" pitchFamily="18" charset="0"/>
              </a:rPr>
              <a:t>(discriminate)</a:t>
            </a:r>
            <a:r>
              <a:rPr lang="zh-CN" altLang="en-US" sz="2400" dirty="0">
                <a:latin typeface="Times New Roman" pitchFamily="18" charset="0"/>
              </a:rPr>
              <a:t>模型</a:t>
            </a:r>
            <a:endParaRPr lang="en-US" altLang="zh-CN" sz="2400" dirty="0">
              <a:latin typeface="Times New Roman" pitchFamily="18" charset="0"/>
            </a:endParaRPr>
          </a:p>
          <a:p>
            <a:r>
              <a:rPr lang="zh-CN" altLang="en-US" sz="2800" dirty="0"/>
              <a:t>优缺点：</a:t>
            </a:r>
          </a:p>
          <a:p>
            <a:pPr lvl="1"/>
            <a:r>
              <a:rPr lang="zh-CN" altLang="en-US" sz="2400" dirty="0"/>
              <a:t>优点：直接引入数学工具，形式简洁。</a:t>
            </a:r>
          </a:p>
          <a:p>
            <a:pPr lvl="1"/>
            <a:r>
              <a:rPr lang="zh-CN" altLang="en-US" sz="2400" dirty="0"/>
              <a:t>缺点：特征选择非常困难，实验中效果一般。</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28</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Calibri" charset="0"/>
                <a:ea typeface="黑体" pitchFamily="49" charset="-122"/>
              </a:rPr>
              <a:t>上一讲及向量空间模型回顾</a:t>
            </a:r>
            <a:endParaRPr lang="en-US" altLang="zh-CN" sz="3200" dirty="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Calibri" charset="0"/>
                <a:ea typeface="黑体" pitchFamily="49" charset="-122"/>
              </a:rPr>
              <a:t>基本概率统计知识</a:t>
            </a:r>
            <a:endParaRPr lang="en-US" sz="3200" dirty="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tx2">
                    <a:lumMod val="20000"/>
                    <a:lumOff val="80000"/>
                  </a:schemeClr>
                </a:solidFill>
                <a:latin typeface="Calibri" charset="0"/>
                <a:ea typeface="黑体" pitchFamily="49" charset="-122"/>
              </a:rPr>
              <a:t>Logistic</a:t>
            </a:r>
            <a:r>
              <a:rPr lang="zh-CN" altLang="en-US" sz="3200" dirty="0">
                <a:solidFill>
                  <a:schemeClr val="tx2">
                    <a:lumMod val="20000"/>
                    <a:lumOff val="80000"/>
                  </a:schemeClr>
                </a:solidFill>
                <a:latin typeface="Calibri" charset="0"/>
                <a:ea typeface="黑体" pitchFamily="49" charset="-122"/>
              </a:rPr>
              <a:t>回归模型</a:t>
            </a:r>
            <a:endParaRPr lang="en-US" sz="3200" dirty="0">
              <a:solidFill>
                <a:schemeClr val="tx2">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BIM</a:t>
            </a:r>
            <a:r>
              <a:rPr lang="zh-CN" altLang="en-US" sz="3200" dirty="0">
                <a:solidFill>
                  <a:srgbClr val="336699"/>
                </a:solidFill>
                <a:latin typeface="Calibri" charset="0"/>
                <a:ea typeface="黑体" pitchFamily="49" charset="-122"/>
              </a:rPr>
              <a:t>模型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tx2">
                    <a:lumMod val="20000"/>
                    <a:lumOff val="80000"/>
                  </a:schemeClr>
                </a:solidFill>
                <a:latin typeface="Calibri" charset="0"/>
                <a:ea typeface="黑体" pitchFamily="49" charset="-122"/>
              </a:rPr>
              <a:t>BM25</a:t>
            </a:r>
            <a:r>
              <a:rPr lang="zh-CN" altLang="en-US" sz="3200" dirty="0">
                <a:solidFill>
                  <a:schemeClr val="tx2">
                    <a:lumMod val="20000"/>
                    <a:lumOff val="80000"/>
                  </a:schemeClr>
                </a:solidFill>
                <a:latin typeface="Calibri" charset="0"/>
                <a:ea typeface="黑体" pitchFamily="49" charset="-122"/>
              </a:rPr>
              <a:t>模型</a:t>
            </a:r>
            <a:endParaRPr lang="en-US" sz="3200" dirty="0">
              <a:solidFill>
                <a:schemeClr val="tx2">
                  <a:lumMod val="20000"/>
                  <a:lumOff val="80000"/>
                </a:schemeClr>
              </a:solidFill>
              <a:latin typeface="Calibri" charset="0"/>
              <a:ea typeface="黑体"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dirty="0"/>
              <a:t>二值独立概率模型</a:t>
            </a:r>
            <a:r>
              <a:rPr lang="en-US" altLang="zh-CN" dirty="0">
                <a:latin typeface="Times New Roman" pitchFamily="18" charset="0"/>
              </a:rPr>
              <a:t>BIM</a:t>
            </a:r>
          </a:p>
        </p:txBody>
      </p:sp>
      <p:graphicFrame>
        <p:nvGraphicFramePr>
          <p:cNvPr id="162820" name="Object 4"/>
          <p:cNvGraphicFramePr>
            <a:graphicFrameLocks noGrp="1" noChangeAspect="1"/>
          </p:cNvGraphicFramePr>
          <p:nvPr>
            <p:ph idx="1"/>
          </p:nvPr>
        </p:nvGraphicFramePr>
        <p:xfrm>
          <a:off x="2051719" y="3284984"/>
          <a:ext cx="4503773" cy="864096"/>
        </p:xfrm>
        <a:graphic>
          <a:graphicData uri="http://schemas.openxmlformats.org/presentationml/2006/ole">
            <mc:AlternateContent xmlns:mc="http://schemas.openxmlformats.org/markup-compatibility/2006">
              <mc:Choice xmlns:v="urn:schemas-microsoft-com:vml" Requires="v">
                <p:oleObj spid="_x0000_s1077264" name="Equation" r:id="rId4" imgW="2184120" imgH="419040" progId="">
                  <p:embed/>
                </p:oleObj>
              </mc:Choice>
              <mc:Fallback>
                <p:oleObj name="Equation" r:id="rId4" imgW="218412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19" y="3284984"/>
                        <a:ext cx="450377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0B4A7055-A6E8-4B65-9814-C770DACF86A1}" type="slidenum">
              <a:rPr lang="en-US" altLang="zh-CN"/>
              <a:pPr/>
              <a:t>29</a:t>
            </a:fld>
            <a:endParaRPr lang="en-US" altLang="zh-CN"/>
          </a:p>
        </p:txBody>
      </p:sp>
      <p:sp>
        <p:nvSpPr>
          <p:cNvPr id="162819" name="Rectangle 3"/>
          <p:cNvSpPr>
            <a:spLocks noGrp="1" noChangeArrowheads="1"/>
          </p:cNvSpPr>
          <p:nvPr>
            <p:ph type="body" sz="half" idx="4294967295"/>
          </p:nvPr>
        </p:nvSpPr>
        <p:spPr>
          <a:xfrm>
            <a:off x="611560" y="1556792"/>
            <a:ext cx="7848872" cy="4608512"/>
          </a:xfrm>
        </p:spPr>
        <p:txBody>
          <a:bodyPr/>
          <a:lstStyle/>
          <a:p>
            <a:pPr>
              <a:lnSpc>
                <a:spcPct val="90000"/>
              </a:lnSpc>
            </a:pPr>
            <a:r>
              <a:rPr lang="zh-CN" altLang="en-US" sz="2400" dirty="0">
                <a:latin typeface="Times New Roman" pitchFamily="18" charset="0"/>
              </a:rPr>
              <a:t>二值独立概率模型</a:t>
            </a:r>
            <a:r>
              <a:rPr lang="en-US" altLang="zh-CN" sz="2400" dirty="0">
                <a:latin typeface="Times New Roman" pitchFamily="18" charset="0"/>
              </a:rPr>
              <a:t>(Binary Independence Model</a:t>
            </a:r>
            <a:r>
              <a:rPr lang="zh-CN" altLang="en-US" sz="2400" dirty="0">
                <a:latin typeface="Times New Roman" pitchFamily="18" charset="0"/>
              </a:rPr>
              <a:t>，简称</a:t>
            </a:r>
            <a:r>
              <a:rPr lang="en-US" altLang="zh-CN" sz="2400" dirty="0">
                <a:latin typeface="Times New Roman" pitchFamily="18" charset="0"/>
              </a:rPr>
              <a:t>BIM)</a:t>
            </a:r>
            <a:r>
              <a:rPr lang="zh-CN" altLang="en-US" sz="2400" dirty="0">
                <a:latin typeface="Times New Roman" pitchFamily="18" charset="0"/>
              </a:rPr>
              <a:t>：伦敦城市大学</a:t>
            </a:r>
            <a:r>
              <a:rPr lang="en-US" altLang="zh-CN" sz="2400" dirty="0">
                <a:latin typeface="Times New Roman" pitchFamily="18" charset="0"/>
              </a:rPr>
              <a:t>Robertson</a:t>
            </a:r>
            <a:r>
              <a:rPr lang="zh-CN" altLang="en-US" sz="2400" dirty="0">
                <a:latin typeface="Times New Roman" pitchFamily="18" charset="0"/>
              </a:rPr>
              <a:t>及剑桥大学</a:t>
            </a:r>
            <a:r>
              <a:rPr lang="en-US" altLang="zh-CN" sz="2400" dirty="0" err="1">
                <a:latin typeface="Times New Roman" pitchFamily="18" charset="0"/>
              </a:rPr>
              <a:t>Sparck</a:t>
            </a:r>
            <a:r>
              <a:rPr lang="en-US" altLang="zh-CN" sz="2400" dirty="0">
                <a:latin typeface="Times New Roman" pitchFamily="18" charset="0"/>
              </a:rPr>
              <a:t> Jones 1970</a:t>
            </a:r>
            <a:r>
              <a:rPr lang="zh-CN" altLang="en-US" sz="2400" dirty="0">
                <a:latin typeface="Times New Roman" pitchFamily="18" charset="0"/>
              </a:rPr>
              <a:t>年代提出，代表系统</a:t>
            </a:r>
            <a:r>
              <a:rPr lang="en-US" altLang="zh-CN" sz="2400" dirty="0">
                <a:latin typeface="Times New Roman" pitchFamily="18" charset="0"/>
              </a:rPr>
              <a:t>OKAPI</a:t>
            </a:r>
          </a:p>
          <a:p>
            <a:pPr>
              <a:lnSpc>
                <a:spcPct val="90000"/>
              </a:lnSpc>
            </a:pPr>
            <a:r>
              <a:rPr lang="en-US" altLang="zh-CN" sz="2400" dirty="0" err="1">
                <a:latin typeface="Times New Roman" pitchFamily="18" charset="0"/>
              </a:rPr>
              <a:t>Bayes</a:t>
            </a:r>
            <a:r>
              <a:rPr lang="zh-CN" altLang="en-US" sz="2400" dirty="0">
                <a:latin typeface="Times New Roman" pitchFamily="18" charset="0"/>
              </a:rPr>
              <a:t>公式</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p>
          <a:p>
            <a:pPr>
              <a:lnSpc>
                <a:spcPct val="90000"/>
              </a:lnSpc>
            </a:pPr>
            <a:r>
              <a:rPr lang="en-US" altLang="zh-CN" sz="2400" dirty="0">
                <a:latin typeface="Times New Roman" pitchFamily="18" charset="0"/>
              </a:rPr>
              <a:t>BIM</a:t>
            </a:r>
            <a:r>
              <a:rPr lang="zh-CN" altLang="en-US" sz="2400" dirty="0">
                <a:latin typeface="Times New Roman" pitchFamily="18" charset="0"/>
              </a:rPr>
              <a:t>模型通过</a:t>
            </a:r>
            <a:r>
              <a:rPr lang="en-US" altLang="zh-CN" sz="2400" dirty="0" err="1">
                <a:latin typeface="Times New Roman" pitchFamily="18" charset="0"/>
              </a:rPr>
              <a:t>Bayes</a:t>
            </a:r>
            <a:r>
              <a:rPr lang="zh-CN" altLang="en-US" sz="2400" dirty="0">
                <a:latin typeface="Times New Roman" pitchFamily="18" charset="0"/>
              </a:rPr>
              <a:t>公式对所求条件概率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Q,D</a:t>
            </a:r>
            <a:r>
              <a:rPr lang="en-US" altLang="zh-CN" sz="2400" dirty="0">
                <a:latin typeface="Times New Roman" pitchFamily="18" charset="0"/>
              </a:rPr>
              <a:t>)</a:t>
            </a:r>
            <a:r>
              <a:rPr lang="zh-CN" altLang="en-US" sz="2400" dirty="0">
                <a:latin typeface="Times New Roman" pitchFamily="18" charset="0"/>
              </a:rPr>
              <a:t>展开进行计算。</a:t>
            </a:r>
            <a:r>
              <a:rPr lang="en-US" altLang="zh-CN" sz="2400" dirty="0">
                <a:latin typeface="Times New Roman" pitchFamily="18" charset="0"/>
              </a:rPr>
              <a:t>BIM</a:t>
            </a:r>
            <a:r>
              <a:rPr lang="zh-CN" altLang="en-US" sz="2400" dirty="0">
                <a:latin typeface="Times New Roman" pitchFamily="18" charset="0"/>
              </a:rPr>
              <a:t>是一种生成式</a:t>
            </a:r>
            <a:r>
              <a:rPr lang="en-US" altLang="zh-CN" sz="2400" dirty="0">
                <a:latin typeface="Times New Roman" pitchFamily="18" charset="0"/>
              </a:rPr>
              <a:t>(generative)</a:t>
            </a:r>
            <a:r>
              <a:rPr lang="zh-CN" altLang="en-US" sz="2400" dirty="0">
                <a:latin typeface="Times New Roman" pitchFamily="18" charset="0"/>
              </a:rPr>
              <a:t>模型</a:t>
            </a:r>
          </a:p>
          <a:p>
            <a:pPr>
              <a:lnSpc>
                <a:spcPct val="90000"/>
              </a:lnSpc>
            </a:pPr>
            <a:r>
              <a:rPr lang="zh-CN" altLang="en-US" sz="2400" dirty="0">
                <a:latin typeface="Times New Roman" pitchFamily="18" charset="0"/>
              </a:rPr>
              <a:t>对于同一</a:t>
            </a:r>
            <a:r>
              <a:rPr lang="en-US" altLang="zh-CN" sz="2400" i="1" dirty="0">
                <a:latin typeface="Times New Roman" pitchFamily="18" charset="0"/>
              </a:rPr>
              <a:t>Q</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Q,D</a:t>
            </a:r>
            <a:r>
              <a:rPr lang="en-US" altLang="zh-CN" sz="2400" dirty="0">
                <a:latin typeface="Times New Roman" pitchFamily="18" charset="0"/>
              </a:rPr>
              <a:t>)</a:t>
            </a:r>
            <a:r>
              <a:rPr lang="zh-CN" altLang="en-US" sz="2400" dirty="0">
                <a:latin typeface="Times New Roman" pitchFamily="18" charset="0"/>
              </a:rPr>
              <a:t>可以简记为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Calibri" charset="0"/>
                <a:ea typeface="黑体" pitchFamily="49" charset="-122"/>
              </a:rPr>
              <a:t>向量空间模型回顾</a:t>
            </a:r>
            <a:endParaRPr lang="en-US" altLang="zh-CN"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Logistic</a:t>
            </a:r>
            <a:r>
              <a:rPr lang="zh-CN" altLang="en-US" sz="3200" dirty="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BIM</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BM25</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Grp="1" noChangeAspect="1"/>
          </p:cNvGraphicFramePr>
          <p:nvPr>
            <p:ph idx="1"/>
          </p:nvPr>
        </p:nvGraphicFramePr>
        <p:xfrm>
          <a:off x="776880" y="2564904"/>
          <a:ext cx="4947248" cy="1367532"/>
        </p:xfrm>
        <a:graphic>
          <a:graphicData uri="http://schemas.openxmlformats.org/presentationml/2006/ole">
            <mc:AlternateContent xmlns:mc="http://schemas.openxmlformats.org/markup-compatibility/2006">
              <mc:Choice xmlns:v="urn:schemas-microsoft-com:vml" Requires="v">
                <p:oleObj spid="_x0000_s1078288" name="Equation" r:id="rId4" imgW="3124080" imgH="863280" progId="">
                  <p:embed/>
                </p:oleObj>
              </mc:Choice>
              <mc:Fallback>
                <p:oleObj name="Equation" r:id="rId4" imgW="3124080" imgH="8632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80" y="2564904"/>
                        <a:ext cx="4947248" cy="1367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30</a:t>
            </a:fld>
            <a:endParaRPr lang="en-US" altLang="zh-CN"/>
          </a:p>
        </p:txBody>
      </p:sp>
      <p:sp>
        <p:nvSpPr>
          <p:cNvPr id="164867" name="Rectangle 3"/>
          <p:cNvSpPr>
            <a:spLocks noGrp="1" noChangeArrowheads="1"/>
          </p:cNvSpPr>
          <p:nvPr>
            <p:ph type="body" sz="half" idx="4294967295"/>
          </p:nvPr>
        </p:nvSpPr>
        <p:spPr>
          <a:xfrm>
            <a:off x="323528" y="1772816"/>
            <a:ext cx="8172450" cy="3617913"/>
          </a:xfrm>
        </p:spPr>
        <p:txBody>
          <a:bodyPr/>
          <a:lstStyle/>
          <a:p>
            <a:pPr>
              <a:lnSpc>
                <a:spcPct val="90000"/>
              </a:lnSpc>
            </a:pPr>
            <a:r>
              <a:rPr lang="zh-CN" altLang="en-US" sz="2400" dirty="0">
                <a:latin typeface="Times New Roman" pitchFamily="18" charset="0"/>
              </a:rPr>
              <a:t>对每个</a:t>
            </a:r>
            <a:r>
              <a:rPr lang="en-US" altLang="zh-CN" sz="2400" i="1" dirty="0">
                <a:latin typeface="Times New Roman" pitchFamily="18" charset="0"/>
              </a:rPr>
              <a:t>Q</a:t>
            </a:r>
            <a:r>
              <a:rPr lang="zh-CN" altLang="en-US" sz="2400" dirty="0">
                <a:latin typeface="Times New Roman" pitchFamily="18" charset="0"/>
              </a:rPr>
              <a:t>定义排序</a:t>
            </a:r>
            <a:r>
              <a:rPr lang="en-US" altLang="zh-CN" sz="2400" dirty="0">
                <a:latin typeface="Times New Roman" pitchFamily="18" charset="0"/>
              </a:rPr>
              <a:t>(Ranking)</a:t>
            </a:r>
            <a:r>
              <a:rPr lang="zh-CN" altLang="en-US" sz="2400">
                <a:latin typeface="Times New Roman" pitchFamily="18" charset="0"/>
              </a:rPr>
              <a:t>函数检索状态值</a:t>
            </a:r>
            <a:r>
              <a:rPr lang="en-US" altLang="zh-CN" sz="2400">
                <a:latin typeface="Times New Roman" pitchFamily="18" charset="0"/>
              </a:rPr>
              <a:t>RSV</a:t>
            </a:r>
            <a:r>
              <a:rPr lang="en-US" altLang="zh-CN" sz="2400" dirty="0">
                <a:latin typeface="Times New Roman" pitchFamily="18" charset="0"/>
              </a:rPr>
              <a:t>(Q,D)</a:t>
            </a:r>
            <a:r>
              <a:rPr lang="zh-CN" altLang="en-US" sz="2400" dirty="0">
                <a:latin typeface="Times New Roman" pitchFamily="18" charset="0"/>
              </a:rPr>
              <a:t>：</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marL="324000" indent="0">
              <a:lnSpc>
                <a:spcPct val="90000"/>
              </a:lnSpc>
              <a:buFont typeface="Wingdings" pitchFamily="2" charset="2"/>
              <a:buNone/>
            </a:pPr>
            <a:r>
              <a:rPr lang="zh-CN" altLang="en-US" sz="2400" dirty="0">
                <a:latin typeface="Times New Roman" pitchFamily="18" charset="0"/>
              </a:rPr>
              <a:t>其中，</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=0)</a:t>
            </a:r>
            <a:r>
              <a:rPr lang="zh-CN" altLang="en-US" sz="2400" dirty="0">
                <a:latin typeface="Times New Roman" pitchFamily="18" charset="0"/>
              </a:rPr>
              <a:t>分别表示在相关和不相关情况下生成文档</a:t>
            </a:r>
            <a:r>
              <a:rPr lang="en-US" altLang="zh-CN" sz="2400" i="1" dirty="0">
                <a:latin typeface="Times New Roman" pitchFamily="18" charset="0"/>
              </a:rPr>
              <a:t>D</a:t>
            </a:r>
            <a:r>
              <a:rPr lang="zh-CN" altLang="en-US" sz="2400" dirty="0">
                <a:latin typeface="Times New Roman" pitchFamily="18" charset="0"/>
              </a:rPr>
              <a:t>的概率。</a:t>
            </a:r>
            <a:r>
              <a:rPr lang="en-US" altLang="zh-CN" sz="2400" dirty="0">
                <a:latin typeface="Times New Roman" pitchFamily="18" charset="0"/>
              </a:rPr>
              <a:t>Ranking</a:t>
            </a:r>
            <a:r>
              <a:rPr lang="zh-CN" altLang="en-US" sz="2400" dirty="0">
                <a:latin typeface="Times New Roman" pitchFamily="18" charset="0"/>
              </a:rPr>
              <a:t>函数显然是随着</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的增长而增长。</a:t>
            </a:r>
          </a:p>
        </p:txBody>
      </p:sp>
      <p:sp>
        <p:nvSpPr>
          <p:cNvPr id="164875" name="Rectangle 11"/>
          <p:cNvSpPr>
            <a:spLocks noChangeArrowheads="1"/>
          </p:cNvSpPr>
          <p:nvPr/>
        </p:nvSpPr>
        <p:spPr bwMode="auto">
          <a:xfrm>
            <a:off x="4067944" y="2492896"/>
            <a:ext cx="863600" cy="647700"/>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4876" name="Line 12"/>
          <p:cNvSpPr>
            <a:spLocks noChangeShapeType="1"/>
          </p:cNvSpPr>
          <p:nvPr/>
        </p:nvSpPr>
        <p:spPr bwMode="auto">
          <a:xfrm>
            <a:off x="4499992" y="3212976"/>
            <a:ext cx="1224533" cy="360487"/>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4877" name="Text Box 13"/>
          <p:cNvSpPr txBox="1">
            <a:spLocks noChangeArrowheads="1"/>
          </p:cNvSpPr>
          <p:nvPr/>
        </p:nvSpPr>
        <p:spPr bwMode="auto">
          <a:xfrm>
            <a:off x="6084168" y="2636912"/>
            <a:ext cx="2304876" cy="861774"/>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chemeClr val="hlink"/>
                </a:solidFill>
                <a:latin typeface="Times New Roman" pitchFamily="18" charset="0"/>
                <a:ea typeface="黑体" pitchFamily="49" charset="-122"/>
              </a:rPr>
              <a:t>对同一</a:t>
            </a:r>
            <a:r>
              <a:rPr lang="en-US" altLang="zh-CN" sz="2000" i="1" dirty="0">
                <a:solidFill>
                  <a:schemeClr val="hlink"/>
                </a:solidFill>
                <a:latin typeface="Times New Roman" pitchFamily="18" charset="0"/>
                <a:ea typeface="黑体" pitchFamily="49" charset="-122"/>
              </a:rPr>
              <a:t>Q</a:t>
            </a:r>
            <a:r>
              <a:rPr lang="zh-CN" altLang="en-US" sz="2000" dirty="0">
                <a:solidFill>
                  <a:schemeClr val="hlink"/>
                </a:solidFill>
                <a:latin typeface="Times New Roman" pitchFamily="18" charset="0"/>
                <a:ea typeface="黑体" pitchFamily="49" charset="-122"/>
              </a:rPr>
              <a:t>是常量，</a:t>
            </a:r>
          </a:p>
          <a:p>
            <a:pPr>
              <a:spcBef>
                <a:spcPct val="50000"/>
              </a:spcBef>
            </a:pPr>
            <a:r>
              <a:rPr lang="zh-CN" altLang="en-US" sz="2000" dirty="0">
                <a:solidFill>
                  <a:schemeClr val="hlink"/>
                </a:solidFill>
                <a:latin typeface="Times New Roman" pitchFamily="18" charset="0"/>
                <a:ea typeface="黑体" pitchFamily="49" charset="-122"/>
              </a:rPr>
              <a:t>对排序不起作用</a:t>
            </a:r>
          </a:p>
        </p:txBody>
      </p:sp>
      <p:sp>
        <p:nvSpPr>
          <p:cNvPr id="164879" name="Line 15"/>
          <p:cNvSpPr>
            <a:spLocks noChangeShapeType="1"/>
          </p:cNvSpPr>
          <p:nvPr/>
        </p:nvSpPr>
        <p:spPr bwMode="auto">
          <a:xfrm>
            <a:off x="5220072" y="2636912"/>
            <a:ext cx="360363" cy="144462"/>
          </a:xfrm>
          <a:prstGeom prst="line">
            <a:avLst/>
          </a:prstGeom>
          <a:noFill/>
          <a:ln w="9525">
            <a:solidFill>
              <a:schemeClr val="hlink"/>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164880" name="Line 16"/>
          <p:cNvSpPr>
            <a:spLocks noChangeShapeType="1"/>
          </p:cNvSpPr>
          <p:nvPr/>
        </p:nvSpPr>
        <p:spPr bwMode="auto">
          <a:xfrm>
            <a:off x="5148064" y="2996952"/>
            <a:ext cx="360363" cy="144463"/>
          </a:xfrm>
          <a:prstGeom prst="line">
            <a:avLst/>
          </a:prstGeom>
          <a:noFill/>
          <a:ln w="9525">
            <a:solidFill>
              <a:schemeClr val="hlink"/>
            </a:solidFill>
            <a:miter lim="800000"/>
            <a:headEnd/>
            <a:tailEn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blinds(horizontal)">
                                      <p:cBhvr>
                                        <p:cTn id="7" dur="500"/>
                                        <p:tgtEl>
                                          <p:spTgt spid="164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blinds(horizontal)">
                                      <p:cBhvr>
                                        <p:cTn id="12" dur="500"/>
                                        <p:tgtEl>
                                          <p:spTgt spid="1648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5"/>
                                        </p:tgtEl>
                                        <p:attrNameLst>
                                          <p:attrName>style.visibility</p:attrName>
                                        </p:attrNameLst>
                                      </p:cBhvr>
                                      <p:to>
                                        <p:strVal val="visible"/>
                                      </p:to>
                                    </p:set>
                                    <p:animEffect transition="in" filter="blinds(horizontal)">
                                      <p:cBhvr>
                                        <p:cTn id="17" dur="500"/>
                                        <p:tgtEl>
                                          <p:spTgt spid="1648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6"/>
                                        </p:tgtEl>
                                        <p:attrNameLst>
                                          <p:attrName>style.visibility</p:attrName>
                                        </p:attrNameLst>
                                      </p:cBhvr>
                                      <p:to>
                                        <p:strVal val="visible"/>
                                      </p:to>
                                    </p:set>
                                    <p:animEffect transition="in" filter="blinds(horizontal)">
                                      <p:cBhvr>
                                        <p:cTn id="22" dur="500"/>
                                        <p:tgtEl>
                                          <p:spTgt spid="1648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877"/>
                                        </p:tgtEl>
                                        <p:attrNameLst>
                                          <p:attrName>style.visibility</p:attrName>
                                        </p:attrNameLst>
                                      </p:cBhvr>
                                      <p:to>
                                        <p:strVal val="visible"/>
                                      </p:to>
                                    </p:set>
                                    <p:animEffect transition="in" filter="blinds(horizontal)">
                                      <p:cBhvr>
                                        <p:cTn id="27"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nimBg="1"/>
      <p:bldP spid="164876" grpId="0" animBg="1"/>
      <p:bldP spid="164877" grpId="0"/>
      <p:bldP spid="164879" grpId="0" animBg="1"/>
      <p:bldP spid="1648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文档是怎么生成的？</a:t>
            </a:r>
          </a:p>
        </p:txBody>
      </p:sp>
      <p:sp>
        <p:nvSpPr>
          <p:cNvPr id="3" name="内容占位符 2"/>
          <p:cNvSpPr>
            <a:spLocks noGrp="1"/>
          </p:cNvSpPr>
          <p:nvPr>
            <p:ph idx="1"/>
          </p:nvPr>
        </p:nvSpPr>
        <p:spPr/>
        <p:txBody>
          <a:bodyPr/>
          <a:lstStyle/>
          <a:p>
            <a:r>
              <a:rPr lang="zh-CN" altLang="en-US" dirty="0"/>
              <a:t>类比：</a:t>
            </a:r>
            <a:endParaRPr lang="en-US" altLang="zh-CN" dirty="0"/>
          </a:p>
          <a:p>
            <a:pPr lvl="1"/>
            <a:r>
              <a:rPr lang="zh-CN" altLang="en-US" dirty="0"/>
              <a:t>钢铁是怎么炼成的？</a:t>
            </a:r>
            <a:endParaRPr lang="en-US" altLang="zh-CN" dirty="0"/>
          </a:p>
          <a:p>
            <a:pPr lvl="1"/>
            <a:r>
              <a:rPr lang="zh-CN" altLang="en-US" dirty="0"/>
              <a:t>博士是怎么读成的？</a:t>
            </a:r>
            <a:endParaRPr lang="en-US" altLang="zh-CN" dirty="0"/>
          </a:p>
          <a:p>
            <a:pPr lvl="1"/>
            <a:r>
              <a:rPr lang="en-US" altLang="zh-CN" dirty="0"/>
              <a:t>…….</a:t>
            </a:r>
          </a:p>
          <a:p>
            <a:pPr lvl="1"/>
            <a:endParaRPr lang="en-US" altLang="zh-CN" dirty="0"/>
          </a:p>
          <a:p>
            <a:r>
              <a:rPr lang="zh-CN" altLang="en-US" dirty="0"/>
              <a:t>概率的观点：</a:t>
            </a:r>
            <a:endParaRPr lang="en-US" altLang="zh-CN" dirty="0"/>
          </a:p>
          <a:p>
            <a:pPr lvl="1"/>
            <a:r>
              <a:rPr lang="zh-CN" altLang="en-US" dirty="0"/>
              <a:t>词项满足某个总体分布，然后从该总体分布中抽样，将抽样出的词项连在一起，组成文档</a:t>
            </a:r>
            <a:endParaRPr lang="en-US" altLang="zh-CN" dirty="0"/>
          </a:p>
          <a:p>
            <a:pPr lvl="1"/>
            <a:r>
              <a:rPr lang="zh-CN" altLang="en-US" dirty="0"/>
              <a:t>对于</a:t>
            </a:r>
            <a:r>
              <a:rPr lang="en-US" altLang="zh-CN" i="1" dirty="0"/>
              <a:t>P</a:t>
            </a:r>
            <a:r>
              <a:rPr lang="en-US" altLang="zh-CN" dirty="0"/>
              <a:t>(</a:t>
            </a:r>
            <a:r>
              <a:rPr lang="en-US" altLang="zh-CN" i="1" dirty="0"/>
              <a:t>D</a:t>
            </a:r>
            <a:r>
              <a:rPr lang="en-US" altLang="zh-CN" dirty="0"/>
              <a:t>|</a:t>
            </a:r>
            <a:r>
              <a:rPr lang="en-US" altLang="zh-CN" i="1" dirty="0"/>
              <a:t>R</a:t>
            </a:r>
            <a:r>
              <a:rPr lang="en-US" altLang="zh-CN" dirty="0"/>
              <a:t>=1)</a:t>
            </a:r>
            <a:r>
              <a:rPr lang="zh-CN" altLang="en-US" dirty="0"/>
              <a:t>或者</a:t>
            </a:r>
            <a:r>
              <a:rPr lang="en-US" altLang="zh-CN" i="1" dirty="0"/>
              <a:t>P</a:t>
            </a:r>
            <a:r>
              <a:rPr lang="en-US" altLang="zh-CN" dirty="0"/>
              <a:t>(</a:t>
            </a:r>
            <a:r>
              <a:rPr lang="en-US" altLang="zh-CN" i="1" dirty="0"/>
              <a:t>D</a:t>
            </a:r>
            <a:r>
              <a:rPr lang="en-US" altLang="zh-CN" dirty="0"/>
              <a:t>|</a:t>
            </a:r>
            <a:r>
              <a:rPr lang="en-US" altLang="zh-CN" i="1" dirty="0"/>
              <a:t>R</a:t>
            </a:r>
            <a:r>
              <a:rPr lang="en-US" altLang="zh-CN" dirty="0"/>
              <a:t>=0)</a:t>
            </a:r>
            <a:r>
              <a:rPr lang="zh-CN" altLang="en-US" dirty="0"/>
              <a:t>，可以认为</a:t>
            </a:r>
            <a:r>
              <a:rPr lang="en-US" altLang="zh-CN" i="1" dirty="0"/>
              <a:t>R</a:t>
            </a:r>
            <a:r>
              <a:rPr lang="en-US" altLang="zh-CN" dirty="0"/>
              <a:t>=1</a:t>
            </a:r>
            <a:r>
              <a:rPr lang="zh-CN" altLang="en-US" dirty="0"/>
              <a:t>或</a:t>
            </a:r>
            <a:r>
              <a:rPr lang="en-US" altLang="zh-CN" dirty="0"/>
              <a:t>0</a:t>
            </a:r>
            <a:r>
              <a:rPr lang="zh-CN" altLang="en-US" dirty="0"/>
              <a:t>的文档的词项满足某个总体分布，然后抽样生成</a:t>
            </a:r>
            <a:r>
              <a:rPr lang="en-US" altLang="zh-CN" i="1" dirty="0"/>
              <a:t>D</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dirty="0"/>
              <a:t>BIM</a:t>
            </a:r>
            <a:r>
              <a:rPr lang="zh-CN" altLang="en-US" dirty="0"/>
              <a:t>中</a:t>
            </a:r>
            <a:r>
              <a:rPr lang="en-US" altLang="zh-CN" dirty="0"/>
              <a:t>P(D|R=1)</a:t>
            </a:r>
            <a:r>
              <a:rPr lang="zh-CN" altLang="en-US" dirty="0"/>
              <a:t>或</a:t>
            </a:r>
            <a:r>
              <a:rPr lang="en-US" altLang="zh-CN" dirty="0"/>
              <a:t>P(D|R=0)</a:t>
            </a:r>
            <a:r>
              <a:rPr lang="zh-CN" altLang="en-US" dirty="0"/>
              <a:t>的计算</a:t>
            </a:r>
            <a:endParaRPr lang="en-US" altLang="zh-CN" dirty="0">
              <a:latin typeface="Times New Roman" pitchFamily="18" charset="0"/>
            </a:endParaRPr>
          </a:p>
        </p:txBody>
      </p:sp>
      <p:sp>
        <p:nvSpPr>
          <p:cNvPr id="357379" name="Rectangle 3"/>
          <p:cNvSpPr>
            <a:spLocks noGrp="1" noChangeArrowheads="1"/>
          </p:cNvSpPr>
          <p:nvPr>
            <p:ph idx="1"/>
          </p:nvPr>
        </p:nvSpPr>
        <p:spPr/>
        <p:txBody>
          <a:bodyPr/>
          <a:lstStyle/>
          <a:p>
            <a:pPr>
              <a:lnSpc>
                <a:spcPct val="90000"/>
              </a:lnSpc>
            </a:pPr>
            <a:r>
              <a:rPr lang="zh-CN" altLang="en-US" sz="2800" dirty="0">
                <a:latin typeface="Times New Roman" pitchFamily="18" charset="0"/>
              </a:rPr>
              <a:t>类比：</a:t>
            </a:r>
            <a:r>
              <a:rPr lang="en-US" altLang="zh-CN" sz="2800" i="1" dirty="0">
                <a:latin typeface="Times New Roman" pitchFamily="18" charset="0"/>
              </a:rPr>
              <a:t>M</a:t>
            </a:r>
            <a:r>
              <a:rPr lang="zh-CN" altLang="en-US" sz="2800" dirty="0">
                <a:latin typeface="Times New Roman" pitchFamily="18" charset="0"/>
              </a:rPr>
              <a:t>次独立试验 </a:t>
            </a:r>
            <a:r>
              <a:rPr lang="en-US" altLang="zh-CN" sz="2800" dirty="0">
                <a:latin typeface="Times New Roman" pitchFamily="18" charset="0"/>
              </a:rPr>
              <a:t>(</a:t>
            </a:r>
            <a:r>
              <a:rPr lang="zh-CN" altLang="en-US" sz="2800" dirty="0">
                <a:latin typeface="Times New Roman" pitchFamily="18" charset="0"/>
              </a:rPr>
              <a:t>多元贝努利模型</a:t>
            </a:r>
            <a:r>
              <a:rPr lang="en-US" altLang="zh-CN" sz="2800" dirty="0">
                <a:latin typeface="Times New Roman" pitchFamily="18" charset="0"/>
              </a:rPr>
              <a:t>)</a:t>
            </a:r>
            <a:endParaRPr lang="zh-CN" altLang="en-US" sz="2800" dirty="0">
              <a:latin typeface="Times New Roman" pitchFamily="18" charset="0"/>
            </a:endParaRPr>
          </a:p>
          <a:p>
            <a:pPr lvl="1">
              <a:lnSpc>
                <a:spcPct val="90000"/>
              </a:lnSpc>
            </a:pPr>
            <a:r>
              <a:rPr lang="zh-CN" altLang="en-US" sz="2400" dirty="0">
                <a:latin typeface="Times New Roman" pitchFamily="18" charset="0"/>
              </a:rPr>
              <a:t>假想词项空间中有</a:t>
            </a:r>
            <a:r>
              <a:rPr lang="en-US" altLang="zh-CN" sz="2400" i="1" dirty="0">
                <a:latin typeface="Times New Roman" pitchFamily="18" charset="0"/>
              </a:rPr>
              <a:t>M</a:t>
            </a:r>
            <a:r>
              <a:rPr lang="zh-CN" altLang="en-US" sz="2400" dirty="0">
                <a:latin typeface="Times New Roman" pitchFamily="18" charset="0"/>
              </a:rPr>
              <a:t>个词项，相当于有</a:t>
            </a:r>
            <a:r>
              <a:rPr lang="en-US" altLang="zh-CN" sz="2400" i="1" dirty="0">
                <a:latin typeface="Times New Roman" pitchFamily="18" charset="0"/>
              </a:rPr>
              <a:t>M</a:t>
            </a:r>
            <a:r>
              <a:rPr lang="zh-CN" altLang="en-US" sz="2400" dirty="0">
                <a:latin typeface="Times New Roman" pitchFamily="18" charset="0"/>
              </a:rPr>
              <a:t>个不规则硬币，第</a:t>
            </a:r>
            <a:r>
              <a:rPr lang="en-US" altLang="zh-CN" sz="2400" i="1" dirty="0" err="1">
                <a:latin typeface="Times New Roman" pitchFamily="18" charset="0"/>
              </a:rPr>
              <a:t>i</a:t>
            </a:r>
            <a:r>
              <a:rPr lang="zh-CN" altLang="en-US" sz="2400" dirty="0">
                <a:latin typeface="Times New Roman" pitchFamily="18" charset="0"/>
              </a:rPr>
              <a:t>个硬币对应词项</a:t>
            </a:r>
            <a:r>
              <a:rPr lang="en-US" altLang="zh-CN" sz="2400" dirty="0">
                <a:latin typeface="Times New Roman" pitchFamily="18" charset="0"/>
              </a:rPr>
              <a:t> </a:t>
            </a:r>
            <a:r>
              <a:rPr lang="en-US" altLang="zh-CN" sz="2400" i="1" dirty="0" err="1">
                <a:latin typeface="Times New Roman" pitchFamily="18" charset="0"/>
              </a:rPr>
              <a:t>i</a:t>
            </a:r>
            <a:r>
              <a:rPr lang="zh-CN" altLang="en-US" sz="2400" dirty="0">
                <a:latin typeface="Times New Roman" pitchFamily="18" charset="0"/>
              </a:rPr>
              <a:t>，正面写着“出现</a:t>
            </a:r>
            <a:r>
              <a:rPr lang="en-US" altLang="zh-CN" sz="2400" i="1" dirty="0" err="1">
                <a:latin typeface="Times New Roman" pitchFamily="18" charset="0"/>
              </a:rPr>
              <a:t>t</a:t>
            </a:r>
            <a:r>
              <a:rPr lang="en-US" altLang="zh-CN" sz="2400" i="1" baseline="-25000" dirty="0" err="1">
                <a:latin typeface="Times New Roman" pitchFamily="18" charset="0"/>
              </a:rPr>
              <a:t>i</a:t>
            </a:r>
            <a:r>
              <a:rPr lang="en-US" altLang="zh-CN" sz="2400" dirty="0">
                <a:latin typeface="Times New Roman" pitchFamily="18" charset="0"/>
              </a:rPr>
              <a:t>”</a:t>
            </a:r>
            <a:r>
              <a:rPr lang="zh-CN" altLang="en-US" sz="2400" dirty="0">
                <a:latin typeface="Times New Roman" pitchFamily="18" charset="0"/>
              </a:rPr>
              <a:t>，反面写着“不出现</a:t>
            </a:r>
            <a:r>
              <a:rPr lang="en-US" altLang="zh-CN" sz="2400" i="1" dirty="0" err="1">
                <a:latin typeface="Times New Roman" pitchFamily="18" charset="0"/>
              </a:rPr>
              <a:t>t</a:t>
            </a:r>
            <a:r>
              <a:rPr lang="en-US" altLang="zh-CN" sz="2400" i="1" baseline="-25000" dirty="0" err="1">
                <a:latin typeface="Times New Roman" pitchFamily="18" charset="0"/>
              </a:rPr>
              <a:t>i</a:t>
            </a:r>
            <a:r>
              <a:rPr lang="en-US" altLang="zh-CN" sz="2400" dirty="0">
                <a:latin typeface="Times New Roman" pitchFamily="18" charset="0"/>
              </a:rPr>
              <a:t>”</a:t>
            </a:r>
            <a:r>
              <a:rPr lang="zh-CN" altLang="en-US" sz="2400" dirty="0">
                <a:latin typeface="Times New Roman" pitchFamily="18" charset="0"/>
              </a:rPr>
              <a:t>，独立地抛这</a:t>
            </a:r>
            <a:r>
              <a:rPr lang="en-US" altLang="zh-CN" sz="2400" i="1" dirty="0">
                <a:latin typeface="Times New Roman" pitchFamily="18" charset="0"/>
              </a:rPr>
              <a:t>M</a:t>
            </a:r>
            <a:r>
              <a:rPr lang="zh-CN" altLang="en-US" sz="2400" dirty="0">
                <a:latin typeface="Times New Roman" pitchFamily="18" charset="0"/>
              </a:rPr>
              <a:t>个硬币，然后记录下每个硬币朝上的面对应的词项便组成文档</a:t>
            </a:r>
            <a:r>
              <a:rPr lang="en-US" altLang="zh-CN" sz="2400" i="1" dirty="0">
                <a:latin typeface="Times New Roman" pitchFamily="18" charset="0"/>
              </a:rPr>
              <a:t>D</a:t>
            </a:r>
            <a:r>
              <a:rPr lang="zh-CN" altLang="en-US" sz="2400" dirty="0">
                <a:latin typeface="Times New Roman" pitchFamily="18" charset="0"/>
              </a:rPr>
              <a:t>。</a:t>
            </a:r>
          </a:p>
          <a:p>
            <a:pPr lvl="1">
              <a:lnSpc>
                <a:spcPct val="90000"/>
              </a:lnSpc>
            </a:pPr>
            <a:endParaRPr lang="en-US" altLang="zh-CN" sz="2400" dirty="0">
              <a:latin typeface="Times New Roman" pitchFamily="18" charset="0"/>
            </a:endParaRPr>
          </a:p>
          <a:p>
            <a:pPr lvl="1">
              <a:lnSpc>
                <a:spcPct val="90000"/>
              </a:lnSpc>
            </a:pPr>
            <a:r>
              <a:rPr lang="zh-CN" altLang="en-US" sz="2400" dirty="0">
                <a:latin typeface="Times New Roman" pitchFamily="18" charset="0"/>
              </a:rPr>
              <a:t>因此，求</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a:t>
            </a:r>
            <a:r>
              <a:rPr lang="zh-CN" altLang="en-US" sz="2400" dirty="0">
                <a:latin typeface="Times New Roman" pitchFamily="18" charset="0"/>
              </a:rPr>
              <a:t>就是抛这个</a:t>
            </a:r>
            <a:r>
              <a:rPr lang="en-US" altLang="zh-CN" sz="2400" i="1" dirty="0">
                <a:latin typeface="Times New Roman" pitchFamily="18" charset="0"/>
              </a:rPr>
              <a:t>M</a:t>
            </a:r>
            <a:r>
              <a:rPr lang="zh-CN" altLang="en-US" sz="2400" dirty="0">
                <a:latin typeface="Times New Roman" pitchFamily="18" charset="0"/>
              </a:rPr>
              <a:t>个硬币得到</a:t>
            </a:r>
            <a:r>
              <a:rPr lang="en-US" altLang="zh-CN" sz="2400" i="1" dirty="0">
                <a:latin typeface="Times New Roman" pitchFamily="18" charset="0"/>
              </a:rPr>
              <a:t>D</a:t>
            </a:r>
            <a:r>
              <a:rPr lang="zh-CN" altLang="en-US" sz="2400" dirty="0">
                <a:latin typeface="Times New Roman" pitchFamily="18" charset="0"/>
              </a:rPr>
              <a:t>的概率。假设抛不同硬币之间是独立的</a:t>
            </a:r>
            <a:r>
              <a:rPr lang="en-US" altLang="zh-CN" sz="2400" dirty="0">
                <a:latin typeface="Times New Roman" pitchFamily="18" charset="0"/>
              </a:rPr>
              <a:t>(</a:t>
            </a:r>
            <a:r>
              <a:rPr lang="zh-CN" altLang="en-US" sz="2400" dirty="0">
                <a:latin typeface="Times New Roman" pitchFamily="18" charset="0"/>
              </a:rPr>
              <a:t>独立性假设</a:t>
            </a:r>
            <a:r>
              <a:rPr lang="en-US" altLang="zh-CN" sz="2400" dirty="0">
                <a:latin typeface="Times New Roman" pitchFamily="18" charset="0"/>
              </a:rPr>
              <a:t>)</a:t>
            </a:r>
            <a:r>
              <a:rPr lang="zh-CN" altLang="en-US" sz="2400" dirty="0">
                <a:latin typeface="Times New Roman" pitchFamily="18" charset="0"/>
              </a:rPr>
              <a:t>，并且不考虑</a:t>
            </a:r>
            <a:r>
              <a:rPr lang="en-US" altLang="zh-CN" sz="2400" i="1" dirty="0" err="1">
                <a:latin typeface="Times New Roman" pitchFamily="18" charset="0"/>
              </a:rPr>
              <a:t>t</a:t>
            </a:r>
            <a:r>
              <a:rPr lang="en-US" altLang="zh-CN" sz="2400" i="1" baseline="-25000" dirty="0" err="1">
                <a:latin typeface="Times New Roman" pitchFamily="18" charset="0"/>
              </a:rPr>
              <a:t>i</a:t>
            </a:r>
            <a:r>
              <a:rPr lang="zh-CN" altLang="en-US" sz="2400" dirty="0">
                <a:latin typeface="Times New Roman" pitchFamily="18" charset="0"/>
              </a:rPr>
              <a:t>出现的次数，只考虑</a:t>
            </a:r>
            <a:r>
              <a:rPr lang="en-US" altLang="zh-CN" sz="2400" i="1" dirty="0" err="1">
                <a:latin typeface="Times New Roman" pitchFamily="18" charset="0"/>
              </a:rPr>
              <a:t>t</a:t>
            </a:r>
            <a:r>
              <a:rPr lang="en-US" altLang="zh-CN" sz="2400" i="1" baseline="-25000" dirty="0" err="1">
                <a:latin typeface="Times New Roman" pitchFamily="18" charset="0"/>
              </a:rPr>
              <a:t>i</a:t>
            </a:r>
            <a:r>
              <a:rPr lang="zh-CN" altLang="en-US" sz="2400" dirty="0">
                <a:latin typeface="Times New Roman" pitchFamily="18" charset="0"/>
              </a:rPr>
              <a:t>要么出现要么不出现</a:t>
            </a:r>
            <a:r>
              <a:rPr lang="en-US" altLang="zh-CN" sz="2400" dirty="0">
                <a:latin typeface="Times New Roman" pitchFamily="18" charset="0"/>
              </a:rPr>
              <a:t>(</a:t>
            </a:r>
            <a:r>
              <a:rPr lang="zh-CN" altLang="en-US" sz="2400" dirty="0">
                <a:latin typeface="Times New Roman" pitchFamily="18" charset="0"/>
              </a:rPr>
              <a:t>二值</a:t>
            </a:r>
            <a:r>
              <a:rPr lang="en-US" altLang="zh-CN" sz="2400" dirty="0">
                <a:latin typeface="Times New Roman" pitchFamily="18" charset="0"/>
              </a:rPr>
              <a:t>)</a:t>
            </a:r>
            <a:r>
              <a:rPr lang="zh-CN" altLang="en-US" sz="2400" dirty="0">
                <a:latin typeface="Times New Roman" pitchFamily="18" charset="0"/>
              </a:rPr>
              <a:t>。同时，也不考虑抛硬币的次序</a:t>
            </a:r>
            <a:r>
              <a:rPr lang="en-US" altLang="zh-CN" sz="2400" dirty="0">
                <a:latin typeface="Times New Roman" pitchFamily="18" charset="0"/>
              </a:rPr>
              <a:t>(</a:t>
            </a:r>
            <a:r>
              <a:rPr lang="zh-CN" altLang="en-US" sz="2400" dirty="0">
                <a:latin typeface="Times New Roman" pitchFamily="18" charset="0"/>
              </a:rPr>
              <a:t>词袋模型</a:t>
            </a:r>
            <a:r>
              <a:rPr lang="en-US" altLang="zh-CN" sz="2400" dirty="0">
                <a:latin typeface="Times New Roman" pitchFamily="18" charset="0"/>
              </a:rPr>
              <a:t>)</a:t>
            </a:r>
          </a:p>
          <a:p>
            <a:pPr lvl="1">
              <a:lnSpc>
                <a:spcPct val="90000"/>
              </a:lnSpc>
            </a:pPr>
            <a:endParaRPr lang="en-US" altLang="zh-CN" dirty="0"/>
          </a:p>
          <a:p>
            <a:pPr lvl="1">
              <a:lnSpc>
                <a:spcPct val="90000"/>
              </a:lnSpc>
            </a:pPr>
            <a:r>
              <a:rPr lang="en-US" altLang="zh-CN" sz="2400" dirty="0">
                <a:latin typeface="Times New Roman" pitchFamily="18" charset="0"/>
              </a:rPr>
              <a:t>P(D|R=1)</a:t>
            </a:r>
            <a:r>
              <a:rPr lang="zh-CN" altLang="en-US" sz="2400" dirty="0">
                <a:latin typeface="Times New Roman" pitchFamily="18" charset="0"/>
              </a:rPr>
              <a:t>和</a:t>
            </a:r>
            <a:r>
              <a:rPr lang="en-US" altLang="zh-CN" sz="2400" dirty="0">
                <a:latin typeface="Times New Roman" pitchFamily="18" charset="0"/>
              </a:rPr>
              <a:t>P(D|R=0)</a:t>
            </a:r>
            <a:r>
              <a:rPr lang="zh-CN" altLang="en-US" sz="2400" dirty="0">
                <a:latin typeface="Times New Roman" pitchFamily="18" charset="0"/>
              </a:rPr>
              <a:t>相当于有两组硬币，因此需要求解</a:t>
            </a:r>
            <a:r>
              <a:rPr lang="en-US" altLang="zh-CN" sz="2400" dirty="0">
                <a:latin typeface="Times New Roman" pitchFamily="18" charset="0"/>
              </a:rPr>
              <a:t>2</a:t>
            </a:r>
            <a:r>
              <a:rPr lang="en-US" altLang="zh-CN" sz="2400" i="1" dirty="0">
                <a:latin typeface="Times New Roman" pitchFamily="18" charset="0"/>
              </a:rPr>
              <a:t>M</a:t>
            </a:r>
            <a:r>
              <a:rPr lang="zh-CN" altLang="en-US" sz="2400" dirty="0">
                <a:latin typeface="Times New Roman" pitchFamily="18" charset="0"/>
              </a:rPr>
              <a:t>个概率参数</a:t>
            </a:r>
            <a:endParaRPr lang="en-US" altLang="zh-CN" sz="2400" dirty="0">
              <a:latin typeface="Times New Roman" pitchFamily="18" charset="0"/>
            </a:endParaRPr>
          </a:p>
        </p:txBody>
      </p:sp>
      <p:sp>
        <p:nvSpPr>
          <p:cNvPr id="6" name="灯片编号占位符 5"/>
          <p:cNvSpPr>
            <a:spLocks noGrp="1"/>
          </p:cNvSpPr>
          <p:nvPr>
            <p:ph type="sldNum" sz="quarter" idx="12"/>
          </p:nvPr>
        </p:nvSpPr>
        <p:spPr/>
        <p:txBody>
          <a:bodyPr/>
          <a:lstStyle/>
          <a:p>
            <a:fld id="{056A3B84-AEB9-4A04-A432-D3E8A62908DB}" type="slidenum">
              <a:rPr lang="en-US" altLang="zh-CN"/>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zh-CN" altLang="en-US" dirty="0"/>
              <a:t>公式的推导</a:t>
            </a:r>
            <a:endParaRPr lang="en-US" altLang="zh-CN" dirty="0">
              <a:latin typeface="Times New Roman" pitchFamily="18" charset="0"/>
            </a:endParaRPr>
          </a:p>
        </p:txBody>
      </p:sp>
      <p:graphicFrame>
        <p:nvGraphicFramePr>
          <p:cNvPr id="358404" name="Object 4"/>
          <p:cNvGraphicFramePr>
            <a:graphicFrameLocks noGrp="1" noChangeAspect="1"/>
          </p:cNvGraphicFramePr>
          <p:nvPr>
            <p:ph idx="1"/>
          </p:nvPr>
        </p:nvGraphicFramePr>
        <p:xfrm>
          <a:off x="1259632" y="4077071"/>
          <a:ext cx="5112568" cy="1309831"/>
        </p:xfrm>
        <a:graphic>
          <a:graphicData uri="http://schemas.openxmlformats.org/presentationml/2006/ole">
            <mc:AlternateContent xmlns:mc="http://schemas.openxmlformats.org/markup-compatibility/2006">
              <mc:Choice xmlns:v="urn:schemas-microsoft-com:vml" Requires="v">
                <p:oleObj spid="_x0000_s1079354" name="Equation" r:id="rId4" imgW="3073320" imgH="787320" progId="">
                  <p:embed/>
                </p:oleObj>
              </mc:Choice>
              <mc:Fallback>
                <p:oleObj name="Equation" r:id="rId4" imgW="3073320" imgH="7873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077071"/>
                        <a:ext cx="5112568" cy="13098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33</a:t>
            </a:fld>
            <a:endParaRPr lang="en-US" altLang="zh-CN"/>
          </a:p>
        </p:txBody>
      </p:sp>
      <p:graphicFrame>
        <p:nvGraphicFramePr>
          <p:cNvPr id="358407" name="Object 7"/>
          <p:cNvGraphicFramePr>
            <a:graphicFrameLocks noGrp="1" noChangeAspect="1"/>
          </p:cNvGraphicFramePr>
          <p:nvPr>
            <p:ph sz="quarter" idx="4294967295"/>
          </p:nvPr>
        </p:nvGraphicFramePr>
        <p:xfrm>
          <a:off x="1259631" y="2564904"/>
          <a:ext cx="5154351" cy="1337246"/>
        </p:xfrm>
        <a:graphic>
          <a:graphicData uri="http://schemas.openxmlformats.org/presentationml/2006/ole">
            <mc:AlternateContent xmlns:mc="http://schemas.openxmlformats.org/markup-compatibility/2006">
              <mc:Choice xmlns:v="urn:schemas-microsoft-com:vml" Requires="v">
                <p:oleObj spid="_x0000_s1079355" name="Equation" r:id="rId6" imgW="3035160" imgH="787320" progId="">
                  <p:embed/>
                </p:oleObj>
              </mc:Choice>
              <mc:Fallback>
                <p:oleObj name="Equation" r:id="rId6" imgW="3035160" imgH="7873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1" y="2564904"/>
                        <a:ext cx="5154351" cy="1337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0" name="Object 10"/>
          <p:cNvGraphicFramePr>
            <a:graphicFrameLocks noGrp="1" noChangeAspect="1"/>
          </p:cNvGraphicFramePr>
          <p:nvPr>
            <p:ph sz="quarter" idx="4294967295"/>
          </p:nvPr>
        </p:nvGraphicFramePr>
        <p:xfrm>
          <a:off x="2843808" y="1988840"/>
          <a:ext cx="1008063" cy="484187"/>
        </p:xfrm>
        <a:graphic>
          <a:graphicData uri="http://schemas.openxmlformats.org/presentationml/2006/ole">
            <mc:AlternateContent xmlns:mc="http://schemas.openxmlformats.org/markup-compatibility/2006">
              <mc:Choice xmlns:v="urn:schemas-microsoft-com:vml" Requires="v">
                <p:oleObj spid="_x0000_s1079356" name="Equation" r:id="rId8" imgW="634680" imgH="304560" progId="">
                  <p:embed/>
                </p:oleObj>
              </mc:Choice>
              <mc:Fallback>
                <p:oleObj name="Equation" r:id="rId8" imgW="634680" imgH="30456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1988840"/>
                        <a:ext cx="1008063"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3" name="Object 13"/>
          <p:cNvGraphicFramePr>
            <a:graphicFrameLocks noGrp="1" noChangeAspect="1"/>
          </p:cNvGraphicFramePr>
          <p:nvPr>
            <p:ph sz="quarter" idx="4294967295"/>
          </p:nvPr>
        </p:nvGraphicFramePr>
        <p:xfrm>
          <a:off x="7199313" y="2708275"/>
          <a:ext cx="1944687" cy="865188"/>
        </p:xfrm>
        <a:graphic>
          <a:graphicData uri="http://schemas.openxmlformats.org/presentationml/2006/ole">
            <mc:AlternateContent xmlns:mc="http://schemas.openxmlformats.org/markup-compatibility/2006">
              <mc:Choice xmlns:v="urn:schemas-microsoft-com:vml" Requires="v">
                <p:oleObj spid="_x0000_s1079357" name="Equation" r:id="rId10" imgW="1028520" imgH="457200" progId="">
                  <p:embed/>
                </p:oleObj>
              </mc:Choice>
              <mc:Fallback>
                <p:oleObj name="Equation" r:id="rId10" imgW="1028520" imgH="457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9313" y="2708275"/>
                        <a:ext cx="1944687"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9" name="Text Box 9"/>
          <p:cNvSpPr txBox="1">
            <a:spLocks noChangeArrowheads="1"/>
          </p:cNvSpPr>
          <p:nvPr/>
        </p:nvSpPr>
        <p:spPr bwMode="auto">
          <a:xfrm>
            <a:off x="1187624" y="1988840"/>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12" name="Rectangle 12"/>
          <p:cNvSpPr>
            <a:spLocks noChangeArrowheads="1"/>
          </p:cNvSpPr>
          <p:nvPr/>
        </p:nvSpPr>
        <p:spPr bwMode="auto">
          <a:xfrm>
            <a:off x="7092379" y="2420888"/>
            <a:ext cx="2016125" cy="1368425"/>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971550" y="5445125"/>
            <a:ext cx="7921625" cy="9233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dirty="0">
                <a:latin typeface="Times New Roman" pitchFamily="18" charset="0"/>
              </a:rPr>
              <a:t>一个例子</a:t>
            </a:r>
          </a:p>
        </p:txBody>
      </p:sp>
      <p:graphicFrame>
        <p:nvGraphicFramePr>
          <p:cNvPr id="369718" name="Group 54"/>
          <p:cNvGraphicFramePr>
            <a:graphicFrameLocks noGrp="1"/>
          </p:cNvGraphicFramePr>
          <p:nvPr>
            <p:ph idx="1"/>
          </p:nvPr>
        </p:nvGraphicFramePr>
        <p:xfrm>
          <a:off x="734889" y="2895336"/>
          <a:ext cx="8229599" cy="1181736"/>
        </p:xfrm>
        <a:graphic>
          <a:graphicData uri="http://schemas.openxmlformats.org/drawingml/2006/table">
            <a:tbl>
              <a:tblPr/>
              <a:tblGrid>
                <a:gridCol w="1800200">
                  <a:extLst>
                    <a:ext uri="{9D8B030D-6E8A-4147-A177-3AD203B41FA5}">
                      <a16:colId xmlns:a16="http://schemas.microsoft.com/office/drawing/2014/main" val="20000"/>
                    </a:ext>
                  </a:extLst>
                </a:gridCol>
                <a:gridCol w="1202856">
                  <a:extLst>
                    <a:ext uri="{9D8B030D-6E8A-4147-A177-3AD203B41FA5}">
                      <a16:colId xmlns:a16="http://schemas.microsoft.com/office/drawing/2014/main" val="20001"/>
                    </a:ext>
                  </a:extLst>
                </a:gridCol>
                <a:gridCol w="1556687">
                  <a:extLst>
                    <a:ext uri="{9D8B030D-6E8A-4147-A177-3AD203B41FA5}">
                      <a16:colId xmlns:a16="http://schemas.microsoft.com/office/drawing/2014/main" val="20002"/>
                    </a:ext>
                  </a:extLst>
                </a:gridCol>
                <a:gridCol w="1112969">
                  <a:extLst>
                    <a:ext uri="{9D8B030D-6E8A-4147-A177-3AD203B41FA5}">
                      <a16:colId xmlns:a16="http://schemas.microsoft.com/office/drawing/2014/main" val="20003"/>
                    </a:ext>
                  </a:extLst>
                </a:gridCol>
                <a:gridCol w="1220834">
                  <a:extLst>
                    <a:ext uri="{9D8B030D-6E8A-4147-A177-3AD203B41FA5}">
                      <a16:colId xmlns:a16="http://schemas.microsoft.com/office/drawing/2014/main" val="20004"/>
                    </a:ext>
                  </a:extLst>
                </a:gridCol>
                <a:gridCol w="1336053">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词项</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信息</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检索</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教材</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教程</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课件</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R=1</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时的概率</a:t>
                      </a:r>
                      <a:r>
                        <a:rPr kumimoji="1" lang="en-US" altLang="zh-CN" sz="1800" b="0" i="1" u="none" strike="noStrike" cap="none" normalizeH="0" baseline="0" dirty="0">
                          <a:ln>
                            <a:noFill/>
                          </a:ln>
                          <a:solidFill>
                            <a:schemeClr val="tx1"/>
                          </a:solidFill>
                          <a:effectLst/>
                          <a:latin typeface="Times New Roman" pitchFamily="18" charset="0"/>
                          <a:ea typeface="宋体" pitchFamily="2" charset="-122"/>
                        </a:rPr>
                        <a:t>p</a:t>
                      </a:r>
                      <a:r>
                        <a:rPr kumimoji="1" lang="en-US" altLang="zh-CN" sz="1800" b="0" i="1" u="none" strike="noStrike" cap="none" normalizeH="0" baseline="-25000" dirty="0">
                          <a:ln>
                            <a:noFill/>
                          </a:ln>
                          <a:solidFill>
                            <a:schemeClr val="tx1"/>
                          </a:solidFill>
                          <a:effectLst/>
                          <a:latin typeface="Times New Roman" pitchFamily="18" charset="0"/>
                          <a:ea typeface="宋体" pitchFamily="2" charset="-122"/>
                        </a:rPr>
                        <a:t>i</a:t>
                      </a: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0.8</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0.9</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0.32</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0.15</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R=0</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时的概率</a:t>
                      </a:r>
                      <a:r>
                        <a:rPr kumimoji="1" lang="en-US" altLang="zh-CN" sz="1800" b="0" i="1" u="none" strike="noStrike" cap="none" normalizeH="0" baseline="0" dirty="0" err="1">
                          <a:ln>
                            <a:noFill/>
                          </a:ln>
                          <a:solidFill>
                            <a:schemeClr val="tx1"/>
                          </a:solidFill>
                          <a:effectLst/>
                          <a:latin typeface="Times New Roman" pitchFamily="18" charset="0"/>
                          <a:ea typeface="宋体" pitchFamily="2" charset="-122"/>
                        </a:rPr>
                        <a:t>q</a:t>
                      </a:r>
                      <a:r>
                        <a:rPr kumimoji="1" lang="en-US" altLang="zh-CN" sz="1800" b="0" i="1" u="none" strike="noStrike" cap="none" normalizeH="0" baseline="-25000" dirty="0" err="1">
                          <a:ln>
                            <a:noFill/>
                          </a:ln>
                          <a:solidFill>
                            <a:schemeClr val="tx1"/>
                          </a:solidFill>
                          <a:effectLst/>
                          <a:latin typeface="Times New Roman" pitchFamily="18" charset="0"/>
                          <a:ea typeface="宋体" pitchFamily="2" charset="-122"/>
                        </a:rPr>
                        <a:t>i</a:t>
                      </a:r>
                      <a:endParaRPr kumimoji="1" lang="en-US" altLang="zh-CN" sz="1800" b="0" i="1" u="none" strike="noStrike" cap="none" normalizeH="0" baseline="-25000" dirty="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0.35</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0.33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0.10</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灯片编号占位符 6"/>
          <p:cNvSpPr>
            <a:spLocks noGrp="1"/>
          </p:cNvSpPr>
          <p:nvPr>
            <p:ph type="sldNum" sz="quarter" idx="12"/>
          </p:nvPr>
        </p:nvSpPr>
        <p:spPr/>
        <p:txBody>
          <a:bodyPr/>
          <a:lstStyle/>
          <a:p>
            <a:fld id="{6E3E5D58-4299-45AD-9D9D-43D8052ED2DF}" type="slidenum">
              <a:rPr lang="en-US" altLang="zh-CN"/>
              <a:pPr/>
              <a:t>34</a:t>
            </a:fld>
            <a:endParaRPr lang="en-US" altLang="zh-CN"/>
          </a:p>
        </p:txBody>
      </p:sp>
      <p:sp>
        <p:nvSpPr>
          <p:cNvPr id="369667" name="Rectangle 3"/>
          <p:cNvSpPr>
            <a:spLocks noGrp="1" noChangeArrowheads="1"/>
          </p:cNvSpPr>
          <p:nvPr>
            <p:ph type="body" sz="half" idx="4294967295"/>
          </p:nvPr>
        </p:nvSpPr>
        <p:spPr>
          <a:xfrm>
            <a:off x="899592" y="1700808"/>
            <a:ext cx="8244408" cy="4824536"/>
          </a:xfrm>
        </p:spPr>
        <p:txBody>
          <a:bodyPr/>
          <a:lstStyle/>
          <a:p>
            <a:pPr>
              <a:lnSpc>
                <a:spcPct val="90000"/>
              </a:lnSpc>
            </a:pPr>
            <a:r>
              <a:rPr lang="zh-CN" altLang="en-US" sz="2400" dirty="0">
                <a:latin typeface="Times New Roman" pitchFamily="18" charset="0"/>
              </a:rPr>
              <a:t>查询为：信息 检索 教程</a:t>
            </a:r>
          </a:p>
          <a:p>
            <a:pPr>
              <a:lnSpc>
                <a:spcPct val="90000"/>
              </a:lnSpc>
              <a:buFont typeface="Wingdings" pitchFamily="2" charset="2"/>
              <a:buNone/>
            </a:pPr>
            <a:r>
              <a:rPr lang="zh-CN" altLang="en-US" sz="2400" dirty="0">
                <a:latin typeface="Times New Roman" pitchFamily="18" charset="0"/>
              </a:rPr>
              <a:t>     所有词项的</a:t>
            </a:r>
            <a:r>
              <a:rPr lang="zh-CN" altLang="en-US" sz="2400" dirty="0"/>
              <a:t>在相关、不相关情况下的</a:t>
            </a:r>
            <a:r>
              <a:rPr lang="zh-CN" altLang="en-US" sz="2400" dirty="0">
                <a:latin typeface="Times New Roman" pitchFamily="18" charset="0"/>
              </a:rPr>
              <a:t>概率</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a:t>
            </a:r>
            <a:r>
              <a:rPr lang="en-US" altLang="zh-CN" sz="2400" i="1" dirty="0" err="1">
                <a:latin typeface="Times New Roman" pitchFamily="18" charset="0"/>
              </a:rPr>
              <a:t>q</a:t>
            </a:r>
            <a:r>
              <a:rPr lang="en-US" altLang="zh-CN" sz="2400" i="1" baseline="-25000" dirty="0" err="1">
                <a:latin typeface="Times New Roman" pitchFamily="18" charset="0"/>
              </a:rPr>
              <a:t>i</a:t>
            </a:r>
            <a:r>
              <a:rPr lang="zh-CN" altLang="en-US" sz="2400" dirty="0">
                <a:latin typeface="Times New Roman" pitchFamily="18" charset="0"/>
              </a:rPr>
              <a:t>分别为 </a:t>
            </a:r>
            <a:r>
              <a:rPr lang="en-US" altLang="zh-CN" sz="2400" dirty="0">
                <a:latin typeface="Times New Roman" pitchFamily="18" charset="0"/>
              </a:rPr>
              <a:t>:</a:t>
            </a:r>
          </a:p>
          <a:p>
            <a:pPr>
              <a:lnSpc>
                <a:spcPct val="90000"/>
              </a:lnSpc>
              <a:buFont typeface="Wingdings" pitchFamily="2" charset="2"/>
              <a:buNone/>
            </a:pPr>
            <a:r>
              <a:rPr lang="en-US" altLang="zh-CN" sz="2400" dirty="0">
                <a:latin typeface="Times New Roman" pitchFamily="18" charset="0"/>
              </a:rPr>
              <a:t>        </a:t>
            </a:r>
          </a:p>
          <a:p>
            <a:pPr>
              <a:lnSpc>
                <a:spcPct val="90000"/>
              </a:lnSpc>
              <a:buFont typeface="Wingdings" pitchFamily="2" charset="2"/>
              <a:buNone/>
            </a:pPr>
            <a:r>
              <a:rPr lang="en-US" altLang="zh-CN" sz="2400" dirty="0">
                <a:latin typeface="Times New Roman" pitchFamily="18" charset="0"/>
              </a:rPr>
              <a:t>    </a:t>
            </a:r>
          </a:p>
          <a:p>
            <a:pPr>
              <a:lnSpc>
                <a:spcPct val="90000"/>
              </a:lnSpc>
              <a:buFont typeface="Wingdings" pitchFamily="2" charset="2"/>
              <a:buNone/>
            </a:pPr>
            <a:endParaRPr lang="en-US" altLang="zh-CN" sz="2400" dirty="0">
              <a:latin typeface="Times New Roman" pitchFamily="18" charset="0"/>
            </a:endParaRPr>
          </a:p>
          <a:p>
            <a:pPr>
              <a:lnSpc>
                <a:spcPct val="90000"/>
              </a:lnSpc>
              <a:buFont typeface="Wingdings" pitchFamily="2" charset="2"/>
              <a:buNone/>
            </a:pPr>
            <a:endParaRPr lang="en-US" altLang="zh-CN" sz="2400" dirty="0">
              <a:latin typeface="Times New Roman" pitchFamily="18" charset="0"/>
            </a:endParaRPr>
          </a:p>
          <a:p>
            <a:pPr>
              <a:lnSpc>
                <a:spcPct val="90000"/>
              </a:lnSpc>
              <a:buFont typeface="Wingdings" pitchFamily="2" charset="2"/>
              <a:buNone/>
            </a:pPr>
            <a:r>
              <a:rPr lang="en-US" altLang="zh-CN" sz="2400" dirty="0">
                <a:latin typeface="Times New Roman" pitchFamily="18" charset="0"/>
              </a:rPr>
              <a:t>   </a:t>
            </a:r>
          </a:p>
          <a:p>
            <a:pPr>
              <a:lnSpc>
                <a:spcPct val="90000"/>
              </a:lnSpc>
              <a:buFont typeface="Wingdings" pitchFamily="2" charset="2"/>
              <a:buNone/>
            </a:pPr>
            <a:r>
              <a:rPr lang="zh-CN" altLang="en-US" sz="2400" dirty="0">
                <a:latin typeface="Times New Roman" pitchFamily="18" charset="0"/>
              </a:rPr>
              <a:t>文档</a:t>
            </a:r>
            <a:r>
              <a:rPr lang="en-US" altLang="zh-CN" sz="2400" dirty="0">
                <a:latin typeface="Times New Roman" pitchFamily="18" charset="0"/>
              </a:rPr>
              <a:t>D1</a:t>
            </a:r>
            <a:r>
              <a:rPr lang="zh-CN" altLang="en-US" sz="2400" dirty="0">
                <a:latin typeface="Times New Roman" pitchFamily="18" charset="0"/>
              </a:rPr>
              <a:t>： 检索 课件</a:t>
            </a:r>
          </a:p>
          <a:p>
            <a:pPr>
              <a:lnSpc>
                <a:spcPct val="90000"/>
              </a:lnSpc>
              <a:buFont typeface="Wingdings" pitchFamily="2" charset="2"/>
              <a:buNone/>
            </a:pPr>
            <a:r>
              <a:rPr lang="zh-CN" altLang="en-US" sz="2400" dirty="0">
                <a:latin typeface="Times New Roman" pitchFamily="18" charset="0"/>
              </a:rPr>
              <a:t>    则：  </a:t>
            </a:r>
            <a:r>
              <a:rPr lang="en-US" altLang="zh-CN" sz="2400" dirty="0">
                <a:latin typeface="Times New Roman" pitchFamily="18" charset="0"/>
              </a:rPr>
              <a:t>P(D|R=1)=(1-0.8)*0.9*(1-0.3)*(1-0.32)*0.15</a:t>
            </a:r>
          </a:p>
          <a:p>
            <a:pPr>
              <a:lnSpc>
                <a:spcPct val="90000"/>
              </a:lnSpc>
              <a:buFont typeface="Wingdings" pitchFamily="2" charset="2"/>
              <a:buNone/>
            </a:pPr>
            <a:r>
              <a:rPr lang="en-US" altLang="zh-CN" sz="2400" dirty="0">
                <a:latin typeface="Times New Roman" pitchFamily="18" charset="0"/>
              </a:rPr>
              <a:t>              P(D|R=0)= (1-0.3)*0.1*(1-0.35)*(1-0.33)*0.10</a:t>
            </a:r>
          </a:p>
          <a:p>
            <a:pPr>
              <a:lnSpc>
                <a:spcPct val="90000"/>
              </a:lnSpc>
              <a:buFont typeface="Wingdings" pitchFamily="2" charset="2"/>
              <a:buNone/>
            </a:pPr>
            <a:r>
              <a:rPr lang="en-US" altLang="zh-CN" sz="2400" dirty="0">
                <a:latin typeface="Times New Roman" pitchFamily="18" charset="0"/>
              </a:rPr>
              <a:t>              P(D|R=1)/P(D|R=0)=4.216</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59" name="Rectangle 23"/>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模型公式的推导</a:t>
            </a:r>
            <a:endParaRPr lang="en-US" altLang="zh-CN" dirty="0">
              <a:latin typeface="Times New Roman" pitchFamily="18" charset="0"/>
            </a:endParaRPr>
          </a:p>
        </p:txBody>
      </p:sp>
      <p:graphicFrame>
        <p:nvGraphicFramePr>
          <p:cNvPr id="167958" name="Object 22"/>
          <p:cNvGraphicFramePr>
            <a:graphicFrameLocks noGrp="1" noChangeAspect="1"/>
          </p:cNvGraphicFramePr>
          <p:nvPr>
            <p:ph idx="1"/>
          </p:nvPr>
        </p:nvGraphicFramePr>
        <p:xfrm>
          <a:off x="1858962" y="2852936"/>
          <a:ext cx="6055876" cy="2349624"/>
        </p:xfrm>
        <a:graphic>
          <a:graphicData uri="http://schemas.openxmlformats.org/presentationml/2006/ole">
            <mc:AlternateContent xmlns:mc="http://schemas.openxmlformats.org/markup-compatibility/2006">
              <mc:Choice xmlns:v="urn:schemas-microsoft-com:vml" Requires="v">
                <p:oleObj spid="_x0000_s1080350" name="Equation" r:id="rId4" imgW="5499000" imgH="2133360" progId="">
                  <p:embed/>
                </p:oleObj>
              </mc:Choice>
              <mc:Fallback>
                <p:oleObj name="Equation" r:id="rId4" imgW="5499000" imgH="2133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2" y="2852936"/>
                        <a:ext cx="6055876" cy="234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灯片编号占位符 6"/>
          <p:cNvSpPr>
            <a:spLocks noGrp="1"/>
          </p:cNvSpPr>
          <p:nvPr>
            <p:ph type="sldNum" sz="quarter" idx="12"/>
          </p:nvPr>
        </p:nvSpPr>
        <p:spPr/>
        <p:txBody>
          <a:bodyPr/>
          <a:lstStyle/>
          <a:p>
            <a:fld id="{A16937AA-8A6D-4E6C-8AC1-F1C789872F12}" type="slidenum">
              <a:rPr lang="en-US" altLang="zh-CN"/>
              <a:pPr/>
              <a:t>35</a:t>
            </a:fld>
            <a:endParaRPr lang="en-US" altLang="zh-CN"/>
          </a:p>
        </p:txBody>
      </p:sp>
      <p:sp>
        <p:nvSpPr>
          <p:cNvPr id="167951" name="Rectangle 15"/>
          <p:cNvSpPr>
            <a:spLocks noGrp="1" noChangeArrowheads="1"/>
          </p:cNvSpPr>
          <p:nvPr>
            <p:ph type="body" sz="half" idx="4294967295"/>
          </p:nvPr>
        </p:nvSpPr>
        <p:spPr>
          <a:xfrm>
            <a:off x="467544" y="1628800"/>
            <a:ext cx="7850187" cy="3617912"/>
          </a:xfrm>
        </p:spPr>
        <p:txBody>
          <a:bodyPr/>
          <a:lstStyle/>
          <a:p>
            <a:r>
              <a:rPr lang="zh-CN" altLang="en-US" sz="2000" dirty="0"/>
              <a:t>继续推导，</a:t>
            </a:r>
            <a:r>
              <a:rPr lang="zh-CN" altLang="en-US" sz="2000" dirty="0">
                <a:latin typeface="Times New Roman" pitchFamily="18" charset="0"/>
              </a:rPr>
              <a:t>去掉</a:t>
            </a:r>
            <a:r>
              <a:rPr lang="zh-CN" altLang="en-US" sz="2000" dirty="0"/>
              <a:t>公式中的</a:t>
            </a:r>
            <a:r>
              <a:rPr lang="zh-CN" altLang="en-US" sz="2000" dirty="0">
                <a:latin typeface="Times New Roman" pitchFamily="18" charset="0"/>
              </a:rPr>
              <a:t>只依赖查询</a:t>
            </a:r>
            <a:r>
              <a:rPr lang="en-US" altLang="zh-CN" sz="2000" i="1" dirty="0">
                <a:latin typeface="Times New Roman" pitchFamily="18" charset="0"/>
              </a:rPr>
              <a:t>Q</a:t>
            </a:r>
            <a:r>
              <a:rPr lang="zh-CN" altLang="en-US" sz="2000" dirty="0">
                <a:latin typeface="Times New Roman" pitchFamily="18" charset="0"/>
              </a:rPr>
              <a:t>的</a:t>
            </a:r>
            <a:r>
              <a:rPr lang="zh-CN" altLang="en-US" sz="2000" dirty="0"/>
              <a:t>常数项，得所有出现在文档</a:t>
            </a:r>
            <a:r>
              <a:rPr lang="en-US" altLang="zh-CN" sz="2000" i="1" dirty="0">
                <a:latin typeface="Times New Roman" pitchFamily="18" charset="0"/>
              </a:rPr>
              <a:t>D</a:t>
            </a:r>
            <a:r>
              <a:rPr lang="en-US" altLang="zh-CN" sz="2000" dirty="0">
                <a:latin typeface="Times New Roman" pitchFamily="18" charset="0"/>
              </a:rPr>
              <a:t>(</a:t>
            </a:r>
            <a:r>
              <a:rPr lang="en-US" altLang="zh-CN" sz="2000" i="1" dirty="0" err="1">
                <a:latin typeface="Times New Roman" pitchFamily="18" charset="0"/>
              </a:rPr>
              <a:t>e</a:t>
            </a:r>
            <a:r>
              <a:rPr lang="en-US" altLang="zh-CN" sz="2000" i="1" baseline="-25000" dirty="0" err="1">
                <a:latin typeface="Times New Roman" pitchFamily="18" charset="0"/>
              </a:rPr>
              <a:t>i</a:t>
            </a:r>
            <a:r>
              <a:rPr lang="en-US" altLang="zh-CN" sz="2000" dirty="0">
                <a:latin typeface="Times New Roman" pitchFamily="18" charset="0"/>
              </a:rPr>
              <a:t>=1)</a:t>
            </a:r>
            <a:r>
              <a:rPr lang="zh-CN" altLang="en-US" sz="2000" dirty="0"/>
              <a:t>中</a:t>
            </a:r>
            <a:r>
              <a:rPr lang="zh-CN" altLang="en-US" sz="2000" dirty="0">
                <a:latin typeface="Times New Roman" pitchFamily="18" charset="0"/>
              </a:rPr>
              <a:t>的词项的某个属性值之和。再假定对于不出现在</a:t>
            </a:r>
            <a:r>
              <a:rPr lang="en-US" altLang="zh-CN" sz="2000" dirty="0">
                <a:latin typeface="Times New Roman" pitchFamily="18" charset="0"/>
              </a:rPr>
              <a:t>Q</a:t>
            </a:r>
            <a:r>
              <a:rPr lang="zh-CN" altLang="en-US" sz="2000" dirty="0">
                <a:latin typeface="Times New Roman" pitchFamily="18" charset="0"/>
              </a:rPr>
              <a:t>中的词项，有</a:t>
            </a:r>
            <a:r>
              <a:rPr lang="en-US" altLang="zh-CN" sz="2000" i="1" dirty="0">
                <a:latin typeface="Times New Roman" pitchFamily="18" charset="0"/>
              </a:rPr>
              <a:t>p</a:t>
            </a:r>
            <a:r>
              <a:rPr lang="en-US" altLang="zh-CN" sz="2000" i="1" baseline="-25000" dirty="0">
                <a:latin typeface="Times New Roman" pitchFamily="18" charset="0"/>
              </a:rPr>
              <a:t>i</a:t>
            </a:r>
            <a:r>
              <a:rPr lang="en-US" altLang="zh-CN" sz="2000" dirty="0">
                <a:latin typeface="Times New Roman" pitchFamily="18" charset="0"/>
              </a:rPr>
              <a:t>=</a:t>
            </a:r>
            <a:r>
              <a:rPr lang="en-US" altLang="zh-CN" sz="2000" i="1" dirty="0" err="1">
                <a:latin typeface="Times New Roman" pitchFamily="18" charset="0"/>
              </a:rPr>
              <a:t>q</a:t>
            </a:r>
            <a:r>
              <a:rPr lang="en-US" altLang="zh-CN" sz="2000" i="1" baseline="-25000" dirty="0" err="1">
                <a:latin typeface="Times New Roman" pitchFamily="18" charset="0"/>
              </a:rPr>
              <a:t>i</a:t>
            </a:r>
            <a:r>
              <a:rPr lang="zh-CN" altLang="en-US" sz="2000" dirty="0">
                <a:latin typeface="Times New Roman" pitchFamily="18" charset="0"/>
              </a:rPr>
              <a:t>，则得到</a:t>
            </a:r>
            <a:r>
              <a:rPr lang="zh-CN" altLang="en-US" sz="2000" dirty="0"/>
              <a:t>所有出现在</a:t>
            </a:r>
            <a:r>
              <a:rPr lang="en-US" altLang="zh-CN" sz="2000" i="1" dirty="0">
                <a:latin typeface="Times New Roman" pitchFamily="18" charset="0"/>
              </a:rPr>
              <a:t>Q</a:t>
            </a:r>
            <a:r>
              <a:rPr lang="en-US" altLang="zh-CN" sz="2000" dirty="0">
                <a:latin typeface="Times New Roman" pitchFamily="18" charset="0"/>
              </a:rPr>
              <a:t>∩D</a:t>
            </a:r>
            <a:r>
              <a:rPr lang="zh-CN" altLang="en-US" sz="2000" dirty="0">
                <a:latin typeface="Times New Roman" pitchFamily="18" charset="0"/>
              </a:rPr>
              <a:t>中的词项的属性值之和</a:t>
            </a:r>
          </a:p>
        </p:txBody>
      </p:sp>
      <p:sp>
        <p:nvSpPr>
          <p:cNvPr id="167961" name="Text Box 25"/>
          <p:cNvSpPr txBox="1">
            <a:spLocks noChangeArrowheads="1"/>
          </p:cNvSpPr>
          <p:nvPr/>
        </p:nvSpPr>
        <p:spPr bwMode="auto">
          <a:xfrm>
            <a:off x="0" y="3933056"/>
            <a:ext cx="1733515"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D</a:t>
            </a:r>
            <a:r>
              <a:rPr lang="zh-CN" altLang="en-US" sz="1400" dirty="0">
                <a:solidFill>
                  <a:schemeClr val="tx1"/>
                </a:solidFill>
                <a:latin typeface="Times New Roman" pitchFamily="18" charset="0"/>
                <a:ea typeface="黑体" pitchFamily="49" charset="-122"/>
              </a:rPr>
              <a:t>中权重</a:t>
            </a:r>
            <a:r>
              <a:rPr lang="en-US" altLang="zh-CN" sz="1400" dirty="0">
                <a:solidFill>
                  <a:schemeClr val="tx1"/>
                </a:solidFill>
                <a:latin typeface="Times New Roman" pitchFamily="18" charset="0"/>
                <a:ea typeface="黑体" pitchFamily="49" charset="-122"/>
              </a:rPr>
              <a:t>0</a:t>
            </a:r>
            <a:r>
              <a:rPr lang="zh-CN" altLang="en-US" sz="1400" dirty="0">
                <a:solidFill>
                  <a:schemeClr val="tx1"/>
                </a:solidFill>
                <a:latin typeface="Times New Roman" pitchFamily="18" charset="0"/>
                <a:ea typeface="黑体" pitchFamily="49" charset="-122"/>
              </a:rPr>
              <a:t>或</a:t>
            </a:r>
            <a:r>
              <a:rPr lang="en-US" altLang="zh-CN" sz="1400" dirty="0">
                <a:solidFill>
                  <a:schemeClr val="tx1"/>
                </a:solidFill>
                <a:latin typeface="Times New Roman" pitchFamily="18" charset="0"/>
                <a:ea typeface="黑体" pitchFamily="49" charset="-122"/>
              </a:rPr>
              <a:t>1</a:t>
            </a:r>
          </a:p>
        </p:txBody>
      </p:sp>
      <p:sp>
        <p:nvSpPr>
          <p:cNvPr id="167962" name="Text Box 26"/>
          <p:cNvSpPr txBox="1">
            <a:spLocks noChangeArrowheads="1"/>
          </p:cNvSpPr>
          <p:nvPr/>
        </p:nvSpPr>
        <p:spPr bwMode="auto">
          <a:xfrm>
            <a:off x="3744912" y="5306748"/>
            <a:ext cx="2195240"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中权重，只与</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相关</a:t>
            </a:r>
          </a:p>
        </p:txBody>
      </p:sp>
      <p:sp>
        <p:nvSpPr>
          <p:cNvPr id="167963" name="Line 27"/>
          <p:cNvSpPr>
            <a:spLocks noChangeShapeType="1"/>
          </p:cNvSpPr>
          <p:nvPr/>
        </p:nvSpPr>
        <p:spPr bwMode="auto">
          <a:xfrm>
            <a:off x="3529012" y="5194988"/>
            <a:ext cx="383717"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4" name="Line 28"/>
          <p:cNvSpPr>
            <a:spLocks noChangeShapeType="1"/>
          </p:cNvSpPr>
          <p:nvPr/>
        </p:nvSpPr>
        <p:spPr bwMode="auto">
          <a:xfrm flipH="1" flipV="1">
            <a:off x="1619671" y="4149079"/>
            <a:ext cx="698820" cy="15734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5" name="Rectangle 29"/>
          <p:cNvSpPr>
            <a:spLocks noChangeArrowheads="1"/>
          </p:cNvSpPr>
          <p:nvPr/>
        </p:nvSpPr>
        <p:spPr bwMode="auto">
          <a:xfrm>
            <a:off x="6516216" y="4221088"/>
            <a:ext cx="1474862" cy="439347"/>
          </a:xfrm>
          <a:prstGeom prst="rect">
            <a:avLst/>
          </a:prstGeom>
          <a:noFill/>
          <a:ln w="9525">
            <a:solidFill>
              <a:schemeClr val="hlink"/>
            </a:solidFill>
            <a:miter lim="800000"/>
            <a:headEnd/>
            <a:tailEnd/>
          </a:ln>
          <a:effectLst/>
        </p:spPr>
        <p:txBody>
          <a:bodyPr wrap="none" anchor="ctr"/>
          <a:lstStyle/>
          <a:p>
            <a:endParaRPr lang="zh-CN" altLang="en-US" dirty="0">
              <a:solidFill>
                <a:srgbClr val="FF0000"/>
              </a:solidFill>
              <a:latin typeface="Times New Roman" pitchFamily="18" charset="0"/>
              <a:ea typeface="黑体" pitchFamily="49" charset="-122"/>
            </a:endParaRPr>
          </a:p>
        </p:txBody>
      </p:sp>
      <p:sp>
        <p:nvSpPr>
          <p:cNvPr id="167966" name="Text Box 30"/>
          <p:cNvSpPr txBox="1">
            <a:spLocks noChangeArrowheads="1"/>
          </p:cNvSpPr>
          <p:nvPr/>
        </p:nvSpPr>
        <p:spPr bwMode="auto">
          <a:xfrm>
            <a:off x="2016125" y="5974935"/>
            <a:ext cx="6392446"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最原始的</a:t>
            </a:r>
            <a:r>
              <a:rPr lang="en-US" altLang="zh-CN" sz="1600" dirty="0">
                <a:solidFill>
                  <a:schemeClr val="hlink"/>
                </a:solidFill>
                <a:latin typeface="Times New Roman" pitchFamily="18" charset="0"/>
                <a:ea typeface="黑体" pitchFamily="49" charset="-122"/>
              </a:rPr>
              <a:t>BIM</a:t>
            </a:r>
            <a:r>
              <a:rPr lang="zh-CN" altLang="en-US" sz="1600" dirty="0">
                <a:solidFill>
                  <a:schemeClr val="hlink"/>
                </a:solidFill>
                <a:latin typeface="Times New Roman" pitchFamily="18" charset="0"/>
                <a:ea typeface="黑体" pitchFamily="49" charset="-122"/>
              </a:rPr>
              <a:t>模型的计算公式，其中最关键是</a:t>
            </a:r>
            <a:r>
              <a:rPr lang="en-US" altLang="zh-CN" sz="1600" i="1" dirty="0">
                <a:solidFill>
                  <a:schemeClr val="hlink"/>
                </a:solidFill>
                <a:latin typeface="Times New Roman" pitchFamily="18" charset="0"/>
                <a:ea typeface="黑体" pitchFamily="49" charset="-122"/>
              </a:rPr>
              <a:t>p</a:t>
            </a:r>
            <a:r>
              <a:rPr lang="en-US" altLang="zh-CN" sz="1600" i="1" baseline="-25000" dirty="0">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a:t>
            </a:r>
            <a:r>
              <a:rPr lang="en-US" altLang="zh-CN" sz="1600" i="1" dirty="0" err="1">
                <a:solidFill>
                  <a:schemeClr val="hlink"/>
                </a:solidFill>
                <a:latin typeface="Times New Roman" pitchFamily="18" charset="0"/>
                <a:ea typeface="黑体" pitchFamily="49" charset="-122"/>
              </a:rPr>
              <a:t>q</a:t>
            </a:r>
            <a:r>
              <a:rPr lang="en-US" altLang="zh-CN" sz="1600" i="1" baseline="-25000" dirty="0" err="1">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的计算！</a:t>
            </a:r>
          </a:p>
        </p:txBody>
      </p:sp>
      <p:sp>
        <p:nvSpPr>
          <p:cNvPr id="167968" name="Text Box 32"/>
          <p:cNvSpPr txBox="1">
            <a:spLocks noChangeArrowheads="1"/>
          </p:cNvSpPr>
          <p:nvPr/>
        </p:nvSpPr>
        <p:spPr bwMode="auto">
          <a:xfrm>
            <a:off x="0" y="5301208"/>
            <a:ext cx="1962727"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类似于向量内积计算</a:t>
            </a:r>
          </a:p>
        </p:txBody>
      </p:sp>
      <p:sp>
        <p:nvSpPr>
          <p:cNvPr id="167969" name="Rectangle 33"/>
          <p:cNvSpPr>
            <a:spLocks noChangeArrowheads="1"/>
          </p:cNvSpPr>
          <p:nvPr/>
        </p:nvSpPr>
        <p:spPr bwMode="auto">
          <a:xfrm>
            <a:off x="2555776" y="4221088"/>
            <a:ext cx="936104" cy="504056"/>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0" name="Rectangle 34"/>
          <p:cNvSpPr>
            <a:spLocks noChangeArrowheads="1"/>
          </p:cNvSpPr>
          <p:nvPr/>
        </p:nvSpPr>
        <p:spPr bwMode="auto">
          <a:xfrm>
            <a:off x="2411760" y="4293096"/>
            <a:ext cx="152807" cy="31817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2" name="Text Box 36"/>
          <p:cNvSpPr txBox="1">
            <a:spLocks noChangeArrowheads="1"/>
          </p:cNvSpPr>
          <p:nvPr/>
        </p:nvSpPr>
        <p:spPr bwMode="auto">
          <a:xfrm>
            <a:off x="7380312" y="3140968"/>
            <a:ext cx="1385454" cy="646331"/>
          </a:xfrm>
          <a:prstGeom prst="rect">
            <a:avLst/>
          </a:prstGeom>
          <a:noFill/>
          <a:ln w="9525">
            <a:noFill/>
            <a:miter lim="800000"/>
            <a:headEnd/>
            <a:tailEnd/>
          </a:ln>
          <a:effectLst/>
        </p:spPr>
        <p:txBody>
          <a:bodyPr wrap="square">
            <a:spAutoFit/>
          </a:bodyPr>
          <a:lstStyle/>
          <a:p>
            <a:pPr>
              <a:spcBef>
                <a:spcPct val="50000"/>
              </a:spcBef>
            </a:pPr>
            <a:r>
              <a:rPr lang="zh-CN" altLang="en-US" sz="1200" dirty="0">
                <a:solidFill>
                  <a:schemeClr val="tx1"/>
                </a:solidFill>
                <a:latin typeface="Times New Roman" pitchFamily="18" charset="0"/>
                <a:ea typeface="黑体" pitchFamily="49" charset="-122"/>
              </a:rPr>
              <a:t>假设对不属于</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的</a:t>
            </a:r>
            <a:r>
              <a:rPr lang="en-US" altLang="zh-CN" sz="1200" dirty="0">
                <a:solidFill>
                  <a:schemeClr val="tx1"/>
                </a:solidFill>
                <a:latin typeface="Times New Roman" pitchFamily="18" charset="0"/>
                <a:ea typeface="黑体" pitchFamily="49" charset="-122"/>
              </a:rPr>
              <a:t>term, </a:t>
            </a:r>
            <a:r>
              <a:rPr lang="en-US" altLang="zh-CN" sz="1200" i="1" dirty="0">
                <a:solidFill>
                  <a:schemeClr val="tx1"/>
                </a:solidFill>
                <a:latin typeface="Times New Roman" pitchFamily="18" charset="0"/>
                <a:ea typeface="黑体" pitchFamily="49" charset="-122"/>
              </a:rPr>
              <a:t>p</a:t>
            </a:r>
            <a:r>
              <a:rPr lang="en-US" altLang="zh-CN" sz="1200" baseline="-25000" dirty="0">
                <a:solidFill>
                  <a:schemeClr val="tx1"/>
                </a:solidFill>
                <a:latin typeface="Times New Roman" pitchFamily="18" charset="0"/>
                <a:ea typeface="黑体" pitchFamily="49" charset="-122"/>
              </a:rPr>
              <a:t>i</a:t>
            </a:r>
            <a:r>
              <a:rPr lang="en-US" altLang="zh-CN" sz="1200" dirty="0">
                <a:solidFill>
                  <a:schemeClr val="tx1"/>
                </a:solidFill>
                <a:latin typeface="Times New Roman" pitchFamily="18" charset="0"/>
                <a:ea typeface="黑体" pitchFamily="49" charset="-122"/>
              </a:rPr>
              <a:t>=</a:t>
            </a:r>
            <a:r>
              <a:rPr lang="en-US" altLang="zh-CN" sz="1200" i="1" dirty="0" err="1">
                <a:solidFill>
                  <a:schemeClr val="tx1"/>
                </a:solidFill>
                <a:latin typeface="Times New Roman" pitchFamily="18" charset="0"/>
                <a:ea typeface="黑体" pitchFamily="49" charset="-122"/>
              </a:rPr>
              <a:t>q</a:t>
            </a:r>
            <a:r>
              <a:rPr lang="en-US" altLang="zh-CN" sz="1200" i="1" baseline="-25000" dirty="0" err="1">
                <a:solidFill>
                  <a:schemeClr val="tx1"/>
                </a:solidFill>
                <a:latin typeface="Times New Roman" pitchFamily="18" charset="0"/>
                <a:ea typeface="黑体" pitchFamily="49" charset="-122"/>
              </a:rPr>
              <a:t>i</a:t>
            </a:r>
            <a:r>
              <a:rPr lang="zh-CN" altLang="en-US" sz="1200" dirty="0">
                <a:solidFill>
                  <a:schemeClr val="tx1"/>
                </a:solidFill>
                <a:latin typeface="Times New Roman" pitchFamily="18" charset="0"/>
                <a:ea typeface="黑体" pitchFamily="49" charset="-122"/>
              </a:rPr>
              <a:t>， 则此项为零</a:t>
            </a:r>
          </a:p>
        </p:txBody>
      </p:sp>
      <p:sp>
        <p:nvSpPr>
          <p:cNvPr id="167976" name="Line 40"/>
          <p:cNvSpPr>
            <a:spLocks noChangeShapeType="1"/>
          </p:cNvSpPr>
          <p:nvPr/>
        </p:nvSpPr>
        <p:spPr bwMode="auto">
          <a:xfrm flipH="1">
            <a:off x="1043608" y="4509120"/>
            <a:ext cx="1001738" cy="713279"/>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7" name="Line 41"/>
          <p:cNvSpPr>
            <a:spLocks noChangeShapeType="1"/>
          </p:cNvSpPr>
          <p:nvPr/>
        </p:nvSpPr>
        <p:spPr bwMode="auto">
          <a:xfrm flipV="1">
            <a:off x="7812360" y="3861048"/>
            <a:ext cx="0" cy="316431"/>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8" name="Rectangle 42"/>
          <p:cNvSpPr>
            <a:spLocks noChangeArrowheads="1"/>
          </p:cNvSpPr>
          <p:nvPr/>
        </p:nvSpPr>
        <p:spPr bwMode="auto">
          <a:xfrm>
            <a:off x="6372200" y="3645024"/>
            <a:ext cx="835348" cy="587406"/>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9" name="Text Box 43"/>
          <p:cNvSpPr txBox="1">
            <a:spLocks noChangeArrowheads="1"/>
          </p:cNvSpPr>
          <p:nvPr/>
        </p:nvSpPr>
        <p:spPr bwMode="auto">
          <a:xfrm>
            <a:off x="6660232" y="2996952"/>
            <a:ext cx="614626"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常数</a:t>
            </a:r>
          </a:p>
        </p:txBody>
      </p:sp>
      <p:sp>
        <p:nvSpPr>
          <p:cNvPr id="167980" name="Line 44"/>
          <p:cNvSpPr>
            <a:spLocks noChangeShapeType="1"/>
          </p:cNvSpPr>
          <p:nvPr/>
        </p:nvSpPr>
        <p:spPr bwMode="auto">
          <a:xfrm flipV="1">
            <a:off x="6804248" y="3356992"/>
            <a:ext cx="0"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 name="对象 20"/>
          <p:cNvGraphicFramePr>
            <a:graphicFrameLocks noChangeAspect="1"/>
          </p:cNvGraphicFramePr>
          <p:nvPr/>
        </p:nvGraphicFramePr>
        <p:xfrm>
          <a:off x="1907704" y="5373216"/>
          <a:ext cx="1080120" cy="540060"/>
        </p:xfrm>
        <a:graphic>
          <a:graphicData uri="http://schemas.openxmlformats.org/presentationml/2006/ole">
            <mc:AlternateContent xmlns:mc="http://schemas.openxmlformats.org/markup-compatibility/2006">
              <mc:Choice xmlns:v="urn:schemas-microsoft-com:vml" Requires="v">
                <p:oleObj spid="_x0000_s1080351" name="公式" r:id="rId6" imgW="761760" imgH="380880" progId="Equation.3">
                  <p:embed/>
                </p:oleObj>
              </mc:Choice>
              <mc:Fallback>
                <p:oleObj name="公式" r:id="rId6" imgW="761760" imgH="380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5373216"/>
                        <a:ext cx="1080120" cy="54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65"/>
                                        </p:tgtEl>
                                        <p:attrNameLst>
                                          <p:attrName>style.visibility</p:attrName>
                                        </p:attrNameLst>
                                      </p:cBhvr>
                                      <p:to>
                                        <p:strVal val="visible"/>
                                      </p:to>
                                    </p:set>
                                    <p:animEffect transition="in" filter="blinds(horizontal)">
                                      <p:cBhvr>
                                        <p:cTn id="7" dur="500"/>
                                        <p:tgtEl>
                                          <p:spTgt spid="167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66"/>
                                        </p:tgtEl>
                                        <p:attrNameLst>
                                          <p:attrName>style.visibility</p:attrName>
                                        </p:attrNameLst>
                                      </p:cBhvr>
                                      <p:to>
                                        <p:strVal val="visible"/>
                                      </p:to>
                                    </p:set>
                                    <p:animEffect transition="in" filter="blinds(horizontal)">
                                      <p:cBhvr>
                                        <p:cTn id="12" dur="500"/>
                                        <p:tgtEl>
                                          <p:spTgt spid="167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5" grpId="0" animBg="1"/>
      <p:bldP spid="1679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extLst>
                    <a:ext uri="{9D8B030D-6E8A-4147-A177-3AD203B41FA5}">
                      <a16:colId xmlns:a16="http://schemas.microsoft.com/office/drawing/2014/main" val="20000"/>
                    </a:ext>
                  </a:extLst>
                </a:gridCol>
                <a:gridCol w="21828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36</a:t>
            </a:fld>
            <a:endParaRPr lang="en-US" altLang="zh-CN"/>
          </a:p>
        </p:txBody>
      </p:sp>
      <p:graphicFrame>
        <p:nvGraphicFramePr>
          <p:cNvPr id="184349" name="Object 29"/>
          <p:cNvGraphicFramePr>
            <a:graphicFrameLocks noGrp="1" noChangeAspect="1"/>
          </p:cNvGraphicFramePr>
          <p:nvPr>
            <p:ph sz="quarter" idx="4294967295"/>
          </p:nvPr>
        </p:nvGraphicFramePr>
        <p:xfrm>
          <a:off x="1115616" y="5301208"/>
          <a:ext cx="2501900" cy="1368425"/>
        </p:xfrm>
        <a:graphic>
          <a:graphicData uri="http://schemas.openxmlformats.org/presentationml/2006/ole">
            <mc:AlternateContent xmlns:mc="http://schemas.openxmlformats.org/markup-compatibility/2006">
              <mc:Choice xmlns:v="urn:schemas-microsoft-com:vml" Requires="v">
                <p:oleObj spid="_x0000_s1081374" name="Equation" r:id="rId4" imgW="1625400" imgH="888840" progId="">
                  <p:embed/>
                </p:oleObj>
              </mc:Choice>
              <mc:Fallback>
                <p:oleObj name="Equation" r:id="rId4" imgW="1625400" imgH="8888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5301208"/>
                        <a:ext cx="25019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5" name="Object 35"/>
          <p:cNvGraphicFramePr>
            <a:graphicFrameLocks noGrp="1" noChangeAspect="1"/>
          </p:cNvGraphicFramePr>
          <p:nvPr>
            <p:ph sz="quarter" idx="4294967295"/>
          </p:nvPr>
        </p:nvGraphicFramePr>
        <p:xfrm>
          <a:off x="5436096" y="5384800"/>
          <a:ext cx="1766887" cy="1473200"/>
        </p:xfrm>
        <a:graphic>
          <a:graphicData uri="http://schemas.openxmlformats.org/presentationml/2006/ole">
            <mc:AlternateContent xmlns:mc="http://schemas.openxmlformats.org/markup-compatibility/2006">
              <mc:Choice xmlns:v="urn:schemas-microsoft-com:vml" Requires="v">
                <p:oleObj spid="_x0000_s1081375" name="Equation" r:id="rId6" imgW="1066680" imgH="888840" progId="">
                  <p:embed/>
                </p:oleObj>
              </mc:Choice>
              <mc:Fallback>
                <p:oleObj name="Equation" r:id="rId6" imgW="1066680" imgH="8888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5384800"/>
                        <a:ext cx="176688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RSJ</a:t>
            </a:r>
            <a:r>
              <a:rPr lang="zh-CN" altLang="en-US" dirty="0"/>
              <a:t>权重</a:t>
            </a:r>
          </a:p>
        </p:txBody>
      </p:sp>
      <p:sp>
        <p:nvSpPr>
          <p:cNvPr id="3" name="内容占位符 2"/>
          <p:cNvSpPr>
            <a:spLocks noGrp="1"/>
          </p:cNvSpPr>
          <p:nvPr>
            <p:ph idx="1"/>
          </p:nvPr>
        </p:nvSpPr>
        <p:spPr/>
        <p:txBody>
          <a:bodyPr/>
          <a:lstStyle/>
          <a:p>
            <a:r>
              <a:rPr lang="en-US" altLang="zh-CN" dirty="0"/>
              <a:t>Robertson &amp; </a:t>
            </a:r>
            <a:r>
              <a:rPr lang="en-US" altLang="zh-CN" dirty="0" err="1"/>
              <a:t>Spärck</a:t>
            </a:r>
            <a:r>
              <a:rPr lang="en-US" altLang="zh-CN" dirty="0"/>
              <a:t> Jones</a:t>
            </a:r>
            <a:r>
              <a:rPr lang="zh-CN" altLang="en-US" dirty="0"/>
              <a:t>权重</a:t>
            </a:r>
            <a:r>
              <a:rPr lang="en-US" altLang="zh-CN" dirty="0"/>
              <a:t>(RSJ</a:t>
            </a:r>
            <a:r>
              <a:rPr lang="zh-CN" altLang="en-US" dirty="0"/>
              <a:t>权重</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37</a:t>
            </a:fld>
            <a:endParaRPr lang="en-US"/>
          </a:p>
        </p:txBody>
      </p:sp>
      <p:sp>
        <p:nvSpPr>
          <p:cNvPr id="1165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5313" name="Object 1"/>
          <p:cNvGraphicFramePr>
            <a:graphicFrameLocks noChangeAspect="1"/>
          </p:cNvGraphicFramePr>
          <p:nvPr/>
        </p:nvGraphicFramePr>
        <p:xfrm>
          <a:off x="1043608" y="2636912"/>
          <a:ext cx="5616624" cy="957379"/>
        </p:xfrm>
        <a:graphic>
          <a:graphicData uri="http://schemas.openxmlformats.org/presentationml/2006/ole">
            <mc:AlternateContent xmlns:mc="http://schemas.openxmlformats.org/markup-compatibility/2006">
              <mc:Choice xmlns:v="urn:schemas-microsoft-com:vml" Requires="v">
                <p:oleObj spid="_x0000_s1165327" r:id="rId3" imgW="2514600" imgH="431800" progId="">
                  <p:embed/>
                </p:oleObj>
              </mc:Choice>
              <mc:Fallback>
                <p:oleObj r:id="rId3" imgW="2514600" imgH="43180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636912"/>
                        <a:ext cx="5616624" cy="957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dirty="0"/>
              <a:t>由于真实情况下，对于每个查询，无法事先得到相关文档集和不相关文档集，所以无法使用理想情况下的公式计算，因此必须进行估计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2" name="灯片编号占位符 6"/>
          <p:cNvSpPr>
            <a:spLocks noGrp="1"/>
          </p:cNvSpPr>
          <p:nvPr>
            <p:ph type="sldNum" sz="quarter" idx="12"/>
          </p:nvPr>
        </p:nvSpPr>
        <p:spPr/>
        <p:txBody>
          <a:bodyPr/>
          <a:lstStyle/>
          <a:p>
            <a:fld id="{46D4D0E9-47B2-425C-A46E-953078050C9B}" type="slidenum">
              <a:rPr lang="en-US" altLang="zh-CN"/>
              <a:pPr/>
              <a:t>39</a:t>
            </a:fld>
            <a:endParaRPr lang="en-US" altLang="zh-CN"/>
          </a:p>
        </p:txBody>
      </p:sp>
      <p:sp>
        <p:nvSpPr>
          <p:cNvPr id="175111" name="Text Box 7"/>
          <p:cNvSpPr txBox="1">
            <a:spLocks noChangeArrowheads="1"/>
          </p:cNvSpPr>
          <p:nvPr/>
        </p:nvSpPr>
        <p:spPr bwMode="auto">
          <a:xfrm>
            <a:off x="5076081" y="5667648"/>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3" name="Text Box 9"/>
          <p:cNvSpPr txBox="1">
            <a:spLocks noChangeArrowheads="1"/>
          </p:cNvSpPr>
          <p:nvPr/>
        </p:nvSpPr>
        <p:spPr bwMode="auto">
          <a:xfrm>
            <a:off x="1547664" y="5949280"/>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中的词项的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graphicFrame>
        <p:nvGraphicFramePr>
          <p:cNvPr id="10" name="对象 9"/>
          <p:cNvGraphicFramePr>
            <a:graphicFrameLocks noChangeAspect="1"/>
          </p:cNvGraphicFramePr>
          <p:nvPr/>
        </p:nvGraphicFramePr>
        <p:xfrm>
          <a:off x="3131840" y="3068959"/>
          <a:ext cx="4680520" cy="2730937"/>
        </p:xfrm>
        <a:graphic>
          <a:graphicData uri="http://schemas.openxmlformats.org/presentationml/2006/ole">
            <mc:AlternateContent xmlns:mc="http://schemas.openxmlformats.org/markup-compatibility/2006">
              <mc:Choice xmlns:v="urn:schemas-microsoft-com:vml" Requires="v">
                <p:oleObj spid="_x0000_s1082385" name="公式" r:id="rId4" imgW="2361960" imgH="1549080" progId="Equation.3">
                  <p:embed/>
                </p:oleObj>
              </mc:Choice>
              <mc:Fallback>
                <p:oleObj name="公式" r:id="rId4" imgW="2361960" imgH="15490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068959"/>
                        <a:ext cx="4680520" cy="273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10"/>
          <p:cNvSpPr>
            <a:spLocks noGrp="1"/>
          </p:cNvSpPr>
          <p:nvPr>
            <p:ph idx="1"/>
          </p:nvPr>
        </p:nvSpPr>
        <p:spPr>
          <a:xfrm>
            <a:off x="611560" y="1556792"/>
            <a:ext cx="8229600" cy="4953000"/>
          </a:xfrm>
        </p:spPr>
        <p:txBody>
          <a:bodyPr/>
          <a:lstStyle/>
          <a:p>
            <a:r>
              <a:rPr lang="zh-CN" altLang="en-US" dirty="0"/>
              <a:t>初始情况：检索初始并没有相关和不相关文档集合，此时可以进行假设： </a:t>
            </a:r>
            <a:r>
              <a:rPr lang="en-US" altLang="zh-CN" i="1" dirty="0"/>
              <a:t>p</a:t>
            </a:r>
            <a:r>
              <a:rPr lang="en-US" altLang="zh-CN" i="1" baseline="-25000" dirty="0"/>
              <a:t>i</a:t>
            </a:r>
            <a:r>
              <a:rPr lang="zh-CN" altLang="en-US" dirty="0"/>
              <a:t>是常数， </a:t>
            </a:r>
            <a:r>
              <a:rPr lang="en-US" altLang="zh-CN" i="1" dirty="0" err="1"/>
              <a:t>q</a:t>
            </a:r>
            <a:r>
              <a:rPr lang="en-US" altLang="zh-CN" i="1" baseline="-25000" dirty="0" err="1"/>
              <a:t>i</a:t>
            </a:r>
            <a:r>
              <a:rPr lang="zh-CN" altLang="en-US" dirty="0"/>
              <a:t>近似等于</a:t>
            </a:r>
            <a:r>
              <a:rPr lang="en-US" altLang="zh-CN" dirty="0"/>
              <a:t>term </a:t>
            </a:r>
            <a:r>
              <a:rPr lang="en-US" altLang="zh-CN" i="1" dirty="0" err="1"/>
              <a:t>i</a:t>
            </a:r>
            <a:r>
              <a:rPr lang="zh-CN" altLang="en-US" dirty="0"/>
              <a:t>在所有文档集合中的分布</a:t>
            </a:r>
            <a:r>
              <a:rPr lang="en-US" altLang="zh-CN" dirty="0"/>
              <a:t>(</a:t>
            </a:r>
            <a:r>
              <a:rPr lang="zh-CN" altLang="en-US" dirty="0"/>
              <a:t>假定相关文档很少，</a:t>
            </a:r>
            <a:r>
              <a:rPr lang="en-US" altLang="zh-CN" i="1" dirty="0" err="1"/>
              <a:t>R</a:t>
            </a:r>
            <a:r>
              <a:rPr lang="en-US" altLang="zh-CN" i="1" baseline="-25000" dirty="0" err="1"/>
              <a:t>i</a:t>
            </a:r>
            <a:r>
              <a:rPr lang="en-US" altLang="zh-CN" dirty="0"/>
              <a:t>=</a:t>
            </a:r>
            <a:r>
              <a:rPr lang="en-US" altLang="zh-CN" i="1" dirty="0" err="1"/>
              <a:t>r</a:t>
            </a:r>
            <a:r>
              <a:rPr lang="en-US" altLang="zh-CN" i="1" baseline="-25000" dirty="0" err="1"/>
              <a:t>i</a:t>
            </a:r>
            <a:r>
              <a:rPr lang="en-US" altLang="zh-CN" dirty="0"/>
              <a:t>=0)</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linds(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3"/>
                                        </p:tgtEl>
                                        <p:attrNameLst>
                                          <p:attrName>style.visibility</p:attrName>
                                        </p:attrNameLst>
                                      </p:cBhvr>
                                      <p:to>
                                        <p:strVal val="visible"/>
                                      </p:to>
                                    </p:set>
                                    <p:animEffect transition="in" filter="blinds(horizontal)">
                                      <p:cBhvr>
                                        <p:cTn id="1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向量空间模型</a:t>
            </a:r>
          </a:p>
        </p:txBody>
      </p:sp>
      <p:sp>
        <p:nvSpPr>
          <p:cNvPr id="4" name="内容占位符 3"/>
          <p:cNvSpPr>
            <a:spLocks noGrp="1"/>
          </p:cNvSpPr>
          <p:nvPr>
            <p:ph idx="1"/>
          </p:nvPr>
        </p:nvSpPr>
        <p:spPr/>
        <p:txBody>
          <a:bodyPr/>
          <a:lstStyle/>
          <a:p>
            <a:r>
              <a:rPr lang="zh-CN" altLang="en-US" dirty="0"/>
              <a:t>文档表示成向量</a:t>
            </a:r>
            <a:endParaRPr lang="en-US" altLang="zh-CN" dirty="0"/>
          </a:p>
          <a:p>
            <a:endParaRPr lang="en-US" altLang="zh-CN" dirty="0"/>
          </a:p>
          <a:p>
            <a:r>
              <a:rPr lang="zh-CN" altLang="en-US" dirty="0"/>
              <a:t>查询也表示成向量</a:t>
            </a:r>
            <a:endParaRPr lang="en-US" altLang="zh-CN" dirty="0"/>
          </a:p>
          <a:p>
            <a:endParaRPr lang="en-US" altLang="zh-CN" dirty="0"/>
          </a:p>
          <a:p>
            <a:r>
              <a:rPr lang="zh-CN" altLang="en-US" dirty="0"/>
              <a:t>计算两个向量之间的相似度：余弦相似度、内积相似度等等</a:t>
            </a:r>
            <a:endParaRPr lang="en-US" altLang="zh-CN" dirty="0"/>
          </a:p>
          <a:p>
            <a:endParaRPr lang="en-US" altLang="zh-CN" dirty="0"/>
          </a:p>
          <a:p>
            <a:r>
              <a:rPr lang="zh-CN" altLang="en-US" dirty="0"/>
              <a:t>在向量表示中的词项权重计算方法主要是</a:t>
            </a:r>
            <a:r>
              <a:rPr lang="en-US" altLang="zh-CN" dirty="0" err="1"/>
              <a:t>tf-idf</a:t>
            </a:r>
            <a:r>
              <a:rPr lang="zh-CN" altLang="en-US" dirty="0"/>
              <a:t>公式，实际考虑</a:t>
            </a:r>
            <a:r>
              <a:rPr lang="en-US" altLang="zh-CN" dirty="0" err="1"/>
              <a:t>tf</a:t>
            </a:r>
            <a:r>
              <a:rPr lang="zh-CN" altLang="en-US" dirty="0"/>
              <a:t>、</a:t>
            </a:r>
            <a:r>
              <a:rPr lang="en-US" altLang="zh-CN" dirty="0" err="1"/>
              <a:t>idf</a:t>
            </a:r>
            <a:r>
              <a:rPr lang="zh-CN" altLang="en-US" dirty="0"/>
              <a:t>及文档长度</a:t>
            </a:r>
            <a:r>
              <a:rPr lang="en-US" altLang="zh-CN" dirty="0"/>
              <a:t>3</a:t>
            </a:r>
            <a:r>
              <a:rPr lang="zh-CN" altLang="en-US" dirty="0"/>
              <a:t>个因素</a:t>
            </a:r>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7156" name="Object 4"/>
          <p:cNvGraphicFramePr>
            <a:graphicFrameLocks noGrp="1" noChangeAspect="1"/>
          </p:cNvGraphicFramePr>
          <p:nvPr>
            <p:ph idx="1"/>
          </p:nvPr>
        </p:nvGraphicFramePr>
        <p:xfrm>
          <a:off x="1403648" y="4797152"/>
          <a:ext cx="1363712" cy="1558528"/>
        </p:xfrm>
        <a:graphic>
          <a:graphicData uri="http://schemas.openxmlformats.org/presentationml/2006/ole">
            <mc:AlternateContent xmlns:mc="http://schemas.openxmlformats.org/markup-compatibility/2006">
              <mc:Choice xmlns:v="urn:schemas-microsoft-com:vml" Requires="v">
                <p:oleObj spid="_x0000_s1083436" name="Equation" r:id="rId4" imgW="711000" imgH="812520" progId="">
                  <p:embed/>
                </p:oleObj>
              </mc:Choice>
              <mc:Fallback>
                <p:oleObj name="Equation" r:id="rId4" imgW="711000" imgH="8125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4797152"/>
                        <a:ext cx="1363712" cy="1558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7"/>
          <p:cNvSpPr>
            <a:spLocks noGrp="1"/>
          </p:cNvSpPr>
          <p:nvPr>
            <p:ph type="sldNum" sz="quarter" idx="12"/>
          </p:nvPr>
        </p:nvSpPr>
        <p:spPr/>
        <p:txBody>
          <a:bodyPr/>
          <a:lstStyle/>
          <a:p>
            <a:fld id="{8595596C-E2CF-428F-8CAF-38B5DAC81165}" type="slidenum">
              <a:rPr lang="en-US" altLang="zh-CN"/>
              <a:pPr/>
              <a:t>40</a:t>
            </a:fld>
            <a:endParaRPr lang="en-US" altLang="zh-CN"/>
          </a:p>
        </p:txBody>
      </p:sp>
      <p:sp>
        <p:nvSpPr>
          <p:cNvPr id="177155" name="Rectangle 3"/>
          <p:cNvSpPr>
            <a:spLocks noGrp="1" noChangeArrowheads="1"/>
          </p:cNvSpPr>
          <p:nvPr>
            <p:ph type="body" sz="half" idx="4294967295"/>
          </p:nvPr>
        </p:nvSpPr>
        <p:spPr>
          <a:xfrm>
            <a:off x="539553" y="1700808"/>
            <a:ext cx="7848871" cy="4320479"/>
          </a:xfrm>
        </p:spPr>
        <p:txBody>
          <a:bodyPr/>
          <a:lstStyle/>
          <a:p>
            <a:r>
              <a:rPr lang="zh-CN" altLang="en-US" sz="2800" dirty="0">
                <a:latin typeface="Times New Roman" pitchFamily="18" charset="0"/>
              </a:rPr>
              <a:t>基于前面的检索结果：假定检索出的结果集合</a:t>
            </a:r>
            <a:r>
              <a:rPr lang="en-US" altLang="zh-CN" sz="2800" i="1" dirty="0">
                <a:latin typeface="Times New Roman" pitchFamily="18" charset="0"/>
              </a:rPr>
              <a:t>V</a:t>
            </a:r>
            <a:r>
              <a:rPr lang="en-US" altLang="zh-CN" sz="2800" dirty="0">
                <a:latin typeface="Times New Roman" pitchFamily="18" charset="0"/>
              </a:rPr>
              <a:t>(</a:t>
            </a:r>
            <a:r>
              <a:rPr lang="zh-CN" altLang="en-US" sz="2800" dirty="0">
                <a:latin typeface="Times New Roman" pitchFamily="18" charset="0"/>
              </a:rPr>
              <a:t>可以把</a:t>
            </a:r>
            <a:r>
              <a:rPr lang="en-US" altLang="zh-CN" sz="2800" i="1" dirty="0">
                <a:latin typeface="Times New Roman" pitchFamily="18" charset="0"/>
              </a:rPr>
              <a:t>V</a:t>
            </a:r>
            <a:r>
              <a:rPr lang="zh-CN" altLang="en-US" sz="2800" dirty="0">
                <a:latin typeface="Times New Roman" pitchFamily="18" charset="0"/>
              </a:rPr>
              <a:t>看成全部的相关文档结合</a:t>
            </a:r>
            <a:r>
              <a:rPr lang="en-US" altLang="zh-CN" sz="2800" dirty="0">
                <a:latin typeface="Times New Roman" pitchFamily="18" charset="0"/>
              </a:rPr>
              <a:t>)</a:t>
            </a:r>
            <a:r>
              <a:rPr lang="zh-CN" altLang="en-US" sz="2800" dirty="0">
                <a:latin typeface="Times New Roman" pitchFamily="18" charset="0"/>
              </a:rPr>
              <a:t>，其中集合</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包含</a:t>
            </a:r>
            <a:r>
              <a:rPr lang="en-US" altLang="zh-CN" sz="2800" dirty="0">
                <a:latin typeface="Times New Roman" pitchFamily="18" charset="0"/>
              </a:rPr>
              <a:t>term </a:t>
            </a:r>
            <a:r>
              <a:rPr lang="en-US" altLang="zh-CN" sz="2800" i="1" dirty="0" err="1">
                <a:latin typeface="Times New Roman" pitchFamily="18" charset="0"/>
              </a:rPr>
              <a:t>i</a:t>
            </a:r>
            <a:r>
              <a:rPr lang="zh-CN" altLang="en-US" sz="2800" dirty="0">
                <a:latin typeface="Times New Roman" pitchFamily="18" charset="0"/>
              </a:rPr>
              <a:t>，则可以进一步进行计算</a:t>
            </a:r>
          </a:p>
          <a:p>
            <a:r>
              <a:rPr lang="zh-CN" altLang="en-US" sz="2800" dirty="0">
                <a:latin typeface="Times New Roman" pitchFamily="18" charset="0"/>
              </a:rPr>
              <a:t>避免较小的</a:t>
            </a:r>
            <a:r>
              <a:rPr lang="en-US" altLang="zh-CN" sz="2800" i="1" dirty="0">
                <a:latin typeface="Times New Roman" pitchFamily="18" charset="0"/>
              </a:rPr>
              <a:t>V</a:t>
            </a:r>
            <a:r>
              <a:rPr lang="zh-CN" altLang="en-US" sz="2800" dirty="0">
                <a:latin typeface="Times New Roman" pitchFamily="18" charset="0"/>
              </a:rPr>
              <a:t>和</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集合，加入常数或非常数平滑因子</a:t>
            </a:r>
            <a:r>
              <a:rPr lang="en-US" altLang="zh-CN" sz="2800" dirty="0">
                <a:latin typeface="Times New Roman" pitchFamily="18" charset="0"/>
              </a:rPr>
              <a:t>(</a:t>
            </a:r>
            <a:r>
              <a:rPr lang="zh-CN" altLang="en-US" sz="2800" dirty="0">
                <a:latin typeface="Times New Roman" pitchFamily="18" charset="0"/>
              </a:rPr>
              <a:t>以下用</a:t>
            </a:r>
            <a:r>
              <a:rPr lang="en-US" altLang="zh-CN" sz="2800" i="1" dirty="0">
                <a:latin typeface="Times New Roman" pitchFamily="18" charset="0"/>
              </a:rPr>
              <a:t>V</a:t>
            </a:r>
            <a:r>
              <a:rPr lang="zh-CN" altLang="en-US" sz="2800" dirty="0">
                <a:latin typeface="Times New Roman" pitchFamily="18" charset="0"/>
              </a:rPr>
              <a:t>和</a:t>
            </a:r>
            <a:r>
              <a:rPr lang="en-US" altLang="zh-CN" sz="2800" i="1" dirty="0">
                <a:latin typeface="Times New Roman" pitchFamily="18" charset="0"/>
              </a:rPr>
              <a:t>V</a:t>
            </a:r>
            <a:r>
              <a:rPr lang="en-US" altLang="zh-CN" sz="2800" i="1" baseline="-25000" dirty="0">
                <a:latin typeface="Times New Roman" pitchFamily="18" charset="0"/>
              </a:rPr>
              <a:t>i</a:t>
            </a:r>
            <a:r>
              <a:rPr lang="zh-CN" altLang="en-US" sz="2800" dirty="0">
                <a:latin typeface="Times New Roman" pitchFamily="18" charset="0"/>
              </a:rPr>
              <a:t>表示同名集合的大小</a:t>
            </a:r>
            <a:r>
              <a:rPr lang="en-US" altLang="zh-CN" sz="2800" dirty="0">
                <a:latin typeface="Times New Roman" pitchFamily="18" charset="0"/>
              </a:rPr>
              <a:t>)</a:t>
            </a:r>
          </a:p>
        </p:txBody>
      </p:sp>
      <p:graphicFrame>
        <p:nvGraphicFramePr>
          <p:cNvPr id="177159" name="Object 7"/>
          <p:cNvGraphicFramePr>
            <a:graphicFrameLocks noGrp="1" noChangeAspect="1"/>
          </p:cNvGraphicFramePr>
          <p:nvPr>
            <p:ph sz="quarter" idx="4294967295"/>
          </p:nvPr>
        </p:nvGraphicFramePr>
        <p:xfrm>
          <a:off x="3563888" y="4725144"/>
          <a:ext cx="1935204" cy="1512168"/>
        </p:xfrm>
        <a:graphic>
          <a:graphicData uri="http://schemas.openxmlformats.org/presentationml/2006/ole">
            <mc:AlternateContent xmlns:mc="http://schemas.openxmlformats.org/markup-compatibility/2006">
              <mc:Choice xmlns:v="urn:schemas-microsoft-com:vml" Requires="v">
                <p:oleObj spid="_x0000_s1083437" name="Equation" r:id="rId6" imgW="1041120" imgH="812520" progId="">
                  <p:embed/>
                </p:oleObj>
              </mc:Choice>
              <mc:Fallback>
                <p:oleObj name="Equation" r:id="rId6" imgW="1041120" imgH="8125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4725144"/>
                        <a:ext cx="1935204" cy="151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2" name="Object 10"/>
          <p:cNvGraphicFramePr>
            <a:graphicFrameLocks noChangeAspect="1"/>
          </p:cNvGraphicFramePr>
          <p:nvPr/>
        </p:nvGraphicFramePr>
        <p:xfrm>
          <a:off x="6300788" y="4292600"/>
          <a:ext cx="1769520" cy="2016720"/>
        </p:xfrm>
        <a:graphic>
          <a:graphicData uri="http://schemas.openxmlformats.org/presentationml/2006/ole">
            <mc:AlternateContent xmlns:mc="http://schemas.openxmlformats.org/markup-compatibility/2006">
              <mc:Choice xmlns:v="urn:schemas-microsoft-com:vml" Requires="v">
                <p:oleObj spid="_x0000_s1083438" name="Equation" r:id="rId8" imgW="1002960" imgH="1143000" progId="">
                  <p:embed/>
                </p:oleObj>
              </mc:Choice>
              <mc:Fallback>
                <p:oleObj name="Equation" r:id="rId8" imgW="1002960" imgH="11430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4292600"/>
                        <a:ext cx="1769520" cy="201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3" name="AutoShape 11"/>
          <p:cNvSpPr>
            <a:spLocks noChangeArrowheads="1"/>
          </p:cNvSpPr>
          <p:nvPr/>
        </p:nvSpPr>
        <p:spPr bwMode="auto">
          <a:xfrm>
            <a:off x="3059113" y="5300663"/>
            <a:ext cx="288925" cy="144462"/>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77164" name="AutoShape 12"/>
          <p:cNvSpPr>
            <a:spLocks noChangeArrowheads="1"/>
          </p:cNvSpPr>
          <p:nvPr/>
        </p:nvSpPr>
        <p:spPr bwMode="auto">
          <a:xfrm>
            <a:off x="5580063" y="5229225"/>
            <a:ext cx="288925" cy="144463"/>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模型小结</a:t>
            </a:r>
          </a:p>
        </p:txBody>
      </p:sp>
      <p:sp>
        <p:nvSpPr>
          <p:cNvPr id="355331" name="Rectangle 3"/>
          <p:cNvSpPr>
            <a:spLocks noGrp="1" noChangeArrowheads="1"/>
          </p:cNvSpPr>
          <p:nvPr>
            <p:ph idx="1"/>
          </p:nvPr>
        </p:nvSpPr>
        <p:spPr/>
        <p:txBody>
          <a:bodyPr/>
          <a:lstStyle/>
          <a:p>
            <a:pPr>
              <a:lnSpc>
                <a:spcPct val="90000"/>
              </a:lnSpc>
            </a:pPr>
            <a:r>
              <a:rPr lang="zh-CN" altLang="en-US" sz="3200" dirty="0">
                <a:latin typeface="Times New Roman" pitchFamily="18" charset="0"/>
              </a:rPr>
              <a:t>小结</a:t>
            </a:r>
            <a:r>
              <a:rPr lang="en-US" altLang="zh-CN" sz="3200" dirty="0">
                <a:latin typeface="Times New Roman" pitchFamily="18" charset="0"/>
              </a:rPr>
              <a:t>BIM</a:t>
            </a:r>
            <a:r>
              <a:rPr lang="zh-CN" altLang="en-US" sz="3200" dirty="0">
                <a:latin typeface="Times New Roman" pitchFamily="18" charset="0"/>
              </a:rPr>
              <a:t>计算过程：目标是求排序函数 </a:t>
            </a:r>
            <a:r>
              <a:rPr lang="en-US" altLang="zh-CN" sz="3200" i="1" dirty="0">
                <a:latin typeface="Times New Roman" pitchFamily="18" charset="0"/>
              </a:rPr>
              <a:t>P</a:t>
            </a:r>
            <a:r>
              <a:rPr lang="en-US" altLang="zh-CN" sz="3200" dirty="0">
                <a:latin typeface="Times New Roman" pitchFamily="18" charset="0"/>
              </a:rPr>
              <a:t>(</a:t>
            </a:r>
            <a:r>
              <a:rPr lang="en-US" altLang="zh-CN" sz="3200" i="1" dirty="0">
                <a:latin typeface="Times New Roman" pitchFamily="18" charset="0"/>
              </a:rPr>
              <a:t>D</a:t>
            </a:r>
            <a:r>
              <a:rPr lang="en-US" altLang="zh-CN" sz="3200" dirty="0">
                <a:latin typeface="Times New Roman" pitchFamily="18" charset="0"/>
              </a:rPr>
              <a:t>|</a:t>
            </a:r>
            <a:r>
              <a:rPr lang="en-US" altLang="zh-CN" sz="3200" i="1" dirty="0">
                <a:latin typeface="Times New Roman" pitchFamily="18" charset="0"/>
              </a:rPr>
              <a:t>R</a:t>
            </a:r>
            <a:r>
              <a:rPr lang="en-US" altLang="zh-CN" sz="3200" dirty="0">
                <a:latin typeface="Times New Roman" pitchFamily="18" charset="0"/>
              </a:rPr>
              <a:t>=1)/</a:t>
            </a:r>
            <a:r>
              <a:rPr lang="en-US" altLang="zh-CN" sz="3200" i="1" dirty="0">
                <a:latin typeface="Times New Roman" pitchFamily="18" charset="0"/>
              </a:rPr>
              <a:t>P</a:t>
            </a:r>
            <a:r>
              <a:rPr lang="en-US" altLang="zh-CN" sz="3200" dirty="0">
                <a:latin typeface="Times New Roman" pitchFamily="18" charset="0"/>
              </a:rPr>
              <a:t>(</a:t>
            </a:r>
            <a:r>
              <a:rPr lang="en-US" altLang="zh-CN" sz="3200" i="1" dirty="0">
                <a:latin typeface="Times New Roman" pitchFamily="18" charset="0"/>
              </a:rPr>
              <a:t>D</a:t>
            </a:r>
            <a:r>
              <a:rPr lang="en-US" altLang="zh-CN" sz="3200" dirty="0">
                <a:latin typeface="Times New Roman" pitchFamily="18" charset="0"/>
              </a:rPr>
              <a:t>|</a:t>
            </a:r>
            <a:r>
              <a:rPr lang="en-US" altLang="zh-CN" sz="3200" i="1" dirty="0">
                <a:latin typeface="Times New Roman" pitchFamily="18" charset="0"/>
              </a:rPr>
              <a:t>R</a:t>
            </a:r>
            <a:r>
              <a:rPr lang="en-US" altLang="zh-CN" sz="3200" dirty="0">
                <a:latin typeface="Times New Roman" pitchFamily="18" charset="0"/>
              </a:rPr>
              <a:t>=0)</a:t>
            </a:r>
          </a:p>
          <a:p>
            <a:pPr lvl="1">
              <a:lnSpc>
                <a:spcPct val="90000"/>
              </a:lnSpc>
            </a:pPr>
            <a:r>
              <a:rPr lang="zh-CN" altLang="en-US" sz="2800" dirty="0">
                <a:latin typeface="Times New Roman" pitchFamily="18" charset="0"/>
              </a:rPr>
              <a:t>首先估计或计算每个</a:t>
            </a:r>
            <a:r>
              <a:rPr lang="en-US" altLang="zh-CN" sz="2800" dirty="0">
                <a:latin typeface="Times New Roman" pitchFamily="18" charset="0"/>
              </a:rPr>
              <a:t>term</a:t>
            </a:r>
            <a:r>
              <a:rPr lang="zh-CN" altLang="en-US" sz="2800" dirty="0">
                <a:latin typeface="Times New Roman" pitchFamily="18" charset="0"/>
              </a:rPr>
              <a:t>分别在相关文档和不相关文档中的出现概率</a:t>
            </a:r>
            <a:r>
              <a:rPr lang="en-US" altLang="zh-CN" sz="2800" i="1" dirty="0">
                <a:latin typeface="Times New Roman" pitchFamily="18" charset="0"/>
              </a:rPr>
              <a:t>p</a:t>
            </a:r>
            <a:r>
              <a:rPr lang="en-US" altLang="zh-CN" sz="2800" i="1" baseline="-25000" dirty="0">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t</a:t>
            </a:r>
            <a:r>
              <a:rPr lang="en-US" altLang="zh-CN" sz="2800" dirty="0" err="1">
                <a:latin typeface="Times New Roman" pitchFamily="18" charset="0"/>
              </a:rPr>
              <a:t>|</a:t>
            </a:r>
            <a:r>
              <a:rPr lang="en-US" altLang="zh-CN" sz="2800" i="1" dirty="0" err="1">
                <a:latin typeface="Times New Roman" pitchFamily="18" charset="0"/>
              </a:rPr>
              <a:t>R</a:t>
            </a:r>
            <a:r>
              <a:rPr lang="en-US" altLang="zh-CN" sz="2800" dirty="0">
                <a:latin typeface="Times New Roman" pitchFamily="18" charset="0"/>
              </a:rPr>
              <a:t>=1)</a:t>
            </a:r>
            <a:r>
              <a:rPr lang="zh-CN" altLang="en-US" sz="2800" dirty="0">
                <a:latin typeface="Times New Roman" pitchFamily="18" charset="0"/>
              </a:rPr>
              <a:t>及</a:t>
            </a:r>
            <a:r>
              <a:rPr lang="en-US" altLang="zh-CN" sz="2800" i="1" dirty="0" err="1">
                <a:latin typeface="Times New Roman" pitchFamily="18" charset="0"/>
              </a:rPr>
              <a:t>q</a:t>
            </a:r>
            <a:r>
              <a:rPr lang="en-US" altLang="zh-CN" sz="2800" i="1" baseline="-25000" dirty="0" err="1">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t</a:t>
            </a:r>
            <a:r>
              <a:rPr lang="en-US" altLang="zh-CN" sz="2800" dirty="0" err="1">
                <a:latin typeface="Times New Roman" pitchFamily="18" charset="0"/>
              </a:rPr>
              <a:t>|</a:t>
            </a:r>
            <a:r>
              <a:rPr lang="en-US" altLang="zh-CN" sz="2800" i="1" dirty="0" err="1">
                <a:latin typeface="Times New Roman" pitchFamily="18" charset="0"/>
              </a:rPr>
              <a:t>R</a:t>
            </a:r>
            <a:r>
              <a:rPr lang="en-US" altLang="zh-CN" sz="2800" dirty="0">
                <a:latin typeface="Times New Roman" pitchFamily="18" charset="0"/>
              </a:rPr>
              <a:t>=0)</a:t>
            </a:r>
          </a:p>
          <a:p>
            <a:pPr lvl="1">
              <a:lnSpc>
                <a:spcPct val="90000"/>
              </a:lnSpc>
            </a:pPr>
            <a:endParaRPr lang="en-US" altLang="zh-CN" sz="2800" dirty="0">
              <a:latin typeface="Times New Roman" pitchFamily="18" charset="0"/>
            </a:endParaRPr>
          </a:p>
          <a:p>
            <a:pPr lvl="1">
              <a:lnSpc>
                <a:spcPct val="90000"/>
              </a:lnSpc>
            </a:pPr>
            <a:r>
              <a:rPr lang="zh-CN" altLang="en-US" sz="2800" dirty="0">
                <a:latin typeface="Times New Roman" pitchFamily="18" charset="0"/>
              </a:rPr>
              <a:t>然后根据独立性假设，将</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en-US" altLang="zh-CN" sz="2800" i="1" dirty="0">
                <a:latin typeface="Times New Roman" pitchFamily="18" charset="0"/>
              </a:rPr>
              <a:t>R</a:t>
            </a:r>
            <a:r>
              <a:rPr lang="en-US" altLang="zh-CN" sz="2800" dirty="0">
                <a:latin typeface="Times New Roman" pitchFamily="18" charset="0"/>
              </a:rPr>
              <a:t>=1)/</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en-US" altLang="zh-CN" sz="2800" i="1" dirty="0">
                <a:latin typeface="Times New Roman" pitchFamily="18" charset="0"/>
              </a:rPr>
              <a:t>R</a:t>
            </a:r>
            <a:r>
              <a:rPr lang="en-US" altLang="zh-CN" sz="2800" dirty="0">
                <a:latin typeface="Times New Roman" pitchFamily="18" charset="0"/>
              </a:rPr>
              <a:t>=0) </a:t>
            </a:r>
            <a:r>
              <a:rPr lang="zh-CN" altLang="en-US" sz="2800" dirty="0">
                <a:latin typeface="Times New Roman" pitchFamily="18" charset="0"/>
              </a:rPr>
              <a:t>转化为</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和</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的某种组合，将</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和</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代入即可求解。</a:t>
            </a:r>
          </a:p>
        </p:txBody>
      </p:sp>
      <p:sp>
        <p:nvSpPr>
          <p:cNvPr id="6" name="灯片编号占位符 5"/>
          <p:cNvSpPr>
            <a:spLocks noGrp="1"/>
          </p:cNvSpPr>
          <p:nvPr>
            <p:ph type="sldNum" sz="quarter" idx="12"/>
          </p:nvPr>
        </p:nvSpPr>
        <p:spPr/>
        <p:txBody>
          <a:bodyPr/>
          <a:lstStyle/>
          <a:p>
            <a:fld id="{F246458E-7A20-4437-AD9A-39A60EC5D139}" type="slidenum">
              <a:rPr lang="en-US" altLang="zh-CN"/>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模型的优缺点</a:t>
            </a:r>
          </a:p>
        </p:txBody>
      </p:sp>
      <p:sp>
        <p:nvSpPr>
          <p:cNvPr id="327683" name="Rectangle 3"/>
          <p:cNvSpPr>
            <a:spLocks noGrp="1" noChangeArrowheads="1"/>
          </p:cNvSpPr>
          <p:nvPr>
            <p:ph idx="1"/>
          </p:nvPr>
        </p:nvSpPr>
        <p:spPr/>
        <p:txBody>
          <a:bodyPr/>
          <a:lstStyle/>
          <a:p>
            <a:r>
              <a:rPr lang="zh-CN" altLang="en-US" sz="3600" dirty="0"/>
              <a:t>优缺点：</a:t>
            </a:r>
          </a:p>
          <a:p>
            <a:pPr lvl="1"/>
            <a:r>
              <a:rPr lang="zh-CN" altLang="en-US" sz="3200" dirty="0"/>
              <a:t>优点：</a:t>
            </a:r>
          </a:p>
          <a:p>
            <a:pPr lvl="2"/>
            <a:r>
              <a:rPr lang="en-US" altLang="zh-CN" sz="2800" dirty="0">
                <a:latin typeface="Times New Roman" pitchFamily="18" charset="0"/>
              </a:rPr>
              <a:t>BIM</a:t>
            </a:r>
            <a:r>
              <a:rPr lang="zh-CN" altLang="en-US" sz="2800" dirty="0">
                <a:latin typeface="Times New Roman" pitchFamily="18" charset="0"/>
              </a:rPr>
              <a:t>模型建立在数学基础上，理论性较强</a:t>
            </a:r>
          </a:p>
          <a:p>
            <a:pPr lvl="1"/>
            <a:r>
              <a:rPr lang="zh-CN" altLang="en-US" sz="3200" dirty="0">
                <a:latin typeface="Times New Roman" pitchFamily="18" charset="0"/>
              </a:rPr>
              <a:t>缺点：</a:t>
            </a:r>
          </a:p>
          <a:p>
            <a:pPr lvl="2"/>
            <a:r>
              <a:rPr lang="zh-CN" altLang="en-US" sz="2800" dirty="0">
                <a:latin typeface="Times New Roman" pitchFamily="18" charset="0"/>
              </a:rPr>
              <a:t>需要估计参数</a:t>
            </a:r>
          </a:p>
          <a:p>
            <a:pPr lvl="2"/>
            <a:r>
              <a:rPr lang="zh-CN" altLang="en-US" sz="2800" dirty="0">
                <a:latin typeface="Times New Roman" pitchFamily="18" charset="0"/>
              </a:rPr>
              <a:t>原始的</a:t>
            </a:r>
            <a:r>
              <a:rPr lang="en-US" altLang="zh-CN" sz="2800" dirty="0">
                <a:latin typeface="Times New Roman" pitchFamily="18" charset="0"/>
              </a:rPr>
              <a:t>BIM</a:t>
            </a:r>
            <a:r>
              <a:rPr lang="zh-CN" altLang="en-US" sz="2800" dirty="0">
                <a:latin typeface="Times New Roman" pitchFamily="18" charset="0"/>
              </a:rPr>
              <a:t>没有考虑</a:t>
            </a:r>
            <a:r>
              <a:rPr lang="en-US" altLang="zh-CN" sz="2800" dirty="0">
                <a:latin typeface="Times New Roman" pitchFamily="18" charset="0"/>
              </a:rPr>
              <a:t>TF</a:t>
            </a:r>
            <a:r>
              <a:rPr lang="zh-CN" altLang="en-US" sz="2800" dirty="0">
                <a:latin typeface="Times New Roman" pitchFamily="18" charset="0"/>
              </a:rPr>
              <a:t>、文档长度因素</a:t>
            </a:r>
            <a:endParaRPr lang="en-US" altLang="zh-CN" sz="2800" dirty="0">
              <a:latin typeface="Times New Roman" pitchFamily="18" charset="0"/>
            </a:endParaRPr>
          </a:p>
          <a:p>
            <a:pPr lvl="2"/>
            <a:r>
              <a:rPr lang="en-US" altLang="zh-CN" sz="2800" dirty="0">
                <a:latin typeface="Times New Roman" pitchFamily="18" charset="0"/>
              </a:rPr>
              <a:t>BIM</a:t>
            </a:r>
            <a:r>
              <a:rPr lang="zh-CN" altLang="en-US" sz="2800" dirty="0">
                <a:latin typeface="Times New Roman" pitchFamily="18" charset="0"/>
              </a:rPr>
              <a:t>中同样存在词项独立性假设</a:t>
            </a:r>
          </a:p>
        </p:txBody>
      </p:sp>
      <p:sp>
        <p:nvSpPr>
          <p:cNvPr id="6" name="灯片编号占位符 5"/>
          <p:cNvSpPr>
            <a:spLocks noGrp="1"/>
          </p:cNvSpPr>
          <p:nvPr>
            <p:ph type="sldNum" sz="quarter" idx="12"/>
          </p:nvPr>
        </p:nvSpPr>
        <p:spPr/>
        <p:txBody>
          <a:bodyPr/>
          <a:lstStyle/>
          <a:p>
            <a:fld id="{D5C584F7-1994-4254-9432-EC558A5A7CFD}"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上一讲及向量空间模型回顾</a:t>
            </a:r>
            <a:endParaRPr lang="en-US" altLang="zh-CN"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基本概率统计知识</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Logistic</a:t>
            </a:r>
            <a:r>
              <a:rPr lang="zh-CN" altLang="en-US" sz="3200" dirty="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BIM</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rgbClr val="336699"/>
                </a:solidFill>
                <a:latin typeface="Calibri" charset="0"/>
                <a:ea typeface="黑体" pitchFamily="49" charset="-122"/>
              </a:rPr>
              <a:t>BM25</a:t>
            </a:r>
            <a:r>
              <a:rPr lang="zh-CN" altLang="en-US" sz="3200" dirty="0">
                <a:solidFill>
                  <a:srgbClr val="336699"/>
                </a:solidFill>
                <a:latin typeface="Calibri" charset="0"/>
                <a:ea typeface="黑体" pitchFamily="49" charset="-122"/>
              </a:rPr>
              <a:t>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r>
              <a:rPr lang="en-US" altLang="zh-CN" dirty="0"/>
              <a:t>BIM</a:t>
            </a:r>
            <a:r>
              <a:rPr lang="zh-CN" altLang="en-US" dirty="0"/>
              <a:t>是最简单的文档评分方式：</a:t>
            </a:r>
            <a:endParaRPr lang="en-US" altLang="zh-CN" dirty="0"/>
          </a:p>
          <a:p>
            <a:endParaRPr lang="en-US" altLang="zh-CN" dirty="0"/>
          </a:p>
          <a:p>
            <a:endParaRPr lang="en-US" altLang="zh-CN" dirty="0"/>
          </a:p>
          <a:p>
            <a:r>
              <a:rPr lang="zh-CN" altLang="en-US" dirty="0"/>
              <a:t>考虑词项在文档中的</a:t>
            </a:r>
            <a:r>
              <a:rPr lang="en-US" altLang="zh-CN" dirty="0" err="1"/>
              <a:t>tf</a:t>
            </a:r>
            <a:r>
              <a:rPr lang="zh-CN" altLang="en-US" dirty="0"/>
              <a:t>权重，有：</a:t>
            </a:r>
            <a:endParaRPr lang="en-US" altLang="zh-CN" dirty="0"/>
          </a:p>
          <a:p>
            <a:endParaRPr lang="en-US" altLang="zh-CN" dirty="0"/>
          </a:p>
          <a:p>
            <a:endParaRPr lang="en-US" altLang="zh-CN" dirty="0"/>
          </a:p>
          <a:p>
            <a:pPr lvl="1">
              <a:buClr>
                <a:srgbClr val="336699"/>
              </a:buClr>
            </a:pPr>
            <a:r>
              <a:rPr lang="en-US" altLang="zh-CN" dirty="0" err="1">
                <a:ea typeface="黑体" pitchFamily="49" charset="-122"/>
              </a:rPr>
              <a:t>tf</a:t>
            </a:r>
            <a:r>
              <a:rPr lang="en-US" altLang="zh-CN" i="1" baseline="-25000" dirty="0">
                <a:ea typeface="黑体" pitchFamily="49" charset="-122"/>
              </a:rPr>
              <a:t> </a:t>
            </a:r>
            <a:r>
              <a:rPr lang="en-US" altLang="zh-CN" i="1" baseline="-25000" dirty="0" err="1">
                <a:ea typeface="黑体" pitchFamily="49" charset="-122"/>
              </a:rPr>
              <a:t>ti,D</a:t>
            </a:r>
            <a:r>
              <a:rPr lang="en-US" altLang="zh-CN" i="1" baseline="-25000" dirty="0">
                <a:ea typeface="黑体" pitchFamily="49" charset="-122"/>
              </a:rPr>
              <a:t> </a:t>
            </a:r>
            <a:r>
              <a:rPr lang="en-US" altLang="zh-CN" dirty="0">
                <a:ea typeface="黑体" pitchFamily="49" charset="-122"/>
              </a:rPr>
              <a:t>: </a:t>
            </a:r>
            <a:r>
              <a:rPr lang="zh-CN" altLang="en-US" dirty="0">
                <a:ea typeface="黑体" pitchFamily="49" charset="-122"/>
              </a:rPr>
              <a:t>词项</a:t>
            </a:r>
            <a:r>
              <a:rPr lang="en-US" altLang="zh-CN" dirty="0" err="1">
                <a:ea typeface="黑体" pitchFamily="49" charset="-122"/>
              </a:rPr>
              <a:t>ti</a:t>
            </a:r>
            <a:r>
              <a:rPr lang="zh-CN" altLang="en-US" dirty="0">
                <a:ea typeface="黑体" pitchFamily="49" charset="-122"/>
              </a:rPr>
              <a:t>在文档</a:t>
            </a:r>
            <a:r>
              <a:rPr lang="en-US" altLang="zh-CN" dirty="0">
                <a:ea typeface="黑体" pitchFamily="49" charset="-122"/>
              </a:rPr>
              <a:t>D</a:t>
            </a:r>
            <a:r>
              <a:rPr lang="zh-CN" altLang="en-US" dirty="0">
                <a:ea typeface="黑体" pitchFamily="49" charset="-122"/>
              </a:rPr>
              <a:t>中的词项频率</a:t>
            </a:r>
            <a:endParaRPr lang="en-US" altLang="zh-CN" dirty="0">
              <a:ea typeface="黑体" pitchFamily="49" charset="-122"/>
            </a:endParaRPr>
          </a:p>
          <a:p>
            <a:pPr lvl="1">
              <a:buClr>
                <a:srgbClr val="336699"/>
              </a:buClr>
            </a:pPr>
            <a:r>
              <a:rPr lang="en-US" altLang="zh-CN" i="1" dirty="0">
                <a:ea typeface="黑体" pitchFamily="49" charset="-122"/>
              </a:rPr>
              <a:t>L</a:t>
            </a:r>
            <a:r>
              <a:rPr lang="en-US" altLang="zh-CN" i="1" baseline="-25000" dirty="0">
                <a:ea typeface="黑体" pitchFamily="49" charset="-122"/>
              </a:rPr>
              <a:t>D</a:t>
            </a:r>
            <a:r>
              <a:rPr lang="en-US" altLang="zh-CN" dirty="0">
                <a:ea typeface="黑体" pitchFamily="49" charset="-122"/>
              </a:rPr>
              <a:t> (</a:t>
            </a:r>
            <a:r>
              <a:rPr lang="en-US" altLang="zh-CN" i="1" dirty="0">
                <a:ea typeface="黑体" pitchFamily="49" charset="-122"/>
              </a:rPr>
              <a:t>L</a:t>
            </a:r>
            <a:r>
              <a:rPr lang="en-US" altLang="zh-CN" i="1" baseline="-25000" dirty="0">
                <a:ea typeface="黑体" pitchFamily="49" charset="-122"/>
              </a:rPr>
              <a:t>ave</a:t>
            </a:r>
            <a:r>
              <a:rPr lang="en-US" altLang="zh-CN" dirty="0">
                <a:ea typeface="黑体" pitchFamily="49" charset="-122"/>
              </a:rPr>
              <a:t>): </a:t>
            </a:r>
            <a:r>
              <a:rPr lang="zh-CN" altLang="en-US" dirty="0">
                <a:ea typeface="黑体" pitchFamily="49" charset="-122"/>
              </a:rPr>
              <a:t>文档</a:t>
            </a:r>
            <a:r>
              <a:rPr lang="en-US" altLang="zh-CN" dirty="0">
                <a:ea typeface="黑体" pitchFamily="49" charset="-122"/>
              </a:rPr>
              <a:t>D</a:t>
            </a:r>
            <a:r>
              <a:rPr lang="zh-CN" altLang="en-US" dirty="0">
                <a:ea typeface="黑体" pitchFamily="49" charset="-122"/>
              </a:rPr>
              <a:t>的长度</a:t>
            </a:r>
            <a:r>
              <a:rPr lang="en-US" altLang="zh-CN" dirty="0">
                <a:ea typeface="黑体" pitchFamily="49" charset="-122"/>
              </a:rPr>
              <a:t>(</a:t>
            </a:r>
            <a:r>
              <a:rPr lang="zh-CN" altLang="en-US" dirty="0">
                <a:ea typeface="黑体" pitchFamily="49" charset="-122"/>
              </a:rPr>
              <a:t>整个文档集的平均长度</a:t>
            </a:r>
            <a:r>
              <a:rPr lang="en-US" altLang="zh-CN" dirty="0">
                <a:ea typeface="黑体" pitchFamily="49" charset="-122"/>
              </a:rPr>
              <a:t>)</a:t>
            </a:r>
            <a:endParaRPr lang="de-DE" altLang="zh-CN" dirty="0">
              <a:ea typeface="黑体" pitchFamily="49" charset="-122"/>
            </a:endParaRPr>
          </a:p>
          <a:p>
            <a:pPr lvl="1">
              <a:buClr>
                <a:srgbClr val="336699"/>
              </a:buClr>
            </a:pPr>
            <a:r>
              <a:rPr lang="en-US" altLang="zh-CN" i="1" dirty="0">
                <a:ea typeface="黑体" pitchFamily="49" charset="-122"/>
              </a:rPr>
              <a:t>k</a:t>
            </a:r>
            <a:r>
              <a:rPr lang="en-US" altLang="zh-CN" i="1" baseline="-25000" dirty="0">
                <a:ea typeface="黑体" pitchFamily="49" charset="-122"/>
              </a:rPr>
              <a:t>1</a:t>
            </a:r>
            <a:r>
              <a:rPr lang="en-US" altLang="zh-CN" dirty="0">
                <a:ea typeface="黑体" pitchFamily="49" charset="-122"/>
              </a:rPr>
              <a:t>: </a:t>
            </a:r>
            <a:r>
              <a:rPr lang="zh-CN" altLang="en-US" dirty="0">
                <a:ea typeface="黑体" pitchFamily="49" charset="-122"/>
              </a:rPr>
              <a:t>用于控制文档中词项频率比重的调节参数</a:t>
            </a:r>
            <a:endParaRPr lang="en-US" altLang="zh-CN" dirty="0">
              <a:ea typeface="黑体" pitchFamily="49" charset="-122"/>
            </a:endParaRPr>
          </a:p>
          <a:p>
            <a:pPr lvl="1">
              <a:buClr>
                <a:srgbClr val="336699"/>
              </a:buClr>
            </a:pPr>
            <a:r>
              <a:rPr lang="en-US" altLang="zh-CN" i="1" dirty="0">
                <a:ea typeface="黑体" pitchFamily="49" charset="-122"/>
              </a:rPr>
              <a:t>b</a:t>
            </a:r>
            <a:r>
              <a:rPr lang="en-US" altLang="zh-CN" dirty="0">
                <a:ea typeface="黑体" pitchFamily="49" charset="-122"/>
              </a:rPr>
              <a:t>: </a:t>
            </a:r>
            <a:r>
              <a:rPr lang="zh-CN" altLang="en-US" dirty="0">
                <a:ea typeface="黑体" pitchFamily="49" charset="-122"/>
              </a:rPr>
              <a:t>用于控制文档长度比重的调节参数</a:t>
            </a:r>
            <a:endParaRPr lang="en-US" altLang="zh-CN" dirty="0">
              <a:ea typeface="黑体" pitchFamily="49" charset="-122"/>
            </a:endParaRP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44</a:t>
            </a:fld>
            <a:endParaRPr lang="en-US"/>
          </a:p>
        </p:txBody>
      </p:sp>
      <p:graphicFrame>
        <p:nvGraphicFramePr>
          <p:cNvPr id="7" name="对象 6"/>
          <p:cNvGraphicFramePr>
            <a:graphicFrameLocks noChangeAspect="1"/>
          </p:cNvGraphicFramePr>
          <p:nvPr/>
        </p:nvGraphicFramePr>
        <p:xfrm>
          <a:off x="2371725" y="2205038"/>
          <a:ext cx="3036888" cy="792162"/>
        </p:xfrm>
        <a:graphic>
          <a:graphicData uri="http://schemas.openxmlformats.org/presentationml/2006/ole">
            <mc:AlternateContent xmlns:mc="http://schemas.openxmlformats.org/markup-compatibility/2006">
              <mc:Choice xmlns:v="urn:schemas-microsoft-com:vml" Requires="v">
                <p:oleObj spid="_x0000_s1173535" name="公式" r:id="rId3" imgW="1460160" imgH="380880" progId="Equation.3">
                  <p:embed/>
                </p:oleObj>
              </mc:Choice>
              <mc:Fallback>
                <p:oleObj name="公式" r:id="rId3" imgW="1460160" imgH="3808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2205038"/>
                        <a:ext cx="3036888"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3508" name="Object 4"/>
          <p:cNvGraphicFramePr>
            <a:graphicFrameLocks noChangeAspect="1"/>
          </p:cNvGraphicFramePr>
          <p:nvPr/>
        </p:nvGraphicFramePr>
        <p:xfrm>
          <a:off x="879475" y="3676650"/>
          <a:ext cx="7077075" cy="1003300"/>
        </p:xfrm>
        <a:graphic>
          <a:graphicData uri="http://schemas.openxmlformats.org/presentationml/2006/ole">
            <mc:AlternateContent xmlns:mc="http://schemas.openxmlformats.org/markup-compatibility/2006">
              <mc:Choice xmlns:v="urn:schemas-microsoft-com:vml" Requires="v">
                <p:oleObj spid="_x0000_s1173536" name="公式" r:id="rId5" imgW="3403440" imgH="482400" progId="Equation.3">
                  <p:embed/>
                </p:oleObj>
              </mc:Choice>
              <mc:Fallback>
                <p:oleObj name="公式" r:id="rId5" imgW="3403440" imgH="482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475" y="3676650"/>
                        <a:ext cx="707707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r>
              <a:rPr lang="zh-CN" altLang="en-US" dirty="0"/>
              <a:t>如果查询比较长，则加入查询的</a:t>
            </a:r>
            <a:r>
              <a:rPr lang="en-US" altLang="zh-CN" dirty="0" err="1"/>
              <a:t>tf</a:t>
            </a:r>
            <a:endParaRPr lang="en-US" altLang="zh-CN" dirty="0"/>
          </a:p>
          <a:p>
            <a:endParaRPr lang="en-US" altLang="zh-CN" dirty="0"/>
          </a:p>
          <a:p>
            <a:endParaRPr lang="en-US" altLang="zh-CN" dirty="0"/>
          </a:p>
          <a:p>
            <a:endParaRPr lang="en-US" altLang="zh-CN" dirty="0"/>
          </a:p>
          <a:p>
            <a:pPr lvl="1">
              <a:buClr>
                <a:srgbClr val="336699"/>
              </a:buClr>
            </a:pPr>
            <a:r>
              <a:rPr lang="en-US" altLang="zh-CN" sz="2200" dirty="0" err="1">
                <a:ea typeface="黑体" pitchFamily="49" charset="-122"/>
              </a:rPr>
              <a:t>tf</a:t>
            </a:r>
            <a:r>
              <a:rPr lang="en-US" altLang="zh-CN" sz="2200" dirty="0">
                <a:ea typeface="黑体" pitchFamily="49" charset="-122"/>
              </a:rPr>
              <a:t> </a:t>
            </a:r>
            <a:r>
              <a:rPr lang="en-US" altLang="zh-CN" sz="2200" i="1" baseline="-25000" dirty="0" err="1">
                <a:ea typeface="黑体" pitchFamily="49" charset="-122"/>
              </a:rPr>
              <a:t>ti</a:t>
            </a:r>
            <a:r>
              <a:rPr lang="en-US" altLang="zh-CN" sz="2200" i="1" baseline="-25000" dirty="0">
                <a:ea typeface="黑体" pitchFamily="49" charset="-122"/>
              </a:rPr>
              <a:t>, Q</a:t>
            </a:r>
            <a:r>
              <a:rPr lang="en-US" altLang="zh-CN" sz="2200" dirty="0">
                <a:ea typeface="黑体" pitchFamily="49" charset="-122"/>
              </a:rPr>
              <a:t>: </a:t>
            </a:r>
            <a:r>
              <a:rPr lang="zh-CN" altLang="en-US" sz="2200" dirty="0">
                <a:ea typeface="黑体" pitchFamily="49" charset="-122"/>
              </a:rPr>
              <a:t>词项</a:t>
            </a:r>
            <a:r>
              <a:rPr lang="en-US" altLang="zh-CN" sz="2200" dirty="0" err="1">
                <a:ea typeface="黑体" pitchFamily="49" charset="-122"/>
              </a:rPr>
              <a:t>ti</a:t>
            </a:r>
            <a:r>
              <a:rPr lang="zh-CN" altLang="en-US" sz="2200" dirty="0">
                <a:ea typeface="黑体" pitchFamily="49" charset="-122"/>
              </a:rPr>
              <a:t>在</a:t>
            </a:r>
            <a:r>
              <a:rPr lang="en-US" altLang="zh-CN" sz="2200" dirty="0">
                <a:ea typeface="黑体" pitchFamily="49" charset="-122"/>
              </a:rPr>
              <a:t>Q</a:t>
            </a:r>
            <a:r>
              <a:rPr lang="zh-CN" altLang="en-US" sz="2200" dirty="0">
                <a:ea typeface="黑体" pitchFamily="49" charset="-122"/>
              </a:rPr>
              <a:t>中的词项频率</a:t>
            </a:r>
            <a:endParaRPr lang="en-US" altLang="zh-CN" sz="2200" dirty="0">
              <a:ea typeface="黑体" pitchFamily="49" charset="-122"/>
            </a:endParaRPr>
          </a:p>
          <a:p>
            <a:pPr lvl="1">
              <a:buClr>
                <a:srgbClr val="336699"/>
              </a:buClr>
            </a:pPr>
            <a:r>
              <a:rPr lang="en-US" altLang="zh-CN" sz="2200" i="1" dirty="0">
                <a:ea typeface="黑体" pitchFamily="49" charset="-122"/>
              </a:rPr>
              <a:t>k</a:t>
            </a:r>
            <a:r>
              <a:rPr lang="en-US" altLang="zh-CN" sz="2200" i="1" baseline="-25000" dirty="0">
                <a:ea typeface="黑体" pitchFamily="49" charset="-122"/>
              </a:rPr>
              <a:t>3</a:t>
            </a:r>
            <a:r>
              <a:rPr lang="en-US" altLang="zh-CN" sz="2200" dirty="0">
                <a:ea typeface="黑体" pitchFamily="49" charset="-122"/>
              </a:rPr>
              <a:t>:</a:t>
            </a:r>
            <a:r>
              <a:rPr lang="zh-CN" altLang="en-US" sz="2000" dirty="0">
                <a:ea typeface="黑体" pitchFamily="49" charset="-122"/>
              </a:rPr>
              <a:t>用于控制查询中词项频率比重的调节参数</a:t>
            </a:r>
            <a:endParaRPr lang="de-DE" altLang="zh-CN" sz="2200" dirty="0">
              <a:ea typeface="黑体" pitchFamily="49" charset="-122"/>
            </a:endParaRPr>
          </a:p>
          <a:p>
            <a:pPr lvl="1">
              <a:buClr>
                <a:srgbClr val="336699"/>
              </a:buClr>
            </a:pPr>
            <a:r>
              <a:rPr lang="zh-CN" altLang="en-US" sz="2200" dirty="0">
                <a:ea typeface="黑体" pitchFamily="49" charset="-122"/>
              </a:rPr>
              <a:t>没有查询长度的归一化</a:t>
            </a:r>
            <a:r>
              <a:rPr lang="en-US" altLang="zh-CN" sz="2200" dirty="0">
                <a:ea typeface="黑体" pitchFamily="49" charset="-122"/>
              </a:rPr>
              <a:t> (</a:t>
            </a:r>
            <a:r>
              <a:rPr lang="zh-CN" altLang="en-US" sz="2200" dirty="0">
                <a:ea typeface="黑体" pitchFamily="49" charset="-122"/>
              </a:rPr>
              <a:t>由于查询对于所有文档都是固定的</a:t>
            </a:r>
            <a:r>
              <a:rPr lang="en-US" altLang="zh-CN" sz="2200" dirty="0">
                <a:ea typeface="黑体" pitchFamily="49" charset="-122"/>
              </a:rPr>
              <a:t>)</a:t>
            </a:r>
          </a:p>
          <a:p>
            <a:pPr lvl="1">
              <a:buClr>
                <a:srgbClr val="336699"/>
              </a:buClr>
            </a:pPr>
            <a:r>
              <a:rPr lang="zh-CN" altLang="en-US" sz="2200" dirty="0">
                <a:ea typeface="黑体" pitchFamily="49" charset="-122"/>
              </a:rPr>
              <a:t>理想情况下，上述参数都必须在开发测试集上调到最优。一般情况下，实验表明，</a:t>
            </a:r>
            <a:r>
              <a:rPr lang="en-US" altLang="zh-CN" sz="2200" i="1" dirty="0">
                <a:ea typeface="黑体" pitchFamily="49" charset="-122"/>
              </a:rPr>
              <a:t>k</a:t>
            </a:r>
            <a:r>
              <a:rPr lang="en-US" altLang="zh-CN" sz="2200" i="1" baseline="-25000" dirty="0">
                <a:ea typeface="黑体" pitchFamily="49" charset="-122"/>
              </a:rPr>
              <a:t>1</a:t>
            </a:r>
            <a:r>
              <a:rPr lang="en-US" altLang="zh-CN" sz="2200" dirty="0">
                <a:ea typeface="黑体" pitchFamily="49" charset="-122"/>
              </a:rPr>
              <a:t> </a:t>
            </a:r>
            <a:r>
              <a:rPr lang="zh-CN" altLang="en-US" sz="2200" dirty="0">
                <a:ea typeface="黑体" pitchFamily="49" charset="-122"/>
              </a:rPr>
              <a:t>和</a:t>
            </a:r>
            <a:r>
              <a:rPr lang="en-US" altLang="zh-CN" sz="2200" dirty="0">
                <a:ea typeface="黑体" pitchFamily="49" charset="-122"/>
              </a:rPr>
              <a:t> </a:t>
            </a:r>
            <a:r>
              <a:rPr lang="en-US" altLang="zh-CN" sz="2200" i="1" dirty="0">
                <a:ea typeface="黑体" pitchFamily="49" charset="-122"/>
              </a:rPr>
              <a:t>k</a:t>
            </a:r>
            <a:r>
              <a:rPr lang="en-US" altLang="zh-CN" sz="2200" i="1" baseline="-25000" dirty="0">
                <a:ea typeface="黑体" pitchFamily="49" charset="-122"/>
              </a:rPr>
              <a:t>3</a:t>
            </a:r>
            <a:r>
              <a:rPr lang="en-US" altLang="zh-CN" sz="2200" dirty="0">
                <a:ea typeface="黑体" pitchFamily="49" charset="-122"/>
              </a:rPr>
              <a:t> </a:t>
            </a:r>
            <a:r>
              <a:rPr lang="zh-CN" altLang="en-US" sz="2200" dirty="0">
                <a:ea typeface="黑体" pitchFamily="49" charset="-122"/>
              </a:rPr>
              <a:t>应该设在</a:t>
            </a:r>
            <a:r>
              <a:rPr lang="en-US" altLang="zh-CN" sz="2200" dirty="0">
                <a:ea typeface="黑体" pitchFamily="49" charset="-122"/>
              </a:rPr>
              <a:t> 1.2</a:t>
            </a:r>
            <a:r>
              <a:rPr lang="zh-CN" altLang="en-US" sz="2200" dirty="0">
                <a:ea typeface="黑体" pitchFamily="49" charset="-122"/>
              </a:rPr>
              <a:t>到</a:t>
            </a:r>
            <a:r>
              <a:rPr lang="en-US" altLang="zh-CN" sz="2200" dirty="0">
                <a:ea typeface="黑体" pitchFamily="49" charset="-122"/>
              </a:rPr>
              <a:t>2</a:t>
            </a:r>
            <a:r>
              <a:rPr lang="zh-CN" altLang="en-US" sz="2200" dirty="0">
                <a:ea typeface="黑体" pitchFamily="49" charset="-122"/>
              </a:rPr>
              <a:t>之间，</a:t>
            </a:r>
            <a:r>
              <a:rPr lang="en-US" altLang="zh-CN" sz="2200" dirty="0">
                <a:ea typeface="黑体" pitchFamily="49" charset="-122"/>
              </a:rPr>
              <a:t> </a:t>
            </a:r>
            <a:r>
              <a:rPr lang="de-DE" altLang="zh-CN" sz="2200" i="1" dirty="0">
                <a:ea typeface="黑体" pitchFamily="49" charset="-122"/>
              </a:rPr>
              <a:t>b</a:t>
            </a:r>
            <a:r>
              <a:rPr lang="de-DE" altLang="zh-CN" sz="2200" dirty="0">
                <a:ea typeface="黑体" pitchFamily="49" charset="-122"/>
              </a:rPr>
              <a:t> </a:t>
            </a:r>
            <a:r>
              <a:rPr lang="zh-CN" altLang="en-US" sz="2200" dirty="0">
                <a:ea typeface="黑体" pitchFamily="49" charset="-122"/>
              </a:rPr>
              <a:t>设成</a:t>
            </a:r>
            <a:r>
              <a:rPr lang="de-DE" altLang="zh-CN" sz="2200" dirty="0">
                <a:ea typeface="黑体" pitchFamily="49" charset="-122"/>
              </a:rPr>
              <a:t> 0.75</a:t>
            </a:r>
            <a:r>
              <a:rPr lang="zh-CN" altLang="en-US" sz="2200" dirty="0">
                <a:ea typeface="黑体" pitchFamily="49" charset="-122"/>
              </a:rPr>
              <a:t>。</a:t>
            </a:r>
            <a:endParaRPr lang="de-DE" altLang="zh-CN" sz="2200" dirty="0">
              <a:ea typeface="黑体"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45</a:t>
            </a:fld>
            <a:endParaRPr lang="en-US" dirty="0"/>
          </a:p>
        </p:txBody>
      </p:sp>
      <p:graphicFrame>
        <p:nvGraphicFramePr>
          <p:cNvPr id="1172481" name="Object 1"/>
          <p:cNvGraphicFramePr>
            <a:graphicFrameLocks noChangeAspect="1"/>
          </p:cNvGraphicFramePr>
          <p:nvPr/>
        </p:nvGraphicFramePr>
        <p:xfrm>
          <a:off x="0" y="2276872"/>
          <a:ext cx="8794751" cy="1004887"/>
        </p:xfrm>
        <a:graphic>
          <a:graphicData uri="http://schemas.openxmlformats.org/presentationml/2006/ole">
            <mc:AlternateContent xmlns:mc="http://schemas.openxmlformats.org/markup-compatibility/2006">
              <mc:Choice xmlns:v="urn:schemas-microsoft-com:vml" Requires="v">
                <p:oleObj spid="_x0000_s1172495" name="公式" r:id="rId3" imgW="4228920" imgH="482400" progId="Equation.3">
                  <p:embed/>
                </p:oleObj>
              </mc:Choice>
              <mc:Fallback>
                <p:oleObj name="公式" r:id="rId3" imgW="4228920" imgH="4824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872"/>
                        <a:ext cx="8794751"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另一个</a:t>
            </a:r>
            <a:r>
              <a:rPr lang="en-US" altLang="zh-CN" sz="3600" dirty="0"/>
              <a:t>BM25</a:t>
            </a:r>
            <a:r>
              <a:rPr lang="zh-CN" altLang="en-US" sz="3600" dirty="0"/>
              <a:t>写法</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i="1" dirty="0" err="1"/>
              <a:t>df</a:t>
            </a:r>
            <a:r>
              <a:rPr lang="en-US" altLang="zh-CN" i="1" baseline="-25000" dirty="0" err="1"/>
              <a:t>i</a:t>
            </a:r>
            <a:r>
              <a:rPr lang="zh-CN" altLang="en-US" dirty="0"/>
              <a:t>是词项</a:t>
            </a:r>
            <a:r>
              <a:rPr lang="en-US" altLang="zh-CN" i="1" dirty="0" err="1"/>
              <a:t>t</a:t>
            </a:r>
            <a:r>
              <a:rPr lang="en-US" altLang="zh-CN" i="1" baseline="-25000" dirty="0" err="1"/>
              <a:t>i</a:t>
            </a:r>
            <a:r>
              <a:rPr lang="zh-CN" altLang="en-US" dirty="0"/>
              <a:t>的</a:t>
            </a:r>
            <a:r>
              <a:rPr lang="en-US" altLang="zh-CN" i="1" dirty="0" err="1"/>
              <a:t>df</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46</a:t>
            </a:fld>
            <a:endParaRPr lang="en-US"/>
          </a:p>
        </p:txBody>
      </p:sp>
      <p:sp>
        <p:nvSpPr>
          <p:cNvPr id="10" name="Text Box 7"/>
          <p:cNvSpPr txBox="1">
            <a:spLocks noChangeArrowheads="1"/>
          </p:cNvSpPr>
          <p:nvPr/>
        </p:nvSpPr>
        <p:spPr bwMode="auto">
          <a:xfrm>
            <a:off x="610419" y="4035723"/>
            <a:ext cx="1008063" cy="457200"/>
          </a:xfrm>
          <a:prstGeom prst="rect">
            <a:avLst/>
          </a:prstGeom>
          <a:noFill/>
          <a:ln w="9525">
            <a:noFill/>
            <a:miter lim="800000"/>
            <a:headEnd/>
            <a:tailEnd/>
          </a:ln>
          <a:effectLst/>
        </p:spPr>
        <p:txBody>
          <a:bodyPr>
            <a:spAutoFit/>
          </a:bodyPr>
          <a:lstStyle/>
          <a:p>
            <a:pPr>
              <a:spcBef>
                <a:spcPct val="50000"/>
              </a:spcBef>
            </a:pPr>
            <a:r>
              <a:rPr lang="en-US" altLang="zh-CN" i="1"/>
              <a:t>IDF</a:t>
            </a:r>
          </a:p>
        </p:txBody>
      </p:sp>
      <p:sp>
        <p:nvSpPr>
          <p:cNvPr id="13" name="Text Box 10"/>
          <p:cNvSpPr txBox="1">
            <a:spLocks noChangeArrowheads="1"/>
          </p:cNvSpPr>
          <p:nvPr/>
        </p:nvSpPr>
        <p:spPr bwMode="auto">
          <a:xfrm>
            <a:off x="6300019" y="2308523"/>
            <a:ext cx="1079500" cy="457200"/>
          </a:xfrm>
          <a:prstGeom prst="rect">
            <a:avLst/>
          </a:prstGeom>
          <a:noFill/>
          <a:ln w="9525">
            <a:noFill/>
            <a:miter lim="800000"/>
            <a:headEnd/>
            <a:tailEnd/>
          </a:ln>
          <a:effectLst/>
        </p:spPr>
        <p:txBody>
          <a:bodyPr>
            <a:spAutoFit/>
          </a:bodyPr>
          <a:lstStyle/>
          <a:p>
            <a:pPr>
              <a:spcBef>
                <a:spcPct val="50000"/>
              </a:spcBef>
            </a:pPr>
            <a:r>
              <a:rPr lang="en-US" altLang="zh-CN" i="1"/>
              <a:t>TF</a:t>
            </a:r>
            <a:r>
              <a:rPr lang="en-US" altLang="zh-CN" i="1" baseline="-25000"/>
              <a:t>doc</a:t>
            </a:r>
          </a:p>
        </p:txBody>
      </p:sp>
      <p:sp>
        <p:nvSpPr>
          <p:cNvPr id="19" name="Text Box 16"/>
          <p:cNvSpPr txBox="1">
            <a:spLocks noChangeArrowheads="1"/>
          </p:cNvSpPr>
          <p:nvPr/>
        </p:nvSpPr>
        <p:spPr bwMode="auto">
          <a:xfrm>
            <a:off x="2339207" y="4108748"/>
            <a:ext cx="1655762" cy="336550"/>
          </a:xfrm>
          <a:prstGeom prst="rect">
            <a:avLst/>
          </a:prstGeom>
          <a:noFill/>
          <a:ln w="9525">
            <a:noFill/>
            <a:miter lim="800000"/>
            <a:headEnd/>
            <a:tailEnd/>
          </a:ln>
          <a:effectLst/>
        </p:spPr>
        <p:txBody>
          <a:bodyPr>
            <a:spAutoFit/>
          </a:bodyPr>
          <a:lstStyle/>
          <a:p>
            <a:pPr>
              <a:spcBef>
                <a:spcPct val="50000"/>
              </a:spcBef>
            </a:pPr>
            <a:r>
              <a:rPr lang="zh-CN" altLang="en-US" sz="1600"/>
              <a:t>长度归一化</a:t>
            </a:r>
          </a:p>
        </p:txBody>
      </p:sp>
      <p:graphicFrame>
        <p:nvGraphicFramePr>
          <p:cNvPr id="1171458" name="Object 2"/>
          <p:cNvGraphicFramePr>
            <a:graphicFrameLocks noChangeAspect="1"/>
          </p:cNvGraphicFramePr>
          <p:nvPr/>
        </p:nvGraphicFramePr>
        <p:xfrm>
          <a:off x="560388" y="2132856"/>
          <a:ext cx="8583612" cy="2009775"/>
        </p:xfrm>
        <a:graphic>
          <a:graphicData uri="http://schemas.openxmlformats.org/presentationml/2006/ole">
            <mc:AlternateContent xmlns:mc="http://schemas.openxmlformats.org/markup-compatibility/2006">
              <mc:Choice xmlns:v="urn:schemas-microsoft-com:vml" Requires="v">
                <p:oleObj spid="_x0000_s1171472" name="公式" r:id="rId3" imgW="4127400" imgH="965160" progId="Equation.3">
                  <p:embed/>
                </p:oleObj>
              </mc:Choice>
              <mc:Fallback>
                <p:oleObj name="公式" r:id="rId3" imgW="4127400" imgH="965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2132856"/>
                        <a:ext cx="8583612"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BM25</a:t>
            </a:r>
            <a:r>
              <a:rPr lang="zh-CN" altLang="en-US" dirty="0"/>
              <a:t>公式的推导</a:t>
            </a:r>
          </a:p>
        </p:txBody>
      </p:sp>
      <p:sp>
        <p:nvSpPr>
          <p:cNvPr id="3" name="内容占位符 2"/>
          <p:cNvSpPr>
            <a:spLocks noGrp="1"/>
          </p:cNvSpPr>
          <p:nvPr>
            <p:ph idx="1"/>
          </p:nvPr>
        </p:nvSpPr>
        <p:spPr/>
        <p:txBody>
          <a:bodyPr/>
          <a:lstStyle/>
          <a:p>
            <a:r>
              <a:rPr lang="zh-CN" altLang="en-US" dirty="0"/>
              <a:t>参考</a:t>
            </a:r>
            <a:r>
              <a:rPr lang="en-US" altLang="zh-CN" dirty="0"/>
              <a:t>S.E Roberson and S. Walker,</a:t>
            </a:r>
            <a:r>
              <a:rPr lang="zh-CN" altLang="en-US" dirty="0"/>
              <a:t> </a:t>
            </a:r>
            <a:r>
              <a:rPr lang="en-US" altLang="zh-CN" dirty="0"/>
              <a:t>Some simple effective approximations to the 2-Poisson model for probabilistic weighted retrieval, SIGIR’94</a:t>
            </a:r>
          </a:p>
          <a:p>
            <a:endParaRPr lang="en-US" altLang="zh-CN" b="1" dirty="0"/>
          </a:p>
          <a:p>
            <a:r>
              <a:rPr lang="en-US" altLang="zh-CN" dirty="0"/>
              <a:t>S.E </a:t>
            </a:r>
            <a:r>
              <a:rPr lang="en-US" altLang="zh-CN" dirty="0" err="1"/>
              <a:t>Roberston</a:t>
            </a:r>
            <a:r>
              <a:rPr lang="en-US" altLang="zh-CN" dirty="0"/>
              <a:t>, S. Walker, S. Jones, Okapi at TREC-3, in Proceedings of TREC-3</a:t>
            </a:r>
          </a:p>
          <a:p>
            <a:endParaRPr lang="en-US" altLang="zh-CN" b="1" dirty="0"/>
          </a:p>
          <a:p>
            <a:r>
              <a:rPr lang="zh-CN" altLang="en-US" dirty="0"/>
              <a:t>非常有意思，建议看看。。。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权重计算的三要素</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DA2A77-10D6-43ED-88CF-9265C5847B74}" type="slidenum">
              <a:rPr lang="en-US" altLang="zh-CN"/>
              <a:pPr/>
              <a:t>6</a:t>
            </a:fld>
            <a:endParaRPr lang="en-US" altLang="zh-CN"/>
          </a:p>
        </p:txBody>
      </p:sp>
      <p:sp>
        <p:nvSpPr>
          <p:cNvPr id="142338" name="Rectangle 2"/>
          <p:cNvSpPr>
            <a:spLocks noGrp="1" noChangeArrowheads="1"/>
          </p:cNvSpPr>
          <p:nvPr>
            <p:ph type="title"/>
          </p:nvPr>
        </p:nvSpPr>
        <p:spPr/>
        <p:txBody>
          <a:bodyPr/>
          <a:lstStyle/>
          <a:p>
            <a:r>
              <a:rPr lang="zh-CN" altLang="en-US" dirty="0">
                <a:latin typeface="Times New Roman" pitchFamily="18" charset="0"/>
              </a:rPr>
              <a:t>向量空间模型的优缺点</a:t>
            </a:r>
          </a:p>
        </p:txBody>
      </p:sp>
      <p:sp>
        <p:nvSpPr>
          <p:cNvPr id="142339" name="Rectangle 3"/>
          <p:cNvSpPr>
            <a:spLocks noGrp="1" noChangeArrowheads="1"/>
          </p:cNvSpPr>
          <p:nvPr>
            <p:ph type="body" idx="1"/>
          </p:nvPr>
        </p:nvSpPr>
        <p:spPr>
          <a:xfrm>
            <a:off x="539552" y="1916832"/>
            <a:ext cx="7772400" cy="3617913"/>
          </a:xfrm>
        </p:spPr>
        <p:txBody>
          <a:bodyPr/>
          <a:lstStyle/>
          <a:p>
            <a:pPr>
              <a:lnSpc>
                <a:spcPct val="80000"/>
              </a:lnSpc>
            </a:pPr>
            <a:r>
              <a:rPr lang="zh-CN" altLang="en-US" sz="2800" dirty="0"/>
              <a:t>优点：</a:t>
            </a:r>
          </a:p>
          <a:p>
            <a:pPr lvl="1">
              <a:lnSpc>
                <a:spcPct val="80000"/>
              </a:lnSpc>
            </a:pPr>
            <a:r>
              <a:rPr lang="zh-CN" altLang="en-US" sz="2400" dirty="0">
                <a:latin typeface="Times New Roman" pitchFamily="18" charset="0"/>
              </a:rPr>
              <a:t>简洁直观，可以应用到很多其他领域</a:t>
            </a:r>
            <a:r>
              <a:rPr lang="en-US" altLang="zh-CN" sz="2400" dirty="0">
                <a:latin typeface="Times New Roman" pitchFamily="18" charset="0"/>
              </a:rPr>
              <a:t>(</a:t>
            </a:r>
            <a:r>
              <a:rPr lang="zh-CN" altLang="en-US" sz="2400" dirty="0">
                <a:latin typeface="Times New Roman" pitchFamily="18" charset="0"/>
              </a:rPr>
              <a:t>文本分类、生物信息学</a:t>
            </a:r>
            <a:r>
              <a:rPr lang="en-US" altLang="zh-CN" sz="2400" dirty="0">
                <a:latin typeface="Times New Roman" pitchFamily="18" charset="0"/>
              </a:rPr>
              <a:t>)</a:t>
            </a:r>
            <a:r>
              <a:rPr lang="zh-CN" altLang="en-US" sz="2400" dirty="0">
                <a:latin typeface="Times New Roman" pitchFamily="18" charset="0"/>
              </a:rPr>
              <a:t>。</a:t>
            </a:r>
          </a:p>
          <a:p>
            <a:pPr lvl="1">
              <a:lnSpc>
                <a:spcPct val="80000"/>
              </a:lnSpc>
            </a:pPr>
            <a:r>
              <a:rPr lang="zh-CN" altLang="en-US" sz="2400" dirty="0">
                <a:latin typeface="Times New Roman" pitchFamily="18" charset="0"/>
              </a:rPr>
              <a:t>支持部分匹配和近似匹配，结果可以排序</a:t>
            </a:r>
          </a:p>
          <a:p>
            <a:pPr lvl="1">
              <a:lnSpc>
                <a:spcPct val="80000"/>
              </a:lnSpc>
            </a:pPr>
            <a:r>
              <a:rPr lang="zh-CN" altLang="en-US" sz="2400" dirty="0">
                <a:latin typeface="Times New Roman" pitchFamily="18" charset="0"/>
              </a:rPr>
              <a:t>检索效果不错</a:t>
            </a:r>
          </a:p>
          <a:p>
            <a:pPr>
              <a:lnSpc>
                <a:spcPct val="80000"/>
              </a:lnSpc>
            </a:pPr>
            <a:r>
              <a:rPr lang="zh-CN" altLang="en-US" sz="2800" dirty="0">
                <a:latin typeface="Times New Roman" pitchFamily="18" charset="0"/>
              </a:rPr>
              <a:t>缺点：</a:t>
            </a:r>
          </a:p>
          <a:p>
            <a:pPr lvl="1">
              <a:lnSpc>
                <a:spcPct val="80000"/>
              </a:lnSpc>
            </a:pPr>
            <a:r>
              <a:rPr lang="zh-CN" altLang="en-US" sz="2400" dirty="0">
                <a:latin typeface="Times New Roman" pitchFamily="18" charset="0"/>
              </a:rPr>
              <a:t>理论上不够：基于直觉的经验性公式</a:t>
            </a:r>
          </a:p>
          <a:p>
            <a:pPr lvl="1">
              <a:lnSpc>
                <a:spcPct val="80000"/>
              </a:lnSpc>
            </a:pPr>
            <a:r>
              <a:rPr lang="zh-CN" altLang="en-US" sz="2400" dirty="0">
                <a:latin typeface="Times New Roman" pitchFamily="18" charset="0"/>
              </a:rPr>
              <a:t>标引项之间的独立性假设与实际不符：实际上，</a:t>
            </a:r>
            <a:r>
              <a:rPr lang="en-US" altLang="zh-CN" sz="2400" dirty="0">
                <a:latin typeface="Times New Roman" pitchFamily="18" charset="0"/>
              </a:rPr>
              <a:t>term</a:t>
            </a:r>
            <a:r>
              <a:rPr lang="zh-CN" altLang="en-US" sz="2400" dirty="0">
                <a:latin typeface="Times New Roman" pitchFamily="18" charset="0"/>
              </a:rPr>
              <a:t>的出现之间是有关系的，不是完全独立的。如：“王励勤” “乒乓球”的出现不是独立的。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r>
              <a:rPr lang="zh-CN" altLang="en-US" dirty="0"/>
              <a:t>概率基础知识</a:t>
            </a:r>
            <a:endParaRPr lang="en-US" altLang="zh-CN" dirty="0"/>
          </a:p>
          <a:p>
            <a:endParaRPr lang="en-US" altLang="zh-CN" dirty="0"/>
          </a:p>
          <a:p>
            <a:r>
              <a:rPr lang="zh-CN" altLang="en-US" dirty="0"/>
              <a:t>基于概率理论的检索模型</a:t>
            </a:r>
            <a:endParaRPr lang="en-US" altLang="zh-CN" dirty="0"/>
          </a:p>
          <a:p>
            <a:endParaRPr lang="en-US" altLang="zh-CN" dirty="0"/>
          </a:p>
          <a:p>
            <a:r>
              <a:rPr lang="en-US" altLang="zh-CN" dirty="0"/>
              <a:t>Logistic</a:t>
            </a:r>
            <a:r>
              <a:rPr lang="zh-CN" altLang="en-US" dirty="0"/>
              <a:t>回归模型</a:t>
            </a:r>
            <a:endParaRPr lang="en-US" altLang="zh-CN" dirty="0"/>
          </a:p>
          <a:p>
            <a:endParaRPr lang="en-US" altLang="zh-CN" dirty="0"/>
          </a:p>
          <a:p>
            <a:r>
              <a:rPr lang="zh-CN" altLang="en-US" dirty="0"/>
              <a:t>二值独立概率模型 </a:t>
            </a:r>
            <a:r>
              <a:rPr lang="en-US" altLang="zh-CN" dirty="0"/>
              <a:t>BIM</a:t>
            </a:r>
            <a:r>
              <a:rPr lang="zh-CN" altLang="en-US" dirty="0"/>
              <a:t>：不考虑词项频率和文档长度</a:t>
            </a:r>
            <a:endParaRPr lang="en-US" altLang="zh-CN" dirty="0"/>
          </a:p>
          <a:p>
            <a:endParaRPr lang="en-US" altLang="zh-CN" dirty="0"/>
          </a:p>
          <a:p>
            <a:r>
              <a:rPr lang="zh-CN" altLang="en-US" dirty="0"/>
              <a:t>考虑词项频率和文档长度的</a:t>
            </a:r>
            <a:r>
              <a:rPr lang="en-US" altLang="zh-CN" dirty="0"/>
              <a:t>BM25</a:t>
            </a:r>
            <a:r>
              <a:rPr lang="zh-CN" altLang="en-US" dirty="0"/>
              <a:t>模型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8</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accent1">
                    <a:lumMod val="20000"/>
                    <a:lumOff val="80000"/>
                  </a:schemeClr>
                </a:solidFill>
                <a:latin typeface="Calibri" charset="0"/>
                <a:ea typeface="黑体" pitchFamily="49" charset="-122"/>
              </a:rPr>
              <a:t>上一讲及向量空间模型回顾</a:t>
            </a:r>
            <a:endParaRPr lang="en-US" altLang="zh-CN"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Calibri" charset="0"/>
                <a:ea typeface="黑体" pitchFamily="49" charset="-122"/>
              </a:rPr>
              <a:t>基本概率统计知识</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Logistic</a:t>
            </a:r>
            <a:r>
              <a:rPr lang="zh-CN" altLang="en-US" sz="3200" dirty="0">
                <a:solidFill>
                  <a:schemeClr val="accent1">
                    <a:lumMod val="20000"/>
                    <a:lumOff val="80000"/>
                  </a:schemeClr>
                </a:solidFill>
                <a:latin typeface="Calibri" charset="0"/>
                <a:ea typeface="黑体" pitchFamily="49" charset="-122"/>
              </a:rPr>
              <a:t>回归模型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BIM</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200" dirty="0">
                <a:solidFill>
                  <a:schemeClr val="accent1">
                    <a:lumMod val="20000"/>
                    <a:lumOff val="80000"/>
                  </a:schemeClr>
                </a:solidFill>
                <a:latin typeface="Calibri" charset="0"/>
                <a:ea typeface="黑体" pitchFamily="49" charset="-122"/>
              </a:rPr>
              <a:t>BM25</a:t>
            </a:r>
            <a:r>
              <a:rPr lang="zh-CN" altLang="en-US" sz="3200" dirty="0">
                <a:solidFill>
                  <a:schemeClr val="accent1">
                    <a:lumMod val="20000"/>
                    <a:lumOff val="80000"/>
                  </a:schemeClr>
                </a:solidFill>
                <a:latin typeface="Calibri" charset="0"/>
                <a:ea typeface="黑体" pitchFamily="49" charset="-122"/>
              </a:rPr>
              <a:t>模型</a:t>
            </a:r>
            <a:endParaRPr lang="en-US" sz="3200" dirty="0">
              <a:solidFill>
                <a:schemeClr val="accent1">
                  <a:lumMod val="20000"/>
                  <a:lumOff val="80000"/>
                </a:schemeClr>
              </a:solidFill>
              <a:latin typeface="Calibri" charset="0"/>
              <a:ea typeface="黑体"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idx="4294967295"/>
          </p:nvPr>
        </p:nvSpPr>
        <p:spPr/>
        <p:txBody>
          <a:bodyPr/>
          <a:lstStyle/>
          <a:p>
            <a:r>
              <a:rPr lang="zh-CN" altLang="en-US" dirty="0"/>
              <a:t>概率 </a:t>
            </a:r>
            <a:r>
              <a:rPr lang="en-US" altLang="zh-CN" dirty="0"/>
              <a:t>vs. </a:t>
            </a:r>
            <a:r>
              <a:rPr lang="zh-CN" altLang="en-US" dirty="0"/>
              <a:t>统计</a:t>
            </a:r>
            <a:endParaRPr lang="en-US" altLang="zh-CN" dirty="0"/>
          </a:p>
        </p:txBody>
      </p:sp>
      <p:sp>
        <p:nvSpPr>
          <p:cNvPr id="135173" name="AutoShape 4"/>
          <p:cNvSpPr>
            <a:spLocks noChangeArrowheads="1"/>
          </p:cNvSpPr>
          <p:nvPr/>
        </p:nvSpPr>
        <p:spPr bwMode="gray">
          <a:xfrm>
            <a:off x="3711947" y="2453010"/>
            <a:ext cx="1508125" cy="615950"/>
          </a:xfrm>
          <a:prstGeom prst="rightArrow">
            <a:avLst>
              <a:gd name="adj1" fmla="val 49380"/>
              <a:gd name="adj2" fmla="val 60486"/>
            </a:avLst>
          </a:prstGeom>
          <a:gradFill rotWithShape="1">
            <a:gsLst>
              <a:gs pos="0">
                <a:srgbClr val="595959">
                  <a:alpha val="0"/>
                </a:srgbClr>
              </a:gs>
              <a:gs pos="100000">
                <a:srgbClr val="C0C0C0"/>
              </a:gs>
            </a:gsLst>
            <a:lin ang="0" scaled="1"/>
          </a:gradFill>
          <a:ln w="9525" algn="ctr">
            <a:noFill/>
            <a:miter lim="800000"/>
            <a:headEnd/>
            <a:tailEnd/>
          </a:ln>
        </p:spPr>
        <p:txBody>
          <a:bodyPr rot="10800000" vert="eaVert" wrap="none" anchor="ctr"/>
          <a:lstStyle/>
          <a:p>
            <a:pPr algn="ctr" eaLnBrk="0" hangingPunct="0"/>
            <a:endParaRPr lang="zh-CN" altLang="zh-CN" dirty="0">
              <a:latin typeface="Times New Roman" pitchFamily="18" charset="0"/>
              <a:ea typeface="黑体" pitchFamily="49" charset="-122"/>
            </a:endParaRPr>
          </a:p>
        </p:txBody>
      </p:sp>
      <p:sp>
        <p:nvSpPr>
          <p:cNvPr id="135174" name="AutoShape 5"/>
          <p:cNvSpPr>
            <a:spLocks noChangeArrowheads="1"/>
          </p:cNvSpPr>
          <p:nvPr/>
        </p:nvSpPr>
        <p:spPr bwMode="gray">
          <a:xfrm rot="10800000">
            <a:off x="3635897" y="3409751"/>
            <a:ext cx="1597025" cy="595312"/>
          </a:xfrm>
          <a:prstGeom prst="rightArrow">
            <a:avLst>
              <a:gd name="adj1" fmla="val 49380"/>
              <a:gd name="adj2" fmla="val 66272"/>
            </a:avLst>
          </a:prstGeom>
          <a:gradFill rotWithShape="1">
            <a:gsLst>
              <a:gs pos="0">
                <a:srgbClr val="595959">
                  <a:alpha val="0"/>
                </a:srgbClr>
              </a:gs>
              <a:gs pos="100000">
                <a:srgbClr val="C0C0C0"/>
              </a:gs>
            </a:gsLst>
            <a:lin ang="0" scaled="1"/>
          </a:gradFill>
          <a:ln w="9525" algn="ctr">
            <a:noFill/>
            <a:miter lim="800000"/>
            <a:headEnd/>
            <a:tailEnd/>
          </a:ln>
        </p:spPr>
        <p:txBody>
          <a:bodyPr rot="10800000" wrap="none" anchor="ctr"/>
          <a:lstStyle/>
          <a:p>
            <a:pPr algn="ctr" eaLnBrk="0" hangingPunct="0"/>
            <a:endParaRPr lang="zh-CN" altLang="zh-CN" dirty="0">
              <a:latin typeface="Times New Roman" pitchFamily="18" charset="0"/>
              <a:ea typeface="黑体" pitchFamily="49" charset="-122"/>
            </a:endParaRPr>
          </a:p>
        </p:txBody>
      </p:sp>
      <p:grpSp>
        <p:nvGrpSpPr>
          <p:cNvPr id="2" name="Group 7"/>
          <p:cNvGrpSpPr>
            <a:grpSpLocks/>
          </p:cNvGrpSpPr>
          <p:nvPr/>
        </p:nvGrpSpPr>
        <p:grpSpPr bwMode="auto">
          <a:xfrm>
            <a:off x="1403648" y="2420888"/>
            <a:ext cx="1656184" cy="1728192"/>
            <a:chOff x="1851" y="624"/>
            <a:chExt cx="812" cy="830"/>
          </a:xfrm>
        </p:grpSpPr>
        <p:sp>
          <p:nvSpPr>
            <p:cNvPr id="135177" name="Oval 8"/>
            <p:cNvSpPr>
              <a:spLocks noChangeArrowheads="1"/>
            </p:cNvSpPr>
            <p:nvPr/>
          </p:nvSpPr>
          <p:spPr bwMode="gray">
            <a:xfrm>
              <a:off x="1851" y="652"/>
              <a:ext cx="812" cy="802"/>
            </a:xfrm>
            <a:prstGeom prst="ellipse">
              <a:avLst/>
            </a:prstGeom>
            <a:solidFill>
              <a:schemeClr val="folHlink"/>
            </a:solidFill>
            <a:ln w="63500" algn="ctr">
              <a:solidFill>
                <a:srgbClr val="DDDDDD">
                  <a:alpha val="70195"/>
                </a:srgbClr>
              </a:solidFill>
              <a:round/>
              <a:headEnd/>
              <a:tailEnd/>
            </a:ln>
          </p:spPr>
          <p:txBody>
            <a:bodyPr wrap="none" anchor="ctr"/>
            <a:lstStyle/>
            <a:p>
              <a:pPr algn="ctr" eaLnBrk="0" hangingPunct="0"/>
              <a:endParaRPr lang="zh-CN" altLang="zh-CN" dirty="0">
                <a:latin typeface="Times New Roman" pitchFamily="18" charset="0"/>
                <a:ea typeface="黑体" pitchFamily="49" charset="-122"/>
              </a:endParaRPr>
            </a:p>
          </p:txBody>
        </p:sp>
        <p:pic>
          <p:nvPicPr>
            <p:cNvPr id="135178" name="Picture 9"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79" name="Rectangle 10"/>
          <p:cNvSpPr>
            <a:spLocks noChangeArrowheads="1"/>
          </p:cNvSpPr>
          <p:nvPr/>
        </p:nvSpPr>
        <p:spPr bwMode="gray">
          <a:xfrm>
            <a:off x="1763688" y="3140968"/>
            <a:ext cx="803425" cy="461665"/>
          </a:xfrm>
          <a:prstGeom prst="rect">
            <a:avLst/>
          </a:prstGeom>
          <a:noFill/>
          <a:ln w="9525" algn="ctr">
            <a:noFill/>
            <a:miter lim="800000"/>
            <a:headEnd/>
            <a:tailEnd/>
          </a:ln>
        </p:spPr>
        <p:txBody>
          <a:bodyPr wrap="none">
            <a:spAutoFit/>
          </a:bodyPr>
          <a:lstStyle/>
          <a:p>
            <a:pPr algn="ctr"/>
            <a:r>
              <a:rPr lang="zh-CN" altLang="en-US" b="1" dirty="0">
                <a:solidFill>
                  <a:srgbClr val="F8F8F8"/>
                </a:solidFill>
                <a:latin typeface="+mj-ea"/>
                <a:ea typeface="+mj-ea"/>
              </a:rPr>
              <a:t>概率</a:t>
            </a:r>
            <a:endParaRPr lang="en-US" altLang="zh-CN" b="1" dirty="0">
              <a:solidFill>
                <a:srgbClr val="F8F8F8"/>
              </a:solidFill>
              <a:latin typeface="+mj-ea"/>
              <a:ea typeface="+mj-ea"/>
            </a:endParaRPr>
          </a:p>
        </p:txBody>
      </p:sp>
      <p:grpSp>
        <p:nvGrpSpPr>
          <p:cNvPr id="3" name="Group 11"/>
          <p:cNvGrpSpPr>
            <a:grpSpLocks/>
          </p:cNvGrpSpPr>
          <p:nvPr/>
        </p:nvGrpSpPr>
        <p:grpSpPr bwMode="auto">
          <a:xfrm>
            <a:off x="5868144" y="2348880"/>
            <a:ext cx="1728192" cy="1728192"/>
            <a:chOff x="1851" y="624"/>
            <a:chExt cx="812" cy="830"/>
          </a:xfrm>
        </p:grpSpPr>
        <p:sp>
          <p:nvSpPr>
            <p:cNvPr id="135181" name="Oval 12"/>
            <p:cNvSpPr>
              <a:spLocks noChangeArrowheads="1"/>
            </p:cNvSpPr>
            <p:nvPr/>
          </p:nvSpPr>
          <p:spPr bwMode="gray">
            <a:xfrm>
              <a:off x="1851" y="652"/>
              <a:ext cx="812" cy="802"/>
            </a:xfrm>
            <a:prstGeom prst="ellipse">
              <a:avLst/>
            </a:prstGeom>
            <a:solidFill>
              <a:schemeClr val="accent2"/>
            </a:solidFill>
            <a:ln w="63500" algn="ctr">
              <a:solidFill>
                <a:srgbClr val="DDDDDD">
                  <a:alpha val="70195"/>
                </a:srgbClr>
              </a:solidFill>
              <a:round/>
              <a:headEnd/>
              <a:tailEnd/>
            </a:ln>
          </p:spPr>
          <p:txBody>
            <a:bodyPr wrap="none" anchor="ctr"/>
            <a:lstStyle/>
            <a:p>
              <a:pPr algn="ctr" eaLnBrk="0" hangingPunct="0"/>
              <a:endParaRPr lang="zh-CN" altLang="zh-CN" dirty="0">
                <a:latin typeface="Times New Roman" pitchFamily="18" charset="0"/>
                <a:ea typeface="黑体" pitchFamily="49" charset="-122"/>
              </a:endParaRPr>
            </a:p>
          </p:txBody>
        </p:sp>
        <p:pic>
          <p:nvPicPr>
            <p:cNvPr id="135182" name="Picture 13"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83" name="Rectangle 14"/>
          <p:cNvSpPr>
            <a:spLocks noChangeArrowheads="1"/>
          </p:cNvSpPr>
          <p:nvPr/>
        </p:nvSpPr>
        <p:spPr bwMode="gray">
          <a:xfrm>
            <a:off x="6300192" y="3068960"/>
            <a:ext cx="803425" cy="461665"/>
          </a:xfrm>
          <a:prstGeom prst="rect">
            <a:avLst/>
          </a:prstGeom>
          <a:noFill/>
          <a:ln w="9525" algn="ctr">
            <a:noFill/>
            <a:miter lim="800000"/>
            <a:headEnd/>
            <a:tailEnd/>
          </a:ln>
        </p:spPr>
        <p:txBody>
          <a:bodyPr wrap="none">
            <a:spAutoFit/>
          </a:bodyPr>
          <a:lstStyle/>
          <a:p>
            <a:pPr algn="ctr"/>
            <a:r>
              <a:rPr lang="zh-CN" altLang="en-US" b="1" dirty="0">
                <a:solidFill>
                  <a:srgbClr val="F8F8F8"/>
                </a:solidFill>
                <a:latin typeface="+mj-ea"/>
                <a:ea typeface="+mj-ea"/>
              </a:rPr>
              <a:t>统计</a:t>
            </a:r>
            <a:endParaRPr lang="en-US" altLang="zh-CN" b="1" dirty="0">
              <a:solidFill>
                <a:srgbClr val="F8F8F8"/>
              </a:solidFill>
              <a:latin typeface="+mj-ea"/>
              <a:ea typeface="+mj-ea"/>
            </a:endParaRPr>
          </a:p>
        </p:txBody>
      </p:sp>
      <p:sp>
        <p:nvSpPr>
          <p:cNvPr id="135187" name="Rectangle 18"/>
          <p:cNvSpPr>
            <a:spLocks noChangeArrowheads="1"/>
          </p:cNvSpPr>
          <p:nvPr/>
        </p:nvSpPr>
        <p:spPr bwMode="gray">
          <a:xfrm>
            <a:off x="2414266" y="4765675"/>
            <a:ext cx="1346844" cy="461665"/>
          </a:xfrm>
          <a:prstGeom prst="rect">
            <a:avLst/>
          </a:prstGeom>
          <a:noFill/>
          <a:ln w="9525" algn="ctr">
            <a:noFill/>
            <a:miter lim="800000"/>
            <a:headEnd/>
            <a:tailEnd/>
          </a:ln>
        </p:spPr>
        <p:txBody>
          <a:bodyPr wrap="none">
            <a:spAutoFit/>
          </a:bodyPr>
          <a:lstStyle/>
          <a:p>
            <a:pPr algn="ctr"/>
            <a:r>
              <a:rPr lang="en-US" altLang="zh-CN" b="1" dirty="0">
                <a:solidFill>
                  <a:srgbClr val="F8F8F8"/>
                </a:solidFill>
                <a:latin typeface="Times New Roman" pitchFamily="18" charset="0"/>
                <a:ea typeface="黑体" pitchFamily="49" charset="-122"/>
              </a:rPr>
              <a:t>necessity</a:t>
            </a:r>
          </a:p>
        </p:txBody>
      </p:sp>
      <p:sp>
        <p:nvSpPr>
          <p:cNvPr id="135188" name="Rectangle 19"/>
          <p:cNvSpPr>
            <a:spLocks noChangeArrowheads="1"/>
          </p:cNvSpPr>
          <p:nvPr/>
        </p:nvSpPr>
        <p:spPr bwMode="auto">
          <a:xfrm>
            <a:off x="2051720" y="1772816"/>
            <a:ext cx="5112567" cy="461665"/>
          </a:xfrm>
          <a:prstGeom prst="rect">
            <a:avLst/>
          </a:prstGeom>
          <a:noFill/>
          <a:ln w="9525" algn="ctr">
            <a:noFill/>
            <a:miter lim="800000"/>
            <a:headEnd/>
            <a:tailEnd/>
          </a:ln>
        </p:spPr>
        <p:txBody>
          <a:bodyPr wrap="square">
            <a:spAutoFit/>
          </a:bodyPr>
          <a:lstStyle/>
          <a:p>
            <a:pPr algn="ctr">
              <a:buClr>
                <a:schemeClr val="folHlink"/>
              </a:buClr>
              <a:buFont typeface="Wingdings" pitchFamily="2" charset="2"/>
              <a:buNone/>
            </a:pPr>
            <a:r>
              <a:rPr lang="zh-CN" altLang="en-US" dirty="0">
                <a:solidFill>
                  <a:srgbClr val="080808"/>
                </a:solidFill>
                <a:latin typeface="Times New Roman" pitchFamily="18" charset="0"/>
                <a:ea typeface="黑体" pitchFamily="49" charset="-122"/>
              </a:rPr>
              <a:t>概率是统计的理论基础</a:t>
            </a:r>
            <a:endParaRPr lang="en-US" altLang="zh-CN" dirty="0">
              <a:solidFill>
                <a:srgbClr val="080808"/>
              </a:solidFill>
              <a:latin typeface="Times New Roman" pitchFamily="18" charset="0"/>
              <a:ea typeface="黑体" pitchFamily="49" charset="-122"/>
            </a:endParaRPr>
          </a:p>
        </p:txBody>
      </p:sp>
      <p:sp>
        <p:nvSpPr>
          <p:cNvPr id="23" name="Rectangle 19"/>
          <p:cNvSpPr>
            <a:spLocks noChangeArrowheads="1"/>
          </p:cNvSpPr>
          <p:nvPr/>
        </p:nvSpPr>
        <p:spPr bwMode="auto">
          <a:xfrm>
            <a:off x="2339752" y="4149080"/>
            <a:ext cx="4608512" cy="461665"/>
          </a:xfrm>
          <a:prstGeom prst="rect">
            <a:avLst/>
          </a:prstGeom>
          <a:noFill/>
          <a:ln w="9525" algn="ctr">
            <a:noFill/>
            <a:miter lim="800000"/>
            <a:headEnd/>
            <a:tailEnd/>
          </a:ln>
        </p:spPr>
        <p:txBody>
          <a:bodyPr wrap="square">
            <a:spAutoFit/>
          </a:bodyPr>
          <a:lstStyle/>
          <a:p>
            <a:pPr algn="ctr">
              <a:buClr>
                <a:schemeClr val="folHlink"/>
              </a:buClr>
              <a:buFont typeface="Wingdings" pitchFamily="2" charset="2"/>
              <a:buNone/>
            </a:pPr>
            <a:r>
              <a:rPr lang="zh-CN" altLang="en-US" dirty="0">
                <a:solidFill>
                  <a:srgbClr val="080808"/>
                </a:solidFill>
                <a:latin typeface="+mj-ea"/>
                <a:ea typeface="+mj-ea"/>
              </a:rPr>
              <a:t>统计是概率的实际应用</a:t>
            </a:r>
            <a:endParaRPr lang="en-US" altLang="zh-CN" dirty="0">
              <a:solidFill>
                <a:srgbClr val="080808"/>
              </a:solidFill>
              <a:latin typeface="+mj-ea"/>
              <a:ea typeface="+mj-ea"/>
            </a:endParaRPr>
          </a:p>
        </p:txBody>
      </p:sp>
      <p:sp>
        <p:nvSpPr>
          <p:cNvPr id="24" name="TextBox 23"/>
          <p:cNvSpPr txBox="1"/>
          <p:nvPr/>
        </p:nvSpPr>
        <p:spPr>
          <a:xfrm>
            <a:off x="683568" y="4883676"/>
            <a:ext cx="3168352" cy="1569660"/>
          </a:xfrm>
          <a:prstGeom prst="rect">
            <a:avLst/>
          </a:prstGeom>
          <a:noFill/>
        </p:spPr>
        <p:txBody>
          <a:bodyPr wrap="square" rtlCol="0">
            <a:spAutoFit/>
          </a:bodyPr>
          <a:lstStyle/>
          <a:p>
            <a:r>
              <a:rPr lang="zh-CN" altLang="en-US" dirty="0">
                <a:solidFill>
                  <a:schemeClr val="tx1"/>
                </a:solidFill>
                <a:latin typeface="楷体" pitchFamily="49" charset="-122"/>
                <a:ea typeface="楷体" pitchFamily="49" charset="-122"/>
              </a:rPr>
              <a:t>典型问题： 已知某数据总体满足某分布，抽样得到某数据的概率是多少？</a:t>
            </a:r>
          </a:p>
        </p:txBody>
      </p:sp>
      <p:sp>
        <p:nvSpPr>
          <p:cNvPr id="25" name="TextBox 24"/>
          <p:cNvSpPr txBox="1"/>
          <p:nvPr/>
        </p:nvSpPr>
        <p:spPr>
          <a:xfrm>
            <a:off x="5652120" y="4811668"/>
            <a:ext cx="3240360" cy="1569660"/>
          </a:xfrm>
          <a:prstGeom prst="rect">
            <a:avLst/>
          </a:prstGeom>
          <a:noFill/>
        </p:spPr>
        <p:txBody>
          <a:bodyPr wrap="square" rtlCol="0">
            <a:spAutoFit/>
          </a:bodyPr>
          <a:lstStyle/>
          <a:p>
            <a:r>
              <a:rPr lang="zh-CN" altLang="en-US" dirty="0">
                <a:solidFill>
                  <a:schemeClr val="tx1"/>
                </a:solidFill>
                <a:latin typeface="楷体" pitchFamily="49" charset="-122"/>
                <a:ea typeface="楷体" pitchFamily="49" charset="-122"/>
              </a:rPr>
              <a:t>典型问题：已知某抽样数据</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或总体分布</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，判断总体的分布</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或分布参数</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 是多少？</a:t>
            </a:r>
          </a:p>
        </p:txBody>
      </p:sp>
    </p:spTree>
  </p:cSld>
  <p:clrMapOvr>
    <a:masterClrMapping/>
  </p:clrMapOvr>
  <p:transition/>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3208</TotalTime>
  <Words>3398</Words>
  <Application>Microsoft Macintosh PowerPoint</Application>
  <PresentationFormat>全屏显示(4:3)</PresentationFormat>
  <Paragraphs>417</Paragraphs>
  <Slides>47</Slides>
  <Notes>26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0" baseType="lpstr">
      <vt:lpstr>黑体</vt:lpstr>
      <vt:lpstr>楷体</vt:lpstr>
      <vt:lpstr>宋体</vt:lpstr>
      <vt:lpstr>Arial Unicode MS</vt:lpstr>
      <vt:lpstr>ＭＳ Ｐゴシック</vt:lpstr>
      <vt:lpstr>Arial</vt:lpstr>
      <vt:lpstr>Calibri</vt:lpstr>
      <vt:lpstr>Lucida Sans</vt:lpstr>
      <vt:lpstr>Times New Roman</vt:lpstr>
      <vt:lpstr>Wingdings</vt:lpstr>
      <vt:lpstr>manning</vt:lpstr>
      <vt:lpstr>Equation</vt:lpstr>
      <vt:lpstr>公式</vt:lpstr>
      <vt:lpstr>PowerPoint 演示文稿</vt:lpstr>
      <vt:lpstr>提纲</vt:lpstr>
      <vt:lpstr>提纲</vt:lpstr>
      <vt:lpstr>向量空间模型</vt:lpstr>
      <vt:lpstr>PowerPoint 演示文稿</vt:lpstr>
      <vt:lpstr>向量空间模型的优缺点</vt:lpstr>
      <vt:lpstr>本讲内容</vt:lpstr>
      <vt:lpstr>提纲</vt:lpstr>
      <vt:lpstr>概率 vs. 统计</vt:lpstr>
      <vt:lpstr>概率统计初步</vt:lpstr>
      <vt:lpstr>随机试验和随机事件</vt:lpstr>
      <vt:lpstr>概率和条件概率</vt:lpstr>
      <vt:lpstr>乘法公式、全概率公式和贝叶斯公式</vt:lpstr>
      <vt:lpstr>事件的独立性</vt:lpstr>
      <vt:lpstr>随机变量</vt:lpstr>
      <vt:lpstr>各种分布关系图</vt:lpstr>
      <vt:lpstr>贝努利</vt:lpstr>
      <vt:lpstr>概率检索模型</vt:lpstr>
      <vt:lpstr>概率检索模型</vt:lpstr>
      <vt:lpstr>概率排序原理(PRP)</vt:lpstr>
      <vt:lpstr>几种概率检索模型</vt:lpstr>
      <vt:lpstr>提纲</vt:lpstr>
      <vt:lpstr>回归(Regression)</vt:lpstr>
      <vt:lpstr>Logistic 回归</vt:lpstr>
      <vt:lpstr>Logistic 回归IR模型</vt:lpstr>
      <vt:lpstr> 特征函数fi的选择</vt:lpstr>
      <vt:lpstr>Logistic 回归IR模型(续)</vt:lpstr>
      <vt:lpstr>提纲</vt:lpstr>
      <vt:lpstr>二值独立概率模型BIM</vt:lpstr>
      <vt:lpstr>BIM模型(续)</vt:lpstr>
      <vt:lpstr>文档是怎么生成的？</vt:lpstr>
      <vt:lpstr>BIM中P(D|R=1)或P(D|R=0)的计算</vt:lpstr>
      <vt:lpstr>BIM模型公式的推导</vt:lpstr>
      <vt:lpstr>一个例子</vt:lpstr>
      <vt:lpstr>BIM模型公式的推导</vt:lpstr>
      <vt:lpstr>pi qi参数的计算</vt:lpstr>
      <vt:lpstr>RSJ权重</vt:lpstr>
      <vt:lpstr>pi qi参数的计算(续)</vt:lpstr>
      <vt:lpstr>pi qi参数的计算(续)</vt:lpstr>
      <vt:lpstr>pi qi参数的计算(续)</vt:lpstr>
      <vt:lpstr>BIM模型小结</vt:lpstr>
      <vt:lpstr>BIM模型的优缺点</vt:lpstr>
      <vt:lpstr>提纲</vt:lpstr>
      <vt:lpstr>Okapi BM25: 一个非二值模型</vt:lpstr>
      <vt:lpstr>Okapi BM25: 一个非二值模型</vt:lpstr>
      <vt:lpstr>另一个BM25写法</vt:lpstr>
      <vt:lpstr>BM25公式的推导</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Microsoft Office 用户</cp:lastModifiedBy>
  <cp:revision>975</cp:revision>
  <cp:lastPrinted>2009-09-22T15:48:09Z</cp:lastPrinted>
  <dcterms:created xsi:type="dcterms:W3CDTF">2009-09-21T23:46:17Z</dcterms:created>
  <dcterms:modified xsi:type="dcterms:W3CDTF">2019-03-29T04:02:17Z</dcterms:modified>
</cp:coreProperties>
</file>