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60"/>
  </p:notesMasterIdLst>
  <p:handoutMasterIdLst>
    <p:handoutMasterId r:id="rId61"/>
  </p:handoutMasterIdLst>
  <p:sldIdLst>
    <p:sldId id="819" r:id="rId2"/>
    <p:sldId id="374" r:id="rId3"/>
    <p:sldId id="732" r:id="rId4"/>
    <p:sldId id="797" r:id="rId5"/>
    <p:sldId id="798" r:id="rId6"/>
    <p:sldId id="799" r:id="rId7"/>
    <p:sldId id="800" r:id="rId8"/>
    <p:sldId id="801" r:id="rId9"/>
    <p:sldId id="802" r:id="rId10"/>
    <p:sldId id="805" r:id="rId11"/>
    <p:sldId id="806" r:id="rId12"/>
    <p:sldId id="807" r:id="rId13"/>
    <p:sldId id="803" r:id="rId14"/>
    <p:sldId id="795" r:id="rId15"/>
    <p:sldId id="739" r:id="rId16"/>
    <p:sldId id="765" r:id="rId17"/>
    <p:sldId id="804" r:id="rId18"/>
    <p:sldId id="766" r:id="rId19"/>
    <p:sldId id="768" r:id="rId20"/>
    <p:sldId id="769" r:id="rId21"/>
    <p:sldId id="808" r:id="rId22"/>
    <p:sldId id="810" r:id="rId23"/>
    <p:sldId id="811" r:id="rId24"/>
    <p:sldId id="812" r:id="rId25"/>
    <p:sldId id="764" r:id="rId26"/>
    <p:sldId id="770" r:id="rId27"/>
    <p:sldId id="771" r:id="rId28"/>
    <p:sldId id="809" r:id="rId29"/>
    <p:sldId id="772" r:id="rId30"/>
    <p:sldId id="815" r:id="rId31"/>
    <p:sldId id="774" r:id="rId32"/>
    <p:sldId id="773" r:id="rId33"/>
    <p:sldId id="775" r:id="rId34"/>
    <p:sldId id="776" r:id="rId35"/>
    <p:sldId id="816" r:id="rId36"/>
    <p:sldId id="777" r:id="rId37"/>
    <p:sldId id="778" r:id="rId38"/>
    <p:sldId id="779" r:id="rId39"/>
    <p:sldId id="780" r:id="rId40"/>
    <p:sldId id="817" r:id="rId41"/>
    <p:sldId id="781" r:id="rId42"/>
    <p:sldId id="782" r:id="rId43"/>
    <p:sldId id="783" r:id="rId44"/>
    <p:sldId id="784" r:id="rId45"/>
    <p:sldId id="785" r:id="rId46"/>
    <p:sldId id="786" r:id="rId47"/>
    <p:sldId id="788" r:id="rId48"/>
    <p:sldId id="789" r:id="rId49"/>
    <p:sldId id="818" r:id="rId50"/>
    <p:sldId id="790" r:id="rId51"/>
    <p:sldId id="791" r:id="rId52"/>
    <p:sldId id="792" r:id="rId53"/>
    <p:sldId id="793" r:id="rId54"/>
    <p:sldId id="794" r:id="rId55"/>
    <p:sldId id="757" r:id="rId56"/>
    <p:sldId id="760" r:id="rId57"/>
    <p:sldId id="761" r:id="rId58"/>
    <p:sldId id="762" r:id="rId59"/>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89631" autoAdjust="0"/>
  </p:normalViewPr>
  <p:slideViewPr>
    <p:cSldViewPr>
      <p:cViewPr>
        <p:scale>
          <a:sx n="95" d="100"/>
          <a:sy n="95" d="100"/>
        </p:scale>
        <p:origin x="1720" y="24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27.03.19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925897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8243630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B3745-BB14-4B8F-BDDF-1E711B999E48}" type="slidenum">
              <a:rPr lang="en-US" altLang="zh-CN"/>
              <a:pPr/>
              <a:t>7</a:t>
            </a:fld>
            <a:endParaRPr lang="en-US" altLang="zh-CN"/>
          </a:p>
        </p:txBody>
      </p:sp>
      <p:sp>
        <p:nvSpPr>
          <p:cNvPr id="155650" name="Rectangle 2"/>
          <p:cNvSpPr>
            <a:spLocks noGrp="1" noRot="1" noChangeAspect="1" noChangeArrowheads="1" noTextEdit="1"/>
          </p:cNvSpPr>
          <p:nvPr>
            <p:ph type="sldImg"/>
          </p:nvPr>
        </p:nvSpPr>
        <p:spPr>
          <a:xfrm>
            <a:off x="1258888" y="720725"/>
            <a:ext cx="4791075" cy="3594100"/>
          </a:xfrm>
          <a:ln/>
        </p:spPr>
      </p:sp>
      <p:sp>
        <p:nvSpPr>
          <p:cNvPr id="155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39985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讲到这里</a:t>
            </a:r>
          </a:p>
        </p:txBody>
      </p:sp>
      <p:sp>
        <p:nvSpPr>
          <p:cNvPr id="4" name="灯片编号占位符 3"/>
          <p:cNvSpPr>
            <a:spLocks noGrp="1"/>
          </p:cNvSpPr>
          <p:nvPr>
            <p:ph type="sldNum" idx="10"/>
          </p:nvPr>
        </p:nvSpPr>
        <p:spPr/>
        <p:txBody>
          <a:bodyPr/>
          <a:lstStyle/>
          <a:p>
            <a:pPr>
              <a:defRPr/>
            </a:pPr>
            <a:fld id="{655445CD-BE69-4A95-B1A9-CC7D8B1B044C}" type="slidenum">
              <a:rPr lang="en-US" smtClean="0"/>
              <a:pPr>
                <a:defRPr/>
              </a:pPr>
              <a:t>21</a:t>
            </a:fld>
            <a:endParaRPr lang="en-US"/>
          </a:p>
        </p:txBody>
      </p:sp>
    </p:spTree>
    <p:extLst>
      <p:ext uri="{BB962C8B-B14F-4D97-AF65-F5344CB8AC3E}">
        <p14:creationId xmlns:p14="http://schemas.microsoft.com/office/powerpoint/2010/main" val="379852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79052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0436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4470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F3F843-C9A7-4A50-AD6C-4507152BC566}" type="slidenum">
              <a:rPr lang="en-US" altLang="zh-CN"/>
              <a:pPr/>
              <a:t>25</a:t>
            </a:fld>
            <a:endParaRPr lang="en-US" altLang="zh-CN"/>
          </a:p>
        </p:txBody>
      </p:sp>
      <p:sp>
        <p:nvSpPr>
          <p:cNvPr id="34818" name="Rectangle 2"/>
          <p:cNvSpPr>
            <a:spLocks noGrp="1" noRot="1" noChangeAspect="1" noChangeArrowheads="1" noTextEdit="1"/>
          </p:cNvSpPr>
          <p:nvPr>
            <p:ph type="sldImg"/>
          </p:nvPr>
        </p:nvSpPr>
        <p:spPr>
          <a:xfrm>
            <a:off x="1258888" y="720725"/>
            <a:ext cx="4791075" cy="3594100"/>
          </a:xfrm>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7752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30E5D-FC0A-445C-A19A-C811BF5B285F}" type="slidenum">
              <a:rPr lang="en-US" altLang="zh-CN"/>
              <a:pPr/>
              <a:t>29</a:t>
            </a:fld>
            <a:endParaRPr lang="en-US" altLang="zh-CN"/>
          </a:p>
        </p:txBody>
      </p:sp>
      <p:sp>
        <p:nvSpPr>
          <p:cNvPr id="196610" name="Rectangle 2"/>
          <p:cNvSpPr>
            <a:spLocks noGrp="1" noRot="1" noChangeAspect="1" noChangeArrowheads="1" noTextEdit="1"/>
          </p:cNvSpPr>
          <p:nvPr>
            <p:ph type="sldImg"/>
          </p:nvPr>
        </p:nvSpPr>
        <p:spPr>
          <a:xfrm>
            <a:off x="1258888" y="720725"/>
            <a:ext cx="4791075" cy="3594100"/>
          </a:xfrm>
          <a:ln/>
        </p:spPr>
      </p:sp>
      <p:sp>
        <p:nvSpPr>
          <p:cNvPr id="196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535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F8C03-ABCD-4429-99B4-BB17DE7AE9AD}" type="slidenum">
              <a:rPr lang="en-US" altLang="zh-CN"/>
              <a:pPr/>
              <a:t>31</a:t>
            </a:fld>
            <a:endParaRPr lang="en-US" altLang="zh-CN"/>
          </a:p>
        </p:txBody>
      </p:sp>
      <p:sp>
        <p:nvSpPr>
          <p:cNvPr id="475138" name="Rectangle 2"/>
          <p:cNvSpPr>
            <a:spLocks noGrp="1" noRot="1" noChangeAspect="1" noChangeArrowheads="1" noTextEdit="1"/>
          </p:cNvSpPr>
          <p:nvPr>
            <p:ph type="sldImg"/>
          </p:nvPr>
        </p:nvSpPr>
        <p:spPr>
          <a:xfrm>
            <a:off x="1258888" y="720725"/>
            <a:ext cx="4791075" cy="3594100"/>
          </a:xfrm>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9525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0CE87-A6DE-4160-A4D4-FAD95225343A}" type="slidenum">
              <a:rPr lang="en-US" altLang="zh-CN"/>
              <a:pPr/>
              <a:t>37</a:t>
            </a:fld>
            <a:endParaRPr lang="en-US" altLang="zh-CN"/>
          </a:p>
        </p:txBody>
      </p:sp>
      <p:sp>
        <p:nvSpPr>
          <p:cNvPr id="204802" name="Rectangle 2"/>
          <p:cNvSpPr>
            <a:spLocks noGrp="1" noRot="1" noChangeAspect="1" noChangeArrowheads="1" noTextEdit="1"/>
          </p:cNvSpPr>
          <p:nvPr>
            <p:ph type="sldImg"/>
          </p:nvPr>
        </p:nvSpPr>
        <p:spPr>
          <a:xfrm>
            <a:off x="1258888" y="720725"/>
            <a:ext cx="4791075" cy="3594100"/>
          </a:xfrm>
          <a:ln/>
        </p:spPr>
      </p:sp>
      <p:sp>
        <p:nvSpPr>
          <p:cNvPr id="204803" name="Rectangle 3"/>
          <p:cNvSpPr>
            <a:spLocks noGrp="1" noChangeArrowheads="1"/>
          </p:cNvSpPr>
          <p:nvPr>
            <p:ph type="body" idx="1"/>
          </p:nvPr>
        </p:nvSpPr>
        <p:spPr/>
        <p:txBody>
          <a:bodyPr/>
          <a:lstStyle/>
          <a:p>
            <a:r>
              <a:rPr lang="zh-CN" altLang="en-US"/>
              <a:t>一个</a:t>
            </a:r>
            <a:r>
              <a:rPr lang="en-US" altLang="zh-CN"/>
              <a:t>L</a:t>
            </a:r>
            <a:r>
              <a:rPr lang="zh-CN" altLang="en-US"/>
              <a:t>面骰子，扔</a:t>
            </a:r>
            <a:r>
              <a:rPr lang="en-US" altLang="zh-CN"/>
              <a:t>n</a:t>
            </a:r>
            <a:r>
              <a:rPr lang="zh-CN" altLang="en-US"/>
              <a:t>次，</a:t>
            </a:r>
            <a:r>
              <a:rPr lang="en-US" altLang="zh-CN"/>
              <a:t>L</a:t>
            </a:r>
            <a:r>
              <a:rPr lang="zh-CN" altLang="en-US"/>
              <a:t>个面分别出现</a:t>
            </a:r>
            <a:r>
              <a:rPr lang="en-US" altLang="zh-CN"/>
              <a:t>x1</a:t>
            </a:r>
            <a:r>
              <a:rPr lang="zh-CN" altLang="en-US"/>
              <a:t>、</a:t>
            </a:r>
            <a:r>
              <a:rPr lang="en-US" altLang="zh-CN"/>
              <a:t>x2</a:t>
            </a:r>
            <a:r>
              <a:rPr lang="zh-CN" altLang="en-US"/>
              <a:t>、</a:t>
            </a:r>
            <a:r>
              <a:rPr lang="en-US" altLang="zh-CN"/>
              <a:t>…</a:t>
            </a:r>
            <a:r>
              <a:rPr lang="zh-CN" altLang="en-US"/>
              <a:t>、</a:t>
            </a:r>
            <a:r>
              <a:rPr lang="en-US" altLang="zh-CN"/>
              <a:t>xL</a:t>
            </a:r>
            <a:r>
              <a:rPr lang="zh-CN" altLang="en-US"/>
              <a:t>次的概率。即 </a:t>
            </a:r>
            <a:r>
              <a:rPr lang="en-US" altLang="zh-CN"/>
              <a:t>x1+x2+…+xL=n</a:t>
            </a:r>
          </a:p>
        </p:txBody>
      </p:sp>
    </p:spTree>
    <p:extLst>
      <p:ext uri="{BB962C8B-B14F-4D97-AF65-F5344CB8AC3E}">
        <p14:creationId xmlns:p14="http://schemas.microsoft.com/office/powerpoint/2010/main" val="509801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BE5FF-BAFC-4C2A-9331-3E91E3A734E4}" type="slidenum">
              <a:rPr lang="en-US" altLang="zh-CN"/>
              <a:pPr/>
              <a:t>42</a:t>
            </a:fld>
            <a:endParaRPr lang="en-US" altLang="zh-CN"/>
          </a:p>
        </p:txBody>
      </p:sp>
      <p:sp>
        <p:nvSpPr>
          <p:cNvPr id="198658" name="Rectangle 2"/>
          <p:cNvSpPr>
            <a:spLocks noGrp="1" noRot="1" noChangeAspect="1" noChangeArrowheads="1" noTextEdit="1"/>
          </p:cNvSpPr>
          <p:nvPr>
            <p:ph type="sldImg"/>
          </p:nvPr>
        </p:nvSpPr>
        <p:spPr>
          <a:xfrm>
            <a:off x="1258888" y="720725"/>
            <a:ext cx="4791075" cy="3594100"/>
          </a:xfrm>
          <a:ln/>
        </p:spPr>
      </p:sp>
      <p:sp>
        <p:nvSpPr>
          <p:cNvPr id="198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47475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B7C77-B29E-4CA3-ACCB-8724346CAA92}" type="slidenum">
              <a:rPr lang="en-US" altLang="zh-CN"/>
              <a:pPr/>
              <a:t>43</a:t>
            </a:fld>
            <a:endParaRPr lang="en-US" altLang="zh-CN"/>
          </a:p>
        </p:txBody>
      </p:sp>
      <p:sp>
        <p:nvSpPr>
          <p:cNvPr id="200706" name="Rectangle 2"/>
          <p:cNvSpPr>
            <a:spLocks noGrp="1" noRot="1" noChangeAspect="1" noChangeArrowheads="1" noTextEdit="1"/>
          </p:cNvSpPr>
          <p:nvPr>
            <p:ph type="sldImg"/>
          </p:nvPr>
        </p:nvSpPr>
        <p:spPr>
          <a:xfrm>
            <a:off x="1258888" y="720725"/>
            <a:ext cx="4791075" cy="3594100"/>
          </a:xfrm>
          <a:ln/>
        </p:spPr>
      </p:sp>
      <p:sp>
        <p:nvSpPr>
          <p:cNvPr id="200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3855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F9CEB-7452-4359-B8ED-394CBB09A794}" type="slidenum">
              <a:rPr lang="en-US" altLang="zh-CN"/>
              <a:pPr/>
              <a:t>8</a:t>
            </a:fld>
            <a:endParaRPr lang="en-US" altLang="zh-CN"/>
          </a:p>
        </p:txBody>
      </p:sp>
      <p:sp>
        <p:nvSpPr>
          <p:cNvPr id="178178" name="Rectangle 2"/>
          <p:cNvSpPr>
            <a:spLocks noGrp="1" noRot="1" noChangeAspect="1" noChangeArrowheads="1" noTextEdit="1"/>
          </p:cNvSpPr>
          <p:nvPr>
            <p:ph type="sldImg"/>
          </p:nvPr>
        </p:nvSpPr>
        <p:spPr>
          <a:xfrm>
            <a:off x="1258888" y="720725"/>
            <a:ext cx="4791075" cy="3594100"/>
          </a:xfrm>
          <a:ln/>
        </p:spPr>
      </p:sp>
      <p:sp>
        <p:nvSpPr>
          <p:cNvPr id="178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DC1-928A-403C-8697-EAC925311709}" type="slidenum">
              <a:rPr lang="en-US" altLang="zh-CN"/>
              <a:pPr/>
              <a:t>44</a:t>
            </a:fld>
            <a:endParaRPr lang="en-US" altLang="zh-CN"/>
          </a:p>
        </p:txBody>
      </p:sp>
      <p:sp>
        <p:nvSpPr>
          <p:cNvPr id="215042" name="Rectangle 2"/>
          <p:cNvSpPr>
            <a:spLocks noGrp="1" noRot="1" noChangeAspect="1" noChangeArrowheads="1" noTextEdit="1"/>
          </p:cNvSpPr>
          <p:nvPr>
            <p:ph type="sldImg"/>
          </p:nvPr>
        </p:nvSpPr>
        <p:spPr>
          <a:xfrm>
            <a:off x="1258888" y="720725"/>
            <a:ext cx="4791075" cy="3594100"/>
          </a:xfrm>
          <a:ln/>
        </p:spPr>
      </p:sp>
      <p:sp>
        <p:nvSpPr>
          <p:cNvPr id="215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52352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C1ABF-C8A1-4873-A85A-9218304C6160}" type="slidenum">
              <a:rPr lang="en-US" altLang="zh-CN"/>
              <a:pPr/>
              <a:t>45</a:t>
            </a:fld>
            <a:endParaRPr lang="en-US" altLang="zh-CN"/>
          </a:p>
        </p:txBody>
      </p:sp>
      <p:sp>
        <p:nvSpPr>
          <p:cNvPr id="219138" name="Rectangle 2"/>
          <p:cNvSpPr>
            <a:spLocks noGrp="1" noRot="1" noChangeAspect="1" noChangeArrowheads="1" noTextEdit="1"/>
          </p:cNvSpPr>
          <p:nvPr>
            <p:ph type="sldImg"/>
          </p:nvPr>
        </p:nvSpPr>
        <p:spPr>
          <a:xfrm>
            <a:off x="1258888" y="720725"/>
            <a:ext cx="4791075" cy="3594100"/>
          </a:xfrm>
          <a:ln/>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821281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2E98A-C646-439E-B22E-1CC2F4F67BE3}" type="slidenum">
              <a:rPr lang="en-US" altLang="zh-CN"/>
              <a:pPr/>
              <a:t>46</a:t>
            </a:fld>
            <a:endParaRPr lang="en-US" altLang="zh-CN"/>
          </a:p>
        </p:txBody>
      </p:sp>
      <p:sp>
        <p:nvSpPr>
          <p:cNvPr id="223234" name="Rectangle 2"/>
          <p:cNvSpPr>
            <a:spLocks noGrp="1" noRot="1" noChangeAspect="1" noChangeArrowheads="1" noTextEdit="1"/>
          </p:cNvSpPr>
          <p:nvPr>
            <p:ph type="sldImg"/>
          </p:nvPr>
        </p:nvSpPr>
        <p:spPr>
          <a:xfrm>
            <a:off x="1258888" y="720725"/>
            <a:ext cx="4791075" cy="3594100"/>
          </a:xfrm>
          <a:ln/>
        </p:spPr>
      </p:sp>
      <p:sp>
        <p:nvSpPr>
          <p:cNvPr id="223235" name="Rectangle 3"/>
          <p:cNvSpPr>
            <a:spLocks noGrp="1" noChangeArrowheads="1"/>
          </p:cNvSpPr>
          <p:nvPr>
            <p:ph type="body" idx="1"/>
          </p:nvPr>
        </p:nvSpPr>
        <p:spPr/>
        <p:txBody>
          <a:bodyPr/>
          <a:lstStyle/>
          <a:p>
            <a:r>
              <a:rPr lang="en-US" altLang="zh-CN"/>
              <a:t>If c(w,D)&gt;delta</a:t>
            </a:r>
          </a:p>
        </p:txBody>
      </p:sp>
    </p:spTree>
    <p:extLst>
      <p:ext uri="{BB962C8B-B14F-4D97-AF65-F5344CB8AC3E}">
        <p14:creationId xmlns:p14="http://schemas.microsoft.com/office/powerpoint/2010/main" val="72387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82141-3079-4CB0-A3CA-B136E56D238D}" type="slidenum">
              <a:rPr lang="en-US" altLang="zh-CN"/>
              <a:pPr/>
              <a:t>47</a:t>
            </a:fld>
            <a:endParaRPr lang="en-US" altLang="zh-CN"/>
          </a:p>
        </p:txBody>
      </p:sp>
      <p:sp>
        <p:nvSpPr>
          <p:cNvPr id="221186" name="Rectangle 2"/>
          <p:cNvSpPr>
            <a:spLocks noGrp="1" noRot="1" noChangeAspect="1" noChangeArrowheads="1" noTextEdit="1"/>
          </p:cNvSpPr>
          <p:nvPr>
            <p:ph type="sldImg"/>
          </p:nvPr>
        </p:nvSpPr>
        <p:spPr>
          <a:xfrm>
            <a:off x="1258888" y="720725"/>
            <a:ext cx="4791075" cy="3594100"/>
          </a:xfrm>
          <a:ln/>
        </p:spPr>
      </p:sp>
      <p:sp>
        <p:nvSpPr>
          <p:cNvPr id="221187" name="Rectangle 3"/>
          <p:cNvSpPr>
            <a:spLocks noGrp="1" noChangeArrowheads="1"/>
          </p:cNvSpPr>
          <p:nvPr>
            <p:ph type="body" idx="1"/>
          </p:nvPr>
        </p:nvSpPr>
        <p:spPr/>
        <p:txBody>
          <a:bodyPr/>
          <a:lstStyle/>
          <a:p>
            <a:r>
              <a:rPr lang="en-US" altLang="zh-CN"/>
              <a:t>w</a:t>
            </a:r>
            <a:r>
              <a:rPr lang="zh-CN" altLang="en-US"/>
              <a:t>不属于</a:t>
            </a:r>
            <a:r>
              <a:rPr lang="en-US" altLang="zh-CN"/>
              <a:t>Q</a:t>
            </a:r>
            <a:r>
              <a:rPr lang="zh-CN" altLang="en-US"/>
              <a:t>时，</a:t>
            </a:r>
            <a:r>
              <a:rPr lang="en-US" altLang="zh-CN"/>
              <a:t>c(w,Q)=0</a:t>
            </a:r>
            <a:r>
              <a:rPr lang="zh-CN" altLang="en-US"/>
              <a:t>，所以第一步推理成立；</a:t>
            </a:r>
          </a:p>
        </p:txBody>
      </p:sp>
    </p:spTree>
    <p:extLst>
      <p:ext uri="{BB962C8B-B14F-4D97-AF65-F5344CB8AC3E}">
        <p14:creationId xmlns:p14="http://schemas.microsoft.com/office/powerpoint/2010/main" val="2441431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1C01CA-CD4A-499E-A05E-133D5A883E30}" type="slidenum">
              <a:rPr lang="en-US" altLang="zh-CN"/>
              <a:pPr/>
              <a:t>51</a:t>
            </a:fld>
            <a:endParaRPr lang="en-US" altLang="zh-CN"/>
          </a:p>
        </p:txBody>
      </p:sp>
      <p:sp>
        <p:nvSpPr>
          <p:cNvPr id="492546" name="Rectangle 2"/>
          <p:cNvSpPr>
            <a:spLocks noGrp="1" noRot="1" noChangeAspect="1" noChangeArrowheads="1" noTextEdit="1"/>
          </p:cNvSpPr>
          <p:nvPr>
            <p:ph type="sldImg"/>
          </p:nvPr>
        </p:nvSpPr>
        <p:spPr>
          <a:xfrm>
            <a:off x="1258888" y="720725"/>
            <a:ext cx="4800600" cy="3600450"/>
          </a:xfrm>
          <a:ln/>
        </p:spPr>
      </p:sp>
      <p:sp>
        <p:nvSpPr>
          <p:cNvPr id="492547" name="Rectangle 3"/>
          <p:cNvSpPr>
            <a:spLocks noGrp="1" noChangeArrowheads="1"/>
          </p:cNvSpPr>
          <p:nvPr>
            <p:ph type="body" idx="1"/>
          </p:nvPr>
        </p:nvSpPr>
        <p:spPr>
          <a:xfrm>
            <a:off x="975360" y="4558904"/>
            <a:ext cx="5364480" cy="4322206"/>
          </a:xfrm>
        </p:spPr>
        <p:txBody>
          <a:bodyPr/>
          <a:lstStyle/>
          <a:p>
            <a:endParaRPr lang="zh-CN" altLang="zh-CN"/>
          </a:p>
        </p:txBody>
      </p:sp>
    </p:spTree>
    <p:extLst>
      <p:ext uri="{BB962C8B-B14F-4D97-AF65-F5344CB8AC3E}">
        <p14:creationId xmlns:p14="http://schemas.microsoft.com/office/powerpoint/2010/main" val="1541016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D0C75-B682-474A-AF73-0987E33FB453}" type="slidenum">
              <a:rPr lang="en-US" altLang="zh-CN"/>
              <a:pPr/>
              <a:t>52</a:t>
            </a:fld>
            <a:endParaRPr lang="en-US" altLang="zh-CN"/>
          </a:p>
        </p:txBody>
      </p:sp>
      <p:sp>
        <p:nvSpPr>
          <p:cNvPr id="349186" name="Rectangle 2"/>
          <p:cNvSpPr>
            <a:spLocks noGrp="1" noRot="1" noChangeAspect="1" noChangeArrowheads="1" noTextEdit="1"/>
          </p:cNvSpPr>
          <p:nvPr>
            <p:ph type="sldImg"/>
          </p:nvPr>
        </p:nvSpPr>
        <p:spPr>
          <a:xfrm>
            <a:off x="1258888" y="720725"/>
            <a:ext cx="4791075" cy="3594100"/>
          </a:xfrm>
          <a:ln/>
        </p:spPr>
      </p:sp>
      <p:sp>
        <p:nvSpPr>
          <p:cNvPr id="349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85637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EC758-7DF7-40A7-8CB6-1523A5105E9E}" type="slidenum">
              <a:rPr lang="en-US" altLang="zh-CN"/>
              <a:pPr/>
              <a:t>53</a:t>
            </a:fld>
            <a:endParaRPr lang="en-US" altLang="zh-CN"/>
          </a:p>
        </p:txBody>
      </p:sp>
      <p:sp>
        <p:nvSpPr>
          <p:cNvPr id="343042" name="Rectangle 2"/>
          <p:cNvSpPr>
            <a:spLocks noGrp="1" noRot="1" noChangeAspect="1" noChangeArrowheads="1" noTextEdit="1"/>
          </p:cNvSpPr>
          <p:nvPr>
            <p:ph type="sldImg"/>
          </p:nvPr>
        </p:nvSpPr>
        <p:spPr>
          <a:xfrm>
            <a:off x="1258888" y="720725"/>
            <a:ext cx="4791075" cy="3594100"/>
          </a:xfrm>
          <a:ln/>
        </p:spPr>
      </p:sp>
      <p:sp>
        <p:nvSpPr>
          <p:cNvPr id="343043" name="Rectangle 3"/>
          <p:cNvSpPr>
            <a:spLocks noGrp="1" noChangeArrowheads="1"/>
          </p:cNvSpPr>
          <p:nvPr>
            <p:ph type="body" idx="1"/>
          </p:nvPr>
        </p:nvSpPr>
        <p:spPr/>
        <p:txBody>
          <a:bodyPr/>
          <a:lstStyle/>
          <a:p>
            <a:endParaRPr lang="fr-CA" dirty="0"/>
          </a:p>
        </p:txBody>
      </p:sp>
    </p:spTree>
    <p:extLst>
      <p:ext uri="{BB962C8B-B14F-4D97-AF65-F5344CB8AC3E}">
        <p14:creationId xmlns:p14="http://schemas.microsoft.com/office/powerpoint/2010/main" val="1436239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AD51B-AF3C-4F4F-81C7-B385D3BFFD2D}" type="slidenum">
              <a:rPr lang="en-US" altLang="zh-CN"/>
              <a:pPr/>
              <a:t>54</a:t>
            </a:fld>
            <a:endParaRPr lang="en-US" altLang="zh-CN"/>
          </a:p>
        </p:txBody>
      </p:sp>
      <p:sp>
        <p:nvSpPr>
          <p:cNvPr id="337922" name="Rectangle 2"/>
          <p:cNvSpPr>
            <a:spLocks noGrp="1" noRot="1" noChangeAspect="1" noChangeArrowheads="1" noTextEdit="1"/>
          </p:cNvSpPr>
          <p:nvPr>
            <p:ph type="sldImg"/>
          </p:nvPr>
        </p:nvSpPr>
        <p:spPr>
          <a:xfrm>
            <a:off x="1258888" y="720725"/>
            <a:ext cx="4791075" cy="3594100"/>
          </a:xfrm>
          <a:ln/>
        </p:spPr>
      </p:sp>
      <p:sp>
        <p:nvSpPr>
          <p:cNvPr id="337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88393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92451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80722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47DAE-E7E9-4B4E-BE83-A73CAABF468D}" type="slidenum">
              <a:rPr lang="en-US" altLang="zh-CN"/>
              <a:pPr/>
              <a:t>9</a:t>
            </a:fld>
            <a:endParaRPr lang="en-US" altLang="zh-CN"/>
          </a:p>
        </p:txBody>
      </p:sp>
      <p:sp>
        <p:nvSpPr>
          <p:cNvPr id="364546" name="Rectangle 2"/>
          <p:cNvSpPr>
            <a:spLocks noGrp="1" noRot="1" noChangeAspect="1" noChangeArrowheads="1" noTextEdit="1"/>
          </p:cNvSpPr>
          <p:nvPr>
            <p:ph type="sldImg"/>
          </p:nvPr>
        </p:nvSpPr>
        <p:spPr>
          <a:xfrm>
            <a:off x="1258888" y="720725"/>
            <a:ext cx="4791075" cy="3594100"/>
          </a:xfrm>
          <a:ln/>
        </p:spPr>
      </p:sp>
      <p:sp>
        <p:nvSpPr>
          <p:cNvPr id="364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3077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96850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4B05A-407B-48BF-AB14-F7A16D11BA61}"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xfrm>
            <a:off x="1258888" y="720725"/>
            <a:ext cx="4791075" cy="3594100"/>
          </a:xfrm>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7715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D245-B2F5-4BEB-91F0-682B044531CE}" type="slidenum">
              <a:rPr lang="en-US" altLang="zh-CN"/>
              <a:pPr/>
              <a:t>11</a:t>
            </a:fld>
            <a:endParaRPr lang="en-US" altLang="zh-CN"/>
          </a:p>
        </p:txBody>
      </p:sp>
      <p:sp>
        <p:nvSpPr>
          <p:cNvPr id="32770" name="Rectangle 2"/>
          <p:cNvSpPr>
            <a:spLocks noGrp="1" noRot="1" noChangeAspect="1" noChangeArrowheads="1" noTextEdit="1"/>
          </p:cNvSpPr>
          <p:nvPr>
            <p:ph type="sldImg"/>
          </p:nvPr>
        </p:nvSpPr>
        <p:spPr>
          <a:xfrm>
            <a:off x="1258888" y="720725"/>
            <a:ext cx="4791075" cy="3594100"/>
          </a:xfrm>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554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BD2B5-19C5-43C9-B545-BC5CBB86B56A}" type="slidenum">
              <a:rPr lang="en-US" altLang="zh-CN"/>
              <a:pPr/>
              <a:t>12</a:t>
            </a:fld>
            <a:endParaRPr lang="en-US" altLang="zh-CN"/>
          </a:p>
        </p:txBody>
      </p:sp>
      <p:sp>
        <p:nvSpPr>
          <p:cNvPr id="180226" name="Rectangle 2"/>
          <p:cNvSpPr>
            <a:spLocks noGrp="1" noRot="1" noChangeAspect="1" noChangeArrowheads="1" noTextEdit="1"/>
          </p:cNvSpPr>
          <p:nvPr>
            <p:ph type="sldImg"/>
          </p:nvPr>
        </p:nvSpPr>
        <p:spPr>
          <a:xfrm>
            <a:off x="1258888" y="720725"/>
            <a:ext cx="4791075" cy="3594100"/>
          </a:xfrm>
          <a:ln/>
        </p:spPr>
      </p:sp>
      <p:sp>
        <p:nvSpPr>
          <p:cNvPr id="180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190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13DE1-7634-4C6B-9030-4ABF9B57E3CE}" type="slidenum">
              <a:rPr lang="en-US" altLang="zh-CN"/>
              <a:pPr/>
              <a:t>16</a:t>
            </a:fld>
            <a:endParaRPr lang="en-US" altLang="zh-CN"/>
          </a:p>
        </p:txBody>
      </p:sp>
      <p:sp>
        <p:nvSpPr>
          <p:cNvPr id="190466" name="Rectangle 2"/>
          <p:cNvSpPr>
            <a:spLocks noGrp="1" noRot="1" noChangeAspect="1" noChangeArrowheads="1" noTextEdit="1"/>
          </p:cNvSpPr>
          <p:nvPr>
            <p:ph type="sldImg"/>
          </p:nvPr>
        </p:nvSpPr>
        <p:spPr>
          <a:xfrm>
            <a:off x="1258888" y="720725"/>
            <a:ext cx="4791075" cy="3594100"/>
          </a:xfrm>
          <a:ln/>
        </p:spPr>
      </p:sp>
      <p:sp>
        <p:nvSpPr>
          <p:cNvPr id="19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054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F5BC9-C669-41E2-9F8C-4BBA52178771}" type="slidenum">
              <a:rPr lang="en-US" altLang="zh-CN"/>
              <a:pPr/>
              <a:t>19</a:t>
            </a:fld>
            <a:endParaRPr lang="en-US" altLang="zh-CN"/>
          </a:p>
        </p:txBody>
      </p:sp>
      <p:sp>
        <p:nvSpPr>
          <p:cNvPr id="439298" name="Rectangle 2"/>
          <p:cNvSpPr>
            <a:spLocks noGrp="1" noRot="1" noChangeAspect="1" noChangeArrowheads="1" noTextEdit="1"/>
          </p:cNvSpPr>
          <p:nvPr>
            <p:ph type="sldImg"/>
          </p:nvPr>
        </p:nvSpPr>
        <p:spPr>
          <a:xfrm>
            <a:off x="1258888" y="720725"/>
            <a:ext cx="4791075" cy="3594100"/>
          </a:xfrm>
          <a:ln/>
        </p:spPr>
      </p:sp>
      <p:sp>
        <p:nvSpPr>
          <p:cNvPr id="439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0057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9321A9-85BF-4108-B1F4-CFE71D1D40FE}" type="slidenum">
              <a:rPr lang="en-US" altLang="zh-CN"/>
              <a:pPr/>
              <a:t>20</a:t>
            </a:fld>
            <a:endParaRPr lang="en-US" altLang="zh-CN"/>
          </a:p>
        </p:txBody>
      </p:sp>
      <p:sp>
        <p:nvSpPr>
          <p:cNvPr id="478210" name="Rectangle 2"/>
          <p:cNvSpPr>
            <a:spLocks noGrp="1" noRot="1" noChangeAspect="1" noChangeArrowheads="1" noTextEdit="1"/>
          </p:cNvSpPr>
          <p:nvPr>
            <p:ph type="sldImg"/>
          </p:nvPr>
        </p:nvSpPr>
        <p:spPr>
          <a:xfrm>
            <a:off x="1258888" y="720725"/>
            <a:ext cx="4791075" cy="3594100"/>
          </a:xfrm>
          <a:ln/>
        </p:spPr>
      </p:sp>
      <p:sp>
        <p:nvSpPr>
          <p:cNvPr id="478211" name="Rectangle 3"/>
          <p:cNvSpPr>
            <a:spLocks noGrp="1" noChangeArrowheads="1"/>
          </p:cNvSpPr>
          <p:nvPr>
            <p:ph type="body" idx="1"/>
          </p:nvPr>
        </p:nvSpPr>
        <p:spPr/>
        <p:txBody>
          <a:bodyPr/>
          <a:lstStyle/>
          <a:p>
            <a:r>
              <a:rPr lang="zh-CN" altLang="en-US"/>
              <a:t>也可以基于词或者其它粒度</a:t>
            </a:r>
          </a:p>
        </p:txBody>
      </p:sp>
    </p:spTree>
    <p:extLst>
      <p:ext uri="{BB962C8B-B14F-4D97-AF65-F5344CB8AC3E}">
        <p14:creationId xmlns:p14="http://schemas.microsoft.com/office/powerpoint/2010/main" val="2025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ea typeface="宋体" pitchFamily="2" charset="-122"/>
              </a:rPr>
              <a:t>*改编自</a:t>
            </a:r>
            <a:r>
              <a:rPr lang="en-US" altLang="zh-CN" sz="1200" dirty="0">
                <a:latin typeface="Calibri" pitchFamily="34" charset="0"/>
                <a:ea typeface="宋体" pitchFamily="2" charset="-122"/>
              </a:rPr>
              <a:t>”An introduction to  Information retrieval”</a:t>
            </a:r>
            <a:r>
              <a:rPr lang="zh-CN" altLang="en-US" sz="1200" dirty="0">
                <a:latin typeface="Calibri" pitchFamily="34" charset="0"/>
                <a:ea typeface="宋体" pitchFamily="2" charset="-122"/>
              </a:rPr>
              <a:t>网上公开的课件，地址 </a:t>
            </a:r>
            <a:r>
              <a:rPr lang="en-US" altLang="zh-CN" sz="1200" dirty="0">
                <a:latin typeface="Times New Roman" pitchFamily="18" charset="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Rectangle 9"/>
          <p:cNvSpPr>
            <a:spLocks noGrp="1" noChangeArrowheads="1"/>
          </p:cNvSpPr>
          <p:nvPr>
            <p:ph type="sldNum" idx="10"/>
          </p:nvPr>
        </p:nvSpPr>
        <p:spPr>
          <a:ln/>
        </p:spPr>
        <p:txBody>
          <a:bodyPr/>
          <a:lstStyle>
            <a:lvl1pPr>
              <a:defRPr/>
            </a:lvl1pPr>
          </a:lstStyle>
          <a:p>
            <a:pPr>
              <a:defRPr/>
            </a:pPr>
            <a:fld id="{6231DFBC-2454-451B-9C42-04D7F724382E}"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74BF2C0F-05D6-4882-A325-BE394602789D}"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r>
              <a:rPr lang="en-US" altLang="zh-CN"/>
              <a:t>中国科学院研究生院2009年度课程</a:t>
            </a:r>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D4312F39-E890-4D1D-82F9-80A97D602564}"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r>
              <a:rPr lang="en-US" altLang="zh-CN"/>
              <a:t>中国科学院研究生院2009年度课程</a:t>
            </a:r>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C175D654-6A7B-40C2-BE17-3C1B9E8FBE0D}"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内容占位符 2"/>
          <p:cNvSpPr>
            <a:spLocks noGrp="1"/>
          </p:cNvSpPr>
          <p:nvPr>
            <p:ph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r>
              <a:rPr lang="en-US" altLang="zh-CN"/>
              <a:t>中国科学院研究生院2009年度课程</a:t>
            </a:r>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B1EAF412-6ACD-4F7F-8AF9-C81929CA50E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en-US" altLang="zh-CN" dirty="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a:t>中科院研究生院2011年度秋季课程</a:t>
            </a:r>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中科院研究生院2011年度秋季课程</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20" r:id="rId14"/>
  </p:sldLayoutIdLst>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7.bin"/><Relationship Id="rId7"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 Id="rId9" Type="http://schemas.openxmlformats.org/officeDocument/2006/relationships/image" Target="../media/image28.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1.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30.wmf"/><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3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5.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7.w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3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46.wmf"/><Relationship Id="rId3" Type="http://schemas.openxmlformats.org/officeDocument/2006/relationships/notesSlide" Target="../notesSlides/notesSlide23.xml"/><Relationship Id="rId7" Type="http://schemas.openxmlformats.org/officeDocument/2006/relationships/image" Target="../media/image44.wmf"/><Relationship Id="rId12"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30.bin"/><Relationship Id="rId11" Type="http://schemas.openxmlformats.org/officeDocument/2006/relationships/image" Target="../media/image48.png"/><Relationship Id="rId5" Type="http://schemas.openxmlformats.org/officeDocument/2006/relationships/image" Target="../media/image43.wmf"/><Relationship Id="rId10" Type="http://schemas.openxmlformats.org/officeDocument/2006/relationships/image" Target="../media/image45.wmf"/><Relationship Id="rId4" Type="http://schemas.openxmlformats.org/officeDocument/2006/relationships/oleObject" Target="../embeddings/oleObject29.bin"/><Relationship Id="rId9" Type="http://schemas.openxmlformats.org/officeDocument/2006/relationships/oleObject" Target="../embeddings/oleObject3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vmlDrawing" Target="../drawings/vmlDrawing16.vml"/><Relationship Id="rId6" Type="http://schemas.openxmlformats.org/officeDocument/2006/relationships/image" Target="../media/image50.wmf"/><Relationship Id="rId5" Type="http://schemas.openxmlformats.org/officeDocument/2006/relationships/oleObject" Target="../embeddings/oleObject33.bin"/><Relationship Id="rId4" Type="http://schemas.openxmlformats.org/officeDocument/2006/relationships/slide" Target="slide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51.wmf"/><Relationship Id="rId4" Type="http://schemas.openxmlformats.org/officeDocument/2006/relationships/oleObject" Target="../embeddings/oleObject34.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26.xml"/><Relationship Id="rId7" Type="http://schemas.openxmlformats.org/officeDocument/2006/relationships/image" Target="../media/image53.w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36.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54.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49AB3-0DEC-47EF-B8E9-DA349D74F6BE}"/>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8061BAA5-3147-4198-BEF8-E47F9520A068}"/>
              </a:ext>
            </a:extLst>
          </p:cNvPr>
          <p:cNvSpPr>
            <a:spLocks noGrp="1"/>
          </p:cNvSpPr>
          <p:nvPr>
            <p:ph type="body" sz="quarter" idx="13"/>
          </p:nvPr>
        </p:nvSpPr>
        <p:spPr/>
        <p:txBody>
          <a:bodyPr/>
          <a:lstStyle/>
          <a:p>
            <a:pPr marL="0" indent="0" algn="ctr">
              <a:buNone/>
            </a:pPr>
            <a:r>
              <a:rPr lang="zh-CN" altLang="en-US" dirty="0"/>
              <a:t>第</a:t>
            </a:r>
            <a:r>
              <a:rPr lang="en-US" altLang="zh-CN" dirty="0"/>
              <a:t>12</a:t>
            </a:r>
            <a:r>
              <a:rPr lang="zh-CN" altLang="en-US" dirty="0"/>
              <a:t>讲 基于语言建模的</a:t>
            </a:r>
            <a:r>
              <a:rPr lang="en-US" altLang="zh-CN" dirty="0"/>
              <a:t>IR</a:t>
            </a:r>
            <a:r>
              <a:rPr lang="zh-CN" altLang="en-US" dirty="0"/>
              <a:t>模型</a:t>
            </a:r>
            <a:endParaRPr lang="en-US" altLang="zh-CN" dirty="0"/>
          </a:p>
          <a:p>
            <a:pPr marL="0" indent="0" algn="ctr">
              <a:buNone/>
            </a:pPr>
            <a:r>
              <a:rPr lang="en-US" altLang="zh-CN" dirty="0"/>
              <a:t>Language Models for IR</a:t>
            </a:r>
            <a:endParaRPr lang="zh-CN" altLang="en-US" dirty="0"/>
          </a:p>
          <a:p>
            <a:pPr marL="0" indent="0">
              <a:buNone/>
            </a:pPr>
            <a:endParaRPr lang="zh-CN" altLang="en-US" dirty="0"/>
          </a:p>
        </p:txBody>
      </p:sp>
    </p:spTree>
    <p:extLst>
      <p:ext uri="{BB962C8B-B14F-4D97-AF65-F5344CB8AC3E}">
        <p14:creationId xmlns:p14="http://schemas.microsoft.com/office/powerpoint/2010/main" val="2165419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6" name="Rectangle 36"/>
          <p:cNvSpPr>
            <a:spLocks noGrp="1" noChangeArrowheads="1"/>
          </p:cNvSpPr>
          <p:nvPr>
            <p:ph type="title"/>
          </p:nvPr>
        </p:nvSpPr>
        <p:spPr/>
        <p:txBody>
          <a:bodyPr/>
          <a:lstStyle/>
          <a:p>
            <a:r>
              <a:rPr lang="en-US" altLang="zh-CN" i="1">
                <a:latin typeface="Times New Roman" pitchFamily="18" charset="0"/>
              </a:rPr>
              <a:t>p</a:t>
            </a:r>
            <a:r>
              <a:rPr lang="en-US" altLang="zh-CN" i="1" baseline="-25000">
                <a:latin typeface="Times New Roman" pitchFamily="18" charset="0"/>
              </a:rPr>
              <a:t>i</a:t>
            </a:r>
            <a:r>
              <a:rPr lang="en-US" altLang="zh-CN" i="1">
                <a:latin typeface="Times New Roman" pitchFamily="18" charset="0"/>
              </a:rPr>
              <a:t> q</a:t>
            </a:r>
            <a:r>
              <a:rPr lang="en-US" altLang="zh-CN" i="1" baseline="-25000">
                <a:latin typeface="Times New Roman" pitchFamily="18" charset="0"/>
              </a:rPr>
              <a:t>i</a:t>
            </a:r>
            <a:r>
              <a:rPr lang="zh-CN" altLang="en-US">
                <a:latin typeface="Times New Roman" pitchFamily="18" charset="0"/>
              </a:rPr>
              <a:t>参数的计算</a:t>
            </a:r>
          </a:p>
        </p:txBody>
      </p:sp>
      <p:graphicFrame>
        <p:nvGraphicFramePr>
          <p:cNvPr id="184367" name="Group 47"/>
          <p:cNvGraphicFramePr>
            <a:graphicFrameLocks noGrp="1"/>
          </p:cNvGraphicFramePr>
          <p:nvPr>
            <p:ph idx="1"/>
          </p:nvPr>
        </p:nvGraphicFramePr>
        <p:xfrm>
          <a:off x="3131841" y="3068960"/>
          <a:ext cx="4176463" cy="828040"/>
        </p:xfrm>
        <a:graphic>
          <a:graphicData uri="http://schemas.openxmlformats.org/drawingml/2006/table">
            <a:tbl>
              <a:tblPr/>
              <a:tblGrid>
                <a:gridCol w="1993588">
                  <a:extLst>
                    <a:ext uri="{9D8B030D-6E8A-4147-A177-3AD203B41FA5}">
                      <a16:colId xmlns:a16="http://schemas.microsoft.com/office/drawing/2014/main" val="20000"/>
                    </a:ext>
                  </a:extLst>
                </a:gridCol>
                <a:gridCol w="2182875">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(35)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a:ln>
                            <a:noFill/>
                          </a:ln>
                          <a:solidFill>
                            <a:schemeClr val="tx1"/>
                          </a:solidFill>
                          <a:effectLst/>
                          <a:latin typeface="Times New Roman" pitchFamily="18" charset="0"/>
                          <a:ea typeface="宋体" pitchFamily="2" charset="-122"/>
                        </a:rPr>
                        <a:t>- 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(165)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(65)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dirty="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a:ln>
                            <a:noFill/>
                          </a:ln>
                          <a:solidFill>
                            <a:schemeClr val="tx1"/>
                          </a:solidFill>
                          <a:effectLst/>
                          <a:latin typeface="Times New Roman" pitchFamily="18" charset="0"/>
                          <a:ea typeface="宋体" pitchFamily="2" charset="-122"/>
                        </a:rPr>
                        <a:t>-</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25000" dirty="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(235)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 name="灯片编号占位符 7"/>
          <p:cNvSpPr>
            <a:spLocks noGrp="1"/>
          </p:cNvSpPr>
          <p:nvPr>
            <p:ph type="sldNum" sz="quarter" idx="12"/>
          </p:nvPr>
        </p:nvSpPr>
        <p:spPr/>
        <p:txBody>
          <a:bodyPr/>
          <a:lstStyle/>
          <a:p>
            <a:fld id="{E25F04C1-F388-4EAD-82C3-4316988746D5}" type="slidenum">
              <a:rPr lang="en-US" altLang="zh-CN"/>
              <a:pPr/>
              <a:t>10</a:t>
            </a:fld>
            <a:endParaRPr lang="en-US" altLang="zh-CN"/>
          </a:p>
        </p:txBody>
      </p:sp>
      <p:graphicFrame>
        <p:nvGraphicFramePr>
          <p:cNvPr id="184349" name="Object 29"/>
          <p:cNvGraphicFramePr>
            <a:graphicFrameLocks noGrp="1" noChangeAspect="1"/>
          </p:cNvGraphicFramePr>
          <p:nvPr>
            <p:ph sz="quarter" idx="4294967295"/>
          </p:nvPr>
        </p:nvGraphicFramePr>
        <p:xfrm>
          <a:off x="1115616" y="5301208"/>
          <a:ext cx="2501900" cy="1368425"/>
        </p:xfrm>
        <a:graphic>
          <a:graphicData uri="http://schemas.openxmlformats.org/presentationml/2006/ole">
            <mc:AlternateContent xmlns:mc="http://schemas.openxmlformats.org/markup-compatibility/2006">
              <mc:Choice xmlns:v="urn:schemas-microsoft-com:vml" Requires="v">
                <p:oleObj spid="_x0000_s1024036" name="Equation" r:id="rId4" imgW="1625400" imgH="888840" progId="">
                  <p:embed/>
                </p:oleObj>
              </mc:Choice>
              <mc:Fallback>
                <p:oleObj name="Equation" r:id="rId4" imgW="1625400" imgH="8888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5301208"/>
                        <a:ext cx="2501900"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5" name="Object 35"/>
          <p:cNvGraphicFramePr>
            <a:graphicFrameLocks noGrp="1" noChangeAspect="1"/>
          </p:cNvGraphicFramePr>
          <p:nvPr>
            <p:ph sz="quarter" idx="4294967295"/>
          </p:nvPr>
        </p:nvGraphicFramePr>
        <p:xfrm>
          <a:off x="5436096" y="5384800"/>
          <a:ext cx="1766887" cy="1473200"/>
        </p:xfrm>
        <a:graphic>
          <a:graphicData uri="http://schemas.openxmlformats.org/presentationml/2006/ole">
            <mc:AlternateContent xmlns:mc="http://schemas.openxmlformats.org/markup-compatibility/2006">
              <mc:Choice xmlns:v="urn:schemas-microsoft-com:vml" Requires="v">
                <p:oleObj spid="_x0000_s1024037" name="Equation" r:id="rId6" imgW="1066680" imgH="888840" progId="">
                  <p:embed/>
                </p:oleObj>
              </mc:Choice>
              <mc:Fallback>
                <p:oleObj name="Equation" r:id="rId6" imgW="1066680" imgH="8888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5384800"/>
                        <a:ext cx="1766887"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38" name="Text Box 18"/>
          <p:cNvSpPr txBox="1">
            <a:spLocks noChangeArrowheads="1"/>
          </p:cNvSpPr>
          <p:nvPr/>
        </p:nvSpPr>
        <p:spPr bwMode="auto">
          <a:xfrm>
            <a:off x="3420492" y="2636838"/>
            <a:ext cx="3743796" cy="36933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相关 </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(100)    </a:t>
            </a:r>
            <a:r>
              <a:rPr lang="zh-CN" altLang="en-US" sz="1800" dirty="0">
                <a:solidFill>
                  <a:schemeClr val="tx1"/>
                </a:solidFill>
                <a:latin typeface="Times New Roman" pitchFamily="18" charset="0"/>
                <a:ea typeface="黑体" pitchFamily="49" charset="-122"/>
              </a:rPr>
              <a:t>不相关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(400)</a:t>
            </a:r>
          </a:p>
        </p:txBody>
      </p:sp>
      <p:sp>
        <p:nvSpPr>
          <p:cNvPr id="184340" name="Text Box 20"/>
          <p:cNvSpPr txBox="1">
            <a:spLocks noChangeArrowheads="1"/>
          </p:cNvSpPr>
          <p:nvPr/>
        </p:nvSpPr>
        <p:spPr bwMode="auto">
          <a:xfrm>
            <a:off x="827584" y="3068638"/>
            <a:ext cx="2447429" cy="784830"/>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dirty="0">
                <a:solidFill>
                  <a:schemeClr val="tx1"/>
                </a:solidFill>
                <a:latin typeface="Times New Roman" pitchFamily="18" charset="0"/>
                <a:ea typeface="黑体" pitchFamily="49" charset="-122"/>
              </a:rPr>
              <a:t>     </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(200)</a:t>
            </a:r>
          </a:p>
          <a:p>
            <a:pPr>
              <a:spcBef>
                <a:spcPct val="50000"/>
              </a:spcBef>
            </a:pPr>
            <a:r>
              <a:rPr lang="zh-CN" altLang="en-US" sz="1800" dirty="0">
                <a:solidFill>
                  <a:schemeClr val="tx1"/>
                </a:solidFill>
                <a:latin typeface="Times New Roman" pitchFamily="18" charset="0"/>
                <a:ea typeface="黑体" pitchFamily="49" charset="-122"/>
              </a:rPr>
              <a:t>不包含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 (300)</a:t>
            </a:r>
          </a:p>
        </p:txBody>
      </p:sp>
      <p:sp>
        <p:nvSpPr>
          <p:cNvPr id="184368" name="AutoShape 48"/>
          <p:cNvSpPr>
            <a:spLocks noChangeArrowheads="1"/>
          </p:cNvSpPr>
          <p:nvPr/>
        </p:nvSpPr>
        <p:spPr bwMode="auto">
          <a:xfrm>
            <a:off x="3924300" y="6092825"/>
            <a:ext cx="1225550" cy="215900"/>
          </a:xfrm>
          <a:prstGeom prst="rightArrow">
            <a:avLst>
              <a:gd name="adj1" fmla="val 50000"/>
              <a:gd name="adj2" fmla="val 141912"/>
            </a:avLst>
          </a:prstGeom>
          <a:no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84369" name="Text Box 49"/>
          <p:cNvSpPr txBox="1">
            <a:spLocks noChangeArrowheads="1"/>
          </p:cNvSpPr>
          <p:nvPr/>
        </p:nvSpPr>
        <p:spPr bwMode="auto">
          <a:xfrm>
            <a:off x="3924300" y="5411788"/>
            <a:ext cx="1439863" cy="304800"/>
          </a:xfrm>
          <a:prstGeom prst="rect">
            <a:avLst/>
          </a:prstGeom>
          <a:noFill/>
          <a:ln w="9525">
            <a:noFill/>
            <a:miter lim="800000"/>
            <a:headEnd/>
            <a:tailEnd/>
          </a:ln>
          <a:effectLst/>
        </p:spPr>
        <p:txBody>
          <a:bodyPr>
            <a:spAutoFit/>
          </a:bodyPr>
          <a:lstStyle/>
          <a:p>
            <a:pPr>
              <a:spcBef>
                <a:spcPct val="50000"/>
              </a:spcBef>
            </a:pPr>
            <a:r>
              <a:rPr lang="zh-CN" altLang="en-US" sz="1400" dirty="0">
                <a:latin typeface="Times New Roman" pitchFamily="18" charset="0"/>
                <a:ea typeface="黑体" pitchFamily="49" charset="-122"/>
              </a:rPr>
              <a:t>引入平滑因子</a:t>
            </a:r>
          </a:p>
        </p:txBody>
      </p:sp>
      <p:sp>
        <p:nvSpPr>
          <p:cNvPr id="184370" name="Text Box 50"/>
          <p:cNvSpPr txBox="1">
            <a:spLocks noChangeArrowheads="1"/>
          </p:cNvSpPr>
          <p:nvPr/>
        </p:nvSpPr>
        <p:spPr bwMode="auto">
          <a:xfrm>
            <a:off x="900113" y="4149725"/>
            <a:ext cx="7056437"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其中，</a:t>
            </a:r>
            <a:r>
              <a:rPr lang="en-US" altLang="zh-CN" sz="2000" i="1" dirty="0">
                <a:solidFill>
                  <a:schemeClr val="tx1"/>
                </a:solidFill>
                <a:latin typeface="Times New Roman" pitchFamily="18" charset="0"/>
                <a:ea typeface="黑体" pitchFamily="49" charset="-122"/>
              </a:rPr>
              <a:t>N</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n</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分别是总文档以及包含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分别是相关文档及相关文档中包含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的文档数目。括号中列举的数值是给出的一个总文档数目为</a:t>
            </a:r>
            <a:r>
              <a:rPr lang="en-US" altLang="zh-CN" sz="2000" dirty="0">
                <a:solidFill>
                  <a:schemeClr val="tx1"/>
                </a:solidFill>
                <a:latin typeface="Times New Roman" pitchFamily="18" charset="0"/>
                <a:ea typeface="黑体" pitchFamily="49" charset="-122"/>
              </a:rPr>
              <a:t>500</a:t>
            </a:r>
            <a:r>
              <a:rPr lang="zh-CN" altLang="en-US" sz="2000" dirty="0">
                <a:solidFill>
                  <a:schemeClr val="tx1"/>
                </a:solidFill>
                <a:latin typeface="Times New Roman" pitchFamily="18" charset="0"/>
                <a:ea typeface="黑体" pitchFamily="49" charset="-122"/>
              </a:rPr>
              <a:t>的计算例子。则：</a:t>
            </a:r>
          </a:p>
        </p:txBody>
      </p:sp>
      <p:sp>
        <p:nvSpPr>
          <p:cNvPr id="184371" name="Text Box 51"/>
          <p:cNvSpPr txBox="1">
            <a:spLocks noChangeArrowheads="1"/>
          </p:cNvSpPr>
          <p:nvPr/>
        </p:nvSpPr>
        <p:spPr bwMode="auto">
          <a:xfrm>
            <a:off x="827584" y="1844824"/>
            <a:ext cx="6913563" cy="7016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理想情况下，可以将整个文档集合根据是否和查询相关、是否包含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分成如下四个子集合，每个集合的大小已知。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31747" name="Rectangle 3"/>
          <p:cNvSpPr>
            <a:spLocks noGrp="1" noChangeArrowheads="1"/>
          </p:cNvSpPr>
          <p:nvPr>
            <p:ph idx="1"/>
          </p:nvPr>
        </p:nvSpPr>
        <p:spPr/>
        <p:txBody>
          <a:bodyPr/>
          <a:lstStyle/>
          <a:p>
            <a:r>
              <a:rPr lang="zh-CN" altLang="en-US" sz="2800" dirty="0"/>
              <a:t>由于真实情况下，对于每个查询，无法事先得到相关文档集和不相关文档集，所以无法使用理想情况下的公式计算，因此必须进行估计</a:t>
            </a:r>
          </a:p>
          <a:p>
            <a:r>
              <a:rPr lang="zh-CN" altLang="en-US" sz="2800" dirty="0"/>
              <a:t>有多种估计方法</a:t>
            </a:r>
          </a:p>
          <a:p>
            <a:pPr lvl="1"/>
            <a:r>
              <a:rPr lang="zh-CN" altLang="en-US" sz="2400" dirty="0"/>
              <a:t>初始检索：第一次检索之前的估计</a:t>
            </a:r>
          </a:p>
          <a:p>
            <a:pPr lvl="1"/>
            <a:r>
              <a:rPr lang="zh-CN" altLang="en-US" sz="2400" dirty="0"/>
              <a:t>基于检索结果：根据上次检索的结果进行估计</a:t>
            </a:r>
          </a:p>
          <a:p>
            <a:endParaRPr lang="en-US" altLang="zh-CN" sz="2800" dirty="0"/>
          </a:p>
        </p:txBody>
      </p:sp>
      <p:sp>
        <p:nvSpPr>
          <p:cNvPr id="6" name="灯片编号占位符 5"/>
          <p:cNvSpPr>
            <a:spLocks noGrp="1"/>
          </p:cNvSpPr>
          <p:nvPr>
            <p:ph type="sldNum" sz="quarter" idx="12"/>
          </p:nvPr>
        </p:nvSpPr>
        <p:spPr/>
        <p:txBody>
          <a:bodyPr/>
          <a:lstStyle/>
          <a:p>
            <a:fld id="{547AE9D4-A510-467D-A53E-C6B813726641}" type="slidenum">
              <a:rPr lang="en-US" altLang="zh-CN"/>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75108" name="Object 4"/>
          <p:cNvGraphicFramePr>
            <a:graphicFrameLocks noGrp="1" noChangeAspect="1"/>
          </p:cNvGraphicFramePr>
          <p:nvPr>
            <p:ph idx="1"/>
          </p:nvPr>
        </p:nvGraphicFramePr>
        <p:xfrm>
          <a:off x="2137223" y="3530600"/>
          <a:ext cx="3520627" cy="1770608"/>
        </p:xfrm>
        <a:graphic>
          <a:graphicData uri="http://schemas.openxmlformats.org/presentationml/2006/ole">
            <mc:AlternateContent xmlns:mc="http://schemas.openxmlformats.org/markup-compatibility/2006">
              <mc:Choice xmlns:v="urn:schemas-microsoft-com:vml" Requires="v">
                <p:oleObj spid="_x0000_s1025043" name="Equation" r:id="rId4" imgW="2171520" imgH="1091880" progId="">
                  <p:embed/>
                </p:oleObj>
              </mc:Choice>
              <mc:Fallback>
                <p:oleObj name="Equation" r:id="rId4" imgW="2171520" imgH="10918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7223" y="3530600"/>
                        <a:ext cx="3520627" cy="1770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6"/>
          <p:cNvSpPr>
            <a:spLocks noGrp="1"/>
          </p:cNvSpPr>
          <p:nvPr>
            <p:ph type="sldNum" sz="quarter" idx="12"/>
          </p:nvPr>
        </p:nvSpPr>
        <p:spPr/>
        <p:txBody>
          <a:bodyPr/>
          <a:lstStyle/>
          <a:p>
            <a:fld id="{46D4D0E9-47B2-425C-A46E-953078050C9B}" type="slidenum">
              <a:rPr lang="en-US" altLang="zh-CN"/>
              <a:pPr/>
              <a:t>12</a:t>
            </a:fld>
            <a:endParaRPr lang="en-US" altLang="zh-CN"/>
          </a:p>
        </p:txBody>
      </p:sp>
      <p:sp>
        <p:nvSpPr>
          <p:cNvPr id="175107" name="Rectangle 3"/>
          <p:cNvSpPr>
            <a:spLocks noGrp="1" noChangeArrowheads="1"/>
          </p:cNvSpPr>
          <p:nvPr>
            <p:ph type="body" sz="half" idx="4294967295"/>
          </p:nvPr>
        </p:nvSpPr>
        <p:spPr>
          <a:xfrm>
            <a:off x="683568" y="1628800"/>
            <a:ext cx="7272337" cy="3617913"/>
          </a:xfrm>
        </p:spPr>
        <p:txBody>
          <a:bodyPr/>
          <a:lstStyle/>
          <a:p>
            <a:r>
              <a:rPr lang="zh-CN" altLang="en-US" sz="2800" dirty="0"/>
              <a:t>初始情况：检索初始并没有相关和不相关文档集合，此时可以进行</a:t>
            </a:r>
            <a:r>
              <a:rPr lang="zh-CN" altLang="en-US" sz="2800" dirty="0">
                <a:latin typeface="Times New Roman" pitchFamily="18" charset="0"/>
              </a:rPr>
              <a:t>假设： </a:t>
            </a:r>
            <a:r>
              <a:rPr lang="en-US" altLang="zh-CN" sz="2800" i="1" dirty="0">
                <a:latin typeface="Times New Roman" pitchFamily="18" charset="0"/>
              </a:rPr>
              <a:t>p</a:t>
            </a:r>
            <a:r>
              <a:rPr lang="en-US" altLang="zh-CN" sz="2800" i="1" baseline="-25000" dirty="0">
                <a:latin typeface="Times New Roman" pitchFamily="18" charset="0"/>
              </a:rPr>
              <a:t>i</a:t>
            </a:r>
            <a:r>
              <a:rPr lang="zh-CN" altLang="en-US" sz="2800" dirty="0">
                <a:latin typeface="Times New Roman" pitchFamily="18" charset="0"/>
              </a:rPr>
              <a:t>是常数， </a:t>
            </a:r>
            <a:r>
              <a:rPr lang="en-US" altLang="zh-CN" sz="2800" i="1" dirty="0" err="1">
                <a:latin typeface="Times New Roman" pitchFamily="18" charset="0"/>
              </a:rPr>
              <a:t>q</a:t>
            </a:r>
            <a:r>
              <a:rPr lang="en-US" altLang="zh-CN" sz="2800" i="1" baseline="-25000" dirty="0" err="1">
                <a:latin typeface="Times New Roman" pitchFamily="18" charset="0"/>
              </a:rPr>
              <a:t>i</a:t>
            </a:r>
            <a:r>
              <a:rPr lang="zh-CN" altLang="en-US" sz="2800" dirty="0">
                <a:latin typeface="Times New Roman" pitchFamily="18" charset="0"/>
              </a:rPr>
              <a:t>近似等于</a:t>
            </a:r>
            <a:r>
              <a:rPr lang="en-US" altLang="zh-CN" sz="2800" dirty="0">
                <a:latin typeface="Times New Roman" pitchFamily="18" charset="0"/>
              </a:rPr>
              <a:t>term </a:t>
            </a:r>
            <a:r>
              <a:rPr lang="en-US" altLang="zh-CN" sz="2800" i="1" dirty="0" err="1">
                <a:latin typeface="Times New Roman" pitchFamily="18" charset="0"/>
              </a:rPr>
              <a:t>i</a:t>
            </a:r>
            <a:r>
              <a:rPr lang="zh-CN" altLang="en-US" sz="2800" dirty="0">
                <a:latin typeface="Times New Roman" pitchFamily="18" charset="0"/>
              </a:rPr>
              <a:t>在所有文档集合中的分布</a:t>
            </a:r>
            <a:r>
              <a:rPr lang="en-US" altLang="zh-CN" sz="2800" dirty="0">
                <a:latin typeface="Times New Roman" pitchFamily="18" charset="0"/>
              </a:rPr>
              <a:t>(</a:t>
            </a:r>
            <a:r>
              <a:rPr lang="zh-CN" altLang="en-US" sz="2800" dirty="0">
                <a:latin typeface="Times New Roman" pitchFamily="18" charset="0"/>
              </a:rPr>
              <a:t>假定相关文档很少，</a:t>
            </a:r>
            <a:r>
              <a:rPr lang="en-US" altLang="zh-CN" sz="2800" i="1" dirty="0" err="1">
                <a:latin typeface="Times New Roman" pitchFamily="18" charset="0"/>
              </a:rPr>
              <a:t>R</a:t>
            </a:r>
            <a:r>
              <a:rPr lang="en-US" altLang="zh-CN" sz="2800" i="1" baseline="-25000" dirty="0" err="1">
                <a:latin typeface="Times New Roman" pitchFamily="18" charset="0"/>
              </a:rPr>
              <a:t>i</a:t>
            </a:r>
            <a:r>
              <a:rPr lang="en-US" altLang="zh-CN" sz="2800" dirty="0">
                <a:latin typeface="Times New Roman" pitchFamily="18" charset="0"/>
              </a:rPr>
              <a:t>=</a:t>
            </a:r>
            <a:r>
              <a:rPr lang="en-US" altLang="zh-CN" sz="2800" i="1" dirty="0" err="1">
                <a:latin typeface="Times New Roman" pitchFamily="18" charset="0"/>
              </a:rPr>
              <a:t>r</a:t>
            </a:r>
            <a:r>
              <a:rPr lang="en-US" altLang="zh-CN" sz="2800" i="1" baseline="-25000" dirty="0" err="1">
                <a:latin typeface="Times New Roman" pitchFamily="18" charset="0"/>
              </a:rPr>
              <a:t>i</a:t>
            </a:r>
            <a:r>
              <a:rPr lang="en-US" altLang="zh-CN" sz="2800" dirty="0">
                <a:latin typeface="Times New Roman" pitchFamily="18" charset="0"/>
              </a:rPr>
              <a:t>=0)</a:t>
            </a:r>
          </a:p>
        </p:txBody>
      </p:sp>
      <p:sp>
        <p:nvSpPr>
          <p:cNvPr id="175111" name="Text Box 7"/>
          <p:cNvSpPr txBox="1">
            <a:spLocks noChangeArrowheads="1"/>
          </p:cNvSpPr>
          <p:nvPr/>
        </p:nvSpPr>
        <p:spPr bwMode="auto">
          <a:xfrm>
            <a:off x="4716463" y="5516563"/>
            <a:ext cx="576262" cy="336550"/>
          </a:xfrm>
          <a:prstGeom prst="rect">
            <a:avLst/>
          </a:prstGeom>
          <a:noFill/>
          <a:ln w="9525">
            <a:noFill/>
            <a:miter lim="800000"/>
            <a:headEnd/>
            <a:tailEnd/>
          </a:ln>
          <a:effectLst/>
        </p:spPr>
        <p:txBody>
          <a:bodyPr>
            <a:spAutoFit/>
          </a:bodyPr>
          <a:lstStyle/>
          <a:p>
            <a:pPr>
              <a:spcBef>
                <a:spcPct val="50000"/>
              </a:spcBef>
            </a:pPr>
            <a:r>
              <a:rPr lang="en-US" altLang="zh-CN" sz="1600" i="1" dirty="0">
                <a:latin typeface="Times New Roman" pitchFamily="18" charset="0"/>
                <a:ea typeface="黑体" pitchFamily="49" charset="-122"/>
              </a:rPr>
              <a:t>IDF</a:t>
            </a:r>
          </a:p>
        </p:txBody>
      </p:sp>
      <p:sp>
        <p:nvSpPr>
          <p:cNvPr id="175112" name="Line 8"/>
          <p:cNvSpPr>
            <a:spLocks noChangeShapeType="1"/>
          </p:cNvSpPr>
          <p:nvPr/>
        </p:nvSpPr>
        <p:spPr bwMode="auto">
          <a:xfrm flipH="1">
            <a:off x="4932363" y="5300663"/>
            <a:ext cx="144462" cy="28892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75113" name="Text Box 9"/>
          <p:cNvSpPr txBox="1">
            <a:spLocks noChangeArrowheads="1"/>
          </p:cNvSpPr>
          <p:nvPr/>
        </p:nvSpPr>
        <p:spPr bwMode="auto">
          <a:xfrm>
            <a:off x="1258888" y="5876925"/>
            <a:ext cx="6265862" cy="64135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因此，</a:t>
            </a:r>
            <a:r>
              <a:rPr lang="en-US" altLang="zh-CN" sz="1800" dirty="0">
                <a:solidFill>
                  <a:schemeClr val="hlink"/>
                </a:solidFill>
                <a:latin typeface="Times New Roman" pitchFamily="18" charset="0"/>
                <a:ea typeface="黑体" pitchFamily="49" charset="-122"/>
              </a:rPr>
              <a:t>BIM</a:t>
            </a:r>
            <a:r>
              <a:rPr lang="zh-CN" altLang="en-US" sz="1800" dirty="0">
                <a:solidFill>
                  <a:schemeClr val="hlink"/>
                </a:solidFill>
                <a:latin typeface="Times New Roman" pitchFamily="18" charset="0"/>
                <a:ea typeface="黑体" pitchFamily="49" charset="-122"/>
              </a:rPr>
              <a:t>在初始假设情况下，其检索公式实际上相当于对所有同时出现在</a:t>
            </a:r>
            <a:r>
              <a:rPr lang="en-US" altLang="zh-CN" sz="1800" i="1" dirty="0">
                <a:solidFill>
                  <a:schemeClr val="hlink"/>
                </a:solidFill>
                <a:latin typeface="Times New Roman" pitchFamily="18" charset="0"/>
                <a:ea typeface="黑体" pitchFamily="49" charset="-122"/>
              </a:rPr>
              <a:t>q</a:t>
            </a:r>
            <a:r>
              <a:rPr lang="zh-CN" altLang="en-US" sz="1800" dirty="0">
                <a:solidFill>
                  <a:schemeClr val="hlink"/>
                </a:solidFill>
                <a:latin typeface="Times New Roman" pitchFamily="18" charset="0"/>
                <a:ea typeface="黑体" pitchFamily="49" charset="-122"/>
              </a:rPr>
              <a:t>和</a:t>
            </a:r>
            <a:r>
              <a:rPr lang="en-US" altLang="zh-CN" sz="1800" i="1" dirty="0">
                <a:solidFill>
                  <a:schemeClr val="hlink"/>
                </a:solidFill>
                <a:latin typeface="Times New Roman" pitchFamily="18" charset="0"/>
                <a:ea typeface="黑体" pitchFamily="49" charset="-122"/>
              </a:rPr>
              <a:t>d</a:t>
            </a:r>
            <a:r>
              <a:rPr lang="zh-CN" altLang="en-US" sz="1800" dirty="0">
                <a:solidFill>
                  <a:schemeClr val="hlink"/>
                </a:solidFill>
                <a:latin typeface="Times New Roman" pitchFamily="18" charset="0"/>
                <a:ea typeface="黑体" pitchFamily="49" charset="-122"/>
              </a:rPr>
              <a:t>中的</a:t>
            </a:r>
            <a:r>
              <a:rPr lang="en-US" altLang="zh-CN" sz="1800" dirty="0">
                <a:solidFill>
                  <a:schemeClr val="hlink"/>
                </a:solidFill>
                <a:latin typeface="Times New Roman" pitchFamily="18" charset="0"/>
                <a:ea typeface="黑体" pitchFamily="49" charset="-122"/>
              </a:rPr>
              <a:t>term</a:t>
            </a:r>
            <a:r>
              <a:rPr lang="zh-CN" altLang="en-US" sz="1800" dirty="0">
                <a:solidFill>
                  <a:schemeClr val="hlink"/>
                </a:solidFill>
                <a:latin typeface="Times New Roman" pitchFamily="18" charset="0"/>
                <a:ea typeface="黑体" pitchFamily="49" charset="-122"/>
              </a:rPr>
              <a:t>的</a:t>
            </a:r>
            <a:r>
              <a:rPr lang="en-US" altLang="zh-CN" sz="1800" dirty="0">
                <a:solidFill>
                  <a:schemeClr val="hlink"/>
                </a:solidFill>
                <a:latin typeface="Times New Roman" pitchFamily="18" charset="0"/>
                <a:ea typeface="黑体" pitchFamily="49" charset="-122"/>
              </a:rPr>
              <a:t>IDF</a:t>
            </a:r>
            <a:r>
              <a:rPr lang="zh-CN" altLang="en-US" sz="1800" dirty="0">
                <a:solidFill>
                  <a:schemeClr val="hlink"/>
                </a:solidFill>
                <a:latin typeface="Times New Roman" pitchFamily="18" charset="0"/>
                <a:ea typeface="黑体" pitchFamily="49" charset="-122"/>
              </a:rPr>
              <a:t>的求和</a:t>
            </a:r>
          </a:p>
        </p:txBody>
      </p:sp>
      <p:sp>
        <p:nvSpPr>
          <p:cNvPr id="175116" name="Rectangle 12"/>
          <p:cNvSpPr>
            <a:spLocks noChangeArrowheads="1"/>
          </p:cNvSpPr>
          <p:nvPr/>
        </p:nvSpPr>
        <p:spPr bwMode="auto">
          <a:xfrm>
            <a:off x="4787900" y="4725988"/>
            <a:ext cx="863600" cy="503237"/>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16"/>
                                        </p:tgtEl>
                                        <p:attrNameLst>
                                          <p:attrName>style.visibility</p:attrName>
                                        </p:attrNameLst>
                                      </p:cBhvr>
                                      <p:to>
                                        <p:strVal val="visible"/>
                                      </p:to>
                                    </p:set>
                                    <p:animEffect transition="in" filter="blinds(horizontal)">
                                      <p:cBhvr>
                                        <p:cTn id="7" dur="500"/>
                                        <p:tgtEl>
                                          <p:spTgt spid="175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2"/>
                                        </p:tgtEl>
                                        <p:attrNameLst>
                                          <p:attrName>style.visibility</p:attrName>
                                        </p:attrNameLst>
                                      </p:cBhvr>
                                      <p:to>
                                        <p:strVal val="visible"/>
                                      </p:to>
                                    </p:set>
                                    <p:animEffect transition="in" filter="blinds(horizontal)">
                                      <p:cBhvr>
                                        <p:cTn id="12" dur="500"/>
                                        <p:tgtEl>
                                          <p:spTgt spid="1751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5111"/>
                                        </p:tgtEl>
                                        <p:attrNameLst>
                                          <p:attrName>style.visibility</p:attrName>
                                        </p:attrNameLst>
                                      </p:cBhvr>
                                      <p:to>
                                        <p:strVal val="visible"/>
                                      </p:to>
                                    </p:set>
                                    <p:animEffect transition="in" filter="blinds(horizontal)">
                                      <p:cBhvr>
                                        <p:cTn id="17" dur="500"/>
                                        <p:tgtEl>
                                          <p:spTgt spid="1751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5113"/>
                                        </p:tgtEl>
                                        <p:attrNameLst>
                                          <p:attrName>style.visibility</p:attrName>
                                        </p:attrNameLst>
                                      </p:cBhvr>
                                      <p:to>
                                        <p:strVal val="visible"/>
                                      </p:to>
                                    </p:set>
                                    <p:animEffect transition="in" filter="blinds(horizontal)">
                                      <p:cBhvr>
                                        <p:cTn id="22"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p:bldP spid="175112" grpId="0" animBg="1"/>
      <p:bldP spid="175113" grpId="0"/>
      <p:bldP spid="1751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Okapi BM25: </a:t>
            </a:r>
            <a:r>
              <a:rPr lang="zh-CN" altLang="en-US" dirty="0"/>
              <a:t>一个非二值模型</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13</a:t>
            </a:fld>
            <a:endParaRPr lang="en-US"/>
          </a:p>
        </p:txBody>
      </p:sp>
      <p:pic>
        <p:nvPicPr>
          <p:cNvPr id="6" name="Picture 6" descr="1131.png"/>
          <p:cNvPicPr>
            <a:picLocks noChangeAspect="1"/>
          </p:cNvPicPr>
          <p:nvPr/>
        </p:nvPicPr>
        <p:blipFill>
          <a:blip r:embed="rId2" cstate="print"/>
          <a:stretch>
            <a:fillRect/>
          </a:stretch>
        </p:blipFill>
        <p:spPr>
          <a:xfrm>
            <a:off x="642910" y="2428868"/>
            <a:ext cx="8024288" cy="82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本讲内容</a:t>
            </a:r>
          </a:p>
        </p:txBody>
      </p:sp>
      <p:sp>
        <p:nvSpPr>
          <p:cNvPr id="3" name="内容占位符 2"/>
          <p:cNvSpPr>
            <a:spLocks noGrp="1"/>
          </p:cNvSpPr>
          <p:nvPr>
            <p:ph idx="1"/>
          </p:nvPr>
        </p:nvSpPr>
        <p:spPr/>
        <p:txBody>
          <a:bodyPr/>
          <a:lstStyle/>
          <a:p>
            <a:r>
              <a:rPr lang="en-US" altLang="zh-CN" dirty="0"/>
              <a:t>(</a:t>
            </a:r>
            <a:r>
              <a:rPr lang="zh-CN" altLang="en-US" dirty="0"/>
              <a:t>统计</a:t>
            </a:r>
            <a:r>
              <a:rPr lang="en-US" altLang="zh-CN" dirty="0"/>
              <a:t>)</a:t>
            </a:r>
            <a:r>
              <a:rPr lang="zh-CN" altLang="en-US" dirty="0"/>
              <a:t>语言模型</a:t>
            </a:r>
            <a:endParaRPr lang="en-US" altLang="zh-CN" dirty="0"/>
          </a:p>
          <a:p>
            <a:endParaRPr lang="en-US" altLang="zh-CN" dirty="0"/>
          </a:p>
          <a:p>
            <a:endParaRPr lang="en-US" altLang="zh-CN" dirty="0"/>
          </a:p>
          <a:p>
            <a:r>
              <a:rPr lang="zh-CN" altLang="en-US" dirty="0"/>
              <a:t>基于统计语言建模的</a:t>
            </a:r>
            <a:r>
              <a:rPr lang="en-US" altLang="zh-CN" dirty="0"/>
              <a:t>IR</a:t>
            </a:r>
            <a:r>
              <a:rPr lang="zh-CN" altLang="en-US" dirty="0"/>
              <a:t>模型</a:t>
            </a:r>
            <a:endParaRPr lang="en-US" altLang="zh-CN" dirty="0"/>
          </a:p>
          <a:p>
            <a:pPr lvl="1"/>
            <a:r>
              <a:rPr lang="en-US" altLang="zh-CN" dirty="0"/>
              <a:t>(</a:t>
            </a:r>
            <a:r>
              <a:rPr lang="zh-CN" altLang="en-US" dirty="0"/>
              <a:t>基本</a:t>
            </a:r>
            <a:r>
              <a:rPr lang="en-US" altLang="zh-CN" dirty="0"/>
              <a:t>)</a:t>
            </a:r>
            <a:r>
              <a:rPr lang="zh-CN" altLang="en-US" dirty="0"/>
              <a:t>查询似然模型</a:t>
            </a:r>
            <a:endParaRPr lang="en-US" altLang="zh-CN" dirty="0"/>
          </a:p>
          <a:p>
            <a:pPr lvl="1"/>
            <a:endParaRPr lang="en-US" altLang="zh-CN" dirty="0"/>
          </a:p>
          <a:p>
            <a:pPr lvl="1"/>
            <a:r>
              <a:rPr lang="zh-CN" altLang="en-US" dirty="0"/>
              <a:t>一些扩展的模型</a:t>
            </a:r>
            <a:endParaRPr lang="en-US" altLang="zh-CN" dirty="0"/>
          </a:p>
          <a:p>
            <a:pPr lvl="1"/>
            <a:endParaRPr lang="en-US" altLang="zh-CN" dirty="0"/>
          </a:p>
          <a:p>
            <a:pPr lvl="1"/>
            <a:endParaRPr lang="en-US" altLang="zh-CN" dirty="0"/>
          </a:p>
          <a:p>
            <a:endParaRPr lang="en-US"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上一讲回顾</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语言模型</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基于统计建模的</a:t>
            </a:r>
            <a:r>
              <a:rPr lang="en-US" altLang="zh-CN" sz="3400" dirty="0">
                <a:solidFill>
                  <a:srgbClr val="BDD3E9"/>
                </a:solidFill>
                <a:latin typeface="Calibri" charset="0"/>
                <a:ea typeface="黑体" pitchFamily="49" charset="-122"/>
              </a:rPr>
              <a:t>IR</a:t>
            </a:r>
            <a:r>
              <a:rPr lang="zh-CN" altLang="en-US" sz="3400" dirty="0">
                <a:solidFill>
                  <a:srgbClr val="BDD3E9"/>
                </a:solidFill>
                <a:latin typeface="Calibri" charset="0"/>
                <a:ea typeface="黑体" pitchFamily="49" charset="-122"/>
              </a:rPr>
              <a:t>模型</a:t>
            </a:r>
            <a:r>
              <a:rPr lang="en-US" sz="34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en-US" sz="3400" dirty="0">
                <a:solidFill>
                  <a:srgbClr val="BDD3E9"/>
                </a:solidFill>
                <a:latin typeface="Calibri" charset="0"/>
                <a:ea typeface="黑体" pitchFamily="49" charset="-122"/>
              </a:rPr>
              <a:t>SLMIR</a:t>
            </a:r>
            <a:r>
              <a:rPr lang="zh-CN" altLang="en-US" sz="3400" dirty="0">
                <a:solidFill>
                  <a:srgbClr val="BDD3E9"/>
                </a:solidFill>
                <a:latin typeface="Calibri" charset="0"/>
                <a:ea typeface="黑体" pitchFamily="49" charset="-122"/>
              </a:rPr>
              <a:t>模型讨论</a:t>
            </a:r>
            <a:endParaRPr lang="en-US" sz="3400" dirty="0">
              <a:solidFill>
                <a:srgbClr val="BDD3E9"/>
              </a:solidFill>
              <a:latin typeface="Calibri" charset="0"/>
              <a:ea typeface="黑体"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sz="3600" dirty="0">
                <a:latin typeface="Times New Roman" pitchFamily="18" charset="0"/>
              </a:rPr>
              <a:t>统计语言模型</a:t>
            </a:r>
            <a:r>
              <a:rPr lang="en-US" altLang="zh-CN" sz="3600" dirty="0">
                <a:latin typeface="Times New Roman" pitchFamily="18" charset="0"/>
              </a:rPr>
              <a:t>(Statistical Language Modeling</a:t>
            </a:r>
            <a:r>
              <a:rPr lang="zh-CN" altLang="en-US" sz="3600" dirty="0">
                <a:latin typeface="Times New Roman" pitchFamily="18" charset="0"/>
              </a:rPr>
              <a:t>，</a:t>
            </a:r>
            <a:r>
              <a:rPr lang="en-US" altLang="zh-CN" sz="3600" dirty="0">
                <a:latin typeface="Times New Roman" pitchFamily="18" charset="0"/>
              </a:rPr>
              <a:t>SLM)</a:t>
            </a:r>
          </a:p>
        </p:txBody>
      </p:sp>
      <p:graphicFrame>
        <p:nvGraphicFramePr>
          <p:cNvPr id="189444" name="Object 4"/>
          <p:cNvGraphicFramePr>
            <a:graphicFrameLocks noGrp="1" noChangeAspect="1"/>
          </p:cNvGraphicFramePr>
          <p:nvPr>
            <p:ph idx="1"/>
          </p:nvPr>
        </p:nvGraphicFramePr>
        <p:xfrm>
          <a:off x="827088" y="4292600"/>
          <a:ext cx="6102350" cy="647700"/>
        </p:xfrm>
        <a:graphic>
          <a:graphicData uri="http://schemas.openxmlformats.org/presentationml/2006/ole">
            <mc:AlternateContent xmlns:mc="http://schemas.openxmlformats.org/markup-compatibility/2006">
              <mc:Choice xmlns:v="urn:schemas-microsoft-com:vml" Requires="v">
                <p:oleObj spid="_x0000_s943123" name="Equation" r:id="rId4" imgW="4063680" imgH="431640" progId="">
                  <p:embed/>
                </p:oleObj>
              </mc:Choice>
              <mc:Fallback>
                <p:oleObj name="Equation" r:id="rId4" imgW="4063680" imgH="4316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292600"/>
                        <a:ext cx="61023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灯片编号占位符 6"/>
          <p:cNvSpPr>
            <a:spLocks noGrp="1"/>
          </p:cNvSpPr>
          <p:nvPr>
            <p:ph type="sldNum" sz="quarter" idx="12"/>
          </p:nvPr>
        </p:nvSpPr>
        <p:spPr/>
        <p:txBody>
          <a:bodyPr/>
          <a:lstStyle/>
          <a:p>
            <a:fld id="{E2FDB8FA-9FB4-4B3E-9C2B-29121CCD971E}" type="slidenum">
              <a:rPr lang="en-US" altLang="zh-CN"/>
              <a:pPr/>
              <a:t>16</a:t>
            </a:fld>
            <a:endParaRPr lang="en-US" altLang="zh-CN"/>
          </a:p>
        </p:txBody>
      </p:sp>
      <p:sp>
        <p:nvSpPr>
          <p:cNvPr id="189443" name="Rectangle 3"/>
          <p:cNvSpPr>
            <a:spLocks noGrp="1" noChangeArrowheads="1"/>
          </p:cNvSpPr>
          <p:nvPr>
            <p:ph type="body" sz="half" idx="4294967295"/>
          </p:nvPr>
        </p:nvSpPr>
        <p:spPr>
          <a:xfrm>
            <a:off x="570805" y="1628800"/>
            <a:ext cx="8321675" cy="3617912"/>
          </a:xfrm>
        </p:spPr>
        <p:txBody>
          <a:bodyPr/>
          <a:lstStyle/>
          <a:p>
            <a:pPr>
              <a:lnSpc>
                <a:spcPct val="90000"/>
              </a:lnSpc>
            </a:pPr>
            <a:r>
              <a:rPr lang="en-US" altLang="zh-CN" sz="2400" dirty="0">
                <a:latin typeface="Times New Roman" pitchFamily="18" charset="0"/>
              </a:rPr>
              <a:t>SLM</a:t>
            </a:r>
            <a:r>
              <a:rPr lang="zh-CN" altLang="en-US" sz="2400" dirty="0">
                <a:latin typeface="Times New Roman" pitchFamily="18" charset="0"/>
              </a:rPr>
              <a:t>广泛使用于语音识别和统计机器翻译领域，利用概率统计理论研究语言。</a:t>
            </a:r>
          </a:p>
          <a:p>
            <a:pPr lvl="1">
              <a:lnSpc>
                <a:spcPct val="90000"/>
              </a:lnSpc>
            </a:pPr>
            <a:r>
              <a:rPr lang="zh-CN" altLang="en-US" sz="2000" dirty="0">
                <a:latin typeface="Times New Roman" pitchFamily="18" charset="0"/>
              </a:rPr>
              <a:t>规则方法：词、句、篇章的生成比如满足某些规则，不满足该规则就不应存在。</a:t>
            </a:r>
          </a:p>
          <a:p>
            <a:pPr lvl="1">
              <a:lnSpc>
                <a:spcPct val="90000"/>
              </a:lnSpc>
            </a:pPr>
            <a:r>
              <a:rPr lang="zh-CN" altLang="en-US" sz="2000" dirty="0">
                <a:latin typeface="Times New Roman" pitchFamily="18" charset="0"/>
              </a:rPr>
              <a:t>统计方法：任何语言片断都有存在的可能，只是可能性大小不同</a:t>
            </a:r>
          </a:p>
          <a:p>
            <a:pPr>
              <a:lnSpc>
                <a:spcPct val="90000"/>
              </a:lnSpc>
            </a:pPr>
            <a:r>
              <a:rPr lang="zh-CN" altLang="en-US" sz="2400" dirty="0"/>
              <a:t>对于一个文档片段</a:t>
            </a:r>
            <a:r>
              <a:rPr lang="en-US" altLang="zh-CN" sz="2400" i="1" dirty="0">
                <a:latin typeface="Times New Roman" pitchFamily="18" charset="0"/>
              </a:rPr>
              <a:t>d</a:t>
            </a:r>
            <a:r>
              <a:rPr lang="en-US" altLang="zh-CN" sz="2400" dirty="0"/>
              <a:t>=</a:t>
            </a:r>
            <a:r>
              <a:rPr lang="en-US" altLang="zh-CN" sz="2400" i="1" dirty="0">
                <a:latin typeface="Times New Roman" pitchFamily="18" charset="0"/>
              </a:rPr>
              <a:t>w</a:t>
            </a:r>
            <a:r>
              <a:rPr lang="en-US" altLang="zh-CN" sz="2400" i="1" baseline="-25000" dirty="0">
                <a:latin typeface="Times New Roman" pitchFamily="18" charset="0"/>
              </a:rPr>
              <a:t>1</a:t>
            </a:r>
            <a:r>
              <a:rPr lang="en-US" altLang="zh-CN" sz="2400" i="1" dirty="0">
                <a:latin typeface="Times New Roman" pitchFamily="18" charset="0"/>
              </a:rPr>
              <a:t>w</a:t>
            </a:r>
            <a:r>
              <a:rPr lang="en-US" altLang="zh-CN" sz="2400" i="1" baseline="-25000" dirty="0">
                <a:latin typeface="Times New Roman" pitchFamily="18" charset="0"/>
              </a:rPr>
              <a:t>2</a:t>
            </a:r>
            <a:r>
              <a:rPr lang="en-US" altLang="zh-CN" sz="2400" i="1" dirty="0">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n</a:t>
            </a:r>
            <a:r>
              <a:rPr lang="zh-CN" altLang="en-US" sz="2400" dirty="0">
                <a:latin typeface="Times New Roman" pitchFamily="18" charset="0"/>
              </a:rPr>
              <a:t>，统计语言模型是指概率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w</a:t>
            </a:r>
            <a:r>
              <a:rPr lang="en-US" altLang="zh-CN" sz="2400" i="1" baseline="-25000" dirty="0">
                <a:latin typeface="Times New Roman" pitchFamily="18" charset="0"/>
              </a:rPr>
              <a:t>1</a:t>
            </a:r>
            <a:r>
              <a:rPr lang="en-US" altLang="zh-CN" sz="2400" i="1" dirty="0">
                <a:latin typeface="Times New Roman" pitchFamily="18" charset="0"/>
              </a:rPr>
              <a:t>w</a:t>
            </a:r>
            <a:r>
              <a:rPr lang="en-US" altLang="zh-CN" sz="2400" i="1" baseline="-25000" dirty="0">
                <a:latin typeface="Times New Roman" pitchFamily="18" charset="0"/>
              </a:rPr>
              <a:t>2</a:t>
            </a:r>
            <a:r>
              <a:rPr lang="en-US" altLang="zh-CN" sz="2400" i="1" dirty="0">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n</a:t>
            </a:r>
            <a:r>
              <a:rPr lang="en-US" altLang="zh-CN" sz="2400" dirty="0">
                <a:latin typeface="Times New Roman" pitchFamily="18" charset="0"/>
              </a:rPr>
              <a:t>)</a:t>
            </a:r>
            <a:r>
              <a:rPr lang="zh-CN" altLang="en-US" sz="2400" dirty="0"/>
              <a:t>求解，</a:t>
            </a:r>
            <a:r>
              <a:rPr lang="zh-CN" altLang="en-US" sz="2400" dirty="0">
                <a:latin typeface="Times New Roman" pitchFamily="18" charset="0"/>
              </a:rPr>
              <a:t>根据</a:t>
            </a:r>
            <a:r>
              <a:rPr lang="en-US" altLang="zh-CN" sz="2400" dirty="0" err="1">
                <a:latin typeface="Times New Roman" pitchFamily="18" charset="0"/>
              </a:rPr>
              <a:t>Bayes</a:t>
            </a:r>
            <a:r>
              <a:rPr lang="zh-CN" altLang="en-US" sz="2400" dirty="0">
                <a:latin typeface="Times New Roman" pitchFamily="18" charset="0"/>
              </a:rPr>
              <a:t>公式，有</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lvl="1">
              <a:lnSpc>
                <a:spcPct val="90000"/>
              </a:lnSpc>
              <a:buFont typeface="Wingdings" pitchFamily="2" charset="2"/>
              <a:buNone/>
            </a:pPr>
            <a:endParaRPr lang="en-US" altLang="zh-CN" sz="2000" dirty="0">
              <a:latin typeface="Times New Roman" pitchFamily="18" charset="0"/>
            </a:endParaRPr>
          </a:p>
        </p:txBody>
      </p:sp>
      <p:sp>
        <p:nvSpPr>
          <p:cNvPr id="189446" name="Text Box 6"/>
          <p:cNvSpPr txBox="1">
            <a:spLocks noChangeArrowheads="1"/>
          </p:cNvSpPr>
          <p:nvPr/>
        </p:nvSpPr>
        <p:spPr bwMode="auto">
          <a:xfrm>
            <a:off x="4572000" y="5572472"/>
            <a:ext cx="1008112" cy="630942"/>
          </a:xfrm>
          <a:prstGeom prst="rect">
            <a:avLst/>
          </a:prstGeom>
          <a:noFill/>
          <a:ln w="9525">
            <a:noFill/>
            <a:miter lim="800000"/>
            <a:headEnd/>
            <a:tailEnd/>
          </a:ln>
          <a:effectLst/>
        </p:spPr>
        <p:txBody>
          <a:bodyPr wrap="square">
            <a:spAutoFit/>
          </a:bodyPr>
          <a:lstStyle/>
          <a:p>
            <a:pPr algn="ctr">
              <a:spcBef>
                <a:spcPct val="50000"/>
              </a:spcBef>
            </a:pPr>
            <a:r>
              <a:rPr lang="zh-CN" altLang="en-US" sz="1400" dirty="0">
                <a:solidFill>
                  <a:schemeClr val="tx1"/>
                </a:solidFill>
                <a:latin typeface="Times New Roman" pitchFamily="18" charset="0"/>
                <a:ea typeface="黑体" pitchFamily="49" charset="-122"/>
              </a:rPr>
              <a:t>历史</a:t>
            </a:r>
            <a:endParaRPr lang="en-US" altLang="zh-CN" sz="1400" dirty="0">
              <a:solidFill>
                <a:schemeClr val="tx1"/>
              </a:solidFill>
              <a:latin typeface="Times New Roman" pitchFamily="18" charset="0"/>
              <a:ea typeface="黑体" pitchFamily="49" charset="-122"/>
            </a:endParaRPr>
          </a:p>
          <a:p>
            <a:pPr algn="ctr">
              <a:spcBef>
                <a:spcPct val="50000"/>
              </a:spcBef>
            </a:pPr>
            <a:r>
              <a:rPr lang="en-US" altLang="zh-CN" sz="1400" dirty="0">
                <a:solidFill>
                  <a:schemeClr val="tx1"/>
                </a:solidFill>
                <a:latin typeface="Times New Roman" pitchFamily="18" charset="0"/>
                <a:ea typeface="黑体" pitchFamily="49" charset="-122"/>
              </a:rPr>
              <a:t>(history)</a:t>
            </a:r>
            <a:endParaRPr lang="zh-CN" altLang="en-US" sz="1400" dirty="0">
              <a:solidFill>
                <a:schemeClr val="tx1"/>
              </a:solidFill>
              <a:latin typeface="Times New Roman" pitchFamily="18" charset="0"/>
              <a:ea typeface="黑体" pitchFamily="49" charset="-122"/>
            </a:endParaRPr>
          </a:p>
        </p:txBody>
      </p:sp>
      <p:sp>
        <p:nvSpPr>
          <p:cNvPr id="189448" name="AutoShape 8"/>
          <p:cNvSpPr>
            <a:spLocks/>
          </p:cNvSpPr>
          <p:nvPr/>
        </p:nvSpPr>
        <p:spPr bwMode="auto">
          <a:xfrm>
            <a:off x="5580112" y="5445224"/>
            <a:ext cx="142875" cy="1081087"/>
          </a:xfrm>
          <a:prstGeom prst="leftBrace">
            <a:avLst>
              <a:gd name="adj1" fmla="val 63056"/>
              <a:gd name="adj2" fmla="val 50000"/>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89449" name="Text Box 9"/>
          <p:cNvSpPr txBox="1">
            <a:spLocks noChangeArrowheads="1"/>
          </p:cNvSpPr>
          <p:nvPr/>
        </p:nvSpPr>
        <p:spPr bwMode="auto">
          <a:xfrm>
            <a:off x="5796136" y="5425479"/>
            <a:ext cx="2305050" cy="307777"/>
          </a:xfrm>
          <a:prstGeom prst="rect">
            <a:avLst/>
          </a:prstGeom>
          <a:noFill/>
          <a:ln w="9525">
            <a:noFill/>
            <a:miter lim="800000"/>
            <a:headEnd/>
            <a:tailEnd/>
          </a:ln>
          <a:effectLst/>
        </p:spPr>
        <p:txBody>
          <a:bodyPr>
            <a:spAutoFit/>
          </a:bodyPr>
          <a:lstStyle/>
          <a:p>
            <a:pPr>
              <a:spcBef>
                <a:spcPct val="50000"/>
              </a:spcBef>
            </a:pPr>
            <a:r>
              <a:rPr lang="zh-CN" altLang="en-US" sz="1400" dirty="0">
                <a:solidFill>
                  <a:schemeClr val="tx1"/>
                </a:solidFill>
                <a:latin typeface="Times New Roman" pitchFamily="18" charset="0"/>
                <a:ea typeface="黑体" pitchFamily="49" charset="-122"/>
              </a:rPr>
              <a:t>无历史，一元模型</a:t>
            </a:r>
            <a:endParaRPr lang="en-US" altLang="zh-CN" sz="1400" dirty="0">
              <a:latin typeface="Times New Roman" pitchFamily="18" charset="0"/>
              <a:ea typeface="黑体" pitchFamily="49" charset="-122"/>
            </a:endParaRPr>
          </a:p>
        </p:txBody>
      </p:sp>
      <p:sp>
        <p:nvSpPr>
          <p:cNvPr id="189450" name="Text Box 10"/>
          <p:cNvSpPr txBox="1">
            <a:spLocks noChangeArrowheads="1"/>
          </p:cNvSpPr>
          <p:nvPr/>
        </p:nvSpPr>
        <p:spPr bwMode="auto">
          <a:xfrm>
            <a:off x="5796136" y="5877272"/>
            <a:ext cx="2879725" cy="304800"/>
          </a:xfrm>
          <a:prstGeom prst="rect">
            <a:avLst/>
          </a:prstGeom>
          <a:noFill/>
          <a:ln w="9525">
            <a:noFill/>
            <a:miter lim="800000"/>
            <a:headEnd/>
            <a:tailEnd/>
          </a:ln>
          <a:effectLst/>
        </p:spPr>
        <p:txBody>
          <a:bodyPr>
            <a:spAutoFit/>
          </a:bodyPr>
          <a:lstStyle/>
          <a:p>
            <a:pPr>
              <a:spcBef>
                <a:spcPct val="50000"/>
              </a:spcBef>
            </a:pPr>
            <a:r>
              <a:rPr lang="zh-CN" altLang="en-US" sz="1400" dirty="0">
                <a:solidFill>
                  <a:schemeClr val="tx1"/>
                </a:solidFill>
                <a:latin typeface="Times New Roman" pitchFamily="18" charset="0"/>
                <a:ea typeface="黑体" pitchFamily="49" charset="-122"/>
              </a:rPr>
              <a:t>最近一个历史，二元模型</a:t>
            </a:r>
            <a:r>
              <a:rPr lang="en-US" altLang="zh-CN" sz="1400" dirty="0">
                <a:solidFill>
                  <a:schemeClr val="tx1"/>
                </a:solidFill>
                <a:latin typeface="Times New Roman" pitchFamily="18" charset="0"/>
                <a:ea typeface="黑体" pitchFamily="49" charset="-122"/>
              </a:rPr>
              <a:t>(Bigram)</a:t>
            </a:r>
          </a:p>
        </p:txBody>
      </p:sp>
      <p:sp>
        <p:nvSpPr>
          <p:cNvPr id="189452" name="Text Box 12"/>
          <p:cNvSpPr txBox="1">
            <a:spLocks noChangeArrowheads="1"/>
          </p:cNvSpPr>
          <p:nvPr/>
        </p:nvSpPr>
        <p:spPr bwMode="auto">
          <a:xfrm>
            <a:off x="5796136" y="6289575"/>
            <a:ext cx="3096344" cy="307777"/>
          </a:xfrm>
          <a:prstGeom prst="rect">
            <a:avLst/>
          </a:prstGeom>
          <a:noFill/>
          <a:ln w="9525">
            <a:noFill/>
            <a:miter lim="800000"/>
            <a:headEnd/>
            <a:tailEnd/>
          </a:ln>
          <a:effectLst/>
        </p:spPr>
        <p:txBody>
          <a:bodyPr wrap="square">
            <a:spAutoFit/>
          </a:bodyPr>
          <a:lstStyle/>
          <a:p>
            <a:pPr>
              <a:spcBef>
                <a:spcPct val="50000"/>
              </a:spcBef>
            </a:pPr>
            <a:r>
              <a:rPr lang="zh-CN" altLang="en-US" sz="1400" dirty="0">
                <a:solidFill>
                  <a:schemeClr val="tx1"/>
                </a:solidFill>
                <a:latin typeface="Times New Roman" pitchFamily="18" charset="0"/>
                <a:ea typeface="黑体" pitchFamily="49" charset="-122"/>
              </a:rPr>
              <a:t>最近</a:t>
            </a:r>
            <a:r>
              <a:rPr lang="en-US" altLang="zh-CN" sz="1400" dirty="0">
                <a:solidFill>
                  <a:schemeClr val="tx1"/>
                </a:solidFill>
                <a:latin typeface="Times New Roman" pitchFamily="18" charset="0"/>
                <a:ea typeface="黑体" pitchFamily="49" charset="-122"/>
              </a:rPr>
              <a:t>N-1</a:t>
            </a:r>
            <a:r>
              <a:rPr lang="zh-CN" altLang="en-US" sz="1400" dirty="0">
                <a:solidFill>
                  <a:schemeClr val="tx1"/>
                </a:solidFill>
                <a:latin typeface="Times New Roman" pitchFamily="18" charset="0"/>
                <a:ea typeface="黑体" pitchFamily="49" charset="-122"/>
              </a:rPr>
              <a:t>个历史，</a:t>
            </a:r>
            <a:r>
              <a:rPr lang="en-US" altLang="zh-CN" sz="1400" dirty="0">
                <a:solidFill>
                  <a:schemeClr val="tx1"/>
                </a:solidFill>
                <a:latin typeface="Times New Roman" pitchFamily="18" charset="0"/>
                <a:ea typeface="黑体" pitchFamily="49" charset="-122"/>
              </a:rPr>
              <a:t>N</a:t>
            </a:r>
            <a:r>
              <a:rPr lang="zh-CN" altLang="en-US" sz="1400" dirty="0">
                <a:solidFill>
                  <a:schemeClr val="tx1"/>
                </a:solidFill>
                <a:latin typeface="Times New Roman" pitchFamily="18" charset="0"/>
                <a:ea typeface="黑体" pitchFamily="49" charset="-122"/>
              </a:rPr>
              <a:t>元模型</a:t>
            </a:r>
            <a:r>
              <a:rPr lang="en-US" altLang="zh-CN" sz="1400" dirty="0">
                <a:solidFill>
                  <a:schemeClr val="tx1"/>
                </a:solidFill>
                <a:latin typeface="Times New Roman" pitchFamily="18" charset="0"/>
                <a:ea typeface="黑体" pitchFamily="49" charset="-122"/>
              </a:rPr>
              <a:t>(N-gram</a:t>
            </a:r>
            <a:r>
              <a:rPr lang="en-US" altLang="zh-CN" sz="1400" dirty="0">
                <a:latin typeface="Times New Roman" pitchFamily="18" charset="0"/>
                <a:ea typeface="黑体" pitchFamily="49" charset="-122"/>
              </a:rPr>
              <a:t>)</a:t>
            </a:r>
          </a:p>
        </p:txBody>
      </p:sp>
      <p:sp>
        <p:nvSpPr>
          <p:cNvPr id="189454" name="Rectangle 14"/>
          <p:cNvSpPr>
            <a:spLocks noChangeArrowheads="1"/>
          </p:cNvSpPr>
          <p:nvPr/>
        </p:nvSpPr>
        <p:spPr bwMode="auto">
          <a:xfrm>
            <a:off x="6084888" y="4508500"/>
            <a:ext cx="719360" cy="288652"/>
          </a:xfrm>
          <a:prstGeom prst="rect">
            <a:avLst/>
          </a:prstGeom>
          <a:noFill/>
          <a:ln w="9525">
            <a:solidFill>
              <a:schemeClr val="hlink"/>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189455" name="Line 15"/>
          <p:cNvSpPr>
            <a:spLocks noChangeShapeType="1"/>
          </p:cNvSpPr>
          <p:nvPr/>
        </p:nvSpPr>
        <p:spPr bwMode="auto">
          <a:xfrm flipH="1">
            <a:off x="5292080" y="4797424"/>
            <a:ext cx="1008708" cy="719807"/>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0" dur="500"/>
                                        <p:tgtEl>
                                          <p:spTgt spid="1894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3" dur="500"/>
                                        <p:tgtEl>
                                          <p:spTgt spid="1894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8" dur="500"/>
                                        <p:tgtEl>
                                          <p:spTgt spid="1894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9444"/>
                                        </p:tgtEl>
                                        <p:attrNameLst>
                                          <p:attrName>style.visibility</p:attrName>
                                        </p:attrNameLst>
                                      </p:cBhvr>
                                      <p:to>
                                        <p:strVal val="visible"/>
                                      </p:to>
                                    </p:set>
                                    <p:animEffect transition="in" filter="blinds(horizontal)">
                                      <p:cBhvr>
                                        <p:cTn id="23" dur="500"/>
                                        <p:tgtEl>
                                          <p:spTgt spid="18944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9454"/>
                                        </p:tgtEl>
                                        <p:attrNameLst>
                                          <p:attrName>style.visibility</p:attrName>
                                        </p:attrNameLst>
                                      </p:cBhvr>
                                      <p:to>
                                        <p:strVal val="visible"/>
                                      </p:to>
                                    </p:set>
                                    <p:animEffect transition="in" filter="blinds(horizontal)">
                                      <p:cBhvr>
                                        <p:cTn id="28" dur="500"/>
                                        <p:tgtEl>
                                          <p:spTgt spid="18945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9455"/>
                                        </p:tgtEl>
                                        <p:attrNameLst>
                                          <p:attrName>style.visibility</p:attrName>
                                        </p:attrNameLst>
                                      </p:cBhvr>
                                      <p:to>
                                        <p:strVal val="visible"/>
                                      </p:to>
                                    </p:set>
                                    <p:animEffect transition="in" filter="blinds(horizontal)">
                                      <p:cBhvr>
                                        <p:cTn id="33" dur="500"/>
                                        <p:tgtEl>
                                          <p:spTgt spid="18945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9446"/>
                                        </p:tgtEl>
                                        <p:attrNameLst>
                                          <p:attrName>style.visibility</p:attrName>
                                        </p:attrNameLst>
                                      </p:cBhvr>
                                      <p:to>
                                        <p:strVal val="visible"/>
                                      </p:to>
                                    </p:set>
                                    <p:animEffect transition="in" filter="blinds(horizontal)">
                                      <p:cBhvr>
                                        <p:cTn id="38" dur="500"/>
                                        <p:tgtEl>
                                          <p:spTgt spid="18944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9449"/>
                                        </p:tgtEl>
                                        <p:attrNameLst>
                                          <p:attrName>style.visibility</p:attrName>
                                        </p:attrNameLst>
                                      </p:cBhvr>
                                      <p:to>
                                        <p:strVal val="visible"/>
                                      </p:to>
                                    </p:set>
                                    <p:animEffect transition="in" filter="blinds(horizontal)">
                                      <p:cBhvr>
                                        <p:cTn id="48" dur="500"/>
                                        <p:tgtEl>
                                          <p:spTgt spid="18944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89450"/>
                                        </p:tgtEl>
                                        <p:attrNameLst>
                                          <p:attrName>style.visibility</p:attrName>
                                        </p:attrNameLst>
                                      </p:cBhvr>
                                      <p:to>
                                        <p:strVal val="visible"/>
                                      </p:to>
                                    </p:set>
                                    <p:animEffect transition="in" filter="blinds(horizontal)">
                                      <p:cBhvr>
                                        <p:cTn id="53" dur="500"/>
                                        <p:tgtEl>
                                          <p:spTgt spid="18945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9452"/>
                                        </p:tgtEl>
                                        <p:attrNameLst>
                                          <p:attrName>style.visibility</p:attrName>
                                        </p:attrNameLst>
                                      </p:cBhvr>
                                      <p:to>
                                        <p:strVal val="visible"/>
                                      </p:to>
                                    </p:set>
                                    <p:animEffect transition="in" filter="blinds(horizontal)">
                                      <p:cBhvr>
                                        <p:cTn id="58" dur="500"/>
                                        <p:tgtEl>
                                          <p:spTgt spid="189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6" grpId="0"/>
      <p:bldP spid="189448" grpId="0" animBg="1"/>
      <p:bldP spid="189449" grpId="0"/>
      <p:bldP spid="189450" grpId="0"/>
      <p:bldP spid="189452" grpId="0"/>
      <p:bldP spid="189454" grpId="0" animBg="1"/>
      <p:bldP spid="1894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类比：打扑克中的出牌策略</a:t>
            </a:r>
          </a:p>
        </p:txBody>
      </p:sp>
      <p:pic>
        <p:nvPicPr>
          <p:cNvPr id="5" name="图片 4" descr="W020101118801677602960.jpg"/>
          <p:cNvPicPr>
            <a:picLocks noChangeAspect="1"/>
          </p:cNvPicPr>
          <p:nvPr/>
        </p:nvPicPr>
        <p:blipFill>
          <a:blip r:embed="rId2" cstate="print"/>
          <a:stretch>
            <a:fillRect/>
          </a:stretch>
        </p:blipFill>
        <p:spPr>
          <a:xfrm>
            <a:off x="467544" y="1628800"/>
            <a:ext cx="5715000" cy="4495800"/>
          </a:xfrm>
          <a:prstGeom prst="rect">
            <a:avLst/>
          </a:prstGeom>
        </p:spPr>
      </p:pic>
      <p:sp>
        <p:nvSpPr>
          <p:cNvPr id="4" name="TextBox 3"/>
          <p:cNvSpPr txBox="1"/>
          <p:nvPr/>
        </p:nvSpPr>
        <p:spPr>
          <a:xfrm>
            <a:off x="6228184" y="1628800"/>
            <a:ext cx="2915816" cy="1815882"/>
          </a:xfrm>
          <a:prstGeom prst="rect">
            <a:avLst/>
          </a:prstGeom>
          <a:noFill/>
        </p:spPr>
        <p:txBody>
          <a:bodyPr wrap="square" rtlCol="0">
            <a:spAutoFit/>
          </a:bodyPr>
          <a:lstStyle/>
          <a:p>
            <a:r>
              <a:rPr lang="zh-CN" altLang="en-US" sz="1600" dirty="0">
                <a:solidFill>
                  <a:schemeClr val="tx1"/>
                </a:solidFill>
                <a:latin typeface="Times New Roman" pitchFamily="18" charset="0"/>
                <a:ea typeface="黑体" pitchFamily="49" charset="-122"/>
              </a:rPr>
              <a:t>只根据当前牌出牌，一元模型；</a:t>
            </a:r>
            <a:endParaRPr lang="en-US" altLang="zh-CN" sz="1600" dirty="0">
              <a:solidFill>
                <a:schemeClr val="tx1"/>
              </a:solidFill>
              <a:latin typeface="Times New Roman" pitchFamily="18" charset="0"/>
              <a:ea typeface="黑体" pitchFamily="49" charset="-122"/>
            </a:endParaRPr>
          </a:p>
          <a:p>
            <a:endParaRPr lang="en-US" altLang="zh-CN" sz="1600" dirty="0">
              <a:solidFill>
                <a:schemeClr val="tx1"/>
              </a:solidFill>
              <a:latin typeface="Times New Roman" pitchFamily="18" charset="0"/>
              <a:ea typeface="黑体" pitchFamily="49" charset="-122"/>
            </a:endParaRPr>
          </a:p>
          <a:p>
            <a:r>
              <a:rPr lang="zh-CN" altLang="en-US" sz="1600" dirty="0">
                <a:solidFill>
                  <a:schemeClr val="tx1"/>
                </a:solidFill>
                <a:latin typeface="Times New Roman" pitchFamily="18" charset="0"/>
                <a:ea typeface="黑体" pitchFamily="49" charset="-122"/>
              </a:rPr>
              <a:t>根据上一轮牌出牌，二元模型；</a:t>
            </a:r>
            <a:endParaRPr lang="en-US" altLang="zh-CN" sz="1600" dirty="0">
              <a:solidFill>
                <a:schemeClr val="tx1"/>
              </a:solidFill>
              <a:latin typeface="Times New Roman" pitchFamily="18" charset="0"/>
              <a:ea typeface="黑体" pitchFamily="49" charset="-122"/>
            </a:endParaRPr>
          </a:p>
          <a:p>
            <a:endParaRPr lang="en-US" altLang="zh-CN" sz="1600" dirty="0">
              <a:solidFill>
                <a:schemeClr val="tx1"/>
              </a:solidFill>
              <a:latin typeface="Times New Roman" pitchFamily="18" charset="0"/>
              <a:ea typeface="黑体" pitchFamily="49" charset="-122"/>
            </a:endParaRPr>
          </a:p>
          <a:p>
            <a:r>
              <a:rPr lang="en-US" altLang="zh-CN" sz="1600" dirty="0">
                <a:solidFill>
                  <a:schemeClr val="tx1"/>
                </a:solidFill>
                <a:latin typeface="Times New Roman" pitchFamily="18" charset="0"/>
                <a:ea typeface="黑体" pitchFamily="49" charset="-122"/>
              </a:rPr>
              <a:t>……</a:t>
            </a:r>
          </a:p>
          <a:p>
            <a:endParaRPr lang="en-US" altLang="zh-CN" sz="1600" dirty="0">
              <a:solidFill>
                <a:schemeClr val="tx1"/>
              </a:solidFill>
              <a:latin typeface="Times New Roman" pitchFamily="18" charset="0"/>
              <a:ea typeface="黑体" pitchFamily="49" charset="-122"/>
            </a:endParaRPr>
          </a:p>
          <a:p>
            <a:endParaRPr lang="zh-CN" altLang="en-US" sz="1600" dirty="0">
              <a:solidFill>
                <a:schemeClr val="tx1"/>
              </a:solidFill>
              <a:latin typeface="Times New Roman" pitchFamily="18" charset="0"/>
              <a:ea typeface="黑体"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en-US" dirty="0"/>
              <a:t>不同模型的例子</a:t>
            </a:r>
          </a:p>
        </p:txBody>
      </p:sp>
      <p:graphicFrame>
        <p:nvGraphicFramePr>
          <p:cNvPr id="494596" name="Object 4"/>
          <p:cNvGraphicFramePr>
            <a:graphicFrameLocks noGrp="1" noChangeAspect="1"/>
          </p:cNvGraphicFramePr>
          <p:nvPr>
            <p:ph idx="1"/>
          </p:nvPr>
        </p:nvGraphicFramePr>
        <p:xfrm>
          <a:off x="3929063" y="2565400"/>
          <a:ext cx="4954150" cy="359544"/>
        </p:xfrm>
        <a:graphic>
          <a:graphicData uri="http://schemas.openxmlformats.org/presentationml/2006/ole">
            <mc:AlternateContent xmlns:mc="http://schemas.openxmlformats.org/markup-compatibility/2006">
              <mc:Choice xmlns:v="urn:schemas-microsoft-com:vml" Requires="v">
                <p:oleObj spid="_x0000_s944181" name="Equation" r:id="rId3" imgW="3149280" imgH="228600" progId="">
                  <p:embed/>
                </p:oleObj>
              </mc:Choice>
              <mc:Fallback>
                <p:oleObj name="Equation" r:id="rId3" imgW="314928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3" y="2565400"/>
                        <a:ext cx="4954150" cy="359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7"/>
          <p:cNvSpPr>
            <a:spLocks noGrp="1"/>
          </p:cNvSpPr>
          <p:nvPr>
            <p:ph type="sldNum" sz="quarter" idx="12"/>
          </p:nvPr>
        </p:nvSpPr>
        <p:spPr/>
        <p:txBody>
          <a:bodyPr/>
          <a:lstStyle/>
          <a:p>
            <a:fld id="{04D509FC-E1EB-44AA-9EAC-EA64C3E98B5E}" type="slidenum">
              <a:rPr lang="en-US" altLang="zh-CN"/>
              <a:pPr/>
              <a:t>18</a:t>
            </a:fld>
            <a:endParaRPr lang="en-US" altLang="zh-CN"/>
          </a:p>
        </p:txBody>
      </p:sp>
      <p:sp>
        <p:nvSpPr>
          <p:cNvPr id="494595" name="Rectangle 3"/>
          <p:cNvSpPr>
            <a:spLocks noGrp="1" noChangeArrowheads="1"/>
          </p:cNvSpPr>
          <p:nvPr>
            <p:ph type="body" sz="half" idx="4294967295"/>
          </p:nvPr>
        </p:nvSpPr>
        <p:spPr>
          <a:xfrm>
            <a:off x="683568" y="1988914"/>
            <a:ext cx="8208962" cy="3888358"/>
          </a:xfrm>
        </p:spPr>
        <p:txBody>
          <a:bodyPr/>
          <a:lstStyle/>
          <a:p>
            <a:r>
              <a:rPr lang="zh-CN" altLang="en-US" sz="2400" dirty="0"/>
              <a:t>一</a:t>
            </a:r>
            <a:r>
              <a:rPr lang="zh-CN" altLang="en-US" sz="2400" dirty="0">
                <a:latin typeface="Times New Roman" pitchFamily="18" charset="0"/>
              </a:rPr>
              <a:t>元模型</a:t>
            </a:r>
            <a:r>
              <a:rPr lang="en-US" altLang="zh-CN" sz="2400" dirty="0">
                <a:latin typeface="Times New Roman" pitchFamily="18" charset="0"/>
              </a:rPr>
              <a:t>(unigram)</a:t>
            </a:r>
            <a:r>
              <a:rPr lang="zh-CN" altLang="en-US" sz="2400" dirty="0">
                <a:latin typeface="Times New Roman" pitchFamily="18" charset="0"/>
              </a:rPr>
              <a:t>：</a:t>
            </a:r>
          </a:p>
          <a:p>
            <a:r>
              <a:rPr lang="zh-CN" altLang="en-US" sz="2400" dirty="0">
                <a:latin typeface="Times New Roman" pitchFamily="18" charset="0"/>
              </a:rPr>
              <a:t>二元模型</a:t>
            </a:r>
            <a:r>
              <a:rPr lang="en-US" altLang="zh-CN" sz="2400" dirty="0">
                <a:latin typeface="Times New Roman" pitchFamily="18" charset="0"/>
              </a:rPr>
              <a:t>(bigram)</a:t>
            </a:r>
            <a:r>
              <a:rPr lang="zh-CN" altLang="en-US" sz="2400" dirty="0">
                <a:latin typeface="Times New Roman" pitchFamily="18" charset="0"/>
              </a:rPr>
              <a:t>：</a:t>
            </a:r>
          </a:p>
          <a:p>
            <a:pPr lvl="1"/>
            <a:r>
              <a:rPr lang="zh-CN" altLang="en-US" sz="2000" dirty="0">
                <a:latin typeface="Times New Roman" pitchFamily="18" charset="0"/>
              </a:rPr>
              <a:t>一阶马尔科夫链</a:t>
            </a:r>
          </a:p>
          <a:p>
            <a:r>
              <a:rPr lang="zh-CN" altLang="en-US" sz="2400" dirty="0">
                <a:latin typeface="Times New Roman" pitchFamily="18" charset="0"/>
              </a:rPr>
              <a:t>三元模型</a:t>
            </a:r>
            <a:r>
              <a:rPr lang="en-US" altLang="zh-CN" sz="2400" dirty="0">
                <a:latin typeface="Times New Roman" pitchFamily="18" charset="0"/>
              </a:rPr>
              <a:t>(trigram)</a:t>
            </a:r>
            <a:r>
              <a:rPr lang="zh-CN" altLang="en-US" sz="2400" dirty="0">
                <a:latin typeface="Times New Roman" pitchFamily="18" charset="0"/>
              </a:rPr>
              <a:t>：</a:t>
            </a:r>
          </a:p>
          <a:p>
            <a:endParaRPr lang="zh-CN" altLang="en-US" sz="2400" dirty="0">
              <a:latin typeface="Times New Roman" pitchFamily="18" charset="0"/>
            </a:endParaRPr>
          </a:p>
          <a:p>
            <a:r>
              <a:rPr lang="zh-CN" altLang="en-US" sz="2400" dirty="0"/>
              <a:t>对于</a:t>
            </a:r>
            <a:r>
              <a:rPr lang="en-US" altLang="zh-CN" sz="2400" dirty="0"/>
              <a:t>n-gram</a:t>
            </a:r>
            <a:r>
              <a:rPr lang="zh-CN" altLang="en-US" sz="2400" dirty="0"/>
              <a:t>，</a:t>
            </a:r>
            <a:r>
              <a:rPr lang="en-US" altLang="zh-CN" sz="2400" dirty="0"/>
              <a:t>n</a:t>
            </a:r>
            <a:r>
              <a:rPr lang="zh-CN" altLang="en-US" sz="2400" dirty="0"/>
              <a:t>越大，则模型越复杂，估计的参数</a:t>
            </a:r>
            <a:r>
              <a:rPr lang="en-US" altLang="zh-CN" sz="2400" dirty="0"/>
              <a:t>(</a:t>
            </a:r>
            <a:r>
              <a:rPr lang="zh-CN" altLang="en-US" sz="2400" dirty="0"/>
              <a:t>即估计的概率</a:t>
            </a:r>
            <a:r>
              <a:rPr lang="en-US" altLang="zh-CN" sz="2400" dirty="0"/>
              <a:t>)</a:t>
            </a:r>
            <a:r>
              <a:rPr lang="zh-CN" altLang="en-US" sz="2400" dirty="0"/>
              <a:t>也越多。当然，当数据量足够大的情况下，模型阶数越高越对片段概率的计算也越准确。</a:t>
            </a:r>
          </a:p>
        </p:txBody>
      </p:sp>
      <p:graphicFrame>
        <p:nvGraphicFramePr>
          <p:cNvPr id="494598" name="Object 6"/>
          <p:cNvGraphicFramePr>
            <a:graphicFrameLocks noGrp="1" noChangeAspect="1"/>
          </p:cNvGraphicFramePr>
          <p:nvPr>
            <p:ph sz="quarter" idx="4294967295"/>
          </p:nvPr>
        </p:nvGraphicFramePr>
        <p:xfrm>
          <a:off x="3995936" y="3378088"/>
          <a:ext cx="5074149" cy="338944"/>
        </p:xfrm>
        <a:graphic>
          <a:graphicData uri="http://schemas.openxmlformats.org/presentationml/2006/ole">
            <mc:AlternateContent xmlns:mc="http://schemas.openxmlformats.org/markup-compatibility/2006">
              <mc:Choice xmlns:v="urn:schemas-microsoft-com:vml" Requires="v">
                <p:oleObj spid="_x0000_s944182" name="Equation" r:id="rId5" imgW="3429000" imgH="228600" progId="">
                  <p:embed/>
                </p:oleObj>
              </mc:Choice>
              <mc:Fallback>
                <p:oleObj name="Equation" r:id="rId5" imgW="3429000" imgH="2286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3378088"/>
                        <a:ext cx="5074149" cy="3389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4600" name="Object 8"/>
          <p:cNvGraphicFramePr>
            <a:graphicFrameLocks noChangeAspect="1"/>
          </p:cNvGraphicFramePr>
          <p:nvPr/>
        </p:nvGraphicFramePr>
        <p:xfrm>
          <a:off x="3923928" y="2060848"/>
          <a:ext cx="3809992" cy="355599"/>
        </p:xfrm>
        <a:graphic>
          <a:graphicData uri="http://schemas.openxmlformats.org/presentationml/2006/ole">
            <mc:AlternateContent xmlns:mc="http://schemas.openxmlformats.org/markup-compatibility/2006">
              <mc:Choice xmlns:v="urn:schemas-microsoft-com:vml" Requires="v">
                <p:oleObj spid="_x0000_s944183" name="Equation" r:id="rId7" imgW="2450880" imgH="228600" progId="">
                  <p:embed/>
                </p:oleObj>
              </mc:Choice>
              <mc:Fallback>
                <p:oleObj name="Equation" r:id="rId7" imgW="2450880" imgH="2286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928" y="2060848"/>
                        <a:ext cx="3809992" cy="355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683568" y="692696"/>
            <a:ext cx="4968552" cy="708025"/>
          </a:xfrm>
        </p:spPr>
        <p:txBody>
          <a:bodyPr/>
          <a:lstStyle/>
          <a:p>
            <a:r>
              <a:rPr lang="en-US" altLang="zh-CN" dirty="0">
                <a:latin typeface="Times New Roman" pitchFamily="18" charset="0"/>
              </a:rPr>
              <a:t>SLM</a:t>
            </a:r>
            <a:r>
              <a:rPr lang="zh-CN" altLang="en-US" dirty="0">
                <a:latin typeface="Times New Roman" pitchFamily="18" charset="0"/>
              </a:rPr>
              <a:t>的一个应用例子</a:t>
            </a:r>
          </a:p>
        </p:txBody>
      </p:sp>
      <p:sp>
        <p:nvSpPr>
          <p:cNvPr id="438275" name="Rectangle 3"/>
          <p:cNvSpPr>
            <a:spLocks noGrp="1" noChangeArrowheads="1"/>
          </p:cNvSpPr>
          <p:nvPr>
            <p:ph idx="1"/>
          </p:nvPr>
        </p:nvSpPr>
        <p:spPr>
          <a:xfrm>
            <a:off x="611560" y="1772816"/>
            <a:ext cx="7848600" cy="4248150"/>
          </a:xfrm>
        </p:spPr>
        <p:txBody>
          <a:bodyPr/>
          <a:lstStyle/>
          <a:p>
            <a:r>
              <a:rPr lang="zh-CN" altLang="en-US" sz="2400" dirty="0">
                <a:latin typeface="Times New Roman" pitchFamily="18" charset="0"/>
              </a:rPr>
              <a:t>拼音输入法</a:t>
            </a:r>
            <a:r>
              <a:rPr lang="en-US" altLang="zh-CN" sz="2400" dirty="0">
                <a:latin typeface="Times New Roman" pitchFamily="18" charset="0"/>
              </a:rPr>
              <a:t>(</a:t>
            </a:r>
            <a:r>
              <a:rPr lang="zh-CN" altLang="en-US" sz="2400" dirty="0">
                <a:latin typeface="Times New Roman" pitchFamily="18" charset="0"/>
              </a:rPr>
              <a:t>以下例子中将字看成语言单位</a:t>
            </a:r>
            <a:r>
              <a:rPr lang="en-US" altLang="zh-CN" sz="2400" dirty="0">
                <a:latin typeface="Times New Roman" pitchFamily="18" charset="0"/>
              </a:rPr>
              <a:t>)</a:t>
            </a:r>
            <a:r>
              <a:rPr lang="zh-CN" altLang="en-US" sz="2400" dirty="0">
                <a:latin typeface="Times New Roman" pitchFamily="18" charset="0"/>
              </a:rPr>
              <a:t>：</a:t>
            </a:r>
          </a:p>
          <a:p>
            <a:pPr lvl="1"/>
            <a:r>
              <a:rPr lang="zh-CN" altLang="en-US" sz="2000" dirty="0">
                <a:latin typeface="Times New Roman" pitchFamily="18" charset="0"/>
              </a:rPr>
              <a:t>输入</a:t>
            </a:r>
            <a:r>
              <a:rPr lang="en-US" altLang="zh-CN" sz="2000" dirty="0" err="1">
                <a:latin typeface="Times New Roman" pitchFamily="18" charset="0"/>
              </a:rPr>
              <a:t>zhong</a:t>
            </a:r>
            <a:r>
              <a:rPr lang="en-US" altLang="zh-CN" sz="2000" dirty="0">
                <a:latin typeface="Times New Roman" pitchFamily="18" charset="0"/>
              </a:rPr>
              <a:t> </a:t>
            </a:r>
            <a:r>
              <a:rPr lang="en-US" altLang="zh-CN" sz="2000" dirty="0" err="1">
                <a:latin typeface="Times New Roman" pitchFamily="18" charset="0"/>
              </a:rPr>
              <a:t>guo</a:t>
            </a:r>
            <a:r>
              <a:rPr lang="en-US" altLang="zh-CN" sz="2000" dirty="0">
                <a:latin typeface="Times New Roman" pitchFamily="18" charset="0"/>
              </a:rPr>
              <a:t> </a:t>
            </a:r>
            <a:r>
              <a:rPr lang="en-US" altLang="zh-CN" sz="2000" dirty="0" err="1">
                <a:latin typeface="Times New Roman" pitchFamily="18" charset="0"/>
              </a:rPr>
              <a:t>ke</a:t>
            </a:r>
            <a:r>
              <a:rPr lang="en-US" altLang="zh-CN" sz="2000" dirty="0">
                <a:latin typeface="Times New Roman" pitchFamily="18" charset="0"/>
              </a:rPr>
              <a:t> </a:t>
            </a:r>
            <a:r>
              <a:rPr lang="en-US" altLang="zh-CN" sz="2000" dirty="0" err="1">
                <a:latin typeface="Times New Roman" pitchFamily="18" charset="0"/>
              </a:rPr>
              <a:t>xue</a:t>
            </a:r>
            <a:r>
              <a:rPr lang="en-US" altLang="zh-CN" sz="2000" dirty="0">
                <a:latin typeface="Times New Roman" pitchFamily="18" charset="0"/>
              </a:rPr>
              <a:t> </a:t>
            </a:r>
            <a:r>
              <a:rPr lang="en-US" altLang="zh-CN" sz="2000" dirty="0" err="1">
                <a:latin typeface="Times New Roman" pitchFamily="18" charset="0"/>
              </a:rPr>
              <a:t>yuan</a:t>
            </a:r>
            <a:r>
              <a:rPr lang="zh-CN" altLang="en-US" sz="2000" dirty="0">
                <a:latin typeface="Times New Roman" pitchFamily="18" charset="0"/>
              </a:rPr>
              <a:t>，到底是：种过科雪园？重果可薛原？还是 中国科学院？</a:t>
            </a:r>
            <a:r>
              <a:rPr lang="en-US" altLang="zh-CN" sz="2000" dirty="0">
                <a:latin typeface="Times New Roman" pitchFamily="18" charset="0"/>
              </a:rPr>
              <a:t>……</a:t>
            </a:r>
          </a:p>
          <a:p>
            <a:pPr lvl="1"/>
            <a:r>
              <a:rPr lang="zh-CN" altLang="en-US" sz="2000" dirty="0">
                <a:latin typeface="Times New Roman" pitchFamily="18" charset="0"/>
              </a:rPr>
              <a:t>一种利用</a:t>
            </a:r>
            <a:r>
              <a:rPr lang="en-US" altLang="zh-CN" sz="2000" dirty="0">
                <a:latin typeface="Times New Roman" pitchFamily="18" charset="0"/>
              </a:rPr>
              <a:t>SLM</a:t>
            </a:r>
            <a:r>
              <a:rPr lang="zh-CN" altLang="en-US" sz="2000" dirty="0">
                <a:latin typeface="Times New Roman" pitchFamily="18" charset="0"/>
              </a:rPr>
              <a:t>的解决思路：计算 </a:t>
            </a:r>
            <a:r>
              <a:rPr lang="en-US" altLang="zh-CN" sz="2000" dirty="0">
                <a:latin typeface="Times New Roman" pitchFamily="18" charset="0"/>
              </a:rPr>
              <a:t>P(</a:t>
            </a:r>
            <a:r>
              <a:rPr lang="zh-CN" altLang="en-US" sz="2000" dirty="0">
                <a:latin typeface="Times New Roman" pitchFamily="18" charset="0"/>
              </a:rPr>
              <a:t>种过科雪园</a:t>
            </a:r>
            <a:r>
              <a:rPr lang="en-US" altLang="zh-CN" sz="2000" dirty="0">
                <a:latin typeface="Times New Roman" pitchFamily="18" charset="0"/>
              </a:rPr>
              <a:t>) P(</a:t>
            </a:r>
            <a:r>
              <a:rPr lang="zh-CN" altLang="en-US" sz="2000" dirty="0">
                <a:latin typeface="Times New Roman" pitchFamily="18" charset="0"/>
              </a:rPr>
              <a:t>重果可薛原</a:t>
            </a:r>
            <a:r>
              <a:rPr lang="en-US" altLang="zh-CN" sz="2000" dirty="0">
                <a:latin typeface="Times New Roman" pitchFamily="18" charset="0"/>
              </a:rPr>
              <a:t>) P(</a:t>
            </a:r>
            <a:r>
              <a:rPr lang="zh-CN" altLang="en-US" sz="2000" dirty="0">
                <a:latin typeface="Times New Roman" pitchFamily="18" charset="0"/>
              </a:rPr>
              <a:t>中国科学院</a:t>
            </a:r>
            <a:r>
              <a:rPr lang="en-US" altLang="zh-CN" sz="2000" dirty="0">
                <a:latin typeface="Times New Roman" pitchFamily="18" charset="0"/>
              </a:rPr>
              <a:t>)</a:t>
            </a:r>
            <a:r>
              <a:rPr lang="zh-CN" altLang="en-US" sz="2000" dirty="0">
                <a:latin typeface="Times New Roman" pitchFamily="18" charset="0"/>
              </a:rPr>
              <a:t>，看谁大！</a:t>
            </a:r>
            <a:r>
              <a:rPr lang="en-US" altLang="zh-CN" sz="2000" dirty="0">
                <a:latin typeface="Times New Roman" pitchFamily="18" charset="0"/>
              </a:rPr>
              <a:t>(</a:t>
            </a:r>
            <a:r>
              <a:rPr lang="zh-CN" altLang="en-US" sz="2000" dirty="0">
                <a:solidFill>
                  <a:srgbClr val="FF0000"/>
                </a:solidFill>
                <a:latin typeface="Times New Roman" pitchFamily="18" charset="0"/>
              </a:rPr>
              <a:t>为简单起见，这里计算没有考虑拼音，实际上是计算 </a:t>
            </a:r>
            <a:r>
              <a:rPr lang="en-US" altLang="zh-CN" sz="2000" dirty="0">
                <a:solidFill>
                  <a:srgbClr val="FF0000"/>
                </a:solidFill>
                <a:latin typeface="Times New Roman" pitchFamily="18" charset="0"/>
              </a:rPr>
              <a:t>P(</a:t>
            </a:r>
            <a:r>
              <a:rPr lang="zh-CN" altLang="en-US" sz="2000" dirty="0">
                <a:solidFill>
                  <a:srgbClr val="FF0000"/>
                </a:solidFill>
              </a:rPr>
              <a:t>种过科雪园</a:t>
            </a:r>
            <a:r>
              <a:rPr lang="en-US" altLang="zh-CN" sz="2000" dirty="0">
                <a:solidFill>
                  <a:srgbClr val="FF0000"/>
                </a:solidFill>
              </a:rPr>
              <a:t>| </a:t>
            </a:r>
            <a:r>
              <a:rPr lang="en-US" altLang="zh-CN" sz="2000" dirty="0" err="1">
                <a:solidFill>
                  <a:srgbClr val="FF0000"/>
                </a:solidFill>
              </a:rPr>
              <a:t>zhong</a:t>
            </a:r>
            <a:r>
              <a:rPr lang="en-US" altLang="zh-CN" sz="2000" dirty="0">
                <a:solidFill>
                  <a:srgbClr val="FF0000"/>
                </a:solidFill>
              </a:rPr>
              <a:t> </a:t>
            </a:r>
            <a:r>
              <a:rPr lang="en-US" altLang="zh-CN" sz="2000" dirty="0" err="1">
                <a:solidFill>
                  <a:srgbClr val="FF0000"/>
                </a:solidFill>
              </a:rPr>
              <a:t>guo</a:t>
            </a:r>
            <a:r>
              <a:rPr lang="en-US" altLang="zh-CN" sz="2000" dirty="0">
                <a:solidFill>
                  <a:srgbClr val="FF0000"/>
                </a:solidFill>
              </a:rPr>
              <a:t> </a:t>
            </a:r>
            <a:r>
              <a:rPr lang="en-US" altLang="zh-CN" sz="2000" dirty="0" err="1">
                <a:solidFill>
                  <a:srgbClr val="FF0000"/>
                </a:solidFill>
              </a:rPr>
              <a:t>ke</a:t>
            </a:r>
            <a:r>
              <a:rPr lang="en-US" altLang="zh-CN" sz="2000" dirty="0">
                <a:solidFill>
                  <a:srgbClr val="FF0000"/>
                </a:solidFill>
              </a:rPr>
              <a:t> </a:t>
            </a:r>
            <a:r>
              <a:rPr lang="en-US" altLang="zh-CN" sz="2000" dirty="0" err="1">
                <a:solidFill>
                  <a:srgbClr val="FF0000"/>
                </a:solidFill>
              </a:rPr>
              <a:t>xue</a:t>
            </a:r>
            <a:r>
              <a:rPr lang="en-US" altLang="zh-CN" sz="2000" dirty="0">
                <a:solidFill>
                  <a:srgbClr val="FF0000"/>
                </a:solidFill>
              </a:rPr>
              <a:t> </a:t>
            </a:r>
            <a:r>
              <a:rPr lang="en-US" altLang="zh-CN" sz="2000" dirty="0" err="1">
                <a:solidFill>
                  <a:srgbClr val="FF0000"/>
                </a:solidFill>
              </a:rPr>
              <a:t>yuan</a:t>
            </a:r>
            <a:r>
              <a:rPr lang="en-US" altLang="zh-CN" sz="2000" dirty="0">
                <a:solidFill>
                  <a:srgbClr val="FF0000"/>
                </a:solidFill>
              </a:rPr>
              <a:t>) </a:t>
            </a:r>
            <a:r>
              <a:rPr lang="en-US" altLang="zh-CN" sz="2000" dirty="0"/>
              <a:t>)</a:t>
            </a:r>
            <a:endParaRPr lang="zh-CN" altLang="en-US" sz="2000" dirty="0">
              <a:latin typeface="Times New Roman" pitchFamily="18" charset="0"/>
            </a:endParaRPr>
          </a:p>
          <a:p>
            <a:r>
              <a:rPr lang="zh-CN" altLang="en-US" sz="2400" dirty="0">
                <a:latin typeface="Times New Roman" pitchFamily="18" charset="0"/>
              </a:rPr>
              <a:t>一元模型</a:t>
            </a:r>
            <a:r>
              <a:rPr lang="en-US" altLang="zh-CN" sz="2400" dirty="0">
                <a:latin typeface="Times New Roman" pitchFamily="18" charset="0"/>
              </a:rPr>
              <a:t>(Unigram)*</a:t>
            </a:r>
            <a:r>
              <a:rPr lang="zh-CN" altLang="en-US" sz="2400" dirty="0">
                <a:latin typeface="Times New Roman" pitchFamily="18" charset="0"/>
              </a:rPr>
              <a:t>：</a:t>
            </a:r>
          </a:p>
          <a:p>
            <a:pPr lvl="1"/>
            <a:r>
              <a:rPr lang="en-US" altLang="zh-CN" sz="2000" dirty="0">
                <a:latin typeface="Times New Roman" pitchFamily="18" charset="0"/>
              </a:rPr>
              <a:t>P(</a:t>
            </a:r>
            <a:r>
              <a:rPr lang="zh-CN" altLang="en-US" sz="2000" dirty="0">
                <a:latin typeface="Times New Roman" pitchFamily="18" charset="0"/>
              </a:rPr>
              <a:t>种过科雪园</a:t>
            </a:r>
            <a:r>
              <a:rPr lang="en-US" altLang="zh-CN" sz="2000" dirty="0">
                <a:latin typeface="Times New Roman" pitchFamily="18" charset="0"/>
              </a:rPr>
              <a:t>)=P(</a:t>
            </a:r>
            <a:r>
              <a:rPr lang="zh-CN" altLang="en-US" sz="2000" dirty="0">
                <a:latin typeface="Times New Roman" pitchFamily="18" charset="0"/>
              </a:rPr>
              <a:t>种</a:t>
            </a:r>
            <a:r>
              <a:rPr lang="en-US" altLang="zh-CN" sz="2000" dirty="0">
                <a:latin typeface="Times New Roman" pitchFamily="18" charset="0"/>
              </a:rPr>
              <a:t>) P(</a:t>
            </a:r>
            <a:r>
              <a:rPr lang="zh-CN" altLang="en-US" sz="2000" dirty="0">
                <a:latin typeface="Times New Roman" pitchFamily="18" charset="0"/>
              </a:rPr>
              <a:t>过</a:t>
            </a:r>
            <a:r>
              <a:rPr lang="en-US" altLang="zh-CN" sz="2000" dirty="0">
                <a:latin typeface="Times New Roman" pitchFamily="18" charset="0"/>
              </a:rPr>
              <a:t>) P(</a:t>
            </a:r>
            <a:r>
              <a:rPr lang="zh-CN" altLang="en-US" sz="2000" dirty="0">
                <a:latin typeface="Times New Roman" pitchFamily="18" charset="0"/>
              </a:rPr>
              <a:t>科</a:t>
            </a:r>
            <a:r>
              <a:rPr lang="en-US" altLang="zh-CN" sz="2000" dirty="0">
                <a:latin typeface="Times New Roman" pitchFamily="18" charset="0"/>
              </a:rPr>
              <a:t>) P(</a:t>
            </a:r>
            <a:r>
              <a:rPr lang="zh-CN" altLang="en-US" sz="2000" dirty="0">
                <a:latin typeface="Times New Roman" pitchFamily="18" charset="0"/>
              </a:rPr>
              <a:t>雪</a:t>
            </a:r>
            <a:r>
              <a:rPr lang="en-US" altLang="zh-CN" sz="2000" dirty="0">
                <a:latin typeface="Times New Roman" pitchFamily="18" charset="0"/>
              </a:rPr>
              <a:t>) P(</a:t>
            </a:r>
            <a:r>
              <a:rPr lang="zh-CN" altLang="en-US" sz="2000" dirty="0">
                <a:latin typeface="Times New Roman" pitchFamily="18" charset="0"/>
              </a:rPr>
              <a:t>园</a:t>
            </a:r>
            <a:r>
              <a:rPr lang="en-US" altLang="zh-CN" sz="2000" dirty="0">
                <a:latin typeface="Times New Roman" pitchFamily="18" charset="0"/>
              </a:rPr>
              <a:t>)</a:t>
            </a:r>
          </a:p>
          <a:p>
            <a:pPr lvl="1"/>
            <a:r>
              <a:rPr lang="en-US" altLang="zh-CN" sz="2000" dirty="0">
                <a:latin typeface="Times New Roman" pitchFamily="18" charset="0"/>
              </a:rPr>
              <a:t>P(</a:t>
            </a:r>
            <a:r>
              <a:rPr lang="zh-CN" altLang="en-US" sz="2000" dirty="0">
                <a:latin typeface="Times New Roman" pitchFamily="18" charset="0"/>
              </a:rPr>
              <a:t>重果可薛原</a:t>
            </a:r>
            <a:r>
              <a:rPr lang="en-US" altLang="zh-CN" sz="2000" dirty="0">
                <a:latin typeface="Times New Roman" pitchFamily="18" charset="0"/>
              </a:rPr>
              <a:t>)=P(</a:t>
            </a:r>
            <a:r>
              <a:rPr lang="zh-CN" altLang="en-US" sz="2000" dirty="0">
                <a:latin typeface="Times New Roman" pitchFamily="18" charset="0"/>
              </a:rPr>
              <a:t>重</a:t>
            </a:r>
            <a:r>
              <a:rPr lang="en-US" altLang="zh-CN" sz="2000" dirty="0">
                <a:latin typeface="Times New Roman" pitchFamily="18" charset="0"/>
              </a:rPr>
              <a:t>) P(</a:t>
            </a:r>
            <a:r>
              <a:rPr lang="zh-CN" altLang="en-US" sz="2000" dirty="0">
                <a:latin typeface="Times New Roman" pitchFamily="18" charset="0"/>
              </a:rPr>
              <a:t>果</a:t>
            </a:r>
            <a:r>
              <a:rPr lang="en-US" altLang="zh-CN" sz="2000" dirty="0">
                <a:latin typeface="Times New Roman" pitchFamily="18" charset="0"/>
              </a:rPr>
              <a:t>) P(</a:t>
            </a:r>
            <a:r>
              <a:rPr lang="zh-CN" altLang="en-US" sz="2000" dirty="0">
                <a:latin typeface="Times New Roman" pitchFamily="18" charset="0"/>
              </a:rPr>
              <a:t>可</a:t>
            </a:r>
            <a:r>
              <a:rPr lang="en-US" altLang="zh-CN" sz="2000" dirty="0">
                <a:latin typeface="Times New Roman" pitchFamily="18" charset="0"/>
              </a:rPr>
              <a:t>) P(</a:t>
            </a:r>
            <a:r>
              <a:rPr lang="zh-CN" altLang="en-US" sz="2000" dirty="0">
                <a:latin typeface="Times New Roman" pitchFamily="18" charset="0"/>
              </a:rPr>
              <a:t>薛</a:t>
            </a:r>
            <a:r>
              <a:rPr lang="en-US" altLang="zh-CN" sz="2000" dirty="0">
                <a:latin typeface="Times New Roman" pitchFamily="18" charset="0"/>
              </a:rPr>
              <a:t>) P(</a:t>
            </a:r>
            <a:r>
              <a:rPr lang="zh-CN" altLang="en-US" sz="2000" dirty="0">
                <a:latin typeface="Times New Roman" pitchFamily="18" charset="0"/>
              </a:rPr>
              <a:t>原</a:t>
            </a:r>
            <a:r>
              <a:rPr lang="en-US" altLang="zh-CN" sz="2000" dirty="0">
                <a:latin typeface="Times New Roman" pitchFamily="18" charset="0"/>
              </a:rPr>
              <a:t>)</a:t>
            </a:r>
          </a:p>
          <a:p>
            <a:pPr lvl="1"/>
            <a:r>
              <a:rPr lang="en-US" altLang="zh-CN" sz="2000" dirty="0">
                <a:latin typeface="Times New Roman" pitchFamily="18" charset="0"/>
              </a:rPr>
              <a:t>P(</a:t>
            </a:r>
            <a:r>
              <a:rPr lang="zh-CN" altLang="en-US" sz="2000" dirty="0">
                <a:latin typeface="Times New Roman" pitchFamily="18" charset="0"/>
              </a:rPr>
              <a:t>中国科学院</a:t>
            </a:r>
            <a:r>
              <a:rPr lang="en-US" altLang="zh-CN" sz="2000" dirty="0">
                <a:latin typeface="Times New Roman" pitchFamily="18" charset="0"/>
              </a:rPr>
              <a:t>)=P(</a:t>
            </a:r>
            <a:r>
              <a:rPr lang="zh-CN" altLang="en-US" sz="2000" dirty="0">
                <a:latin typeface="Times New Roman" pitchFamily="18" charset="0"/>
              </a:rPr>
              <a:t>中</a:t>
            </a:r>
            <a:r>
              <a:rPr lang="en-US" altLang="zh-CN" sz="2000" dirty="0">
                <a:latin typeface="Times New Roman" pitchFamily="18" charset="0"/>
              </a:rPr>
              <a:t>) P(</a:t>
            </a:r>
            <a:r>
              <a:rPr lang="zh-CN" altLang="en-US" sz="2000" dirty="0">
                <a:latin typeface="Times New Roman" pitchFamily="18" charset="0"/>
              </a:rPr>
              <a:t>国</a:t>
            </a:r>
            <a:r>
              <a:rPr lang="en-US" altLang="zh-CN" sz="2000" dirty="0">
                <a:latin typeface="Times New Roman" pitchFamily="18" charset="0"/>
              </a:rPr>
              <a:t>) P(</a:t>
            </a:r>
            <a:r>
              <a:rPr lang="zh-CN" altLang="en-US" sz="2000" dirty="0">
                <a:latin typeface="Times New Roman" pitchFamily="18" charset="0"/>
              </a:rPr>
              <a:t>科</a:t>
            </a:r>
            <a:r>
              <a:rPr lang="en-US" altLang="zh-CN" sz="2000" dirty="0">
                <a:latin typeface="Times New Roman" pitchFamily="18" charset="0"/>
              </a:rPr>
              <a:t>) P(</a:t>
            </a:r>
            <a:r>
              <a:rPr lang="zh-CN" altLang="en-US" sz="2000" dirty="0">
                <a:latin typeface="Times New Roman" pitchFamily="18" charset="0"/>
              </a:rPr>
              <a:t>学</a:t>
            </a:r>
            <a:r>
              <a:rPr lang="en-US" altLang="zh-CN" sz="2000" dirty="0">
                <a:latin typeface="Times New Roman" pitchFamily="18" charset="0"/>
              </a:rPr>
              <a:t>) P(</a:t>
            </a:r>
            <a:r>
              <a:rPr lang="zh-CN" altLang="en-US" sz="2000" dirty="0">
                <a:latin typeface="Times New Roman" pitchFamily="18" charset="0"/>
              </a:rPr>
              <a:t>院</a:t>
            </a:r>
            <a:r>
              <a:rPr lang="en-US" altLang="zh-CN" sz="2000" dirty="0">
                <a:latin typeface="Times New Roman" pitchFamily="18" charset="0"/>
              </a:rPr>
              <a:t>)</a:t>
            </a:r>
          </a:p>
          <a:p>
            <a:pPr lvl="1"/>
            <a:r>
              <a:rPr lang="zh-CN" altLang="en-US" sz="2000" dirty="0">
                <a:latin typeface="Times New Roman" pitchFamily="18" charset="0"/>
              </a:rPr>
              <a:t>训练：在训练语料库中估计以上各 </a:t>
            </a:r>
            <a:r>
              <a:rPr lang="en-US" altLang="zh-CN" sz="2000" dirty="0">
                <a:latin typeface="Times New Roman" pitchFamily="18" charset="0"/>
              </a:rPr>
              <a:t>P(X)</a:t>
            </a:r>
            <a:r>
              <a:rPr lang="zh-CN" altLang="en-US" sz="2000" dirty="0">
                <a:latin typeface="Times New Roman" pitchFamily="18" charset="0"/>
              </a:rPr>
              <a:t>的值</a:t>
            </a:r>
          </a:p>
          <a:p>
            <a:pPr marL="0" indent="0">
              <a:buNone/>
            </a:pPr>
            <a:endParaRPr lang="zh-CN" altLang="en-US" sz="2400" dirty="0">
              <a:latin typeface="Times New Roman" pitchFamily="18" charset="0"/>
            </a:endParaRPr>
          </a:p>
        </p:txBody>
      </p:sp>
      <p:sp>
        <p:nvSpPr>
          <p:cNvPr id="7" name="灯片编号占位符 5"/>
          <p:cNvSpPr>
            <a:spLocks noGrp="1"/>
          </p:cNvSpPr>
          <p:nvPr>
            <p:ph type="sldNum" sz="quarter" idx="12"/>
          </p:nvPr>
        </p:nvSpPr>
        <p:spPr/>
        <p:txBody>
          <a:bodyPr/>
          <a:lstStyle/>
          <a:p>
            <a:fld id="{4BE5D8F2-64B2-4018-BCB4-EE1E3662E978}" type="slidenum">
              <a:rPr lang="en-US" altLang="zh-CN"/>
              <a:pPr/>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8275">
                                            <p:txEl>
                                              <p:pRg st="2" end="2"/>
                                            </p:txEl>
                                          </p:spTgt>
                                        </p:tgtEl>
                                        <p:attrNameLst>
                                          <p:attrName>style.visibility</p:attrName>
                                        </p:attrNameLst>
                                      </p:cBhvr>
                                      <p:to>
                                        <p:strVal val="visible"/>
                                      </p:to>
                                    </p:set>
                                    <p:animEffect transition="in" filter="checkerboard(across)">
                                      <p:cBhvr>
                                        <p:cTn id="7" dur="500"/>
                                        <p:tgtEl>
                                          <p:spTgt spid="4382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38275">
                                            <p:txEl>
                                              <p:pRg st="3" end="3"/>
                                            </p:txEl>
                                          </p:spTgt>
                                        </p:tgtEl>
                                        <p:attrNameLst>
                                          <p:attrName>style.visibility</p:attrName>
                                        </p:attrNameLst>
                                      </p:cBhvr>
                                      <p:to>
                                        <p:strVal val="visible"/>
                                      </p:to>
                                    </p:set>
                                    <p:anim calcmode="lin" valueType="num">
                                      <p:cBhvr>
                                        <p:cTn id="12" dur="1000" fill="hold"/>
                                        <p:tgtEl>
                                          <p:spTgt spid="438275">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438275">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438275">
                                            <p:txEl>
                                              <p:pRg st="3" end="3"/>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438275">
                                            <p:txEl>
                                              <p:pRg st="4" end="4"/>
                                            </p:txEl>
                                          </p:spTgt>
                                        </p:tgtEl>
                                        <p:attrNameLst>
                                          <p:attrName>style.visibility</p:attrName>
                                        </p:attrNameLst>
                                      </p:cBhvr>
                                      <p:to>
                                        <p:strVal val="visible"/>
                                      </p:to>
                                    </p:set>
                                    <p:anim calcmode="lin" valueType="num">
                                      <p:cBhvr>
                                        <p:cTn id="17" dur="1000" fill="hold"/>
                                        <p:tgtEl>
                                          <p:spTgt spid="438275">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438275">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438275">
                                            <p:txEl>
                                              <p:pRg st="4" end="4"/>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438275">
                                            <p:txEl>
                                              <p:pRg st="5" end="5"/>
                                            </p:txEl>
                                          </p:spTgt>
                                        </p:tgtEl>
                                        <p:attrNameLst>
                                          <p:attrName>style.visibility</p:attrName>
                                        </p:attrNameLst>
                                      </p:cBhvr>
                                      <p:to>
                                        <p:strVal val="visible"/>
                                      </p:to>
                                    </p:set>
                                    <p:anim calcmode="lin" valueType="num">
                                      <p:cBhvr>
                                        <p:cTn id="22" dur="1000" fill="hold"/>
                                        <p:tgtEl>
                                          <p:spTgt spid="438275">
                                            <p:txEl>
                                              <p:pRg st="5" end="5"/>
                                            </p:txEl>
                                          </p:spTgt>
                                        </p:tgtEl>
                                        <p:attrNameLst>
                                          <p:attrName>ppt_w</p:attrName>
                                        </p:attrNameLst>
                                      </p:cBhvr>
                                      <p:tavLst>
                                        <p:tav tm="0">
                                          <p:val>
                                            <p:strVal val="#ppt_w*0.70"/>
                                          </p:val>
                                        </p:tav>
                                        <p:tav tm="100000">
                                          <p:val>
                                            <p:strVal val="#ppt_w"/>
                                          </p:val>
                                        </p:tav>
                                      </p:tavLst>
                                    </p:anim>
                                    <p:anim calcmode="lin" valueType="num">
                                      <p:cBhvr>
                                        <p:cTn id="23" dur="1000" fill="hold"/>
                                        <p:tgtEl>
                                          <p:spTgt spid="438275">
                                            <p:txEl>
                                              <p:pRg st="5" end="5"/>
                                            </p:txEl>
                                          </p:spTgt>
                                        </p:tgtEl>
                                        <p:attrNameLst>
                                          <p:attrName>ppt_h</p:attrName>
                                        </p:attrNameLst>
                                      </p:cBhvr>
                                      <p:tavLst>
                                        <p:tav tm="0">
                                          <p:val>
                                            <p:strVal val="#ppt_h"/>
                                          </p:val>
                                        </p:tav>
                                        <p:tav tm="100000">
                                          <p:val>
                                            <p:strVal val="#ppt_h"/>
                                          </p:val>
                                        </p:tav>
                                      </p:tavLst>
                                    </p:anim>
                                    <p:animEffect transition="in" filter="fade">
                                      <p:cBhvr>
                                        <p:cTn id="24" dur="1000"/>
                                        <p:tgtEl>
                                          <p:spTgt spid="438275">
                                            <p:txEl>
                                              <p:pRg st="5" end="5"/>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438275">
                                            <p:txEl>
                                              <p:pRg st="6" end="6"/>
                                            </p:txEl>
                                          </p:spTgt>
                                        </p:tgtEl>
                                        <p:attrNameLst>
                                          <p:attrName>style.visibility</p:attrName>
                                        </p:attrNameLst>
                                      </p:cBhvr>
                                      <p:to>
                                        <p:strVal val="visible"/>
                                      </p:to>
                                    </p:set>
                                    <p:anim calcmode="lin" valueType="num">
                                      <p:cBhvr>
                                        <p:cTn id="27" dur="1000" fill="hold"/>
                                        <p:tgtEl>
                                          <p:spTgt spid="438275">
                                            <p:txEl>
                                              <p:pRg st="6" end="6"/>
                                            </p:txEl>
                                          </p:spTgt>
                                        </p:tgtEl>
                                        <p:attrNameLst>
                                          <p:attrName>ppt_w</p:attrName>
                                        </p:attrNameLst>
                                      </p:cBhvr>
                                      <p:tavLst>
                                        <p:tav tm="0">
                                          <p:val>
                                            <p:strVal val="#ppt_w*0.70"/>
                                          </p:val>
                                        </p:tav>
                                        <p:tav tm="100000">
                                          <p:val>
                                            <p:strVal val="#ppt_w"/>
                                          </p:val>
                                        </p:tav>
                                      </p:tavLst>
                                    </p:anim>
                                    <p:anim calcmode="lin" valueType="num">
                                      <p:cBhvr>
                                        <p:cTn id="28" dur="1000" fill="hold"/>
                                        <p:tgtEl>
                                          <p:spTgt spid="438275">
                                            <p:txEl>
                                              <p:pRg st="6" end="6"/>
                                            </p:txEl>
                                          </p:spTgt>
                                        </p:tgtEl>
                                        <p:attrNameLst>
                                          <p:attrName>ppt_h</p:attrName>
                                        </p:attrNameLst>
                                      </p:cBhvr>
                                      <p:tavLst>
                                        <p:tav tm="0">
                                          <p:val>
                                            <p:strVal val="#ppt_h"/>
                                          </p:val>
                                        </p:tav>
                                        <p:tav tm="100000">
                                          <p:val>
                                            <p:strVal val="#ppt_h"/>
                                          </p:val>
                                        </p:tav>
                                      </p:tavLst>
                                    </p:anim>
                                    <p:animEffect transition="in" filter="fade">
                                      <p:cBhvr>
                                        <p:cTn id="29" dur="1000"/>
                                        <p:tgtEl>
                                          <p:spTgt spid="438275">
                                            <p:txEl>
                                              <p:pRg st="6" end="6"/>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438275">
                                            <p:txEl>
                                              <p:pRg st="7" end="7"/>
                                            </p:txEl>
                                          </p:spTgt>
                                        </p:tgtEl>
                                        <p:attrNameLst>
                                          <p:attrName>style.visibility</p:attrName>
                                        </p:attrNameLst>
                                      </p:cBhvr>
                                      <p:to>
                                        <p:strVal val="visible"/>
                                      </p:to>
                                    </p:set>
                                    <p:anim calcmode="lin" valueType="num">
                                      <p:cBhvr>
                                        <p:cTn id="32" dur="1000" fill="hold"/>
                                        <p:tgtEl>
                                          <p:spTgt spid="438275">
                                            <p:txEl>
                                              <p:pRg st="7" end="7"/>
                                            </p:txEl>
                                          </p:spTgt>
                                        </p:tgtEl>
                                        <p:attrNameLst>
                                          <p:attrName>ppt_w</p:attrName>
                                        </p:attrNameLst>
                                      </p:cBhvr>
                                      <p:tavLst>
                                        <p:tav tm="0">
                                          <p:val>
                                            <p:strVal val="#ppt_w*0.70"/>
                                          </p:val>
                                        </p:tav>
                                        <p:tav tm="100000">
                                          <p:val>
                                            <p:strVal val="#ppt_w"/>
                                          </p:val>
                                        </p:tav>
                                      </p:tavLst>
                                    </p:anim>
                                    <p:anim calcmode="lin" valueType="num">
                                      <p:cBhvr>
                                        <p:cTn id="33" dur="1000" fill="hold"/>
                                        <p:tgtEl>
                                          <p:spTgt spid="438275">
                                            <p:txEl>
                                              <p:pRg st="7" end="7"/>
                                            </p:txEl>
                                          </p:spTgt>
                                        </p:tgtEl>
                                        <p:attrNameLst>
                                          <p:attrName>ppt_h</p:attrName>
                                        </p:attrNameLst>
                                      </p:cBhvr>
                                      <p:tavLst>
                                        <p:tav tm="0">
                                          <p:val>
                                            <p:strVal val="#ppt_h"/>
                                          </p:val>
                                        </p:tav>
                                        <p:tav tm="100000">
                                          <p:val>
                                            <p:strVal val="#ppt_h"/>
                                          </p:val>
                                        </p:tav>
                                      </p:tavLst>
                                    </p:anim>
                                    <p:animEffect transition="in" filter="fade">
                                      <p:cBhvr>
                                        <p:cTn id="34" dur="1000"/>
                                        <p:tgtEl>
                                          <p:spTgt spid="438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上一讲回顾</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语言模型</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基于统计建模的</a:t>
            </a:r>
            <a:r>
              <a:rPr lang="en-US" altLang="zh-CN" sz="3400" dirty="0">
                <a:solidFill>
                  <a:srgbClr val="336699"/>
                </a:solidFill>
                <a:latin typeface="Calibri" charset="0"/>
                <a:ea typeface="黑体" pitchFamily="49" charset="-122"/>
              </a:rPr>
              <a:t>IR</a:t>
            </a:r>
            <a:r>
              <a:rPr lang="zh-CN" altLang="en-US" sz="3400" dirty="0">
                <a:solidFill>
                  <a:srgbClr val="336699"/>
                </a:solidFill>
                <a:latin typeface="Calibri" charset="0"/>
                <a:ea typeface="黑体" pitchFamily="49" charset="-122"/>
              </a:rPr>
              <a:t>模型</a:t>
            </a:r>
            <a:r>
              <a:rPr lang="en-US" sz="3400" dirty="0">
                <a:solidFill>
                  <a:srgbClr val="33669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SLMIR</a:t>
            </a:r>
            <a:r>
              <a:rPr lang="zh-CN" altLang="en-US" sz="3400" dirty="0">
                <a:solidFill>
                  <a:srgbClr val="336699"/>
                </a:solidFill>
                <a:latin typeface="Calibri" charset="0"/>
                <a:ea typeface="黑体" pitchFamily="49" charset="-122"/>
              </a:rPr>
              <a:t>模型讨论</a:t>
            </a:r>
            <a:endParaRPr lang="en-US" sz="3400" dirty="0">
              <a:solidFill>
                <a:srgbClr val="336699"/>
              </a:solidFill>
              <a:latin typeface="Calibri"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dirty="0">
                <a:latin typeface="Times New Roman" pitchFamily="18" charset="0"/>
              </a:rPr>
              <a:t>SLM</a:t>
            </a:r>
            <a:r>
              <a:rPr lang="zh-CN" altLang="en-US" dirty="0">
                <a:latin typeface="Times New Roman" pitchFamily="18" charset="0"/>
              </a:rPr>
              <a:t>的一个</a:t>
            </a:r>
            <a:r>
              <a:rPr lang="zh-CN" altLang="en-US" dirty="0"/>
              <a:t>应用</a:t>
            </a:r>
            <a:r>
              <a:rPr lang="zh-CN" altLang="en-US" dirty="0">
                <a:latin typeface="Times New Roman" pitchFamily="18" charset="0"/>
              </a:rPr>
              <a:t>例子</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468995" name="Rectangle 3"/>
          <p:cNvSpPr>
            <a:spLocks noGrp="1" noChangeArrowheads="1"/>
          </p:cNvSpPr>
          <p:nvPr>
            <p:ph idx="1"/>
          </p:nvPr>
        </p:nvSpPr>
        <p:spPr>
          <a:xfrm>
            <a:off x="683569" y="1844824"/>
            <a:ext cx="8244532" cy="3960664"/>
          </a:xfrm>
        </p:spPr>
        <p:txBody>
          <a:bodyPr/>
          <a:lstStyle/>
          <a:p>
            <a:pPr>
              <a:lnSpc>
                <a:spcPct val="80000"/>
              </a:lnSpc>
            </a:pPr>
            <a:r>
              <a:rPr lang="zh-CN" altLang="en-US" sz="2400" dirty="0">
                <a:latin typeface="Times New Roman" pitchFamily="18" charset="0"/>
              </a:rPr>
              <a:t>二元模型</a:t>
            </a:r>
            <a:r>
              <a:rPr lang="en-US" altLang="zh-CN" sz="2400" dirty="0">
                <a:latin typeface="Times New Roman" pitchFamily="18" charset="0"/>
              </a:rPr>
              <a:t>(Bigram)</a:t>
            </a:r>
            <a:r>
              <a:rPr lang="zh-CN" altLang="en-US" sz="2400" dirty="0">
                <a:latin typeface="Times New Roman" pitchFamily="18" charset="0"/>
              </a:rPr>
              <a:t>： </a:t>
            </a:r>
            <a:r>
              <a:rPr lang="en-US" altLang="zh-CN" sz="2400" dirty="0">
                <a:latin typeface="Times New Roman" pitchFamily="18" charset="0"/>
              </a:rPr>
              <a:t>P(</a:t>
            </a:r>
            <a:r>
              <a:rPr lang="zh-CN" altLang="en-US" sz="2400" dirty="0">
                <a:latin typeface="Times New Roman" pitchFamily="18" charset="0"/>
              </a:rPr>
              <a:t>中国科学院</a:t>
            </a:r>
            <a:r>
              <a:rPr lang="en-US" altLang="zh-CN" sz="2400" dirty="0">
                <a:latin typeface="Times New Roman" pitchFamily="18" charset="0"/>
              </a:rPr>
              <a:t>)=P(</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国</a:t>
            </a:r>
            <a:r>
              <a:rPr lang="en-US" altLang="zh-CN" sz="2400" dirty="0">
                <a:latin typeface="Times New Roman" pitchFamily="18" charset="0"/>
              </a:rPr>
              <a:t>|</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科</a:t>
            </a:r>
            <a:r>
              <a:rPr lang="en-US" altLang="zh-CN" sz="2400" dirty="0">
                <a:latin typeface="Times New Roman" pitchFamily="18" charset="0"/>
              </a:rPr>
              <a:t>|</a:t>
            </a:r>
            <a:r>
              <a:rPr lang="zh-CN" altLang="en-US" sz="2400" dirty="0">
                <a:latin typeface="Times New Roman" pitchFamily="18" charset="0"/>
              </a:rPr>
              <a:t>国</a:t>
            </a:r>
            <a:r>
              <a:rPr lang="en-US" altLang="zh-CN" sz="2400" dirty="0">
                <a:latin typeface="Times New Roman" pitchFamily="18" charset="0"/>
              </a:rPr>
              <a:t>)P(</a:t>
            </a:r>
            <a:r>
              <a:rPr lang="zh-CN" altLang="en-US" sz="2400" dirty="0">
                <a:latin typeface="Times New Roman" pitchFamily="18" charset="0"/>
              </a:rPr>
              <a:t>学</a:t>
            </a:r>
            <a:r>
              <a:rPr lang="en-US" altLang="zh-CN" sz="2400" dirty="0">
                <a:latin typeface="Times New Roman" pitchFamily="18" charset="0"/>
              </a:rPr>
              <a:t>|</a:t>
            </a:r>
            <a:r>
              <a:rPr lang="zh-CN" altLang="en-US" sz="2400" dirty="0">
                <a:latin typeface="Times New Roman" pitchFamily="18" charset="0"/>
              </a:rPr>
              <a:t>科</a:t>
            </a:r>
            <a:r>
              <a:rPr lang="en-US" altLang="zh-CN" sz="2400" dirty="0">
                <a:latin typeface="Times New Roman" pitchFamily="18" charset="0"/>
              </a:rPr>
              <a:t>)P(</a:t>
            </a:r>
            <a:r>
              <a:rPr lang="zh-CN" altLang="en-US" sz="2400" dirty="0">
                <a:latin typeface="Times New Roman" pitchFamily="18" charset="0"/>
              </a:rPr>
              <a:t>院</a:t>
            </a:r>
            <a:r>
              <a:rPr lang="en-US" altLang="zh-CN" sz="2400" dirty="0">
                <a:latin typeface="Times New Roman" pitchFamily="18" charset="0"/>
              </a:rPr>
              <a:t>|</a:t>
            </a:r>
            <a:r>
              <a:rPr lang="zh-CN" altLang="en-US" sz="2400" dirty="0">
                <a:latin typeface="Times New Roman" pitchFamily="18" charset="0"/>
              </a:rPr>
              <a:t>学</a:t>
            </a:r>
            <a:r>
              <a:rPr lang="en-US" altLang="zh-CN" sz="2400" dirty="0">
                <a:latin typeface="Times New Roman" pitchFamily="18" charset="0"/>
              </a:rPr>
              <a:t>)</a:t>
            </a:r>
            <a:r>
              <a:rPr lang="zh-CN" altLang="en-US" sz="2400" dirty="0">
                <a:latin typeface="Times New Roman" pitchFamily="18" charset="0"/>
              </a:rPr>
              <a:t>，等价于一阶马尔科夫链</a:t>
            </a:r>
            <a:r>
              <a:rPr lang="en-US" altLang="zh-CN" sz="2400" dirty="0">
                <a:latin typeface="Times New Roman" pitchFamily="18" charset="0"/>
              </a:rPr>
              <a:t>(Markov Chain)</a:t>
            </a:r>
          </a:p>
          <a:p>
            <a:pPr>
              <a:lnSpc>
                <a:spcPct val="80000"/>
              </a:lnSpc>
            </a:pPr>
            <a:endParaRPr lang="en-US" altLang="zh-CN" sz="2400" dirty="0">
              <a:latin typeface="Times New Roman" pitchFamily="18" charset="0"/>
            </a:endParaRPr>
          </a:p>
          <a:p>
            <a:pPr>
              <a:lnSpc>
                <a:spcPct val="80000"/>
              </a:lnSpc>
            </a:pPr>
            <a:r>
              <a:rPr lang="zh-CN" altLang="en-US" sz="2400" dirty="0">
                <a:latin typeface="Times New Roman" pitchFamily="18" charset="0"/>
              </a:rPr>
              <a:t>三元模型</a:t>
            </a:r>
            <a:r>
              <a:rPr lang="en-US" altLang="zh-CN" sz="2400" dirty="0">
                <a:latin typeface="Times New Roman" pitchFamily="18" charset="0"/>
              </a:rPr>
              <a:t>(Trigram)</a:t>
            </a:r>
            <a:r>
              <a:rPr lang="zh-CN" altLang="en-US" sz="2400" dirty="0">
                <a:latin typeface="Times New Roman" pitchFamily="18" charset="0"/>
              </a:rPr>
              <a:t>：</a:t>
            </a:r>
            <a:r>
              <a:rPr lang="en-US" altLang="zh-CN" sz="2400" dirty="0">
                <a:latin typeface="Times New Roman" pitchFamily="18" charset="0"/>
              </a:rPr>
              <a:t>P(</a:t>
            </a:r>
            <a:r>
              <a:rPr lang="zh-CN" altLang="en-US" sz="2400" dirty="0">
                <a:latin typeface="Times New Roman" pitchFamily="18" charset="0"/>
              </a:rPr>
              <a:t>中国科学院</a:t>
            </a:r>
            <a:r>
              <a:rPr lang="en-US" altLang="zh-CN" sz="2400" dirty="0">
                <a:latin typeface="Times New Roman" pitchFamily="18" charset="0"/>
              </a:rPr>
              <a:t>)= P(</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国</a:t>
            </a:r>
            <a:r>
              <a:rPr lang="en-US" altLang="zh-CN" sz="2400" dirty="0">
                <a:latin typeface="Times New Roman" pitchFamily="18" charset="0"/>
              </a:rPr>
              <a:t>|</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科</a:t>
            </a:r>
            <a:r>
              <a:rPr lang="en-US" altLang="zh-CN" sz="2400" dirty="0">
                <a:latin typeface="Times New Roman" pitchFamily="18" charset="0"/>
              </a:rPr>
              <a:t>|</a:t>
            </a:r>
            <a:r>
              <a:rPr lang="zh-CN" altLang="en-US" sz="2400" dirty="0">
                <a:latin typeface="Times New Roman" pitchFamily="18" charset="0"/>
              </a:rPr>
              <a:t>中国</a:t>
            </a:r>
            <a:r>
              <a:rPr lang="en-US" altLang="zh-CN" sz="2400" dirty="0">
                <a:latin typeface="Times New Roman" pitchFamily="18" charset="0"/>
              </a:rPr>
              <a:t>)P(</a:t>
            </a:r>
            <a:r>
              <a:rPr lang="zh-CN" altLang="en-US" sz="2400" dirty="0">
                <a:latin typeface="Times New Roman" pitchFamily="18" charset="0"/>
              </a:rPr>
              <a:t>学</a:t>
            </a:r>
            <a:r>
              <a:rPr lang="en-US" altLang="zh-CN" sz="2400" dirty="0">
                <a:latin typeface="Times New Roman" pitchFamily="18" charset="0"/>
              </a:rPr>
              <a:t>|</a:t>
            </a:r>
            <a:r>
              <a:rPr lang="zh-CN" altLang="en-US" sz="2400" dirty="0">
                <a:latin typeface="Times New Roman" pitchFamily="18" charset="0"/>
              </a:rPr>
              <a:t>国科</a:t>
            </a:r>
            <a:r>
              <a:rPr lang="en-US" altLang="zh-CN" sz="2400" dirty="0">
                <a:latin typeface="Times New Roman" pitchFamily="18" charset="0"/>
              </a:rPr>
              <a:t>) P(</a:t>
            </a:r>
            <a:r>
              <a:rPr lang="zh-CN" altLang="en-US" sz="2400" dirty="0">
                <a:latin typeface="Times New Roman" pitchFamily="18" charset="0"/>
              </a:rPr>
              <a:t>院</a:t>
            </a:r>
            <a:r>
              <a:rPr lang="en-US" altLang="zh-CN" sz="2400" dirty="0">
                <a:latin typeface="Times New Roman" pitchFamily="18" charset="0"/>
              </a:rPr>
              <a:t>|</a:t>
            </a:r>
            <a:r>
              <a:rPr lang="zh-CN" altLang="en-US" sz="2400" dirty="0">
                <a:latin typeface="Times New Roman" pitchFamily="18" charset="0"/>
              </a:rPr>
              <a:t>科学</a:t>
            </a:r>
            <a:r>
              <a:rPr lang="en-US" altLang="zh-CN" sz="2400" dirty="0">
                <a:latin typeface="Times New Roman" pitchFamily="18" charset="0"/>
              </a:rPr>
              <a:t>)</a:t>
            </a:r>
          </a:p>
          <a:p>
            <a:pPr>
              <a:lnSpc>
                <a:spcPct val="80000"/>
              </a:lnSpc>
            </a:pPr>
            <a:endParaRPr lang="en-US" altLang="zh-CN" sz="2400" dirty="0"/>
          </a:p>
          <a:p>
            <a:pPr>
              <a:lnSpc>
                <a:spcPct val="80000"/>
              </a:lnSpc>
            </a:pPr>
            <a:r>
              <a:rPr lang="zh-CN" altLang="en-US" sz="2400" dirty="0">
                <a:latin typeface="Times New Roman" pitchFamily="18" charset="0"/>
              </a:rPr>
              <a:t>根据语料，估计所使用模型的参数，然后在搜索空间中搜索概率最大的语言片段。</a:t>
            </a:r>
            <a:endParaRPr lang="en-US" altLang="zh-CN" sz="2400" dirty="0">
              <a:latin typeface="Times New Roman" pitchFamily="18" charset="0"/>
            </a:endParaRPr>
          </a:p>
          <a:p>
            <a:pPr>
              <a:lnSpc>
                <a:spcPct val="80000"/>
              </a:lnSpc>
            </a:pPr>
            <a:endParaRPr lang="zh-CN" altLang="en-US" sz="2000" dirty="0">
              <a:latin typeface="Times New Roman" pitchFamily="18" charset="0"/>
            </a:endParaRPr>
          </a:p>
        </p:txBody>
      </p:sp>
      <p:sp>
        <p:nvSpPr>
          <p:cNvPr id="7" name="灯片编号占位符 5"/>
          <p:cNvSpPr>
            <a:spLocks noGrp="1"/>
          </p:cNvSpPr>
          <p:nvPr>
            <p:ph type="sldNum" sz="quarter" idx="12"/>
          </p:nvPr>
        </p:nvSpPr>
        <p:spPr/>
        <p:txBody>
          <a:bodyPr/>
          <a:lstStyle/>
          <a:p>
            <a:fld id="{0C429BEC-0BE8-42BF-9994-250631184B12}" type="slidenum">
              <a:rPr lang="en-US" altLang="zh-CN"/>
              <a:pPr/>
              <a:t>20</a:t>
            </a:fld>
            <a:endParaRPr lang="en-US" altLang="zh-CN"/>
          </a:p>
        </p:txBody>
      </p:sp>
      <p:sp>
        <p:nvSpPr>
          <p:cNvPr id="468996" name="Text Box 4"/>
          <p:cNvSpPr txBox="1">
            <a:spLocks noChangeArrowheads="1"/>
          </p:cNvSpPr>
          <p:nvPr/>
        </p:nvSpPr>
        <p:spPr bwMode="auto">
          <a:xfrm>
            <a:off x="0" y="6597650"/>
            <a:ext cx="3132138" cy="274638"/>
          </a:xfrm>
          <a:prstGeom prst="rect">
            <a:avLst/>
          </a:prstGeom>
          <a:noFill/>
          <a:ln w="9525">
            <a:noFill/>
            <a:miter lim="800000"/>
            <a:headEnd/>
            <a:tailEnd/>
          </a:ln>
          <a:effectLst/>
        </p:spPr>
        <p:txBody>
          <a:bodyPr>
            <a:spAutoFit/>
          </a:bodyPr>
          <a:lstStyle/>
          <a:p>
            <a:pPr>
              <a:spcBef>
                <a:spcPct val="50000"/>
              </a:spcBef>
            </a:pPr>
            <a:r>
              <a:rPr lang="zh-CN" altLang="en-US" sz="1200" dirty="0">
                <a:latin typeface="Times New Roman" pitchFamily="18" charset="0"/>
                <a:ea typeface="楷体_GB2312" pitchFamily="49" charset="-122"/>
              </a:rPr>
              <a:t>以下经允许，借用了丁国栋博士的部分报告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Effect transition="in" filter="blinds(horizontal)">
                                      <p:cBhvr>
                                        <p:cTn id="7" dur="500"/>
                                        <p:tgtEl>
                                          <p:spTgt spid="468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8995">
                                            <p:txEl>
                                              <p:pRg st="2" end="2"/>
                                            </p:txEl>
                                          </p:spTgt>
                                        </p:tgtEl>
                                        <p:attrNameLst>
                                          <p:attrName>style.visibility</p:attrName>
                                        </p:attrNameLst>
                                      </p:cBhvr>
                                      <p:to>
                                        <p:strVal val="visible"/>
                                      </p:to>
                                    </p:set>
                                    <p:animEffect transition="in" filter="blinds(horizontal)">
                                      <p:cBhvr>
                                        <p:cTn id="12" dur="500"/>
                                        <p:tgtEl>
                                          <p:spTgt spid="468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8995">
                                            <p:txEl>
                                              <p:pRg st="4" end="4"/>
                                            </p:txEl>
                                          </p:spTgt>
                                        </p:tgtEl>
                                        <p:attrNameLst>
                                          <p:attrName>style.visibility</p:attrName>
                                        </p:attrNameLst>
                                      </p:cBhvr>
                                      <p:to>
                                        <p:strVal val="visible"/>
                                      </p:to>
                                    </p:set>
                                    <p:animEffect transition="in" filter="blinds(horizontal)">
                                      <p:cBhvr>
                                        <p:cTn id="17" dur="500"/>
                                        <p:tgtEl>
                                          <p:spTgt spid="468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SLM</a:t>
            </a:r>
            <a:r>
              <a:rPr lang="zh-CN" altLang="en-US" dirty="0"/>
              <a:t>的参数估计</a:t>
            </a:r>
          </a:p>
        </p:txBody>
      </p:sp>
      <p:sp>
        <p:nvSpPr>
          <p:cNvPr id="3" name="内容占位符 2"/>
          <p:cNvSpPr>
            <a:spLocks noGrp="1"/>
          </p:cNvSpPr>
          <p:nvPr>
            <p:ph idx="1"/>
          </p:nvPr>
        </p:nvSpPr>
        <p:spPr/>
        <p:txBody>
          <a:bodyPr/>
          <a:lstStyle/>
          <a:p>
            <a:pPr>
              <a:lnSpc>
                <a:spcPct val="80000"/>
              </a:lnSpc>
            </a:pPr>
            <a:r>
              <a:rPr lang="zh-CN" altLang="en-US" dirty="0"/>
              <a:t>理论上说，在数据充足的情况下，利用更多的历史</a:t>
            </a:r>
            <a:r>
              <a:rPr lang="en-US" altLang="zh-CN" dirty="0"/>
              <a:t>(</a:t>
            </a:r>
            <a:r>
              <a:rPr lang="zh-CN" altLang="en-US" dirty="0"/>
              <a:t>高阶</a:t>
            </a:r>
            <a:r>
              <a:rPr lang="en-US" altLang="zh-CN" dirty="0"/>
              <a:t>)</a:t>
            </a:r>
            <a:r>
              <a:rPr lang="zh-CN" altLang="en-US" dirty="0"/>
              <a:t>的模型更准确，但是总计算量也越大</a:t>
            </a:r>
            <a:endParaRPr lang="en-US" altLang="zh-CN" dirty="0"/>
          </a:p>
          <a:p>
            <a:pPr>
              <a:lnSpc>
                <a:spcPct val="80000"/>
              </a:lnSpc>
            </a:pPr>
            <a:r>
              <a:rPr lang="zh-CN" altLang="en-US" dirty="0"/>
              <a:t>数据规模总是有限的，即用于训练模型参数的语料存在稀疏性</a:t>
            </a:r>
            <a:r>
              <a:rPr lang="en-US" altLang="zh-CN" dirty="0"/>
              <a:t>(Data Sparseness</a:t>
            </a:r>
            <a:r>
              <a:rPr lang="zh-CN" altLang="en-US" dirty="0"/>
              <a:t>，即某参数在训练语料中没有出现</a:t>
            </a:r>
            <a:r>
              <a:rPr lang="en-US" altLang="zh-CN" dirty="0"/>
              <a:t>)</a:t>
            </a:r>
            <a:r>
              <a:rPr lang="zh-CN" altLang="en-US" dirty="0"/>
              <a:t>问题。如二元模型中，在训练语料中恰巧没有出现“国科”组合。</a:t>
            </a:r>
            <a:endParaRPr lang="en-US" altLang="zh-CN" dirty="0"/>
          </a:p>
          <a:p>
            <a:pPr>
              <a:lnSpc>
                <a:spcPct val="80000"/>
              </a:lnSpc>
            </a:pPr>
            <a:r>
              <a:rPr lang="zh-CN" altLang="en-US" dirty="0"/>
              <a:t>数据稀疏性导致零概率问题，上述稀疏性情况下，如果直接计算，那么</a:t>
            </a:r>
            <a:r>
              <a:rPr lang="en-US" altLang="zh-CN" dirty="0"/>
              <a:t>P(</a:t>
            </a:r>
            <a:r>
              <a:rPr lang="zh-CN" altLang="en-US" dirty="0"/>
              <a:t>中国科学院</a:t>
            </a:r>
            <a:r>
              <a:rPr lang="en-US" altLang="zh-CN" dirty="0"/>
              <a:t>)=0</a:t>
            </a:r>
            <a:r>
              <a:rPr lang="zh-CN" altLang="en-US" dirty="0"/>
              <a:t>，但是在训练集上不出现的事件并不代表在新的语料上不出现。</a:t>
            </a:r>
          </a:p>
          <a:p>
            <a:pPr>
              <a:lnSpc>
                <a:spcPct val="80000"/>
              </a:lnSpc>
            </a:pPr>
            <a:r>
              <a:rPr lang="en-US" altLang="zh-CN" dirty="0"/>
              <a:t>SLM</a:t>
            </a:r>
            <a:r>
              <a:rPr lang="zh-CN" altLang="en-US" dirty="0"/>
              <a:t>的一个重要工作就是进行平滑</a:t>
            </a:r>
            <a:r>
              <a:rPr lang="en-US" altLang="zh-CN" dirty="0"/>
              <a:t>(Smoothing)</a:t>
            </a:r>
            <a:r>
              <a:rPr lang="zh-CN" altLang="en-US" dirty="0"/>
              <a:t>：重新分配概率，即使没出现的事件也会赋予一个概率。</a:t>
            </a:r>
          </a:p>
        </p:txBody>
      </p:sp>
      <p:sp>
        <p:nvSpPr>
          <p:cNvPr id="4" name="灯片编号占位符 5"/>
          <p:cNvSpPr>
            <a:spLocks noGrp="1"/>
          </p:cNvSpPr>
          <p:nvPr>
            <p:ph type="sldNum" sz="quarter" idx="12"/>
          </p:nvPr>
        </p:nvSpPr>
        <p:spPr>
          <a:xfrm>
            <a:off x="6553200" y="6477000"/>
            <a:ext cx="2133600" cy="244475"/>
          </a:xfrm>
        </p:spPr>
        <p:txBody>
          <a:bodyPr/>
          <a:lstStyle/>
          <a:p>
            <a:fld id="{728C03E7-FDB9-438A-8D68-6E74E896646D}" type="slidenum">
              <a:rPr lang="en-US" altLang="zh-CN"/>
              <a:pPr/>
              <a:t>21</a:t>
            </a:fld>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另一个角度看语言模型</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714512"/>
            <a:ext cx="8505825" cy="471488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我们可以把一个有穷状态自动机</a:t>
            </a:r>
            <a:r>
              <a:rPr lang="en-US" altLang="zh-CN" dirty="0">
                <a:solidFill>
                  <a:srgbClr val="000000"/>
                </a:solidFill>
                <a:latin typeface="Calibri" charset="0"/>
                <a:ea typeface="黑体" pitchFamily="49" charset="-122"/>
              </a:rPr>
              <a:t>(</a:t>
            </a:r>
            <a:r>
              <a:rPr lang="en-US" altLang="zh-CN" dirty="0">
                <a:solidFill>
                  <a:srgbClr val="0070C0"/>
                </a:solidFill>
                <a:latin typeface="Calibri" charset="0"/>
                <a:ea typeface="黑体" pitchFamily="49" charset="-122"/>
              </a:rPr>
              <a:t>finite state automaton</a:t>
            </a:r>
            <a:r>
              <a:rPr lang="en-US" altLang="zh-CN" dirty="0">
                <a:solidFill>
                  <a:srgbClr val="000000"/>
                </a:solidFill>
                <a:latin typeface="Calibri" charset="0"/>
                <a:ea typeface="黑体" pitchFamily="49" charset="-122"/>
              </a:rPr>
              <a:t>)</a:t>
            </a:r>
            <a:r>
              <a:rPr lang="zh-CN" altLang="en-US" dirty="0">
                <a:solidFill>
                  <a:srgbClr val="000000"/>
                </a:solidFill>
                <a:latin typeface="Calibri" charset="0"/>
                <a:ea typeface="黑体" pitchFamily="49" charset="-122"/>
              </a:rPr>
              <a:t>看成一个确定性语言模型</a:t>
            </a:r>
            <a:r>
              <a:rPr lang="en-US" dirty="0">
                <a:solidFill>
                  <a:srgbClr val="000000"/>
                </a:solidFill>
                <a:latin typeface="Calibri" charset="0"/>
                <a:ea typeface="黑体" pitchFamily="49" charset="-122"/>
              </a:rPr>
              <a:t>(</a:t>
            </a:r>
            <a:r>
              <a:rPr lang="en-US" dirty="0">
                <a:solidFill>
                  <a:srgbClr val="0070C0"/>
                </a:solidFill>
                <a:latin typeface="Calibri" charset="0"/>
                <a:ea typeface="黑体" pitchFamily="49" charset="-122"/>
              </a:rPr>
              <a:t>deterministic</a:t>
            </a:r>
            <a:r>
              <a:rPr lang="en-US" dirty="0">
                <a:solidFill>
                  <a:srgbClr val="000000"/>
                </a:solidFill>
                <a:latin typeface="Calibri" charset="0"/>
                <a:ea typeface="黑体" pitchFamily="49" charset="-122"/>
              </a:rPr>
              <a:t> language)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i="1"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i="1"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i="1"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endParaRPr lang="en-US" dirty="0">
              <a:solidFill>
                <a:srgbClr val="0070C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70C0"/>
                </a:solidFill>
                <a:latin typeface="Calibri" charset="0"/>
                <a:ea typeface="黑体" pitchFamily="49" charset="-122"/>
              </a:rPr>
              <a:t>		</a:t>
            </a:r>
            <a:r>
              <a:rPr lang="zh-CN" altLang="en-US" dirty="0">
                <a:solidFill>
                  <a:srgbClr val="0070C0"/>
                </a:solidFill>
                <a:latin typeface="Calibri" charset="0"/>
                <a:ea typeface="黑体" pitchFamily="49" charset="-122"/>
              </a:rPr>
              <a:t>上述模型可以生成片段“</a:t>
            </a:r>
            <a:r>
              <a:rPr lang="en-US" dirty="0">
                <a:solidFill>
                  <a:schemeClr val="tx1"/>
                </a:solidFill>
                <a:latin typeface="Calibri" charset="0"/>
                <a:ea typeface="黑体" pitchFamily="49" charset="-122"/>
              </a:rPr>
              <a:t>I</a:t>
            </a:r>
            <a:r>
              <a:rPr lang="en-US" dirty="0">
                <a:solidFill>
                  <a:srgbClr val="0070C0"/>
                </a:solidFill>
                <a:latin typeface="Calibri" charset="0"/>
                <a:ea typeface="黑体" pitchFamily="49" charset="-122"/>
              </a:rPr>
              <a:t> </a:t>
            </a:r>
            <a:r>
              <a:rPr lang="en-US" dirty="0">
                <a:solidFill>
                  <a:schemeClr val="tx1"/>
                </a:solidFill>
                <a:latin typeface="Calibri" charset="0"/>
                <a:ea typeface="黑体" pitchFamily="49" charset="-122"/>
              </a:rPr>
              <a:t>wish I wish I wish I wish . . .</a:t>
            </a:r>
            <a:r>
              <a:rPr lang="zh-CN" altLang="en-US" dirty="0">
                <a:solidFill>
                  <a:schemeClr val="tx1"/>
                </a:solidFill>
                <a:latin typeface="Calibri" charset="0"/>
                <a:ea typeface="黑体" pitchFamily="49" charset="-122"/>
              </a:rPr>
              <a:t>”</a:t>
            </a:r>
            <a:r>
              <a:rPr lang="en-US" dirty="0">
                <a:solidFill>
                  <a:schemeClr val="tx1"/>
                </a:solidFill>
                <a:latin typeface="Calibri" charset="0"/>
                <a:ea typeface="黑体" pitchFamily="49" charset="-122"/>
              </a:rPr>
              <a:t>  </a:t>
            </a:r>
            <a:r>
              <a:rPr lang="zh-CN" altLang="en-US" dirty="0">
                <a:solidFill>
                  <a:schemeClr val="tx1"/>
                </a:solidFill>
                <a:latin typeface="Calibri" charset="0"/>
                <a:ea typeface="黑体" pitchFamily="49" charset="-122"/>
              </a:rPr>
              <a:t>但是不能生成片段 </a:t>
            </a:r>
            <a:r>
              <a:rPr lang="en-US" dirty="0">
                <a:solidFill>
                  <a:schemeClr val="tx1"/>
                </a:solidFill>
                <a:latin typeface="Calibri" charset="0"/>
                <a:ea typeface="黑体" pitchFamily="49" charset="-122"/>
              </a:rPr>
              <a:t> “wish I wish” </a:t>
            </a:r>
            <a:r>
              <a:rPr lang="zh-CN" altLang="en-US" dirty="0">
                <a:solidFill>
                  <a:schemeClr val="tx1"/>
                </a:solidFill>
                <a:latin typeface="Calibri" charset="0"/>
                <a:ea typeface="黑体" pitchFamily="49" charset="-122"/>
              </a:rPr>
              <a:t>或</a:t>
            </a:r>
            <a:r>
              <a:rPr lang="en-US" dirty="0">
                <a:solidFill>
                  <a:schemeClr val="tx1"/>
                </a:solidFill>
                <a:latin typeface="Calibri" charset="0"/>
                <a:ea typeface="黑体" pitchFamily="49" charset="-122"/>
              </a:rPr>
              <a:t> “I wish I”</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chemeClr val="tx1"/>
                </a:solidFill>
                <a:latin typeface="Calibri" charset="0"/>
                <a:ea typeface="黑体" pitchFamily="49" charset="-122"/>
              </a:rPr>
              <a:t>           </a:t>
            </a:r>
            <a:r>
              <a:rPr lang="zh-CN" altLang="en-US" dirty="0">
                <a:solidFill>
                  <a:schemeClr val="tx1"/>
                </a:solidFill>
                <a:latin typeface="Calibri" charset="0"/>
                <a:ea typeface="黑体" pitchFamily="49" charset="-122"/>
              </a:rPr>
              <a:t>如果上述自动机是带有概率的，则是概率语言模型</a:t>
            </a:r>
            <a:r>
              <a:rPr lang="en-US" altLang="zh-CN" dirty="0">
                <a:solidFill>
                  <a:schemeClr val="tx1"/>
                </a:solidFill>
                <a:latin typeface="Calibri" charset="0"/>
                <a:ea typeface="黑体" pitchFamily="49" charset="-122"/>
              </a:rPr>
              <a:t>(</a:t>
            </a:r>
            <a:r>
              <a:rPr lang="en-US" dirty="0">
                <a:solidFill>
                  <a:srgbClr val="0070C0"/>
                </a:solidFill>
                <a:latin typeface="Calibri" charset="0"/>
                <a:ea typeface="黑体" pitchFamily="49" charset="-122"/>
              </a:rPr>
              <a:t>probabilistic LM</a:t>
            </a:r>
            <a:r>
              <a:rPr lang="zh-CN" altLang="en-US" dirty="0">
                <a:solidFill>
                  <a:srgbClr val="0070C0"/>
                </a:solidFill>
                <a:latin typeface="Calibri" charset="0"/>
                <a:ea typeface="黑体" pitchFamily="49" charset="-122"/>
              </a:rPr>
              <a:t>，也称统计语言模型</a:t>
            </a:r>
            <a:r>
              <a:rPr lang="en-US" altLang="zh-CN" dirty="0">
                <a:solidFill>
                  <a:srgbClr val="0070C0"/>
                </a:solidFill>
                <a:latin typeface="Calibri" charset="0"/>
                <a:ea typeface="黑体" pitchFamily="49" charset="-122"/>
              </a:rPr>
              <a:t>SLM</a:t>
            </a:r>
            <a:r>
              <a:rPr lang="en-US" dirty="0">
                <a:solidFill>
                  <a:srgbClr val="0070C0"/>
                </a:solidFill>
                <a:latin typeface="Calibri"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213.png"/>
          <p:cNvPicPr>
            <a:picLocks noChangeAspect="1"/>
          </p:cNvPicPr>
          <p:nvPr/>
        </p:nvPicPr>
        <p:blipFill>
          <a:blip r:embed="rId3" cstate="print"/>
          <a:stretch>
            <a:fillRect/>
          </a:stretch>
        </p:blipFill>
        <p:spPr>
          <a:xfrm>
            <a:off x="2071670" y="2561066"/>
            <a:ext cx="3458719" cy="13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一个概率语言模型的例子</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428736"/>
            <a:ext cx="8505825" cy="514353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单状态概率有穷状态自动机</a:t>
            </a:r>
            <a:r>
              <a:rPr lang="en-US" altLang="zh-CN" dirty="0">
                <a:solidFill>
                  <a:srgbClr val="000000"/>
                </a:solidFill>
                <a:latin typeface="Calibri" charset="0"/>
                <a:ea typeface="黑体" pitchFamily="49" charset="-122"/>
              </a:rPr>
              <a:t>—</a:t>
            </a:r>
            <a:r>
              <a:rPr lang="zh-CN" altLang="en-US" dirty="0">
                <a:solidFill>
                  <a:srgbClr val="000000"/>
                </a:solidFill>
                <a:latin typeface="Calibri" charset="0"/>
                <a:ea typeface="黑体" pitchFamily="49" charset="-122"/>
              </a:rPr>
              <a:t>一元语言模型</a:t>
            </a:r>
            <a:r>
              <a:rPr lang="en-US" altLang="zh-CN" dirty="0">
                <a:solidFill>
                  <a:srgbClr val="000000"/>
                </a:solidFill>
                <a:latin typeface="Calibri" charset="0"/>
                <a:ea typeface="黑体" pitchFamily="49" charset="-122"/>
              </a:rPr>
              <a:t>—</a:t>
            </a:r>
            <a:r>
              <a:rPr lang="zh-CN" altLang="en-US" dirty="0">
                <a:solidFill>
                  <a:srgbClr val="000000"/>
                </a:solidFill>
                <a:latin typeface="Calibri" charset="0"/>
                <a:ea typeface="黑体" pitchFamily="49" charset="-122"/>
              </a:rPr>
              <a:t>状态发射概率分布如右表。其中</a:t>
            </a:r>
            <a:r>
              <a:rPr lang="en-US" dirty="0">
                <a:solidFill>
                  <a:srgbClr val="000000"/>
                </a:solidFill>
                <a:latin typeface="Calibri" charset="0"/>
                <a:ea typeface="黑体" pitchFamily="49" charset="-122"/>
              </a:rPr>
              <a:t>STOP</a:t>
            </a:r>
            <a:r>
              <a:rPr lang="zh-CN" altLang="en-US" dirty="0">
                <a:solidFill>
                  <a:srgbClr val="000000"/>
                </a:solidFill>
                <a:latin typeface="Calibri" charset="0"/>
                <a:ea typeface="黑体" pitchFamily="49" charset="-122"/>
              </a:rPr>
              <a:t>不是词，而是表示自动机结束的一个标识符。这样，概率</a:t>
            </a:r>
            <a:endParaRPr lang="en-US" altLang="zh-CN"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r>
              <a:rPr lang="en-US" i="1" dirty="0">
                <a:solidFill>
                  <a:srgbClr val="000000"/>
                </a:solidFill>
                <a:latin typeface="Calibri" charset="0"/>
                <a:ea typeface="黑体" pitchFamily="49" charset="-122"/>
              </a:rPr>
              <a:t>P</a:t>
            </a:r>
            <a:r>
              <a:rPr lang="en-US" dirty="0">
                <a:solidFill>
                  <a:srgbClr val="000000"/>
                </a:solidFill>
                <a:latin typeface="Calibri" charset="0"/>
                <a:ea typeface="黑体" pitchFamily="49" charset="-122"/>
              </a:rPr>
              <a:t>(</a:t>
            </a:r>
            <a:r>
              <a:rPr lang="en-US" altLang="zh-CN" dirty="0">
                <a:solidFill>
                  <a:srgbClr val="000000"/>
                </a:solidFill>
                <a:latin typeface="Calibri" charset="0"/>
                <a:ea typeface="黑体" pitchFamily="49" charset="-122"/>
              </a:rPr>
              <a:t>frog said that toad likes frog STOP</a:t>
            </a:r>
            <a:r>
              <a:rPr lang="en-US" dirty="0">
                <a:solidFill>
                  <a:srgbClr val="000000"/>
                </a:solidFill>
                <a:latin typeface="Calibri" charset="0"/>
                <a:ea typeface="黑体" pitchFamily="49" charset="-122"/>
              </a:rPr>
              <a:t>) = 0.01 · 0.03 · 0.04 · 0.01 · 0.02 · 0.01 · 0.02 	=  0.0000000000048</a:t>
            </a:r>
            <a:endParaRPr lang="en-US" dirty="0">
              <a:solidFill>
                <a:srgbClr val="0070C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2141.png"/>
          <p:cNvPicPr>
            <a:picLocks noChangeAspect="1"/>
          </p:cNvPicPr>
          <p:nvPr/>
        </p:nvPicPr>
        <p:blipFill>
          <a:blip r:embed="rId3" cstate="print"/>
          <a:stretch>
            <a:fillRect/>
          </a:stretch>
        </p:blipFill>
        <p:spPr>
          <a:xfrm>
            <a:off x="928662" y="2204438"/>
            <a:ext cx="1879917" cy="1296000"/>
          </a:xfrm>
          <a:prstGeom prst="rect">
            <a:avLst/>
          </a:prstGeom>
        </p:spPr>
      </p:pic>
      <p:pic>
        <p:nvPicPr>
          <p:cNvPr id="9" name="Picture 8" descr="12142.png"/>
          <p:cNvPicPr>
            <a:picLocks noChangeAspect="1"/>
          </p:cNvPicPr>
          <p:nvPr/>
        </p:nvPicPr>
        <p:blipFill>
          <a:blip r:embed="rId4" cstate="print"/>
          <a:stretch>
            <a:fillRect/>
          </a:stretch>
        </p:blipFill>
        <p:spPr>
          <a:xfrm>
            <a:off x="3514534" y="1571612"/>
            <a:ext cx="4404201" cy="21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142908"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两个不同的语言模型</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0" y="1428736"/>
            <a:ext cx="9143999" cy="514353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string = frog said that toad likes frog STOP   </a:t>
            </a:r>
            <a:endParaRPr lang="en-US" i="1"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则</a:t>
            </a:r>
            <a:r>
              <a:rPr lang="zh-CN" altLang="en-US" i="1" dirty="0">
                <a:solidFill>
                  <a:srgbClr val="000000"/>
                </a:solidFill>
                <a:latin typeface="Calibri" charset="0"/>
                <a:ea typeface="黑体" pitchFamily="49" charset="-122"/>
              </a:rPr>
              <a:t> </a:t>
            </a:r>
            <a:r>
              <a:rPr lang="en-US" i="1" dirty="0">
                <a:solidFill>
                  <a:srgbClr val="000000"/>
                </a:solidFill>
                <a:latin typeface="Calibri" charset="0"/>
                <a:ea typeface="黑体" pitchFamily="49" charset="-122"/>
              </a:rPr>
              <a:t>P</a:t>
            </a:r>
            <a:r>
              <a:rPr lang="en-US" dirty="0">
                <a:solidFill>
                  <a:srgbClr val="000000"/>
                </a:solidFill>
                <a:latin typeface="Calibri" charset="0"/>
                <a:ea typeface="黑体" pitchFamily="49" charset="-122"/>
              </a:rPr>
              <a:t>(string|</a:t>
            </a:r>
            <a:r>
              <a:rPr lang="en-US" i="1" dirty="0">
                <a:solidFill>
                  <a:srgbClr val="000000"/>
                </a:solidFill>
                <a:latin typeface="Calibri" charset="0"/>
                <a:ea typeface="黑体" pitchFamily="49" charset="-122"/>
              </a:rPr>
              <a:t>M</a:t>
            </a:r>
            <a:r>
              <a:rPr lang="en-US" i="1" baseline="-25000"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1</a:t>
            </a:r>
            <a:r>
              <a:rPr lang="en-US" i="1" dirty="0">
                <a:solidFill>
                  <a:srgbClr val="000000"/>
                </a:solidFill>
                <a:latin typeface="Calibri" charset="0"/>
                <a:ea typeface="黑体" pitchFamily="49" charset="-122"/>
              </a:rPr>
              <a:t> </a:t>
            </a:r>
            <a:r>
              <a:rPr lang="en-US" dirty="0">
                <a:solidFill>
                  <a:srgbClr val="000000"/>
                </a:solidFill>
                <a:latin typeface="Calibri" charset="0"/>
                <a:ea typeface="黑体" pitchFamily="49" charset="-122"/>
              </a:rPr>
              <a:t>) = 0.01 · 0.03 · 0.04 · 0.01 · 0.02 · 0.01 · 0.02 = 0.0000000000048 = 4.8 · 10</a:t>
            </a:r>
            <a:r>
              <a:rPr lang="en-US" baseline="30000" dirty="0">
                <a:solidFill>
                  <a:srgbClr val="000000"/>
                </a:solidFill>
                <a:latin typeface="Calibri" charset="0"/>
                <a:ea typeface="黑体" pitchFamily="49" charset="-122"/>
              </a:rPr>
              <a:t>-12</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a:solidFill>
                  <a:srgbClr val="000000"/>
                </a:solidFill>
                <a:latin typeface="Calibri" charset="0"/>
                <a:ea typeface="黑体" pitchFamily="49" charset="-122"/>
              </a:rPr>
              <a:t>	P</a:t>
            </a:r>
            <a:r>
              <a:rPr lang="en-US" dirty="0">
                <a:solidFill>
                  <a:srgbClr val="000000"/>
                </a:solidFill>
                <a:latin typeface="Calibri" charset="0"/>
                <a:ea typeface="黑体" pitchFamily="49" charset="-122"/>
              </a:rPr>
              <a:t>(string|</a:t>
            </a:r>
            <a:r>
              <a:rPr lang="en-US" i="1" dirty="0">
                <a:solidFill>
                  <a:srgbClr val="000000"/>
                </a:solidFill>
                <a:latin typeface="Calibri" charset="0"/>
                <a:ea typeface="黑体" pitchFamily="49" charset="-122"/>
              </a:rPr>
              <a:t>M</a:t>
            </a:r>
            <a:r>
              <a:rPr lang="en-US" i="1" baseline="-25000"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2</a:t>
            </a:r>
            <a:r>
              <a:rPr lang="en-US" i="1" dirty="0">
                <a:solidFill>
                  <a:srgbClr val="000000"/>
                </a:solidFill>
                <a:latin typeface="Calibri" charset="0"/>
                <a:ea typeface="黑体" pitchFamily="49" charset="-122"/>
              </a:rPr>
              <a:t> </a:t>
            </a:r>
            <a:r>
              <a:rPr lang="en-US" dirty="0">
                <a:solidFill>
                  <a:srgbClr val="000000"/>
                </a:solidFill>
                <a:latin typeface="Calibri" charset="0"/>
                <a:ea typeface="黑体" pitchFamily="49" charset="-122"/>
              </a:rPr>
              <a:t>) = 0.01 · 0.03 · 0.05 · 0.02 · 0.02 · 0.01 · 0.02 = 0.0000000000120 = 12 · 10</a:t>
            </a:r>
            <a:r>
              <a:rPr lang="en-US" baseline="30000" dirty="0">
                <a:solidFill>
                  <a:srgbClr val="000000"/>
                </a:solidFill>
                <a:latin typeface="Calibri" charset="0"/>
                <a:ea typeface="黑体" pitchFamily="49" charset="-122"/>
              </a:rPr>
              <a:t>-12           </a:t>
            </a:r>
            <a:r>
              <a:rPr lang="en-US" i="1" dirty="0">
                <a:solidFill>
                  <a:srgbClr val="000000"/>
                </a:solidFill>
                <a:latin typeface="Calibri" charset="0"/>
                <a:ea typeface="黑体" pitchFamily="49" charset="-122"/>
              </a:rPr>
              <a:t>P</a:t>
            </a:r>
            <a:r>
              <a:rPr lang="en-US" dirty="0">
                <a:solidFill>
                  <a:srgbClr val="000000"/>
                </a:solidFill>
                <a:latin typeface="Calibri" charset="0"/>
                <a:ea typeface="黑体" pitchFamily="49" charset="-122"/>
              </a:rPr>
              <a:t>(string|</a:t>
            </a:r>
            <a:r>
              <a:rPr lang="en-US" i="1" dirty="0">
                <a:solidFill>
                  <a:srgbClr val="000000"/>
                </a:solidFill>
                <a:latin typeface="Calibri" charset="0"/>
                <a:ea typeface="黑体" pitchFamily="49" charset="-122"/>
              </a:rPr>
              <a:t>M</a:t>
            </a:r>
            <a:r>
              <a:rPr lang="en-US" i="1" baseline="-25000"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1</a:t>
            </a:r>
            <a:r>
              <a:rPr lang="en-US" i="1" dirty="0">
                <a:solidFill>
                  <a:srgbClr val="000000"/>
                </a:solidFill>
                <a:latin typeface="Calibri" charset="0"/>
                <a:ea typeface="黑体" pitchFamily="49" charset="-122"/>
              </a:rPr>
              <a:t> </a:t>
            </a:r>
            <a:r>
              <a:rPr lang="en-US" dirty="0">
                <a:solidFill>
                  <a:srgbClr val="000000"/>
                </a:solidFill>
                <a:latin typeface="Calibri" charset="0"/>
                <a:ea typeface="黑体" pitchFamily="49" charset="-122"/>
              </a:rPr>
              <a:t>) &lt; </a:t>
            </a:r>
            <a:r>
              <a:rPr lang="en-US" baseline="30000" dirty="0">
                <a:solidFill>
                  <a:srgbClr val="000000"/>
                </a:solidFill>
                <a:latin typeface="Calibri" charset="0"/>
                <a:ea typeface="黑体" pitchFamily="49" charset="-122"/>
              </a:rPr>
              <a:t> </a:t>
            </a:r>
            <a:r>
              <a:rPr lang="en-US" i="1" dirty="0">
                <a:solidFill>
                  <a:srgbClr val="000000"/>
                </a:solidFill>
                <a:latin typeface="Calibri" charset="0"/>
                <a:ea typeface="黑体" pitchFamily="49" charset="-122"/>
              </a:rPr>
              <a:t>P</a:t>
            </a:r>
            <a:r>
              <a:rPr lang="en-US" dirty="0">
                <a:solidFill>
                  <a:srgbClr val="000000"/>
                </a:solidFill>
                <a:latin typeface="Calibri" charset="0"/>
                <a:ea typeface="黑体" pitchFamily="49" charset="-122"/>
              </a:rPr>
              <a:t>(string|</a:t>
            </a:r>
            <a:r>
              <a:rPr lang="en-US" i="1" dirty="0">
                <a:solidFill>
                  <a:srgbClr val="000000"/>
                </a:solidFill>
                <a:latin typeface="Calibri" charset="0"/>
                <a:ea typeface="黑体" pitchFamily="49" charset="-122"/>
              </a:rPr>
              <a:t>M</a:t>
            </a:r>
            <a:r>
              <a:rPr lang="en-US" i="1" baseline="-25000"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2</a:t>
            </a:r>
            <a:r>
              <a:rPr lang="en-US" i="1" dirty="0">
                <a:solidFill>
                  <a:srgbClr val="000000"/>
                </a:solidFill>
                <a:latin typeface="Calibri" charset="0"/>
                <a:ea typeface="黑体" pitchFamily="49" charset="-122"/>
              </a:rPr>
              <a:t> </a:t>
            </a:r>
            <a:r>
              <a:rPr lang="en-US" dirty="0">
                <a:solidFill>
                  <a:srgbClr val="000000"/>
                </a:solidFill>
                <a:latin typeface="Calibri" charset="0"/>
                <a:ea typeface="黑体" pitchFamily="49" charset="-122"/>
              </a:rPr>
              <a: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因此</a:t>
            </a: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相对于</a:t>
            </a:r>
            <a:r>
              <a:rPr lang="en-US" altLang="zh-CN" i="1" dirty="0">
                <a:solidFill>
                  <a:srgbClr val="000000"/>
                </a:solidFill>
                <a:latin typeface="Calibri" charset="0"/>
                <a:ea typeface="黑体" pitchFamily="49" charset="-122"/>
              </a:rPr>
              <a:t>d</a:t>
            </a:r>
            <a:r>
              <a:rPr lang="en-US" altLang="zh-CN" baseline="-25000" dirty="0">
                <a:solidFill>
                  <a:srgbClr val="000000"/>
                </a:solidFill>
                <a:latin typeface="Calibri" charset="0"/>
                <a:ea typeface="黑体" pitchFamily="49" charset="-122"/>
              </a:rPr>
              <a:t>1</a:t>
            </a:r>
            <a:r>
              <a:rPr lang="zh-CN" altLang="en-US" dirty="0">
                <a:solidFill>
                  <a:srgbClr val="000000"/>
                </a:solidFill>
                <a:latin typeface="Calibri" charset="0"/>
                <a:ea typeface="黑体" pitchFamily="49" charset="-122"/>
              </a:rPr>
              <a:t>，文档</a:t>
            </a:r>
            <a:r>
              <a:rPr lang="en-US" dirty="0">
                <a:solidFill>
                  <a:srgbClr val="000000"/>
                </a:solidFill>
                <a:latin typeface="Calibri" charset="0"/>
                <a:ea typeface="黑体" pitchFamily="49" charset="-122"/>
              </a:rPr>
              <a:t> </a:t>
            </a:r>
            <a:r>
              <a:rPr lang="en-US" i="1"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2</a:t>
            </a: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与字符串 </a:t>
            </a:r>
            <a:r>
              <a:rPr lang="en-US" dirty="0">
                <a:solidFill>
                  <a:srgbClr val="000000"/>
                </a:solidFill>
                <a:latin typeface="Calibri" charset="0"/>
                <a:ea typeface="黑体" pitchFamily="49" charset="-122"/>
              </a:rPr>
              <a:t>“frog said that toad likes frog STOP” </a:t>
            </a:r>
            <a:r>
              <a:rPr lang="zh-CN" altLang="en-US" dirty="0">
                <a:solidFill>
                  <a:srgbClr val="000000"/>
                </a:solidFill>
                <a:latin typeface="Calibri" charset="0"/>
                <a:ea typeface="黑体" pitchFamily="49" charset="-122"/>
              </a:rPr>
              <a:t>更相关</a:t>
            </a:r>
            <a:endParaRPr lang="en-US" sz="2800" baseline="30000"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a:solidFill>
                  <a:srgbClr val="000000"/>
                </a:solidFill>
                <a:latin typeface="Calibri" charset="0"/>
                <a:ea typeface="黑体" pitchFamily="49" charset="-122"/>
              </a:rPr>
              <a:t>	</a:t>
            </a:r>
            <a:endParaRPr lang="en-US" dirty="0">
              <a:solidFill>
                <a:srgbClr val="0070C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10" name="Picture 9" descr="1215.png"/>
          <p:cNvPicPr>
            <a:picLocks noChangeAspect="1"/>
          </p:cNvPicPr>
          <p:nvPr/>
        </p:nvPicPr>
        <p:blipFill>
          <a:blip r:embed="rId3" cstate="print"/>
          <a:stretch>
            <a:fillRect/>
          </a:stretch>
        </p:blipFill>
        <p:spPr>
          <a:xfrm>
            <a:off x="107504" y="1340768"/>
            <a:ext cx="8448137" cy="248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latin typeface="Times New Roman" pitchFamily="18" charset="0"/>
              </a:rPr>
              <a:t>统计语言建模</a:t>
            </a:r>
            <a:r>
              <a:rPr lang="en-US" altLang="zh-CN">
                <a:latin typeface="Times New Roman" pitchFamily="18" charset="0"/>
              </a:rPr>
              <a:t>IR</a:t>
            </a:r>
            <a:r>
              <a:rPr lang="zh-CN" altLang="en-US">
                <a:latin typeface="Times New Roman" pitchFamily="18" charset="0"/>
              </a:rPr>
              <a:t>模型</a:t>
            </a:r>
            <a:r>
              <a:rPr lang="en-US" altLang="zh-CN">
                <a:latin typeface="Times New Roman" pitchFamily="18" charset="0"/>
              </a:rPr>
              <a:t>(SLMIR)</a:t>
            </a:r>
          </a:p>
        </p:txBody>
      </p:sp>
      <p:sp>
        <p:nvSpPr>
          <p:cNvPr id="33795" name="Rectangle 3"/>
          <p:cNvSpPr>
            <a:spLocks noGrp="1" noChangeArrowheads="1"/>
          </p:cNvSpPr>
          <p:nvPr>
            <p:ph idx="1"/>
          </p:nvPr>
        </p:nvSpPr>
        <p:spPr>
          <a:xfrm>
            <a:off x="611560" y="1700808"/>
            <a:ext cx="8137525" cy="4321175"/>
          </a:xfrm>
        </p:spPr>
        <p:txBody>
          <a:bodyPr/>
          <a:lstStyle/>
          <a:p>
            <a:pPr>
              <a:lnSpc>
                <a:spcPct val="90000"/>
              </a:lnSpc>
            </a:pPr>
            <a:r>
              <a:rPr lang="zh-CN" altLang="en-US" sz="2800" dirty="0">
                <a:latin typeface="Times New Roman" pitchFamily="18" charset="0"/>
              </a:rPr>
              <a:t>马萨诸塞大学</a:t>
            </a:r>
            <a:r>
              <a:rPr lang="en-US" altLang="zh-CN" sz="2800" dirty="0">
                <a:latin typeface="Times New Roman" pitchFamily="18" charset="0"/>
              </a:rPr>
              <a:t>(</a:t>
            </a:r>
            <a:r>
              <a:rPr lang="en-US" altLang="zh-CN" dirty="0">
                <a:latin typeface="Times New Roman" pitchFamily="18" charset="0"/>
              </a:rPr>
              <a:t>University of Massachusetts, UMass)</a:t>
            </a:r>
            <a:r>
              <a:rPr lang="zh-CN" altLang="en-US" sz="2800" dirty="0">
                <a:latin typeface="Times New Roman" pitchFamily="18" charset="0"/>
              </a:rPr>
              <a:t>大学</a:t>
            </a:r>
            <a:r>
              <a:rPr lang="en-US" altLang="zh-CN" sz="2800" dirty="0">
                <a:latin typeface="Times New Roman" pitchFamily="18" charset="0"/>
              </a:rPr>
              <a:t>Ponte</a:t>
            </a:r>
            <a:r>
              <a:rPr lang="zh-CN" altLang="en-US" sz="2800" dirty="0">
                <a:latin typeface="Times New Roman" pitchFamily="18" charset="0"/>
              </a:rPr>
              <a:t>、</a:t>
            </a:r>
            <a:r>
              <a:rPr lang="en-US" altLang="zh-CN" sz="2800" dirty="0">
                <a:latin typeface="Times New Roman" pitchFamily="18" charset="0"/>
              </a:rPr>
              <a:t>Croft</a:t>
            </a:r>
            <a:r>
              <a:rPr lang="zh-CN" altLang="en-US" sz="2800" dirty="0">
                <a:latin typeface="Times New Roman" pitchFamily="18" charset="0"/>
              </a:rPr>
              <a:t>等人于</a:t>
            </a:r>
            <a:r>
              <a:rPr lang="en-US" altLang="zh-CN" sz="2800" dirty="0">
                <a:latin typeface="Times New Roman" pitchFamily="18" charset="0"/>
              </a:rPr>
              <a:t>1998</a:t>
            </a:r>
            <a:r>
              <a:rPr lang="zh-CN" altLang="en-US" sz="2800" dirty="0">
                <a:latin typeface="Times New Roman" pitchFamily="18" charset="0"/>
              </a:rPr>
              <a:t>年提出。随后又发展了出了一系列基于</a:t>
            </a:r>
            <a:r>
              <a:rPr lang="en-US" altLang="zh-CN" sz="2800" dirty="0">
                <a:latin typeface="Times New Roman" pitchFamily="18" charset="0"/>
              </a:rPr>
              <a:t>SLM</a:t>
            </a:r>
            <a:r>
              <a:rPr lang="zh-CN" altLang="en-US" sz="2800" dirty="0">
                <a:latin typeface="Times New Roman" pitchFamily="18" charset="0"/>
              </a:rPr>
              <a:t>的模型。代表系统</a:t>
            </a:r>
            <a:r>
              <a:rPr lang="en-US" altLang="zh-CN" sz="2800" dirty="0">
                <a:latin typeface="Times New Roman" pitchFamily="18" charset="0"/>
              </a:rPr>
              <a:t>Lemur</a:t>
            </a:r>
            <a:r>
              <a:rPr lang="zh-CN" altLang="en-US" sz="2800" dirty="0">
                <a:latin typeface="Times New Roman" pitchFamily="18" charset="0"/>
              </a:rPr>
              <a:t>。</a:t>
            </a:r>
            <a:endParaRPr lang="en-US" altLang="zh-CN" sz="2800" dirty="0">
              <a:latin typeface="Times New Roman" pitchFamily="18" charset="0"/>
            </a:endParaRPr>
          </a:p>
          <a:p>
            <a:pPr lvl="1">
              <a:lnSpc>
                <a:spcPct val="90000"/>
              </a:lnSpc>
            </a:pPr>
            <a:r>
              <a:rPr lang="zh-CN" altLang="en-US" sz="2400" b="1" dirty="0">
                <a:latin typeface="Times New Roman" pitchFamily="18" charset="0"/>
              </a:rPr>
              <a:t>查询似然模型</a:t>
            </a:r>
            <a:r>
              <a:rPr lang="zh-CN" altLang="en-US" sz="2400" dirty="0">
                <a:solidFill>
                  <a:schemeClr val="hlink"/>
                </a:solidFill>
                <a:latin typeface="Times New Roman" pitchFamily="18" charset="0"/>
              </a:rPr>
              <a:t>：</a:t>
            </a:r>
            <a:r>
              <a:rPr lang="zh-CN" altLang="en-US" sz="2400" dirty="0">
                <a:latin typeface="Times New Roman" pitchFamily="18" charset="0"/>
              </a:rPr>
              <a:t>把相关度看成是每篇文档对应的语言下生成该查询的可能性</a:t>
            </a:r>
          </a:p>
          <a:p>
            <a:pPr lvl="1">
              <a:lnSpc>
                <a:spcPct val="90000"/>
              </a:lnSpc>
            </a:pPr>
            <a:r>
              <a:rPr lang="zh-CN" altLang="en-US" sz="2400" b="1" dirty="0">
                <a:latin typeface="Times New Roman" pitchFamily="18" charset="0"/>
              </a:rPr>
              <a:t>翻译模型</a:t>
            </a:r>
            <a:r>
              <a:rPr lang="zh-CN" altLang="en-US" sz="2400" dirty="0">
                <a:latin typeface="Times New Roman" pitchFamily="18" charset="0"/>
              </a:rPr>
              <a:t>：假设查询经过某个噪声信道变形成某篇文章，则由文档还原成该查询的概率</a:t>
            </a:r>
            <a:r>
              <a:rPr lang="en-US" altLang="zh-CN" sz="2400" dirty="0">
                <a:latin typeface="Times New Roman" pitchFamily="18" charset="0"/>
              </a:rPr>
              <a:t>(</a:t>
            </a:r>
            <a:r>
              <a:rPr lang="zh-CN" altLang="en-US" sz="2400" dirty="0">
                <a:latin typeface="Times New Roman" pitchFamily="18" charset="0"/>
              </a:rPr>
              <a:t>翻译模型</a:t>
            </a:r>
            <a:r>
              <a:rPr lang="en-US" altLang="zh-CN" sz="2400" dirty="0">
                <a:latin typeface="Times New Roman" pitchFamily="18" charset="0"/>
              </a:rPr>
              <a:t>)</a:t>
            </a:r>
            <a:r>
              <a:rPr lang="zh-CN" altLang="en-US" sz="2400" dirty="0">
                <a:latin typeface="Times New Roman" pitchFamily="18" charset="0"/>
              </a:rPr>
              <a:t>可以视为相关度</a:t>
            </a:r>
          </a:p>
          <a:p>
            <a:pPr lvl="1">
              <a:lnSpc>
                <a:spcPct val="90000"/>
              </a:lnSpc>
            </a:pPr>
            <a:r>
              <a:rPr lang="en-US" altLang="zh-CN" sz="2400" b="1" dirty="0">
                <a:latin typeface="Times New Roman" pitchFamily="18" charset="0"/>
              </a:rPr>
              <a:t>KL</a:t>
            </a:r>
            <a:r>
              <a:rPr lang="zh-CN" altLang="en-US" sz="2400" b="1" dirty="0">
                <a:latin typeface="Times New Roman" pitchFamily="18" charset="0"/>
              </a:rPr>
              <a:t>距离模型</a:t>
            </a:r>
            <a:r>
              <a:rPr lang="zh-CN" altLang="en-US" sz="2400" dirty="0">
                <a:latin typeface="Times New Roman" pitchFamily="18" charset="0"/>
              </a:rPr>
              <a:t>：查询对应某种语言，每篇文档对应某种语言，查询语言和文档语言的</a:t>
            </a:r>
            <a:r>
              <a:rPr lang="en-US" altLang="zh-CN" sz="2400" dirty="0">
                <a:latin typeface="Times New Roman" pitchFamily="18" charset="0"/>
              </a:rPr>
              <a:t>KL</a:t>
            </a:r>
            <a:r>
              <a:rPr lang="zh-CN" altLang="en-US" sz="2400" dirty="0">
                <a:latin typeface="Times New Roman" pitchFamily="18" charset="0"/>
              </a:rPr>
              <a:t>距离作为相关度度量</a:t>
            </a:r>
          </a:p>
          <a:p>
            <a:pPr>
              <a:lnSpc>
                <a:spcPct val="90000"/>
              </a:lnSpc>
            </a:pPr>
            <a:r>
              <a:rPr lang="zh-CN" altLang="en-US" sz="2800" dirty="0"/>
              <a:t>本讲义主要介绍查询似然模型</a:t>
            </a:r>
          </a:p>
        </p:txBody>
      </p:sp>
      <p:sp>
        <p:nvSpPr>
          <p:cNvPr id="6" name="灯片编号占位符 5"/>
          <p:cNvSpPr>
            <a:spLocks noGrp="1"/>
          </p:cNvSpPr>
          <p:nvPr>
            <p:ph type="sldNum" sz="quarter" idx="12"/>
          </p:nvPr>
        </p:nvSpPr>
        <p:spPr/>
        <p:txBody>
          <a:bodyPr/>
          <a:lstStyle/>
          <a:p>
            <a:fld id="{728C03E7-FDB9-438A-8D68-6E74E896646D}" type="slidenum">
              <a:rPr lang="en-US" altLang="zh-CN"/>
              <a:pPr/>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en-US"/>
              <a:t>从一个问题开始</a:t>
            </a:r>
          </a:p>
        </p:txBody>
      </p:sp>
      <p:sp>
        <p:nvSpPr>
          <p:cNvPr id="498691" name="Rectangle 3"/>
          <p:cNvSpPr>
            <a:spLocks noGrp="1" noChangeArrowheads="1"/>
          </p:cNvSpPr>
          <p:nvPr>
            <p:ph idx="1"/>
          </p:nvPr>
        </p:nvSpPr>
        <p:spPr>
          <a:xfrm>
            <a:off x="755576" y="1988840"/>
            <a:ext cx="7772400" cy="3617913"/>
          </a:xfrm>
        </p:spPr>
        <p:txBody>
          <a:bodyPr/>
          <a:lstStyle/>
          <a:p>
            <a:r>
              <a:rPr lang="zh-CN" altLang="en-US" sz="2800" dirty="0"/>
              <a:t>课堂思考题：</a:t>
            </a:r>
            <a:r>
              <a:rPr lang="zh-CN" altLang="en-US" sz="2800" dirty="0">
                <a:latin typeface="Times New Roman" pitchFamily="18" charset="0"/>
              </a:rPr>
              <a:t>设有</a:t>
            </a:r>
            <a:r>
              <a:rPr lang="en-US" altLang="zh-CN" sz="2800" b="1" i="1" dirty="0">
                <a:latin typeface="Times New Roman" pitchFamily="18" charset="0"/>
              </a:rPr>
              <a:t>N</a:t>
            </a:r>
            <a:r>
              <a:rPr lang="zh-CN" altLang="en-US" sz="2800" dirty="0">
                <a:latin typeface="Times New Roman" pitchFamily="18" charset="0"/>
              </a:rPr>
              <a:t>个作者，每人都有一篇文章，对于不在上述</a:t>
            </a:r>
            <a:r>
              <a:rPr lang="en-US" altLang="zh-CN" sz="2800" i="1" dirty="0">
                <a:latin typeface="Times New Roman" pitchFamily="18" charset="0"/>
              </a:rPr>
              <a:t>N</a:t>
            </a:r>
            <a:r>
              <a:rPr lang="zh-CN" altLang="en-US" sz="2800" dirty="0">
                <a:latin typeface="Times New Roman" pitchFamily="18" charset="0"/>
              </a:rPr>
              <a:t>篇文章中的一篇新文档</a:t>
            </a:r>
            <a:r>
              <a:rPr lang="en-US" altLang="zh-CN" sz="2800" i="1" dirty="0">
                <a:latin typeface="Times New Roman" pitchFamily="18" charset="0"/>
              </a:rPr>
              <a:t>Q</a:t>
            </a:r>
            <a:r>
              <a:rPr lang="zh-CN" altLang="en-US" sz="2800" dirty="0">
                <a:latin typeface="Times New Roman" pitchFamily="18" charset="0"/>
              </a:rPr>
              <a:t>，请问最有可能是哪个作者写的？</a:t>
            </a:r>
          </a:p>
          <a:p>
            <a:endParaRPr lang="zh-CN" altLang="en-US" sz="2800" dirty="0">
              <a:latin typeface="Times New Roman" pitchFamily="18" charset="0"/>
            </a:endParaRPr>
          </a:p>
          <a:p>
            <a:r>
              <a:rPr lang="zh-CN" altLang="en-US" sz="2800" dirty="0">
                <a:latin typeface="Times New Roman" pitchFamily="18" charset="0"/>
              </a:rPr>
              <a:t>一个解决思路：根据每个作者写的文章，总结出每个作者的写作风格，然后再根据写作风格来判断</a:t>
            </a:r>
            <a:r>
              <a:rPr lang="en-US" altLang="zh-CN" sz="2800" i="1" dirty="0">
                <a:latin typeface="Times New Roman" pitchFamily="18" charset="0"/>
              </a:rPr>
              <a:t>Q</a:t>
            </a:r>
            <a:r>
              <a:rPr lang="zh-CN" altLang="en-US" sz="2800" dirty="0">
                <a:latin typeface="Times New Roman" pitchFamily="18" charset="0"/>
              </a:rPr>
              <a:t>与谁的风格最近。</a:t>
            </a:r>
          </a:p>
        </p:txBody>
      </p:sp>
      <p:sp>
        <p:nvSpPr>
          <p:cNvPr id="6" name="灯片编号占位符 5"/>
          <p:cNvSpPr>
            <a:spLocks noGrp="1"/>
          </p:cNvSpPr>
          <p:nvPr>
            <p:ph type="sldNum" sz="quarter" idx="12"/>
          </p:nvPr>
        </p:nvSpPr>
        <p:spPr/>
        <p:txBody>
          <a:bodyPr/>
          <a:lstStyle/>
          <a:p>
            <a:fld id="{79760B81-772B-4B45-8A14-3900A91981E5}" type="slidenum">
              <a:rPr lang="en-US" altLang="zh-CN"/>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8691">
                                            <p:txEl>
                                              <p:pRg st="2" end="2"/>
                                            </p:txEl>
                                          </p:spTgt>
                                        </p:tgtEl>
                                        <p:attrNameLst>
                                          <p:attrName>style.visibility</p:attrName>
                                        </p:attrNameLst>
                                      </p:cBhvr>
                                      <p:to>
                                        <p:strVal val="visible"/>
                                      </p:to>
                                    </p:set>
                                    <p:animEffect transition="in" filter="blinds(horizontal)">
                                      <p:cBhvr>
                                        <p:cTn id="7" dur="500"/>
                                        <p:tgtEl>
                                          <p:spTgt spid="498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zh-CN" altLang="en-US" dirty="0"/>
              <a:t>和检索的类比</a:t>
            </a:r>
          </a:p>
        </p:txBody>
      </p:sp>
      <p:sp>
        <p:nvSpPr>
          <p:cNvPr id="19" name="灯片编号占位符 5"/>
          <p:cNvSpPr>
            <a:spLocks noGrp="1"/>
          </p:cNvSpPr>
          <p:nvPr>
            <p:ph type="sldNum" sz="quarter" idx="12"/>
          </p:nvPr>
        </p:nvSpPr>
        <p:spPr/>
        <p:txBody>
          <a:bodyPr/>
          <a:lstStyle/>
          <a:p>
            <a:fld id="{569B5F54-8E97-4CF2-A94C-40A5D5FAF8A8}" type="slidenum">
              <a:rPr lang="en-US" altLang="zh-CN">
                <a:solidFill>
                  <a:schemeClr val="tx1"/>
                </a:solidFill>
              </a:rPr>
              <a:pPr/>
              <a:t>27</a:t>
            </a:fld>
            <a:endParaRPr lang="en-US" altLang="zh-CN">
              <a:solidFill>
                <a:schemeClr val="tx1"/>
              </a:solidFill>
            </a:endParaRPr>
          </a:p>
        </p:txBody>
      </p:sp>
      <p:sp>
        <p:nvSpPr>
          <p:cNvPr id="500740" name="Rectangle 4"/>
          <p:cNvSpPr>
            <a:spLocks noChangeArrowheads="1"/>
          </p:cNvSpPr>
          <p:nvPr/>
        </p:nvSpPr>
        <p:spPr bwMode="auto">
          <a:xfrm>
            <a:off x="1403350" y="3141663"/>
            <a:ext cx="1368425" cy="503237"/>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新文章</a:t>
            </a:r>
            <a:r>
              <a:rPr lang="en-US" altLang="zh-CN" dirty="0">
                <a:solidFill>
                  <a:schemeClr val="tx1"/>
                </a:solidFill>
                <a:latin typeface="Times New Roman" pitchFamily="18" charset="0"/>
                <a:ea typeface="黑体" pitchFamily="49" charset="-122"/>
              </a:rPr>
              <a:t>Q</a:t>
            </a:r>
          </a:p>
        </p:txBody>
      </p:sp>
      <p:sp>
        <p:nvSpPr>
          <p:cNvPr id="500741" name="Rectangle 5"/>
          <p:cNvSpPr>
            <a:spLocks noChangeArrowheads="1"/>
          </p:cNvSpPr>
          <p:nvPr/>
        </p:nvSpPr>
        <p:spPr bwMode="auto">
          <a:xfrm>
            <a:off x="4211638" y="2205038"/>
            <a:ext cx="1655762" cy="431800"/>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作者</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的文章</a:t>
            </a:r>
          </a:p>
        </p:txBody>
      </p:sp>
      <p:sp>
        <p:nvSpPr>
          <p:cNvPr id="500742" name="Rectangle 6"/>
          <p:cNvSpPr>
            <a:spLocks noChangeArrowheads="1"/>
          </p:cNvSpPr>
          <p:nvPr/>
        </p:nvSpPr>
        <p:spPr bwMode="auto">
          <a:xfrm>
            <a:off x="4211638" y="3141663"/>
            <a:ext cx="1655762" cy="431800"/>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作者</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的文章</a:t>
            </a:r>
          </a:p>
        </p:txBody>
      </p:sp>
      <p:sp>
        <p:nvSpPr>
          <p:cNvPr id="500743" name="Rectangle 7"/>
          <p:cNvSpPr>
            <a:spLocks noChangeArrowheads="1"/>
          </p:cNvSpPr>
          <p:nvPr/>
        </p:nvSpPr>
        <p:spPr bwMode="auto">
          <a:xfrm>
            <a:off x="4211638" y="4581525"/>
            <a:ext cx="1728787" cy="431800"/>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作者</a:t>
            </a:r>
            <a:r>
              <a:rPr lang="en-US" altLang="zh-CN" dirty="0">
                <a:solidFill>
                  <a:schemeClr val="tx1"/>
                </a:solidFill>
                <a:latin typeface="Times New Roman" pitchFamily="18" charset="0"/>
                <a:ea typeface="黑体" pitchFamily="49" charset="-122"/>
              </a:rPr>
              <a:t>N</a:t>
            </a:r>
            <a:r>
              <a:rPr lang="zh-CN" altLang="en-US" dirty="0">
                <a:solidFill>
                  <a:schemeClr val="tx1"/>
                </a:solidFill>
                <a:latin typeface="Times New Roman" pitchFamily="18" charset="0"/>
                <a:ea typeface="黑体" pitchFamily="49" charset="-122"/>
              </a:rPr>
              <a:t>的文章</a:t>
            </a:r>
          </a:p>
        </p:txBody>
      </p:sp>
      <p:sp>
        <p:nvSpPr>
          <p:cNvPr id="500744" name="Rectangle 8"/>
          <p:cNvSpPr>
            <a:spLocks noChangeArrowheads="1"/>
          </p:cNvSpPr>
          <p:nvPr/>
        </p:nvSpPr>
        <p:spPr bwMode="auto">
          <a:xfrm>
            <a:off x="4643438" y="3644900"/>
            <a:ext cx="792162" cy="792163"/>
          </a:xfrm>
          <a:prstGeom prst="rect">
            <a:avLst/>
          </a:prstGeom>
          <a:noFill/>
          <a:ln w="9525">
            <a:noFill/>
            <a:miter lim="800000"/>
            <a:headEnd/>
            <a:tailEnd/>
          </a:ln>
          <a:effectLst/>
        </p:spPr>
        <p:txBody>
          <a:bodyPr wrap="none" anchor="ctr"/>
          <a:lstStyle/>
          <a:p>
            <a:pPr algn="ctr">
              <a:lnSpc>
                <a:spcPct val="50000"/>
              </a:lnSpc>
            </a:pPr>
            <a:r>
              <a:rPr lang="en-US" altLang="zh-CN" dirty="0">
                <a:solidFill>
                  <a:schemeClr val="tx1"/>
                </a:solidFill>
                <a:latin typeface="Times New Roman" pitchFamily="18" charset="0"/>
                <a:ea typeface="黑体" pitchFamily="49" charset="-122"/>
              </a:rPr>
              <a:t>.</a:t>
            </a:r>
          </a:p>
          <a:p>
            <a:pPr algn="ctr">
              <a:lnSpc>
                <a:spcPct val="50000"/>
              </a:lnSpc>
            </a:pPr>
            <a:r>
              <a:rPr lang="en-US" altLang="zh-CN" dirty="0">
                <a:solidFill>
                  <a:schemeClr val="tx1"/>
                </a:solidFill>
                <a:latin typeface="Times New Roman" pitchFamily="18" charset="0"/>
                <a:ea typeface="黑体" pitchFamily="49" charset="-122"/>
              </a:rPr>
              <a:t>.</a:t>
            </a:r>
          </a:p>
          <a:p>
            <a:pPr algn="ctr">
              <a:lnSpc>
                <a:spcPct val="50000"/>
              </a:lnSpc>
            </a:pPr>
            <a:r>
              <a:rPr lang="en-US" altLang="zh-CN" dirty="0">
                <a:solidFill>
                  <a:schemeClr val="tx1"/>
                </a:solidFill>
                <a:latin typeface="Times New Roman" pitchFamily="18" charset="0"/>
                <a:ea typeface="黑体" pitchFamily="49" charset="-122"/>
              </a:rPr>
              <a:t>.</a:t>
            </a:r>
          </a:p>
        </p:txBody>
      </p:sp>
      <p:pic>
        <p:nvPicPr>
          <p:cNvPr id="500749" name="Picture 13" descr="Salton"/>
          <p:cNvPicPr>
            <a:picLocks noChangeAspect="1" noChangeArrowheads="1"/>
          </p:cNvPicPr>
          <p:nvPr/>
        </p:nvPicPr>
        <p:blipFill>
          <a:blip r:embed="rId2" cstate="print"/>
          <a:srcRect/>
          <a:stretch>
            <a:fillRect/>
          </a:stretch>
        </p:blipFill>
        <p:spPr bwMode="auto">
          <a:xfrm>
            <a:off x="7380288" y="1916113"/>
            <a:ext cx="630237" cy="882650"/>
          </a:xfrm>
          <a:prstGeom prst="rect">
            <a:avLst/>
          </a:prstGeom>
          <a:noFill/>
        </p:spPr>
      </p:pic>
      <p:pic>
        <p:nvPicPr>
          <p:cNvPr id="500750" name="Picture 14" descr="Croft"/>
          <p:cNvPicPr>
            <a:picLocks noChangeAspect="1" noChangeArrowheads="1"/>
          </p:cNvPicPr>
          <p:nvPr/>
        </p:nvPicPr>
        <p:blipFill>
          <a:blip r:embed="rId3" cstate="print"/>
          <a:srcRect/>
          <a:stretch>
            <a:fillRect/>
          </a:stretch>
        </p:blipFill>
        <p:spPr bwMode="auto">
          <a:xfrm>
            <a:off x="7380288" y="2997200"/>
            <a:ext cx="630237" cy="882650"/>
          </a:xfrm>
          <a:prstGeom prst="rect">
            <a:avLst/>
          </a:prstGeom>
          <a:noFill/>
        </p:spPr>
      </p:pic>
      <p:pic>
        <p:nvPicPr>
          <p:cNvPr id="500751" name="Picture 15" descr="keith_van_rijsbergen"/>
          <p:cNvPicPr>
            <a:picLocks noChangeAspect="1" noChangeArrowheads="1"/>
          </p:cNvPicPr>
          <p:nvPr/>
        </p:nvPicPr>
        <p:blipFill>
          <a:blip r:embed="rId4" cstate="print"/>
          <a:srcRect/>
          <a:stretch>
            <a:fillRect/>
          </a:stretch>
        </p:blipFill>
        <p:spPr bwMode="auto">
          <a:xfrm>
            <a:off x="7380288" y="4365625"/>
            <a:ext cx="681037" cy="954088"/>
          </a:xfrm>
          <a:prstGeom prst="rect">
            <a:avLst/>
          </a:prstGeom>
          <a:noFill/>
        </p:spPr>
      </p:pic>
      <p:sp>
        <p:nvSpPr>
          <p:cNvPr id="500752" name="Oval 16"/>
          <p:cNvSpPr>
            <a:spLocks noChangeArrowheads="1"/>
          </p:cNvSpPr>
          <p:nvPr/>
        </p:nvSpPr>
        <p:spPr bwMode="auto">
          <a:xfrm>
            <a:off x="1476375" y="5805488"/>
            <a:ext cx="1368425" cy="503237"/>
          </a:xfrm>
          <a:prstGeom prst="ellipse">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Q</a:t>
            </a:r>
          </a:p>
        </p:txBody>
      </p:sp>
      <p:sp>
        <p:nvSpPr>
          <p:cNvPr id="500753" name="Oval 17"/>
          <p:cNvSpPr>
            <a:spLocks noChangeArrowheads="1"/>
          </p:cNvSpPr>
          <p:nvPr/>
        </p:nvSpPr>
        <p:spPr bwMode="auto">
          <a:xfrm>
            <a:off x="4284663" y="5805488"/>
            <a:ext cx="1368425" cy="503237"/>
          </a:xfrm>
          <a:prstGeom prst="ellipse">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文档</a:t>
            </a:r>
            <a:r>
              <a:rPr lang="en-US" altLang="zh-CN" dirty="0">
                <a:solidFill>
                  <a:schemeClr val="tx1"/>
                </a:solidFill>
                <a:latin typeface="Times New Roman" pitchFamily="18" charset="0"/>
                <a:ea typeface="黑体" pitchFamily="49" charset="-122"/>
              </a:rPr>
              <a:t>D</a:t>
            </a:r>
          </a:p>
        </p:txBody>
      </p:sp>
      <p:sp>
        <p:nvSpPr>
          <p:cNvPr id="500754" name="Oval 18"/>
          <p:cNvSpPr>
            <a:spLocks noChangeArrowheads="1"/>
          </p:cNvSpPr>
          <p:nvPr/>
        </p:nvSpPr>
        <p:spPr bwMode="auto">
          <a:xfrm>
            <a:off x="6732588" y="5734050"/>
            <a:ext cx="2087562" cy="576263"/>
          </a:xfrm>
          <a:prstGeom prst="ellipse">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文档模型</a:t>
            </a:r>
            <a:r>
              <a:rPr lang="en-US" altLang="zh-CN" dirty="0">
                <a:solidFill>
                  <a:schemeClr val="tx1"/>
                </a:solidFill>
                <a:latin typeface="Times New Roman" pitchFamily="18" charset="0"/>
                <a:ea typeface="黑体" pitchFamily="49" charset="-122"/>
              </a:rPr>
              <a:t>MD</a:t>
            </a:r>
          </a:p>
        </p:txBody>
      </p:sp>
      <p:sp>
        <p:nvSpPr>
          <p:cNvPr id="500755" name="AutoShape 19"/>
          <p:cNvSpPr>
            <a:spLocks noChangeArrowheads="1"/>
          </p:cNvSpPr>
          <p:nvPr/>
        </p:nvSpPr>
        <p:spPr bwMode="auto">
          <a:xfrm>
            <a:off x="1908175" y="4365625"/>
            <a:ext cx="503238" cy="1223963"/>
          </a:xfrm>
          <a:prstGeom prst="upDownArrow">
            <a:avLst>
              <a:gd name="adj1" fmla="val 50000"/>
              <a:gd name="adj2" fmla="val 48644"/>
            </a:avLst>
          </a:prstGeom>
          <a:gradFill rotWithShape="1">
            <a:gsLst>
              <a:gs pos="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500756" name="AutoShape 20"/>
          <p:cNvSpPr>
            <a:spLocks noChangeArrowheads="1"/>
          </p:cNvSpPr>
          <p:nvPr/>
        </p:nvSpPr>
        <p:spPr bwMode="auto">
          <a:xfrm>
            <a:off x="4787900" y="5157788"/>
            <a:ext cx="360363" cy="431800"/>
          </a:xfrm>
          <a:prstGeom prst="upDownArrow">
            <a:avLst>
              <a:gd name="adj1" fmla="val 50000"/>
              <a:gd name="adj2" fmla="val 23965"/>
            </a:avLst>
          </a:prstGeom>
          <a:gradFill rotWithShape="1">
            <a:gsLst>
              <a:gs pos="0">
                <a:schemeClr val="accent2"/>
              </a:gs>
              <a:gs pos="100000">
                <a:schemeClr val="accent2">
                  <a:gamma/>
                  <a:shade val="46275"/>
                  <a:invGamma/>
                </a:schemeClr>
              </a:gs>
            </a:gsLst>
            <a:lin ang="5400000" scaled="1"/>
          </a:gradFill>
          <a:ln w="9525" algn="ctr">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500757" name="AutoShape 21"/>
          <p:cNvSpPr>
            <a:spLocks noChangeArrowheads="1"/>
          </p:cNvSpPr>
          <p:nvPr/>
        </p:nvSpPr>
        <p:spPr bwMode="auto">
          <a:xfrm>
            <a:off x="7596188" y="5373688"/>
            <a:ext cx="287337" cy="360362"/>
          </a:xfrm>
          <a:prstGeom prst="upDownArrow">
            <a:avLst>
              <a:gd name="adj1" fmla="val 50000"/>
              <a:gd name="adj2" fmla="val 25083"/>
            </a:avLst>
          </a:prstGeom>
          <a:gradFill rotWithShape="1">
            <a:gsLst>
              <a:gs pos="0">
                <a:schemeClr val="accent2"/>
              </a:gs>
              <a:gs pos="100000">
                <a:schemeClr val="accent2">
                  <a:gamma/>
                  <a:shade val="46275"/>
                  <a:invGamma/>
                </a:schemeClr>
              </a:gs>
            </a:gsLst>
            <a:lin ang="5400000" scaled="1"/>
          </a:gradFill>
          <a:ln w="9525" algn="ctr">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41"/>
                                        </p:tgtEl>
                                        <p:attrNameLst>
                                          <p:attrName>style.visibility</p:attrName>
                                        </p:attrNameLst>
                                      </p:cBhvr>
                                      <p:to>
                                        <p:strVal val="visible"/>
                                      </p:to>
                                    </p:set>
                                    <p:animEffect transition="in" filter="blinds(horizontal)">
                                      <p:cBhvr>
                                        <p:cTn id="7" dur="500"/>
                                        <p:tgtEl>
                                          <p:spTgt spid="5007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0742"/>
                                        </p:tgtEl>
                                        <p:attrNameLst>
                                          <p:attrName>style.visibility</p:attrName>
                                        </p:attrNameLst>
                                      </p:cBhvr>
                                      <p:to>
                                        <p:strVal val="visible"/>
                                      </p:to>
                                    </p:set>
                                    <p:animEffect transition="in" filter="blinds(horizontal)">
                                      <p:cBhvr>
                                        <p:cTn id="10" dur="500"/>
                                        <p:tgtEl>
                                          <p:spTgt spid="5007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0743"/>
                                        </p:tgtEl>
                                        <p:attrNameLst>
                                          <p:attrName>style.visibility</p:attrName>
                                        </p:attrNameLst>
                                      </p:cBhvr>
                                      <p:to>
                                        <p:strVal val="visible"/>
                                      </p:to>
                                    </p:set>
                                    <p:animEffect transition="in" filter="blinds(horizontal)">
                                      <p:cBhvr>
                                        <p:cTn id="13" dur="500"/>
                                        <p:tgtEl>
                                          <p:spTgt spid="50074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00744"/>
                                        </p:tgtEl>
                                        <p:attrNameLst>
                                          <p:attrName>style.visibility</p:attrName>
                                        </p:attrNameLst>
                                      </p:cBhvr>
                                      <p:to>
                                        <p:strVal val="visible"/>
                                      </p:to>
                                    </p:set>
                                    <p:animEffect transition="in" filter="blinds(horizontal)">
                                      <p:cBhvr>
                                        <p:cTn id="16" dur="500"/>
                                        <p:tgtEl>
                                          <p:spTgt spid="50074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0740"/>
                                        </p:tgtEl>
                                        <p:attrNameLst>
                                          <p:attrName>style.visibility</p:attrName>
                                        </p:attrNameLst>
                                      </p:cBhvr>
                                      <p:to>
                                        <p:strVal val="visible"/>
                                      </p:to>
                                    </p:set>
                                    <p:animEffect transition="in" filter="blinds(horizontal)">
                                      <p:cBhvr>
                                        <p:cTn id="21" dur="500"/>
                                        <p:tgtEl>
                                          <p:spTgt spid="5007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00749"/>
                                        </p:tgtEl>
                                        <p:attrNameLst>
                                          <p:attrName>style.visibility</p:attrName>
                                        </p:attrNameLst>
                                      </p:cBhvr>
                                      <p:to>
                                        <p:strVal val="visible"/>
                                      </p:to>
                                    </p:set>
                                    <p:animEffect transition="in" filter="blinds(horizontal)">
                                      <p:cBhvr>
                                        <p:cTn id="26" dur="500"/>
                                        <p:tgtEl>
                                          <p:spTgt spid="50074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00750"/>
                                        </p:tgtEl>
                                        <p:attrNameLst>
                                          <p:attrName>style.visibility</p:attrName>
                                        </p:attrNameLst>
                                      </p:cBhvr>
                                      <p:to>
                                        <p:strVal val="visible"/>
                                      </p:to>
                                    </p:set>
                                    <p:animEffect transition="in" filter="blinds(horizontal)">
                                      <p:cBhvr>
                                        <p:cTn id="31" dur="500"/>
                                        <p:tgtEl>
                                          <p:spTgt spid="50075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00751"/>
                                        </p:tgtEl>
                                        <p:attrNameLst>
                                          <p:attrName>style.visibility</p:attrName>
                                        </p:attrNameLst>
                                      </p:cBhvr>
                                      <p:to>
                                        <p:strVal val="visible"/>
                                      </p:to>
                                    </p:set>
                                    <p:animEffect transition="in" filter="blinds(horizontal)">
                                      <p:cBhvr>
                                        <p:cTn id="36" dur="500"/>
                                        <p:tgtEl>
                                          <p:spTgt spid="5007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00755"/>
                                        </p:tgtEl>
                                        <p:attrNameLst>
                                          <p:attrName>style.visibility</p:attrName>
                                        </p:attrNameLst>
                                      </p:cBhvr>
                                      <p:to>
                                        <p:strVal val="visible"/>
                                      </p:to>
                                    </p:set>
                                    <p:animEffect transition="in" filter="blinds(horizontal)">
                                      <p:cBhvr>
                                        <p:cTn id="41" dur="500"/>
                                        <p:tgtEl>
                                          <p:spTgt spid="50075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00752"/>
                                        </p:tgtEl>
                                        <p:attrNameLst>
                                          <p:attrName>style.visibility</p:attrName>
                                        </p:attrNameLst>
                                      </p:cBhvr>
                                      <p:to>
                                        <p:strVal val="visible"/>
                                      </p:to>
                                    </p:set>
                                    <p:animEffect transition="in" filter="blinds(horizontal)">
                                      <p:cBhvr>
                                        <p:cTn id="46" dur="500"/>
                                        <p:tgtEl>
                                          <p:spTgt spid="50075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00756"/>
                                        </p:tgtEl>
                                        <p:attrNameLst>
                                          <p:attrName>style.visibility</p:attrName>
                                        </p:attrNameLst>
                                      </p:cBhvr>
                                      <p:to>
                                        <p:strVal val="visible"/>
                                      </p:to>
                                    </p:set>
                                    <p:animEffect transition="in" filter="blinds(horizontal)">
                                      <p:cBhvr>
                                        <p:cTn id="51" dur="500"/>
                                        <p:tgtEl>
                                          <p:spTgt spid="50075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00753"/>
                                        </p:tgtEl>
                                        <p:attrNameLst>
                                          <p:attrName>style.visibility</p:attrName>
                                        </p:attrNameLst>
                                      </p:cBhvr>
                                      <p:to>
                                        <p:strVal val="visible"/>
                                      </p:to>
                                    </p:set>
                                    <p:animEffect transition="in" filter="blinds(horizontal)">
                                      <p:cBhvr>
                                        <p:cTn id="56" dur="500"/>
                                        <p:tgtEl>
                                          <p:spTgt spid="50075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00757"/>
                                        </p:tgtEl>
                                        <p:attrNameLst>
                                          <p:attrName>style.visibility</p:attrName>
                                        </p:attrNameLst>
                                      </p:cBhvr>
                                      <p:to>
                                        <p:strVal val="visible"/>
                                      </p:to>
                                    </p:set>
                                    <p:animEffect transition="in" filter="blinds(horizontal)">
                                      <p:cBhvr>
                                        <p:cTn id="61" dur="500"/>
                                        <p:tgtEl>
                                          <p:spTgt spid="50075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00754"/>
                                        </p:tgtEl>
                                        <p:attrNameLst>
                                          <p:attrName>style.visibility</p:attrName>
                                        </p:attrNameLst>
                                      </p:cBhvr>
                                      <p:to>
                                        <p:strVal val="visible"/>
                                      </p:to>
                                    </p:set>
                                    <p:animEffect transition="in" filter="blinds(horizontal)">
                                      <p:cBhvr>
                                        <p:cTn id="66" dur="500"/>
                                        <p:tgtEl>
                                          <p:spTgt spid="500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0" grpId="0" animBg="1"/>
      <p:bldP spid="500741" grpId="0" animBg="1"/>
      <p:bldP spid="500742" grpId="0" animBg="1"/>
      <p:bldP spid="500743" grpId="0" animBg="1"/>
      <p:bldP spid="500744" grpId="0"/>
      <p:bldP spid="500752" grpId="0" animBg="1"/>
      <p:bldP spid="500753" grpId="0" animBg="1"/>
      <p:bldP spid="500754" grpId="0" animBg="1"/>
      <p:bldP spid="500755" grpId="0" animBg="1"/>
      <p:bldP spid="500756" grpId="0" animBg="1"/>
      <p:bldP spid="5007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总体分布</a:t>
            </a:r>
            <a:r>
              <a:rPr lang="en-US" altLang="zh-CN" dirty="0"/>
              <a:t>&amp;</a:t>
            </a:r>
            <a:r>
              <a:rPr lang="zh-CN" altLang="en-US" dirty="0"/>
              <a:t>抽样</a:t>
            </a:r>
          </a:p>
        </p:txBody>
      </p:sp>
      <p:sp>
        <p:nvSpPr>
          <p:cNvPr id="3" name="内容占位符 2"/>
          <p:cNvSpPr>
            <a:spLocks noGrp="1"/>
          </p:cNvSpPr>
          <p:nvPr>
            <p:ph idx="1"/>
          </p:nvPr>
        </p:nvSpPr>
        <p:spPr/>
        <p:txBody>
          <a:bodyPr/>
          <a:lstStyle/>
          <a:p>
            <a:r>
              <a:rPr lang="zh-CN" altLang="en-US" dirty="0"/>
              <a:t>文档的模型</a:t>
            </a:r>
            <a:r>
              <a:rPr lang="en-US" altLang="zh-CN" dirty="0"/>
              <a:t>(</a:t>
            </a:r>
            <a:r>
              <a:rPr lang="zh-CN" altLang="en-US" dirty="0"/>
              <a:t>风格</a:t>
            </a:r>
            <a:r>
              <a:rPr lang="en-US" altLang="zh-CN" dirty="0"/>
              <a:t>)</a:t>
            </a:r>
            <a:r>
              <a:rPr lang="zh-CN" altLang="en-US" dirty="0"/>
              <a:t>实际上是某种</a:t>
            </a:r>
            <a:r>
              <a:rPr lang="zh-CN" altLang="en-US" dirty="0">
                <a:solidFill>
                  <a:srgbClr val="FF0000"/>
                </a:solidFill>
              </a:rPr>
              <a:t>总体分布</a:t>
            </a:r>
            <a:endParaRPr lang="en-US" altLang="zh-CN" dirty="0">
              <a:solidFill>
                <a:srgbClr val="FF0000"/>
              </a:solidFill>
            </a:endParaRPr>
          </a:p>
          <a:p>
            <a:endParaRPr lang="en-US" altLang="zh-CN" dirty="0"/>
          </a:p>
          <a:p>
            <a:r>
              <a:rPr lang="zh-CN" altLang="en-US" dirty="0"/>
              <a:t>文档和查询都是该总体分布下的一个</a:t>
            </a:r>
            <a:r>
              <a:rPr lang="zh-CN" altLang="en-US" dirty="0">
                <a:solidFill>
                  <a:srgbClr val="FF0000"/>
                </a:solidFill>
              </a:rPr>
              <a:t>抽样样本实例</a:t>
            </a:r>
            <a:endParaRPr lang="en-US" altLang="zh-CN" dirty="0">
              <a:solidFill>
                <a:srgbClr val="FF0000"/>
              </a:solidFill>
            </a:endParaRPr>
          </a:p>
          <a:p>
            <a:endParaRPr lang="en-US" altLang="zh-CN" dirty="0"/>
          </a:p>
          <a:p>
            <a:r>
              <a:rPr lang="zh-CN" altLang="en-US" dirty="0"/>
              <a:t>根据文档，估计文档的模型，即求出该</a:t>
            </a:r>
            <a:r>
              <a:rPr lang="zh-CN" altLang="en-US" dirty="0">
                <a:solidFill>
                  <a:srgbClr val="FF0000"/>
                </a:solidFill>
              </a:rPr>
              <a:t>总体分布</a:t>
            </a:r>
            <a:r>
              <a:rPr lang="en-US" altLang="zh-CN" dirty="0"/>
              <a:t>(</a:t>
            </a:r>
            <a:r>
              <a:rPr lang="zh-CN" altLang="en-US" dirty="0"/>
              <a:t>一般假设某种总体分布，然后求出其</a:t>
            </a:r>
            <a:r>
              <a:rPr lang="zh-CN" altLang="en-US" dirty="0">
                <a:solidFill>
                  <a:srgbClr val="FF0000"/>
                </a:solidFill>
              </a:rPr>
              <a:t>参数</a:t>
            </a:r>
            <a:r>
              <a:rPr lang="en-US" altLang="zh-CN" dirty="0"/>
              <a:t>)</a:t>
            </a:r>
          </a:p>
          <a:p>
            <a:endParaRPr lang="en-US" altLang="zh-CN" dirty="0"/>
          </a:p>
          <a:p>
            <a:r>
              <a:rPr lang="zh-CN" altLang="en-US" dirty="0"/>
              <a:t>然后计算该总体分布下抽样出查询的概率</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274638"/>
            <a:ext cx="8686800" cy="1143000"/>
          </a:xfrm>
        </p:spPr>
        <p:txBody>
          <a:bodyPr/>
          <a:lstStyle/>
          <a:p>
            <a:r>
              <a:rPr lang="zh-CN" altLang="en-US" dirty="0"/>
              <a:t>查询似然模型</a:t>
            </a:r>
            <a:r>
              <a:rPr lang="en-US" altLang="zh-CN" dirty="0">
                <a:latin typeface="Times New Roman" pitchFamily="18" charset="0"/>
              </a:rPr>
              <a:t>(Query Likelihood Model)</a:t>
            </a:r>
          </a:p>
        </p:txBody>
      </p:sp>
      <p:sp>
        <p:nvSpPr>
          <p:cNvPr id="13" name="灯片编号占位符 7"/>
          <p:cNvSpPr>
            <a:spLocks noGrp="1"/>
          </p:cNvSpPr>
          <p:nvPr>
            <p:ph type="sldNum" sz="quarter" idx="12"/>
          </p:nvPr>
        </p:nvSpPr>
        <p:spPr/>
        <p:txBody>
          <a:bodyPr/>
          <a:lstStyle/>
          <a:p>
            <a:fld id="{C5500C30-BD70-4DD8-8A43-372CA92E1E59}" type="slidenum">
              <a:rPr lang="en-US" altLang="zh-CN"/>
              <a:pPr/>
              <a:t>29</a:t>
            </a:fld>
            <a:endParaRPr lang="en-US" altLang="zh-CN"/>
          </a:p>
        </p:txBody>
      </p:sp>
      <p:sp>
        <p:nvSpPr>
          <p:cNvPr id="195587" name="Rectangle 3"/>
          <p:cNvSpPr>
            <a:spLocks noGrp="1" noChangeArrowheads="1"/>
          </p:cNvSpPr>
          <p:nvPr>
            <p:ph type="body" sz="half" idx="4294967295"/>
          </p:nvPr>
        </p:nvSpPr>
        <p:spPr>
          <a:xfrm>
            <a:off x="539552" y="1628800"/>
            <a:ext cx="7848600" cy="4392613"/>
          </a:xfrm>
        </p:spPr>
        <p:txBody>
          <a:bodyPr/>
          <a:lstStyle/>
          <a:p>
            <a:r>
              <a:rPr lang="zh-CN" altLang="en-US" sz="2800" dirty="0">
                <a:latin typeface="Times New Roman" pitchFamily="18" charset="0"/>
              </a:rPr>
              <a:t>模型推导：</a:t>
            </a:r>
            <a:endParaRPr lang="en-US" altLang="zh-CN" sz="2800" dirty="0">
              <a:latin typeface="Times New Roman" pitchFamily="18" charset="0"/>
            </a:endParaRPr>
          </a:p>
          <a:p>
            <a:endParaRPr lang="en-US" altLang="zh-CN" sz="2800" dirty="0">
              <a:latin typeface="Times New Roman" pitchFamily="18" charset="0"/>
            </a:endParaRPr>
          </a:p>
          <a:p>
            <a:endParaRPr lang="en-US" altLang="zh-CN" sz="2800" dirty="0">
              <a:latin typeface="Times New Roman" pitchFamily="18" charset="0"/>
            </a:endParaRPr>
          </a:p>
          <a:p>
            <a:r>
              <a:rPr lang="zh-CN" altLang="en-US" dirty="0"/>
              <a:t>文档</a:t>
            </a:r>
            <a:r>
              <a:rPr lang="en-US" altLang="zh-CN" i="1" dirty="0"/>
              <a:t>D</a:t>
            </a:r>
            <a:r>
              <a:rPr lang="zh-CN" altLang="en-US" dirty="0"/>
              <a:t>的先验分布</a:t>
            </a:r>
            <a:r>
              <a:rPr lang="en-US" altLang="zh-CN" i="1" dirty="0"/>
              <a:t>P</a:t>
            </a:r>
            <a:r>
              <a:rPr lang="en-US" altLang="zh-CN" dirty="0"/>
              <a:t>(</a:t>
            </a:r>
            <a:r>
              <a:rPr lang="en-US" altLang="zh-CN" i="1" dirty="0"/>
              <a:t>D</a:t>
            </a:r>
            <a:r>
              <a:rPr lang="en-US" altLang="zh-CN" dirty="0"/>
              <a:t>)</a:t>
            </a:r>
            <a:r>
              <a:rPr lang="zh-CN" altLang="en-US" dirty="0"/>
              <a:t>假定为均匀分布，则这一项可以去掉。</a:t>
            </a:r>
            <a:endParaRPr lang="en-US" altLang="zh-CN" dirty="0"/>
          </a:p>
          <a:p>
            <a:endParaRPr lang="en-US" altLang="zh-CN" dirty="0"/>
          </a:p>
          <a:p>
            <a:r>
              <a:rPr lang="en-US" altLang="zh-CN" i="1" dirty="0"/>
              <a:t>P</a:t>
            </a:r>
            <a:r>
              <a:rPr lang="en-US" altLang="zh-CN" dirty="0"/>
              <a:t>(</a:t>
            </a:r>
            <a:r>
              <a:rPr lang="en-US" altLang="zh-CN" i="1" dirty="0"/>
              <a:t>D</a:t>
            </a:r>
            <a:r>
              <a:rPr lang="en-US" altLang="zh-CN" dirty="0"/>
              <a:t>)</a:t>
            </a:r>
            <a:r>
              <a:rPr lang="zh-CN" altLang="en-US" dirty="0"/>
              <a:t>也可以采用某个与查询无关的量，如</a:t>
            </a:r>
            <a:r>
              <a:rPr lang="en-US" altLang="zh-CN" dirty="0" err="1"/>
              <a:t>PageRank</a:t>
            </a:r>
            <a:r>
              <a:rPr lang="zh-CN" altLang="en-US" dirty="0"/>
              <a:t>。</a:t>
            </a:r>
            <a:r>
              <a:rPr lang="en-US" altLang="zh-CN" dirty="0"/>
              <a:t>QLM</a:t>
            </a:r>
            <a:r>
              <a:rPr lang="zh-CN" altLang="en-US" dirty="0"/>
              <a:t>中不考虑这一项。</a:t>
            </a:r>
            <a:endParaRPr lang="en-US" altLang="zh-CN" dirty="0"/>
          </a:p>
        </p:txBody>
      </p:sp>
      <p:graphicFrame>
        <p:nvGraphicFramePr>
          <p:cNvPr id="8" name="对象 7"/>
          <p:cNvGraphicFramePr>
            <a:graphicFrameLocks noChangeAspect="1"/>
          </p:cNvGraphicFramePr>
          <p:nvPr/>
        </p:nvGraphicFramePr>
        <p:xfrm>
          <a:off x="2339752" y="2060848"/>
          <a:ext cx="4824536" cy="941557"/>
        </p:xfrm>
        <a:graphic>
          <a:graphicData uri="http://schemas.openxmlformats.org/presentationml/2006/ole">
            <mc:AlternateContent xmlns:mc="http://schemas.openxmlformats.org/markup-compatibility/2006">
              <mc:Choice xmlns:v="urn:schemas-microsoft-com:vml" Requires="v">
                <p:oleObj spid="_x0000_s945172" name="公式" r:id="rId4" imgW="2628720" imgH="419040" progId="Equation.3">
                  <p:embed/>
                </p:oleObj>
              </mc:Choice>
              <mc:Fallback>
                <p:oleObj name="公式" r:id="rId4" imgW="2628720" imgH="4190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060848"/>
                        <a:ext cx="4824536" cy="9415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上一讲回顾</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语言模型</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基于统计建模的</a:t>
            </a:r>
            <a:r>
              <a:rPr lang="en-US" altLang="zh-CN" sz="3400" dirty="0">
                <a:solidFill>
                  <a:srgbClr val="BDD3E9"/>
                </a:solidFill>
                <a:latin typeface="Calibri" charset="0"/>
                <a:ea typeface="黑体" pitchFamily="49" charset="-122"/>
              </a:rPr>
              <a:t>IR</a:t>
            </a:r>
            <a:r>
              <a:rPr lang="zh-CN" altLang="en-US" sz="3400" dirty="0">
                <a:solidFill>
                  <a:srgbClr val="BDD3E9"/>
                </a:solidFill>
                <a:latin typeface="Calibri" charset="0"/>
                <a:ea typeface="黑体" pitchFamily="49" charset="-122"/>
              </a:rPr>
              <a:t>模型</a:t>
            </a:r>
            <a:r>
              <a:rPr lang="en-US" sz="34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Calibri" charset="0"/>
                <a:ea typeface="黑体" pitchFamily="49" charset="-122"/>
              </a:rPr>
              <a:t> SLMIR</a:t>
            </a:r>
            <a:r>
              <a:rPr lang="zh-CN" altLang="en-US" sz="3400" dirty="0">
                <a:solidFill>
                  <a:srgbClr val="BDD3E9"/>
                </a:solidFill>
                <a:latin typeface="Calibri" charset="0"/>
                <a:ea typeface="黑体" pitchFamily="49" charset="-122"/>
              </a:rPr>
              <a:t>模型讨论</a:t>
            </a:r>
            <a:endParaRPr lang="en-US" sz="3400" dirty="0">
              <a:solidFill>
                <a:srgbClr val="BDD3E9"/>
              </a:solidFill>
              <a:latin typeface="Calibri"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查询似然模型</a:t>
            </a:r>
            <a:r>
              <a:rPr lang="en-US" altLang="zh-CN" dirty="0"/>
              <a:t>QLM</a:t>
            </a:r>
            <a:endParaRPr lang="zh-CN" altLang="en-US" dirty="0"/>
          </a:p>
        </p:txBody>
      </p:sp>
      <p:sp>
        <p:nvSpPr>
          <p:cNvPr id="3" name="内容占位符 2"/>
          <p:cNvSpPr>
            <a:spLocks noGrp="1"/>
          </p:cNvSpPr>
          <p:nvPr>
            <p:ph idx="1"/>
          </p:nvPr>
        </p:nvSpPr>
        <p:spPr/>
        <p:txBody>
          <a:bodyPr/>
          <a:lstStyle/>
          <a:p>
            <a:r>
              <a:rPr lang="en-US" altLang="zh-CN" dirty="0"/>
              <a:t>QLM</a:t>
            </a:r>
            <a:r>
              <a:rPr lang="zh-CN" altLang="en-US" dirty="0"/>
              <a:t>计算公式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于是检索问题转化为估计文档</a:t>
            </a:r>
            <a:r>
              <a:rPr lang="en-US" altLang="zh-CN" i="1" dirty="0"/>
              <a:t>D</a:t>
            </a:r>
            <a:r>
              <a:rPr lang="zh-CN" altLang="en-US" dirty="0"/>
              <a:t>的一元语言模型</a:t>
            </a:r>
            <a:r>
              <a:rPr lang="en-US" altLang="zh-CN" i="1" dirty="0"/>
              <a:t>M</a:t>
            </a:r>
            <a:r>
              <a:rPr lang="en-US" altLang="zh-CN" i="1" baseline="-25000" dirty="0"/>
              <a:t>D</a:t>
            </a:r>
            <a:r>
              <a:rPr lang="zh-CN" altLang="en-US" dirty="0"/>
              <a:t>，也即求所有词项</a:t>
            </a:r>
            <a:r>
              <a:rPr lang="en-US" altLang="zh-CN" dirty="0"/>
              <a:t> </a:t>
            </a:r>
            <a:r>
              <a:rPr lang="en-US" altLang="zh-CN" i="1" dirty="0"/>
              <a:t>w</a:t>
            </a:r>
            <a:r>
              <a:rPr lang="zh-CN" altLang="en-US" dirty="0"/>
              <a:t>的概率</a:t>
            </a:r>
            <a:r>
              <a:rPr lang="en-US" altLang="zh-CN" i="1" dirty="0"/>
              <a:t>P</a:t>
            </a:r>
            <a:r>
              <a:rPr lang="en-US" altLang="zh-CN" dirty="0"/>
              <a:t>(</a:t>
            </a:r>
            <a:r>
              <a:rPr lang="en-US" altLang="zh-CN" i="1" dirty="0" err="1"/>
              <a:t>w</a:t>
            </a:r>
            <a:r>
              <a:rPr lang="en-US" altLang="zh-CN" dirty="0" err="1"/>
              <a:t>|</a:t>
            </a:r>
            <a:r>
              <a:rPr lang="en-US" altLang="zh-CN" i="1" dirty="0" err="1"/>
              <a:t>M</a:t>
            </a:r>
            <a:r>
              <a:rPr lang="en-US" altLang="zh-CN" i="1" baseline="-25000" dirty="0" err="1"/>
              <a:t>D</a:t>
            </a:r>
            <a:r>
              <a:rPr lang="en-US" altLang="zh-CN" dirty="0"/>
              <a:t>)</a:t>
            </a:r>
          </a:p>
          <a:p>
            <a:endParaRPr lang="zh-CN" altLang="en-US" dirty="0"/>
          </a:p>
        </p:txBody>
      </p:sp>
      <p:graphicFrame>
        <p:nvGraphicFramePr>
          <p:cNvPr id="5" name="对象 4"/>
          <p:cNvGraphicFramePr>
            <a:graphicFrameLocks noChangeAspect="1"/>
          </p:cNvGraphicFramePr>
          <p:nvPr/>
        </p:nvGraphicFramePr>
        <p:xfrm>
          <a:off x="971599" y="2204864"/>
          <a:ext cx="4968553" cy="2331611"/>
        </p:xfrm>
        <a:graphic>
          <a:graphicData uri="http://schemas.openxmlformats.org/presentationml/2006/ole">
            <mc:AlternateContent xmlns:mc="http://schemas.openxmlformats.org/markup-compatibility/2006">
              <mc:Choice xmlns:v="urn:schemas-microsoft-com:vml" Requires="v">
                <p:oleObj spid="_x0000_s1076244" name="公式" r:id="rId3" imgW="2273040" imgH="1066680" progId="Equation.3">
                  <p:embed/>
                </p:oleObj>
              </mc:Choice>
              <mc:Fallback>
                <p:oleObj name="公式" r:id="rId3" imgW="2273040" imgH="10666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2204864"/>
                        <a:ext cx="4968553" cy="2331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827584" y="620688"/>
            <a:ext cx="5473700" cy="838200"/>
          </a:xfrm>
        </p:spPr>
        <p:txBody>
          <a:bodyPr/>
          <a:lstStyle/>
          <a:p>
            <a:r>
              <a:rPr lang="en-US" altLang="zh-CN" dirty="0">
                <a:latin typeface="Times New Roman" pitchFamily="18" charset="0"/>
              </a:rPr>
              <a:t>QLM</a:t>
            </a:r>
            <a:r>
              <a:rPr lang="zh-CN" altLang="en-US" dirty="0">
                <a:latin typeface="Times New Roman" pitchFamily="18" charset="0"/>
              </a:rPr>
              <a:t>概念理解</a:t>
            </a:r>
          </a:p>
        </p:txBody>
      </p:sp>
      <p:sp>
        <p:nvSpPr>
          <p:cNvPr id="474115" name="Rectangle 3"/>
          <p:cNvSpPr>
            <a:spLocks noGrp="1" noChangeArrowheads="1"/>
          </p:cNvSpPr>
          <p:nvPr>
            <p:ph idx="1"/>
          </p:nvPr>
        </p:nvSpPr>
        <p:spPr>
          <a:xfrm>
            <a:off x="755576" y="1700808"/>
            <a:ext cx="7848600" cy="4175125"/>
          </a:xfrm>
        </p:spPr>
        <p:txBody>
          <a:bodyPr/>
          <a:lstStyle/>
          <a:p>
            <a:pPr>
              <a:lnSpc>
                <a:spcPct val="90000"/>
              </a:lnSpc>
            </a:pPr>
            <a:r>
              <a:rPr lang="en-US" altLang="zh-CN" sz="2800" dirty="0">
                <a:latin typeface="Times New Roman" pitchFamily="18" charset="0"/>
              </a:rPr>
              <a:t>QLM</a:t>
            </a:r>
            <a:r>
              <a:rPr lang="zh-CN" altLang="en-US" sz="2800" dirty="0">
                <a:latin typeface="Times New Roman" pitchFamily="18" charset="0"/>
              </a:rPr>
              <a:t>中</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Q</a:t>
            </a:r>
            <a:r>
              <a:rPr lang="en-US" altLang="zh-CN" sz="2800" dirty="0">
                <a:latin typeface="Times New Roman" pitchFamily="18" charset="0"/>
              </a:rPr>
              <a:t>|</a:t>
            </a:r>
            <a:r>
              <a:rPr lang="en-US" altLang="zh-CN" sz="2800" i="1" dirty="0">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本质上是</a:t>
            </a:r>
            <a:r>
              <a:rPr lang="en-US" altLang="zh-CN" i="1" dirty="0"/>
              <a:t>P</a:t>
            </a:r>
            <a:r>
              <a:rPr lang="en-US" altLang="zh-CN" dirty="0"/>
              <a:t>(</a:t>
            </a:r>
            <a:r>
              <a:rPr lang="en-US" altLang="zh-CN" i="1" dirty="0"/>
              <a:t>Q</a:t>
            </a:r>
            <a:r>
              <a:rPr lang="en-US" altLang="zh-CN" dirty="0"/>
              <a:t>|</a:t>
            </a:r>
            <a:r>
              <a:rPr lang="en-US" altLang="zh-CN" i="1" dirty="0"/>
              <a:t>M</a:t>
            </a:r>
            <a:r>
              <a:rPr lang="en-US" altLang="zh-CN" i="1" baseline="-25000" dirty="0"/>
              <a:t>D</a:t>
            </a:r>
            <a:r>
              <a:rPr lang="en-US" altLang="zh-CN" dirty="0"/>
              <a:t>) </a:t>
            </a:r>
            <a:r>
              <a:rPr lang="zh-CN" altLang="en-US" sz="2800" dirty="0">
                <a:latin typeface="Times New Roman" pitchFamily="18" charset="0"/>
              </a:rPr>
              <a:t>，不能把</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Q</a:t>
            </a:r>
            <a:r>
              <a:rPr lang="en-US" altLang="zh-CN" sz="2800" dirty="0">
                <a:latin typeface="Times New Roman" pitchFamily="18" charset="0"/>
              </a:rPr>
              <a:t>|</a:t>
            </a:r>
            <a:r>
              <a:rPr lang="en-US" altLang="zh-CN" sz="2800" i="1" dirty="0">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称为文档</a:t>
            </a:r>
            <a:r>
              <a:rPr lang="en-US" altLang="zh-CN" sz="2800" i="1" dirty="0">
                <a:latin typeface="Times New Roman" pitchFamily="18" charset="0"/>
              </a:rPr>
              <a:t>D</a:t>
            </a:r>
            <a:r>
              <a:rPr lang="zh-CN" altLang="en-US" sz="2800" dirty="0">
                <a:latin typeface="Times New Roman" pitchFamily="18" charset="0"/>
              </a:rPr>
              <a:t>生成查询</a:t>
            </a:r>
            <a:r>
              <a:rPr lang="en-US" altLang="zh-CN" sz="2800" i="1" dirty="0">
                <a:latin typeface="Times New Roman" pitchFamily="18" charset="0"/>
              </a:rPr>
              <a:t>Q</a:t>
            </a:r>
            <a:r>
              <a:rPr lang="zh-CN" altLang="en-US" sz="2800" dirty="0">
                <a:latin typeface="Times New Roman" pitchFamily="18" charset="0"/>
              </a:rPr>
              <a:t>的概率</a:t>
            </a:r>
            <a:endParaRPr lang="en-US" altLang="zh-CN" sz="2800" dirty="0">
              <a:latin typeface="Times New Roman" pitchFamily="18" charset="0"/>
            </a:endParaRPr>
          </a:p>
          <a:p>
            <a:pPr>
              <a:lnSpc>
                <a:spcPct val="90000"/>
              </a:lnSpc>
            </a:pPr>
            <a:endParaRPr lang="en-US" altLang="zh-CN" dirty="0"/>
          </a:p>
          <a:p>
            <a:pPr>
              <a:lnSpc>
                <a:spcPct val="90000"/>
              </a:lnSpc>
            </a:pPr>
            <a:r>
              <a:rPr lang="zh-CN" altLang="en-US" sz="2800" dirty="0">
                <a:latin typeface="Times New Roman" pitchFamily="18" charset="0"/>
              </a:rPr>
              <a:t>文档</a:t>
            </a:r>
            <a:r>
              <a:rPr lang="en-US" altLang="zh-CN" sz="2800" i="1" dirty="0">
                <a:latin typeface="Times New Roman" pitchFamily="18" charset="0"/>
              </a:rPr>
              <a:t>D</a:t>
            </a:r>
            <a:r>
              <a:rPr lang="zh-CN" altLang="en-US" sz="2800" dirty="0">
                <a:latin typeface="Times New Roman" pitchFamily="18" charset="0"/>
              </a:rPr>
              <a:t>和</a:t>
            </a:r>
            <a:r>
              <a:rPr lang="en-US" altLang="zh-CN" sz="2800" i="1" dirty="0">
                <a:latin typeface="Times New Roman" pitchFamily="18" charset="0"/>
              </a:rPr>
              <a:t>Q</a:t>
            </a:r>
            <a:r>
              <a:rPr lang="zh-CN" altLang="en-US" sz="2800" dirty="0">
                <a:latin typeface="Times New Roman" pitchFamily="18" charset="0"/>
              </a:rPr>
              <a:t>都是某个总体分布的样本</a:t>
            </a:r>
            <a:r>
              <a:rPr lang="en-US" altLang="zh-CN" sz="2800" dirty="0">
                <a:latin typeface="Times New Roman" pitchFamily="18" charset="0"/>
              </a:rPr>
              <a:t>(</a:t>
            </a:r>
            <a:r>
              <a:rPr lang="zh-CN" altLang="en-US" sz="2800" dirty="0">
                <a:latin typeface="Times New Roman" pitchFamily="18" charset="0"/>
              </a:rPr>
              <a:t>实例</a:t>
            </a:r>
            <a:r>
              <a:rPr lang="en-US" altLang="zh-CN" sz="2800" dirty="0">
                <a:latin typeface="Times New Roman" pitchFamily="18" charset="0"/>
              </a:rPr>
              <a:t>)</a:t>
            </a:r>
            <a:r>
              <a:rPr lang="zh-CN" altLang="en-US" sz="2800" dirty="0">
                <a:latin typeface="Times New Roman" pitchFamily="18" charset="0"/>
              </a:rPr>
              <a:t>，样本</a:t>
            </a:r>
            <a:r>
              <a:rPr lang="en-US" altLang="zh-CN" dirty="0"/>
              <a:t>(</a:t>
            </a:r>
            <a:r>
              <a:rPr lang="zh-CN" altLang="en-US" dirty="0"/>
              <a:t>实例</a:t>
            </a:r>
            <a:r>
              <a:rPr lang="en-US" altLang="zh-CN" dirty="0"/>
              <a:t>)</a:t>
            </a:r>
            <a:r>
              <a:rPr lang="zh-CN" altLang="en-US" sz="2800" dirty="0">
                <a:latin typeface="Times New Roman" pitchFamily="18" charset="0"/>
              </a:rPr>
              <a:t>是不会产生样本</a:t>
            </a:r>
            <a:r>
              <a:rPr lang="en-US" altLang="zh-CN" dirty="0"/>
              <a:t>(</a:t>
            </a:r>
            <a:r>
              <a:rPr lang="zh-CN" altLang="en-US" dirty="0"/>
              <a:t>实例</a:t>
            </a:r>
            <a:r>
              <a:rPr lang="en-US" altLang="zh-CN" dirty="0"/>
              <a:t>)</a:t>
            </a:r>
            <a:r>
              <a:rPr lang="zh-CN" altLang="en-US" sz="2800" dirty="0">
                <a:latin typeface="Times New Roman" pitchFamily="18" charset="0"/>
              </a:rPr>
              <a:t>的</a:t>
            </a:r>
            <a:endParaRPr lang="zh-CN" altLang="en-US" sz="2800" dirty="0">
              <a:solidFill>
                <a:srgbClr val="FF0000"/>
              </a:solidFill>
            </a:endParaRPr>
          </a:p>
          <a:p>
            <a:pPr lvl="1">
              <a:lnSpc>
                <a:spcPct val="90000"/>
              </a:lnSpc>
            </a:pPr>
            <a:r>
              <a:rPr lang="zh-CN" altLang="en-US" sz="2000" dirty="0"/>
              <a:t>样本是不会再生成其他东西的，样本只能用来推断总体的某些信息，比如总体的某些未知参数</a:t>
            </a:r>
            <a:r>
              <a:rPr lang="en-US" altLang="zh-CN" sz="2000" dirty="0"/>
              <a:t>(</a:t>
            </a:r>
            <a:r>
              <a:rPr lang="zh-CN" altLang="en-US" sz="2000" dirty="0"/>
              <a:t>通过一篇文章来推断作者的风格</a:t>
            </a:r>
            <a:r>
              <a:rPr lang="en-US" altLang="zh-CN" sz="2000" dirty="0"/>
              <a:t>)</a:t>
            </a:r>
          </a:p>
          <a:p>
            <a:pPr>
              <a:lnSpc>
                <a:spcPct val="90000"/>
              </a:lnSpc>
            </a:pPr>
            <a:r>
              <a:rPr lang="zh-CN" altLang="en-US" sz="2800" dirty="0">
                <a:latin typeface="Times New Roman" pitchFamily="18" charset="0"/>
              </a:rPr>
              <a:t>同样，不能把</a:t>
            </a: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w|M</a:t>
            </a:r>
            <a:r>
              <a:rPr lang="en-US" altLang="zh-CN" sz="2800" i="1" baseline="-25000" dirty="0" err="1">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或</a:t>
            </a:r>
            <a:r>
              <a:rPr lang="en-US" altLang="zh-CN" sz="2800" dirty="0">
                <a:latin typeface="Times New Roman" pitchFamily="18" charset="0"/>
              </a:rPr>
              <a:t>P(</a:t>
            </a:r>
            <a:r>
              <a:rPr lang="en-US" altLang="zh-CN" sz="2800" i="1" dirty="0" err="1">
                <a:latin typeface="Times New Roman" pitchFamily="18" charset="0"/>
              </a:rPr>
              <a:t>w</a:t>
            </a:r>
            <a:r>
              <a:rPr lang="en-US" altLang="zh-CN" sz="2800" dirty="0" err="1">
                <a:latin typeface="Times New Roman" pitchFamily="18" charset="0"/>
              </a:rPr>
              <a:t>|</a:t>
            </a:r>
            <a:r>
              <a:rPr lang="en-US" altLang="zh-CN" sz="2800" i="1" dirty="0" err="1">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理解为“</a:t>
            </a:r>
            <a:r>
              <a:rPr lang="en-US" altLang="zh-CN" sz="2800" i="1" dirty="0">
                <a:latin typeface="Times New Roman" pitchFamily="18" charset="0"/>
              </a:rPr>
              <a:t>w</a:t>
            </a:r>
            <a:r>
              <a:rPr lang="zh-CN" altLang="en-US" sz="2800" dirty="0">
                <a:latin typeface="Times New Roman" pitchFamily="18" charset="0"/>
              </a:rPr>
              <a:t>在文档</a:t>
            </a:r>
            <a:r>
              <a:rPr lang="en-US" altLang="zh-CN" sz="2800" i="1" dirty="0">
                <a:latin typeface="Times New Roman" pitchFamily="18" charset="0"/>
              </a:rPr>
              <a:t>D</a:t>
            </a:r>
            <a:r>
              <a:rPr lang="zh-CN" altLang="en-US" sz="2800" dirty="0">
                <a:latin typeface="Times New Roman" pitchFamily="18" charset="0"/>
              </a:rPr>
              <a:t>中的概率”</a:t>
            </a:r>
          </a:p>
          <a:p>
            <a:pPr>
              <a:lnSpc>
                <a:spcPct val="90000"/>
              </a:lnSpc>
            </a:pPr>
            <a:endParaRPr lang="en-US" altLang="zh-CN" sz="2800" dirty="0"/>
          </a:p>
        </p:txBody>
      </p:sp>
      <p:sp>
        <p:nvSpPr>
          <p:cNvPr id="6" name="灯片编号占位符 5"/>
          <p:cNvSpPr>
            <a:spLocks noGrp="1"/>
          </p:cNvSpPr>
          <p:nvPr>
            <p:ph type="sldNum" sz="quarter" idx="12"/>
          </p:nvPr>
        </p:nvSpPr>
        <p:spPr/>
        <p:txBody>
          <a:bodyPr/>
          <a:lstStyle/>
          <a:p>
            <a:fld id="{F87CF1FE-7C02-4713-865B-1813D748DF25}" type="slidenum">
              <a:rPr lang="en-US" altLang="zh-CN"/>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latin typeface="Times New Roman" pitchFamily="18" charset="0"/>
              </a:rPr>
              <a:t>QLM</a:t>
            </a:r>
            <a:r>
              <a:rPr lang="zh-CN" altLang="en-US">
                <a:latin typeface="Times New Roman" pitchFamily="18" charset="0"/>
              </a:rPr>
              <a:t>求解步骤</a:t>
            </a:r>
          </a:p>
        </p:txBody>
      </p:sp>
      <p:sp>
        <p:nvSpPr>
          <p:cNvPr id="499715" name="Rectangle 3"/>
          <p:cNvSpPr>
            <a:spLocks noGrp="1" noChangeArrowheads="1"/>
          </p:cNvSpPr>
          <p:nvPr>
            <p:ph idx="1"/>
          </p:nvPr>
        </p:nvSpPr>
        <p:spPr/>
        <p:txBody>
          <a:bodyPr/>
          <a:lstStyle/>
          <a:p>
            <a:r>
              <a:rPr lang="zh-CN" altLang="en-US" dirty="0">
                <a:latin typeface="Times New Roman" pitchFamily="18" charset="0"/>
              </a:rPr>
              <a:t>第一步：根据文档</a:t>
            </a:r>
            <a:r>
              <a:rPr lang="en-US" altLang="zh-CN" i="1" dirty="0">
                <a:latin typeface="Times New Roman" pitchFamily="18" charset="0"/>
              </a:rPr>
              <a:t>D</a:t>
            </a:r>
            <a:r>
              <a:rPr lang="en-US" altLang="zh-CN" dirty="0">
                <a:latin typeface="Times New Roman" pitchFamily="18" charset="0"/>
              </a:rPr>
              <a:t>(</a:t>
            </a:r>
            <a:r>
              <a:rPr lang="zh-CN" altLang="en-US" dirty="0">
                <a:latin typeface="Times New Roman" pitchFamily="18" charset="0"/>
              </a:rPr>
              <a:t>样本</a:t>
            </a:r>
            <a:r>
              <a:rPr lang="en-US" altLang="zh-CN" dirty="0">
                <a:latin typeface="Times New Roman" pitchFamily="18" charset="0"/>
              </a:rPr>
              <a:t>)</a:t>
            </a:r>
            <a:r>
              <a:rPr lang="zh-CN" altLang="en-US" dirty="0">
                <a:latin typeface="Times New Roman" pitchFamily="18" charset="0"/>
              </a:rPr>
              <a:t>，估计文档模型</a:t>
            </a:r>
            <a:r>
              <a:rPr lang="en-US" altLang="zh-CN" i="1" dirty="0">
                <a:latin typeface="Times New Roman" pitchFamily="18" charset="0"/>
              </a:rPr>
              <a:t>M</a:t>
            </a:r>
            <a:r>
              <a:rPr lang="en-US" altLang="zh-CN" i="1" baseline="-25000" dirty="0">
                <a:latin typeface="Times New Roman" pitchFamily="18" charset="0"/>
              </a:rPr>
              <a:t>D</a:t>
            </a:r>
            <a:r>
              <a:rPr lang="en-US" altLang="zh-CN" dirty="0">
                <a:latin typeface="Times New Roman" pitchFamily="18" charset="0"/>
              </a:rPr>
              <a:t>(</a:t>
            </a:r>
            <a:r>
              <a:rPr lang="zh-CN" altLang="en-US" dirty="0">
                <a:latin typeface="Times New Roman" pitchFamily="18" charset="0"/>
              </a:rPr>
              <a:t>总体</a:t>
            </a:r>
            <a:r>
              <a:rPr lang="en-US" altLang="zh-CN" dirty="0">
                <a:latin typeface="Times New Roman" pitchFamily="18" charset="0"/>
              </a:rPr>
              <a:t>)</a:t>
            </a:r>
            <a:r>
              <a:rPr lang="zh-CN" altLang="en-US" dirty="0">
                <a:latin typeface="Times New Roman" pitchFamily="18" charset="0"/>
              </a:rPr>
              <a:t>，在一元模型下，即计算所有词项</a:t>
            </a:r>
            <a:r>
              <a:rPr lang="en-US" altLang="zh-CN" dirty="0">
                <a:latin typeface="Times New Roman" pitchFamily="18" charset="0"/>
              </a:rPr>
              <a:t> </a:t>
            </a:r>
            <a:r>
              <a:rPr lang="en-US" altLang="zh-CN" i="1" dirty="0">
                <a:latin typeface="Times New Roman" pitchFamily="18" charset="0"/>
              </a:rPr>
              <a:t>w</a:t>
            </a:r>
            <a:r>
              <a:rPr lang="zh-CN" altLang="en-US" dirty="0">
                <a:latin typeface="Times New Roman" pitchFamily="18" charset="0"/>
              </a:rPr>
              <a:t>的概率</a:t>
            </a:r>
            <a:r>
              <a:rPr lang="en-US" altLang="zh-CN" i="1" dirty="0">
                <a:latin typeface="Times New Roman" pitchFamily="18" charset="0"/>
              </a:rPr>
              <a:t>P</a:t>
            </a:r>
            <a:r>
              <a:rPr lang="en-US" altLang="zh-CN" dirty="0">
                <a:latin typeface="Times New Roman" pitchFamily="18" charset="0"/>
              </a:rPr>
              <a:t>(</a:t>
            </a:r>
            <a:r>
              <a:rPr lang="en-US" altLang="zh-CN" i="1" dirty="0" err="1">
                <a:latin typeface="Times New Roman" pitchFamily="18" charset="0"/>
              </a:rPr>
              <a:t>w</a:t>
            </a:r>
            <a:r>
              <a:rPr lang="en-US" altLang="zh-CN" dirty="0" err="1">
                <a:latin typeface="Times New Roman" pitchFamily="18" charset="0"/>
              </a:rPr>
              <a:t>|</a:t>
            </a:r>
            <a:r>
              <a:rPr lang="en-US" altLang="zh-CN" i="1" dirty="0" err="1">
                <a:latin typeface="Times New Roman" pitchFamily="18" charset="0"/>
              </a:rPr>
              <a:t>M</a:t>
            </a:r>
            <a:r>
              <a:rPr lang="en-US" altLang="zh-CN" i="1" baseline="-25000" dirty="0" err="1">
                <a:latin typeface="Times New Roman" pitchFamily="18" charset="0"/>
              </a:rPr>
              <a:t>D</a:t>
            </a:r>
            <a:r>
              <a:rPr lang="en-US" altLang="zh-CN" dirty="0">
                <a:latin typeface="Times New Roman" pitchFamily="18" charset="0"/>
              </a:rPr>
              <a:t>)</a:t>
            </a:r>
          </a:p>
          <a:p>
            <a:endParaRPr lang="en-US" altLang="zh-CN" dirty="0">
              <a:latin typeface="Times New Roman" pitchFamily="18" charset="0"/>
            </a:endParaRPr>
          </a:p>
          <a:p>
            <a:r>
              <a:rPr lang="zh-CN" altLang="en-US" dirty="0">
                <a:latin typeface="Times New Roman" pitchFamily="18" charset="0"/>
              </a:rPr>
              <a:t>第二步：计算在模型</a:t>
            </a:r>
            <a:r>
              <a:rPr lang="en-US" altLang="zh-CN" i="1" dirty="0">
                <a:latin typeface="Times New Roman" pitchFamily="18" charset="0"/>
              </a:rPr>
              <a:t>M</a:t>
            </a:r>
            <a:r>
              <a:rPr lang="en-US" altLang="zh-CN" i="1" baseline="-25000" dirty="0">
                <a:latin typeface="Times New Roman" pitchFamily="18" charset="0"/>
              </a:rPr>
              <a:t>D</a:t>
            </a:r>
            <a:r>
              <a:rPr lang="zh-CN" altLang="en-US" dirty="0">
                <a:latin typeface="Times New Roman" pitchFamily="18" charset="0"/>
              </a:rPr>
              <a:t>下生成查询</a:t>
            </a:r>
            <a:r>
              <a:rPr lang="en-US" altLang="zh-CN" i="1" dirty="0">
                <a:latin typeface="Times New Roman" pitchFamily="18" charset="0"/>
              </a:rPr>
              <a:t>Q</a:t>
            </a:r>
            <a:r>
              <a:rPr lang="zh-CN" altLang="en-US" dirty="0">
                <a:latin typeface="Times New Roman" pitchFamily="18" charset="0"/>
              </a:rPr>
              <a:t>的似然</a:t>
            </a:r>
            <a:r>
              <a:rPr lang="en-US" altLang="zh-CN" dirty="0">
                <a:latin typeface="Times New Roman" pitchFamily="18" charset="0"/>
              </a:rPr>
              <a:t>(</a:t>
            </a:r>
            <a:r>
              <a:rPr lang="zh-CN" altLang="en-US" dirty="0">
                <a:latin typeface="Times New Roman" pitchFamily="18" charset="0"/>
              </a:rPr>
              <a:t>即概率</a:t>
            </a:r>
            <a:r>
              <a:rPr lang="en-US" altLang="zh-CN" dirty="0">
                <a:latin typeface="Times New Roman" pitchFamily="18" charset="0"/>
              </a:rPr>
              <a:t>)</a:t>
            </a:r>
          </a:p>
          <a:p>
            <a:endParaRPr lang="en-US" altLang="zh-CN" dirty="0">
              <a:latin typeface="Times New Roman" pitchFamily="18" charset="0"/>
            </a:endParaRPr>
          </a:p>
          <a:p>
            <a:r>
              <a:rPr lang="zh-CN" altLang="en-US" dirty="0">
                <a:latin typeface="Times New Roman" pitchFamily="18" charset="0"/>
              </a:rPr>
              <a:t>第三步：按照得分对所有文档排序</a:t>
            </a:r>
          </a:p>
        </p:txBody>
      </p:sp>
      <p:sp>
        <p:nvSpPr>
          <p:cNvPr id="6" name="灯片编号占位符 5"/>
          <p:cNvSpPr>
            <a:spLocks noGrp="1"/>
          </p:cNvSpPr>
          <p:nvPr>
            <p:ph type="sldNum" sz="quarter" idx="12"/>
          </p:nvPr>
        </p:nvSpPr>
        <p:spPr/>
        <p:txBody>
          <a:bodyPr/>
          <a:lstStyle/>
          <a:p>
            <a:fld id="{ABCC035D-DA34-481F-9E8A-3ED48E059AA8}" type="slidenum">
              <a:rPr lang="en-US" altLang="zh-CN"/>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878904" y="548680"/>
            <a:ext cx="5421288" cy="868958"/>
          </a:xfrm>
        </p:spPr>
        <p:txBody>
          <a:bodyPr/>
          <a:lstStyle/>
          <a:p>
            <a:r>
              <a:rPr lang="en-US" altLang="zh-CN" i="1" dirty="0">
                <a:latin typeface="Times New Roman" pitchFamily="18" charset="0"/>
              </a:rPr>
              <a:t>M</a:t>
            </a:r>
            <a:r>
              <a:rPr lang="en-US" altLang="zh-CN" i="1" baseline="-25000" dirty="0">
                <a:latin typeface="Times New Roman" pitchFamily="18" charset="0"/>
              </a:rPr>
              <a:t>D</a:t>
            </a:r>
            <a:r>
              <a:rPr lang="zh-CN" altLang="en-US" dirty="0"/>
              <a:t>的估计</a:t>
            </a:r>
          </a:p>
        </p:txBody>
      </p:sp>
      <p:sp>
        <p:nvSpPr>
          <p:cNvPr id="501763" name="Rectangle 3"/>
          <p:cNvSpPr>
            <a:spLocks noGrp="1" noChangeArrowheads="1"/>
          </p:cNvSpPr>
          <p:nvPr>
            <p:ph idx="1"/>
          </p:nvPr>
        </p:nvSpPr>
        <p:spPr>
          <a:xfrm>
            <a:off x="755576" y="1772816"/>
            <a:ext cx="8064896" cy="4608512"/>
          </a:xfrm>
        </p:spPr>
        <p:txBody>
          <a:bodyPr/>
          <a:lstStyle/>
          <a:p>
            <a:pPr>
              <a:lnSpc>
                <a:spcPct val="90000"/>
              </a:lnSpc>
            </a:pPr>
            <a:r>
              <a:rPr lang="zh-CN" altLang="en-US" dirty="0">
                <a:latin typeface="Times New Roman" pitchFamily="18" charset="0"/>
              </a:rPr>
              <a:t>问题：已知样本</a:t>
            </a:r>
            <a:r>
              <a:rPr lang="en-US" altLang="zh-CN" i="1" dirty="0">
                <a:latin typeface="Times New Roman" pitchFamily="18" charset="0"/>
              </a:rPr>
              <a:t>D</a:t>
            </a:r>
            <a:r>
              <a:rPr lang="zh-CN" altLang="en-US" dirty="0">
                <a:latin typeface="Times New Roman" pitchFamily="18" charset="0"/>
              </a:rPr>
              <a:t>，求其模型</a:t>
            </a:r>
            <a:r>
              <a:rPr lang="en-US" altLang="zh-CN" i="1" dirty="0">
                <a:latin typeface="Times New Roman" pitchFamily="18" charset="0"/>
              </a:rPr>
              <a:t>M</a:t>
            </a:r>
            <a:r>
              <a:rPr lang="en-US" altLang="zh-CN" i="1" baseline="-25000" dirty="0">
                <a:latin typeface="Times New Roman" pitchFamily="18" charset="0"/>
              </a:rPr>
              <a:t>D</a:t>
            </a:r>
            <a:r>
              <a:rPr lang="zh-CN" altLang="en-US" dirty="0">
                <a:latin typeface="Times New Roman" pitchFamily="18" charset="0"/>
              </a:rPr>
              <a:t>的参数</a:t>
            </a:r>
            <a:r>
              <a:rPr lang="en-US" altLang="zh-CN" i="1" dirty="0">
                <a:latin typeface="Times New Roman" pitchFamily="18" charset="0"/>
              </a:rPr>
              <a:t>P</a:t>
            </a:r>
            <a:r>
              <a:rPr lang="en-US" altLang="zh-CN" dirty="0">
                <a:latin typeface="Times New Roman" pitchFamily="18" charset="0"/>
              </a:rPr>
              <a:t>(</a:t>
            </a:r>
            <a:r>
              <a:rPr lang="en-US" altLang="zh-CN" i="1" dirty="0" err="1">
                <a:latin typeface="Times New Roman" pitchFamily="18" charset="0"/>
              </a:rPr>
              <a:t>w|M</a:t>
            </a:r>
            <a:r>
              <a:rPr lang="en-US" altLang="zh-CN" i="1" baseline="-25000" dirty="0" err="1">
                <a:latin typeface="Times New Roman" pitchFamily="18" charset="0"/>
              </a:rPr>
              <a:t>D</a:t>
            </a:r>
            <a:r>
              <a:rPr lang="en-US" altLang="zh-CN" dirty="0">
                <a:latin typeface="Times New Roman" pitchFamily="18" charset="0"/>
              </a:rPr>
              <a:t>) </a:t>
            </a:r>
            <a:r>
              <a:rPr lang="zh-CN" altLang="en-US" dirty="0">
                <a:latin typeface="Times New Roman" pitchFamily="18" charset="0"/>
              </a:rPr>
              <a:t>。</a:t>
            </a:r>
            <a:endParaRPr lang="en-US" altLang="zh-CN" dirty="0">
              <a:latin typeface="Times New Roman" pitchFamily="18" charset="0"/>
            </a:endParaRPr>
          </a:p>
          <a:p>
            <a:pPr>
              <a:lnSpc>
                <a:spcPct val="90000"/>
              </a:lnSpc>
            </a:pPr>
            <a:endParaRPr lang="en-US" altLang="zh-CN" dirty="0">
              <a:latin typeface="Times New Roman" pitchFamily="18" charset="0"/>
            </a:endParaRPr>
          </a:p>
          <a:p>
            <a:pPr>
              <a:lnSpc>
                <a:spcPct val="90000"/>
              </a:lnSpc>
            </a:pPr>
            <a:r>
              <a:rPr lang="zh-CN" altLang="en-US" dirty="0">
                <a:latin typeface="Times New Roman" pitchFamily="18" charset="0"/>
              </a:rPr>
              <a:t>对于该参数估计问题，可以采用最大似然估计</a:t>
            </a:r>
            <a:r>
              <a:rPr lang="en-US" altLang="zh-CN" dirty="0">
                <a:latin typeface="Times New Roman" pitchFamily="18" charset="0"/>
              </a:rPr>
              <a:t>(Maximum Likelihood Estimation</a:t>
            </a:r>
            <a:r>
              <a:rPr lang="zh-CN" altLang="en-US" dirty="0">
                <a:latin typeface="Times New Roman" pitchFamily="18" charset="0"/>
              </a:rPr>
              <a:t>，</a:t>
            </a:r>
            <a:r>
              <a:rPr lang="en-US" altLang="zh-CN" dirty="0">
                <a:latin typeface="Times New Roman" pitchFamily="18" charset="0"/>
              </a:rPr>
              <a:t>MLE)</a:t>
            </a:r>
            <a:r>
              <a:rPr lang="zh-CN" altLang="en-US" dirty="0">
                <a:latin typeface="Times New Roman" pitchFamily="18" charset="0"/>
              </a:rPr>
              <a:t>。</a:t>
            </a:r>
          </a:p>
          <a:p>
            <a:pPr>
              <a:lnSpc>
                <a:spcPct val="90000"/>
              </a:lnSpc>
            </a:pPr>
            <a:endParaRPr lang="en-US" altLang="zh-CN" dirty="0">
              <a:latin typeface="Times New Roman" pitchFamily="18" charset="0"/>
            </a:endParaRPr>
          </a:p>
          <a:p>
            <a:pPr>
              <a:lnSpc>
                <a:spcPct val="90000"/>
              </a:lnSpc>
            </a:pPr>
            <a:r>
              <a:rPr lang="en-US" altLang="zh-CN" dirty="0">
                <a:latin typeface="Times New Roman" pitchFamily="18" charset="0"/>
              </a:rPr>
              <a:t>MLE</a:t>
            </a:r>
            <a:r>
              <a:rPr lang="zh-CN" altLang="en-US" dirty="0">
                <a:latin typeface="Times New Roman" pitchFamily="18" charset="0"/>
              </a:rPr>
              <a:t>：使得观察样本出现概率</a:t>
            </a:r>
            <a:r>
              <a:rPr lang="en-US" altLang="zh-CN" dirty="0">
                <a:latin typeface="Times New Roman" pitchFamily="18" charset="0"/>
              </a:rPr>
              <a:t>(</a:t>
            </a:r>
            <a:r>
              <a:rPr lang="zh-CN" altLang="en-US" dirty="0">
                <a:latin typeface="Times New Roman" pitchFamily="18" charset="0"/>
              </a:rPr>
              <a:t>似然</a:t>
            </a:r>
            <a:r>
              <a:rPr lang="en-US" altLang="zh-CN" dirty="0">
                <a:latin typeface="Times New Roman" pitchFamily="18" charset="0"/>
              </a:rPr>
              <a:t>)</a:t>
            </a:r>
            <a:r>
              <a:rPr lang="zh-CN" altLang="en-US" dirty="0">
                <a:latin typeface="Times New Roman" pitchFamily="18" charset="0"/>
              </a:rPr>
              <a:t>最大的估计。</a:t>
            </a:r>
            <a:endParaRPr lang="en-US" altLang="zh-CN" dirty="0">
              <a:latin typeface="Times New Roman" pitchFamily="18" charset="0"/>
            </a:endParaRPr>
          </a:p>
          <a:p>
            <a:pPr lvl="1">
              <a:lnSpc>
                <a:spcPct val="90000"/>
              </a:lnSpc>
            </a:pPr>
            <a:r>
              <a:rPr lang="zh-CN" altLang="en-US" dirty="0"/>
              <a:t>一射击世界冠军和一菜鸟打靶，其中一人放一枪得到</a:t>
            </a:r>
            <a:r>
              <a:rPr lang="en-US" altLang="zh-CN" dirty="0"/>
              <a:t>10</a:t>
            </a:r>
            <a:r>
              <a:rPr lang="zh-CN" altLang="en-US" dirty="0"/>
              <a:t>环，请问是谁打的？显然世界冠军打的可能性大，也就是说这是使得</a:t>
            </a:r>
            <a:r>
              <a:rPr lang="en-US" altLang="zh-CN" dirty="0"/>
              <a:t>10</a:t>
            </a:r>
            <a:r>
              <a:rPr lang="zh-CN" altLang="en-US" dirty="0"/>
              <a:t>环这个事件出现概率最大的估计。</a:t>
            </a:r>
            <a:endParaRPr lang="zh-CN" altLang="en-US" dirty="0">
              <a:latin typeface="Times New Roman" pitchFamily="18" charset="0"/>
            </a:endParaRPr>
          </a:p>
        </p:txBody>
      </p:sp>
      <p:sp>
        <p:nvSpPr>
          <p:cNvPr id="6" name="灯片编号占位符 5"/>
          <p:cNvSpPr>
            <a:spLocks noGrp="1"/>
          </p:cNvSpPr>
          <p:nvPr>
            <p:ph type="sldNum" sz="quarter" idx="12"/>
          </p:nvPr>
        </p:nvSpPr>
        <p:spPr/>
        <p:txBody>
          <a:bodyPr/>
          <a:lstStyle/>
          <a:p>
            <a:fld id="{AAA9A04E-12A3-4729-894C-7CDFE86FB3B9}" type="slidenum">
              <a:rPr lang="en-US" altLang="zh-CN"/>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ltLang="zh-CN" i="1" dirty="0">
                <a:latin typeface="Times New Roman" pitchFamily="18" charset="0"/>
              </a:rPr>
              <a:t>M</a:t>
            </a:r>
            <a:r>
              <a:rPr lang="en-US" altLang="zh-CN" i="1" baseline="-25000" dirty="0">
                <a:latin typeface="Times New Roman" pitchFamily="18" charset="0"/>
              </a:rPr>
              <a:t>D</a:t>
            </a:r>
            <a:r>
              <a:rPr lang="zh-CN" altLang="en-US" dirty="0">
                <a:latin typeface="Times New Roman" pitchFamily="18" charset="0"/>
              </a:rPr>
              <a:t>的</a:t>
            </a:r>
            <a:r>
              <a:rPr lang="en-US" altLang="zh-CN" dirty="0">
                <a:latin typeface="Times New Roman" pitchFamily="18" charset="0"/>
              </a:rPr>
              <a:t>MLE</a:t>
            </a:r>
            <a:r>
              <a:rPr lang="zh-CN" altLang="en-US" dirty="0">
                <a:latin typeface="Times New Roman" pitchFamily="18" charset="0"/>
              </a:rPr>
              <a:t>估计</a:t>
            </a:r>
          </a:p>
        </p:txBody>
      </p:sp>
      <p:graphicFrame>
        <p:nvGraphicFramePr>
          <p:cNvPr id="502789" name="Rectangle 5"/>
          <p:cNvGraphicFramePr>
            <a:graphicFrameLocks noGrp="1"/>
          </p:cNvGraphicFramePr>
          <p:nvPr>
            <p:ph idx="1"/>
          </p:nvPr>
        </p:nvGraphicFramePr>
        <p:xfrm>
          <a:off x="4572000" y="4076700"/>
          <a:ext cx="0" cy="0"/>
        </p:xfrm>
        <a:graphic>
          <a:graphicData uri="http://schemas.openxmlformats.org/presentationml/2006/ole">
            <mc:AlternateContent xmlns:mc="http://schemas.openxmlformats.org/markup-compatibility/2006">
              <mc:Choice xmlns:v="urn:schemas-microsoft-com:vml" Requires="v">
                <p:oleObj spid="_x0000_s946246" name="Equation" r:id="rId3" imgW="0" imgH="0" progId="">
                  <p:embed/>
                </p:oleObj>
              </mc:Choice>
              <mc:Fallback>
                <p:oleObj name="Equation" r:id="rId3" imgW="0" imgH="0" progId="">
                  <p:embed/>
                  <p:pic>
                    <p:nvPicPr>
                      <p:cNvPr id="0" name="Rectangle 2"/>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0" y="40767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灯片编号占位符 7"/>
          <p:cNvSpPr>
            <a:spLocks noGrp="1"/>
          </p:cNvSpPr>
          <p:nvPr>
            <p:ph type="sldNum" sz="quarter" idx="12"/>
          </p:nvPr>
        </p:nvSpPr>
        <p:spPr/>
        <p:txBody>
          <a:bodyPr/>
          <a:lstStyle/>
          <a:p>
            <a:fld id="{6877895D-3B94-4F11-A18F-028E8662F424}" type="slidenum">
              <a:rPr lang="en-US" altLang="zh-CN"/>
              <a:pPr/>
              <a:t>34</a:t>
            </a:fld>
            <a:endParaRPr lang="en-US" altLang="zh-CN"/>
          </a:p>
        </p:txBody>
      </p:sp>
      <p:sp>
        <p:nvSpPr>
          <p:cNvPr id="502787" name="Rectangle 3"/>
          <p:cNvSpPr>
            <a:spLocks noGrp="1" noChangeArrowheads="1"/>
          </p:cNvSpPr>
          <p:nvPr>
            <p:ph type="body" sz="half" idx="4294967295"/>
          </p:nvPr>
        </p:nvSpPr>
        <p:spPr>
          <a:xfrm>
            <a:off x="611560" y="1772816"/>
            <a:ext cx="7200900" cy="3888432"/>
          </a:xfrm>
        </p:spPr>
        <p:txBody>
          <a:bodyPr/>
          <a:lstStyle/>
          <a:p>
            <a:r>
              <a:rPr lang="zh-CN" altLang="en-US" sz="2400" dirty="0">
                <a:latin typeface="Times New Roman" pitchFamily="18" charset="0"/>
              </a:rPr>
              <a:t>设词项词典的大小为</a:t>
            </a:r>
            <a:r>
              <a:rPr lang="en-US" altLang="zh-CN" sz="2400" i="1" dirty="0">
                <a:latin typeface="Times New Roman" pitchFamily="18" charset="0"/>
              </a:rPr>
              <a:t>L</a:t>
            </a:r>
            <a:r>
              <a:rPr lang="zh-CN" altLang="en-US" sz="2400" dirty="0">
                <a:latin typeface="Times New Roman" pitchFamily="18" charset="0"/>
              </a:rPr>
              <a:t>，则模型</a:t>
            </a:r>
            <a:r>
              <a:rPr lang="en-US" altLang="zh-CN" sz="2400" i="1" dirty="0">
                <a:latin typeface="Times New Roman" pitchFamily="18" charset="0"/>
              </a:rPr>
              <a:t>M</a:t>
            </a:r>
            <a:r>
              <a:rPr lang="en-US" altLang="zh-CN" sz="2400" i="1" baseline="-25000" dirty="0">
                <a:latin typeface="Times New Roman" pitchFamily="18" charset="0"/>
              </a:rPr>
              <a:t>D</a:t>
            </a:r>
            <a:r>
              <a:rPr lang="zh-CN" altLang="en-US" sz="2400" dirty="0">
                <a:latin typeface="Times New Roman" pitchFamily="18" charset="0"/>
              </a:rPr>
              <a:t>的参数可以记为：</a:t>
            </a:r>
          </a:p>
          <a:p>
            <a:endParaRPr lang="zh-CN" altLang="en-US" sz="2400" dirty="0"/>
          </a:p>
          <a:p>
            <a:endParaRPr lang="zh-CN" altLang="en-US" sz="2400" dirty="0"/>
          </a:p>
          <a:p>
            <a:r>
              <a:rPr lang="en-US" altLang="zh-CN" sz="2400" dirty="0">
                <a:latin typeface="Times New Roman" pitchFamily="18" charset="0"/>
              </a:rPr>
              <a:t>MLE</a:t>
            </a:r>
            <a:r>
              <a:rPr lang="zh-CN" altLang="en-US" sz="2400" dirty="0">
                <a:latin typeface="Times New Roman" pitchFamily="18" charset="0"/>
              </a:rPr>
              <a:t>估计：</a:t>
            </a:r>
          </a:p>
          <a:p>
            <a:endParaRPr lang="zh-CN" altLang="en-US" sz="2400" dirty="0">
              <a:latin typeface="Times New Roman" pitchFamily="18" charset="0"/>
            </a:endParaRPr>
          </a:p>
          <a:p>
            <a:endParaRPr lang="zh-CN" altLang="en-US" sz="2400" dirty="0">
              <a:latin typeface="Times New Roman" pitchFamily="18" charset="0"/>
            </a:endParaRPr>
          </a:p>
          <a:p>
            <a:r>
              <a:rPr lang="zh-CN" altLang="en-US" sz="2400" dirty="0">
                <a:latin typeface="Times New Roman" pitchFamily="18" charset="0"/>
              </a:rPr>
              <a:t>关键是如何求               ，也就是说假设这些参数已知的情况下，如何求上述概率。</a:t>
            </a:r>
          </a:p>
          <a:p>
            <a:pPr>
              <a:buFont typeface="Wingdings" pitchFamily="2" charset="2"/>
              <a:buNone/>
            </a:pPr>
            <a:endParaRPr lang="en-US" altLang="zh-CN" sz="2400" dirty="0"/>
          </a:p>
        </p:txBody>
      </p:sp>
      <p:graphicFrame>
        <p:nvGraphicFramePr>
          <p:cNvPr id="502791" name="Object 7"/>
          <p:cNvGraphicFramePr>
            <a:graphicFrameLocks noGrp="1" noChangeAspect="1"/>
          </p:cNvGraphicFramePr>
          <p:nvPr>
            <p:ph sz="quarter" idx="4294967295"/>
          </p:nvPr>
        </p:nvGraphicFramePr>
        <p:xfrm>
          <a:off x="2915816" y="4437112"/>
          <a:ext cx="1038225" cy="423863"/>
        </p:xfrm>
        <a:graphic>
          <a:graphicData uri="http://schemas.openxmlformats.org/presentationml/2006/ole">
            <mc:AlternateContent xmlns:mc="http://schemas.openxmlformats.org/markup-compatibility/2006">
              <mc:Choice xmlns:v="urn:schemas-microsoft-com:vml" Requires="v">
                <p:oleObj spid="_x0000_s946247" name="Equation" r:id="rId4" imgW="622080" imgH="253800" progId="">
                  <p:embed/>
                </p:oleObj>
              </mc:Choice>
              <mc:Fallback>
                <p:oleObj name="Equation" r:id="rId4" imgW="622080" imgH="2538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4437112"/>
                        <a:ext cx="10382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793" name="Object 9"/>
          <p:cNvGraphicFramePr>
            <a:graphicFrameLocks noChangeAspect="1"/>
          </p:cNvGraphicFramePr>
          <p:nvPr/>
        </p:nvGraphicFramePr>
        <p:xfrm>
          <a:off x="2052514" y="3737471"/>
          <a:ext cx="2303462" cy="555625"/>
        </p:xfrm>
        <a:graphic>
          <a:graphicData uri="http://schemas.openxmlformats.org/presentationml/2006/ole">
            <mc:AlternateContent xmlns:mc="http://schemas.openxmlformats.org/markup-compatibility/2006">
              <mc:Choice xmlns:v="urn:schemas-microsoft-com:vml" Requires="v">
                <p:oleObj spid="_x0000_s946248" name="Equation" r:id="rId6" imgW="1473120" imgH="355320" progId="">
                  <p:embed/>
                </p:oleObj>
              </mc:Choice>
              <mc:Fallback>
                <p:oleObj name="Equation" r:id="rId6" imgW="1473120" imgH="35532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2514" y="3737471"/>
                        <a:ext cx="23034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794" name="Object 10"/>
          <p:cNvGraphicFramePr>
            <a:graphicFrameLocks noChangeAspect="1"/>
          </p:cNvGraphicFramePr>
          <p:nvPr/>
        </p:nvGraphicFramePr>
        <p:xfrm>
          <a:off x="1979712" y="2420888"/>
          <a:ext cx="4411663" cy="765175"/>
        </p:xfrm>
        <a:graphic>
          <a:graphicData uri="http://schemas.openxmlformats.org/presentationml/2006/ole">
            <mc:AlternateContent xmlns:mc="http://schemas.openxmlformats.org/markup-compatibility/2006">
              <mc:Choice xmlns:v="urn:schemas-microsoft-com:vml" Requires="v">
                <p:oleObj spid="_x0000_s946249" name="Equation" r:id="rId8" imgW="2781000" imgH="482400" progId="">
                  <p:embed/>
                </p:oleObj>
              </mc:Choice>
              <mc:Fallback>
                <p:oleObj name="Equation" r:id="rId8" imgW="2781000" imgH="48240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12" y="2420888"/>
                        <a:ext cx="4411663"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4638"/>
            <a:ext cx="8229600" cy="1143000"/>
          </a:xfrm>
        </p:spPr>
        <p:txBody>
          <a:bodyPr/>
          <a:lstStyle/>
          <a:p>
            <a:r>
              <a:rPr lang="zh-CN" altLang="en-US" dirty="0"/>
              <a:t>总体分布</a:t>
            </a:r>
            <a:r>
              <a:rPr lang="en-US" altLang="zh-CN" i="1" dirty="0"/>
              <a:t>M</a:t>
            </a:r>
            <a:r>
              <a:rPr lang="en-US" altLang="zh-CN" i="1" baseline="-25000" dirty="0"/>
              <a:t>D</a:t>
            </a:r>
            <a:r>
              <a:rPr lang="zh-CN" altLang="en-US" dirty="0"/>
              <a:t>的假设</a:t>
            </a:r>
          </a:p>
        </p:txBody>
      </p:sp>
      <p:sp>
        <p:nvSpPr>
          <p:cNvPr id="3" name="内容占位符 2"/>
          <p:cNvSpPr>
            <a:spLocks noGrp="1"/>
          </p:cNvSpPr>
          <p:nvPr>
            <p:ph idx="1"/>
          </p:nvPr>
        </p:nvSpPr>
        <p:spPr/>
        <p:txBody>
          <a:bodyPr/>
          <a:lstStyle/>
          <a:p>
            <a:r>
              <a:rPr lang="zh-CN" altLang="en-US" dirty="0"/>
              <a:t>两种文本生成模型：</a:t>
            </a:r>
            <a:endParaRPr lang="en-US" altLang="zh-CN" dirty="0"/>
          </a:p>
          <a:p>
            <a:pPr lvl="1"/>
            <a:r>
              <a:rPr lang="zh-CN" altLang="en-US" dirty="0"/>
              <a:t>多元贝努利模型</a:t>
            </a:r>
            <a:r>
              <a:rPr lang="en-US" altLang="zh-CN" dirty="0"/>
              <a:t>(</a:t>
            </a:r>
            <a:r>
              <a:rPr lang="zh-CN" altLang="en-US" dirty="0"/>
              <a:t>概率模型</a:t>
            </a:r>
            <a:r>
              <a:rPr lang="en-US" altLang="zh-CN" dirty="0"/>
              <a:t>BIM</a:t>
            </a:r>
            <a:r>
              <a:rPr lang="zh-CN" altLang="en-US" dirty="0"/>
              <a:t>中使用</a:t>
            </a:r>
            <a:r>
              <a:rPr lang="en-US" altLang="zh-CN" dirty="0"/>
              <a:t>)</a:t>
            </a:r>
            <a:r>
              <a:rPr lang="zh-CN" altLang="en-US" dirty="0"/>
              <a:t>：</a:t>
            </a:r>
            <a:r>
              <a:rPr lang="en-US" altLang="zh-CN" i="1" dirty="0"/>
              <a:t>D</a:t>
            </a:r>
            <a:r>
              <a:rPr lang="zh-CN" altLang="en-US" dirty="0"/>
              <a:t>是抛</a:t>
            </a:r>
            <a:r>
              <a:rPr lang="en-US" altLang="zh-CN" i="1" dirty="0"/>
              <a:t>L</a:t>
            </a:r>
            <a:r>
              <a:rPr lang="zh-CN" altLang="en-US" dirty="0"/>
              <a:t>个</a:t>
            </a:r>
            <a:r>
              <a:rPr lang="en-US" altLang="zh-CN" dirty="0"/>
              <a:t>(</a:t>
            </a:r>
            <a:r>
              <a:rPr lang="en-US" altLang="zh-CN" i="1" dirty="0"/>
              <a:t>L</a:t>
            </a:r>
            <a:r>
              <a:rPr lang="zh-CN" altLang="en-US" dirty="0"/>
              <a:t>是词项词典的大小</a:t>
            </a:r>
            <a:r>
              <a:rPr lang="en-US" altLang="zh-CN" dirty="0"/>
              <a:t>)</a:t>
            </a:r>
            <a:r>
              <a:rPr lang="zh-CN" altLang="en-US" dirty="0"/>
              <a:t>不同的硬币生成的，每个硬币对应一个词项，统计所有向上的硬币对应的词项便生成文本</a:t>
            </a:r>
            <a:r>
              <a:rPr lang="en-US" altLang="zh-CN" i="1" dirty="0"/>
              <a:t>D</a:t>
            </a:r>
            <a:r>
              <a:rPr lang="zh-CN" altLang="en-US" dirty="0"/>
              <a:t>。多元贝努利模型中的参数是每个硬币朝上的概率，共有</a:t>
            </a:r>
            <a:r>
              <a:rPr lang="zh-CN" altLang="en-US" i="1" dirty="0"/>
              <a:t>Ｌ</a:t>
            </a:r>
            <a:r>
              <a:rPr lang="zh-CN" altLang="en-US" dirty="0"/>
              <a:t>个。</a:t>
            </a:r>
            <a:endParaRPr lang="en-US" altLang="zh-CN" dirty="0"/>
          </a:p>
          <a:p>
            <a:pPr lvl="1"/>
            <a:r>
              <a:rPr lang="zh-CN" altLang="en-US" dirty="0"/>
              <a:t>多项式模型：</a:t>
            </a:r>
            <a:r>
              <a:rPr lang="en-US" altLang="zh-CN" i="1" dirty="0"/>
              <a:t>D</a:t>
            </a:r>
            <a:r>
              <a:rPr lang="zh-CN" altLang="en-US" dirty="0"/>
              <a:t>是抛</a:t>
            </a:r>
            <a:r>
              <a:rPr lang="en-US" altLang="zh-CN" dirty="0"/>
              <a:t>1</a:t>
            </a:r>
            <a:r>
              <a:rPr lang="zh-CN" altLang="en-US" dirty="0"/>
              <a:t>个</a:t>
            </a:r>
            <a:r>
              <a:rPr lang="en-US" altLang="zh-CN" i="1" dirty="0"/>
              <a:t>L</a:t>
            </a:r>
            <a:r>
              <a:rPr lang="zh-CN" altLang="en-US" dirty="0"/>
              <a:t>面的骰子抛</a:t>
            </a:r>
            <a:r>
              <a:rPr lang="en-US" altLang="zh-CN" dirty="0"/>
              <a:t>|</a:t>
            </a:r>
            <a:r>
              <a:rPr lang="en-US" altLang="zh-CN" i="1" dirty="0"/>
              <a:t>D</a:t>
            </a:r>
            <a:r>
              <a:rPr lang="en-US" altLang="zh-CN" dirty="0"/>
              <a:t>|</a:t>
            </a:r>
            <a:r>
              <a:rPr lang="zh-CN" altLang="en-US" dirty="0"/>
              <a:t>次生成的，将每次朝上的那面对应的词项集合起来便生成文本</a:t>
            </a:r>
            <a:r>
              <a:rPr lang="en-US" altLang="zh-CN" i="1" dirty="0"/>
              <a:t>D</a:t>
            </a:r>
            <a:r>
              <a:rPr lang="zh-CN" altLang="en-US" dirty="0"/>
              <a:t>。</a:t>
            </a:r>
            <a:endParaRPr lang="en-US" altLang="zh-CN" dirty="0"/>
          </a:p>
          <a:p>
            <a:r>
              <a:rPr lang="en-US" altLang="zh-CN" dirty="0"/>
              <a:t>QLM</a:t>
            </a:r>
            <a:r>
              <a:rPr lang="zh-CN" altLang="en-US" dirty="0"/>
              <a:t>在</a:t>
            </a:r>
            <a:r>
              <a:rPr lang="en-US" altLang="zh-CN" dirty="0"/>
              <a:t>1998</a:t>
            </a:r>
            <a:r>
              <a:rPr lang="zh-CN" altLang="en-US" dirty="0"/>
              <a:t>年提出时采用的是多元贝努利模型，后来才有人用多项式模型并发现多项式模型通常优于贝努利模型。所以后来介绍</a:t>
            </a:r>
            <a:r>
              <a:rPr lang="en-US" altLang="zh-CN" dirty="0"/>
              <a:t>QLM</a:t>
            </a:r>
            <a:r>
              <a:rPr lang="zh-CN" altLang="en-US" dirty="0"/>
              <a:t>时大都用多项式模型。</a:t>
            </a:r>
            <a:endParaRPr lang="zh-CN" altLang="en-US" sz="3200" dirty="0"/>
          </a:p>
        </p:txBody>
      </p:sp>
      <p:sp>
        <p:nvSpPr>
          <p:cNvPr id="4" name="灯片编号占位符 5"/>
          <p:cNvSpPr>
            <a:spLocks noGrp="1"/>
          </p:cNvSpPr>
          <p:nvPr>
            <p:ph type="sldNum" sz="quarter" idx="12"/>
          </p:nvPr>
        </p:nvSpPr>
        <p:spPr>
          <a:xfrm>
            <a:off x="6553200" y="6477000"/>
            <a:ext cx="2133600" cy="244475"/>
          </a:xfrm>
        </p:spPr>
        <p:txBody>
          <a:bodyPr/>
          <a:lstStyle/>
          <a:p>
            <a:fld id="{EDFB03FF-A33E-4E13-85F9-3342CCA0C00B}" type="slidenum">
              <a:rPr lang="en-US" altLang="zh-CN"/>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dirty="0"/>
              <a:t>文本生成的多项式模型</a:t>
            </a:r>
          </a:p>
        </p:txBody>
      </p:sp>
      <p:sp>
        <p:nvSpPr>
          <p:cNvPr id="505859" name="Rectangle 3"/>
          <p:cNvSpPr>
            <a:spLocks noGrp="1" noChangeArrowheads="1"/>
          </p:cNvSpPr>
          <p:nvPr>
            <p:ph idx="1"/>
          </p:nvPr>
        </p:nvSpPr>
        <p:spPr>
          <a:xfrm>
            <a:off x="611560" y="1556792"/>
            <a:ext cx="8352928" cy="4680520"/>
          </a:xfrm>
        </p:spPr>
        <p:txBody>
          <a:bodyPr/>
          <a:lstStyle/>
          <a:p>
            <a:pPr>
              <a:lnSpc>
                <a:spcPct val="80000"/>
              </a:lnSpc>
            </a:pPr>
            <a:r>
              <a:rPr lang="zh-CN" altLang="en-US" sz="2000" dirty="0">
                <a:latin typeface="Times New Roman" pitchFamily="18" charset="0"/>
              </a:rPr>
              <a:t>有一个</a:t>
            </a:r>
            <a:r>
              <a:rPr lang="en-US" altLang="zh-CN" sz="2000" i="1" dirty="0">
                <a:latin typeface="Times New Roman" pitchFamily="18" charset="0"/>
              </a:rPr>
              <a:t>L</a:t>
            </a:r>
            <a:r>
              <a:rPr lang="zh-CN" altLang="en-US" sz="2000" dirty="0">
                <a:latin typeface="Times New Roman" pitchFamily="18" charset="0"/>
              </a:rPr>
              <a:t>个面的不规则骰子，在第</a:t>
            </a:r>
            <a:r>
              <a:rPr lang="en-US" altLang="zh-CN" sz="2000" i="1" dirty="0" err="1">
                <a:latin typeface="Times New Roman" pitchFamily="18" charset="0"/>
              </a:rPr>
              <a:t>i</a:t>
            </a:r>
            <a:r>
              <a:rPr lang="zh-CN" altLang="en-US" sz="2000" dirty="0">
                <a:latin typeface="Times New Roman" pitchFamily="18" charset="0"/>
              </a:rPr>
              <a:t>个面上写着</a:t>
            </a:r>
            <a:r>
              <a:rPr lang="en-US" altLang="zh-CN" sz="2000" i="1" dirty="0" err="1">
                <a:latin typeface="Times New Roman" pitchFamily="18" charset="0"/>
              </a:rPr>
              <a:t>w</a:t>
            </a:r>
            <a:r>
              <a:rPr lang="en-US" altLang="zh-CN" sz="2000" i="1" baseline="-25000" dirty="0" err="1">
                <a:latin typeface="Times New Roman" pitchFamily="18" charset="0"/>
              </a:rPr>
              <a:t>i</a:t>
            </a:r>
            <a:r>
              <a:rPr lang="en-US" altLang="zh-CN" sz="2000" i="1" baseline="-25000" dirty="0">
                <a:latin typeface="Times New Roman" pitchFamily="18" charset="0"/>
              </a:rPr>
              <a:t>,</a:t>
            </a:r>
            <a:r>
              <a:rPr lang="zh-CN" altLang="en-US" sz="2000" dirty="0">
                <a:latin typeface="Times New Roman" pitchFamily="18" charset="0"/>
              </a:rPr>
              <a:t>，文档</a:t>
            </a:r>
            <a:r>
              <a:rPr lang="en-US" altLang="zh-CN" sz="2000" i="1" dirty="0">
                <a:latin typeface="Times New Roman" pitchFamily="18" charset="0"/>
              </a:rPr>
              <a:t>D</a:t>
            </a:r>
            <a:r>
              <a:rPr lang="en-US" altLang="zh-CN" sz="2000" dirty="0">
                <a:latin typeface="Times New Roman" pitchFamily="18" charset="0"/>
              </a:rPr>
              <a:t>=</a:t>
            </a:r>
            <a:r>
              <a:rPr lang="en-US" altLang="zh-CN" sz="2000" i="1" dirty="0">
                <a:latin typeface="Times New Roman" pitchFamily="18" charset="0"/>
              </a:rPr>
              <a:t>d</a:t>
            </a:r>
            <a:r>
              <a:rPr lang="en-US" altLang="zh-CN" sz="2000" i="1" baseline="-25000" dirty="0">
                <a:latin typeface="Times New Roman" pitchFamily="18" charset="0"/>
              </a:rPr>
              <a:t>1</a:t>
            </a:r>
            <a:r>
              <a:rPr lang="en-US" altLang="zh-CN" sz="2000" i="1" dirty="0">
                <a:latin typeface="Times New Roman" pitchFamily="18" charset="0"/>
              </a:rPr>
              <a:t>d</a:t>
            </a:r>
            <a:r>
              <a:rPr lang="en-US" altLang="zh-CN" sz="2000" i="1" baseline="-25000" dirty="0">
                <a:latin typeface="Times New Roman" pitchFamily="18" charset="0"/>
              </a:rPr>
              <a:t>2</a:t>
            </a:r>
            <a:r>
              <a:rPr lang="en-US" altLang="zh-CN" sz="2000" i="1" dirty="0">
                <a:latin typeface="Times New Roman" pitchFamily="18" charset="0"/>
              </a:rPr>
              <a:t>…</a:t>
            </a:r>
            <a:r>
              <a:rPr lang="en-US" altLang="zh-CN" sz="2000" i="1" dirty="0" err="1">
                <a:latin typeface="Times New Roman" pitchFamily="18" charset="0"/>
              </a:rPr>
              <a:t>d</a:t>
            </a:r>
            <a:r>
              <a:rPr lang="en-US" altLang="zh-CN" sz="2000" i="1" baseline="-25000" dirty="0" err="1">
                <a:latin typeface="Times New Roman" pitchFamily="18" charset="0"/>
              </a:rPr>
              <a:t>n</a:t>
            </a:r>
            <a:r>
              <a:rPr lang="zh-CN" altLang="en-US" sz="2000" dirty="0">
                <a:latin typeface="Times New Roman" pitchFamily="18" charset="0"/>
              </a:rPr>
              <a:t>可以认为是抛</a:t>
            </a:r>
            <a:r>
              <a:rPr lang="en-US" altLang="zh-CN" sz="2000" i="1" dirty="0">
                <a:latin typeface="Times New Roman" pitchFamily="18" charset="0"/>
              </a:rPr>
              <a:t>n</a:t>
            </a:r>
            <a:r>
              <a:rPr lang="zh-CN" altLang="en-US" sz="2000" dirty="0">
                <a:latin typeface="Times New Roman" pitchFamily="18" charset="0"/>
              </a:rPr>
              <a:t>次骰子得到的</a:t>
            </a:r>
          </a:p>
          <a:p>
            <a:pPr>
              <a:lnSpc>
                <a:spcPct val="80000"/>
              </a:lnSpc>
            </a:pPr>
            <a:endParaRPr lang="zh-CN" altLang="en-US" sz="2000" dirty="0">
              <a:latin typeface="Times New Roman" pitchFamily="18" charset="0"/>
            </a:endParaRPr>
          </a:p>
          <a:p>
            <a:pPr>
              <a:lnSpc>
                <a:spcPct val="80000"/>
              </a:lnSpc>
            </a:pPr>
            <a:endParaRPr lang="zh-CN" altLang="en-US" sz="2000" dirty="0">
              <a:latin typeface="Times New Roman" pitchFamily="18" charset="0"/>
            </a:endParaRPr>
          </a:p>
          <a:p>
            <a:pPr>
              <a:lnSpc>
                <a:spcPct val="80000"/>
              </a:lnSpc>
            </a:pPr>
            <a:endParaRPr lang="zh-CN" altLang="en-US" sz="2000" i="1" dirty="0">
              <a:latin typeface="Times New Roman" pitchFamily="18" charset="0"/>
            </a:endParaRPr>
          </a:p>
          <a:p>
            <a:pPr>
              <a:lnSpc>
                <a:spcPct val="80000"/>
              </a:lnSpc>
            </a:pPr>
            <a:r>
              <a:rPr lang="zh-CN" altLang="en-US" sz="2000" dirty="0">
                <a:latin typeface="Times New Roman" pitchFamily="18" charset="0"/>
              </a:rPr>
              <a:t>检索过程就是根据观察样本</a:t>
            </a:r>
            <a:r>
              <a:rPr lang="en-US" altLang="zh-CN" sz="2000" i="1" dirty="0">
                <a:latin typeface="Times New Roman" pitchFamily="18" charset="0"/>
              </a:rPr>
              <a:t>D</a:t>
            </a:r>
            <a:r>
              <a:rPr lang="zh-CN" altLang="en-US" sz="2000" dirty="0">
                <a:latin typeface="Times New Roman" pitchFamily="18" charset="0"/>
              </a:rPr>
              <a:t>的估计</a:t>
            </a:r>
            <a:r>
              <a:rPr lang="en-US" altLang="zh-CN" sz="2000" i="1" dirty="0">
                <a:latin typeface="Times New Roman" pitchFamily="18" charset="0"/>
              </a:rPr>
              <a:t>Q</a:t>
            </a:r>
            <a:r>
              <a:rPr lang="zh-CN" altLang="en-US" sz="2000" dirty="0">
                <a:latin typeface="Times New Roman" pitchFamily="18" charset="0"/>
              </a:rPr>
              <a:t>的生成概率，即在已知抛</a:t>
            </a:r>
            <a:r>
              <a:rPr lang="en-US" altLang="zh-CN" sz="2000" i="1" dirty="0">
                <a:latin typeface="Times New Roman" pitchFamily="18" charset="0"/>
              </a:rPr>
              <a:t>n</a:t>
            </a:r>
            <a:r>
              <a:rPr lang="zh-CN" altLang="en-US" sz="2000" dirty="0">
                <a:latin typeface="Times New Roman" pitchFamily="18" charset="0"/>
              </a:rPr>
              <a:t>次的结果为文档</a:t>
            </a:r>
            <a:r>
              <a:rPr lang="en-US" altLang="zh-CN" sz="2000" i="1" dirty="0">
                <a:latin typeface="Times New Roman" pitchFamily="18" charset="0"/>
              </a:rPr>
              <a:t>D</a:t>
            </a:r>
            <a:r>
              <a:rPr lang="zh-CN" altLang="en-US" sz="2000" dirty="0">
                <a:latin typeface="Times New Roman" pitchFamily="18" charset="0"/>
              </a:rPr>
              <a:t>的条件下，抛</a:t>
            </a:r>
            <a:r>
              <a:rPr lang="en-US" altLang="zh-CN" sz="2000" i="1" dirty="0">
                <a:latin typeface="Times New Roman" pitchFamily="18" charset="0"/>
              </a:rPr>
              <a:t>m</a:t>
            </a:r>
            <a:r>
              <a:rPr lang="zh-CN" altLang="en-US" sz="2000" dirty="0">
                <a:latin typeface="Times New Roman" pitchFamily="18" charset="0"/>
              </a:rPr>
              <a:t>次的结果为查询</a:t>
            </a:r>
            <a:r>
              <a:rPr lang="en-US" altLang="zh-CN" sz="2000" i="1" dirty="0">
                <a:latin typeface="Times New Roman" pitchFamily="18" charset="0"/>
              </a:rPr>
              <a:t>Q</a:t>
            </a:r>
            <a:r>
              <a:rPr lang="zh-CN" altLang="en-US" sz="2000" dirty="0">
                <a:latin typeface="Times New Roman" pitchFamily="18" charset="0"/>
              </a:rPr>
              <a:t>的概率</a:t>
            </a:r>
            <a:r>
              <a:rPr lang="en-US" altLang="zh-CN" sz="2000" i="1" dirty="0">
                <a:latin typeface="Times New Roman" pitchFamily="18" charset="0"/>
              </a:rPr>
              <a:t>P</a:t>
            </a:r>
            <a:r>
              <a:rPr lang="en-US" altLang="zh-CN" sz="2000" dirty="0">
                <a:latin typeface="Times New Roman" pitchFamily="18" charset="0"/>
              </a:rPr>
              <a:t>(</a:t>
            </a:r>
            <a:r>
              <a:rPr lang="en-US" altLang="zh-CN" sz="2000" i="1" dirty="0">
                <a:latin typeface="Times New Roman" pitchFamily="18" charset="0"/>
              </a:rPr>
              <a:t>Q</a:t>
            </a:r>
            <a:r>
              <a:rPr lang="en-US" altLang="zh-CN" sz="2000" dirty="0">
                <a:latin typeface="Times New Roman" pitchFamily="18" charset="0"/>
              </a:rPr>
              <a:t>|</a:t>
            </a:r>
            <a:r>
              <a:rPr lang="en-US" altLang="zh-CN" sz="2000" i="1" dirty="0">
                <a:latin typeface="Times New Roman" pitchFamily="18" charset="0"/>
              </a:rPr>
              <a:t>M</a:t>
            </a:r>
            <a:r>
              <a:rPr lang="en-US" altLang="zh-CN" sz="2000" i="1" baseline="-25000" dirty="0">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a:t>
            </a:r>
          </a:p>
          <a:p>
            <a:pPr>
              <a:lnSpc>
                <a:spcPct val="80000"/>
              </a:lnSpc>
            </a:pPr>
            <a:endParaRPr lang="zh-CN" altLang="en-US" sz="2000" i="1" dirty="0">
              <a:latin typeface="Times New Roman" pitchFamily="18" charset="0"/>
            </a:endParaRPr>
          </a:p>
          <a:p>
            <a:pPr>
              <a:lnSpc>
                <a:spcPct val="80000"/>
              </a:lnSpc>
            </a:pPr>
            <a:r>
              <a:rPr lang="en-US" altLang="zh-CN" sz="2000" i="1" dirty="0">
                <a:latin typeface="Times New Roman" pitchFamily="18" charset="0"/>
              </a:rPr>
              <a:t>D </a:t>
            </a:r>
            <a:r>
              <a:rPr lang="en-US" altLang="zh-CN" sz="2000" dirty="0">
                <a:latin typeface="Times New Roman" pitchFamily="18" charset="0"/>
              </a:rPr>
              <a:t>= (</a:t>
            </a:r>
            <a:r>
              <a:rPr lang="en-US" altLang="zh-CN" sz="2000" i="1" dirty="0">
                <a:latin typeface="Times New Roman" pitchFamily="18" charset="0"/>
              </a:rPr>
              <a:t>c</a:t>
            </a:r>
            <a:r>
              <a:rPr lang="en-US" altLang="zh-CN" sz="2000" dirty="0">
                <a:latin typeface="Times New Roman" pitchFamily="18" charset="0"/>
              </a:rPr>
              <a:t>(</a:t>
            </a:r>
            <a:r>
              <a:rPr lang="en-US" altLang="zh-CN" sz="2000" i="1" dirty="0">
                <a:latin typeface="Times New Roman" pitchFamily="18" charset="0"/>
              </a:rPr>
              <a:t>w</a:t>
            </a:r>
            <a:r>
              <a:rPr lang="en-US" altLang="zh-CN" sz="2000" baseline="-25000" dirty="0">
                <a:latin typeface="Times New Roman" pitchFamily="18" charset="0"/>
              </a:rPr>
              <a:t>1</a:t>
            </a:r>
            <a:r>
              <a:rPr lang="en-US" altLang="zh-CN" sz="2000" dirty="0">
                <a:latin typeface="Times New Roman" pitchFamily="18" charset="0"/>
              </a:rPr>
              <a:t>,</a:t>
            </a:r>
            <a:r>
              <a:rPr lang="en-US" altLang="zh-CN" sz="2000" i="1" dirty="0">
                <a:latin typeface="Times New Roman" pitchFamily="18" charset="0"/>
              </a:rPr>
              <a:t>D</a:t>
            </a:r>
            <a:r>
              <a:rPr lang="en-US" altLang="zh-CN" sz="2000" dirty="0">
                <a:latin typeface="Times New Roman" pitchFamily="18" charset="0"/>
              </a:rPr>
              <a:t>),</a:t>
            </a:r>
            <a:r>
              <a:rPr lang="en-US" altLang="zh-CN" sz="2000" i="1" dirty="0">
                <a:latin typeface="Times New Roman" pitchFamily="18" charset="0"/>
              </a:rPr>
              <a:t>c</a:t>
            </a:r>
            <a:r>
              <a:rPr lang="en-US" altLang="zh-CN" sz="2000" dirty="0">
                <a:latin typeface="Times New Roman" pitchFamily="18" charset="0"/>
              </a:rPr>
              <a:t>(</a:t>
            </a:r>
            <a:r>
              <a:rPr lang="en-US" altLang="zh-CN" sz="2000" i="1" dirty="0">
                <a:latin typeface="Times New Roman" pitchFamily="18" charset="0"/>
              </a:rPr>
              <a:t>w</a:t>
            </a:r>
            <a:r>
              <a:rPr lang="en-US" altLang="zh-CN" sz="2000" baseline="-25000" dirty="0">
                <a:latin typeface="Times New Roman" pitchFamily="18" charset="0"/>
              </a:rPr>
              <a:t>2</a:t>
            </a:r>
            <a:r>
              <a:rPr lang="en-US" altLang="zh-CN" sz="2000" dirty="0">
                <a:latin typeface="Times New Roman" pitchFamily="18" charset="0"/>
              </a:rPr>
              <a:t>,</a:t>
            </a:r>
            <a:r>
              <a:rPr lang="en-US" altLang="zh-CN" sz="2000" i="1" dirty="0">
                <a:latin typeface="Times New Roman" pitchFamily="18" charset="0"/>
              </a:rPr>
              <a:t>D</a:t>
            </a:r>
            <a:r>
              <a:rPr lang="en-US" altLang="zh-CN" sz="2000" dirty="0">
                <a:latin typeface="Times New Roman" pitchFamily="18" charset="0"/>
              </a:rPr>
              <a:t>),…,</a:t>
            </a:r>
            <a:r>
              <a:rPr lang="en-US" altLang="zh-CN" sz="2000" i="1" dirty="0">
                <a:latin typeface="Times New Roman" pitchFamily="18" charset="0"/>
              </a:rPr>
              <a:t>c</a:t>
            </a:r>
            <a:r>
              <a:rPr lang="en-US" altLang="zh-CN" sz="2000" dirty="0">
                <a:latin typeface="Times New Roman" pitchFamily="18" charset="0"/>
              </a:rPr>
              <a:t>(</a:t>
            </a:r>
            <a:r>
              <a:rPr lang="en-US" altLang="zh-CN" sz="2000" i="1" dirty="0" err="1">
                <a:latin typeface="Times New Roman" pitchFamily="18" charset="0"/>
              </a:rPr>
              <a:t>w</a:t>
            </a:r>
            <a:r>
              <a:rPr lang="en-US" altLang="zh-CN" sz="2000" i="1" baseline="-25000" dirty="0" err="1">
                <a:latin typeface="Times New Roman" pitchFamily="18" charset="0"/>
              </a:rPr>
              <a:t>L</a:t>
            </a:r>
            <a:r>
              <a:rPr lang="en-US" altLang="zh-CN" sz="2000" dirty="0" err="1">
                <a:latin typeface="Times New Roman" pitchFamily="18" charset="0"/>
              </a:rPr>
              <a:t>,</a:t>
            </a:r>
            <a:r>
              <a:rPr lang="en-US" altLang="zh-CN" sz="2000" i="1" dirty="0" err="1">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 </a:t>
            </a:r>
            <a:r>
              <a:rPr lang="en-US" altLang="zh-CN" sz="2000" i="1" dirty="0">
                <a:latin typeface="Times New Roman" pitchFamily="18" charset="0"/>
              </a:rPr>
              <a:t>c</a:t>
            </a:r>
            <a:r>
              <a:rPr lang="en-US" altLang="zh-CN" sz="2000" dirty="0">
                <a:latin typeface="Times New Roman" pitchFamily="18" charset="0"/>
              </a:rPr>
              <a:t>(</a:t>
            </a:r>
            <a:r>
              <a:rPr lang="en-US" altLang="zh-CN" sz="2000" i="1" dirty="0" err="1">
                <a:latin typeface="Times New Roman" pitchFamily="18" charset="0"/>
              </a:rPr>
              <a:t>w</a:t>
            </a:r>
            <a:r>
              <a:rPr lang="en-US" altLang="zh-CN" sz="2000" baseline="-25000" dirty="0" err="1">
                <a:latin typeface="Times New Roman" pitchFamily="18" charset="0"/>
              </a:rPr>
              <a:t>i</a:t>
            </a:r>
            <a:r>
              <a:rPr lang="en-US" altLang="zh-CN" sz="2000" dirty="0" err="1">
                <a:latin typeface="Times New Roman" pitchFamily="18" charset="0"/>
              </a:rPr>
              <a:t>,</a:t>
            </a:r>
            <a:r>
              <a:rPr lang="en-US" altLang="zh-CN" sz="2000" i="1" dirty="0" err="1">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是文档</a:t>
            </a:r>
            <a:r>
              <a:rPr lang="en-US" altLang="zh-CN" sz="2000" i="1" dirty="0">
                <a:latin typeface="Times New Roman" pitchFamily="18" charset="0"/>
              </a:rPr>
              <a:t>D</a:t>
            </a:r>
            <a:r>
              <a:rPr lang="zh-CN" altLang="en-US" sz="2000" dirty="0">
                <a:latin typeface="Times New Roman" pitchFamily="18" charset="0"/>
              </a:rPr>
              <a:t>中</a:t>
            </a:r>
            <a:r>
              <a:rPr lang="en-US" altLang="zh-CN" sz="2000" i="1" dirty="0" err="1">
                <a:latin typeface="Times New Roman" pitchFamily="18" charset="0"/>
              </a:rPr>
              <a:t>w</a:t>
            </a:r>
            <a:r>
              <a:rPr lang="en-US" altLang="zh-CN" sz="2000" baseline="-25000" dirty="0" err="1">
                <a:latin typeface="Times New Roman" pitchFamily="18" charset="0"/>
              </a:rPr>
              <a:t>i</a:t>
            </a:r>
            <a:r>
              <a:rPr lang="zh-CN" altLang="en-US" sz="2000" dirty="0">
                <a:latin typeface="Times New Roman" pitchFamily="18" charset="0"/>
              </a:rPr>
              <a:t>的出现次数</a:t>
            </a:r>
          </a:p>
          <a:p>
            <a:pPr>
              <a:lnSpc>
                <a:spcPct val="80000"/>
              </a:lnSpc>
            </a:pPr>
            <a:endParaRPr lang="zh-CN" altLang="en-US" sz="2000" dirty="0">
              <a:latin typeface="Times New Roman" pitchFamily="18" charset="0"/>
            </a:endParaRPr>
          </a:p>
          <a:p>
            <a:pPr>
              <a:lnSpc>
                <a:spcPct val="80000"/>
              </a:lnSpc>
            </a:pPr>
            <a:r>
              <a:rPr lang="en-US" altLang="zh-CN" sz="2000" i="1" dirty="0">
                <a:latin typeface="Times New Roman" pitchFamily="18" charset="0"/>
              </a:rPr>
              <a:t>D </a:t>
            </a:r>
            <a:r>
              <a:rPr lang="en-US" altLang="zh-CN" sz="2000" dirty="0">
                <a:latin typeface="Times New Roman" pitchFamily="18" charset="0"/>
              </a:rPr>
              <a:t>= </a:t>
            </a:r>
            <a:r>
              <a:rPr lang="zh-CN" altLang="en-US" sz="2000" dirty="0">
                <a:latin typeface="Times New Roman" pitchFamily="18" charset="0"/>
              </a:rPr>
              <a:t>我 喜欢 基于 统计 语言 模型 的 信息 检索 模型</a:t>
            </a:r>
          </a:p>
          <a:p>
            <a:pPr>
              <a:lnSpc>
                <a:spcPct val="80000"/>
              </a:lnSpc>
            </a:pPr>
            <a:r>
              <a:rPr lang="en-US" altLang="zh-CN" sz="2000" i="1" dirty="0">
                <a:latin typeface="Times New Roman" pitchFamily="18" charset="0"/>
              </a:rPr>
              <a:t>D</a:t>
            </a:r>
            <a:r>
              <a:rPr lang="en-US" altLang="zh-CN" sz="2000" dirty="0">
                <a:latin typeface="Times New Roman" pitchFamily="18" charset="0"/>
              </a:rPr>
              <a:t> = (&lt;</a:t>
            </a:r>
            <a:r>
              <a:rPr lang="zh-CN" altLang="en-US" sz="2000" dirty="0">
                <a:latin typeface="Times New Roman" pitchFamily="18" charset="0"/>
              </a:rPr>
              <a:t>我</a:t>
            </a:r>
            <a:r>
              <a:rPr lang="en-US" altLang="zh-CN" sz="2000" dirty="0">
                <a:latin typeface="Times New Roman" pitchFamily="18" charset="0"/>
              </a:rPr>
              <a:t>,1&gt;,&lt;</a:t>
            </a:r>
            <a:r>
              <a:rPr lang="zh-CN" altLang="en-US" sz="2000" dirty="0">
                <a:latin typeface="Times New Roman" pitchFamily="18" charset="0"/>
              </a:rPr>
              <a:t>喜欢</a:t>
            </a:r>
            <a:r>
              <a:rPr lang="en-US" altLang="zh-CN" sz="2000" dirty="0">
                <a:latin typeface="Times New Roman" pitchFamily="18" charset="0"/>
              </a:rPr>
              <a:t>,1&gt;,&lt;</a:t>
            </a:r>
            <a:r>
              <a:rPr lang="zh-CN" altLang="en-US" sz="2000" dirty="0">
                <a:latin typeface="Times New Roman" pitchFamily="18" charset="0"/>
              </a:rPr>
              <a:t>基于</a:t>
            </a:r>
            <a:r>
              <a:rPr lang="en-US" altLang="zh-CN" sz="2000" dirty="0">
                <a:latin typeface="Times New Roman" pitchFamily="18" charset="0"/>
              </a:rPr>
              <a:t>,1&gt;,&lt;</a:t>
            </a:r>
            <a:r>
              <a:rPr lang="zh-CN" altLang="en-US" sz="2000" dirty="0">
                <a:latin typeface="Times New Roman" pitchFamily="18" charset="0"/>
              </a:rPr>
              <a:t>统计</a:t>
            </a:r>
            <a:r>
              <a:rPr lang="en-US" altLang="zh-CN" sz="2000" dirty="0">
                <a:latin typeface="Times New Roman" pitchFamily="18" charset="0"/>
              </a:rPr>
              <a:t>,1&gt;,&lt;</a:t>
            </a:r>
            <a:r>
              <a:rPr lang="zh-CN" altLang="en-US" sz="2000" dirty="0">
                <a:latin typeface="Times New Roman" pitchFamily="18" charset="0"/>
              </a:rPr>
              <a:t>语言</a:t>
            </a:r>
            <a:r>
              <a:rPr lang="en-US" altLang="zh-CN" sz="2000" dirty="0">
                <a:latin typeface="Times New Roman" pitchFamily="18" charset="0"/>
              </a:rPr>
              <a:t>,1&gt;, &lt;</a:t>
            </a:r>
            <a:r>
              <a:rPr lang="zh-CN" altLang="en-US" sz="2000" dirty="0">
                <a:latin typeface="Times New Roman" pitchFamily="18" charset="0"/>
              </a:rPr>
              <a:t>模型</a:t>
            </a:r>
            <a:r>
              <a:rPr lang="en-US" altLang="zh-CN" sz="2000" dirty="0">
                <a:latin typeface="Times New Roman" pitchFamily="18" charset="0"/>
              </a:rPr>
              <a:t>,2&gt;,&lt;</a:t>
            </a:r>
            <a:r>
              <a:rPr lang="zh-CN" altLang="en-US" sz="2000" dirty="0">
                <a:latin typeface="Times New Roman" pitchFamily="18" charset="0"/>
              </a:rPr>
              <a:t>的</a:t>
            </a:r>
            <a:r>
              <a:rPr lang="en-US" altLang="zh-CN" sz="2000" dirty="0">
                <a:latin typeface="Times New Roman" pitchFamily="18" charset="0"/>
              </a:rPr>
              <a:t>,1&gt;,&lt;</a:t>
            </a:r>
            <a:r>
              <a:rPr lang="zh-CN" altLang="en-US" sz="2000" dirty="0">
                <a:latin typeface="Times New Roman" pitchFamily="18" charset="0"/>
              </a:rPr>
              <a:t>信息</a:t>
            </a:r>
            <a:r>
              <a:rPr lang="en-US" altLang="zh-CN" sz="2000" dirty="0">
                <a:latin typeface="Times New Roman" pitchFamily="18" charset="0"/>
              </a:rPr>
              <a:t>,1&gt;,&lt;</a:t>
            </a:r>
            <a:r>
              <a:rPr lang="zh-CN" altLang="en-US" sz="2000" dirty="0">
                <a:latin typeface="Times New Roman" pitchFamily="18" charset="0"/>
              </a:rPr>
              <a:t>检索</a:t>
            </a:r>
            <a:r>
              <a:rPr lang="en-US" altLang="zh-CN" sz="2000" dirty="0">
                <a:latin typeface="Times New Roman" pitchFamily="18" charset="0"/>
              </a:rPr>
              <a:t>,1&gt;)</a:t>
            </a:r>
          </a:p>
          <a:p>
            <a:pPr>
              <a:lnSpc>
                <a:spcPct val="80000"/>
              </a:lnSpc>
            </a:pPr>
            <a:endParaRPr lang="en-US" altLang="zh-CN" sz="2000" dirty="0">
              <a:latin typeface="Times New Roman" pitchFamily="18" charset="0"/>
            </a:endParaRPr>
          </a:p>
        </p:txBody>
      </p:sp>
      <p:sp>
        <p:nvSpPr>
          <p:cNvPr id="7" name="灯片编号占位符 5"/>
          <p:cNvSpPr>
            <a:spLocks noGrp="1"/>
          </p:cNvSpPr>
          <p:nvPr>
            <p:ph type="sldNum" sz="quarter" idx="12"/>
          </p:nvPr>
        </p:nvSpPr>
        <p:spPr/>
        <p:txBody>
          <a:bodyPr/>
          <a:lstStyle/>
          <a:p>
            <a:fld id="{EDFB03FF-A33E-4E13-85F9-3342CCA0C00B}" type="slidenum">
              <a:rPr lang="en-US" altLang="zh-CN"/>
              <a:pPr/>
              <a:t>36</a:t>
            </a:fld>
            <a:endParaRPr lang="en-US" altLang="zh-CN" dirty="0"/>
          </a:p>
        </p:txBody>
      </p:sp>
      <p:pic>
        <p:nvPicPr>
          <p:cNvPr id="505860" name="Picture 4"/>
          <p:cNvPicPr>
            <a:picLocks noChangeAspect="1" noChangeArrowheads="1"/>
          </p:cNvPicPr>
          <p:nvPr/>
        </p:nvPicPr>
        <p:blipFill>
          <a:blip r:embed="rId2" cstate="print"/>
          <a:srcRect/>
          <a:stretch>
            <a:fillRect/>
          </a:stretch>
        </p:blipFill>
        <p:spPr bwMode="auto">
          <a:xfrm>
            <a:off x="4067944" y="1988840"/>
            <a:ext cx="1008063" cy="8826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dirty="0">
                <a:latin typeface="Times New Roman" pitchFamily="18" charset="0"/>
              </a:rPr>
              <a:t>多项随机试验</a:t>
            </a:r>
          </a:p>
        </p:txBody>
      </p:sp>
      <p:graphicFrame>
        <p:nvGraphicFramePr>
          <p:cNvPr id="203782" name="Object 6"/>
          <p:cNvGraphicFramePr>
            <a:graphicFrameLocks noGrp="1" noChangeAspect="1"/>
          </p:cNvGraphicFramePr>
          <p:nvPr>
            <p:ph idx="1"/>
          </p:nvPr>
        </p:nvGraphicFramePr>
        <p:xfrm>
          <a:off x="2555776" y="4445744"/>
          <a:ext cx="1481956" cy="423416"/>
        </p:xfrm>
        <a:graphic>
          <a:graphicData uri="http://schemas.openxmlformats.org/presentationml/2006/ole">
            <mc:AlternateContent xmlns:mc="http://schemas.openxmlformats.org/markup-compatibility/2006">
              <mc:Choice xmlns:v="urn:schemas-microsoft-com:vml" Requires="v">
                <p:oleObj spid="_x0000_s947236" name="Equation" r:id="rId4" imgW="977760" imgH="279360" progId="">
                  <p:embed/>
                </p:oleObj>
              </mc:Choice>
              <mc:Fallback>
                <p:oleObj name="Equation" r:id="rId4" imgW="977760" imgH="2793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4445744"/>
                        <a:ext cx="1481956" cy="423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97BBBC9C-A759-4A84-B8DC-1F592113BDA8}" type="slidenum">
              <a:rPr lang="en-US" altLang="zh-CN"/>
              <a:pPr/>
              <a:t>37</a:t>
            </a:fld>
            <a:endParaRPr lang="en-US" altLang="zh-CN"/>
          </a:p>
        </p:txBody>
      </p:sp>
      <p:sp>
        <p:nvSpPr>
          <p:cNvPr id="203779" name="Rectangle 3"/>
          <p:cNvSpPr>
            <a:spLocks noGrp="1" noChangeArrowheads="1"/>
          </p:cNvSpPr>
          <p:nvPr>
            <p:ph type="body" sz="half" idx="4294967295"/>
          </p:nvPr>
        </p:nvSpPr>
        <p:spPr>
          <a:xfrm>
            <a:off x="539750" y="1844675"/>
            <a:ext cx="8604250" cy="3889375"/>
          </a:xfrm>
        </p:spPr>
        <p:txBody>
          <a:bodyPr/>
          <a:lstStyle/>
          <a:p>
            <a:r>
              <a:rPr lang="zh-CN" altLang="en-US" sz="2800" dirty="0">
                <a:latin typeface="Times New Roman" pitchFamily="18" charset="0"/>
              </a:rPr>
              <a:t>多项</a:t>
            </a:r>
            <a:r>
              <a:rPr lang="en-US" altLang="zh-CN" sz="2400" dirty="0">
                <a:latin typeface="Times New Roman" pitchFamily="18" charset="0"/>
              </a:rPr>
              <a:t>(Multinomial)</a:t>
            </a:r>
            <a:r>
              <a:rPr lang="zh-CN" altLang="en-US" sz="2800" dirty="0">
                <a:latin typeface="Times New Roman" pitchFamily="18" charset="0"/>
              </a:rPr>
              <a:t>随机试验是二项随机试验</a:t>
            </a:r>
            <a:r>
              <a:rPr lang="en-US" altLang="zh-CN" sz="2800" dirty="0">
                <a:latin typeface="Times New Roman" pitchFamily="18" charset="0"/>
              </a:rPr>
              <a:t>(</a:t>
            </a:r>
            <a:r>
              <a:rPr lang="zh-CN" altLang="en-US" sz="2800" dirty="0">
                <a:latin typeface="Times New Roman" pitchFamily="18" charset="0"/>
              </a:rPr>
              <a:t>贝努利试验</a:t>
            </a:r>
            <a:r>
              <a:rPr lang="en-US" altLang="zh-CN" sz="2800" dirty="0">
                <a:latin typeface="Times New Roman" pitchFamily="18" charset="0"/>
              </a:rPr>
              <a:t>)</a:t>
            </a:r>
            <a:r>
              <a:rPr lang="zh-CN" altLang="en-US" sz="2800" dirty="0">
                <a:latin typeface="Times New Roman" pitchFamily="18" charset="0"/>
              </a:rPr>
              <a:t>的扩展，一篇文档</a:t>
            </a:r>
            <a:r>
              <a:rPr lang="en-US" altLang="zh-CN" sz="2800" i="1" dirty="0">
                <a:latin typeface="Times New Roman" pitchFamily="18" charset="0"/>
              </a:rPr>
              <a:t>D</a:t>
            </a:r>
            <a:r>
              <a:rPr lang="zh-CN" altLang="en-US" sz="2800" dirty="0">
                <a:latin typeface="Times New Roman" pitchFamily="18" charset="0"/>
              </a:rPr>
              <a:t>可以看成多项随机试验的结果</a:t>
            </a:r>
          </a:p>
          <a:p>
            <a:pPr lvl="1"/>
            <a:r>
              <a:rPr lang="zh-CN" altLang="en-US" sz="2400" dirty="0">
                <a:latin typeface="Times New Roman" pitchFamily="18" charset="0"/>
              </a:rPr>
              <a:t>多项随机试验由</a:t>
            </a:r>
            <a:r>
              <a:rPr lang="en-US" altLang="zh-CN" sz="2400" i="1" dirty="0">
                <a:latin typeface="Times New Roman" pitchFamily="18" charset="0"/>
              </a:rPr>
              <a:t>n</a:t>
            </a:r>
            <a:r>
              <a:rPr lang="zh-CN" altLang="en-US" sz="2400" dirty="0">
                <a:latin typeface="Times New Roman" pitchFamily="18" charset="0"/>
              </a:rPr>
              <a:t>次相互独立的子试验组成</a:t>
            </a:r>
          </a:p>
          <a:p>
            <a:pPr lvl="1"/>
            <a:r>
              <a:rPr lang="zh-CN" altLang="en-US" sz="2400" dirty="0">
                <a:latin typeface="Times New Roman" pitchFamily="18" charset="0"/>
              </a:rPr>
              <a:t>每个子试验含有</a:t>
            </a:r>
            <a:r>
              <a:rPr lang="en-US" altLang="zh-CN" sz="2400" i="1" dirty="0">
                <a:latin typeface="Times New Roman" pitchFamily="18" charset="0"/>
              </a:rPr>
              <a:t>L</a:t>
            </a:r>
            <a:r>
              <a:rPr lang="zh-CN" altLang="en-US" sz="2400" dirty="0">
                <a:latin typeface="Times New Roman" pitchFamily="18" charset="0"/>
              </a:rPr>
              <a:t>个互斥且完备的可能结果</a:t>
            </a:r>
            <a:r>
              <a:rPr lang="en-US" altLang="zh-CN" sz="2400" i="1" dirty="0">
                <a:latin typeface="Times New Roman" pitchFamily="18" charset="0"/>
              </a:rPr>
              <a:t>w</a:t>
            </a:r>
            <a:r>
              <a:rPr lang="en-US" altLang="zh-CN" sz="2400" i="1" baseline="-25000" dirty="0">
                <a:latin typeface="Times New Roman" pitchFamily="18" charset="0"/>
              </a:rPr>
              <a:t>1</a:t>
            </a:r>
            <a:r>
              <a:rPr lang="en-US" altLang="zh-CN" sz="2400" i="1" dirty="0">
                <a:latin typeface="Times New Roman" pitchFamily="18" charset="0"/>
              </a:rPr>
              <a:t>,w</a:t>
            </a:r>
            <a:r>
              <a:rPr lang="en-US" altLang="zh-CN" sz="2400" i="1" baseline="-25000" dirty="0">
                <a:latin typeface="Times New Roman" pitchFamily="18" charset="0"/>
              </a:rPr>
              <a:t>2</a:t>
            </a:r>
            <a:r>
              <a:rPr lang="en-US" altLang="zh-CN" sz="2400" i="1" dirty="0">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L</a:t>
            </a:r>
            <a:r>
              <a:rPr lang="zh-CN" altLang="en-US" sz="2400" dirty="0">
                <a:latin typeface="Times New Roman" pitchFamily="18" charset="0"/>
              </a:rPr>
              <a:t>。如果</a:t>
            </a:r>
            <a:r>
              <a:rPr lang="en-US" altLang="zh-CN" sz="2400" i="1" dirty="0">
                <a:latin typeface="Times New Roman" pitchFamily="18" charset="0"/>
              </a:rPr>
              <a:t>L</a:t>
            </a:r>
            <a:r>
              <a:rPr lang="en-US" altLang="zh-CN" sz="2400" dirty="0">
                <a:latin typeface="Times New Roman" pitchFamily="18" charset="0"/>
              </a:rPr>
              <a:t>=2</a:t>
            </a:r>
            <a:r>
              <a:rPr lang="zh-CN" altLang="en-US" sz="2400" dirty="0">
                <a:latin typeface="Times New Roman" pitchFamily="18" charset="0"/>
              </a:rPr>
              <a:t>则是</a:t>
            </a:r>
            <a:r>
              <a:rPr lang="en-US" altLang="zh-CN" sz="2400" i="1" dirty="0">
                <a:latin typeface="Times New Roman" pitchFamily="18" charset="0"/>
              </a:rPr>
              <a:t>n</a:t>
            </a:r>
            <a:r>
              <a:rPr lang="zh-CN" altLang="en-US" sz="2400" dirty="0">
                <a:latin typeface="Times New Roman" pitchFamily="18" charset="0"/>
              </a:rPr>
              <a:t>重贝努利试验，对应二项分布</a:t>
            </a:r>
            <a:r>
              <a:rPr lang="en-US" altLang="zh-CN" sz="2400" i="1" dirty="0">
                <a:latin typeface="Times New Roman" pitchFamily="18" charset="0"/>
              </a:rPr>
              <a:t>B</a:t>
            </a:r>
            <a:r>
              <a:rPr lang="en-US" altLang="zh-CN" sz="2400" dirty="0">
                <a:latin typeface="Times New Roman" pitchFamily="18" charset="0"/>
              </a:rPr>
              <a:t>(</a:t>
            </a:r>
            <a:r>
              <a:rPr lang="en-US" altLang="zh-CN" sz="2400" i="1" dirty="0" err="1">
                <a:latin typeface="Times New Roman" pitchFamily="18" charset="0"/>
              </a:rPr>
              <a:t>n</a:t>
            </a:r>
            <a:r>
              <a:rPr lang="en-US" altLang="zh-CN" sz="2400" dirty="0" err="1">
                <a:latin typeface="Times New Roman" pitchFamily="18" charset="0"/>
              </a:rPr>
              <a:t>,</a:t>
            </a:r>
            <a:r>
              <a:rPr lang="en-US" altLang="zh-CN" sz="2400" i="1" dirty="0" err="1">
                <a:latin typeface="Times New Roman" pitchFamily="18" charset="0"/>
              </a:rPr>
              <a:t>p</a:t>
            </a:r>
            <a:r>
              <a:rPr lang="en-US" altLang="zh-CN" sz="2400" dirty="0">
                <a:latin typeface="Times New Roman" pitchFamily="18" charset="0"/>
              </a:rPr>
              <a:t>): P(</a:t>
            </a:r>
            <a:r>
              <a:rPr lang="en-US" altLang="zh-CN" sz="2400" i="1" dirty="0">
                <a:latin typeface="Times New Roman" pitchFamily="18" charset="0"/>
              </a:rPr>
              <a:t>X</a:t>
            </a:r>
            <a:r>
              <a:rPr lang="en-US" altLang="zh-CN" sz="2400" dirty="0">
                <a:latin typeface="Times New Roman" pitchFamily="18" charset="0"/>
              </a:rPr>
              <a:t>=</a:t>
            </a:r>
            <a:r>
              <a:rPr lang="en-US" altLang="zh-CN" sz="2400" i="1" dirty="0">
                <a:latin typeface="Times New Roman" pitchFamily="18" charset="0"/>
              </a:rPr>
              <a:t>k</a:t>
            </a:r>
            <a:r>
              <a:rPr lang="en-US" altLang="zh-CN" sz="2400" dirty="0">
                <a:latin typeface="Times New Roman" pitchFamily="18" charset="0"/>
              </a:rPr>
              <a:t>)=                           </a:t>
            </a:r>
          </a:p>
          <a:p>
            <a:pPr lvl="1"/>
            <a:r>
              <a:rPr lang="zh-CN" altLang="en-US" sz="2400" dirty="0">
                <a:latin typeface="Times New Roman" pitchFamily="18" charset="0"/>
              </a:rPr>
              <a:t>每个子试验中</a:t>
            </a:r>
            <a:r>
              <a:rPr lang="en-US" altLang="zh-CN" sz="2400" i="1" dirty="0" err="1">
                <a:latin typeface="Times New Roman" pitchFamily="18" charset="0"/>
              </a:rPr>
              <a:t>w</a:t>
            </a:r>
            <a:r>
              <a:rPr lang="en-US" altLang="zh-CN" sz="2400" i="1" baseline="-25000" dirty="0" err="1">
                <a:latin typeface="Times New Roman" pitchFamily="18" charset="0"/>
              </a:rPr>
              <a:t>i</a:t>
            </a:r>
            <a:r>
              <a:rPr lang="zh-CN" altLang="en-US" sz="2400" dirty="0">
                <a:latin typeface="Times New Roman" pitchFamily="18" charset="0"/>
              </a:rPr>
              <a:t>发生的概率不变，记为</a:t>
            </a:r>
          </a:p>
        </p:txBody>
      </p:sp>
      <p:graphicFrame>
        <p:nvGraphicFramePr>
          <p:cNvPr id="203780" name="Object 4"/>
          <p:cNvGraphicFramePr>
            <a:graphicFrameLocks noChangeAspect="1"/>
          </p:cNvGraphicFramePr>
          <p:nvPr/>
        </p:nvGraphicFramePr>
        <p:xfrm>
          <a:off x="6569298" y="4797152"/>
          <a:ext cx="234950" cy="432048"/>
        </p:xfrm>
        <a:graphic>
          <a:graphicData uri="http://schemas.openxmlformats.org/presentationml/2006/ole">
            <mc:AlternateContent xmlns:mc="http://schemas.openxmlformats.org/markup-compatibility/2006">
              <mc:Choice xmlns:v="urn:schemas-microsoft-com:vml" Requires="v">
                <p:oleObj spid="_x0000_s947237" name="Equation" r:id="rId6" imgW="152280" imgH="228600" progId="Equation.3">
                  <p:embed/>
                </p:oleObj>
              </mc:Choice>
              <mc:Fallback>
                <p:oleObj name="Equation" r:id="rId6" imgW="15228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9298" y="4797152"/>
                        <a:ext cx="23495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dirty="0"/>
              <a:t>多项随机试验</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506884" name="Object 4"/>
          <p:cNvGraphicFramePr>
            <a:graphicFrameLocks noGrp="1" noChangeAspect="1"/>
          </p:cNvGraphicFramePr>
          <p:nvPr>
            <p:ph idx="1"/>
          </p:nvPr>
        </p:nvGraphicFramePr>
        <p:xfrm>
          <a:off x="1043608" y="4581128"/>
          <a:ext cx="7738459" cy="1152128"/>
        </p:xfrm>
        <a:graphic>
          <a:graphicData uri="http://schemas.openxmlformats.org/presentationml/2006/ole">
            <mc:AlternateContent xmlns:mc="http://schemas.openxmlformats.org/markup-compatibility/2006">
              <mc:Choice xmlns:v="urn:schemas-microsoft-com:vml" Requires="v">
                <p:oleObj spid="_x0000_s948243" name="Equation" r:id="rId3" imgW="5117760" imgH="761760" progId="">
                  <p:embed/>
                </p:oleObj>
              </mc:Choice>
              <mc:Fallback>
                <p:oleObj name="Equation" r:id="rId3" imgW="5117760" imgH="7617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581128"/>
                        <a:ext cx="7738459"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fld id="{8654555F-0B72-4E4C-ABD7-ECAB03148187}" type="slidenum">
              <a:rPr lang="en-US" altLang="zh-CN"/>
              <a:pPr/>
              <a:t>38</a:t>
            </a:fld>
            <a:endParaRPr lang="en-US" altLang="zh-CN"/>
          </a:p>
        </p:txBody>
      </p:sp>
      <p:sp>
        <p:nvSpPr>
          <p:cNvPr id="506883" name="Rectangle 3"/>
          <p:cNvSpPr>
            <a:spLocks noGrp="1" noChangeArrowheads="1"/>
          </p:cNvSpPr>
          <p:nvPr>
            <p:ph type="body" sz="half" idx="4294967295"/>
          </p:nvPr>
        </p:nvSpPr>
        <p:spPr>
          <a:xfrm>
            <a:off x="611560" y="1700808"/>
            <a:ext cx="7560840" cy="4176464"/>
          </a:xfrm>
        </p:spPr>
        <p:txBody>
          <a:bodyPr/>
          <a:lstStyle/>
          <a:p>
            <a:r>
              <a:rPr lang="zh-CN" altLang="en-US" sz="2800" dirty="0">
                <a:latin typeface="Times New Roman" pitchFamily="18" charset="0"/>
              </a:rPr>
              <a:t>设随机变量</a:t>
            </a:r>
            <a:r>
              <a:rPr lang="en-US" altLang="zh-CN" sz="2800" i="1" dirty="0">
                <a:latin typeface="Times New Roman" pitchFamily="18" charset="0"/>
              </a:rPr>
              <a:t>X</a:t>
            </a:r>
            <a:r>
              <a:rPr lang="en-US" altLang="zh-CN" sz="2800" i="1" baseline="-25000" dirty="0">
                <a:latin typeface="Times New Roman" pitchFamily="18" charset="0"/>
              </a:rPr>
              <a:t>1</a:t>
            </a:r>
            <a:r>
              <a:rPr lang="en-US" altLang="zh-CN" sz="2800" i="1" dirty="0">
                <a:latin typeface="Times New Roman" pitchFamily="18" charset="0"/>
              </a:rPr>
              <a:t>,X</a:t>
            </a:r>
            <a:r>
              <a:rPr lang="en-US" altLang="zh-CN" sz="2800" i="1" baseline="-25000" dirty="0">
                <a:latin typeface="Times New Roman" pitchFamily="18" charset="0"/>
              </a:rPr>
              <a:t>2</a:t>
            </a:r>
            <a:r>
              <a:rPr lang="en-US" altLang="zh-CN" sz="2800" i="1" dirty="0">
                <a:latin typeface="Times New Roman" pitchFamily="18" charset="0"/>
              </a:rPr>
              <a:t>,…,X</a:t>
            </a:r>
            <a:r>
              <a:rPr lang="en-US" altLang="zh-CN" sz="2800" i="1" baseline="-25000" dirty="0">
                <a:latin typeface="Times New Roman" pitchFamily="18" charset="0"/>
              </a:rPr>
              <a:t>L</a:t>
            </a:r>
            <a:r>
              <a:rPr lang="zh-CN" altLang="en-US" sz="2800" dirty="0">
                <a:latin typeface="Times New Roman" pitchFamily="18" charset="0"/>
              </a:rPr>
              <a:t>用于记录</a:t>
            </a:r>
            <a:r>
              <a:rPr lang="en-US" altLang="zh-CN" sz="2800" i="1" dirty="0">
                <a:latin typeface="Times New Roman" pitchFamily="18" charset="0"/>
              </a:rPr>
              <a:t>n</a:t>
            </a:r>
            <a:r>
              <a:rPr lang="zh-CN" altLang="en-US" sz="2800" dirty="0">
                <a:latin typeface="Times New Roman" pitchFamily="18" charset="0"/>
              </a:rPr>
              <a:t>次子试验中</a:t>
            </a:r>
            <a:r>
              <a:rPr lang="en-US" altLang="zh-CN" sz="2800" i="1" dirty="0">
                <a:latin typeface="Times New Roman" pitchFamily="18" charset="0"/>
              </a:rPr>
              <a:t>w</a:t>
            </a:r>
            <a:r>
              <a:rPr lang="en-US" altLang="zh-CN" sz="2800" i="1" baseline="-25000" dirty="0">
                <a:latin typeface="Times New Roman" pitchFamily="18" charset="0"/>
              </a:rPr>
              <a:t>1</a:t>
            </a:r>
            <a:r>
              <a:rPr lang="en-US" altLang="zh-CN" sz="2800" i="1" dirty="0">
                <a:latin typeface="Times New Roman" pitchFamily="18" charset="0"/>
              </a:rPr>
              <a:t>,w</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w</a:t>
            </a:r>
            <a:r>
              <a:rPr lang="en-US" altLang="zh-CN" sz="2800" i="1" baseline="-25000" dirty="0" err="1">
                <a:latin typeface="Times New Roman" pitchFamily="18" charset="0"/>
              </a:rPr>
              <a:t>L</a:t>
            </a:r>
            <a:r>
              <a:rPr lang="zh-CN" altLang="en-US" sz="2800" dirty="0">
                <a:latin typeface="Times New Roman" pitchFamily="18" charset="0"/>
              </a:rPr>
              <a:t>的发生次数，实际记录值为</a:t>
            </a:r>
            <a:r>
              <a:rPr lang="en-US" altLang="zh-CN" sz="2800" i="1" dirty="0">
                <a:latin typeface="Times New Roman" pitchFamily="18" charset="0"/>
              </a:rPr>
              <a:t>x</a:t>
            </a:r>
            <a:r>
              <a:rPr lang="en-US" altLang="zh-CN" sz="2800" i="1" baseline="-25000" dirty="0">
                <a:latin typeface="Times New Roman" pitchFamily="18" charset="0"/>
              </a:rPr>
              <a:t>1</a:t>
            </a:r>
            <a:r>
              <a:rPr lang="en-US" altLang="zh-CN" sz="2800" i="1" dirty="0">
                <a:latin typeface="Times New Roman" pitchFamily="18" charset="0"/>
              </a:rPr>
              <a:t>,x</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x</a:t>
            </a:r>
            <a:r>
              <a:rPr lang="en-US" altLang="zh-CN" sz="2800" i="1" baseline="-25000" dirty="0" err="1">
                <a:latin typeface="Times New Roman" pitchFamily="18" charset="0"/>
              </a:rPr>
              <a:t>L</a:t>
            </a:r>
            <a:r>
              <a:rPr lang="zh-CN" altLang="en-US" sz="2800" dirty="0">
                <a:latin typeface="Times New Roman" pitchFamily="18" charset="0"/>
              </a:rPr>
              <a:t>， </a:t>
            </a:r>
            <a:r>
              <a:rPr lang="en-US" altLang="zh-CN" sz="2800" i="1" dirty="0">
                <a:latin typeface="Times New Roman" pitchFamily="18" charset="0"/>
              </a:rPr>
              <a:t>x</a:t>
            </a:r>
            <a:r>
              <a:rPr lang="en-US" altLang="zh-CN" sz="2800" i="1" baseline="-25000" dirty="0">
                <a:latin typeface="Times New Roman" pitchFamily="18" charset="0"/>
              </a:rPr>
              <a:t>1</a:t>
            </a:r>
            <a:r>
              <a:rPr lang="en-US" altLang="zh-CN" sz="2800" i="1" dirty="0">
                <a:latin typeface="Times New Roman" pitchFamily="18" charset="0"/>
              </a:rPr>
              <a:t>+x</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x</a:t>
            </a:r>
            <a:r>
              <a:rPr lang="en-US" altLang="zh-CN" sz="2800" i="1" baseline="-25000" dirty="0" err="1">
                <a:latin typeface="Times New Roman" pitchFamily="18" charset="0"/>
              </a:rPr>
              <a:t>L</a:t>
            </a:r>
            <a:r>
              <a:rPr lang="en-US" altLang="zh-CN" sz="2800" i="1" dirty="0">
                <a:latin typeface="Times New Roman" pitchFamily="18" charset="0"/>
              </a:rPr>
              <a:t>=n</a:t>
            </a:r>
            <a:r>
              <a:rPr lang="zh-CN" altLang="en-US" sz="2800" i="1" dirty="0">
                <a:latin typeface="Times New Roman" pitchFamily="18" charset="0"/>
              </a:rPr>
              <a:t>，</a:t>
            </a:r>
            <a:r>
              <a:rPr lang="zh-CN" altLang="en-US" sz="2800" dirty="0">
                <a:latin typeface="Times New Roman" pitchFamily="18" charset="0"/>
              </a:rPr>
              <a:t>如果某个</a:t>
            </a:r>
            <a:r>
              <a:rPr lang="en-US" altLang="zh-CN" sz="2800" i="1" dirty="0" err="1">
                <a:latin typeface="Times New Roman" pitchFamily="18" charset="0"/>
              </a:rPr>
              <a:t>w</a:t>
            </a:r>
            <a:r>
              <a:rPr lang="en-US" altLang="zh-CN" sz="2800" i="1" baseline="-25000" dirty="0" err="1">
                <a:latin typeface="Times New Roman" pitchFamily="18" charset="0"/>
              </a:rPr>
              <a:t>i</a:t>
            </a:r>
            <a:r>
              <a:rPr lang="zh-CN" altLang="en-US" sz="2800" dirty="0">
                <a:latin typeface="Times New Roman" pitchFamily="18" charset="0"/>
              </a:rPr>
              <a:t>不出现，则对应的</a:t>
            </a:r>
            <a:r>
              <a:rPr lang="en-US" altLang="zh-CN" sz="2800" i="1" dirty="0">
                <a:latin typeface="Times New Roman" pitchFamily="18" charset="0"/>
              </a:rPr>
              <a:t>x</a:t>
            </a:r>
            <a:r>
              <a:rPr lang="en-US" altLang="zh-CN" sz="2800" i="1" baseline="-25000" dirty="0">
                <a:latin typeface="Times New Roman" pitchFamily="18" charset="0"/>
              </a:rPr>
              <a:t>i</a:t>
            </a:r>
            <a:r>
              <a:rPr lang="en-US" altLang="zh-CN" sz="2800" i="1" dirty="0">
                <a:latin typeface="Times New Roman" pitchFamily="18" charset="0"/>
              </a:rPr>
              <a:t>=</a:t>
            </a:r>
            <a:r>
              <a:rPr lang="en-US" altLang="zh-CN" sz="2800" dirty="0">
                <a:latin typeface="Times New Roman" pitchFamily="18" charset="0"/>
              </a:rPr>
              <a:t>0</a:t>
            </a:r>
          </a:p>
          <a:p>
            <a:r>
              <a:rPr lang="zh-CN" altLang="en-US" sz="2800" dirty="0">
                <a:latin typeface="Times New Roman" pitchFamily="18" charset="0"/>
              </a:rPr>
              <a:t>则该多项随机试验中</a:t>
            </a:r>
            <a:r>
              <a:rPr lang="en-US" altLang="zh-CN" sz="2800" i="1" dirty="0">
                <a:latin typeface="Times New Roman" pitchFamily="18" charset="0"/>
              </a:rPr>
              <a:t>w</a:t>
            </a:r>
            <a:r>
              <a:rPr lang="en-US" altLang="zh-CN" sz="2800" i="1" baseline="-25000" dirty="0">
                <a:latin typeface="Times New Roman" pitchFamily="18" charset="0"/>
              </a:rPr>
              <a:t>1</a:t>
            </a:r>
            <a:r>
              <a:rPr lang="en-US" altLang="zh-CN" sz="2800" i="1" dirty="0">
                <a:latin typeface="Times New Roman" pitchFamily="18" charset="0"/>
              </a:rPr>
              <a:t>,w</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w</a:t>
            </a:r>
            <a:r>
              <a:rPr lang="en-US" altLang="zh-CN" sz="2800" i="1" baseline="-25000" dirty="0" err="1">
                <a:latin typeface="Times New Roman" pitchFamily="18" charset="0"/>
              </a:rPr>
              <a:t>L</a:t>
            </a:r>
            <a:r>
              <a:rPr lang="zh-CN" altLang="en-US" sz="2800" dirty="0">
                <a:latin typeface="Times New Roman" pitchFamily="18" charset="0"/>
              </a:rPr>
              <a:t>发生次数的联合分布是一个多项式分布：</a:t>
            </a:r>
          </a:p>
          <a:p>
            <a:endParaRPr lang="en-US" altLang="zh-C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ltLang="zh-CN" i="1" dirty="0">
                <a:latin typeface="Times New Roman" pitchFamily="18" charset="0"/>
              </a:rPr>
              <a:t>M</a:t>
            </a:r>
            <a:r>
              <a:rPr lang="en-US" altLang="zh-CN" i="1" baseline="-25000" dirty="0">
                <a:latin typeface="Times New Roman" pitchFamily="18" charset="0"/>
              </a:rPr>
              <a:t>D</a:t>
            </a:r>
            <a:r>
              <a:rPr lang="zh-CN" altLang="en-US" dirty="0"/>
              <a:t>的参数求解</a:t>
            </a:r>
          </a:p>
        </p:txBody>
      </p:sp>
      <p:sp>
        <p:nvSpPr>
          <p:cNvPr id="9" name="灯片编号占位符 7"/>
          <p:cNvSpPr>
            <a:spLocks noGrp="1"/>
          </p:cNvSpPr>
          <p:nvPr>
            <p:ph type="sldNum" sz="quarter" idx="12"/>
          </p:nvPr>
        </p:nvSpPr>
        <p:spPr/>
        <p:txBody>
          <a:bodyPr/>
          <a:lstStyle/>
          <a:p>
            <a:fld id="{11D0E797-A9AB-44E1-BDD8-682E8E85AC94}" type="slidenum">
              <a:rPr lang="en-US" altLang="zh-CN"/>
              <a:pPr/>
              <a:t>39</a:t>
            </a:fld>
            <a:endParaRPr lang="en-US" altLang="zh-CN"/>
          </a:p>
        </p:txBody>
      </p:sp>
      <p:sp>
        <p:nvSpPr>
          <p:cNvPr id="508931" name="Rectangle 3"/>
          <p:cNvSpPr>
            <a:spLocks noGrp="1" noChangeArrowheads="1"/>
          </p:cNvSpPr>
          <p:nvPr>
            <p:ph type="body" sz="half" idx="4294967295"/>
          </p:nvPr>
        </p:nvSpPr>
        <p:spPr>
          <a:xfrm>
            <a:off x="467544" y="1556792"/>
            <a:ext cx="7421562" cy="4896544"/>
          </a:xfrm>
        </p:spPr>
        <p:txBody>
          <a:bodyPr/>
          <a:lstStyle/>
          <a:p>
            <a:pPr>
              <a:lnSpc>
                <a:spcPct val="90000"/>
              </a:lnSpc>
            </a:pPr>
            <a:r>
              <a:rPr lang="zh-CN" altLang="en-US" sz="2400" dirty="0"/>
              <a:t>求解</a:t>
            </a:r>
          </a:p>
          <a:p>
            <a:pPr>
              <a:lnSpc>
                <a:spcPct val="90000"/>
              </a:lnSpc>
            </a:pPr>
            <a:endParaRPr lang="zh-CN" altLang="en-US" sz="2400" dirty="0"/>
          </a:p>
          <a:p>
            <a:pPr>
              <a:lnSpc>
                <a:spcPct val="90000"/>
              </a:lnSpc>
            </a:pPr>
            <a:endParaRPr lang="zh-CN" altLang="en-US" sz="2400" dirty="0"/>
          </a:p>
          <a:p>
            <a:pPr>
              <a:lnSpc>
                <a:spcPct val="90000"/>
              </a:lnSpc>
            </a:pPr>
            <a:endParaRPr lang="en-US" altLang="zh-CN" sz="2400" dirty="0"/>
          </a:p>
          <a:p>
            <a:pPr>
              <a:lnSpc>
                <a:spcPct val="90000"/>
              </a:lnSpc>
            </a:pPr>
            <a:r>
              <a:rPr lang="zh-CN" altLang="en-US" sz="2400" dirty="0"/>
              <a:t>条件极值问题，采用拉格朗日法求解，得到拉格朗日函数：</a:t>
            </a: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r>
              <a:rPr lang="zh-CN" altLang="en-US" sz="2400" dirty="0"/>
              <a:t>对每个</a:t>
            </a:r>
            <a:r>
              <a:rPr lang="el-GR" altLang="zh-CN" sz="2400" i="1" dirty="0">
                <a:latin typeface="Times New Roman" pitchFamily="18" charset="0"/>
              </a:rPr>
              <a:t>θ</a:t>
            </a:r>
            <a:r>
              <a:rPr lang="en-US" altLang="zh-CN" sz="2400" i="1" baseline="-25000" dirty="0" err="1">
                <a:latin typeface="Times New Roman" pitchFamily="18" charset="0"/>
              </a:rPr>
              <a:t>i</a:t>
            </a:r>
            <a:r>
              <a:rPr lang="zh-CN" altLang="en-US" sz="2400" dirty="0">
                <a:latin typeface="Times New Roman" pitchFamily="18" charset="0"/>
              </a:rPr>
              <a:t>求偏导，令其为</a:t>
            </a:r>
            <a:r>
              <a:rPr lang="en-US" altLang="zh-CN" sz="2400" dirty="0">
                <a:latin typeface="Times New Roman" pitchFamily="18" charset="0"/>
              </a:rPr>
              <a:t>0</a:t>
            </a:r>
            <a:r>
              <a:rPr lang="zh-CN" altLang="en-US" sz="2400" dirty="0">
                <a:latin typeface="Times New Roman" pitchFamily="18" charset="0"/>
              </a:rPr>
              <a:t>，解得：</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000" i="1" dirty="0">
              <a:latin typeface="Times New Roman" pitchFamily="18" charset="0"/>
            </a:endParaRPr>
          </a:p>
        </p:txBody>
      </p:sp>
      <p:graphicFrame>
        <p:nvGraphicFramePr>
          <p:cNvPr id="508937" name="Object 9"/>
          <p:cNvGraphicFramePr>
            <a:graphicFrameLocks noGrp="1" noChangeAspect="1"/>
          </p:cNvGraphicFramePr>
          <p:nvPr>
            <p:ph sz="quarter" idx="4294967295"/>
          </p:nvPr>
        </p:nvGraphicFramePr>
        <p:xfrm>
          <a:off x="2123726" y="5229200"/>
          <a:ext cx="4536506" cy="1080120"/>
        </p:xfrm>
        <a:graphic>
          <a:graphicData uri="http://schemas.openxmlformats.org/presentationml/2006/ole">
            <mc:AlternateContent xmlns:mc="http://schemas.openxmlformats.org/markup-compatibility/2006">
              <mc:Choice xmlns:v="urn:schemas-microsoft-com:vml" Requires="v">
                <p:oleObj spid="_x0000_s949320" name="Equation" r:id="rId3" imgW="2666880" imgH="634680" progId="">
                  <p:embed/>
                </p:oleObj>
              </mc:Choice>
              <mc:Fallback>
                <p:oleObj name="Equation" r:id="rId3" imgW="2666880" imgH="63468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6" y="5229200"/>
                        <a:ext cx="4536506" cy="1080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2051720" y="1484784"/>
          <a:ext cx="5316102" cy="829940"/>
        </p:xfrm>
        <a:graphic>
          <a:graphicData uri="http://schemas.openxmlformats.org/presentationml/2006/ole">
            <mc:AlternateContent xmlns:mc="http://schemas.openxmlformats.org/markup-compatibility/2006">
              <mc:Choice xmlns:v="urn:schemas-microsoft-com:vml" Requires="v">
                <p:oleObj spid="_x0000_s949321" name="公式" r:id="rId5" imgW="3009600" imgH="469800" progId="Equation.3">
                  <p:embed/>
                </p:oleObj>
              </mc:Choice>
              <mc:Fallback>
                <p:oleObj name="公式" r:id="rId5" imgW="3009600" imgH="4698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1484784"/>
                        <a:ext cx="5316102" cy="829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2123728" y="2420888"/>
          <a:ext cx="936104" cy="740175"/>
        </p:xfrm>
        <a:graphic>
          <a:graphicData uri="http://schemas.openxmlformats.org/presentationml/2006/ole">
            <mc:AlternateContent xmlns:mc="http://schemas.openxmlformats.org/markup-compatibility/2006">
              <mc:Choice xmlns:v="urn:schemas-microsoft-com:vml" Requires="v">
                <p:oleObj spid="_x0000_s949322" name="公式" r:id="rId7" imgW="545760" imgH="431640" progId="Equation.3">
                  <p:embed/>
                </p:oleObj>
              </mc:Choice>
              <mc:Fallback>
                <p:oleObj name="公式" r:id="rId7" imgW="545760" imgH="4316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2420888"/>
                        <a:ext cx="936104" cy="74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2195735" y="3717032"/>
          <a:ext cx="4680521" cy="916293"/>
        </p:xfrm>
        <a:graphic>
          <a:graphicData uri="http://schemas.openxmlformats.org/presentationml/2006/ole">
            <mc:AlternateContent xmlns:mc="http://schemas.openxmlformats.org/markup-compatibility/2006">
              <mc:Choice xmlns:v="urn:schemas-microsoft-com:vml" Requires="v">
                <p:oleObj spid="_x0000_s949323" name="公式" r:id="rId9" imgW="2400120" imgH="469800" progId="Equation.3">
                  <p:embed/>
                </p:oleObj>
              </mc:Choice>
              <mc:Fallback>
                <p:oleObj name="公式" r:id="rId9" imgW="2400120" imgH="4698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735" y="3717032"/>
                        <a:ext cx="4680521" cy="916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概率检索模型</a:t>
            </a:r>
          </a:p>
        </p:txBody>
      </p:sp>
      <p:sp>
        <p:nvSpPr>
          <p:cNvPr id="3" name="内容占位符 2"/>
          <p:cNvSpPr>
            <a:spLocks noGrp="1"/>
          </p:cNvSpPr>
          <p:nvPr>
            <p:ph idx="1"/>
          </p:nvPr>
        </p:nvSpPr>
        <p:spPr/>
        <p:txBody>
          <a:bodyPr/>
          <a:lstStyle/>
          <a:p>
            <a:r>
              <a:rPr lang="zh-CN" altLang="en-US" dirty="0"/>
              <a:t>概率检索模型是通过概率的方法将查询和文档联系起来</a:t>
            </a:r>
          </a:p>
          <a:p>
            <a:pPr lvl="1"/>
            <a:r>
              <a:rPr lang="zh-CN" altLang="en-US" dirty="0"/>
              <a:t>定义</a:t>
            </a:r>
            <a:r>
              <a:rPr lang="en-US" altLang="zh-CN" dirty="0"/>
              <a:t>3</a:t>
            </a:r>
            <a:r>
              <a:rPr lang="zh-CN" altLang="en-US" dirty="0"/>
              <a:t>个随机变量</a:t>
            </a:r>
            <a:r>
              <a:rPr lang="en-US" altLang="zh-CN" i="1" dirty="0"/>
              <a:t>R</a:t>
            </a:r>
            <a:r>
              <a:rPr lang="zh-CN" altLang="en-US" dirty="0"/>
              <a:t>、</a:t>
            </a:r>
            <a:r>
              <a:rPr lang="en-US" altLang="zh-CN" i="1" dirty="0"/>
              <a:t>Q</a:t>
            </a:r>
            <a:r>
              <a:rPr lang="zh-CN" altLang="en-US" dirty="0"/>
              <a:t>、</a:t>
            </a:r>
            <a:r>
              <a:rPr lang="en-US" altLang="zh-CN" i="1" dirty="0"/>
              <a:t>D</a:t>
            </a:r>
            <a:r>
              <a:rPr lang="zh-CN" altLang="en-US" dirty="0"/>
              <a:t>：相关度</a:t>
            </a:r>
            <a:r>
              <a:rPr lang="en-US" altLang="zh-CN" i="1" dirty="0"/>
              <a:t>R</a:t>
            </a:r>
            <a:r>
              <a:rPr lang="en-US" altLang="zh-CN" dirty="0"/>
              <a:t>={0,1}</a:t>
            </a:r>
            <a:r>
              <a:rPr lang="zh-CN" altLang="en-US" dirty="0"/>
              <a:t>，查询</a:t>
            </a:r>
            <a:r>
              <a:rPr lang="en-US" altLang="zh-CN" i="1" dirty="0"/>
              <a:t>Q</a:t>
            </a:r>
            <a:r>
              <a:rPr lang="en-US" altLang="zh-CN" dirty="0"/>
              <a:t>={</a:t>
            </a:r>
            <a:r>
              <a:rPr lang="en-US" altLang="zh-CN" i="1" dirty="0"/>
              <a:t>q</a:t>
            </a:r>
            <a:r>
              <a:rPr lang="en-US" altLang="zh-CN" i="1" baseline="-25000" dirty="0"/>
              <a:t>1</a:t>
            </a:r>
            <a:r>
              <a:rPr lang="en-US" altLang="zh-CN" dirty="0"/>
              <a:t>,</a:t>
            </a:r>
            <a:r>
              <a:rPr lang="en-US" altLang="zh-CN" i="1" dirty="0"/>
              <a:t>q</a:t>
            </a:r>
            <a:r>
              <a:rPr lang="en-US" altLang="zh-CN" i="1" baseline="-25000" dirty="0"/>
              <a:t>2</a:t>
            </a:r>
            <a:r>
              <a:rPr lang="en-US" altLang="zh-CN" dirty="0"/>
              <a:t>,…}</a:t>
            </a:r>
            <a:r>
              <a:rPr lang="zh-CN" altLang="en-US" dirty="0"/>
              <a:t>，文档</a:t>
            </a:r>
            <a:r>
              <a:rPr lang="en-US" altLang="zh-CN" i="1" dirty="0"/>
              <a:t>D</a:t>
            </a:r>
            <a:r>
              <a:rPr lang="en-US" altLang="zh-CN" dirty="0"/>
              <a:t>={</a:t>
            </a:r>
            <a:r>
              <a:rPr lang="en-US" altLang="zh-CN" i="1" dirty="0"/>
              <a:t>d</a:t>
            </a:r>
            <a:r>
              <a:rPr lang="en-US" altLang="zh-CN" i="1" baseline="-25000" dirty="0"/>
              <a:t>1</a:t>
            </a:r>
            <a:r>
              <a:rPr lang="en-US" altLang="zh-CN" i="1" dirty="0"/>
              <a:t>,d</a:t>
            </a:r>
            <a:r>
              <a:rPr lang="en-US" altLang="zh-CN" i="1" baseline="-25000" dirty="0"/>
              <a:t>2</a:t>
            </a:r>
            <a:r>
              <a:rPr lang="en-US" altLang="zh-CN" i="1" dirty="0"/>
              <a:t>,</a:t>
            </a:r>
            <a:r>
              <a:rPr lang="en-US" altLang="zh-CN" dirty="0"/>
              <a:t>…}</a:t>
            </a:r>
            <a:r>
              <a:rPr lang="zh-CN" altLang="en-US" dirty="0"/>
              <a:t>，则可以通过计算条件概率</a:t>
            </a:r>
            <a:r>
              <a:rPr lang="en-US" altLang="zh-CN" i="1" dirty="0"/>
              <a:t>P</a:t>
            </a:r>
            <a:r>
              <a:rPr lang="en-US" altLang="zh-CN" dirty="0"/>
              <a:t>(</a:t>
            </a:r>
            <a:r>
              <a:rPr lang="en-US" altLang="zh-CN" i="1" dirty="0"/>
              <a:t>R</a:t>
            </a:r>
            <a:r>
              <a:rPr lang="en-US" altLang="zh-CN" dirty="0"/>
              <a:t>=1|</a:t>
            </a:r>
            <a:r>
              <a:rPr lang="en-US" altLang="zh-CN" i="1" dirty="0"/>
              <a:t>Q</a:t>
            </a:r>
            <a:r>
              <a:rPr lang="en-US" altLang="zh-CN" dirty="0"/>
              <a:t>=</a:t>
            </a:r>
            <a:r>
              <a:rPr lang="en-US" altLang="zh-CN" i="1" dirty="0" err="1"/>
              <a:t>q</a:t>
            </a:r>
            <a:r>
              <a:rPr lang="en-US" altLang="zh-CN" dirty="0" err="1"/>
              <a:t>,</a:t>
            </a:r>
            <a:r>
              <a:rPr lang="en-US" altLang="zh-CN" i="1" dirty="0" err="1"/>
              <a:t>D</a:t>
            </a:r>
            <a:r>
              <a:rPr lang="en-US" altLang="zh-CN" dirty="0"/>
              <a:t>=</a:t>
            </a:r>
            <a:r>
              <a:rPr lang="en-US" altLang="zh-CN" i="1" dirty="0"/>
              <a:t>d</a:t>
            </a:r>
            <a:r>
              <a:rPr lang="en-US" altLang="zh-CN" dirty="0"/>
              <a:t>)</a:t>
            </a:r>
            <a:r>
              <a:rPr lang="zh-CN" altLang="en-US" dirty="0"/>
              <a:t>来度量文档和查询的相关度。</a:t>
            </a:r>
          </a:p>
          <a:p>
            <a:r>
              <a:rPr lang="zh-CN" altLang="en-US" dirty="0"/>
              <a:t>概率模型包括一系列模型，如</a:t>
            </a:r>
            <a:r>
              <a:rPr lang="en-US" altLang="zh-CN" dirty="0"/>
              <a:t>Logistic Regression(</a:t>
            </a:r>
            <a:r>
              <a:rPr lang="zh-CN" altLang="en-US" dirty="0"/>
              <a:t>回归</a:t>
            </a:r>
            <a:r>
              <a:rPr lang="en-US" altLang="zh-CN" dirty="0"/>
              <a:t>)</a:t>
            </a:r>
            <a:r>
              <a:rPr lang="zh-CN" altLang="en-US" dirty="0"/>
              <a:t>模型及最经典的二值独立概率模型</a:t>
            </a:r>
            <a:r>
              <a:rPr lang="en-US" altLang="zh-CN" dirty="0"/>
              <a:t>BIM</a:t>
            </a:r>
            <a:r>
              <a:rPr lang="zh-CN" altLang="en-US" dirty="0"/>
              <a:t>、</a:t>
            </a:r>
            <a:r>
              <a:rPr lang="en-US" altLang="zh-CN" dirty="0"/>
              <a:t>BM25</a:t>
            </a:r>
            <a:r>
              <a:rPr lang="zh-CN" altLang="en-US" dirty="0"/>
              <a:t>模型等等</a:t>
            </a:r>
            <a:r>
              <a:rPr lang="en-US" altLang="zh-CN" dirty="0"/>
              <a:t>(</a:t>
            </a:r>
            <a:r>
              <a:rPr lang="zh-CN" altLang="en-US" dirty="0"/>
              <a:t>还有贝叶斯网络模型</a:t>
            </a:r>
            <a:r>
              <a:rPr lang="en-US" altLang="zh-CN" dirty="0"/>
              <a:t>)</a:t>
            </a:r>
            <a:r>
              <a:rPr lang="zh-CN" altLang="en-US" dirty="0"/>
              <a:t>。</a:t>
            </a:r>
            <a:endParaRPr lang="en-US" altLang="zh-CN" dirty="0"/>
          </a:p>
          <a:p>
            <a:r>
              <a:rPr lang="en-US" altLang="zh-CN" dirty="0"/>
              <a:t>1998</a:t>
            </a:r>
            <a:r>
              <a:rPr lang="zh-CN" altLang="en-US" dirty="0"/>
              <a:t>出现的基于统计语言建模的信息检索模型本质上也是概率模型的一种。</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a:t>
            </a:r>
            <a:r>
              <a:rPr lang="en-US" altLang="zh-CN" dirty="0"/>
              <a:t>MLE</a:t>
            </a:r>
            <a:r>
              <a:rPr lang="zh-CN" altLang="en-US" dirty="0"/>
              <a:t>估计的例子</a:t>
            </a:r>
          </a:p>
        </p:txBody>
      </p:sp>
      <p:sp>
        <p:nvSpPr>
          <p:cNvPr id="3" name="内容占位符 2"/>
          <p:cNvSpPr>
            <a:spLocks noGrp="1"/>
          </p:cNvSpPr>
          <p:nvPr>
            <p:ph idx="1"/>
          </p:nvPr>
        </p:nvSpPr>
        <p:spPr/>
        <p:txBody>
          <a:bodyPr/>
          <a:lstStyle/>
          <a:p>
            <a:pPr>
              <a:lnSpc>
                <a:spcPct val="90000"/>
              </a:lnSpc>
            </a:pPr>
            <a:r>
              <a:rPr lang="en-US" altLang="zh-CN" i="1" dirty="0"/>
              <a:t>D</a:t>
            </a:r>
            <a:r>
              <a:rPr lang="en-US" altLang="zh-CN" dirty="0"/>
              <a:t> = (&lt;</a:t>
            </a:r>
            <a:r>
              <a:rPr lang="zh-CN" altLang="en-US" dirty="0"/>
              <a:t>我</a:t>
            </a:r>
            <a:r>
              <a:rPr lang="en-US" altLang="zh-CN" dirty="0"/>
              <a:t>,1&gt;,&lt;</a:t>
            </a:r>
            <a:r>
              <a:rPr lang="zh-CN" altLang="en-US" dirty="0"/>
              <a:t>喜欢</a:t>
            </a:r>
            <a:r>
              <a:rPr lang="en-US" altLang="zh-CN" dirty="0"/>
              <a:t>,1&gt;,&lt;</a:t>
            </a:r>
            <a:r>
              <a:rPr lang="zh-CN" altLang="en-US" dirty="0"/>
              <a:t>基于</a:t>
            </a:r>
            <a:r>
              <a:rPr lang="en-US" altLang="zh-CN" dirty="0"/>
              <a:t>,1&gt;,&lt;</a:t>
            </a:r>
            <a:r>
              <a:rPr lang="zh-CN" altLang="en-US" dirty="0"/>
              <a:t>统计</a:t>
            </a:r>
            <a:r>
              <a:rPr lang="en-US" altLang="zh-CN" dirty="0"/>
              <a:t>,1&gt;,&lt;</a:t>
            </a:r>
            <a:r>
              <a:rPr lang="zh-CN" altLang="en-US" dirty="0"/>
              <a:t>语言</a:t>
            </a:r>
            <a:r>
              <a:rPr lang="en-US" altLang="zh-CN" dirty="0"/>
              <a:t>,1&gt;, &lt;</a:t>
            </a:r>
            <a:r>
              <a:rPr lang="zh-CN" altLang="en-US" dirty="0"/>
              <a:t>模型</a:t>
            </a:r>
            <a:r>
              <a:rPr lang="en-US" altLang="zh-CN" dirty="0"/>
              <a:t>,2&gt;,&lt;</a:t>
            </a:r>
            <a:r>
              <a:rPr lang="zh-CN" altLang="en-US" dirty="0"/>
              <a:t>的</a:t>
            </a:r>
            <a:r>
              <a:rPr lang="en-US" altLang="zh-CN" dirty="0"/>
              <a:t>,1&gt;,&lt;</a:t>
            </a:r>
            <a:r>
              <a:rPr lang="zh-CN" altLang="en-US" dirty="0"/>
              <a:t>信息</a:t>
            </a:r>
            <a:r>
              <a:rPr lang="en-US" altLang="zh-CN" dirty="0"/>
              <a:t>,1&gt;,&lt;</a:t>
            </a:r>
            <a:r>
              <a:rPr lang="zh-CN" altLang="en-US" dirty="0"/>
              <a:t>检索</a:t>
            </a:r>
            <a:r>
              <a:rPr lang="en-US" altLang="zh-CN" dirty="0"/>
              <a:t>,1&gt;) </a:t>
            </a:r>
          </a:p>
          <a:p>
            <a:pPr>
              <a:lnSpc>
                <a:spcPct val="90000"/>
              </a:lnSpc>
            </a:pPr>
            <a:endParaRPr lang="en-US" altLang="zh-CN" dirty="0">
              <a:sym typeface="Wingdings" pitchFamily="2" charset="2"/>
            </a:endParaRPr>
          </a:p>
          <a:p>
            <a:pPr>
              <a:lnSpc>
                <a:spcPct val="90000"/>
              </a:lnSpc>
            </a:pPr>
            <a:r>
              <a:rPr lang="zh-CN" altLang="en-US" dirty="0">
                <a:sym typeface="Wingdings" pitchFamily="2" charset="2"/>
              </a:rPr>
              <a:t>采用</a:t>
            </a:r>
            <a:r>
              <a:rPr lang="en-US" altLang="zh-CN" dirty="0">
                <a:sym typeface="Wingdings" pitchFamily="2" charset="2"/>
              </a:rPr>
              <a:t>MLE</a:t>
            </a:r>
            <a:r>
              <a:rPr lang="zh-CN" altLang="en-US" dirty="0">
                <a:sym typeface="Wingdings" pitchFamily="2" charset="2"/>
              </a:rPr>
              <a:t>估计有：</a:t>
            </a:r>
            <a:r>
              <a:rPr lang="en-US" altLang="zh-CN" dirty="0">
                <a:sym typeface="Wingdings" pitchFamily="2" charset="2"/>
              </a:rPr>
              <a:t> </a:t>
            </a:r>
            <a:r>
              <a:rPr lang="en-US" altLang="zh-CN" i="1" dirty="0"/>
              <a:t>     </a:t>
            </a:r>
          </a:p>
          <a:p>
            <a:pPr>
              <a:lnSpc>
                <a:spcPct val="90000"/>
              </a:lnSpc>
              <a:buNone/>
            </a:pPr>
            <a:r>
              <a:rPr lang="en-US" altLang="zh-CN" dirty="0"/>
              <a:t>         </a:t>
            </a:r>
            <a:r>
              <a:rPr lang="en-US" altLang="zh-CN" i="1" dirty="0"/>
              <a:t>P</a:t>
            </a:r>
            <a:r>
              <a:rPr lang="en-US" altLang="zh-CN" dirty="0"/>
              <a:t>(</a:t>
            </a:r>
            <a:r>
              <a:rPr lang="zh-CN" altLang="en-US" dirty="0"/>
              <a:t>我</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喜欢</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基于</a:t>
            </a:r>
            <a:r>
              <a:rPr lang="en-US" altLang="zh-CN" dirty="0"/>
              <a:t>|</a:t>
            </a:r>
            <a:r>
              <a:rPr lang="en-US" altLang="zh-CN" i="1" dirty="0"/>
              <a:t>M</a:t>
            </a:r>
            <a:r>
              <a:rPr lang="en-US" altLang="zh-CN" i="1" baseline="-25000" dirty="0"/>
              <a:t>D</a:t>
            </a:r>
            <a:r>
              <a:rPr lang="en-US" altLang="zh-CN" dirty="0"/>
              <a:t>)</a:t>
            </a:r>
          </a:p>
          <a:p>
            <a:pPr>
              <a:lnSpc>
                <a:spcPct val="90000"/>
              </a:lnSpc>
              <a:buNone/>
            </a:pPr>
            <a:r>
              <a:rPr lang="en-US" altLang="zh-CN" dirty="0"/>
              <a:t>      =</a:t>
            </a:r>
            <a:r>
              <a:rPr lang="en-US" altLang="zh-CN" i="1" dirty="0"/>
              <a:t>P</a:t>
            </a:r>
            <a:r>
              <a:rPr lang="en-US" altLang="zh-CN" dirty="0"/>
              <a:t>(</a:t>
            </a:r>
            <a:r>
              <a:rPr lang="zh-CN" altLang="en-US" dirty="0"/>
              <a:t>统计</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语言</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的</a:t>
            </a:r>
            <a:r>
              <a:rPr lang="en-US" altLang="zh-CN" dirty="0"/>
              <a:t>|</a:t>
            </a:r>
            <a:r>
              <a:rPr lang="en-US" altLang="zh-CN" i="1" dirty="0"/>
              <a:t>M</a:t>
            </a:r>
            <a:r>
              <a:rPr lang="en-US" altLang="zh-CN" i="1" baseline="-25000" dirty="0"/>
              <a:t>D</a:t>
            </a:r>
            <a:r>
              <a:rPr lang="en-US" altLang="zh-CN" dirty="0"/>
              <a:t>)</a:t>
            </a:r>
          </a:p>
          <a:p>
            <a:pPr>
              <a:lnSpc>
                <a:spcPct val="90000"/>
              </a:lnSpc>
              <a:buNone/>
            </a:pPr>
            <a:r>
              <a:rPr lang="en-US" altLang="zh-CN" dirty="0"/>
              <a:t>      =</a:t>
            </a:r>
            <a:r>
              <a:rPr lang="en-US" altLang="zh-CN" i="1" dirty="0"/>
              <a:t>P</a:t>
            </a:r>
            <a:r>
              <a:rPr lang="en-US" altLang="zh-CN" dirty="0"/>
              <a:t>(</a:t>
            </a:r>
            <a:r>
              <a:rPr lang="zh-CN" altLang="en-US" dirty="0"/>
              <a:t>信息</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检索</a:t>
            </a:r>
            <a:r>
              <a:rPr lang="en-US" altLang="zh-CN" dirty="0"/>
              <a:t>|</a:t>
            </a:r>
            <a:r>
              <a:rPr lang="en-US" altLang="zh-CN" i="1" dirty="0"/>
              <a:t>M</a:t>
            </a:r>
            <a:r>
              <a:rPr lang="en-US" altLang="zh-CN" i="1" baseline="-25000" dirty="0"/>
              <a:t>D</a:t>
            </a:r>
            <a:r>
              <a:rPr lang="en-US" altLang="zh-CN" dirty="0"/>
              <a:t>)=0.1</a:t>
            </a:r>
          </a:p>
          <a:p>
            <a:pPr>
              <a:lnSpc>
                <a:spcPct val="90000"/>
              </a:lnSpc>
              <a:buNone/>
            </a:pPr>
            <a:endParaRPr lang="en-US" altLang="zh-CN" dirty="0"/>
          </a:p>
          <a:p>
            <a:pPr>
              <a:lnSpc>
                <a:spcPct val="90000"/>
              </a:lnSpc>
              <a:buNone/>
            </a:pPr>
            <a:r>
              <a:rPr lang="en-US" altLang="zh-CN" dirty="0"/>
              <a:t>         P(</a:t>
            </a:r>
            <a:r>
              <a:rPr lang="zh-CN" altLang="en-US" dirty="0"/>
              <a:t>模型</a:t>
            </a:r>
            <a:r>
              <a:rPr lang="en-US" altLang="zh-CN" dirty="0"/>
              <a:t>|</a:t>
            </a:r>
            <a:r>
              <a:rPr lang="en-US" altLang="zh-CN" i="1" dirty="0"/>
              <a:t>M</a:t>
            </a:r>
            <a:r>
              <a:rPr lang="en-US" altLang="zh-CN" i="1" baseline="-25000" dirty="0"/>
              <a:t>D</a:t>
            </a:r>
            <a:r>
              <a:rPr lang="en-US" altLang="zh-CN" dirty="0"/>
              <a:t>)=0.2</a:t>
            </a:r>
          </a:p>
          <a:p>
            <a:pPr>
              <a:lnSpc>
                <a:spcPct val="90000"/>
              </a:lnSpc>
              <a:buNone/>
            </a:pPr>
            <a:endParaRPr lang="en-US" altLang="zh-CN" dirty="0"/>
          </a:p>
          <a:p>
            <a:pPr>
              <a:lnSpc>
                <a:spcPct val="90000"/>
              </a:lnSpc>
              <a:buNone/>
            </a:pPr>
            <a:r>
              <a:rPr lang="en-US" altLang="zh-CN" dirty="0"/>
              <a:t>         </a:t>
            </a:r>
            <a:r>
              <a:rPr lang="zh-CN" altLang="en-US" dirty="0"/>
              <a:t>其他词项的概率为</a:t>
            </a:r>
            <a:r>
              <a:rPr lang="en-US" altLang="zh-CN" dirty="0"/>
              <a:t>0</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ltLang="zh-CN">
                <a:latin typeface="Times New Roman" pitchFamily="18" charset="0"/>
              </a:rPr>
              <a:t>MLE</a:t>
            </a:r>
            <a:r>
              <a:rPr lang="zh-CN" altLang="en-US"/>
              <a:t>估计的零概率问题</a:t>
            </a:r>
          </a:p>
        </p:txBody>
      </p:sp>
      <p:sp>
        <p:nvSpPr>
          <p:cNvPr id="513027" name="Rectangle 3"/>
          <p:cNvSpPr>
            <a:spLocks noGrp="1" noChangeArrowheads="1"/>
          </p:cNvSpPr>
          <p:nvPr>
            <p:ph idx="1"/>
          </p:nvPr>
        </p:nvSpPr>
        <p:spPr>
          <a:xfrm>
            <a:off x="611560" y="1844824"/>
            <a:ext cx="7772400" cy="3617913"/>
          </a:xfrm>
        </p:spPr>
        <p:txBody>
          <a:bodyPr/>
          <a:lstStyle/>
          <a:p>
            <a:r>
              <a:rPr lang="zh-CN" altLang="en-US" dirty="0">
                <a:latin typeface="Times New Roman" pitchFamily="18" charset="0"/>
              </a:rPr>
              <a:t>对于任意不属于</a:t>
            </a:r>
            <a:r>
              <a:rPr lang="en-US" altLang="zh-CN" i="1" dirty="0">
                <a:latin typeface="Times New Roman" pitchFamily="18" charset="0"/>
              </a:rPr>
              <a:t>D</a:t>
            </a:r>
            <a:r>
              <a:rPr lang="zh-CN" altLang="en-US" dirty="0">
                <a:latin typeface="Times New Roman" pitchFamily="18" charset="0"/>
              </a:rPr>
              <a:t>的</a:t>
            </a:r>
            <a:r>
              <a:rPr lang="zh-CN" altLang="en-US" dirty="0"/>
              <a:t>词项</a:t>
            </a:r>
            <a:r>
              <a:rPr lang="zh-CN" altLang="en-US" dirty="0">
                <a:latin typeface="Times New Roman" pitchFamily="18" charset="0"/>
              </a:rPr>
              <a:t>，其概率的</a:t>
            </a:r>
            <a:r>
              <a:rPr lang="en-US" altLang="zh-CN" dirty="0">
                <a:latin typeface="Times New Roman" pitchFamily="18" charset="0"/>
              </a:rPr>
              <a:t>MLE</a:t>
            </a:r>
            <a:r>
              <a:rPr lang="zh-CN" altLang="en-US" dirty="0">
                <a:latin typeface="Times New Roman" pitchFamily="18" charset="0"/>
              </a:rPr>
              <a:t>估计值为</a:t>
            </a:r>
            <a:r>
              <a:rPr lang="en-US" altLang="zh-CN" dirty="0">
                <a:latin typeface="Times New Roman" pitchFamily="18" charset="0"/>
              </a:rPr>
              <a:t>0(</a:t>
            </a:r>
            <a:r>
              <a:rPr lang="zh-CN" altLang="en-US" dirty="0">
                <a:latin typeface="Times New Roman" pitchFamily="18" charset="0"/>
              </a:rPr>
              <a:t>数据的稀疏性</a:t>
            </a:r>
            <a:r>
              <a:rPr lang="en-US" altLang="zh-CN" dirty="0">
                <a:latin typeface="Times New Roman" pitchFamily="18" charset="0"/>
              </a:rPr>
              <a:t>)</a:t>
            </a:r>
            <a:r>
              <a:rPr lang="zh-CN" altLang="en-US" dirty="0">
                <a:latin typeface="Times New Roman" pitchFamily="18" charset="0"/>
              </a:rPr>
              <a:t>。然而，样本</a:t>
            </a:r>
            <a:r>
              <a:rPr lang="en-US" altLang="zh-CN" i="1" dirty="0">
                <a:latin typeface="Times New Roman" pitchFamily="18" charset="0"/>
              </a:rPr>
              <a:t>D</a:t>
            </a:r>
            <a:r>
              <a:rPr lang="zh-CN" altLang="en-US" dirty="0">
                <a:latin typeface="Times New Roman" pitchFamily="18" charset="0"/>
              </a:rPr>
              <a:t>中不出现的词，并不代表在新文本中不出现。</a:t>
            </a:r>
            <a:endParaRPr lang="en-US" altLang="zh-CN" dirty="0">
              <a:latin typeface="Times New Roman" pitchFamily="18" charset="0"/>
            </a:endParaRPr>
          </a:p>
          <a:p>
            <a:endParaRPr lang="zh-CN" altLang="en-US" dirty="0">
              <a:latin typeface="Times New Roman" pitchFamily="18" charset="0"/>
            </a:endParaRPr>
          </a:p>
          <a:p>
            <a:r>
              <a:rPr lang="zh-CN" altLang="en-US" dirty="0">
                <a:latin typeface="Times New Roman" pitchFamily="18" charset="0"/>
              </a:rPr>
              <a:t>类比：作者写的一篇文章里面不用某个词，并不代表以后不用这个词</a:t>
            </a:r>
            <a:endParaRPr lang="zh-CN" altLang="en-US" dirty="0">
              <a:latin typeface="Times New Roman" pitchFamily="18" charset="0"/>
              <a:ea typeface="方正舒体" pitchFamily="2" charset="-122"/>
            </a:endParaRPr>
          </a:p>
        </p:txBody>
      </p:sp>
      <p:sp>
        <p:nvSpPr>
          <p:cNvPr id="6" name="灯片编号占位符 5"/>
          <p:cNvSpPr>
            <a:spLocks noGrp="1"/>
          </p:cNvSpPr>
          <p:nvPr>
            <p:ph type="sldNum" sz="quarter" idx="12"/>
          </p:nvPr>
        </p:nvSpPr>
        <p:spPr/>
        <p:txBody>
          <a:bodyPr/>
          <a:lstStyle/>
          <a:p>
            <a:fld id="{7F254529-F4EE-421B-A4EB-A22395E23026}" type="slidenum">
              <a:rPr lang="en-US" altLang="zh-CN"/>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3568" y="476672"/>
            <a:ext cx="6769100" cy="863600"/>
          </a:xfrm>
        </p:spPr>
        <p:txBody>
          <a:bodyPr/>
          <a:lstStyle/>
          <a:p>
            <a:r>
              <a:rPr lang="en-US" altLang="zh-CN" dirty="0">
                <a:latin typeface="Times New Roman" pitchFamily="18" charset="0"/>
              </a:rPr>
              <a:t>MLE</a:t>
            </a:r>
            <a:r>
              <a:rPr lang="zh-CN" altLang="en-US" dirty="0"/>
              <a:t>估计零概率的一个例子</a:t>
            </a:r>
          </a:p>
        </p:txBody>
      </p:sp>
      <p:sp>
        <p:nvSpPr>
          <p:cNvPr id="197635" name="Rectangle 3"/>
          <p:cNvSpPr>
            <a:spLocks noGrp="1" noChangeArrowheads="1"/>
          </p:cNvSpPr>
          <p:nvPr>
            <p:ph idx="1"/>
          </p:nvPr>
        </p:nvSpPr>
        <p:spPr>
          <a:xfrm>
            <a:off x="539552" y="1700808"/>
            <a:ext cx="7177087" cy="3200400"/>
          </a:xfrm>
        </p:spPr>
        <p:txBody>
          <a:bodyPr/>
          <a:lstStyle/>
          <a:p>
            <a:r>
              <a:rPr lang="zh-CN" altLang="en-US" dirty="0">
                <a:latin typeface="Times New Roman" pitchFamily="18" charset="0"/>
              </a:rPr>
              <a:t>一个不规则的骰子，分别用</a:t>
            </a:r>
            <a:r>
              <a:rPr lang="en-US" altLang="zh-CN" dirty="0">
                <a:latin typeface="Times New Roman" pitchFamily="18" charset="0"/>
              </a:rPr>
              <a:t>1-6</a:t>
            </a:r>
            <a:r>
              <a:rPr lang="zh-CN" altLang="en-US" dirty="0">
                <a:latin typeface="Times New Roman" pitchFamily="18" charset="0"/>
              </a:rPr>
              <a:t>之间的</a:t>
            </a:r>
            <a:r>
              <a:rPr lang="en-US" altLang="zh-CN" dirty="0">
                <a:latin typeface="Times New Roman" pitchFamily="18" charset="0"/>
              </a:rPr>
              <a:t>6</a:t>
            </a:r>
            <a:r>
              <a:rPr lang="zh-CN" altLang="en-US" dirty="0">
                <a:latin typeface="Times New Roman" pitchFamily="18" charset="0"/>
              </a:rPr>
              <a:t>个数字代表每个面。假设连续抛</a:t>
            </a:r>
            <a:r>
              <a:rPr lang="en-US" altLang="zh-CN" dirty="0">
                <a:latin typeface="Times New Roman" pitchFamily="18" charset="0"/>
              </a:rPr>
              <a:t>10</a:t>
            </a:r>
            <a:r>
              <a:rPr lang="zh-CN" altLang="en-US" dirty="0">
                <a:latin typeface="Times New Roman" pitchFamily="18" charset="0"/>
              </a:rPr>
              <a:t>次后，观测到的结果序列为</a:t>
            </a:r>
            <a:r>
              <a:rPr lang="en-US" altLang="zh-CN" dirty="0">
                <a:latin typeface="Times New Roman" pitchFamily="18" charset="0"/>
              </a:rPr>
              <a:t>2132461232(</a:t>
            </a:r>
            <a:r>
              <a:rPr lang="zh-CN" altLang="en-US" dirty="0">
                <a:solidFill>
                  <a:schemeClr val="hlink"/>
                </a:solidFill>
                <a:latin typeface="Times New Roman" pitchFamily="18" charset="0"/>
              </a:rPr>
              <a:t>一篇文档</a:t>
            </a:r>
            <a:r>
              <a:rPr lang="en-US" altLang="zh-CN" dirty="0">
                <a:latin typeface="Times New Roman" pitchFamily="18" charset="0"/>
              </a:rPr>
              <a:t>)</a:t>
            </a:r>
            <a:r>
              <a:rPr lang="zh-CN" altLang="en-US" dirty="0">
                <a:latin typeface="Times New Roman" pitchFamily="18" charset="0"/>
              </a:rPr>
              <a:t>。问：抛</a:t>
            </a:r>
            <a:r>
              <a:rPr lang="en-US" altLang="zh-CN" dirty="0">
                <a:latin typeface="Times New Roman" pitchFamily="18" charset="0"/>
              </a:rPr>
              <a:t>3</a:t>
            </a:r>
            <a:r>
              <a:rPr lang="zh-CN" altLang="en-US" dirty="0">
                <a:latin typeface="Times New Roman" pitchFamily="18" charset="0"/>
              </a:rPr>
              <a:t>次的结果序列为</a:t>
            </a:r>
            <a:r>
              <a:rPr lang="en-US" altLang="zh-CN" dirty="0">
                <a:latin typeface="Times New Roman" pitchFamily="18" charset="0"/>
              </a:rPr>
              <a:t>325(</a:t>
            </a:r>
            <a:r>
              <a:rPr lang="zh-CN" altLang="en-US" dirty="0">
                <a:solidFill>
                  <a:schemeClr val="hlink"/>
                </a:solidFill>
                <a:latin typeface="Times New Roman" pitchFamily="18" charset="0"/>
              </a:rPr>
              <a:t>一个查询</a:t>
            </a:r>
            <a:r>
              <a:rPr lang="en-US" altLang="zh-CN" dirty="0">
                <a:latin typeface="Times New Roman" pitchFamily="18" charset="0"/>
              </a:rPr>
              <a:t>)</a:t>
            </a:r>
            <a:r>
              <a:rPr lang="zh-CN" altLang="en-US" dirty="0">
                <a:latin typeface="Times New Roman" pitchFamily="18" charset="0"/>
              </a:rPr>
              <a:t>的概率是多大？</a:t>
            </a:r>
          </a:p>
          <a:p>
            <a:endParaRPr lang="zh-CN" altLang="en-US" dirty="0"/>
          </a:p>
          <a:p>
            <a:endParaRPr lang="en-US" altLang="zh-CN" sz="1800" baseline="-25000" dirty="0"/>
          </a:p>
        </p:txBody>
      </p:sp>
      <p:sp>
        <p:nvSpPr>
          <p:cNvPr id="6" name="灯片编号占位符 5"/>
          <p:cNvSpPr>
            <a:spLocks noGrp="1"/>
          </p:cNvSpPr>
          <p:nvPr>
            <p:ph type="sldNum" sz="quarter" idx="12"/>
          </p:nvPr>
        </p:nvSpPr>
        <p:spPr/>
        <p:txBody>
          <a:bodyPr/>
          <a:lstStyle/>
          <a:p>
            <a:fld id="{DEC2F354-4501-4770-B9C2-A21C9C07274D}" type="slidenum">
              <a:rPr lang="en-US" altLang="zh-CN"/>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539552" y="476672"/>
            <a:ext cx="5832475" cy="838200"/>
          </a:xfrm>
        </p:spPr>
        <p:txBody>
          <a:bodyPr/>
          <a:lstStyle/>
          <a:p>
            <a:r>
              <a:rPr lang="zh-CN" altLang="en-US" dirty="0">
                <a:latin typeface="Times New Roman" pitchFamily="18" charset="0"/>
              </a:rPr>
              <a:t>例子</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199683" name="Rectangle 3"/>
          <p:cNvSpPr>
            <a:spLocks noGrp="1" noChangeArrowheads="1"/>
          </p:cNvSpPr>
          <p:nvPr>
            <p:ph idx="1"/>
          </p:nvPr>
        </p:nvSpPr>
        <p:spPr>
          <a:xfrm>
            <a:off x="533400" y="1828800"/>
            <a:ext cx="8610600" cy="3760440"/>
          </a:xfrm>
        </p:spPr>
        <p:txBody>
          <a:bodyPr/>
          <a:lstStyle/>
          <a:p>
            <a:r>
              <a:rPr lang="zh-CN" altLang="en-US" sz="2400" dirty="0">
                <a:latin typeface="Times New Roman" pitchFamily="18" charset="0"/>
              </a:rPr>
              <a:t>其实就是求：在已知抛</a:t>
            </a:r>
            <a:r>
              <a:rPr lang="en-US" altLang="zh-CN" sz="2400" dirty="0">
                <a:latin typeface="Times New Roman" pitchFamily="18" charset="0"/>
              </a:rPr>
              <a:t>10</a:t>
            </a:r>
            <a:r>
              <a:rPr lang="zh-CN" altLang="en-US" sz="2400" dirty="0">
                <a:latin typeface="Times New Roman" pitchFamily="18" charset="0"/>
              </a:rPr>
              <a:t>次的观测结果为</a:t>
            </a:r>
            <a:r>
              <a:rPr lang="en-US" altLang="zh-CN" sz="2400" dirty="0">
                <a:latin typeface="Times New Roman" pitchFamily="18" charset="0"/>
              </a:rPr>
              <a:t>2132461232</a:t>
            </a:r>
            <a:r>
              <a:rPr lang="zh-CN" altLang="en-US" sz="2400" dirty="0">
                <a:latin typeface="Times New Roman" pitchFamily="18" charset="0"/>
              </a:rPr>
              <a:t>的条件下，抛</a:t>
            </a:r>
            <a:r>
              <a:rPr lang="en-US" altLang="zh-CN" sz="2400" dirty="0">
                <a:latin typeface="Times New Roman" pitchFamily="18" charset="0"/>
              </a:rPr>
              <a:t>3</a:t>
            </a:r>
            <a:r>
              <a:rPr lang="zh-CN" altLang="en-US" sz="2400" dirty="0">
                <a:latin typeface="Times New Roman" pitchFamily="18" charset="0"/>
              </a:rPr>
              <a:t>次的观测结果为</a:t>
            </a:r>
            <a:r>
              <a:rPr lang="en-US" altLang="zh-CN" sz="2400" dirty="0">
                <a:latin typeface="Times New Roman" pitchFamily="18" charset="0"/>
              </a:rPr>
              <a:t>325</a:t>
            </a:r>
            <a:r>
              <a:rPr lang="zh-CN" altLang="en-US" sz="2400" dirty="0">
                <a:latin typeface="Times New Roman" pitchFamily="18" charset="0"/>
              </a:rPr>
              <a:t>的概率</a:t>
            </a:r>
            <a:r>
              <a:rPr lang="en-US" altLang="zh-CN" sz="2400" dirty="0">
                <a:solidFill>
                  <a:srgbClr val="FF0000"/>
                </a:solidFill>
                <a:latin typeface="Times New Roman" pitchFamily="18" charset="0"/>
              </a:rPr>
              <a:t>P(325| 2132461232)</a:t>
            </a:r>
            <a:r>
              <a:rPr lang="en-US" altLang="zh-CN" sz="2400" dirty="0">
                <a:latin typeface="Times New Roman" pitchFamily="18" charset="0"/>
              </a:rPr>
              <a:t>.</a:t>
            </a:r>
            <a:endParaRPr lang="en-US" altLang="zh-CN" sz="2400" dirty="0">
              <a:solidFill>
                <a:schemeClr val="accent2"/>
              </a:solidFill>
              <a:latin typeface="Times New Roman" pitchFamily="18" charset="0"/>
            </a:endParaRPr>
          </a:p>
          <a:p>
            <a:r>
              <a:rPr lang="zh-CN" altLang="en-US" sz="2400" dirty="0">
                <a:latin typeface="Times New Roman" pitchFamily="18" charset="0"/>
              </a:rPr>
              <a:t>用</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表示第</a:t>
            </a:r>
            <a:r>
              <a:rPr lang="en-US" altLang="zh-CN" sz="2400" i="1" dirty="0" err="1">
                <a:latin typeface="Times New Roman" pitchFamily="18" charset="0"/>
              </a:rPr>
              <a:t>i</a:t>
            </a:r>
            <a:r>
              <a:rPr lang="zh-CN" altLang="en-US" sz="2400" dirty="0">
                <a:latin typeface="Times New Roman" pitchFamily="18" charset="0"/>
              </a:rPr>
              <a:t>个面朝上的概率，则</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是一个常数</a:t>
            </a:r>
          </a:p>
          <a:p>
            <a:r>
              <a:rPr lang="zh-CN" altLang="en-US" sz="2400" dirty="0">
                <a:latin typeface="Times New Roman" pitchFamily="18" charset="0"/>
              </a:rPr>
              <a:t>若已知</a:t>
            </a:r>
            <a:r>
              <a:rPr lang="en-US" altLang="zh-CN" sz="2400" i="1" dirty="0">
                <a:latin typeface="Times New Roman" pitchFamily="18" charset="0"/>
              </a:rPr>
              <a:t>p</a:t>
            </a:r>
            <a:r>
              <a:rPr lang="en-US" altLang="zh-CN" sz="2400" i="1" baseline="-25000" dirty="0">
                <a:latin typeface="Times New Roman" pitchFamily="18" charset="0"/>
              </a:rPr>
              <a:t>i</a:t>
            </a:r>
            <a:r>
              <a:rPr lang="en-US" altLang="zh-CN" sz="2400" dirty="0">
                <a:latin typeface="Times New Roman" pitchFamily="18" charset="0"/>
              </a:rPr>
              <a:t>(1&lt;=</a:t>
            </a:r>
            <a:r>
              <a:rPr lang="en-US" altLang="zh-CN" sz="2400" i="1" dirty="0" err="1">
                <a:latin typeface="Times New Roman" pitchFamily="18" charset="0"/>
              </a:rPr>
              <a:t>i</a:t>
            </a:r>
            <a:r>
              <a:rPr lang="en-US" altLang="zh-CN" sz="2400" dirty="0">
                <a:latin typeface="Times New Roman" pitchFamily="18" charset="0"/>
              </a:rPr>
              <a:t>&lt;=6)</a:t>
            </a:r>
            <a:r>
              <a:rPr lang="zh-CN" altLang="en-US" sz="2400" dirty="0">
                <a:latin typeface="Times New Roman" pitchFamily="18" charset="0"/>
              </a:rPr>
              <a:t>，则显然抛</a:t>
            </a:r>
            <a:r>
              <a:rPr lang="en-US" altLang="zh-CN" sz="2400" dirty="0">
                <a:latin typeface="Times New Roman" pitchFamily="18" charset="0"/>
              </a:rPr>
              <a:t>3</a:t>
            </a:r>
            <a:r>
              <a:rPr lang="zh-CN" altLang="en-US" sz="2400" dirty="0">
                <a:latin typeface="Times New Roman" pitchFamily="18" charset="0"/>
              </a:rPr>
              <a:t>次的观测结果为</a:t>
            </a:r>
            <a:r>
              <a:rPr lang="en-US" altLang="zh-CN" sz="2400" dirty="0">
                <a:latin typeface="Times New Roman" pitchFamily="18" charset="0"/>
              </a:rPr>
              <a:t>325</a:t>
            </a:r>
            <a:r>
              <a:rPr lang="zh-CN" altLang="en-US" sz="2400" dirty="0">
                <a:latin typeface="Times New Roman" pitchFamily="18" charset="0"/>
              </a:rPr>
              <a:t>的概率为</a:t>
            </a:r>
            <a:r>
              <a:rPr lang="en-US" altLang="zh-CN" sz="2400" i="1" dirty="0">
                <a:latin typeface="Times New Roman" pitchFamily="18" charset="0"/>
              </a:rPr>
              <a:t>p</a:t>
            </a:r>
            <a:r>
              <a:rPr lang="en-US" altLang="zh-CN" sz="2400" i="1" baseline="-25000" dirty="0">
                <a:latin typeface="Times New Roman" pitchFamily="18" charset="0"/>
              </a:rPr>
              <a:t>3</a:t>
            </a:r>
            <a:r>
              <a:rPr lang="en-US" altLang="zh-CN" sz="2400" i="1" dirty="0">
                <a:latin typeface="Times New Roman" pitchFamily="18" charset="0"/>
              </a:rPr>
              <a:t>p</a:t>
            </a:r>
            <a:r>
              <a:rPr lang="en-US" altLang="zh-CN" sz="2400" i="1" baseline="-25000" dirty="0">
                <a:latin typeface="Times New Roman" pitchFamily="18" charset="0"/>
              </a:rPr>
              <a:t>2</a:t>
            </a:r>
            <a:r>
              <a:rPr lang="en-US" altLang="zh-CN" sz="2400" i="1" dirty="0">
                <a:latin typeface="Times New Roman" pitchFamily="18" charset="0"/>
              </a:rPr>
              <a:t>p</a:t>
            </a:r>
            <a:r>
              <a:rPr lang="en-US" altLang="zh-CN" sz="2400" baseline="-25000" dirty="0">
                <a:latin typeface="Times New Roman" pitchFamily="18" charset="0"/>
              </a:rPr>
              <a:t>5</a:t>
            </a:r>
          </a:p>
          <a:p>
            <a:r>
              <a:rPr lang="zh-CN" altLang="en-US" sz="2400" dirty="0">
                <a:latin typeface="Times New Roman" pitchFamily="18" charset="0"/>
              </a:rPr>
              <a:t>但是每个</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未知，已知的只是抛</a:t>
            </a:r>
            <a:r>
              <a:rPr lang="en-US" altLang="zh-CN" sz="2400" dirty="0">
                <a:latin typeface="Times New Roman" pitchFamily="18" charset="0"/>
              </a:rPr>
              <a:t>10</a:t>
            </a:r>
            <a:r>
              <a:rPr lang="zh-CN" altLang="en-US" sz="2400" dirty="0">
                <a:latin typeface="Times New Roman" pitchFamily="18" charset="0"/>
              </a:rPr>
              <a:t>次的观测结果</a:t>
            </a:r>
            <a:r>
              <a:rPr lang="en-US" altLang="zh-CN" sz="2400" dirty="0">
                <a:latin typeface="Times New Roman" pitchFamily="18" charset="0"/>
              </a:rPr>
              <a:t>2132461232</a:t>
            </a:r>
            <a:r>
              <a:rPr lang="zh-CN" altLang="en-US" sz="2400" dirty="0">
                <a:latin typeface="Times New Roman" pitchFamily="18" charset="0"/>
              </a:rPr>
              <a:t>。</a:t>
            </a:r>
          </a:p>
          <a:p>
            <a:endParaRPr lang="zh-CN" altLang="en-US" sz="2400" dirty="0">
              <a:latin typeface="Times New Roman" pitchFamily="18" charset="0"/>
            </a:endParaRPr>
          </a:p>
          <a:p>
            <a:r>
              <a:rPr lang="zh-CN" altLang="en-US" sz="2400" dirty="0">
                <a:latin typeface="Times New Roman" pitchFamily="18" charset="0"/>
              </a:rPr>
              <a:t>需要由观测结果</a:t>
            </a:r>
            <a:r>
              <a:rPr lang="en-US" altLang="zh-CN" sz="2400" dirty="0">
                <a:solidFill>
                  <a:srgbClr val="FF0000"/>
                </a:solidFill>
                <a:latin typeface="Times New Roman" pitchFamily="18" charset="0"/>
              </a:rPr>
              <a:t>2132461232</a:t>
            </a:r>
            <a:r>
              <a:rPr lang="zh-CN" altLang="en-US" sz="2400" dirty="0">
                <a:latin typeface="Times New Roman" pitchFamily="18" charset="0"/>
              </a:rPr>
              <a:t>去</a:t>
            </a:r>
            <a:r>
              <a:rPr lang="zh-CN" altLang="en-US" sz="2400" dirty="0">
                <a:solidFill>
                  <a:srgbClr val="FF0000"/>
                </a:solidFill>
                <a:latin typeface="Times New Roman" pitchFamily="18" charset="0"/>
              </a:rPr>
              <a:t>估计</a:t>
            </a:r>
            <a:r>
              <a:rPr lang="zh-CN" altLang="en-US" sz="2400" dirty="0">
                <a:latin typeface="Times New Roman" pitchFamily="18" charset="0"/>
              </a:rPr>
              <a:t>各个</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a:t>
            </a:r>
            <a:r>
              <a:rPr lang="en-US" altLang="zh-CN" sz="2400" dirty="0">
                <a:latin typeface="Times New Roman" pitchFamily="18" charset="0"/>
              </a:rPr>
              <a:t>1&lt;=</a:t>
            </a:r>
            <a:r>
              <a:rPr lang="en-US" altLang="zh-CN" sz="2400" i="1" dirty="0" err="1">
                <a:latin typeface="Times New Roman" pitchFamily="18" charset="0"/>
              </a:rPr>
              <a:t>i</a:t>
            </a:r>
            <a:r>
              <a:rPr lang="en-US" altLang="zh-CN" sz="2400" dirty="0">
                <a:latin typeface="Times New Roman" pitchFamily="18" charset="0"/>
              </a:rPr>
              <a:t>&lt;=6</a:t>
            </a:r>
            <a:r>
              <a:rPr lang="zh-CN" altLang="en-US" sz="2400" dirty="0">
                <a:latin typeface="Times New Roman" pitchFamily="18" charset="0"/>
              </a:rPr>
              <a:t>）。</a:t>
            </a:r>
          </a:p>
          <a:p>
            <a:endParaRPr lang="en-US" altLang="zh-CN" sz="2400" dirty="0">
              <a:sym typeface="Wingdings" pitchFamily="2" charset="2"/>
            </a:endParaRPr>
          </a:p>
        </p:txBody>
      </p:sp>
      <p:sp>
        <p:nvSpPr>
          <p:cNvPr id="6" name="灯片编号占位符 5"/>
          <p:cNvSpPr>
            <a:spLocks noGrp="1"/>
          </p:cNvSpPr>
          <p:nvPr>
            <p:ph type="sldNum" sz="quarter" idx="12"/>
          </p:nvPr>
        </p:nvSpPr>
        <p:spPr/>
        <p:txBody>
          <a:bodyPr/>
          <a:lstStyle/>
          <a:p>
            <a:fld id="{4CC7B55C-4AEE-4347-90A4-4759D413F601}" type="slidenum">
              <a:rPr lang="en-US" altLang="zh-CN"/>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67544" y="692696"/>
            <a:ext cx="6096000" cy="685800"/>
          </a:xfrm>
        </p:spPr>
        <p:txBody>
          <a:bodyPr/>
          <a:lstStyle/>
          <a:p>
            <a:r>
              <a:rPr lang="zh-CN" altLang="en-US" dirty="0"/>
              <a:t>例子中的</a:t>
            </a:r>
            <a:r>
              <a:rPr lang="en-US" altLang="zh-CN" dirty="0">
                <a:latin typeface="Times New Roman" pitchFamily="18" charset="0"/>
              </a:rPr>
              <a:t>MLE</a:t>
            </a:r>
            <a:r>
              <a:rPr lang="zh-CN" altLang="en-US" dirty="0"/>
              <a:t>估计</a:t>
            </a:r>
          </a:p>
        </p:txBody>
      </p:sp>
      <p:sp>
        <p:nvSpPr>
          <p:cNvPr id="214019" name="Rectangle 3"/>
          <p:cNvSpPr>
            <a:spLocks noGrp="1" noChangeArrowheads="1"/>
          </p:cNvSpPr>
          <p:nvPr>
            <p:ph idx="1"/>
          </p:nvPr>
        </p:nvSpPr>
        <p:spPr>
          <a:xfrm>
            <a:off x="381000" y="1989138"/>
            <a:ext cx="7791450" cy="4487862"/>
          </a:xfrm>
        </p:spPr>
        <p:txBody>
          <a:bodyPr/>
          <a:lstStyle/>
          <a:p>
            <a:r>
              <a:rPr lang="zh-CN" altLang="en-US" sz="2000" dirty="0">
                <a:latin typeface="Times New Roman" pitchFamily="18" charset="0"/>
              </a:rPr>
              <a:t>抛骰子的例子中：</a:t>
            </a:r>
            <a:r>
              <a:rPr lang="en-US" altLang="zh-CN" sz="2000" i="1" dirty="0">
                <a:latin typeface="Times New Roman" pitchFamily="18" charset="0"/>
              </a:rPr>
              <a:t>P</a:t>
            </a:r>
            <a:r>
              <a:rPr lang="en-US" altLang="zh-CN" sz="2000" dirty="0">
                <a:latin typeface="Times New Roman" pitchFamily="18" charset="0"/>
              </a:rPr>
              <a:t>(325| 2132461232)</a:t>
            </a:r>
            <a:r>
              <a:rPr lang="zh-CN" altLang="en-US" sz="2000" dirty="0">
                <a:latin typeface="Times New Roman" pitchFamily="18" charset="0"/>
              </a:rPr>
              <a:t>＝？                 估计</a:t>
            </a:r>
            <a:r>
              <a:rPr lang="en-US" altLang="zh-CN" sz="2000" i="1" dirty="0">
                <a:latin typeface="Times New Roman" pitchFamily="18" charset="0"/>
              </a:rPr>
              <a:t>p</a:t>
            </a:r>
            <a:r>
              <a:rPr lang="en-US" altLang="zh-CN" sz="2000" i="1" baseline="-25000" dirty="0">
                <a:latin typeface="Times New Roman" pitchFamily="18" charset="0"/>
              </a:rPr>
              <a:t>i</a:t>
            </a:r>
            <a:r>
              <a:rPr lang="en-US" altLang="zh-CN" sz="2000" baseline="-25000" dirty="0">
                <a:latin typeface="Times New Roman" pitchFamily="18" charset="0"/>
              </a:rPr>
              <a:t> </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=1,2,..,6</a:t>
            </a:r>
          </a:p>
          <a:p>
            <a:r>
              <a:rPr lang="zh-CN" altLang="en-US" sz="2000" dirty="0">
                <a:latin typeface="Times New Roman" pitchFamily="18" charset="0"/>
              </a:rPr>
              <a:t>使用最大似然估计，根据样本</a:t>
            </a:r>
            <a:r>
              <a:rPr lang="en-US" altLang="zh-CN" sz="2000" dirty="0">
                <a:latin typeface="Times New Roman" pitchFamily="18" charset="0"/>
              </a:rPr>
              <a:t>2132461232</a:t>
            </a:r>
            <a:r>
              <a:rPr lang="zh-CN" altLang="en-US" sz="2000" dirty="0">
                <a:latin typeface="Times New Roman" pitchFamily="18" charset="0"/>
              </a:rPr>
              <a:t>估计</a:t>
            </a:r>
            <a:r>
              <a:rPr lang="en-US" altLang="zh-CN" sz="2000" dirty="0">
                <a:latin typeface="Times New Roman" pitchFamily="18" charset="0"/>
              </a:rPr>
              <a:t>p</a:t>
            </a:r>
            <a:r>
              <a:rPr lang="en-US" altLang="zh-CN" sz="2000" baseline="-25000" dirty="0">
                <a:latin typeface="Times New Roman" pitchFamily="18" charset="0"/>
              </a:rPr>
              <a:t>i</a:t>
            </a:r>
            <a:br>
              <a:rPr lang="en-US" altLang="zh-CN" sz="2000" baseline="-25000" dirty="0">
                <a:solidFill>
                  <a:srgbClr val="FF0000"/>
                </a:solidFill>
                <a:latin typeface="Times New Roman" pitchFamily="18" charset="0"/>
              </a:rPr>
            </a:br>
            <a:r>
              <a:rPr lang="en-US" altLang="zh-CN" sz="1600" i="1" dirty="0">
                <a:latin typeface="Times New Roman" pitchFamily="18" charset="0"/>
              </a:rPr>
              <a:t>p</a:t>
            </a:r>
            <a:r>
              <a:rPr lang="en-US" altLang="zh-CN" sz="1600" i="1" baseline="-25000" dirty="0">
                <a:latin typeface="Times New Roman" pitchFamily="18" charset="0"/>
              </a:rPr>
              <a:t>1</a:t>
            </a:r>
            <a:r>
              <a:rPr lang="en-US" altLang="zh-CN" sz="1600" dirty="0">
                <a:latin typeface="Times New Roman" pitchFamily="18" charset="0"/>
              </a:rPr>
              <a:t>=2/10, </a:t>
            </a:r>
            <a:r>
              <a:rPr lang="en-US" altLang="zh-CN" sz="1600" i="1" dirty="0">
                <a:latin typeface="Times New Roman" pitchFamily="18" charset="0"/>
              </a:rPr>
              <a:t>p</a:t>
            </a:r>
            <a:r>
              <a:rPr lang="en-US" altLang="zh-CN" sz="1600" i="1" baseline="-25000" dirty="0">
                <a:latin typeface="Times New Roman" pitchFamily="18" charset="0"/>
              </a:rPr>
              <a:t>2</a:t>
            </a:r>
            <a:r>
              <a:rPr lang="en-US" altLang="zh-CN" sz="1600" dirty="0">
                <a:latin typeface="Times New Roman" pitchFamily="18" charset="0"/>
              </a:rPr>
              <a:t>=4/10, </a:t>
            </a:r>
            <a:r>
              <a:rPr lang="en-US" altLang="zh-CN" sz="1600" i="1" dirty="0">
                <a:latin typeface="Times New Roman" pitchFamily="18" charset="0"/>
              </a:rPr>
              <a:t>p</a:t>
            </a:r>
            <a:r>
              <a:rPr lang="en-US" altLang="zh-CN" sz="1600" i="1" baseline="-25000" dirty="0">
                <a:latin typeface="Times New Roman" pitchFamily="18" charset="0"/>
              </a:rPr>
              <a:t>3</a:t>
            </a:r>
            <a:r>
              <a:rPr lang="en-US" altLang="zh-CN" sz="1600" dirty="0">
                <a:latin typeface="Times New Roman" pitchFamily="18" charset="0"/>
              </a:rPr>
              <a:t>=2/10, </a:t>
            </a:r>
            <a:r>
              <a:rPr lang="en-US" altLang="zh-CN" sz="1600" i="1" dirty="0">
                <a:latin typeface="Times New Roman" pitchFamily="18" charset="0"/>
              </a:rPr>
              <a:t>p</a:t>
            </a:r>
            <a:r>
              <a:rPr lang="en-US" altLang="zh-CN" sz="1600" i="1" baseline="-25000" dirty="0">
                <a:latin typeface="Times New Roman" pitchFamily="18" charset="0"/>
              </a:rPr>
              <a:t>4</a:t>
            </a:r>
            <a:r>
              <a:rPr lang="en-US" altLang="zh-CN" sz="1600" dirty="0">
                <a:latin typeface="Times New Roman" pitchFamily="18" charset="0"/>
              </a:rPr>
              <a:t>=1/10, </a:t>
            </a:r>
            <a:r>
              <a:rPr lang="en-US" altLang="zh-CN" sz="1600" i="1" dirty="0">
                <a:solidFill>
                  <a:srgbClr val="FF0000"/>
                </a:solidFill>
                <a:latin typeface="Times New Roman" pitchFamily="18" charset="0"/>
              </a:rPr>
              <a:t>p</a:t>
            </a:r>
            <a:r>
              <a:rPr lang="en-US" altLang="zh-CN" sz="1600" i="1" baseline="-25000" dirty="0">
                <a:solidFill>
                  <a:srgbClr val="FF0000"/>
                </a:solidFill>
                <a:latin typeface="Times New Roman" pitchFamily="18" charset="0"/>
              </a:rPr>
              <a:t>5</a:t>
            </a:r>
            <a:r>
              <a:rPr lang="en-US" altLang="zh-CN" sz="1600" dirty="0">
                <a:solidFill>
                  <a:srgbClr val="FF0000"/>
                </a:solidFill>
                <a:latin typeface="Times New Roman" pitchFamily="18" charset="0"/>
              </a:rPr>
              <a:t>=0/10</a:t>
            </a:r>
            <a:r>
              <a:rPr lang="en-US" altLang="zh-CN" sz="1600" dirty="0">
                <a:latin typeface="Times New Roman" pitchFamily="18" charset="0"/>
              </a:rPr>
              <a:t>, </a:t>
            </a:r>
            <a:r>
              <a:rPr lang="en-US" altLang="zh-CN" sz="1600" i="1" dirty="0">
                <a:latin typeface="Times New Roman" pitchFamily="18" charset="0"/>
              </a:rPr>
              <a:t>p</a:t>
            </a:r>
            <a:r>
              <a:rPr lang="en-US" altLang="zh-CN" sz="1600" i="1" baseline="-25000" dirty="0">
                <a:latin typeface="Times New Roman" pitchFamily="18" charset="0"/>
              </a:rPr>
              <a:t>6</a:t>
            </a:r>
            <a:r>
              <a:rPr lang="en-US" altLang="zh-CN" sz="1600" dirty="0">
                <a:latin typeface="Times New Roman" pitchFamily="18" charset="0"/>
              </a:rPr>
              <a:t>=1/10</a:t>
            </a:r>
          </a:p>
          <a:p>
            <a:r>
              <a:rPr lang="zh-CN" altLang="en-US" sz="2000" dirty="0">
                <a:latin typeface="Times New Roman" pitchFamily="18" charset="0"/>
              </a:rPr>
              <a:t>显然，</a:t>
            </a:r>
            <a:r>
              <a:rPr lang="en-US" altLang="zh-CN" sz="2000" dirty="0">
                <a:latin typeface="Times New Roman" pitchFamily="18" charset="0"/>
              </a:rPr>
              <a:t>5</a:t>
            </a:r>
            <a:r>
              <a:rPr lang="zh-CN" altLang="en-US" sz="2000" dirty="0">
                <a:latin typeface="Times New Roman" pitchFamily="18" charset="0"/>
              </a:rPr>
              <a:t>没有出现在样本中，不能说明该骰子第</a:t>
            </a:r>
            <a:r>
              <a:rPr lang="en-US" altLang="zh-CN" sz="2000" dirty="0">
                <a:latin typeface="Times New Roman" pitchFamily="18" charset="0"/>
              </a:rPr>
              <a:t>5</a:t>
            </a:r>
            <a:r>
              <a:rPr lang="zh-CN" altLang="en-US" sz="2000" dirty="0">
                <a:latin typeface="Times New Roman" pitchFamily="18" charset="0"/>
              </a:rPr>
              <a:t>面永远不会朝上。更严重的是，</a:t>
            </a:r>
            <a:r>
              <a:rPr lang="en-US" altLang="zh-CN" sz="2000" i="1" dirty="0">
                <a:latin typeface="Times New Roman" pitchFamily="18" charset="0"/>
              </a:rPr>
              <a:t>P</a:t>
            </a:r>
            <a:r>
              <a:rPr lang="en-US" altLang="zh-CN" sz="2000" dirty="0">
                <a:latin typeface="Times New Roman" pitchFamily="18" charset="0"/>
              </a:rPr>
              <a:t>(325| 2132461232)</a:t>
            </a:r>
            <a:r>
              <a:rPr lang="zh-CN" altLang="en-US" sz="2000" dirty="0">
                <a:latin typeface="Times New Roman" pitchFamily="18" charset="0"/>
              </a:rPr>
              <a:t>＝</a:t>
            </a:r>
            <a:r>
              <a:rPr lang="en-US" altLang="zh-CN" sz="2000" i="1" dirty="0">
                <a:latin typeface="Times New Roman" pitchFamily="18" charset="0"/>
              </a:rPr>
              <a:t>p</a:t>
            </a:r>
            <a:r>
              <a:rPr lang="en-US" altLang="zh-CN" sz="2000" i="1" baseline="-25000" dirty="0">
                <a:latin typeface="Times New Roman" pitchFamily="18" charset="0"/>
              </a:rPr>
              <a:t>3</a:t>
            </a:r>
            <a:r>
              <a:rPr lang="en-US" altLang="zh-CN" sz="2000" i="1" dirty="0">
                <a:latin typeface="Times New Roman" pitchFamily="18" charset="0"/>
              </a:rPr>
              <a:t>p</a:t>
            </a:r>
            <a:r>
              <a:rPr lang="en-US" altLang="zh-CN" sz="2000" i="1" baseline="-25000" dirty="0">
                <a:latin typeface="Times New Roman" pitchFamily="18" charset="0"/>
              </a:rPr>
              <a:t>2</a:t>
            </a:r>
            <a:r>
              <a:rPr lang="en-US" altLang="zh-CN" sz="2000" i="1" dirty="0">
                <a:solidFill>
                  <a:srgbClr val="FF0000"/>
                </a:solidFill>
                <a:latin typeface="Times New Roman" pitchFamily="18" charset="0"/>
              </a:rPr>
              <a:t>p</a:t>
            </a:r>
            <a:r>
              <a:rPr lang="en-US" altLang="zh-CN" sz="2000" i="1" baseline="-25000" dirty="0">
                <a:solidFill>
                  <a:srgbClr val="FF0000"/>
                </a:solidFill>
                <a:latin typeface="Times New Roman" pitchFamily="18" charset="0"/>
              </a:rPr>
              <a:t>5</a:t>
            </a:r>
            <a:r>
              <a:rPr lang="en-US" altLang="zh-CN" sz="2000" dirty="0">
                <a:latin typeface="Times New Roman" pitchFamily="18" charset="0"/>
              </a:rPr>
              <a:t>=</a:t>
            </a:r>
            <a:r>
              <a:rPr lang="en-US" altLang="zh-CN" sz="2000" dirty="0">
                <a:solidFill>
                  <a:srgbClr val="FF0000"/>
                </a:solidFill>
                <a:latin typeface="Times New Roman" pitchFamily="18" charset="0"/>
              </a:rPr>
              <a:t>0</a:t>
            </a:r>
            <a:r>
              <a:rPr lang="en-US" altLang="zh-CN" sz="2000" dirty="0">
                <a:latin typeface="Times New Roman" pitchFamily="18" charset="0"/>
              </a:rPr>
              <a:t>!</a:t>
            </a:r>
          </a:p>
          <a:p>
            <a:r>
              <a:rPr lang="zh-CN" altLang="en-US" sz="2000" dirty="0">
                <a:latin typeface="Times New Roman" pitchFamily="18" charset="0"/>
              </a:rPr>
              <a:t>因此，上述的估计结果需要</a:t>
            </a:r>
            <a:r>
              <a:rPr lang="zh-CN" altLang="en-US" sz="2000" dirty="0">
                <a:solidFill>
                  <a:srgbClr val="FF0000"/>
                </a:solidFill>
                <a:latin typeface="Times New Roman" pitchFamily="18" charset="0"/>
              </a:rPr>
              <a:t>调整，使所有</a:t>
            </a:r>
            <a:r>
              <a:rPr lang="en-US" altLang="zh-CN" sz="2000" i="1" dirty="0">
                <a:solidFill>
                  <a:srgbClr val="FF0000"/>
                </a:solidFill>
                <a:latin typeface="Times New Roman" pitchFamily="18" charset="0"/>
              </a:rPr>
              <a:t>p</a:t>
            </a:r>
            <a:r>
              <a:rPr lang="en-US" altLang="zh-CN" sz="2000" i="1" baseline="-25000" dirty="0">
                <a:solidFill>
                  <a:srgbClr val="FF0000"/>
                </a:solidFill>
                <a:latin typeface="Times New Roman" pitchFamily="18" charset="0"/>
              </a:rPr>
              <a:t>i</a:t>
            </a:r>
            <a:r>
              <a:rPr lang="en-US" altLang="zh-CN" sz="2000" dirty="0">
                <a:solidFill>
                  <a:srgbClr val="FF0000"/>
                </a:solidFill>
                <a:latin typeface="Times New Roman" pitchFamily="18" charset="0"/>
              </a:rPr>
              <a:t>&gt;0</a:t>
            </a:r>
            <a:r>
              <a:rPr lang="zh-CN" altLang="en-US" sz="2000" dirty="0">
                <a:latin typeface="Times New Roman" pitchFamily="18" charset="0"/>
              </a:rPr>
              <a:t>。</a:t>
            </a:r>
            <a:endParaRPr lang="zh-CN" altLang="en-US" sz="2000" dirty="0">
              <a:latin typeface="Times New Roman" pitchFamily="18" charset="0"/>
              <a:sym typeface="Wingdings" pitchFamily="2" charset="2"/>
            </a:endParaRPr>
          </a:p>
          <a:p>
            <a:r>
              <a:rPr lang="zh-CN" altLang="en-US" sz="2000" dirty="0">
                <a:latin typeface="Times New Roman" pitchFamily="18" charset="0"/>
                <a:sym typeface="Wingdings" pitchFamily="2" charset="2"/>
              </a:rPr>
              <a:t>思想：从</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1</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2</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3</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4</a:t>
            </a:r>
            <a:r>
              <a:rPr lang="zh-CN" altLang="en-US" sz="2000" dirty="0">
                <a:latin typeface="Times New Roman" pitchFamily="18" charset="0"/>
                <a:sym typeface="Wingdings" pitchFamily="2" charset="2"/>
              </a:rPr>
              <a:t>的估计值中扣出一点点给</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5</a:t>
            </a:r>
            <a:endParaRPr lang="en-US" altLang="zh-CN" sz="2000" i="1" dirty="0">
              <a:solidFill>
                <a:srgbClr val="FF0000"/>
              </a:solidFill>
              <a:latin typeface="Times New Roman" pitchFamily="18" charset="0"/>
              <a:sym typeface="Wingdings" pitchFamily="2" charset="2"/>
            </a:endParaRPr>
          </a:p>
          <a:p>
            <a:r>
              <a:rPr lang="zh-CN" altLang="en-US" sz="2000" dirty="0">
                <a:latin typeface="Times New Roman" pitchFamily="18" charset="0"/>
                <a:sym typeface="Wingdings" pitchFamily="2" charset="2"/>
              </a:rPr>
              <a:t>最简单的方法：</a:t>
            </a:r>
            <a:r>
              <a:rPr lang="en-US" altLang="zh-CN" sz="2000" dirty="0">
                <a:solidFill>
                  <a:srgbClr val="FF0000"/>
                </a:solidFill>
                <a:latin typeface="Times New Roman" pitchFamily="18" charset="0"/>
                <a:sym typeface="Wingdings" pitchFamily="2" charset="2"/>
              </a:rPr>
              <a:t>Add-One</a:t>
            </a:r>
            <a:br>
              <a:rPr lang="en-US" altLang="zh-CN" sz="2000" dirty="0">
                <a:solidFill>
                  <a:srgbClr val="FF0000"/>
                </a:solidFill>
                <a:latin typeface="Times New Roman" pitchFamily="18" charset="0"/>
                <a:sym typeface="Wingdings" pitchFamily="2" charset="2"/>
              </a:rPr>
            </a:br>
            <a:r>
              <a:rPr lang="en-US" altLang="zh-CN" sz="2000" dirty="0">
                <a:solidFill>
                  <a:srgbClr val="FF0000"/>
                </a:solidFill>
                <a:latin typeface="Times New Roman" pitchFamily="18" charset="0"/>
                <a:sym typeface="Wingdings" pitchFamily="2" charset="2"/>
              </a:rPr>
              <a:t> </a:t>
            </a:r>
            <a:r>
              <a:rPr lang="en-US" altLang="zh-CN" sz="1600" i="1" dirty="0">
                <a:latin typeface="Times New Roman" pitchFamily="18" charset="0"/>
              </a:rPr>
              <a:t>p</a:t>
            </a:r>
            <a:r>
              <a:rPr lang="en-US" altLang="zh-CN" sz="1600" i="1" baseline="-25000" dirty="0">
                <a:latin typeface="Times New Roman" pitchFamily="18" charset="0"/>
              </a:rPr>
              <a:t>1</a:t>
            </a:r>
            <a:r>
              <a:rPr lang="en-US" altLang="zh-CN" sz="1600" dirty="0">
                <a:latin typeface="Times New Roman" pitchFamily="18" charset="0"/>
              </a:rPr>
              <a:t>=3/16, </a:t>
            </a:r>
            <a:r>
              <a:rPr lang="en-US" altLang="zh-CN" sz="1600" i="1" dirty="0">
                <a:latin typeface="Times New Roman" pitchFamily="18" charset="0"/>
              </a:rPr>
              <a:t>p</a:t>
            </a:r>
            <a:r>
              <a:rPr lang="en-US" altLang="zh-CN" sz="1600" i="1" baseline="-25000" dirty="0">
                <a:latin typeface="Times New Roman" pitchFamily="18" charset="0"/>
              </a:rPr>
              <a:t>2</a:t>
            </a:r>
            <a:r>
              <a:rPr lang="en-US" altLang="zh-CN" sz="1600" dirty="0">
                <a:latin typeface="Times New Roman" pitchFamily="18" charset="0"/>
              </a:rPr>
              <a:t>=5/16, </a:t>
            </a:r>
            <a:r>
              <a:rPr lang="en-US" altLang="zh-CN" sz="1600" i="1" dirty="0">
                <a:latin typeface="Times New Roman" pitchFamily="18" charset="0"/>
              </a:rPr>
              <a:t>p</a:t>
            </a:r>
            <a:r>
              <a:rPr lang="en-US" altLang="zh-CN" sz="1600" i="1" baseline="-25000" dirty="0">
                <a:latin typeface="Times New Roman" pitchFamily="18" charset="0"/>
              </a:rPr>
              <a:t>3</a:t>
            </a:r>
            <a:r>
              <a:rPr lang="en-US" altLang="zh-CN" sz="1600" dirty="0">
                <a:latin typeface="Times New Roman" pitchFamily="18" charset="0"/>
              </a:rPr>
              <a:t>=3/16, </a:t>
            </a:r>
            <a:r>
              <a:rPr lang="en-US" altLang="zh-CN" sz="1600" i="1" dirty="0">
                <a:latin typeface="Times New Roman" pitchFamily="18" charset="0"/>
              </a:rPr>
              <a:t>p</a:t>
            </a:r>
            <a:r>
              <a:rPr lang="en-US" altLang="zh-CN" sz="1600" i="1" baseline="-25000" dirty="0">
                <a:latin typeface="Times New Roman" pitchFamily="18" charset="0"/>
              </a:rPr>
              <a:t>4</a:t>
            </a:r>
            <a:r>
              <a:rPr lang="en-US" altLang="zh-CN" sz="1600" dirty="0">
                <a:latin typeface="Times New Roman" pitchFamily="18" charset="0"/>
              </a:rPr>
              <a:t>=2/16, </a:t>
            </a:r>
            <a:r>
              <a:rPr lang="en-US" altLang="zh-CN" sz="1600" i="1" dirty="0">
                <a:solidFill>
                  <a:srgbClr val="FF0000"/>
                </a:solidFill>
                <a:latin typeface="Times New Roman" pitchFamily="18" charset="0"/>
              </a:rPr>
              <a:t>p</a:t>
            </a:r>
            <a:r>
              <a:rPr lang="en-US" altLang="zh-CN" sz="1600" i="1" baseline="-25000" dirty="0">
                <a:solidFill>
                  <a:srgbClr val="FF0000"/>
                </a:solidFill>
                <a:latin typeface="Times New Roman" pitchFamily="18" charset="0"/>
              </a:rPr>
              <a:t>5</a:t>
            </a:r>
            <a:r>
              <a:rPr lang="en-US" altLang="zh-CN" sz="1600" dirty="0">
                <a:solidFill>
                  <a:srgbClr val="FF0000"/>
                </a:solidFill>
                <a:latin typeface="Times New Roman" pitchFamily="18" charset="0"/>
              </a:rPr>
              <a:t>=1/16</a:t>
            </a:r>
            <a:r>
              <a:rPr lang="en-US" altLang="zh-CN" sz="1600" dirty="0">
                <a:latin typeface="Times New Roman" pitchFamily="18" charset="0"/>
              </a:rPr>
              <a:t>, </a:t>
            </a:r>
            <a:r>
              <a:rPr lang="en-US" altLang="zh-CN" sz="1600" i="1" dirty="0">
                <a:latin typeface="Times New Roman" pitchFamily="18" charset="0"/>
              </a:rPr>
              <a:t>p</a:t>
            </a:r>
            <a:r>
              <a:rPr lang="en-US" altLang="zh-CN" sz="1600" i="1" baseline="-25000" dirty="0">
                <a:latin typeface="Times New Roman" pitchFamily="18" charset="0"/>
              </a:rPr>
              <a:t>6</a:t>
            </a:r>
            <a:r>
              <a:rPr lang="en-US" altLang="zh-CN" sz="1600" dirty="0">
                <a:latin typeface="Times New Roman" pitchFamily="18" charset="0"/>
              </a:rPr>
              <a:t>=2/16</a:t>
            </a:r>
          </a:p>
          <a:p>
            <a:r>
              <a:rPr lang="zh-CN" altLang="en-US" sz="1600" dirty="0"/>
              <a:t>从上述例子总结出以下几点</a:t>
            </a:r>
            <a:r>
              <a:rPr lang="en-US" altLang="zh-CN" sz="1600" dirty="0">
                <a:sym typeface="Wingdings" pitchFamily="2" charset="2"/>
              </a:rPr>
              <a:t>: </a:t>
            </a:r>
            <a:br>
              <a:rPr lang="en-US" altLang="zh-CN" sz="1600" dirty="0">
                <a:sym typeface="Wingdings" pitchFamily="2" charset="2"/>
              </a:rPr>
            </a:br>
            <a:r>
              <a:rPr lang="en-US" altLang="zh-CN" sz="1600" dirty="0">
                <a:sym typeface="Wingdings" pitchFamily="2" charset="2"/>
              </a:rPr>
              <a:t>(1) </a:t>
            </a:r>
            <a:r>
              <a:rPr lang="zh-CN" altLang="en-US" sz="1600" dirty="0">
                <a:sym typeface="Wingdings" pitchFamily="2" charset="2"/>
              </a:rPr>
              <a:t>因样本的数据稀疏性，最大似然估计</a:t>
            </a:r>
            <a:r>
              <a:rPr lang="en-US" altLang="zh-CN" sz="1600" dirty="0">
                <a:latin typeface="Times New Roman" pitchFamily="18" charset="0"/>
                <a:sym typeface="Wingdings" pitchFamily="2" charset="2"/>
              </a:rPr>
              <a:t>(MLE)</a:t>
            </a:r>
            <a:r>
              <a:rPr lang="zh-CN" altLang="en-US" sz="1600" dirty="0">
                <a:latin typeface="Times New Roman" pitchFamily="18" charset="0"/>
                <a:sym typeface="Wingdings" pitchFamily="2" charset="2"/>
              </a:rPr>
              <a:t>导致零概率问题</a:t>
            </a:r>
            <a:br>
              <a:rPr lang="zh-CN" altLang="en-US" sz="1600" dirty="0">
                <a:latin typeface="Times New Roman" pitchFamily="18" charset="0"/>
                <a:sym typeface="Wingdings" pitchFamily="2" charset="2"/>
              </a:rPr>
            </a:br>
            <a:r>
              <a:rPr lang="en-US" altLang="zh-CN" sz="1600" dirty="0">
                <a:latin typeface="Times New Roman" pitchFamily="18" charset="0"/>
                <a:sym typeface="Wingdings" pitchFamily="2" charset="2"/>
              </a:rPr>
              <a:t>(2) </a:t>
            </a:r>
            <a:r>
              <a:rPr lang="zh-CN" altLang="en-US" sz="1600" dirty="0">
                <a:latin typeface="Times New Roman" pitchFamily="18" charset="0"/>
                <a:sym typeface="Wingdings" pitchFamily="2" charset="2"/>
              </a:rPr>
              <a:t>必须设法调整</a:t>
            </a:r>
            <a:r>
              <a:rPr lang="en-US" altLang="zh-CN" sz="1600" dirty="0">
                <a:latin typeface="Times New Roman" pitchFamily="18" charset="0"/>
                <a:sym typeface="Wingdings" pitchFamily="2" charset="2"/>
              </a:rPr>
              <a:t>MLE</a:t>
            </a:r>
            <a:r>
              <a:rPr lang="zh-CN" altLang="en-US" sz="1600" dirty="0">
                <a:latin typeface="Times New Roman" pitchFamily="18" charset="0"/>
                <a:sym typeface="Wingdings" pitchFamily="2" charset="2"/>
              </a:rPr>
              <a:t>使得所有事件的概率都大于</a:t>
            </a:r>
            <a:r>
              <a:rPr lang="en-US" altLang="zh-CN" sz="1600" dirty="0">
                <a:latin typeface="Times New Roman" pitchFamily="18" charset="0"/>
                <a:sym typeface="Wingdings" pitchFamily="2" charset="2"/>
              </a:rPr>
              <a:t>0  </a:t>
            </a:r>
            <a:r>
              <a:rPr lang="zh-CN" altLang="en-US" sz="1600" dirty="0">
                <a:latin typeface="Times New Roman" pitchFamily="18" charset="0"/>
                <a:sym typeface="Wingdings" pitchFamily="2" charset="2"/>
              </a:rPr>
              <a:t>平滑</a:t>
            </a:r>
            <a:r>
              <a:rPr lang="en-US" altLang="zh-CN" sz="1600" dirty="0">
                <a:latin typeface="Times New Roman" pitchFamily="18" charset="0"/>
                <a:sym typeface="Wingdings" pitchFamily="2" charset="2"/>
              </a:rPr>
              <a:t>(smoothing)</a:t>
            </a:r>
            <a:endParaRPr lang="en-US" altLang="zh-CN" sz="2000" dirty="0">
              <a:latin typeface="Times New Roman" pitchFamily="18" charset="0"/>
            </a:endParaRPr>
          </a:p>
        </p:txBody>
      </p:sp>
      <p:sp>
        <p:nvSpPr>
          <p:cNvPr id="7" name="灯片编号占位符 5"/>
          <p:cNvSpPr>
            <a:spLocks noGrp="1"/>
          </p:cNvSpPr>
          <p:nvPr>
            <p:ph type="sldNum" sz="quarter" idx="12"/>
          </p:nvPr>
        </p:nvSpPr>
        <p:spPr/>
        <p:txBody>
          <a:bodyPr/>
          <a:lstStyle/>
          <a:p>
            <a:fld id="{F98A07C5-B4B6-4F02-953F-68766CF02FE3}" type="slidenum">
              <a:rPr lang="en-US" altLang="zh-CN"/>
              <a:pPr/>
              <a:t>44</a:t>
            </a:fld>
            <a:endParaRPr lang="en-US" altLang="zh-CN"/>
          </a:p>
        </p:txBody>
      </p:sp>
      <p:sp>
        <p:nvSpPr>
          <p:cNvPr id="214021" name="Line 5"/>
          <p:cNvSpPr>
            <a:spLocks noChangeShapeType="1"/>
          </p:cNvSpPr>
          <p:nvPr/>
        </p:nvSpPr>
        <p:spPr bwMode="auto">
          <a:xfrm>
            <a:off x="5435600" y="2205038"/>
            <a:ext cx="1008063"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539552" y="548680"/>
            <a:ext cx="6408712" cy="749424"/>
          </a:xfrm>
        </p:spPr>
        <p:txBody>
          <a:bodyPr/>
          <a:lstStyle/>
          <a:p>
            <a:r>
              <a:rPr lang="zh-CN" altLang="en-US" dirty="0"/>
              <a:t>数据平滑的一般形式</a:t>
            </a:r>
          </a:p>
        </p:txBody>
      </p:sp>
      <p:sp>
        <p:nvSpPr>
          <p:cNvPr id="218115" name="Rectangle 3"/>
          <p:cNvSpPr>
            <a:spLocks noGrp="1" noChangeArrowheads="1"/>
          </p:cNvSpPr>
          <p:nvPr>
            <p:ph idx="1"/>
          </p:nvPr>
        </p:nvSpPr>
        <p:spPr>
          <a:xfrm>
            <a:off x="304800" y="1989138"/>
            <a:ext cx="8534400" cy="4564062"/>
          </a:xfrm>
        </p:spPr>
        <p:txBody>
          <a:bodyPr/>
          <a:lstStyle/>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r>
              <a:rPr lang="zh-CN" altLang="en-US" sz="2800" dirty="0">
                <a:latin typeface="Times New Roman" pitchFamily="18" charset="0"/>
              </a:rPr>
              <a:t>在</a:t>
            </a:r>
            <a:r>
              <a:rPr lang="en-US" altLang="zh-CN" sz="2800" dirty="0">
                <a:latin typeface="Times New Roman" pitchFamily="18" charset="0"/>
              </a:rPr>
              <a:t>IR</a:t>
            </a:r>
            <a:r>
              <a:rPr lang="zh-CN" altLang="en-US" sz="2800" dirty="0">
                <a:latin typeface="Times New Roman" pitchFamily="18" charset="0"/>
              </a:rPr>
              <a:t>中，一般取</a:t>
            </a:r>
          </a:p>
          <a:p>
            <a:pPr>
              <a:lnSpc>
                <a:spcPct val="90000"/>
              </a:lnSpc>
            </a:pP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w|C</a:t>
            </a:r>
            <a:r>
              <a:rPr lang="en-US" altLang="zh-CN" sz="2800" dirty="0">
                <a:latin typeface="Times New Roman" pitchFamily="18" charset="0"/>
              </a:rPr>
              <a:t>)</a:t>
            </a:r>
            <a:r>
              <a:rPr lang="zh-CN" altLang="en-US" sz="2800" dirty="0"/>
              <a:t>等于</a:t>
            </a:r>
            <a:r>
              <a:rPr lang="en-US" altLang="zh-CN" sz="2800" i="1" dirty="0">
                <a:latin typeface="Times New Roman" pitchFamily="18" charset="0"/>
              </a:rPr>
              <a:t>w</a:t>
            </a:r>
            <a:r>
              <a:rPr lang="zh-CN" altLang="en-US" sz="2800" dirty="0"/>
              <a:t>出现的次数除以所有词出现的次数。</a:t>
            </a:r>
          </a:p>
        </p:txBody>
      </p:sp>
      <p:sp>
        <p:nvSpPr>
          <p:cNvPr id="19" name="灯片编号占位符 5"/>
          <p:cNvSpPr>
            <a:spLocks noGrp="1"/>
          </p:cNvSpPr>
          <p:nvPr>
            <p:ph type="sldNum" sz="quarter" idx="12"/>
          </p:nvPr>
        </p:nvSpPr>
        <p:spPr/>
        <p:txBody>
          <a:bodyPr/>
          <a:lstStyle/>
          <a:p>
            <a:fld id="{C0EEF61E-277E-4516-8AD8-439D88719202}" type="slidenum">
              <a:rPr lang="en-US" altLang="zh-CN"/>
              <a:pPr/>
              <a:t>45</a:t>
            </a:fld>
            <a:endParaRPr lang="en-US" altLang="zh-CN" dirty="0"/>
          </a:p>
        </p:txBody>
      </p:sp>
      <p:pic>
        <p:nvPicPr>
          <p:cNvPr id="218116" name="Picture 4"/>
          <p:cNvPicPr>
            <a:picLocks noChangeAspect="1" noChangeArrowheads="1"/>
          </p:cNvPicPr>
          <p:nvPr/>
        </p:nvPicPr>
        <p:blipFill>
          <a:blip r:embed="rId4" cstate="print"/>
          <a:srcRect/>
          <a:stretch>
            <a:fillRect/>
          </a:stretch>
        </p:blipFill>
        <p:spPr bwMode="auto">
          <a:xfrm>
            <a:off x="827584" y="2383854"/>
            <a:ext cx="5867400" cy="973138"/>
          </a:xfrm>
          <a:prstGeom prst="rect">
            <a:avLst/>
          </a:prstGeom>
          <a:noFill/>
          <a:ln w="9525">
            <a:noFill/>
            <a:miter lim="800000"/>
            <a:headEnd/>
            <a:tailEnd/>
          </a:ln>
          <a:effectLst/>
        </p:spPr>
      </p:pic>
      <p:pic>
        <p:nvPicPr>
          <p:cNvPr id="218117" name="Picture 5"/>
          <p:cNvPicPr>
            <a:picLocks noChangeAspect="1" noChangeArrowheads="1"/>
          </p:cNvPicPr>
          <p:nvPr/>
        </p:nvPicPr>
        <p:blipFill>
          <a:blip r:embed="rId5" cstate="print"/>
          <a:srcRect/>
          <a:stretch>
            <a:fillRect/>
          </a:stretch>
        </p:blipFill>
        <p:spPr bwMode="auto">
          <a:xfrm>
            <a:off x="755650" y="4005263"/>
            <a:ext cx="2514600" cy="1046162"/>
          </a:xfrm>
          <a:prstGeom prst="rect">
            <a:avLst/>
          </a:prstGeom>
          <a:noFill/>
          <a:ln w="9525">
            <a:noFill/>
            <a:miter lim="800000"/>
            <a:headEnd/>
            <a:tailEnd/>
          </a:ln>
          <a:effectLst/>
        </p:spPr>
      </p:pic>
      <p:sp>
        <p:nvSpPr>
          <p:cNvPr id="218118" name="Line 6"/>
          <p:cNvSpPr>
            <a:spLocks noChangeShapeType="1"/>
          </p:cNvSpPr>
          <p:nvPr/>
        </p:nvSpPr>
        <p:spPr bwMode="auto">
          <a:xfrm flipH="1">
            <a:off x="2767013" y="2190750"/>
            <a:ext cx="381000" cy="381000"/>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8119" name="Text Box 7"/>
          <p:cNvSpPr txBox="1">
            <a:spLocks noChangeArrowheads="1"/>
          </p:cNvSpPr>
          <p:nvPr/>
        </p:nvSpPr>
        <p:spPr bwMode="auto">
          <a:xfrm>
            <a:off x="3347864" y="1700808"/>
            <a:ext cx="4865434" cy="400110"/>
          </a:xfrm>
          <a:prstGeom prst="rect">
            <a:avLst/>
          </a:prstGeom>
          <a:noFill/>
          <a:ln w="9525">
            <a:noFill/>
            <a:miter lim="800000"/>
            <a:headEnd/>
            <a:tailEnd/>
          </a:ln>
          <a:effectLst/>
        </p:spPr>
        <p:txBody>
          <a:bodyPr wrap="none">
            <a:spAutoFit/>
          </a:bodyPr>
          <a:lstStyle/>
          <a:p>
            <a:r>
              <a:rPr lang="en-US" altLang="zh-CN" sz="2000" dirty="0">
                <a:solidFill>
                  <a:schemeClr val="tx1"/>
                </a:solidFill>
                <a:latin typeface="Times New Roman" pitchFamily="18" charset="0"/>
                <a:ea typeface="黑体" pitchFamily="49" charset="-122"/>
              </a:rPr>
              <a:t>Discounted(</a:t>
            </a:r>
            <a:r>
              <a:rPr lang="zh-CN" altLang="en-US" sz="2000" dirty="0">
                <a:solidFill>
                  <a:schemeClr val="tx1"/>
                </a:solidFill>
                <a:latin typeface="Times New Roman" pitchFamily="18" charset="0"/>
                <a:ea typeface="黑体" pitchFamily="49" charset="-122"/>
              </a:rPr>
              <a:t>折扣后的</a:t>
            </a:r>
            <a:r>
              <a:rPr lang="en-US" altLang="zh-CN" sz="2000" dirty="0">
                <a:solidFill>
                  <a:schemeClr val="tx1"/>
                </a:solidFill>
                <a:latin typeface="Times New Roman" pitchFamily="18" charset="0"/>
                <a:ea typeface="黑体" pitchFamily="49" charset="-122"/>
              </a:rPr>
              <a:t>) Maximum Likelihood</a:t>
            </a:r>
          </a:p>
        </p:txBody>
      </p:sp>
      <p:sp>
        <p:nvSpPr>
          <p:cNvPr id="218120" name="Line 8"/>
          <p:cNvSpPr>
            <a:spLocks noChangeShapeType="1"/>
          </p:cNvSpPr>
          <p:nvPr/>
        </p:nvSpPr>
        <p:spPr bwMode="auto">
          <a:xfrm>
            <a:off x="2767013" y="3257550"/>
            <a:ext cx="1371600" cy="0"/>
          </a:xfrm>
          <a:prstGeom prst="line">
            <a:avLst/>
          </a:prstGeom>
          <a:noFill/>
          <a:ln w="9525">
            <a:solidFill>
              <a:srgbClr val="FF0000"/>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8121" name="Line 9"/>
          <p:cNvSpPr>
            <a:spLocks noChangeShapeType="1"/>
          </p:cNvSpPr>
          <p:nvPr/>
        </p:nvSpPr>
        <p:spPr bwMode="auto">
          <a:xfrm>
            <a:off x="3529013" y="3333750"/>
            <a:ext cx="762000" cy="304800"/>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8122" name="Text Box 10"/>
          <p:cNvSpPr txBox="1">
            <a:spLocks noChangeArrowheads="1"/>
          </p:cNvSpPr>
          <p:nvPr/>
        </p:nvSpPr>
        <p:spPr bwMode="auto">
          <a:xfrm>
            <a:off x="4367213" y="3459163"/>
            <a:ext cx="3031599" cy="400110"/>
          </a:xfrm>
          <a:prstGeom prst="rect">
            <a:avLst/>
          </a:prstGeom>
          <a:noFill/>
          <a:ln w="9525">
            <a:noFill/>
            <a:miter lim="800000"/>
            <a:headEnd/>
            <a:tailEnd/>
          </a:ln>
          <a:effectLst/>
        </p:spPr>
        <p:txBody>
          <a:bodyPr wrap="none">
            <a:spAutoFit/>
          </a:bodyPr>
          <a:lstStyle/>
          <a:p>
            <a:r>
              <a:rPr lang="en-US" altLang="zh-CN" sz="2000" dirty="0">
                <a:solidFill>
                  <a:schemeClr val="tx1"/>
                </a:solidFill>
                <a:latin typeface="Times New Roman" pitchFamily="18" charset="0"/>
                <a:ea typeface="黑体" pitchFamily="49" charset="-122"/>
              </a:rPr>
              <a:t>Reference Language Model</a:t>
            </a:r>
          </a:p>
        </p:txBody>
      </p:sp>
      <p:sp>
        <p:nvSpPr>
          <p:cNvPr id="218123" name="Line 11"/>
          <p:cNvSpPr>
            <a:spLocks noChangeShapeType="1"/>
          </p:cNvSpPr>
          <p:nvPr/>
        </p:nvSpPr>
        <p:spPr bwMode="auto">
          <a:xfrm flipH="1">
            <a:off x="1835150" y="3257550"/>
            <a:ext cx="703263" cy="747713"/>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graphicFrame>
        <p:nvGraphicFramePr>
          <p:cNvPr id="218124" name="Object 12"/>
          <p:cNvGraphicFramePr>
            <a:graphicFrameLocks noChangeAspect="1"/>
          </p:cNvGraphicFramePr>
          <p:nvPr>
            <p:extLst>
              <p:ext uri="{D42A27DB-BD31-4B8C-83A1-F6EECF244321}">
                <p14:modId xmlns:p14="http://schemas.microsoft.com/office/powerpoint/2010/main" val="2456151267"/>
              </p:ext>
            </p:extLst>
          </p:nvPr>
        </p:nvGraphicFramePr>
        <p:xfrm>
          <a:off x="3549352" y="5085184"/>
          <a:ext cx="4191000" cy="831850"/>
        </p:xfrm>
        <a:graphic>
          <a:graphicData uri="http://schemas.openxmlformats.org/presentationml/2006/ole">
            <mc:AlternateContent xmlns:mc="http://schemas.openxmlformats.org/markup-compatibility/2006">
              <mc:Choice xmlns:v="urn:schemas-microsoft-com:vml" Requires="v">
                <p:oleObj spid="_x0000_s950291" name="Equation" r:id="rId6" imgW="1917360" imgH="380880" progId="">
                  <p:embed/>
                </p:oleObj>
              </mc:Choice>
              <mc:Fallback>
                <p:oleObj name="Equation" r:id="rId6" imgW="1917360" imgH="38088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352" y="5085184"/>
                        <a:ext cx="41910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25" name="Line 13"/>
          <p:cNvSpPr>
            <a:spLocks noChangeShapeType="1"/>
          </p:cNvSpPr>
          <p:nvPr/>
        </p:nvSpPr>
        <p:spPr bwMode="auto">
          <a:xfrm>
            <a:off x="5148263" y="5734050"/>
            <a:ext cx="838200" cy="0"/>
          </a:xfrm>
          <a:prstGeom prst="line">
            <a:avLst/>
          </a:prstGeom>
          <a:noFill/>
          <a:ln w="9525">
            <a:solidFill>
              <a:srgbClr val="FF0000"/>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8126" name="Line 14"/>
          <p:cNvSpPr>
            <a:spLocks noChangeShapeType="1"/>
          </p:cNvSpPr>
          <p:nvPr/>
        </p:nvSpPr>
        <p:spPr bwMode="auto">
          <a:xfrm flipH="1">
            <a:off x="5651500" y="4797425"/>
            <a:ext cx="504825" cy="503238"/>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8127" name="Text Box 15"/>
          <p:cNvSpPr txBox="1">
            <a:spLocks noChangeArrowheads="1"/>
          </p:cNvSpPr>
          <p:nvPr/>
        </p:nvSpPr>
        <p:spPr bwMode="auto">
          <a:xfrm>
            <a:off x="5219700" y="4292600"/>
            <a:ext cx="3058851" cy="400110"/>
          </a:xfrm>
          <a:prstGeom prst="rect">
            <a:avLst/>
          </a:prstGeom>
          <a:noFill/>
          <a:ln w="9525">
            <a:noFill/>
            <a:miter lim="800000"/>
            <a:headEnd/>
            <a:tailEnd/>
          </a:ln>
          <a:effectLst/>
        </p:spPr>
        <p:txBody>
          <a:bodyPr wrap="none">
            <a:spAutoFit/>
          </a:bodyPr>
          <a:lstStyle/>
          <a:p>
            <a:r>
              <a:rPr lang="en-US" altLang="zh-CN" sz="2000" dirty="0">
                <a:solidFill>
                  <a:schemeClr val="tx1"/>
                </a:solidFill>
                <a:latin typeface="Times New Roman" pitchFamily="18" charset="0"/>
                <a:ea typeface="黑体" pitchFamily="49" charset="-122"/>
              </a:rPr>
              <a:t>Collection Language Model</a:t>
            </a:r>
          </a:p>
        </p:txBody>
      </p:sp>
      <p:sp>
        <p:nvSpPr>
          <p:cNvPr id="218128" name="Text Box 16"/>
          <p:cNvSpPr txBox="1">
            <a:spLocks noChangeArrowheads="1"/>
          </p:cNvSpPr>
          <p:nvPr/>
        </p:nvSpPr>
        <p:spPr bwMode="auto">
          <a:xfrm>
            <a:off x="468313" y="3429000"/>
            <a:ext cx="1454150" cy="396875"/>
          </a:xfrm>
          <a:prstGeom prst="rect">
            <a:avLst/>
          </a:prstGeom>
          <a:noFill/>
          <a:ln w="9525">
            <a:noFill/>
            <a:miter lim="800000"/>
            <a:headEnd/>
            <a:tailEnd/>
          </a:ln>
          <a:effectLst/>
        </p:spPr>
        <p:txBody>
          <a:bodyPr wrap="none">
            <a:spAutoFit/>
          </a:bodyPr>
          <a:lstStyle/>
          <a:p>
            <a:r>
              <a:rPr lang="zh-CN" altLang="en-US" sz="2000" dirty="0">
                <a:latin typeface="Times New Roman" pitchFamily="18" charset="0"/>
                <a:ea typeface="黑体" pitchFamily="49" charset="-122"/>
              </a:rPr>
              <a:t>归一化系数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539552" y="620688"/>
            <a:ext cx="6768752" cy="762000"/>
          </a:xfrm>
        </p:spPr>
        <p:txBody>
          <a:bodyPr/>
          <a:lstStyle/>
          <a:p>
            <a:r>
              <a:rPr lang="zh-CN" altLang="en-US" dirty="0"/>
              <a:t>几种</a:t>
            </a:r>
            <a:r>
              <a:rPr lang="en-US" altLang="zh-CN" dirty="0">
                <a:latin typeface="Times New Roman" pitchFamily="18" charset="0"/>
              </a:rPr>
              <a:t>QLM</a:t>
            </a:r>
            <a:r>
              <a:rPr lang="zh-CN" altLang="en-US" dirty="0"/>
              <a:t>中常用的平滑方法</a:t>
            </a:r>
          </a:p>
        </p:txBody>
      </p:sp>
      <p:sp>
        <p:nvSpPr>
          <p:cNvPr id="222211" name="Rectangle 3"/>
          <p:cNvSpPr>
            <a:spLocks noGrp="1" noChangeArrowheads="1"/>
          </p:cNvSpPr>
          <p:nvPr>
            <p:ph idx="1"/>
          </p:nvPr>
        </p:nvSpPr>
        <p:spPr>
          <a:xfrm>
            <a:off x="611560" y="1772816"/>
            <a:ext cx="8007350" cy="4051300"/>
          </a:xfrm>
        </p:spPr>
        <p:txBody>
          <a:bodyPr/>
          <a:lstStyle/>
          <a:p>
            <a:r>
              <a:rPr lang="en-US" altLang="zh-CN" sz="2400" dirty="0" err="1">
                <a:latin typeface="Times New Roman" pitchFamily="18" charset="0"/>
              </a:rPr>
              <a:t>Jelinek</a:t>
            </a:r>
            <a:r>
              <a:rPr lang="en-US" altLang="zh-CN" sz="2400" dirty="0">
                <a:latin typeface="Times New Roman" pitchFamily="18" charset="0"/>
              </a:rPr>
              <a:t>-Mercer(JM)</a:t>
            </a:r>
            <a:r>
              <a:rPr lang="zh-CN" altLang="en-US" sz="2400" dirty="0">
                <a:latin typeface="Times New Roman" pitchFamily="18" charset="0"/>
              </a:rPr>
              <a:t>，</a:t>
            </a:r>
            <a:r>
              <a:rPr lang="en-US" altLang="zh-CN" sz="2400" dirty="0">
                <a:latin typeface="Times New Roman" pitchFamily="18" charset="0"/>
              </a:rPr>
              <a:t>0</a:t>
            </a:r>
            <a:r>
              <a:rPr lang="en-US" altLang="zh-CN" sz="2400" dirty="0">
                <a:latin typeface="Times New Roman" pitchFamily="18" charset="0"/>
                <a:cs typeface="Times New Roman" pitchFamily="18" charset="0"/>
              </a:rPr>
              <a:t>≤</a:t>
            </a:r>
            <a:r>
              <a:rPr lang="el-GR" altLang="zh-CN" sz="2400" i="1" dirty="0">
                <a:latin typeface="Times New Roman" pitchFamily="18" charset="0"/>
                <a:cs typeface="Times New Roman" pitchFamily="18" charset="0"/>
              </a:rPr>
              <a:t>λ</a:t>
            </a:r>
            <a:r>
              <a:rPr lang="en-US" altLang="zh-CN" sz="2400" dirty="0">
                <a:latin typeface="Times New Roman" pitchFamily="18" charset="0"/>
                <a:cs typeface="Times New Roman" pitchFamily="18" charset="0"/>
              </a:rPr>
              <a:t>≤1</a:t>
            </a:r>
            <a:r>
              <a:rPr lang="zh-CN" altLang="en-US" sz="2400" dirty="0">
                <a:cs typeface="Times New Roman" pitchFamily="18" charset="0"/>
              </a:rPr>
              <a:t>，文档模型和文档集模型的混合</a:t>
            </a:r>
            <a:endParaRPr lang="el-GR" altLang="zh-CN" sz="2400" dirty="0">
              <a:latin typeface="Times New Roman" pitchFamily="18" charset="0"/>
              <a:cs typeface="Times New Roman" pitchFamily="18" charset="0"/>
            </a:endParaRPr>
          </a:p>
          <a:p>
            <a:endParaRPr lang="en-US" altLang="zh-CN" sz="2400" dirty="0">
              <a:latin typeface="Times New Roman" pitchFamily="18" charset="0"/>
            </a:endParaRPr>
          </a:p>
          <a:p>
            <a:pPr lvl="1"/>
            <a:endParaRPr lang="en-US" altLang="zh-CN" sz="2000" dirty="0"/>
          </a:p>
          <a:p>
            <a:pPr lvl="1"/>
            <a:endParaRPr lang="zh-CN" altLang="en-US" sz="2000" dirty="0">
              <a:latin typeface="Times New Roman" pitchFamily="18" charset="0"/>
            </a:endParaRPr>
          </a:p>
          <a:p>
            <a:r>
              <a:rPr lang="en-US" altLang="zh-CN" sz="2400" dirty="0">
                <a:latin typeface="Times New Roman" pitchFamily="18" charset="0"/>
              </a:rPr>
              <a:t>Dirichlet Priors(Dir)</a:t>
            </a:r>
            <a:r>
              <a:rPr lang="zh-CN" altLang="en-US" sz="2400" dirty="0">
                <a:latin typeface="Times New Roman" pitchFamily="18" charset="0"/>
              </a:rPr>
              <a:t>，</a:t>
            </a:r>
            <a:r>
              <a:rPr lang="el-GR" altLang="zh-CN" sz="2400" i="1" dirty="0">
                <a:latin typeface="Times New Roman" pitchFamily="18" charset="0"/>
                <a:cs typeface="Times New Roman" pitchFamily="18" charset="0"/>
              </a:rPr>
              <a:t>μ</a:t>
            </a:r>
            <a:r>
              <a:rPr lang="el-GR"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DIR</a:t>
            </a:r>
            <a:r>
              <a:rPr lang="zh-CN" altLang="en-US" sz="2400" dirty="0">
                <a:latin typeface="Times New Roman" pitchFamily="18" charset="0"/>
                <a:cs typeface="Times New Roman" pitchFamily="18" charset="0"/>
              </a:rPr>
              <a:t>和</a:t>
            </a:r>
            <a:r>
              <a:rPr lang="en-US" altLang="zh-CN" sz="2400" i="1" dirty="0">
                <a:latin typeface="Times New Roman" pitchFamily="18" charset="0"/>
                <a:cs typeface="Times New Roman" pitchFamily="18" charset="0"/>
              </a:rPr>
              <a:t>JM</a:t>
            </a:r>
            <a:r>
              <a:rPr lang="zh-CN" altLang="en-US" sz="2400" dirty="0">
                <a:latin typeface="Times New Roman" pitchFamily="18" charset="0"/>
                <a:cs typeface="Times New Roman" pitchFamily="18" charset="0"/>
              </a:rPr>
              <a:t>可以互相转化</a:t>
            </a:r>
            <a:endParaRPr lang="zh-CN" altLang="el-GR" sz="2400" dirty="0">
              <a:latin typeface="Times New Roman" pitchFamily="18" charset="0"/>
              <a:cs typeface="Times New Roman" pitchFamily="18" charset="0"/>
            </a:endParaRPr>
          </a:p>
          <a:p>
            <a:endParaRPr lang="zh-CN" altLang="en-US" sz="2400" dirty="0"/>
          </a:p>
          <a:p>
            <a:endParaRPr lang="zh-CN" altLang="en-US" sz="2400" dirty="0">
              <a:latin typeface="Times New Roman" pitchFamily="18" charset="0"/>
            </a:endParaRPr>
          </a:p>
          <a:p>
            <a:r>
              <a:rPr lang="en-US" altLang="zh-CN" sz="2400" dirty="0">
                <a:latin typeface="Times New Roman" pitchFamily="18" charset="0"/>
              </a:rPr>
              <a:t>Absolute Discounting(Abs)</a:t>
            </a:r>
            <a:r>
              <a:rPr lang="zh-CN" altLang="en-US" sz="2400" dirty="0">
                <a:latin typeface="Times New Roman" pitchFamily="18" charset="0"/>
              </a:rPr>
              <a:t>，</a:t>
            </a:r>
            <a:r>
              <a:rPr lang="en-US" altLang="zh-CN" sz="2400" dirty="0">
                <a:latin typeface="Times New Roman" pitchFamily="18" charset="0"/>
              </a:rPr>
              <a:t>0</a:t>
            </a:r>
            <a:r>
              <a:rPr lang="en-US" altLang="zh-CN" sz="2400" dirty="0">
                <a:latin typeface="Times New Roman" pitchFamily="18" charset="0"/>
                <a:cs typeface="Times New Roman" pitchFamily="18" charset="0"/>
              </a:rPr>
              <a:t>≤</a:t>
            </a:r>
            <a:r>
              <a:rPr lang="el-GR" altLang="zh-CN" sz="2400" i="1" dirty="0">
                <a:latin typeface="Times New Roman" pitchFamily="18" charset="0"/>
                <a:cs typeface="Times New Roman" pitchFamily="18" charset="0"/>
              </a:rPr>
              <a:t>δ</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D</a:t>
            </a:r>
            <a:r>
              <a:rPr lang="en-US" altLang="zh-CN" sz="2400" dirty="0" err="1">
                <a:latin typeface="Times New Roman" pitchFamily="18" charset="0"/>
                <a:cs typeface="Times New Roman" pitchFamily="18" charset="0"/>
              </a:rPr>
              <a:t>|</a:t>
            </a:r>
            <a:r>
              <a:rPr lang="en-US" altLang="zh-CN" sz="2400" i="1" baseline="-25000" dirty="0" err="1">
                <a:latin typeface="Times New Roman" pitchFamily="18" charset="0"/>
                <a:cs typeface="Times New Roman" pitchFamily="18" charset="0"/>
              </a:rPr>
              <a:t>u</a:t>
            </a:r>
            <a:r>
              <a:rPr lang="zh-CN" altLang="en-US" sz="2400" dirty="0">
                <a:latin typeface="Times New Roman" pitchFamily="18" charset="0"/>
                <a:cs typeface="Times New Roman" pitchFamily="18" charset="0"/>
              </a:rPr>
              <a:t>表示</a:t>
            </a:r>
            <a:r>
              <a:rPr lang="en-US" altLang="zh-CN" sz="2400" i="1" dirty="0">
                <a:latin typeface="Times New Roman" pitchFamily="18" charset="0"/>
                <a:cs typeface="Times New Roman" pitchFamily="18" charset="0"/>
              </a:rPr>
              <a:t>D</a:t>
            </a:r>
            <a:r>
              <a:rPr lang="zh-CN" altLang="en-US" sz="2400" dirty="0">
                <a:latin typeface="Times New Roman" pitchFamily="18" charset="0"/>
                <a:cs typeface="Times New Roman" pitchFamily="18" charset="0"/>
              </a:rPr>
              <a:t>中不相同的词个数</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u</a:t>
            </a:r>
            <a:r>
              <a:rPr lang="en-US" altLang="zh-CN" sz="2400" dirty="0">
                <a:latin typeface="Times New Roman" pitchFamily="18" charset="0"/>
                <a:cs typeface="Times New Roman" pitchFamily="18" charset="0"/>
              </a:rPr>
              <a:t>=unique)</a:t>
            </a:r>
          </a:p>
        </p:txBody>
      </p:sp>
      <p:sp>
        <p:nvSpPr>
          <p:cNvPr id="9" name="灯片编号占位符 5"/>
          <p:cNvSpPr>
            <a:spLocks noGrp="1"/>
          </p:cNvSpPr>
          <p:nvPr>
            <p:ph type="sldNum" sz="quarter" idx="12"/>
          </p:nvPr>
        </p:nvSpPr>
        <p:spPr/>
        <p:txBody>
          <a:bodyPr/>
          <a:lstStyle/>
          <a:p>
            <a:fld id="{4A1D07E4-D45C-41F3-8B63-97ED8BC77860}" type="slidenum">
              <a:rPr lang="en-US" altLang="zh-CN"/>
              <a:pPr/>
              <a:t>46</a:t>
            </a:fld>
            <a:endParaRPr lang="en-US" altLang="zh-CN"/>
          </a:p>
        </p:txBody>
      </p:sp>
      <p:pic>
        <p:nvPicPr>
          <p:cNvPr id="222212" name="Picture 4"/>
          <p:cNvPicPr>
            <a:picLocks noChangeAspect="1" noChangeArrowheads="1"/>
          </p:cNvPicPr>
          <p:nvPr/>
        </p:nvPicPr>
        <p:blipFill>
          <a:blip r:embed="rId3" cstate="print"/>
          <a:srcRect/>
          <a:stretch>
            <a:fillRect/>
          </a:stretch>
        </p:blipFill>
        <p:spPr bwMode="auto">
          <a:xfrm>
            <a:off x="1475656" y="2512765"/>
            <a:ext cx="4752975" cy="484187"/>
          </a:xfrm>
          <a:prstGeom prst="rect">
            <a:avLst/>
          </a:prstGeom>
          <a:noFill/>
          <a:ln w="9525">
            <a:noFill/>
            <a:miter lim="800000"/>
            <a:headEnd/>
            <a:tailEnd/>
          </a:ln>
          <a:effectLst/>
        </p:spPr>
      </p:pic>
      <p:pic>
        <p:nvPicPr>
          <p:cNvPr id="222213" name="Picture 5"/>
          <p:cNvPicPr>
            <a:picLocks noChangeAspect="1" noChangeArrowheads="1"/>
          </p:cNvPicPr>
          <p:nvPr/>
        </p:nvPicPr>
        <p:blipFill>
          <a:blip r:embed="rId4" cstate="print"/>
          <a:srcRect/>
          <a:stretch>
            <a:fillRect/>
          </a:stretch>
        </p:blipFill>
        <p:spPr bwMode="auto">
          <a:xfrm>
            <a:off x="1115616" y="4194026"/>
            <a:ext cx="3671887" cy="819150"/>
          </a:xfrm>
          <a:prstGeom prst="rect">
            <a:avLst/>
          </a:prstGeom>
          <a:noFill/>
          <a:ln w="9525">
            <a:noFill/>
            <a:miter lim="800000"/>
            <a:headEnd/>
            <a:tailEnd/>
          </a:ln>
          <a:effectLst/>
        </p:spPr>
      </p:pic>
      <p:pic>
        <p:nvPicPr>
          <p:cNvPr id="222214" name="Picture 6"/>
          <p:cNvPicPr>
            <a:picLocks noChangeAspect="1" noChangeArrowheads="1"/>
          </p:cNvPicPr>
          <p:nvPr/>
        </p:nvPicPr>
        <p:blipFill>
          <a:blip r:embed="rId5" cstate="print"/>
          <a:srcRect/>
          <a:stretch>
            <a:fillRect/>
          </a:stretch>
        </p:blipFill>
        <p:spPr bwMode="auto">
          <a:xfrm>
            <a:off x="1187624" y="5844430"/>
            <a:ext cx="5616575" cy="896938"/>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67544" y="476672"/>
            <a:ext cx="5904656" cy="965448"/>
          </a:xfrm>
        </p:spPr>
        <p:txBody>
          <a:bodyPr/>
          <a:lstStyle/>
          <a:p>
            <a:r>
              <a:rPr lang="zh-CN" altLang="en-US" dirty="0"/>
              <a:t>文档排名函数的转换</a:t>
            </a:r>
          </a:p>
        </p:txBody>
      </p:sp>
      <p:sp>
        <p:nvSpPr>
          <p:cNvPr id="220163" name="Rectangle 3"/>
          <p:cNvSpPr>
            <a:spLocks noGrp="1" noChangeArrowheads="1"/>
          </p:cNvSpPr>
          <p:nvPr>
            <p:ph idx="1"/>
          </p:nvPr>
        </p:nvSpPr>
        <p:spPr>
          <a:xfrm>
            <a:off x="381000" y="2060575"/>
            <a:ext cx="8763000" cy="5486400"/>
          </a:xfrm>
        </p:spPr>
        <p:txBody>
          <a:bodyPr/>
          <a:lstStyle/>
          <a:p>
            <a:pPr>
              <a:lnSpc>
                <a:spcPct val="90000"/>
              </a:lnSpc>
            </a:pPr>
            <a:r>
              <a:rPr lang="en-US" altLang="zh-CN" sz="2000" dirty="0"/>
              <a:t> </a:t>
            </a:r>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r>
              <a:rPr lang="zh-CN" altLang="en-US" sz="2000" dirty="0"/>
              <a:t>将                                                                               代入</a:t>
            </a:r>
          </a:p>
          <a:p>
            <a:pPr>
              <a:lnSpc>
                <a:spcPct val="90000"/>
              </a:lnSpc>
            </a:pPr>
            <a:endParaRPr lang="zh-CN" altLang="en-US" sz="2000" dirty="0"/>
          </a:p>
          <a:p>
            <a:pPr>
              <a:lnSpc>
                <a:spcPct val="90000"/>
              </a:lnSpc>
            </a:pPr>
            <a:endParaRPr lang="zh-CN" altLang="en-US" sz="2000" dirty="0"/>
          </a:p>
          <a:p>
            <a:pPr>
              <a:lnSpc>
                <a:spcPct val="90000"/>
              </a:lnSpc>
            </a:pPr>
            <a:r>
              <a:rPr lang="zh-CN" altLang="en-US" sz="2000" dirty="0"/>
              <a:t>最终排名函数：                                                                                          </a:t>
            </a:r>
            <a:r>
              <a:rPr lang="zh-CN" altLang="en-US" sz="2000" dirty="0">
                <a:latin typeface="Times New Roman" pitchFamily="18" charset="0"/>
              </a:rPr>
              <a:t>公式</a:t>
            </a:r>
            <a:r>
              <a:rPr lang="en-US" altLang="zh-CN" sz="2000" dirty="0">
                <a:latin typeface="Times New Roman" pitchFamily="18" charset="0"/>
              </a:rPr>
              <a:t>(4) </a:t>
            </a:r>
          </a:p>
        </p:txBody>
      </p:sp>
      <p:sp>
        <p:nvSpPr>
          <p:cNvPr id="29" name="灯片编号占位符 5"/>
          <p:cNvSpPr>
            <a:spLocks noGrp="1"/>
          </p:cNvSpPr>
          <p:nvPr>
            <p:ph type="sldNum" sz="quarter" idx="12"/>
          </p:nvPr>
        </p:nvSpPr>
        <p:spPr/>
        <p:txBody>
          <a:bodyPr/>
          <a:lstStyle/>
          <a:p>
            <a:fld id="{6FB88957-6973-45C9-B270-1C3E58A027A4}" type="slidenum">
              <a:rPr lang="en-US" altLang="zh-CN"/>
              <a:pPr/>
              <a:t>47</a:t>
            </a:fld>
            <a:endParaRPr lang="en-US" altLang="zh-CN"/>
          </a:p>
        </p:txBody>
      </p:sp>
      <p:graphicFrame>
        <p:nvGraphicFramePr>
          <p:cNvPr id="220164" name="Object 4"/>
          <p:cNvGraphicFramePr>
            <a:graphicFrameLocks noChangeAspect="1"/>
          </p:cNvGraphicFramePr>
          <p:nvPr/>
        </p:nvGraphicFramePr>
        <p:xfrm>
          <a:off x="827088" y="1989138"/>
          <a:ext cx="3022600" cy="668337"/>
        </p:xfrm>
        <a:graphic>
          <a:graphicData uri="http://schemas.openxmlformats.org/presentationml/2006/ole">
            <mc:AlternateContent xmlns:mc="http://schemas.openxmlformats.org/markup-compatibility/2006">
              <mc:Choice xmlns:v="urn:schemas-microsoft-com:vml" Requires="v">
                <p:oleObj spid="_x0000_s951366" name="公式" r:id="rId4" imgW="1320480" imgH="291960" progId="Equation.3">
                  <p:embed/>
                </p:oleObj>
              </mc:Choice>
              <mc:Fallback>
                <p:oleObj name="公式" r:id="rId4" imgW="1320480" imgH="291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989138"/>
                        <a:ext cx="302260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5" name="Object 5"/>
          <p:cNvGraphicFramePr>
            <a:graphicFrameLocks noChangeAspect="1"/>
          </p:cNvGraphicFramePr>
          <p:nvPr/>
        </p:nvGraphicFramePr>
        <p:xfrm>
          <a:off x="900113" y="2565400"/>
          <a:ext cx="7127875" cy="1987550"/>
        </p:xfrm>
        <a:graphic>
          <a:graphicData uri="http://schemas.openxmlformats.org/presentationml/2006/ole">
            <mc:AlternateContent xmlns:mc="http://schemas.openxmlformats.org/markup-compatibility/2006">
              <mc:Choice xmlns:v="urn:schemas-microsoft-com:vml" Requires="v">
                <p:oleObj spid="_x0000_s951367" name="Equation" r:id="rId6" imgW="3555720" imgH="990360" progId="Equation.3">
                  <p:embed/>
                </p:oleObj>
              </mc:Choice>
              <mc:Fallback>
                <p:oleObj name="Equation" r:id="rId6" imgW="3555720" imgH="9903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565400"/>
                        <a:ext cx="7127875" cy="198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0166" name="Picture 6"/>
          <p:cNvPicPr>
            <a:picLocks noChangeAspect="1" noChangeArrowheads="1"/>
          </p:cNvPicPr>
          <p:nvPr/>
        </p:nvPicPr>
        <p:blipFill>
          <a:blip r:embed="rId8" cstate="print"/>
          <a:srcRect/>
          <a:stretch>
            <a:fillRect/>
          </a:stretch>
        </p:blipFill>
        <p:spPr bwMode="auto">
          <a:xfrm>
            <a:off x="4140200" y="1989138"/>
            <a:ext cx="3895725" cy="561975"/>
          </a:xfrm>
          <a:prstGeom prst="rect">
            <a:avLst/>
          </a:prstGeom>
          <a:noFill/>
          <a:ln w="9525">
            <a:noFill/>
            <a:miter lim="800000"/>
            <a:headEnd/>
            <a:tailEnd/>
          </a:ln>
          <a:effectLst/>
        </p:spPr>
      </p:pic>
      <p:graphicFrame>
        <p:nvGraphicFramePr>
          <p:cNvPr id="220167" name="Object 7"/>
          <p:cNvGraphicFramePr>
            <a:graphicFrameLocks noChangeAspect="1"/>
          </p:cNvGraphicFramePr>
          <p:nvPr>
            <p:extLst>
              <p:ext uri="{D42A27DB-BD31-4B8C-83A1-F6EECF244321}">
                <p14:modId xmlns:p14="http://schemas.microsoft.com/office/powerpoint/2010/main" val="340342195"/>
              </p:ext>
            </p:extLst>
          </p:nvPr>
        </p:nvGraphicFramePr>
        <p:xfrm>
          <a:off x="1043855" y="4653136"/>
          <a:ext cx="5040313" cy="403225"/>
        </p:xfrm>
        <a:graphic>
          <a:graphicData uri="http://schemas.openxmlformats.org/presentationml/2006/ole">
            <mc:AlternateContent xmlns:mc="http://schemas.openxmlformats.org/markup-compatibility/2006">
              <mc:Choice xmlns:v="urn:schemas-microsoft-com:vml" Requires="v">
                <p:oleObj spid="_x0000_s951368" name="Equation" r:id="rId9" imgW="2222280" imgH="177480" progId="Equation.3">
                  <p:embed/>
                </p:oleObj>
              </mc:Choice>
              <mc:Fallback>
                <p:oleObj name="Equation" r:id="rId9" imgW="2222280" imgH="17748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855" y="4653136"/>
                        <a:ext cx="5040313"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0168" name="Picture 8"/>
          <p:cNvPicPr>
            <a:picLocks noChangeAspect="1" noChangeArrowheads="1"/>
          </p:cNvPicPr>
          <p:nvPr/>
        </p:nvPicPr>
        <p:blipFill>
          <a:blip r:embed="rId11" cstate="print"/>
          <a:srcRect/>
          <a:stretch>
            <a:fillRect/>
          </a:stretch>
        </p:blipFill>
        <p:spPr bwMode="auto">
          <a:xfrm>
            <a:off x="1042988" y="5084763"/>
            <a:ext cx="6877050" cy="590550"/>
          </a:xfrm>
          <a:prstGeom prst="rect">
            <a:avLst/>
          </a:prstGeom>
          <a:noFill/>
          <a:ln w="9525">
            <a:noFill/>
            <a:miter lim="800000"/>
            <a:headEnd/>
            <a:tailEnd/>
          </a:ln>
          <a:effectLst/>
        </p:spPr>
      </p:pic>
      <p:sp>
        <p:nvSpPr>
          <p:cNvPr id="220170" name="Line 10"/>
          <p:cNvSpPr>
            <a:spLocks noChangeShapeType="1"/>
          </p:cNvSpPr>
          <p:nvPr/>
        </p:nvSpPr>
        <p:spPr bwMode="auto">
          <a:xfrm flipV="1">
            <a:off x="7667625" y="5229225"/>
            <a:ext cx="719138" cy="360363"/>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71" name="Text Box 11"/>
          <p:cNvSpPr txBox="1">
            <a:spLocks noChangeArrowheads="1"/>
          </p:cNvSpPr>
          <p:nvPr/>
        </p:nvSpPr>
        <p:spPr bwMode="auto">
          <a:xfrm>
            <a:off x="7689850" y="4868863"/>
            <a:ext cx="1454150" cy="396875"/>
          </a:xfrm>
          <a:prstGeom prst="rect">
            <a:avLst/>
          </a:prstGeom>
          <a:noFill/>
          <a:ln w="9525">
            <a:noFill/>
            <a:miter lim="800000"/>
            <a:headEnd/>
            <a:tailEnd/>
          </a:ln>
          <a:effectLst/>
        </p:spPr>
        <p:txBody>
          <a:bodyPr>
            <a:spAutoFit/>
          </a:bodyPr>
          <a:lstStyle/>
          <a:p>
            <a:r>
              <a:rPr lang="zh-CN" altLang="en-US" sz="2000" dirty="0">
                <a:solidFill>
                  <a:schemeClr val="tx1"/>
                </a:solidFill>
                <a:latin typeface="Times New Roman" pitchFamily="18" charset="0"/>
                <a:ea typeface="黑体" pitchFamily="49" charset="-122"/>
              </a:rPr>
              <a:t>不影响排名</a:t>
            </a:r>
          </a:p>
        </p:txBody>
      </p:sp>
      <p:sp>
        <p:nvSpPr>
          <p:cNvPr id="220172" name="Rectangle 12"/>
          <p:cNvSpPr>
            <a:spLocks noChangeArrowheads="1"/>
          </p:cNvSpPr>
          <p:nvPr/>
        </p:nvSpPr>
        <p:spPr bwMode="auto">
          <a:xfrm>
            <a:off x="3395663" y="3271838"/>
            <a:ext cx="9144000" cy="461665"/>
          </a:xfrm>
          <a:prstGeom prst="rect">
            <a:avLst/>
          </a:prstGeom>
          <a:noFill/>
          <a:ln w="9525">
            <a:noFill/>
            <a:miter lim="800000"/>
            <a:headEnd/>
            <a:tailEnd/>
          </a:ln>
          <a:effectLst/>
        </p:spPr>
        <p:txBody>
          <a:bodyPr>
            <a:spAutoFit/>
          </a:bodyPr>
          <a:lstStyle/>
          <a:p>
            <a:endParaRPr lang="zh-CN" altLang="en-US" dirty="0">
              <a:latin typeface="Times New Roman" pitchFamily="18" charset="0"/>
              <a:ea typeface="黑体" pitchFamily="49" charset="-122"/>
            </a:endParaRPr>
          </a:p>
        </p:txBody>
      </p:sp>
      <p:graphicFrame>
        <p:nvGraphicFramePr>
          <p:cNvPr id="220173" name="Object 13"/>
          <p:cNvGraphicFramePr>
            <a:graphicFrameLocks noChangeAspect="1"/>
          </p:cNvGraphicFramePr>
          <p:nvPr>
            <p:extLst>
              <p:ext uri="{D42A27DB-BD31-4B8C-83A1-F6EECF244321}">
                <p14:modId xmlns:p14="http://schemas.microsoft.com/office/powerpoint/2010/main" val="2041333496"/>
              </p:ext>
            </p:extLst>
          </p:nvPr>
        </p:nvGraphicFramePr>
        <p:xfrm>
          <a:off x="2484438" y="5703888"/>
          <a:ext cx="5832475" cy="749300"/>
        </p:xfrm>
        <a:graphic>
          <a:graphicData uri="http://schemas.openxmlformats.org/presentationml/2006/ole">
            <mc:AlternateContent xmlns:mc="http://schemas.openxmlformats.org/markup-compatibility/2006">
              <mc:Choice xmlns:v="urn:schemas-microsoft-com:vml" Requires="v">
                <p:oleObj spid="_x0000_s951369" name="Equation" r:id="rId12" imgW="3377880" imgH="431640" progId="">
                  <p:embed/>
                </p:oleObj>
              </mc:Choice>
              <mc:Fallback>
                <p:oleObj name="Equation" r:id="rId12" imgW="3377880" imgH="431640" progId="">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4438" y="5703888"/>
                        <a:ext cx="5832475" cy="749300"/>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20174" name="Rectangle 14"/>
          <p:cNvSpPr>
            <a:spLocks noChangeArrowheads="1"/>
          </p:cNvSpPr>
          <p:nvPr/>
        </p:nvSpPr>
        <p:spPr bwMode="auto">
          <a:xfrm>
            <a:off x="5867400" y="5084763"/>
            <a:ext cx="2016125" cy="576262"/>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75" name="Rectangle 15"/>
          <p:cNvSpPr>
            <a:spLocks noChangeArrowheads="1"/>
          </p:cNvSpPr>
          <p:nvPr/>
        </p:nvSpPr>
        <p:spPr bwMode="auto">
          <a:xfrm>
            <a:off x="4787900" y="5157788"/>
            <a:ext cx="431800" cy="358775"/>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76" name="Line 16"/>
          <p:cNvSpPr>
            <a:spLocks noChangeShapeType="1"/>
          </p:cNvSpPr>
          <p:nvPr/>
        </p:nvSpPr>
        <p:spPr bwMode="auto">
          <a:xfrm flipV="1">
            <a:off x="5076825" y="4652963"/>
            <a:ext cx="1655763" cy="576262"/>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77" name="Text Box 17"/>
          <p:cNvSpPr txBox="1">
            <a:spLocks noChangeArrowheads="1"/>
          </p:cNvSpPr>
          <p:nvPr/>
        </p:nvSpPr>
        <p:spPr bwMode="auto">
          <a:xfrm>
            <a:off x="6659563" y="4365625"/>
            <a:ext cx="2087562" cy="366713"/>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查询中</a:t>
            </a:r>
            <a:r>
              <a:rPr lang="en-US" altLang="zh-CN" sz="1800" i="1" dirty="0">
                <a:solidFill>
                  <a:schemeClr val="tx1"/>
                </a:solidFill>
                <a:latin typeface="Times New Roman" pitchFamily="18" charset="0"/>
                <a:ea typeface="黑体" pitchFamily="49" charset="-122"/>
              </a:rPr>
              <a:t>w</a:t>
            </a:r>
            <a:r>
              <a:rPr lang="zh-CN" altLang="en-US" sz="1800" dirty="0">
                <a:solidFill>
                  <a:schemeClr val="tx1"/>
                </a:solidFill>
                <a:latin typeface="Times New Roman" pitchFamily="18" charset="0"/>
                <a:ea typeface="黑体" pitchFamily="49" charset="-122"/>
              </a:rPr>
              <a:t>的总次数</a:t>
            </a:r>
          </a:p>
        </p:txBody>
      </p:sp>
      <p:sp>
        <p:nvSpPr>
          <p:cNvPr id="220178" name="Rectangle 18"/>
          <p:cNvSpPr>
            <a:spLocks noChangeArrowheads="1"/>
          </p:cNvSpPr>
          <p:nvPr/>
        </p:nvSpPr>
        <p:spPr bwMode="auto">
          <a:xfrm>
            <a:off x="6084888" y="6094413"/>
            <a:ext cx="935037" cy="287337"/>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79" name="Rectangle 19"/>
          <p:cNvSpPr>
            <a:spLocks noChangeArrowheads="1"/>
          </p:cNvSpPr>
          <p:nvPr/>
        </p:nvSpPr>
        <p:spPr bwMode="auto">
          <a:xfrm>
            <a:off x="5651500" y="5734050"/>
            <a:ext cx="1368425" cy="287338"/>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80" name="Rectangle 20"/>
          <p:cNvSpPr>
            <a:spLocks noChangeArrowheads="1"/>
          </p:cNvSpPr>
          <p:nvPr/>
        </p:nvSpPr>
        <p:spPr bwMode="auto">
          <a:xfrm>
            <a:off x="7956550" y="5876925"/>
            <a:ext cx="360363" cy="360363"/>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81" name="Line 21"/>
          <p:cNvSpPr>
            <a:spLocks noChangeShapeType="1"/>
          </p:cNvSpPr>
          <p:nvPr/>
        </p:nvSpPr>
        <p:spPr bwMode="auto">
          <a:xfrm>
            <a:off x="7019925" y="5876925"/>
            <a:ext cx="144463"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82" name="Text Box 22"/>
          <p:cNvSpPr txBox="1">
            <a:spLocks noChangeArrowheads="1"/>
          </p:cNvSpPr>
          <p:nvPr/>
        </p:nvSpPr>
        <p:spPr bwMode="auto">
          <a:xfrm>
            <a:off x="7164388" y="5661025"/>
            <a:ext cx="646112" cy="336550"/>
          </a:xfrm>
          <a:prstGeom prst="rect">
            <a:avLst/>
          </a:prstGeom>
          <a:noFill/>
          <a:ln w="9525">
            <a:noFill/>
            <a:miter lim="800000"/>
            <a:headEnd/>
            <a:tailEnd/>
          </a:ln>
          <a:effectLst/>
        </p:spPr>
        <p:txBody>
          <a:bodyPr wrap="square">
            <a:spAutoFit/>
          </a:bodyPr>
          <a:lstStyle/>
          <a:p>
            <a:pPr>
              <a:spcBef>
                <a:spcPct val="50000"/>
              </a:spcBef>
            </a:pPr>
            <a:r>
              <a:rPr lang="en-US" altLang="zh-CN" sz="1600" dirty="0">
                <a:solidFill>
                  <a:schemeClr val="tx1"/>
                </a:solidFill>
                <a:latin typeface="Times New Roman" pitchFamily="18" charset="0"/>
                <a:ea typeface="黑体" pitchFamily="49" charset="-122"/>
              </a:rPr>
              <a:t>TF</a:t>
            </a:r>
          </a:p>
        </p:txBody>
      </p:sp>
      <p:sp>
        <p:nvSpPr>
          <p:cNvPr id="220183" name="Rectangle 23"/>
          <p:cNvSpPr>
            <a:spLocks noChangeArrowheads="1"/>
          </p:cNvSpPr>
          <p:nvPr/>
        </p:nvSpPr>
        <p:spPr bwMode="auto">
          <a:xfrm>
            <a:off x="4427538" y="5876925"/>
            <a:ext cx="865187" cy="360363"/>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84" name="Line 24"/>
          <p:cNvSpPr>
            <a:spLocks noChangeShapeType="1"/>
          </p:cNvSpPr>
          <p:nvPr/>
        </p:nvSpPr>
        <p:spPr bwMode="auto">
          <a:xfrm>
            <a:off x="6877050" y="6308725"/>
            <a:ext cx="287338" cy="28892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85" name="Text Box 25"/>
          <p:cNvSpPr txBox="1">
            <a:spLocks noChangeArrowheads="1"/>
          </p:cNvSpPr>
          <p:nvPr/>
        </p:nvSpPr>
        <p:spPr bwMode="auto">
          <a:xfrm>
            <a:off x="7235825" y="6524625"/>
            <a:ext cx="504825"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chemeClr val="tx1"/>
                </a:solidFill>
                <a:latin typeface="Times New Roman" pitchFamily="18" charset="0"/>
                <a:ea typeface="黑体" pitchFamily="49" charset="-122"/>
              </a:rPr>
              <a:t>DF</a:t>
            </a:r>
          </a:p>
        </p:txBody>
      </p:sp>
      <p:sp>
        <p:nvSpPr>
          <p:cNvPr id="220186" name="Line 26"/>
          <p:cNvSpPr>
            <a:spLocks noChangeShapeType="1"/>
          </p:cNvSpPr>
          <p:nvPr/>
        </p:nvSpPr>
        <p:spPr bwMode="auto">
          <a:xfrm>
            <a:off x="8316913" y="6165850"/>
            <a:ext cx="142875" cy="14287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87" name="Text Box 27"/>
          <p:cNvSpPr txBox="1">
            <a:spLocks noChangeArrowheads="1"/>
          </p:cNvSpPr>
          <p:nvPr/>
        </p:nvSpPr>
        <p:spPr bwMode="auto">
          <a:xfrm>
            <a:off x="8459788" y="6165850"/>
            <a:ext cx="684212" cy="336550"/>
          </a:xfrm>
          <a:prstGeom prst="rect">
            <a:avLst/>
          </a:prstGeom>
          <a:noFill/>
          <a:ln w="9525">
            <a:noFill/>
            <a:miter lim="800000"/>
            <a:headEnd/>
            <a:tailEnd/>
          </a:ln>
          <a:effectLst/>
        </p:spPr>
        <p:txBody>
          <a:bodyPr>
            <a:spAutoFit/>
          </a:bodyPr>
          <a:lstStyle/>
          <a:p>
            <a:pPr>
              <a:spcBef>
                <a:spcPct val="50000"/>
              </a:spcBef>
            </a:pPr>
            <a:r>
              <a:rPr lang="zh-CN" altLang="en-US" sz="1600" dirty="0">
                <a:solidFill>
                  <a:schemeClr val="tx1"/>
                </a:solidFill>
                <a:latin typeface="Times New Roman" pitchFamily="18" charset="0"/>
                <a:ea typeface="黑体" pitchFamily="49" charset="-122"/>
              </a:rPr>
              <a:t>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75"/>
                                        </p:tgtEl>
                                        <p:attrNameLst>
                                          <p:attrName>style.visibility</p:attrName>
                                        </p:attrNameLst>
                                      </p:cBhvr>
                                      <p:to>
                                        <p:strVal val="visible"/>
                                      </p:to>
                                    </p:set>
                                    <p:animEffect transition="in" filter="blinds(horizontal)">
                                      <p:cBhvr>
                                        <p:cTn id="7" dur="500"/>
                                        <p:tgtEl>
                                          <p:spTgt spid="2201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76"/>
                                        </p:tgtEl>
                                        <p:attrNameLst>
                                          <p:attrName>style.visibility</p:attrName>
                                        </p:attrNameLst>
                                      </p:cBhvr>
                                      <p:to>
                                        <p:strVal val="visible"/>
                                      </p:to>
                                    </p:set>
                                    <p:animEffect transition="in" filter="blinds(horizontal)">
                                      <p:cBhvr>
                                        <p:cTn id="12" dur="500"/>
                                        <p:tgtEl>
                                          <p:spTgt spid="2201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0177"/>
                                        </p:tgtEl>
                                        <p:attrNameLst>
                                          <p:attrName>style.visibility</p:attrName>
                                        </p:attrNameLst>
                                      </p:cBhvr>
                                      <p:to>
                                        <p:strVal val="visible"/>
                                      </p:to>
                                    </p:set>
                                    <p:animEffect transition="in" filter="blinds(horizontal)">
                                      <p:cBhvr>
                                        <p:cTn id="17" dur="500"/>
                                        <p:tgtEl>
                                          <p:spTgt spid="2201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0174"/>
                                        </p:tgtEl>
                                        <p:attrNameLst>
                                          <p:attrName>style.visibility</p:attrName>
                                        </p:attrNameLst>
                                      </p:cBhvr>
                                      <p:to>
                                        <p:strVal val="visible"/>
                                      </p:to>
                                    </p:set>
                                    <p:animEffect transition="in" filter="blinds(horizontal)">
                                      <p:cBhvr>
                                        <p:cTn id="22" dur="500"/>
                                        <p:tgtEl>
                                          <p:spTgt spid="2201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0170"/>
                                        </p:tgtEl>
                                        <p:attrNameLst>
                                          <p:attrName>style.visibility</p:attrName>
                                        </p:attrNameLst>
                                      </p:cBhvr>
                                      <p:to>
                                        <p:strVal val="visible"/>
                                      </p:to>
                                    </p:set>
                                    <p:animEffect transition="in" filter="blinds(horizontal)">
                                      <p:cBhvr>
                                        <p:cTn id="27" dur="500"/>
                                        <p:tgtEl>
                                          <p:spTgt spid="2201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0171"/>
                                        </p:tgtEl>
                                        <p:attrNameLst>
                                          <p:attrName>style.visibility</p:attrName>
                                        </p:attrNameLst>
                                      </p:cBhvr>
                                      <p:to>
                                        <p:strVal val="visible"/>
                                      </p:to>
                                    </p:set>
                                    <p:animEffect transition="in" filter="blinds(horizontal)">
                                      <p:cBhvr>
                                        <p:cTn id="32" dur="500"/>
                                        <p:tgtEl>
                                          <p:spTgt spid="2201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0183"/>
                                        </p:tgtEl>
                                        <p:attrNameLst>
                                          <p:attrName>style.visibility</p:attrName>
                                        </p:attrNameLst>
                                      </p:cBhvr>
                                      <p:to>
                                        <p:strVal val="visible"/>
                                      </p:to>
                                    </p:set>
                                    <p:animEffect transition="in" filter="blinds(horizontal)">
                                      <p:cBhvr>
                                        <p:cTn id="37" dur="500"/>
                                        <p:tgtEl>
                                          <p:spTgt spid="22018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0179"/>
                                        </p:tgtEl>
                                        <p:attrNameLst>
                                          <p:attrName>style.visibility</p:attrName>
                                        </p:attrNameLst>
                                      </p:cBhvr>
                                      <p:to>
                                        <p:strVal val="visible"/>
                                      </p:to>
                                    </p:set>
                                    <p:animEffect transition="in" filter="blinds(horizontal)">
                                      <p:cBhvr>
                                        <p:cTn id="42" dur="500"/>
                                        <p:tgtEl>
                                          <p:spTgt spid="2201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0181"/>
                                        </p:tgtEl>
                                        <p:attrNameLst>
                                          <p:attrName>style.visibility</p:attrName>
                                        </p:attrNameLst>
                                      </p:cBhvr>
                                      <p:to>
                                        <p:strVal val="visible"/>
                                      </p:to>
                                    </p:set>
                                    <p:animEffect transition="in" filter="blinds(horizontal)">
                                      <p:cBhvr>
                                        <p:cTn id="47" dur="500"/>
                                        <p:tgtEl>
                                          <p:spTgt spid="22018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0182"/>
                                        </p:tgtEl>
                                        <p:attrNameLst>
                                          <p:attrName>style.visibility</p:attrName>
                                        </p:attrNameLst>
                                      </p:cBhvr>
                                      <p:to>
                                        <p:strVal val="visible"/>
                                      </p:to>
                                    </p:set>
                                    <p:animEffect transition="in" filter="blinds(horizontal)">
                                      <p:cBhvr>
                                        <p:cTn id="52" dur="500"/>
                                        <p:tgtEl>
                                          <p:spTgt spid="2201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0178"/>
                                        </p:tgtEl>
                                        <p:attrNameLst>
                                          <p:attrName>style.visibility</p:attrName>
                                        </p:attrNameLst>
                                      </p:cBhvr>
                                      <p:to>
                                        <p:strVal val="visible"/>
                                      </p:to>
                                    </p:set>
                                    <p:animEffect transition="in" filter="blinds(horizontal)">
                                      <p:cBhvr>
                                        <p:cTn id="57" dur="500"/>
                                        <p:tgtEl>
                                          <p:spTgt spid="22017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0184"/>
                                        </p:tgtEl>
                                        <p:attrNameLst>
                                          <p:attrName>style.visibility</p:attrName>
                                        </p:attrNameLst>
                                      </p:cBhvr>
                                      <p:to>
                                        <p:strVal val="visible"/>
                                      </p:to>
                                    </p:set>
                                    <p:animEffect transition="in" filter="blinds(horizontal)">
                                      <p:cBhvr>
                                        <p:cTn id="62" dur="500"/>
                                        <p:tgtEl>
                                          <p:spTgt spid="22018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0185"/>
                                        </p:tgtEl>
                                        <p:attrNameLst>
                                          <p:attrName>style.visibility</p:attrName>
                                        </p:attrNameLst>
                                      </p:cBhvr>
                                      <p:to>
                                        <p:strVal val="visible"/>
                                      </p:to>
                                    </p:set>
                                    <p:animEffect transition="in" filter="blinds(horizontal)">
                                      <p:cBhvr>
                                        <p:cTn id="67" dur="500"/>
                                        <p:tgtEl>
                                          <p:spTgt spid="22018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20180"/>
                                        </p:tgtEl>
                                        <p:attrNameLst>
                                          <p:attrName>style.visibility</p:attrName>
                                        </p:attrNameLst>
                                      </p:cBhvr>
                                      <p:to>
                                        <p:strVal val="visible"/>
                                      </p:to>
                                    </p:set>
                                    <p:animEffect transition="in" filter="blinds(horizontal)">
                                      <p:cBhvr>
                                        <p:cTn id="72" dur="500"/>
                                        <p:tgtEl>
                                          <p:spTgt spid="22018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0186"/>
                                        </p:tgtEl>
                                        <p:attrNameLst>
                                          <p:attrName>style.visibility</p:attrName>
                                        </p:attrNameLst>
                                      </p:cBhvr>
                                      <p:to>
                                        <p:strVal val="visible"/>
                                      </p:to>
                                    </p:set>
                                    <p:animEffect transition="in" filter="blinds(horizontal)">
                                      <p:cBhvr>
                                        <p:cTn id="77" dur="500"/>
                                        <p:tgtEl>
                                          <p:spTgt spid="22018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20187"/>
                                        </p:tgtEl>
                                        <p:attrNameLst>
                                          <p:attrName>style.visibility</p:attrName>
                                        </p:attrNameLst>
                                      </p:cBhvr>
                                      <p:to>
                                        <p:strVal val="visible"/>
                                      </p:to>
                                    </p:set>
                                    <p:animEffect transition="in" filter="blinds(horizontal)">
                                      <p:cBhvr>
                                        <p:cTn id="82" dur="500"/>
                                        <p:tgtEl>
                                          <p:spTgt spid="22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0" grpId="0" animBg="1"/>
      <p:bldP spid="220171" grpId="0"/>
      <p:bldP spid="220174" grpId="0" animBg="1"/>
      <p:bldP spid="220175" grpId="0" animBg="1"/>
      <p:bldP spid="220176" grpId="0" animBg="1"/>
      <p:bldP spid="220177" grpId="0"/>
      <p:bldP spid="220178" grpId="0" animBg="1"/>
      <p:bldP spid="220179" grpId="0" animBg="1"/>
      <p:bldP spid="220180" grpId="0" animBg="1"/>
      <p:bldP spid="220181" grpId="0" animBg="1"/>
      <p:bldP spid="220182" grpId="0"/>
      <p:bldP spid="220183" grpId="0" animBg="1"/>
      <p:bldP spid="220184" grpId="0" animBg="1"/>
      <p:bldP spid="220185" grpId="0"/>
      <p:bldP spid="220186" grpId="0" animBg="1"/>
      <p:bldP spid="22018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zh-CN">
                <a:latin typeface="Times New Roman" pitchFamily="18" charset="0"/>
              </a:rPr>
              <a:t>QLM</a:t>
            </a:r>
            <a:r>
              <a:rPr lang="zh-CN" altLang="en-US">
                <a:latin typeface="Times New Roman" pitchFamily="18" charset="0"/>
              </a:rPr>
              <a:t>模型小结</a:t>
            </a:r>
          </a:p>
        </p:txBody>
      </p:sp>
      <p:sp>
        <p:nvSpPr>
          <p:cNvPr id="13" name="内容占位符 12"/>
          <p:cNvSpPr>
            <a:spLocks noGrp="1"/>
          </p:cNvSpPr>
          <p:nvPr>
            <p:ph idx="1"/>
          </p:nvPr>
        </p:nvSpPr>
        <p:spPr/>
        <p:txBody>
          <a:bodyPr/>
          <a:lstStyle/>
          <a:p>
            <a:endParaRPr lang="zh-CN" altLang="en-US" dirty="0"/>
          </a:p>
        </p:txBody>
      </p:sp>
      <p:sp>
        <p:nvSpPr>
          <p:cNvPr id="14" name="灯片编号占位符 5"/>
          <p:cNvSpPr>
            <a:spLocks noGrp="1"/>
          </p:cNvSpPr>
          <p:nvPr>
            <p:ph type="sldNum" sz="quarter" idx="12"/>
          </p:nvPr>
        </p:nvSpPr>
        <p:spPr/>
        <p:txBody>
          <a:bodyPr/>
          <a:lstStyle/>
          <a:p>
            <a:fld id="{9BD341BA-0EA3-47D6-82A9-5B6CCBF25D9D}" type="slidenum">
              <a:rPr lang="en-US" altLang="zh-CN"/>
              <a:pPr/>
              <a:t>48</a:t>
            </a:fld>
            <a:endParaRPr lang="en-US" altLang="zh-CN"/>
          </a:p>
        </p:txBody>
      </p:sp>
      <p:sp>
        <p:nvSpPr>
          <p:cNvPr id="516101" name="Rectangle 5"/>
          <p:cNvSpPr>
            <a:spLocks noChangeArrowheads="1"/>
          </p:cNvSpPr>
          <p:nvPr/>
        </p:nvSpPr>
        <p:spPr bwMode="auto">
          <a:xfrm>
            <a:off x="2484438" y="2205038"/>
            <a:ext cx="1655762"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检索问题</a:t>
            </a:r>
          </a:p>
        </p:txBody>
      </p:sp>
      <p:sp>
        <p:nvSpPr>
          <p:cNvPr id="516102" name="Rectangle 6"/>
          <p:cNvSpPr>
            <a:spLocks noChangeArrowheads="1"/>
          </p:cNvSpPr>
          <p:nvPr/>
        </p:nvSpPr>
        <p:spPr bwMode="auto">
          <a:xfrm>
            <a:off x="2484438" y="3284538"/>
            <a:ext cx="1943100"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一元模型估计</a:t>
            </a:r>
          </a:p>
        </p:txBody>
      </p:sp>
      <p:sp>
        <p:nvSpPr>
          <p:cNvPr id="516103" name="Rectangle 7"/>
          <p:cNvSpPr>
            <a:spLocks noChangeArrowheads="1"/>
          </p:cNvSpPr>
          <p:nvPr/>
        </p:nvSpPr>
        <p:spPr bwMode="auto">
          <a:xfrm>
            <a:off x="2484438" y="4437063"/>
            <a:ext cx="1655762"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dirty="0">
                <a:latin typeface="Times New Roman" pitchFamily="18" charset="0"/>
                <a:ea typeface="黑体" pitchFamily="49" charset="-122"/>
              </a:rPr>
              <a:t>MLE</a:t>
            </a:r>
            <a:r>
              <a:rPr lang="zh-CN" altLang="en-US" dirty="0">
                <a:latin typeface="Times New Roman" pitchFamily="18" charset="0"/>
                <a:ea typeface="黑体" pitchFamily="49" charset="-122"/>
              </a:rPr>
              <a:t>估计</a:t>
            </a:r>
          </a:p>
        </p:txBody>
      </p:sp>
      <p:sp>
        <p:nvSpPr>
          <p:cNvPr id="516104" name="Rectangle 8"/>
          <p:cNvSpPr>
            <a:spLocks noChangeArrowheads="1"/>
          </p:cNvSpPr>
          <p:nvPr/>
        </p:nvSpPr>
        <p:spPr bwMode="auto">
          <a:xfrm>
            <a:off x="2484438" y="5589588"/>
            <a:ext cx="1655762"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平滑技术</a:t>
            </a:r>
          </a:p>
        </p:txBody>
      </p:sp>
      <p:sp>
        <p:nvSpPr>
          <p:cNvPr id="516105" name="Rectangle 9"/>
          <p:cNvSpPr>
            <a:spLocks noChangeArrowheads="1"/>
          </p:cNvSpPr>
          <p:nvPr/>
        </p:nvSpPr>
        <p:spPr bwMode="auto">
          <a:xfrm>
            <a:off x="4787900" y="3284538"/>
            <a:ext cx="2160588" cy="504825"/>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多项式分布假设</a:t>
            </a:r>
          </a:p>
        </p:txBody>
      </p:sp>
      <p:sp>
        <p:nvSpPr>
          <p:cNvPr id="516106" name="AutoShape 10"/>
          <p:cNvSpPr>
            <a:spLocks noChangeArrowheads="1"/>
          </p:cNvSpPr>
          <p:nvPr/>
        </p:nvSpPr>
        <p:spPr bwMode="auto">
          <a:xfrm>
            <a:off x="3132138" y="2852738"/>
            <a:ext cx="360362" cy="360362"/>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516107" name="AutoShape 11"/>
          <p:cNvSpPr>
            <a:spLocks noChangeArrowheads="1"/>
          </p:cNvSpPr>
          <p:nvPr/>
        </p:nvSpPr>
        <p:spPr bwMode="auto">
          <a:xfrm>
            <a:off x="3132138" y="4005263"/>
            <a:ext cx="360362" cy="360362"/>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516108" name="AutoShape 12"/>
          <p:cNvSpPr>
            <a:spLocks noChangeArrowheads="1"/>
          </p:cNvSpPr>
          <p:nvPr/>
        </p:nvSpPr>
        <p:spPr bwMode="auto">
          <a:xfrm>
            <a:off x="3132138" y="5157788"/>
            <a:ext cx="360362" cy="360362"/>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516111" name="AutoShape 15"/>
          <p:cNvSpPr>
            <a:spLocks noChangeArrowheads="1"/>
          </p:cNvSpPr>
          <p:nvPr/>
        </p:nvSpPr>
        <p:spPr bwMode="auto">
          <a:xfrm rot="2325268">
            <a:off x="5148263" y="4005263"/>
            <a:ext cx="503237" cy="1008062"/>
          </a:xfrm>
          <a:prstGeom prst="curvedLeftArrow">
            <a:avLst>
              <a:gd name="adj1" fmla="val 40063"/>
              <a:gd name="adj2" fmla="val 80126"/>
              <a:gd name="adj3" fmla="val 33333"/>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en-US" altLang="zh-CN" dirty="0"/>
              <a:t>SLMIR</a:t>
            </a:r>
            <a:r>
              <a:rPr lang="zh-CN" altLang="en-US" dirty="0"/>
              <a:t>模型的扩展</a:t>
            </a:r>
          </a:p>
        </p:txBody>
      </p:sp>
      <p:sp>
        <p:nvSpPr>
          <p:cNvPr id="3" name="内容占位符 2"/>
          <p:cNvSpPr>
            <a:spLocks noGrp="1"/>
          </p:cNvSpPr>
          <p:nvPr>
            <p:ph idx="1"/>
          </p:nvPr>
        </p:nvSpPr>
        <p:spPr>
          <a:xfrm>
            <a:off x="395536" y="4381500"/>
            <a:ext cx="8229600" cy="2476500"/>
          </a:xfrm>
        </p:spPr>
        <p:txBody>
          <a:bodyPr/>
          <a:lstStyle/>
          <a:p>
            <a:r>
              <a:rPr lang="zh-CN" altLang="en-US" sz="2400" dirty="0"/>
              <a:t>查询似然类：文档建模，计算查询的似然，例子</a:t>
            </a:r>
            <a:r>
              <a:rPr lang="en-US" altLang="zh-CN" sz="2400" dirty="0"/>
              <a:t>--</a:t>
            </a:r>
            <a:r>
              <a:rPr lang="zh-CN" altLang="en-US" sz="2400" dirty="0"/>
              <a:t>基本</a:t>
            </a:r>
            <a:r>
              <a:rPr lang="en-US" altLang="zh-CN" sz="2400" dirty="0"/>
              <a:t>QLM</a:t>
            </a:r>
            <a:r>
              <a:rPr lang="zh-CN" altLang="en-US" sz="2400" dirty="0"/>
              <a:t>模型、翻译模型等</a:t>
            </a:r>
            <a:endParaRPr lang="en-US" altLang="zh-CN" sz="2400" dirty="0"/>
          </a:p>
          <a:p>
            <a:r>
              <a:rPr lang="zh-CN" altLang="en-US" sz="2400" dirty="0"/>
              <a:t>文档似然类：查询建模，计算文档的似然，例子</a:t>
            </a:r>
            <a:r>
              <a:rPr lang="en-US" altLang="zh-CN" sz="2400" dirty="0"/>
              <a:t>--BIM</a:t>
            </a:r>
            <a:r>
              <a:rPr lang="zh-CN" altLang="en-US" sz="2400" dirty="0"/>
              <a:t>模型、相关性模型</a:t>
            </a:r>
            <a:r>
              <a:rPr lang="en-US" altLang="zh-CN" sz="2400" dirty="0"/>
              <a:t>(Relevance</a:t>
            </a:r>
            <a:r>
              <a:rPr lang="zh-CN" altLang="en-US" sz="2400" dirty="0"/>
              <a:t>模型</a:t>
            </a:r>
            <a:r>
              <a:rPr lang="en-US" altLang="zh-CN" sz="2400" dirty="0"/>
              <a:t>)</a:t>
            </a:r>
            <a:r>
              <a:rPr lang="zh-CN" altLang="en-US" sz="2400" dirty="0"/>
              <a:t>等</a:t>
            </a:r>
            <a:endParaRPr lang="en-US" altLang="zh-CN" sz="2400" dirty="0"/>
          </a:p>
          <a:p>
            <a:r>
              <a:rPr lang="zh-CN" altLang="en-US" sz="2400" dirty="0"/>
              <a:t>模型比较类：文档建模、查询建模，计算两个模型的距离，</a:t>
            </a:r>
            <a:r>
              <a:rPr lang="en-US" altLang="zh-CN" sz="2400" dirty="0"/>
              <a:t>KL</a:t>
            </a:r>
            <a:r>
              <a:rPr lang="zh-CN" altLang="en-US" sz="2400" dirty="0"/>
              <a:t>距离模型</a:t>
            </a:r>
            <a:endParaRPr lang="en-US" altLang="zh-CN" sz="2400" dirty="0"/>
          </a:p>
          <a:p>
            <a:endParaRPr lang="en-US" altLang="zh-CN" dirty="0"/>
          </a:p>
          <a:p>
            <a:endParaRPr lang="zh-CN" altLang="en-US" dirty="0"/>
          </a:p>
        </p:txBody>
      </p:sp>
      <p:pic>
        <p:nvPicPr>
          <p:cNvPr id="1102850" name="Picture 2"/>
          <p:cNvPicPr>
            <a:picLocks noChangeAspect="1" noChangeArrowheads="1"/>
          </p:cNvPicPr>
          <p:nvPr/>
        </p:nvPicPr>
        <p:blipFill>
          <a:blip r:embed="rId2" cstate="print"/>
          <a:srcRect/>
          <a:stretch>
            <a:fillRect/>
          </a:stretch>
        </p:blipFill>
        <p:spPr bwMode="auto">
          <a:xfrm>
            <a:off x="243674" y="1556792"/>
            <a:ext cx="8504790" cy="2909862"/>
          </a:xfrm>
          <a:prstGeom prst="rect">
            <a:avLst/>
          </a:prstGeom>
          <a:noFill/>
          <a:ln w="9525">
            <a:noFill/>
            <a:miter lim="800000"/>
            <a:headEnd/>
            <a:tailEnd/>
          </a:ln>
        </p:spPr>
      </p:pic>
      <p:sp>
        <p:nvSpPr>
          <p:cNvPr id="5" name="灯片编号占位符 5"/>
          <p:cNvSpPr>
            <a:spLocks noGrp="1"/>
          </p:cNvSpPr>
          <p:nvPr>
            <p:ph type="sldNum" sz="quarter" idx="12"/>
          </p:nvPr>
        </p:nvSpPr>
        <p:spPr>
          <a:xfrm>
            <a:off x="6553200" y="6477000"/>
            <a:ext cx="2133600" cy="244475"/>
          </a:xfrm>
        </p:spPr>
        <p:txBody>
          <a:bodyPr/>
          <a:lstStyle/>
          <a:p>
            <a:fld id="{7B733061-42FC-43AA-8DDD-59B7D671214D}" type="slidenum">
              <a:rPr lang="en-US" altLang="zh-CN"/>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概率排序原理</a:t>
            </a:r>
            <a:r>
              <a:rPr lang="en-US" altLang="zh-CN" dirty="0"/>
              <a:t>(PRP)</a:t>
            </a:r>
            <a:endParaRPr lang="zh-CN" altLang="en-US" dirty="0"/>
          </a:p>
        </p:txBody>
      </p:sp>
      <p:sp>
        <p:nvSpPr>
          <p:cNvPr id="3" name="内容占位符 2"/>
          <p:cNvSpPr>
            <a:spLocks noGrp="1"/>
          </p:cNvSpPr>
          <p:nvPr>
            <p:ph idx="1"/>
          </p:nvPr>
        </p:nvSpPr>
        <p:spPr/>
        <p:txBody>
          <a:bodyPr/>
          <a:lstStyle/>
          <a:p>
            <a:r>
              <a:rPr lang="zh-CN" altLang="en-US" dirty="0"/>
              <a:t>简单地说：如果文档按照与查询的相关概率大小返回，那么该返回结果是所有可能获得结果中效果最好的。</a:t>
            </a:r>
            <a:endParaRPr lang="en-US" altLang="zh-CN" dirty="0"/>
          </a:p>
          <a:p>
            <a:endParaRPr lang="en-US" altLang="zh-CN" dirty="0"/>
          </a:p>
          <a:p>
            <a:r>
              <a:rPr lang="zh-CN" altLang="en-US" dirty="0"/>
              <a:t>严格地说：如果文档按照与查询的相关概率大小返回，而这些相关概率又能够基于已知数据进行尽可能精确的估计，那么该返回结果是所有基于已知数据获得的可能的结果中效果最好的。</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en-US">
                <a:latin typeface="Times New Roman" pitchFamily="18" charset="0"/>
              </a:rPr>
              <a:t>其它</a:t>
            </a:r>
            <a:r>
              <a:rPr lang="en-US" altLang="zh-CN">
                <a:latin typeface="Times New Roman" pitchFamily="18" charset="0"/>
              </a:rPr>
              <a:t>SLMIR</a:t>
            </a:r>
            <a:r>
              <a:rPr lang="zh-CN" altLang="en-US">
                <a:latin typeface="Times New Roman" pitchFamily="18" charset="0"/>
              </a:rPr>
              <a:t>模型</a:t>
            </a:r>
          </a:p>
        </p:txBody>
      </p:sp>
      <p:sp>
        <p:nvSpPr>
          <p:cNvPr id="514051" name="Rectangle 3"/>
          <p:cNvSpPr>
            <a:spLocks noGrp="1" noChangeArrowheads="1"/>
          </p:cNvSpPr>
          <p:nvPr>
            <p:ph idx="1"/>
          </p:nvPr>
        </p:nvSpPr>
        <p:spPr/>
        <p:txBody>
          <a:bodyPr/>
          <a:lstStyle/>
          <a:p>
            <a:r>
              <a:rPr lang="zh-CN" altLang="en-US">
                <a:latin typeface="Times New Roman" pitchFamily="18" charset="0"/>
              </a:rPr>
              <a:t>翻译模型</a:t>
            </a:r>
            <a:r>
              <a:rPr lang="en-US" altLang="zh-CN">
                <a:latin typeface="Times New Roman" pitchFamily="18" charset="0"/>
              </a:rPr>
              <a:t>(Translation Model)</a:t>
            </a:r>
          </a:p>
          <a:p>
            <a:endParaRPr lang="en-US" altLang="zh-CN">
              <a:latin typeface="Times New Roman" pitchFamily="18" charset="0"/>
            </a:endParaRPr>
          </a:p>
          <a:p>
            <a:endParaRPr lang="en-US" altLang="zh-CN"/>
          </a:p>
          <a:p>
            <a:r>
              <a:rPr lang="en-US" altLang="zh-CN">
                <a:latin typeface="Times New Roman" pitchFamily="18" charset="0"/>
              </a:rPr>
              <a:t>KL</a:t>
            </a:r>
            <a:r>
              <a:rPr lang="zh-CN" altLang="en-US">
                <a:latin typeface="Times New Roman" pitchFamily="18" charset="0"/>
              </a:rPr>
              <a:t>距离模型</a:t>
            </a:r>
            <a:r>
              <a:rPr lang="en-US" altLang="zh-CN">
                <a:latin typeface="Times New Roman" pitchFamily="18" charset="0"/>
              </a:rPr>
              <a:t>(KL Divergence Model)</a:t>
            </a:r>
          </a:p>
          <a:p>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p>
            <a:fld id="{7B733061-42FC-43AA-8DDD-59B7D671214D}" type="slidenum">
              <a:rPr lang="en-US" altLang="zh-CN"/>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539552" y="548680"/>
            <a:ext cx="6886575" cy="1143000"/>
          </a:xfrm>
        </p:spPr>
        <p:txBody>
          <a:bodyPr/>
          <a:lstStyle/>
          <a:p>
            <a:r>
              <a:rPr lang="zh-CN" altLang="en-US" dirty="0">
                <a:latin typeface="Times New Roman" pitchFamily="18" charset="0"/>
              </a:rPr>
              <a:t>香农</a:t>
            </a:r>
            <a:r>
              <a:rPr lang="en-US" altLang="zh-CN" dirty="0">
                <a:latin typeface="Times New Roman" pitchFamily="18" charset="0"/>
              </a:rPr>
              <a:t>(Shannon)</a:t>
            </a:r>
            <a:r>
              <a:rPr lang="zh-CN" altLang="en-US" dirty="0">
                <a:latin typeface="Times New Roman" pitchFamily="18" charset="0"/>
              </a:rPr>
              <a:t>信道</a:t>
            </a:r>
          </a:p>
        </p:txBody>
      </p:sp>
      <p:sp>
        <p:nvSpPr>
          <p:cNvPr id="28" name="灯片编号占位符 4"/>
          <p:cNvSpPr>
            <a:spLocks noGrp="1"/>
          </p:cNvSpPr>
          <p:nvPr>
            <p:ph type="sldNum" idx="10"/>
          </p:nvPr>
        </p:nvSpPr>
        <p:spPr>
          <a:xfrm>
            <a:off x="6781800" y="6324600"/>
            <a:ext cx="1905000" cy="457200"/>
          </a:xfrm>
          <a:prstGeom prst="rect">
            <a:avLst/>
          </a:prstGeom>
        </p:spPr>
        <p:txBody>
          <a:bodyPr/>
          <a:lstStyle/>
          <a:p>
            <a:fld id="{917336EA-0B38-4374-92CF-15F507248E12}" type="slidenum">
              <a:rPr lang="en-US" altLang="zh-CN"/>
              <a:pPr/>
              <a:t>51</a:t>
            </a:fld>
            <a:endParaRPr lang="en-US" altLang="zh-CN"/>
          </a:p>
        </p:txBody>
      </p:sp>
      <p:sp>
        <p:nvSpPr>
          <p:cNvPr id="491523" name="Rectangle 3">
            <a:hlinkClick r:id="rId4" action="ppaction://hlinksldjump"/>
          </p:cNvPr>
          <p:cNvSpPr>
            <a:spLocks noChangeArrowheads="1"/>
          </p:cNvSpPr>
          <p:nvPr/>
        </p:nvSpPr>
        <p:spPr bwMode="auto">
          <a:xfrm>
            <a:off x="533400" y="2346325"/>
            <a:ext cx="914400" cy="503238"/>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源信息</a:t>
            </a:r>
          </a:p>
        </p:txBody>
      </p:sp>
      <p:sp>
        <p:nvSpPr>
          <p:cNvPr id="491524" name="Rectangle 4"/>
          <p:cNvSpPr>
            <a:spLocks noChangeArrowheads="1"/>
          </p:cNvSpPr>
          <p:nvPr/>
        </p:nvSpPr>
        <p:spPr bwMode="auto">
          <a:xfrm>
            <a:off x="2133600" y="2316163"/>
            <a:ext cx="1219200" cy="685800"/>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发送器</a:t>
            </a:r>
          </a:p>
          <a:p>
            <a:pPr algn="ctr" eaLnBrk="0" hangingPunct="0"/>
            <a:r>
              <a:rPr kumimoji="0" lang="en-GB" sz="1800" b="1" dirty="0">
                <a:solidFill>
                  <a:schemeClr val="tx1"/>
                </a:solidFill>
                <a:latin typeface="Times New Roman" pitchFamily="18" charset="0"/>
                <a:ea typeface="黑体" pitchFamily="49" charset="-122"/>
              </a:rPr>
              <a:t>(</a:t>
            </a:r>
            <a:r>
              <a:rPr kumimoji="0" lang="zh-CN" altLang="en-GB" sz="1800" b="1" dirty="0">
                <a:solidFill>
                  <a:schemeClr val="tx1"/>
                </a:solidFill>
                <a:latin typeface="Times New Roman" pitchFamily="18" charset="0"/>
                <a:ea typeface="黑体" pitchFamily="49" charset="-122"/>
              </a:rPr>
              <a:t>编码器</a:t>
            </a:r>
            <a:r>
              <a:rPr kumimoji="0" lang="en-GB" sz="1800" b="1" dirty="0">
                <a:solidFill>
                  <a:schemeClr val="tx1"/>
                </a:solidFill>
                <a:latin typeface="Times New Roman" pitchFamily="18" charset="0"/>
                <a:ea typeface="黑体" pitchFamily="49" charset="-122"/>
              </a:rPr>
              <a:t>)</a:t>
            </a:r>
          </a:p>
        </p:txBody>
      </p:sp>
      <p:sp>
        <p:nvSpPr>
          <p:cNvPr id="491525" name="Rectangle 5"/>
          <p:cNvSpPr>
            <a:spLocks noChangeArrowheads="1"/>
          </p:cNvSpPr>
          <p:nvPr/>
        </p:nvSpPr>
        <p:spPr bwMode="auto">
          <a:xfrm>
            <a:off x="7543800" y="2392363"/>
            <a:ext cx="1219200" cy="457200"/>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目标信息</a:t>
            </a:r>
          </a:p>
        </p:txBody>
      </p:sp>
      <p:sp>
        <p:nvSpPr>
          <p:cNvPr id="491526" name="Rectangle 6"/>
          <p:cNvSpPr>
            <a:spLocks noChangeArrowheads="1"/>
          </p:cNvSpPr>
          <p:nvPr/>
        </p:nvSpPr>
        <p:spPr bwMode="auto">
          <a:xfrm>
            <a:off x="5791200" y="2316163"/>
            <a:ext cx="990600" cy="609600"/>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接收器</a:t>
            </a:r>
          </a:p>
          <a:p>
            <a:pPr algn="ctr" eaLnBrk="0" hangingPunct="0"/>
            <a:r>
              <a:rPr kumimoji="0" lang="en-GB" sz="1800" b="1" dirty="0">
                <a:solidFill>
                  <a:schemeClr val="tx1"/>
                </a:solidFill>
                <a:latin typeface="Times New Roman" pitchFamily="18" charset="0"/>
                <a:ea typeface="黑体" pitchFamily="49" charset="-122"/>
              </a:rPr>
              <a:t>(</a:t>
            </a:r>
            <a:r>
              <a:rPr kumimoji="0" lang="zh-CN" altLang="en-GB" sz="1800" b="1" dirty="0">
                <a:solidFill>
                  <a:schemeClr val="tx1"/>
                </a:solidFill>
                <a:latin typeface="Times New Roman" pitchFamily="18" charset="0"/>
                <a:ea typeface="黑体" pitchFamily="49" charset="-122"/>
              </a:rPr>
              <a:t>解码器</a:t>
            </a:r>
            <a:r>
              <a:rPr kumimoji="0" lang="en-GB" sz="1800" b="1" dirty="0">
                <a:solidFill>
                  <a:schemeClr val="tx1"/>
                </a:solidFill>
                <a:latin typeface="Times New Roman" pitchFamily="18" charset="0"/>
                <a:ea typeface="黑体" pitchFamily="49" charset="-122"/>
              </a:rPr>
              <a:t>)</a:t>
            </a:r>
          </a:p>
        </p:txBody>
      </p:sp>
      <p:sp>
        <p:nvSpPr>
          <p:cNvPr id="491527" name="Rectangle 7"/>
          <p:cNvSpPr>
            <a:spLocks noChangeArrowheads="1"/>
          </p:cNvSpPr>
          <p:nvPr/>
        </p:nvSpPr>
        <p:spPr bwMode="auto">
          <a:xfrm>
            <a:off x="4038600" y="2316163"/>
            <a:ext cx="914400" cy="579437"/>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噪声信道</a:t>
            </a:r>
          </a:p>
        </p:txBody>
      </p:sp>
      <p:sp>
        <p:nvSpPr>
          <p:cNvPr id="491528" name="Line 8"/>
          <p:cNvSpPr>
            <a:spLocks noChangeShapeType="1"/>
          </p:cNvSpPr>
          <p:nvPr/>
        </p:nvSpPr>
        <p:spPr bwMode="auto">
          <a:xfrm>
            <a:off x="1752600" y="4373563"/>
            <a:ext cx="119063"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29" name="Line 9"/>
          <p:cNvSpPr>
            <a:spLocks noChangeShapeType="1"/>
          </p:cNvSpPr>
          <p:nvPr/>
        </p:nvSpPr>
        <p:spPr bwMode="auto">
          <a:xfrm>
            <a:off x="3581400" y="4373563"/>
            <a:ext cx="119063"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30" name="Line 10"/>
          <p:cNvSpPr>
            <a:spLocks noChangeShapeType="1"/>
          </p:cNvSpPr>
          <p:nvPr/>
        </p:nvSpPr>
        <p:spPr bwMode="auto">
          <a:xfrm>
            <a:off x="5181600" y="4373563"/>
            <a:ext cx="147638"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31" name="Line 11"/>
          <p:cNvSpPr>
            <a:spLocks noChangeShapeType="1"/>
          </p:cNvSpPr>
          <p:nvPr/>
        </p:nvSpPr>
        <p:spPr bwMode="auto">
          <a:xfrm>
            <a:off x="6858000" y="4373563"/>
            <a:ext cx="147638"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32" name="AutoShape 12"/>
          <p:cNvSpPr>
            <a:spLocks noChangeArrowheads="1"/>
          </p:cNvSpPr>
          <p:nvPr/>
        </p:nvSpPr>
        <p:spPr bwMode="auto">
          <a:xfrm>
            <a:off x="6858000" y="2546350"/>
            <a:ext cx="685800" cy="150813"/>
          </a:xfrm>
          <a:prstGeom prst="rightArrow">
            <a:avLst>
              <a:gd name="adj1" fmla="val 50000"/>
              <a:gd name="adj2" fmla="val 113684"/>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33" name="Text Box 13"/>
          <p:cNvSpPr txBox="1">
            <a:spLocks noChangeArrowheads="1"/>
          </p:cNvSpPr>
          <p:nvPr/>
        </p:nvSpPr>
        <p:spPr bwMode="auto">
          <a:xfrm>
            <a:off x="590550" y="2925763"/>
            <a:ext cx="663575"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P(X)</a:t>
            </a:r>
          </a:p>
        </p:txBody>
      </p:sp>
      <p:sp>
        <p:nvSpPr>
          <p:cNvPr id="491534" name="Text Box 14"/>
          <p:cNvSpPr txBox="1">
            <a:spLocks noChangeArrowheads="1"/>
          </p:cNvSpPr>
          <p:nvPr/>
        </p:nvSpPr>
        <p:spPr bwMode="auto">
          <a:xfrm>
            <a:off x="2859088" y="3154363"/>
            <a:ext cx="874712"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P(Y|X)</a:t>
            </a:r>
          </a:p>
        </p:txBody>
      </p:sp>
      <p:sp>
        <p:nvSpPr>
          <p:cNvPr id="491535" name="Text Box 15"/>
          <p:cNvSpPr txBox="1">
            <a:spLocks noChangeArrowheads="1"/>
          </p:cNvSpPr>
          <p:nvPr/>
        </p:nvSpPr>
        <p:spPr bwMode="auto">
          <a:xfrm>
            <a:off x="1445981" y="2620963"/>
            <a:ext cx="343364" cy="400110"/>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X</a:t>
            </a:r>
          </a:p>
        </p:txBody>
      </p:sp>
      <p:sp>
        <p:nvSpPr>
          <p:cNvPr id="491536" name="Text Box 16"/>
          <p:cNvSpPr txBox="1">
            <a:spLocks noChangeArrowheads="1"/>
          </p:cNvSpPr>
          <p:nvPr/>
        </p:nvSpPr>
        <p:spPr bwMode="auto">
          <a:xfrm>
            <a:off x="5098040" y="2697163"/>
            <a:ext cx="340158" cy="400110"/>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Y</a:t>
            </a:r>
          </a:p>
        </p:txBody>
      </p:sp>
      <p:sp>
        <p:nvSpPr>
          <p:cNvPr id="491537" name="Text Box 17"/>
          <p:cNvSpPr txBox="1">
            <a:spLocks noChangeArrowheads="1"/>
          </p:cNvSpPr>
          <p:nvPr/>
        </p:nvSpPr>
        <p:spPr bwMode="auto">
          <a:xfrm>
            <a:off x="6934200" y="2697163"/>
            <a:ext cx="423863"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X’</a:t>
            </a:r>
          </a:p>
        </p:txBody>
      </p:sp>
      <p:sp>
        <p:nvSpPr>
          <p:cNvPr id="491538" name="Rectangle 18"/>
          <p:cNvSpPr>
            <a:spLocks noChangeArrowheads="1"/>
          </p:cNvSpPr>
          <p:nvPr/>
        </p:nvSpPr>
        <p:spPr bwMode="auto">
          <a:xfrm>
            <a:off x="1905000" y="2087563"/>
            <a:ext cx="3200400" cy="1066800"/>
          </a:xfrm>
          <a:prstGeom prst="rect">
            <a:avLst/>
          </a:prstGeom>
          <a:noFill/>
          <a:ln w="9525">
            <a:solidFill>
              <a:schemeClr val="tx1"/>
            </a:solidFill>
            <a:prstDash val="dash"/>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39" name="Text Box 19"/>
          <p:cNvSpPr txBox="1">
            <a:spLocks noChangeArrowheads="1"/>
          </p:cNvSpPr>
          <p:nvPr/>
        </p:nvSpPr>
        <p:spPr bwMode="auto">
          <a:xfrm>
            <a:off x="5810250" y="3051175"/>
            <a:ext cx="1173163"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P(X|Y)=?</a:t>
            </a:r>
          </a:p>
        </p:txBody>
      </p:sp>
      <p:graphicFrame>
        <p:nvGraphicFramePr>
          <p:cNvPr id="491540" name="Object 20"/>
          <p:cNvGraphicFramePr>
            <a:graphicFrameLocks noChangeAspect="1"/>
          </p:cNvGraphicFramePr>
          <p:nvPr/>
        </p:nvGraphicFramePr>
        <p:xfrm>
          <a:off x="1524000" y="3687763"/>
          <a:ext cx="4953000" cy="523875"/>
        </p:xfrm>
        <a:graphic>
          <a:graphicData uri="http://schemas.openxmlformats.org/presentationml/2006/ole">
            <mc:AlternateContent xmlns:mc="http://schemas.openxmlformats.org/markup-compatibility/2006">
              <mc:Choice xmlns:v="urn:schemas-microsoft-com:vml" Requires="v">
                <p:oleObj spid="_x0000_s952339" name="Equation" r:id="rId5" imgW="3124080" imgH="330120" progId="">
                  <p:embed/>
                </p:oleObj>
              </mc:Choice>
              <mc:Fallback>
                <p:oleObj name="Equation" r:id="rId5" imgW="3124080" imgH="33012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687763"/>
                        <a:ext cx="4953000" cy="523875"/>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491541" name="Text Box 21"/>
          <p:cNvSpPr txBox="1">
            <a:spLocks noChangeArrowheads="1"/>
          </p:cNvSpPr>
          <p:nvPr/>
        </p:nvSpPr>
        <p:spPr bwMode="auto">
          <a:xfrm>
            <a:off x="2539246" y="4300538"/>
            <a:ext cx="4390946" cy="400110"/>
          </a:xfrm>
          <a:prstGeom prst="rect">
            <a:avLst/>
          </a:prstGeom>
          <a:solidFill>
            <a:srgbClr val="FFFF00"/>
          </a:solidFill>
          <a:ln w="9525">
            <a:solidFill>
              <a:schemeClr val="tx1"/>
            </a:solidFill>
            <a:miter lim="800000"/>
            <a:headEnd/>
            <a:tailEnd/>
          </a:ln>
          <a:effectLst/>
        </p:spPr>
        <p:txBody>
          <a:bodyPr wrap="none">
            <a:spAutoFit/>
          </a:bodyPr>
          <a:lstStyle/>
          <a:p>
            <a:pPr algn="ctr" eaLnBrk="0" hangingPunct="0"/>
            <a:r>
              <a:rPr kumimoji="0" lang="zh-CN" altLang="en-US" sz="2000" b="1" dirty="0">
                <a:solidFill>
                  <a:schemeClr val="tx1"/>
                </a:solidFill>
                <a:latin typeface="Times New Roman" pitchFamily="18" charset="0"/>
                <a:ea typeface="黑体" pitchFamily="49" charset="-122"/>
              </a:rPr>
              <a:t>当</a:t>
            </a:r>
            <a:r>
              <a:rPr kumimoji="0" lang="en-US" altLang="zh-CN" sz="2000" b="1" i="1" dirty="0">
                <a:solidFill>
                  <a:schemeClr val="tx1"/>
                </a:solidFill>
                <a:latin typeface="Times New Roman" pitchFamily="18" charset="0"/>
                <a:ea typeface="黑体" pitchFamily="49" charset="-122"/>
              </a:rPr>
              <a:t>X</a:t>
            </a:r>
            <a:r>
              <a:rPr kumimoji="0" lang="zh-CN" altLang="en-US" sz="2000" b="1" dirty="0">
                <a:solidFill>
                  <a:schemeClr val="tx1"/>
                </a:solidFill>
                <a:latin typeface="Times New Roman" pitchFamily="18" charset="0"/>
                <a:ea typeface="黑体" pitchFamily="49" charset="-122"/>
              </a:rPr>
              <a:t>是文本时</a:t>
            </a:r>
            <a:r>
              <a:rPr kumimoji="0" lang="en-US" altLang="zh-CN" sz="2000" b="1" dirty="0">
                <a:solidFill>
                  <a:schemeClr val="tx1"/>
                </a:solidFill>
                <a:latin typeface="Times New Roman" pitchFamily="18" charset="0"/>
                <a:ea typeface="黑体" pitchFamily="49" charset="-122"/>
              </a:rPr>
              <a:t>, </a:t>
            </a:r>
            <a:r>
              <a:rPr kumimoji="0" lang="en-US" altLang="zh-CN" sz="2000" b="1" i="1" dirty="0">
                <a:solidFill>
                  <a:schemeClr val="tx1"/>
                </a:solidFill>
                <a:latin typeface="Times New Roman" pitchFamily="18" charset="0"/>
                <a:ea typeface="黑体" pitchFamily="49" charset="-122"/>
              </a:rPr>
              <a:t>p</a:t>
            </a:r>
            <a:r>
              <a:rPr kumimoji="0" lang="en-US" altLang="zh-CN" sz="2000" b="1" dirty="0">
                <a:solidFill>
                  <a:schemeClr val="tx1"/>
                </a:solidFill>
                <a:latin typeface="Times New Roman" pitchFamily="18" charset="0"/>
                <a:ea typeface="黑体" pitchFamily="49" charset="-122"/>
              </a:rPr>
              <a:t>(</a:t>
            </a:r>
            <a:r>
              <a:rPr kumimoji="0" lang="en-US" altLang="zh-CN" sz="2000" b="1" i="1" dirty="0">
                <a:solidFill>
                  <a:schemeClr val="tx1"/>
                </a:solidFill>
                <a:latin typeface="Times New Roman" pitchFamily="18" charset="0"/>
                <a:ea typeface="黑体" pitchFamily="49" charset="-122"/>
              </a:rPr>
              <a:t>X</a:t>
            </a:r>
            <a:r>
              <a:rPr kumimoji="0" lang="en-US" altLang="zh-CN" sz="2000" b="1" dirty="0">
                <a:solidFill>
                  <a:schemeClr val="tx1"/>
                </a:solidFill>
                <a:latin typeface="Times New Roman" pitchFamily="18" charset="0"/>
                <a:ea typeface="黑体" pitchFamily="49" charset="-122"/>
              </a:rPr>
              <a:t>)</a:t>
            </a:r>
            <a:r>
              <a:rPr kumimoji="0" lang="zh-CN" altLang="en-US" sz="2000" b="1" dirty="0">
                <a:solidFill>
                  <a:schemeClr val="tx1"/>
                </a:solidFill>
                <a:latin typeface="Times New Roman" pitchFamily="18" charset="0"/>
                <a:ea typeface="黑体" pitchFamily="49" charset="-122"/>
              </a:rPr>
              <a:t>就是一个语言模型</a:t>
            </a:r>
          </a:p>
        </p:txBody>
      </p:sp>
      <p:sp>
        <p:nvSpPr>
          <p:cNvPr id="491542" name="AutoShape 22"/>
          <p:cNvSpPr>
            <a:spLocks noChangeArrowheads="1"/>
          </p:cNvSpPr>
          <p:nvPr/>
        </p:nvSpPr>
        <p:spPr bwMode="auto">
          <a:xfrm>
            <a:off x="1447800" y="2544763"/>
            <a:ext cx="685800" cy="150812"/>
          </a:xfrm>
          <a:prstGeom prst="rightArrow">
            <a:avLst>
              <a:gd name="adj1" fmla="val 50000"/>
              <a:gd name="adj2" fmla="val 113685"/>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43" name="AutoShape 23"/>
          <p:cNvSpPr>
            <a:spLocks noChangeArrowheads="1"/>
          </p:cNvSpPr>
          <p:nvPr/>
        </p:nvSpPr>
        <p:spPr bwMode="auto">
          <a:xfrm>
            <a:off x="3429000" y="2544763"/>
            <a:ext cx="609600" cy="150812"/>
          </a:xfrm>
          <a:prstGeom prst="rightArrow">
            <a:avLst>
              <a:gd name="adj1" fmla="val 50000"/>
              <a:gd name="adj2" fmla="val 101053"/>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44" name="AutoShape 24"/>
          <p:cNvSpPr>
            <a:spLocks noChangeArrowheads="1"/>
          </p:cNvSpPr>
          <p:nvPr/>
        </p:nvSpPr>
        <p:spPr bwMode="auto">
          <a:xfrm>
            <a:off x="5029200" y="2544763"/>
            <a:ext cx="685800" cy="150812"/>
          </a:xfrm>
          <a:prstGeom prst="rightArrow">
            <a:avLst>
              <a:gd name="adj1" fmla="val 50000"/>
              <a:gd name="adj2" fmla="val 113685"/>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46" name="Text Box 26"/>
          <p:cNvSpPr txBox="1">
            <a:spLocks noChangeArrowheads="1"/>
          </p:cNvSpPr>
          <p:nvPr/>
        </p:nvSpPr>
        <p:spPr bwMode="auto">
          <a:xfrm>
            <a:off x="1043608" y="4980563"/>
            <a:ext cx="5997155" cy="1877437"/>
          </a:xfrm>
          <a:prstGeom prst="rect">
            <a:avLst/>
          </a:prstGeom>
          <a:noFill/>
          <a:ln w="9525">
            <a:noFill/>
            <a:miter lim="800000"/>
            <a:headEnd/>
            <a:tailEnd/>
          </a:ln>
          <a:effectLst/>
        </p:spPr>
        <p:txBody>
          <a:bodyPr wrap="none">
            <a:spAutoFit/>
          </a:bodyPr>
          <a:lstStyle/>
          <a:p>
            <a:pPr eaLnBrk="0" hangingPunct="0"/>
            <a:r>
              <a:rPr kumimoji="0" lang="zh-CN" altLang="en-US" sz="2000" b="1" dirty="0">
                <a:solidFill>
                  <a:schemeClr val="tx1"/>
                </a:solidFill>
                <a:latin typeface="Arial" charset="0"/>
                <a:ea typeface="黑体" pitchFamily="49" charset="-122"/>
              </a:rPr>
              <a:t>一些例子</a:t>
            </a:r>
            <a:r>
              <a:rPr kumimoji="0" lang="en-US" altLang="zh-CN" sz="2000" b="1" dirty="0">
                <a:solidFill>
                  <a:schemeClr val="tx1"/>
                </a:solidFill>
                <a:latin typeface="Arial" charset="0"/>
                <a:ea typeface="黑体" pitchFamily="49" charset="-122"/>
              </a:rPr>
              <a:t>: </a:t>
            </a:r>
          </a:p>
          <a:p>
            <a:pPr eaLnBrk="0" hangingPunct="0"/>
            <a:r>
              <a:rPr kumimoji="0" lang="en-US" altLang="zh-CN" sz="1800" b="1" dirty="0">
                <a:solidFill>
                  <a:schemeClr val="tx1"/>
                </a:solidFill>
                <a:latin typeface="Arial" charset="0"/>
                <a:ea typeface="黑体" pitchFamily="49" charset="-122"/>
              </a:rPr>
              <a:t>      	</a:t>
            </a:r>
            <a:r>
              <a:rPr kumimoji="0" lang="zh-CN" altLang="en-US" sz="1800" b="1" dirty="0">
                <a:solidFill>
                  <a:schemeClr val="tx1"/>
                </a:solidFill>
                <a:latin typeface="Times New Roman" pitchFamily="18" charset="0"/>
                <a:ea typeface="黑体" pitchFamily="49" charset="-122"/>
              </a:rPr>
              <a:t>语音识别</a:t>
            </a:r>
            <a:r>
              <a:rPr kumimoji="0" lang="en-US" altLang="zh-CN" sz="1800" b="1" dirty="0">
                <a:solidFill>
                  <a:schemeClr val="tx1"/>
                </a:solidFill>
                <a:latin typeface="Times New Roman" pitchFamily="18" charset="0"/>
                <a:ea typeface="黑体" pitchFamily="49" charset="-122"/>
              </a:rPr>
              <a:t>:      		X=</a:t>
            </a:r>
            <a:r>
              <a:rPr kumimoji="0" lang="zh-CN" altLang="en-US" sz="1800" b="1" dirty="0">
                <a:solidFill>
                  <a:schemeClr val="tx1"/>
                </a:solidFill>
                <a:latin typeface="Times New Roman" pitchFamily="18" charset="0"/>
                <a:ea typeface="黑体" pitchFamily="49" charset="-122"/>
              </a:rPr>
              <a:t>词序列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语音信号</a:t>
            </a:r>
          </a:p>
          <a:p>
            <a:pPr eaLnBrk="0" hangingPunct="0"/>
            <a:r>
              <a:rPr kumimoji="0" lang="zh-CN" altLang="en-US" sz="1800" b="1" dirty="0">
                <a:solidFill>
                  <a:schemeClr val="tx1"/>
                </a:solidFill>
                <a:latin typeface="Times New Roman" pitchFamily="18" charset="0"/>
                <a:ea typeface="黑体" pitchFamily="49" charset="-122"/>
              </a:rPr>
              <a:t>	机器翻译</a:t>
            </a:r>
            <a:r>
              <a:rPr kumimoji="0" lang="en-US" altLang="zh-CN" sz="1800" b="1" dirty="0">
                <a:solidFill>
                  <a:schemeClr val="tx1"/>
                </a:solidFill>
                <a:latin typeface="Times New Roman" pitchFamily="18" charset="0"/>
                <a:ea typeface="黑体" pitchFamily="49" charset="-122"/>
              </a:rPr>
              <a:t>(</a:t>
            </a:r>
            <a:r>
              <a:rPr kumimoji="0" lang="zh-CN" altLang="en-US" sz="1800" b="1" dirty="0">
                <a:solidFill>
                  <a:schemeClr val="tx1"/>
                </a:solidFill>
                <a:latin typeface="Times New Roman" pitchFamily="18" charset="0"/>
                <a:ea typeface="黑体" pitchFamily="49" charset="-122"/>
              </a:rPr>
              <a:t>中</a:t>
            </a:r>
            <a:r>
              <a:rPr kumimoji="0" lang="en-US" altLang="zh-CN" sz="1800" b="1" dirty="0">
                <a:solidFill>
                  <a:schemeClr val="tx1"/>
                </a:solidFill>
                <a:latin typeface="Times New Roman" pitchFamily="18" charset="0"/>
                <a:ea typeface="黑体" pitchFamily="49" charset="-122"/>
              </a:rPr>
              <a:t>-&gt;</a:t>
            </a:r>
            <a:r>
              <a:rPr kumimoji="0" lang="zh-CN" altLang="en-US" sz="1800" b="1" dirty="0">
                <a:solidFill>
                  <a:schemeClr val="tx1"/>
                </a:solidFill>
                <a:latin typeface="Times New Roman" pitchFamily="18" charset="0"/>
                <a:ea typeface="黑体" pitchFamily="49" charset="-122"/>
              </a:rPr>
              <a:t>英</a:t>
            </a:r>
            <a:r>
              <a:rPr kumimoji="0" lang="en-US" altLang="zh-CN" sz="1800" b="1" dirty="0">
                <a:solidFill>
                  <a:schemeClr val="tx1"/>
                </a:solidFill>
                <a:latin typeface="Times New Roman" pitchFamily="18" charset="0"/>
                <a:ea typeface="黑体" pitchFamily="49" charset="-122"/>
              </a:rPr>
              <a:t>) :      	X=</a:t>
            </a:r>
            <a:r>
              <a:rPr kumimoji="0" lang="zh-CN" altLang="en-US" sz="1800" b="1" dirty="0">
                <a:solidFill>
                  <a:schemeClr val="tx1"/>
                </a:solidFill>
                <a:latin typeface="Times New Roman" pitchFamily="18" charset="0"/>
                <a:ea typeface="黑体" pitchFamily="49" charset="-122"/>
              </a:rPr>
              <a:t>英文句子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中文句子</a:t>
            </a:r>
          </a:p>
          <a:p>
            <a:pPr eaLnBrk="0" hangingPunct="0"/>
            <a:r>
              <a:rPr kumimoji="0" lang="zh-CN" altLang="en-US" sz="1800" b="1" dirty="0">
                <a:solidFill>
                  <a:schemeClr val="tx1"/>
                </a:solidFill>
                <a:latin typeface="Times New Roman" pitchFamily="18" charset="0"/>
                <a:ea typeface="黑体" pitchFamily="49" charset="-122"/>
              </a:rPr>
              <a:t>	</a:t>
            </a:r>
            <a:r>
              <a:rPr kumimoji="0" lang="en-US" altLang="zh-CN" sz="1800" b="1" dirty="0">
                <a:solidFill>
                  <a:schemeClr val="tx1"/>
                </a:solidFill>
                <a:latin typeface="Times New Roman" pitchFamily="18" charset="0"/>
                <a:ea typeface="黑体" pitchFamily="49" charset="-122"/>
              </a:rPr>
              <a:t>OCR :  			X=</a:t>
            </a:r>
            <a:r>
              <a:rPr kumimoji="0" lang="zh-CN" altLang="en-US" sz="1800" b="1" dirty="0">
                <a:solidFill>
                  <a:schemeClr val="tx1"/>
                </a:solidFill>
                <a:latin typeface="Times New Roman" pitchFamily="18" charset="0"/>
                <a:ea typeface="黑体" pitchFamily="49" charset="-122"/>
              </a:rPr>
              <a:t>纠错后的词   	</a:t>
            </a:r>
            <a:r>
              <a:rPr kumimoji="0" lang="en-US" altLang="zh-CN" sz="1800" b="1" dirty="0">
                <a:solidFill>
                  <a:schemeClr val="tx1"/>
                </a:solidFill>
                <a:latin typeface="Times New Roman" pitchFamily="18" charset="0"/>
                <a:ea typeface="黑体" pitchFamily="49" charset="-122"/>
              </a:rPr>
              <a:t>Y= </a:t>
            </a:r>
            <a:r>
              <a:rPr kumimoji="0" lang="zh-CN" altLang="en-US" sz="1800" b="1" dirty="0">
                <a:solidFill>
                  <a:schemeClr val="tx1"/>
                </a:solidFill>
                <a:latin typeface="Times New Roman" pitchFamily="18" charset="0"/>
                <a:ea typeface="黑体" pitchFamily="49" charset="-122"/>
              </a:rPr>
              <a:t>错误的词语</a:t>
            </a:r>
          </a:p>
          <a:p>
            <a:pPr eaLnBrk="0" hangingPunct="0"/>
            <a:r>
              <a:rPr kumimoji="0" lang="zh-CN" altLang="en-US" sz="1800" b="1" dirty="0">
                <a:solidFill>
                  <a:schemeClr val="tx1"/>
                </a:solidFill>
                <a:latin typeface="Times New Roman" pitchFamily="18" charset="0"/>
                <a:ea typeface="黑体" pitchFamily="49" charset="-122"/>
              </a:rPr>
              <a:t>	文档摘要</a:t>
            </a:r>
            <a:r>
              <a:rPr kumimoji="0" lang="en-US" altLang="zh-CN" sz="1800" b="1" dirty="0">
                <a:solidFill>
                  <a:schemeClr val="tx1"/>
                </a:solidFill>
                <a:latin typeface="Times New Roman" pitchFamily="18" charset="0"/>
                <a:ea typeface="黑体" pitchFamily="49" charset="-122"/>
              </a:rPr>
              <a:t>:             	 	X=</a:t>
            </a:r>
            <a:r>
              <a:rPr kumimoji="0" lang="zh-CN" altLang="en-US" sz="1800" b="1" dirty="0">
                <a:solidFill>
                  <a:schemeClr val="tx1"/>
                </a:solidFill>
                <a:latin typeface="Times New Roman" pitchFamily="18" charset="0"/>
                <a:ea typeface="黑体" pitchFamily="49" charset="-122"/>
              </a:rPr>
              <a:t>摘要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文档</a:t>
            </a:r>
          </a:p>
          <a:p>
            <a:pPr eaLnBrk="0" hangingPunct="0"/>
            <a:r>
              <a:rPr kumimoji="0" lang="zh-CN" altLang="en-US" b="1" dirty="0">
                <a:solidFill>
                  <a:schemeClr val="tx1"/>
                </a:solidFill>
                <a:latin typeface="Times New Roman" pitchFamily="18" charset="0"/>
                <a:ea typeface="黑体" pitchFamily="49" charset="-122"/>
              </a:rPr>
              <a:t>	</a:t>
            </a:r>
            <a:r>
              <a:rPr kumimoji="0" lang="zh-CN" altLang="en-US" sz="1800" b="1" dirty="0">
                <a:solidFill>
                  <a:schemeClr val="tx1"/>
                </a:solidFill>
                <a:latin typeface="Times New Roman" pitchFamily="18" charset="0"/>
                <a:ea typeface="黑体" pitchFamily="49" charset="-122"/>
              </a:rPr>
              <a:t>信息检索</a:t>
            </a:r>
            <a:r>
              <a:rPr kumimoji="0" lang="en-US" altLang="zh-CN" sz="1800" b="1" dirty="0">
                <a:solidFill>
                  <a:schemeClr val="tx1"/>
                </a:solidFill>
                <a:latin typeface="Times New Roman" pitchFamily="18" charset="0"/>
                <a:ea typeface="黑体" pitchFamily="49" charset="-122"/>
              </a:rPr>
              <a:t>:   		X=</a:t>
            </a:r>
            <a:r>
              <a:rPr kumimoji="0" lang="zh-CN" altLang="en-US" sz="1800" b="1" dirty="0">
                <a:solidFill>
                  <a:schemeClr val="tx1"/>
                </a:solidFill>
                <a:latin typeface="Times New Roman" pitchFamily="18" charset="0"/>
                <a:ea typeface="黑体" pitchFamily="49" charset="-122"/>
              </a:rPr>
              <a:t>文档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查询</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zh-CN" altLang="en-US" dirty="0"/>
              <a:t>基于翻译模型的</a:t>
            </a:r>
            <a:r>
              <a:rPr lang="en-US" altLang="zh-CN" dirty="0">
                <a:latin typeface="Times New Roman" pitchFamily="18" charset="0"/>
              </a:rPr>
              <a:t>IR</a:t>
            </a:r>
            <a:r>
              <a:rPr lang="zh-CN" altLang="en-US" dirty="0">
                <a:latin typeface="Times New Roman" pitchFamily="18" charset="0"/>
              </a:rPr>
              <a:t>模型</a:t>
            </a:r>
          </a:p>
        </p:txBody>
      </p:sp>
      <p:graphicFrame>
        <p:nvGraphicFramePr>
          <p:cNvPr id="338950" name="Object 6"/>
          <p:cNvGraphicFramePr>
            <a:graphicFrameLocks noGrp="1" noChangeAspect="1"/>
          </p:cNvGraphicFramePr>
          <p:nvPr>
            <p:ph idx="1"/>
          </p:nvPr>
        </p:nvGraphicFramePr>
        <p:xfrm>
          <a:off x="1631482" y="4451721"/>
          <a:ext cx="5244774" cy="993503"/>
        </p:xfrm>
        <a:graphic>
          <a:graphicData uri="http://schemas.openxmlformats.org/presentationml/2006/ole">
            <mc:AlternateContent xmlns:mc="http://schemas.openxmlformats.org/markup-compatibility/2006">
              <mc:Choice xmlns:v="urn:schemas-microsoft-com:vml" Requires="v">
                <p:oleObj spid="_x0000_s953363" name="Equation" r:id="rId4" imgW="2882880" imgH="545760" progId="Equation.3">
                  <p:embed/>
                </p:oleObj>
              </mc:Choice>
              <mc:Fallback>
                <p:oleObj name="Equation" r:id="rId4" imgW="2882880" imgH="5457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482" y="4451721"/>
                        <a:ext cx="5244774" cy="993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6"/>
          <p:cNvSpPr>
            <a:spLocks noGrp="1"/>
          </p:cNvSpPr>
          <p:nvPr>
            <p:ph type="sldNum" sz="quarter" idx="12"/>
          </p:nvPr>
        </p:nvSpPr>
        <p:spPr/>
        <p:txBody>
          <a:bodyPr/>
          <a:lstStyle/>
          <a:p>
            <a:fld id="{F7644CD1-6D4B-4218-95E6-95CB99C39FFB}" type="slidenum">
              <a:rPr lang="en-US" altLang="zh-CN"/>
              <a:pPr/>
              <a:t>52</a:t>
            </a:fld>
            <a:endParaRPr lang="en-US" altLang="zh-CN"/>
          </a:p>
        </p:txBody>
      </p:sp>
      <p:sp>
        <p:nvSpPr>
          <p:cNvPr id="338947" name="Rectangle 3"/>
          <p:cNvSpPr>
            <a:spLocks noGrp="1" noChangeArrowheads="1"/>
          </p:cNvSpPr>
          <p:nvPr>
            <p:ph type="body" sz="half" idx="4294967295"/>
          </p:nvPr>
        </p:nvSpPr>
        <p:spPr>
          <a:xfrm>
            <a:off x="611560" y="1772816"/>
            <a:ext cx="7992888" cy="4752528"/>
          </a:xfrm>
        </p:spPr>
        <p:txBody>
          <a:bodyPr/>
          <a:lstStyle/>
          <a:p>
            <a:pPr>
              <a:lnSpc>
                <a:spcPct val="90000"/>
              </a:lnSpc>
            </a:pPr>
            <a:r>
              <a:rPr lang="zh-CN" altLang="en-US" sz="2400" dirty="0">
                <a:latin typeface="Times New Roman" pitchFamily="18" charset="0"/>
              </a:rPr>
              <a:t>基本的</a:t>
            </a:r>
            <a:r>
              <a:rPr lang="en-US" altLang="zh-CN" sz="2400" dirty="0">
                <a:latin typeface="Times New Roman" pitchFamily="18" charset="0"/>
              </a:rPr>
              <a:t>QLM</a:t>
            </a:r>
            <a:r>
              <a:rPr lang="zh-CN" altLang="en-US" sz="2400" dirty="0">
                <a:latin typeface="Times New Roman" pitchFamily="18" charset="0"/>
              </a:rPr>
              <a:t>模型不能解决词语失配</a:t>
            </a:r>
            <a:r>
              <a:rPr lang="en-US" altLang="zh-CN" sz="2400" dirty="0">
                <a:latin typeface="Times New Roman" pitchFamily="18" charset="0"/>
              </a:rPr>
              <a:t>(word mismatch)</a:t>
            </a:r>
            <a:r>
              <a:rPr lang="zh-CN" altLang="en-US" sz="2400" dirty="0">
                <a:latin typeface="Times New Roman" pitchFamily="18" charset="0"/>
              </a:rPr>
              <a:t>问题，即查询中的用词和文档中的用词不一致，如：电脑 </a:t>
            </a:r>
            <a:r>
              <a:rPr lang="en-US" altLang="zh-CN" sz="2400" dirty="0">
                <a:latin typeface="Times New Roman" pitchFamily="18" charset="0"/>
              </a:rPr>
              <a:t>vs. </a:t>
            </a:r>
            <a:r>
              <a:rPr lang="zh-CN" altLang="en-US" sz="2400" dirty="0">
                <a:latin typeface="Times New Roman" pitchFamily="18" charset="0"/>
              </a:rPr>
              <a:t>计算机</a:t>
            </a:r>
            <a:endParaRPr lang="en-US" altLang="zh-CN" sz="2400" dirty="0">
              <a:latin typeface="Times New Roman" pitchFamily="18" charset="0"/>
            </a:endParaRPr>
          </a:p>
          <a:p>
            <a:pPr>
              <a:lnSpc>
                <a:spcPct val="90000"/>
              </a:lnSpc>
            </a:pPr>
            <a:r>
              <a:rPr lang="zh-CN" altLang="en-US" sz="2400" dirty="0">
                <a:latin typeface="Times New Roman" pitchFamily="18" charset="0"/>
              </a:rPr>
              <a:t>假设</a:t>
            </a:r>
            <a:r>
              <a:rPr lang="en-US" altLang="zh-CN" sz="2400" i="1" dirty="0">
                <a:latin typeface="Times New Roman" pitchFamily="18" charset="0"/>
              </a:rPr>
              <a:t>Q</a:t>
            </a:r>
            <a:r>
              <a:rPr lang="zh-CN" altLang="en-US" sz="2400" dirty="0">
                <a:latin typeface="Times New Roman" pitchFamily="18" charset="0"/>
              </a:rPr>
              <a:t>通过一个有噪声的香农信道变成</a:t>
            </a:r>
            <a:r>
              <a:rPr lang="en-US" altLang="zh-CN" sz="2400" i="1" dirty="0">
                <a:latin typeface="Times New Roman" pitchFamily="18" charset="0"/>
              </a:rPr>
              <a:t>D</a:t>
            </a:r>
            <a:r>
              <a:rPr lang="zh-CN" altLang="en-US" sz="2400" dirty="0">
                <a:latin typeface="Times New Roman" pitchFamily="18" charset="0"/>
              </a:rPr>
              <a:t>，从</a:t>
            </a:r>
            <a:r>
              <a:rPr lang="en-US" altLang="zh-CN" sz="2400" i="1" dirty="0">
                <a:latin typeface="Times New Roman" pitchFamily="18" charset="0"/>
              </a:rPr>
              <a:t>D</a:t>
            </a:r>
            <a:r>
              <a:rPr lang="zh-CN" altLang="en-US" sz="2400" dirty="0">
                <a:latin typeface="Times New Roman" pitchFamily="18" charset="0"/>
              </a:rPr>
              <a:t>估计原始的</a:t>
            </a:r>
            <a:r>
              <a:rPr lang="en-US" altLang="zh-CN" sz="2400" i="1" dirty="0">
                <a:latin typeface="Times New Roman" pitchFamily="18" charset="0"/>
              </a:rPr>
              <a:t>Q</a:t>
            </a:r>
          </a:p>
          <a:p>
            <a:pPr>
              <a:lnSpc>
                <a:spcPct val="90000"/>
              </a:lnSpc>
            </a:pPr>
            <a:endParaRPr lang="en-US" altLang="zh-CN" sz="2400" dirty="0">
              <a:latin typeface="Times New Roman" pitchFamily="18" charset="0"/>
            </a:endParaRPr>
          </a:p>
          <a:p>
            <a:pPr>
              <a:lnSpc>
                <a:spcPct val="90000"/>
              </a:lnSpc>
            </a:pPr>
            <a:endParaRPr lang="en-US" altLang="zh-CN" sz="2400" dirty="0">
              <a:latin typeface="Times New Roman" pitchFamily="18" charset="0"/>
            </a:endParaRPr>
          </a:p>
          <a:p>
            <a:pPr>
              <a:lnSpc>
                <a:spcPct val="90000"/>
              </a:lnSpc>
            </a:pPr>
            <a:endParaRPr lang="en-US" altLang="zh-CN" sz="2400" dirty="0">
              <a:latin typeface="Times New Roman" pitchFamily="18" charset="0"/>
            </a:endParaRPr>
          </a:p>
          <a:p>
            <a:pPr>
              <a:lnSpc>
                <a:spcPct val="90000"/>
              </a:lnSpc>
            </a:pPr>
            <a:endParaRPr lang="en-US" altLang="zh-CN" sz="2400" dirty="0">
              <a:latin typeface="Times New Roman" pitchFamily="18" charset="0"/>
            </a:endParaRPr>
          </a:p>
          <a:p>
            <a:pPr>
              <a:lnSpc>
                <a:spcPct val="90000"/>
              </a:lnSpc>
            </a:pPr>
            <a:r>
              <a:rPr lang="zh-CN" altLang="en-US" sz="2400" dirty="0">
                <a:latin typeface="Times New Roman" pitchFamily="18" charset="0"/>
              </a:rPr>
              <a:t>翻译概率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err="1">
                <a:latin typeface="Times New Roman" pitchFamily="18" charset="0"/>
              </a:rPr>
              <a:t>q</a:t>
            </a:r>
            <a:r>
              <a:rPr lang="en-US" altLang="zh-CN" sz="2400" i="1" baseline="-25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j</a:t>
            </a:r>
            <a:r>
              <a:rPr lang="en-US" altLang="zh-CN" sz="2400" dirty="0">
                <a:latin typeface="Times New Roman" pitchFamily="18" charset="0"/>
              </a:rPr>
              <a:t>)</a:t>
            </a:r>
            <a:r>
              <a:rPr lang="zh-CN" altLang="en-US" sz="2400" dirty="0"/>
              <a:t>在</a:t>
            </a:r>
            <a:r>
              <a:rPr lang="zh-CN" altLang="en-US" sz="2400" dirty="0">
                <a:latin typeface="Times New Roman" pitchFamily="18" charset="0"/>
              </a:rPr>
              <a:t>计算时可以将词项之间的关系融入。</a:t>
            </a:r>
            <a:endParaRPr lang="en-US" altLang="zh-CN" sz="2400" dirty="0">
              <a:latin typeface="Times New Roman" pitchFamily="18" charset="0"/>
            </a:endParaRPr>
          </a:p>
          <a:p>
            <a:pPr lvl="1">
              <a:lnSpc>
                <a:spcPct val="90000"/>
              </a:lnSpc>
            </a:pPr>
            <a:r>
              <a:rPr lang="zh-CN" altLang="en-US" sz="2000" dirty="0"/>
              <a:t>基于词典来计算</a:t>
            </a:r>
            <a:r>
              <a:rPr lang="en-US" altLang="zh-CN" sz="2000" dirty="0"/>
              <a:t>(</a:t>
            </a:r>
            <a:r>
              <a:rPr lang="zh-CN" altLang="en-US" sz="2000" dirty="0"/>
              <a:t>人工或者自动构造的同义词</a:t>
            </a:r>
            <a:r>
              <a:rPr lang="en-US" altLang="zh-CN" sz="2000" dirty="0"/>
              <a:t>/</a:t>
            </a:r>
            <a:r>
              <a:rPr lang="zh-CN" altLang="en-US" sz="2000" dirty="0"/>
              <a:t>近义词</a:t>
            </a:r>
            <a:r>
              <a:rPr lang="en-US" altLang="zh-CN" sz="2000" dirty="0"/>
              <a:t>/</a:t>
            </a:r>
            <a:r>
              <a:rPr lang="zh-CN" altLang="en-US" sz="2000" dirty="0"/>
              <a:t>翻译词典</a:t>
            </a:r>
            <a:r>
              <a:rPr lang="en-US" altLang="zh-CN" sz="2000" dirty="0"/>
              <a:t>)</a:t>
            </a:r>
          </a:p>
          <a:p>
            <a:pPr lvl="1">
              <a:lnSpc>
                <a:spcPct val="90000"/>
              </a:lnSpc>
            </a:pPr>
            <a:r>
              <a:rPr lang="zh-CN" altLang="en-US" sz="2000" dirty="0">
                <a:latin typeface="Times New Roman" pitchFamily="18" charset="0"/>
              </a:rPr>
              <a:t>基于语料库来计算</a:t>
            </a:r>
            <a:r>
              <a:rPr lang="en-US" altLang="zh-CN" sz="2000" dirty="0">
                <a:latin typeface="Times New Roman" pitchFamily="18" charset="0"/>
              </a:rPr>
              <a:t>(</a:t>
            </a:r>
            <a:r>
              <a:rPr lang="zh-CN" altLang="en-US" sz="2000" dirty="0">
                <a:latin typeface="Times New Roman" pitchFamily="18" charset="0"/>
              </a:rPr>
              <a:t>标题、摘要 </a:t>
            </a:r>
            <a:r>
              <a:rPr lang="en-US" altLang="zh-CN" sz="2000" dirty="0">
                <a:latin typeface="Times New Roman" pitchFamily="18" charset="0"/>
              </a:rPr>
              <a:t>vs. </a:t>
            </a:r>
            <a:r>
              <a:rPr lang="zh-CN" altLang="en-US" sz="2000" dirty="0">
                <a:latin typeface="Times New Roman" pitchFamily="18" charset="0"/>
              </a:rPr>
              <a:t>文本；文档锚文本 </a:t>
            </a:r>
            <a:r>
              <a:rPr lang="en-US" altLang="zh-CN" sz="2000" dirty="0">
                <a:latin typeface="Times New Roman" pitchFamily="18" charset="0"/>
              </a:rPr>
              <a:t>vs. </a:t>
            </a:r>
            <a:r>
              <a:rPr lang="zh-CN" altLang="en-US" sz="2000" dirty="0">
                <a:latin typeface="Times New Roman" pitchFamily="18" charset="0"/>
              </a:rPr>
              <a:t>文档</a:t>
            </a:r>
            <a:r>
              <a:rPr lang="en-US" altLang="zh-CN" sz="2000" dirty="0">
                <a:latin typeface="Times New Roman" pitchFamily="18" charset="0"/>
              </a:rPr>
              <a:t>)</a:t>
            </a:r>
            <a:endParaRPr lang="zh-CN" altLang="en-US" sz="2000" dirty="0">
              <a:latin typeface="Times New Roman" pitchFamily="18" charset="0"/>
            </a:endParaRPr>
          </a:p>
        </p:txBody>
      </p:sp>
      <p:sp>
        <p:nvSpPr>
          <p:cNvPr id="338952" name="Text Box 8"/>
          <p:cNvSpPr txBox="1">
            <a:spLocks noChangeArrowheads="1"/>
          </p:cNvSpPr>
          <p:nvPr/>
        </p:nvSpPr>
        <p:spPr bwMode="auto">
          <a:xfrm>
            <a:off x="3203848" y="3443609"/>
            <a:ext cx="1873250"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翻译概率</a:t>
            </a:r>
          </a:p>
        </p:txBody>
      </p:sp>
      <p:sp>
        <p:nvSpPr>
          <p:cNvPr id="338953" name="Line 9"/>
          <p:cNvSpPr>
            <a:spLocks noChangeShapeType="1"/>
          </p:cNvSpPr>
          <p:nvPr/>
        </p:nvSpPr>
        <p:spPr bwMode="auto">
          <a:xfrm flipH="1" flipV="1">
            <a:off x="3995936" y="3875657"/>
            <a:ext cx="1165228" cy="648072"/>
          </a:xfrm>
          <a:prstGeom prst="line">
            <a:avLst/>
          </a:prstGeom>
          <a:noFill/>
          <a:ln w="9525">
            <a:solidFill>
              <a:schemeClr val="tx1"/>
            </a:solidFill>
            <a:miter lim="800000"/>
            <a:headEnd/>
            <a:tailEnd type="triangle" w="med" len="med"/>
          </a:ln>
          <a:effectLst/>
        </p:spPr>
        <p:txBody>
          <a:bodyPr wrap="none"/>
          <a:lstStyle/>
          <a:p>
            <a:endParaRPr lang="zh-CN" altLang="en-US" dirty="0">
              <a:solidFill>
                <a:schemeClr val="tx1"/>
              </a:solidFill>
              <a:latin typeface="Times New Roman" pitchFamily="18" charset="0"/>
              <a:ea typeface="黑体" pitchFamily="49" charset="-122"/>
            </a:endParaRPr>
          </a:p>
        </p:txBody>
      </p:sp>
      <p:sp>
        <p:nvSpPr>
          <p:cNvPr id="338954" name="Text Box 10"/>
          <p:cNvSpPr txBox="1">
            <a:spLocks noChangeArrowheads="1"/>
          </p:cNvSpPr>
          <p:nvPr/>
        </p:nvSpPr>
        <p:spPr bwMode="auto">
          <a:xfrm>
            <a:off x="6444208" y="3443609"/>
            <a:ext cx="1944687"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生成概率</a:t>
            </a:r>
          </a:p>
        </p:txBody>
      </p:sp>
      <p:sp>
        <p:nvSpPr>
          <p:cNvPr id="338955" name="Line 11"/>
          <p:cNvSpPr>
            <a:spLocks noChangeShapeType="1"/>
          </p:cNvSpPr>
          <p:nvPr/>
        </p:nvSpPr>
        <p:spPr bwMode="auto">
          <a:xfrm flipV="1">
            <a:off x="6313936" y="3875657"/>
            <a:ext cx="850351" cy="647576"/>
          </a:xfrm>
          <a:prstGeom prst="line">
            <a:avLst/>
          </a:prstGeom>
          <a:noFill/>
          <a:ln w="9525">
            <a:solidFill>
              <a:schemeClr val="tx1"/>
            </a:solidFill>
            <a:miter lim="800000"/>
            <a:headEnd/>
            <a:tailEnd type="triangle" w="med" len="med"/>
          </a:ln>
          <a:effectLst/>
        </p:spPr>
        <p:txBody>
          <a:bodyPr wrap="none"/>
          <a:lstStyle/>
          <a:p>
            <a:endParaRPr lang="zh-CN" altLang="en-US" dirty="0">
              <a:solidFill>
                <a:schemeClr val="tx1"/>
              </a:solidFill>
              <a:latin typeface="Times New Roman" pitchFamily="18" charset="0"/>
              <a:ea typeface="黑体"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fr-CA" altLang="zh-CN" sz="3600">
                <a:latin typeface="Times New Roman" pitchFamily="18" charset="0"/>
              </a:rPr>
              <a:t>KL</a:t>
            </a:r>
            <a:r>
              <a:rPr lang="zh-CN" altLang="fr-CA" sz="3600">
                <a:latin typeface="Times New Roman" pitchFamily="18" charset="0"/>
              </a:rPr>
              <a:t>距离</a:t>
            </a:r>
            <a:r>
              <a:rPr lang="fr-CA" altLang="zh-CN" sz="3600">
                <a:latin typeface="Times New Roman" pitchFamily="18" charset="0"/>
              </a:rPr>
              <a:t>(</a:t>
            </a:r>
            <a:r>
              <a:rPr lang="zh-CN" altLang="fr-CA" sz="3600">
                <a:latin typeface="Times New Roman" pitchFamily="18" charset="0"/>
              </a:rPr>
              <a:t>相对熵</a:t>
            </a:r>
            <a:r>
              <a:rPr lang="fr-CA" altLang="zh-CN" sz="3600">
                <a:latin typeface="Times New Roman" pitchFamily="18" charset="0"/>
              </a:rPr>
              <a:t>)</a:t>
            </a:r>
            <a:r>
              <a:rPr lang="zh-CN" altLang="fr-CA" sz="3600">
                <a:latin typeface="Times New Roman" pitchFamily="18" charset="0"/>
              </a:rPr>
              <a:t>模型</a:t>
            </a:r>
            <a:endParaRPr lang="zh-CN" altLang="en-US" sz="3200" i="1" baseline="-25000">
              <a:latin typeface="Times New Roman" pitchFamily="18" charset="0"/>
            </a:endParaRPr>
          </a:p>
        </p:txBody>
      </p:sp>
      <p:graphicFrame>
        <p:nvGraphicFramePr>
          <p:cNvPr id="342025" name="Object 9"/>
          <p:cNvGraphicFramePr>
            <a:graphicFrameLocks noGrp="1" noChangeAspect="1"/>
          </p:cNvGraphicFramePr>
          <p:nvPr>
            <p:ph idx="1"/>
          </p:nvPr>
        </p:nvGraphicFramePr>
        <p:xfrm>
          <a:off x="1763688" y="3717032"/>
          <a:ext cx="6100414" cy="2592288"/>
        </p:xfrm>
        <a:graphic>
          <a:graphicData uri="http://schemas.openxmlformats.org/presentationml/2006/ole">
            <mc:AlternateContent xmlns:mc="http://schemas.openxmlformats.org/markup-compatibility/2006">
              <mc:Choice xmlns:v="urn:schemas-microsoft-com:vml" Requires="v">
                <p:oleObj spid="_x0000_s954438" name="Equation" r:id="rId4" imgW="4991040" imgH="2120760" progId="">
                  <p:embed/>
                </p:oleObj>
              </mc:Choice>
              <mc:Fallback>
                <p:oleObj name="Equation" r:id="rId4" imgW="4991040" imgH="21207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3717032"/>
                        <a:ext cx="610041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灯片编号占位符 7"/>
          <p:cNvSpPr>
            <a:spLocks noGrp="1"/>
          </p:cNvSpPr>
          <p:nvPr>
            <p:ph type="sldNum" sz="quarter" idx="12"/>
          </p:nvPr>
        </p:nvSpPr>
        <p:spPr/>
        <p:txBody>
          <a:bodyPr/>
          <a:lstStyle/>
          <a:p>
            <a:fld id="{52F09BE1-B21F-4102-B476-B4E50C6EE9C4}" type="slidenum">
              <a:rPr lang="en-US" altLang="zh-CN"/>
              <a:pPr/>
              <a:t>53</a:t>
            </a:fld>
            <a:endParaRPr lang="en-US" altLang="zh-CN"/>
          </a:p>
        </p:txBody>
      </p:sp>
      <p:graphicFrame>
        <p:nvGraphicFramePr>
          <p:cNvPr id="342027" name="Object 11"/>
          <p:cNvGraphicFramePr>
            <a:graphicFrameLocks noGrp="1" noChangeAspect="1"/>
          </p:cNvGraphicFramePr>
          <p:nvPr>
            <p:ph sz="quarter" idx="4294967295"/>
          </p:nvPr>
        </p:nvGraphicFramePr>
        <p:xfrm>
          <a:off x="683568" y="2924944"/>
          <a:ext cx="3734922" cy="746312"/>
        </p:xfrm>
        <a:graphic>
          <a:graphicData uri="http://schemas.openxmlformats.org/presentationml/2006/ole">
            <mc:AlternateContent xmlns:mc="http://schemas.openxmlformats.org/markup-compatibility/2006">
              <mc:Choice xmlns:v="urn:schemas-microsoft-com:vml" Requires="v">
                <p:oleObj spid="_x0000_s954439" name="Equation" r:id="rId6" imgW="2286000" imgH="457200" progId="Equation.3">
                  <p:embed/>
                </p:oleObj>
              </mc:Choice>
              <mc:Fallback>
                <p:oleObj name="Equation" r:id="rId6" imgW="2286000" imgH="457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2924944"/>
                        <a:ext cx="3734922" cy="746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9" name="Object 13"/>
          <p:cNvGraphicFramePr>
            <a:graphicFrameLocks noGrp="1" noChangeAspect="1"/>
          </p:cNvGraphicFramePr>
          <p:nvPr>
            <p:ph sz="quarter" idx="4294967295"/>
          </p:nvPr>
        </p:nvGraphicFramePr>
        <p:xfrm>
          <a:off x="5148064" y="1556792"/>
          <a:ext cx="3597275" cy="1512887"/>
        </p:xfrm>
        <a:graphic>
          <a:graphicData uri="http://schemas.openxmlformats.org/presentationml/2006/ole">
            <mc:AlternateContent xmlns:mc="http://schemas.openxmlformats.org/markup-compatibility/2006">
              <mc:Choice xmlns:v="urn:schemas-microsoft-com:vml" Requires="v">
                <p:oleObj spid="_x0000_s954440" name="Equation" r:id="rId8" imgW="2717640" imgH="1143000" progId="Equation.3">
                  <p:embed/>
                </p:oleObj>
              </mc:Choice>
              <mc:Fallback>
                <p:oleObj name="Equation" r:id="rId8" imgW="2717640" imgH="11430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064" y="1556792"/>
                        <a:ext cx="3597275" cy="1512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20" name="Rectangle 4"/>
          <p:cNvSpPr>
            <a:spLocks noChangeArrowheads="1"/>
          </p:cNvSpPr>
          <p:nvPr/>
        </p:nvSpPr>
        <p:spPr bwMode="auto">
          <a:xfrm>
            <a:off x="0" y="-230832"/>
            <a:ext cx="184731" cy="461665"/>
          </a:xfrm>
          <a:prstGeom prst="rect">
            <a:avLst/>
          </a:prstGeom>
          <a:noFill/>
          <a:ln w="9525">
            <a:noFill/>
            <a:miter lim="800000"/>
            <a:headEnd/>
            <a:tailEnd/>
          </a:ln>
          <a:effectLst/>
        </p:spPr>
        <p:txBody>
          <a:bodyPr wrap="none" anchor="ctr">
            <a:spAutoFit/>
          </a:bodyPr>
          <a:lstStyle/>
          <a:p>
            <a:endParaRPr lang="zh-CN" altLang="en-US" dirty="0">
              <a:latin typeface="Times New Roman" pitchFamily="18" charset="0"/>
              <a:ea typeface="黑体" pitchFamily="49" charset="-122"/>
            </a:endParaRPr>
          </a:p>
        </p:txBody>
      </p:sp>
      <p:sp>
        <p:nvSpPr>
          <p:cNvPr id="342022" name="Rectangle 6"/>
          <p:cNvSpPr>
            <a:spLocks noChangeArrowheads="1"/>
          </p:cNvSpPr>
          <p:nvPr/>
        </p:nvSpPr>
        <p:spPr bwMode="auto">
          <a:xfrm>
            <a:off x="0" y="2974331"/>
            <a:ext cx="184731" cy="461665"/>
          </a:xfrm>
          <a:prstGeom prst="rect">
            <a:avLst/>
          </a:prstGeom>
          <a:noFill/>
          <a:ln w="9525">
            <a:noFill/>
            <a:miter lim="800000"/>
            <a:headEnd/>
            <a:tailEnd/>
          </a:ln>
          <a:effectLst/>
        </p:spPr>
        <p:txBody>
          <a:bodyPr wrap="none" anchor="ctr">
            <a:spAutoFit/>
          </a:bodyPr>
          <a:lstStyle/>
          <a:p>
            <a:endParaRPr lang="zh-CN" altLang="en-US" dirty="0">
              <a:latin typeface="Times New Roman" pitchFamily="18" charset="0"/>
              <a:ea typeface="黑体" pitchFamily="49" charset="-122"/>
            </a:endParaRPr>
          </a:p>
        </p:txBody>
      </p:sp>
      <p:graphicFrame>
        <p:nvGraphicFramePr>
          <p:cNvPr id="342023" name="Object 7"/>
          <p:cNvGraphicFramePr>
            <a:graphicFrameLocks noChangeAspect="1"/>
          </p:cNvGraphicFramePr>
          <p:nvPr/>
        </p:nvGraphicFramePr>
        <p:xfrm>
          <a:off x="827584" y="1772816"/>
          <a:ext cx="3024188" cy="725487"/>
        </p:xfrm>
        <a:graphic>
          <a:graphicData uri="http://schemas.openxmlformats.org/presentationml/2006/ole">
            <mc:AlternateContent xmlns:mc="http://schemas.openxmlformats.org/markup-compatibility/2006">
              <mc:Choice xmlns:v="urn:schemas-microsoft-com:vml" Requires="v">
                <p:oleObj spid="_x0000_s954441" name="Equation" r:id="rId10" imgW="1815840" imgH="431640" progId="Equation.3">
                  <p:embed/>
                </p:oleObj>
              </mc:Choice>
              <mc:Fallback>
                <p:oleObj name="Equation" r:id="rId10" imgW="1815840" imgH="43164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584" y="1772816"/>
                        <a:ext cx="3024188"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32" name="Rectangle 16"/>
          <p:cNvSpPr>
            <a:spLocks noChangeArrowheads="1"/>
          </p:cNvSpPr>
          <p:nvPr/>
        </p:nvSpPr>
        <p:spPr bwMode="auto">
          <a:xfrm>
            <a:off x="3131840" y="4869160"/>
            <a:ext cx="1045708" cy="228600"/>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342033" name="Rectangle 17"/>
          <p:cNvSpPr>
            <a:spLocks noChangeArrowheads="1"/>
          </p:cNvSpPr>
          <p:nvPr/>
        </p:nvSpPr>
        <p:spPr bwMode="auto">
          <a:xfrm>
            <a:off x="5364088" y="5157192"/>
            <a:ext cx="2241274" cy="381560"/>
          </a:xfrm>
          <a:prstGeom prst="rect">
            <a:avLst/>
          </a:prstGeom>
          <a:noFill/>
          <a:ln w="9525">
            <a:solidFill>
              <a:schemeClr val="hlink"/>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342034" name="Text Box 18"/>
          <p:cNvSpPr txBox="1">
            <a:spLocks noChangeArrowheads="1"/>
          </p:cNvSpPr>
          <p:nvPr/>
        </p:nvSpPr>
        <p:spPr bwMode="auto">
          <a:xfrm>
            <a:off x="7308850" y="4581525"/>
            <a:ext cx="1584325" cy="274638"/>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对同一</a:t>
            </a:r>
            <a:r>
              <a:rPr lang="en-US" altLang="zh-CN" sz="1200" dirty="0">
                <a:solidFill>
                  <a:schemeClr val="tx1"/>
                </a:solidFill>
                <a:latin typeface="Times New Roman" pitchFamily="18" charset="0"/>
                <a:ea typeface="黑体" pitchFamily="49" charset="-122"/>
              </a:rPr>
              <a:t>Q</a:t>
            </a:r>
            <a:r>
              <a:rPr lang="zh-CN" altLang="en-US" sz="1200" dirty="0">
                <a:solidFill>
                  <a:schemeClr val="tx1"/>
                </a:solidFill>
                <a:latin typeface="Times New Roman" pitchFamily="18" charset="0"/>
                <a:ea typeface="黑体" pitchFamily="49" charset="-122"/>
              </a:rPr>
              <a:t>，为常数</a:t>
            </a:r>
          </a:p>
        </p:txBody>
      </p:sp>
      <p:sp>
        <p:nvSpPr>
          <p:cNvPr id="342035" name="Line 19"/>
          <p:cNvSpPr>
            <a:spLocks noChangeShapeType="1"/>
          </p:cNvSpPr>
          <p:nvPr/>
        </p:nvSpPr>
        <p:spPr bwMode="auto">
          <a:xfrm>
            <a:off x="4139952" y="4941168"/>
            <a:ext cx="3885023" cy="762"/>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342036" name="Line 20"/>
          <p:cNvSpPr>
            <a:spLocks noChangeShapeType="1"/>
          </p:cNvSpPr>
          <p:nvPr/>
        </p:nvSpPr>
        <p:spPr bwMode="auto">
          <a:xfrm flipV="1">
            <a:off x="7524328" y="4941888"/>
            <a:ext cx="524115" cy="532944"/>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342038" name="Text Box 22"/>
          <p:cNvSpPr txBox="1">
            <a:spLocks noChangeArrowheads="1"/>
          </p:cNvSpPr>
          <p:nvPr/>
        </p:nvSpPr>
        <p:spPr bwMode="auto">
          <a:xfrm>
            <a:off x="5435600" y="6021388"/>
            <a:ext cx="1152525" cy="304800"/>
          </a:xfrm>
          <a:prstGeom prst="rect">
            <a:avLst/>
          </a:prstGeom>
          <a:noFill/>
          <a:ln w="9525">
            <a:noFill/>
            <a:miter lim="800000"/>
            <a:headEnd/>
            <a:tailEnd/>
          </a:ln>
          <a:effectLst/>
        </p:spPr>
        <p:txBody>
          <a:bodyPr>
            <a:spAutoFit/>
          </a:bodyPr>
          <a:lstStyle/>
          <a:p>
            <a:pPr>
              <a:spcBef>
                <a:spcPct val="50000"/>
              </a:spcBef>
            </a:pPr>
            <a:r>
              <a:rPr lang="zh-CN" altLang="en-US" sz="1400" dirty="0">
                <a:latin typeface="Times New Roman" pitchFamily="18" charset="0"/>
                <a:ea typeface="黑体" pitchFamily="49" charset="-122"/>
              </a:rPr>
              <a:t>负的交叉熵</a:t>
            </a:r>
          </a:p>
        </p:txBody>
      </p:sp>
      <p:sp>
        <p:nvSpPr>
          <p:cNvPr id="342039" name="Text Box 23"/>
          <p:cNvSpPr txBox="1">
            <a:spLocks noChangeArrowheads="1"/>
          </p:cNvSpPr>
          <p:nvPr/>
        </p:nvSpPr>
        <p:spPr bwMode="auto">
          <a:xfrm>
            <a:off x="6156176" y="3573015"/>
            <a:ext cx="1643388"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solidFill>
                  <a:schemeClr val="hlink"/>
                </a:solidFill>
                <a:latin typeface="Times New Roman" pitchFamily="18" charset="0"/>
                <a:ea typeface="黑体" pitchFamily="49" charset="-122"/>
              </a:rPr>
              <a:t>多项分布</a:t>
            </a:r>
            <a:endParaRPr lang="en-US" altLang="zh-CN" sz="1600" dirty="0">
              <a:solidFill>
                <a:schemeClr val="hlink"/>
              </a:solidFill>
              <a:latin typeface="Times New Roman" pitchFamily="18" charset="0"/>
              <a:ea typeface="黑体" pitchFamily="49" charset="-122"/>
            </a:endParaRPr>
          </a:p>
        </p:txBody>
      </p:sp>
      <p:sp>
        <p:nvSpPr>
          <p:cNvPr id="342040" name="Line 24"/>
          <p:cNvSpPr>
            <a:spLocks noChangeShapeType="1"/>
          </p:cNvSpPr>
          <p:nvPr/>
        </p:nvSpPr>
        <p:spPr bwMode="auto">
          <a:xfrm flipV="1">
            <a:off x="6804248" y="3068960"/>
            <a:ext cx="0" cy="38156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zh-CN" altLang="en-US">
                <a:latin typeface="Times New Roman" pitchFamily="18" charset="0"/>
              </a:rPr>
              <a:t>统计语言建模</a:t>
            </a:r>
            <a:r>
              <a:rPr lang="en-US" altLang="zh-CN">
                <a:latin typeface="Times New Roman" pitchFamily="18" charset="0"/>
              </a:rPr>
              <a:t>IR</a:t>
            </a:r>
            <a:r>
              <a:rPr lang="zh-CN" altLang="en-US">
                <a:latin typeface="Times New Roman" pitchFamily="18" charset="0"/>
              </a:rPr>
              <a:t>模型优缺点</a:t>
            </a:r>
          </a:p>
        </p:txBody>
      </p:sp>
      <p:sp>
        <p:nvSpPr>
          <p:cNvPr id="336899" name="Rectangle 3"/>
          <p:cNvSpPr>
            <a:spLocks noGrp="1" noChangeArrowheads="1"/>
          </p:cNvSpPr>
          <p:nvPr>
            <p:ph idx="1"/>
          </p:nvPr>
        </p:nvSpPr>
        <p:spPr>
          <a:xfrm>
            <a:off x="611560" y="1772816"/>
            <a:ext cx="7772400" cy="3617913"/>
          </a:xfrm>
        </p:spPr>
        <p:txBody>
          <a:bodyPr/>
          <a:lstStyle/>
          <a:p>
            <a:r>
              <a:rPr lang="zh-CN" altLang="en-US" dirty="0">
                <a:latin typeface="Times New Roman" pitchFamily="18" charset="0"/>
              </a:rPr>
              <a:t>优点：</a:t>
            </a:r>
          </a:p>
          <a:p>
            <a:pPr lvl="1"/>
            <a:r>
              <a:rPr lang="zh-CN" altLang="en-US" dirty="0">
                <a:latin typeface="Times New Roman" pitchFamily="18" charset="0"/>
              </a:rPr>
              <a:t>理论上具有解释性，有扩展空间</a:t>
            </a:r>
          </a:p>
          <a:p>
            <a:pPr lvl="1"/>
            <a:r>
              <a:rPr lang="zh-CN" altLang="en-US" dirty="0">
                <a:latin typeface="Times New Roman" pitchFamily="18" charset="0"/>
              </a:rPr>
              <a:t>有些模型虽然计算上仍然依赖于</a:t>
            </a:r>
            <a:r>
              <a:rPr lang="en-US" altLang="zh-CN" dirty="0">
                <a:latin typeface="Times New Roman" pitchFamily="18" charset="0"/>
              </a:rPr>
              <a:t>term</a:t>
            </a:r>
            <a:r>
              <a:rPr lang="zh-CN" altLang="en-US" dirty="0">
                <a:latin typeface="Times New Roman" pitchFamily="18" charset="0"/>
              </a:rPr>
              <a:t>独立性假设，但是模型本身并不依赖于</a:t>
            </a:r>
            <a:r>
              <a:rPr lang="en-US" altLang="zh-CN" dirty="0">
                <a:latin typeface="Times New Roman" pitchFamily="18" charset="0"/>
              </a:rPr>
              <a:t>term</a:t>
            </a:r>
            <a:r>
              <a:rPr lang="zh-CN" altLang="en-US" dirty="0">
                <a:latin typeface="Times New Roman" pitchFamily="18" charset="0"/>
              </a:rPr>
              <a:t>独立性假设。</a:t>
            </a:r>
          </a:p>
          <a:p>
            <a:r>
              <a:rPr lang="zh-CN" altLang="en-US" dirty="0">
                <a:latin typeface="Times New Roman" pitchFamily="18" charset="0"/>
              </a:rPr>
              <a:t>缺点：</a:t>
            </a:r>
          </a:p>
          <a:p>
            <a:pPr lvl="1"/>
            <a:r>
              <a:rPr lang="zh-CN" altLang="en-US" dirty="0">
                <a:latin typeface="Times New Roman" pitchFamily="18" charset="0"/>
              </a:rPr>
              <a:t>数据稀疏性，需要参数估计</a:t>
            </a:r>
            <a:endParaRPr lang="zh-CN" altLang="en-US" dirty="0"/>
          </a:p>
        </p:txBody>
      </p:sp>
      <p:sp>
        <p:nvSpPr>
          <p:cNvPr id="6" name="灯片编号占位符 5"/>
          <p:cNvSpPr>
            <a:spLocks noGrp="1"/>
          </p:cNvSpPr>
          <p:nvPr>
            <p:ph type="sldNum" sz="quarter" idx="12"/>
          </p:nvPr>
        </p:nvSpPr>
        <p:spPr/>
        <p:txBody>
          <a:bodyPr/>
          <a:lstStyle/>
          <a:p>
            <a:fld id="{5091A9ED-7684-4890-A0DE-896AFFFD3B74}" type="slidenum">
              <a:rPr lang="en-US" altLang="zh-CN"/>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上一讲回顾</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语言模型</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基于统计建模的</a:t>
            </a:r>
            <a:r>
              <a:rPr lang="en-US" altLang="zh-CN" sz="3400" dirty="0">
                <a:solidFill>
                  <a:srgbClr val="BDD3E9"/>
                </a:solidFill>
                <a:latin typeface="Calibri" charset="0"/>
                <a:ea typeface="黑体" pitchFamily="49" charset="-122"/>
              </a:rPr>
              <a:t>IR</a:t>
            </a:r>
            <a:r>
              <a:rPr lang="zh-CN" altLang="en-US" sz="3400" dirty="0">
                <a:solidFill>
                  <a:srgbClr val="BDD3E9"/>
                </a:solidFill>
                <a:latin typeface="Calibri" charset="0"/>
                <a:ea typeface="黑体" pitchFamily="49" charset="-122"/>
              </a:rPr>
              <a:t>模型</a:t>
            </a:r>
            <a:r>
              <a:rPr lang="en-US" sz="3400" dirty="0">
                <a:solidFill>
                  <a:srgbClr val="BDD3E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SLMIR</a:t>
            </a:r>
            <a:r>
              <a:rPr lang="zh-CN" altLang="en-US" sz="3400" dirty="0">
                <a:solidFill>
                  <a:srgbClr val="336699"/>
                </a:solidFill>
                <a:latin typeface="Calibri" charset="0"/>
                <a:ea typeface="黑体" pitchFamily="49" charset="-122"/>
              </a:rPr>
              <a:t>模型讨论</a:t>
            </a:r>
            <a:endParaRPr lang="en-US" sz="3400" dirty="0">
              <a:solidFill>
                <a:srgbClr val="336699"/>
              </a:solidFill>
              <a:latin typeface="Calibri" charset="0"/>
              <a:ea typeface="黑体"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4000" dirty="0">
                <a:solidFill>
                  <a:srgbClr val="000000"/>
                </a:solidFill>
                <a:latin typeface="Calibri" charset="0"/>
                <a:ea typeface="黑体" pitchFamily="49" charset="-122"/>
                <a:cs typeface="Times New Roman" pitchFamily="16" charset="0"/>
              </a:rPr>
              <a:t>SLMIR</a:t>
            </a:r>
            <a:r>
              <a:rPr lang="en-US" sz="4000" dirty="0">
                <a:solidFill>
                  <a:srgbClr val="000000"/>
                </a:solidFill>
                <a:latin typeface="Calibri" charset="0"/>
                <a:ea typeface="黑体" pitchFamily="49" charset="-122"/>
                <a:cs typeface="Times New Roman" pitchFamily="16" charset="0"/>
              </a:rPr>
              <a:t> vs. </a:t>
            </a:r>
            <a:r>
              <a:rPr lang="en-US" altLang="zh-CN" sz="4000" dirty="0">
                <a:solidFill>
                  <a:srgbClr val="000000"/>
                </a:solidFill>
                <a:latin typeface="Calibri" charset="0"/>
                <a:ea typeface="黑体" pitchFamily="49" charset="-122"/>
                <a:cs typeface="Times New Roman" pitchFamily="16" charset="0"/>
              </a:rPr>
              <a:t>VSM</a:t>
            </a:r>
            <a:r>
              <a:rPr lang="en-US" sz="4000" dirty="0">
                <a:solidFill>
                  <a:srgbClr val="000000"/>
                </a:solidFill>
                <a:latin typeface="Calibri" charset="0"/>
                <a:ea typeface="黑体" pitchFamily="49" charset="-122"/>
                <a:cs typeface="Times New Roman" pitchFamily="16" charset="0"/>
              </a:rPr>
              <a:t> (1) </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643050"/>
            <a:ext cx="8505825" cy="4929222"/>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600" dirty="0">
                <a:solidFill>
                  <a:srgbClr val="000000"/>
                </a:solidFill>
                <a:latin typeface="Calibri"/>
                <a:ea typeface="黑体" pitchFamily="49" charset="-122"/>
                <a:cs typeface="Calibri"/>
              </a:rPr>
              <a:t>SLMIR</a:t>
            </a:r>
            <a:r>
              <a:rPr lang="zh-CN" altLang="en-US" sz="2600" dirty="0">
                <a:solidFill>
                  <a:srgbClr val="000000"/>
                </a:solidFill>
                <a:latin typeface="Calibri"/>
                <a:ea typeface="黑体" pitchFamily="49" charset="-122"/>
                <a:cs typeface="Calibri"/>
              </a:rPr>
              <a:t>中有一些东西和</a:t>
            </a:r>
            <a:r>
              <a:rPr lang="en-US" altLang="zh-CN" sz="2600" dirty="0">
                <a:solidFill>
                  <a:srgbClr val="000000"/>
                </a:solidFill>
                <a:latin typeface="Calibri"/>
                <a:ea typeface="黑体" pitchFamily="49" charset="-122"/>
                <a:cs typeface="Calibri"/>
              </a:rPr>
              <a:t>VSM</a:t>
            </a:r>
            <a:r>
              <a:rPr lang="zh-CN" altLang="en-US" sz="2600" dirty="0">
                <a:solidFill>
                  <a:srgbClr val="000000"/>
                </a:solidFill>
                <a:latin typeface="Calibri"/>
                <a:ea typeface="黑体" pitchFamily="49" charset="-122"/>
                <a:cs typeface="Calibri"/>
              </a:rPr>
              <a:t>一样</a:t>
            </a:r>
            <a:endParaRPr lang="en-US" altLang="zh-CN" sz="2600" dirty="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a:ea typeface="黑体" pitchFamily="49" charset="-122"/>
                <a:cs typeface="Calibri"/>
              </a:rPr>
              <a:t>词项频率直接在模型中使用</a:t>
            </a:r>
            <a:endParaRPr lang="en-US" sz="2600" dirty="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a:ea typeface="黑体" pitchFamily="49" charset="-122"/>
                <a:cs typeface="Calibri"/>
              </a:rPr>
              <a:t>但是在</a:t>
            </a:r>
            <a:r>
              <a:rPr lang="en-US" altLang="zh-CN" dirty="0">
                <a:solidFill>
                  <a:srgbClr val="000000"/>
                </a:solidFill>
                <a:latin typeface="Calibri"/>
                <a:ea typeface="黑体" pitchFamily="49" charset="-122"/>
                <a:cs typeface="Calibri"/>
              </a:rPr>
              <a:t>SLMIR</a:t>
            </a:r>
            <a:r>
              <a:rPr lang="zh-CN" altLang="en-US" dirty="0">
                <a:solidFill>
                  <a:srgbClr val="000000"/>
                </a:solidFill>
                <a:latin typeface="Calibri"/>
                <a:ea typeface="黑体" pitchFamily="49" charset="-122"/>
                <a:cs typeface="Calibri"/>
              </a:rPr>
              <a:t>中没有进行放缩变化</a:t>
            </a:r>
            <a:r>
              <a:rPr lang="en-US" dirty="0">
                <a:solidFill>
                  <a:srgbClr val="000000"/>
                </a:solidFill>
                <a:latin typeface="Calibri"/>
                <a:ea typeface="黑体" pitchFamily="49" charset="-122"/>
                <a:cs typeface="Calibri"/>
              </a:rPr>
              <a:t>(scaled)</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sz="2600" dirty="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a:ea typeface="黑体" pitchFamily="49" charset="-122"/>
                <a:cs typeface="Calibri"/>
              </a:rPr>
              <a:t>本质上概率表示已经进行了长度归一化</a:t>
            </a:r>
            <a:endParaRPr lang="en-US" sz="2600" dirty="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000000"/>
                </a:solidFill>
                <a:latin typeface="Calibri"/>
                <a:ea typeface="黑体" pitchFamily="49" charset="-122"/>
                <a:cs typeface="Calibri"/>
              </a:rPr>
              <a:t>VSM</a:t>
            </a:r>
            <a:r>
              <a:rPr lang="zh-CN" altLang="en-US" dirty="0">
                <a:solidFill>
                  <a:srgbClr val="000000"/>
                </a:solidFill>
                <a:latin typeface="Calibri"/>
                <a:ea typeface="黑体" pitchFamily="49" charset="-122"/>
                <a:cs typeface="Calibri"/>
              </a:rPr>
              <a:t>中的余弦归一化也做了类似工作</a:t>
            </a:r>
            <a:endParaRPr lang="en-US" dirty="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sz="2600" dirty="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a:ea typeface="黑体" pitchFamily="49" charset="-122"/>
                <a:cs typeface="Calibri"/>
              </a:rPr>
              <a:t>文档频率和文档集频率混合以后和</a:t>
            </a:r>
            <a:r>
              <a:rPr lang="en-US" altLang="zh-CN" sz="2600" dirty="0" err="1">
                <a:solidFill>
                  <a:srgbClr val="000000"/>
                </a:solidFill>
                <a:latin typeface="Calibri"/>
                <a:ea typeface="黑体" pitchFamily="49" charset="-122"/>
                <a:cs typeface="Calibri"/>
              </a:rPr>
              <a:t>idf</a:t>
            </a:r>
            <a:r>
              <a:rPr lang="zh-CN" altLang="en-US" sz="2600" dirty="0">
                <a:solidFill>
                  <a:srgbClr val="000000"/>
                </a:solidFill>
                <a:latin typeface="Calibri"/>
                <a:ea typeface="黑体" pitchFamily="49" charset="-122"/>
                <a:cs typeface="Calibri"/>
              </a:rPr>
              <a:t>的效果相当</a:t>
            </a:r>
            <a:endParaRPr lang="en-US" sz="2600" dirty="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a:ea typeface="黑体" pitchFamily="49" charset="-122"/>
                <a:cs typeface="Calibri"/>
              </a:rPr>
              <a:t>那些文档集中比较罕见，但是某些文档中比较普遍的词项将对排序起更重要的影响。</a:t>
            </a:r>
            <a:endParaRPr lang="en-US" dirty="0">
              <a:solidFill>
                <a:srgbClr val="000000"/>
              </a:solidFill>
              <a:latin typeface="Calibri"/>
              <a:ea typeface="黑体" pitchFamily="49" charset="-122"/>
              <a:cs typeface="Calibri"/>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4000" dirty="0">
                <a:solidFill>
                  <a:srgbClr val="000000"/>
                </a:solidFill>
                <a:latin typeface="Calibri" charset="0"/>
                <a:ea typeface="黑体" pitchFamily="49" charset="-122"/>
                <a:cs typeface="Times New Roman" pitchFamily="16" charset="0"/>
              </a:rPr>
              <a:t>SLMIR</a:t>
            </a:r>
            <a:r>
              <a:rPr lang="en-US" sz="4000" dirty="0">
                <a:solidFill>
                  <a:srgbClr val="000000"/>
                </a:solidFill>
                <a:latin typeface="Calibri" charset="0"/>
                <a:ea typeface="黑体" pitchFamily="49" charset="-122"/>
                <a:cs typeface="Times New Roman" pitchFamily="16" charset="0"/>
              </a:rPr>
              <a:t> vs. </a:t>
            </a:r>
            <a:r>
              <a:rPr lang="en-US" altLang="zh-CN" sz="4000" dirty="0">
                <a:solidFill>
                  <a:srgbClr val="000000"/>
                </a:solidFill>
                <a:latin typeface="Calibri" charset="0"/>
                <a:ea typeface="黑体" pitchFamily="49" charset="-122"/>
                <a:cs typeface="Times New Roman" pitchFamily="16" charset="0"/>
              </a:rPr>
              <a:t>VSM</a:t>
            </a:r>
            <a:r>
              <a:rPr lang="en-US" sz="4000" dirty="0">
                <a:solidFill>
                  <a:srgbClr val="000000"/>
                </a:solidFill>
                <a:latin typeface="Calibri" charset="0"/>
                <a:ea typeface="黑体" pitchFamily="49" charset="-122"/>
                <a:cs typeface="Times New Roman" pitchFamily="16" charset="0"/>
              </a:rPr>
              <a:t> (2) </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500174"/>
            <a:ext cx="8505825" cy="4929222"/>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800" dirty="0">
                <a:solidFill>
                  <a:srgbClr val="000000"/>
                </a:solidFill>
                <a:latin typeface="Calibri" charset="0"/>
                <a:ea typeface="黑体" pitchFamily="49" charset="-122"/>
                <a:cs typeface="Times New Roman" pitchFamily="16" charset="0"/>
              </a:rPr>
              <a:t>SLMIR </a:t>
            </a:r>
            <a:r>
              <a:rPr lang="en-US" sz="2800" dirty="0">
                <a:solidFill>
                  <a:srgbClr val="000000"/>
                </a:solidFill>
                <a:latin typeface="Calibri" charset="0"/>
                <a:ea typeface="黑体" pitchFamily="49" charset="-122"/>
                <a:cs typeface="Times New Roman" pitchFamily="16" charset="0"/>
              </a:rPr>
              <a:t> vs. </a:t>
            </a:r>
            <a:r>
              <a:rPr lang="en-US" altLang="zh-CN" sz="2800" dirty="0">
                <a:solidFill>
                  <a:srgbClr val="000000"/>
                </a:solidFill>
                <a:latin typeface="Calibri" charset="0"/>
                <a:ea typeface="黑体" pitchFamily="49" charset="-122"/>
                <a:cs typeface="Times New Roman" pitchFamily="16" charset="0"/>
              </a:rPr>
              <a:t>VSM</a:t>
            </a:r>
            <a:r>
              <a:rPr lang="zh-CN" altLang="en-US" sz="2800" dirty="0">
                <a:solidFill>
                  <a:srgbClr val="000000"/>
                </a:solidFill>
                <a:latin typeface="Calibri" charset="0"/>
                <a:ea typeface="黑体" pitchFamily="49" charset="-122"/>
                <a:cs typeface="Times New Roman" pitchFamily="16" charset="0"/>
              </a:rPr>
              <a:t>：共性</a:t>
            </a:r>
            <a:endParaRPr lang="en-US" sz="2800"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模型中都直接使用了词项频率</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a:ea typeface="黑体" pitchFamily="49" charset="-122"/>
                <a:cs typeface="Calibri"/>
              </a:rPr>
              <a:t>本质上概率表示已经进行了长度归一化</a:t>
            </a:r>
            <a:endParaRPr lang="en-US" altLang="zh-CN" sz="2600" dirty="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a:ea typeface="黑体" pitchFamily="49" charset="-122"/>
                <a:cs typeface="Calibri"/>
              </a:rPr>
              <a:t>文档频率和文档集频率混合以后和</a:t>
            </a:r>
            <a:r>
              <a:rPr lang="en-US" altLang="zh-CN" dirty="0" err="1">
                <a:solidFill>
                  <a:srgbClr val="000000"/>
                </a:solidFill>
                <a:latin typeface="Calibri"/>
                <a:ea typeface="黑体" pitchFamily="49" charset="-122"/>
                <a:cs typeface="Calibri"/>
              </a:rPr>
              <a:t>idf</a:t>
            </a:r>
            <a:r>
              <a:rPr lang="zh-CN" altLang="en-US" dirty="0">
                <a:solidFill>
                  <a:srgbClr val="000000"/>
                </a:solidFill>
                <a:latin typeface="Calibri"/>
                <a:ea typeface="黑体" pitchFamily="49" charset="-122"/>
                <a:cs typeface="Calibri"/>
              </a:rPr>
              <a:t>的效果相当</a:t>
            </a:r>
            <a:r>
              <a:rPr lang="en-US" dirty="0">
                <a:solidFill>
                  <a:srgbClr val="000000"/>
                </a:solidFill>
                <a:latin typeface="Calibri"/>
                <a:ea typeface="黑体" pitchFamily="49" charset="-122"/>
                <a:cs typeface="Calibri"/>
              </a:rPr>
              <a:t>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800" dirty="0">
                <a:solidFill>
                  <a:srgbClr val="000000"/>
                </a:solidFill>
                <a:latin typeface="Calibri" charset="0"/>
                <a:ea typeface="黑体" pitchFamily="49" charset="-122"/>
                <a:cs typeface="Times New Roman" pitchFamily="16" charset="0"/>
              </a:rPr>
              <a:t>SLMIR</a:t>
            </a:r>
            <a:r>
              <a:rPr lang="en-US" sz="2800" dirty="0">
                <a:solidFill>
                  <a:srgbClr val="000000"/>
                </a:solidFill>
                <a:latin typeface="Calibri" charset="0"/>
                <a:ea typeface="黑体" pitchFamily="49" charset="-122"/>
                <a:cs typeface="Times New Roman" pitchFamily="16" charset="0"/>
              </a:rPr>
              <a:t> vs. </a:t>
            </a:r>
            <a:r>
              <a:rPr lang="en-US" altLang="zh-CN" sz="2800" dirty="0">
                <a:solidFill>
                  <a:srgbClr val="000000"/>
                </a:solidFill>
                <a:latin typeface="Calibri" charset="0"/>
                <a:ea typeface="黑体" pitchFamily="49" charset="-122"/>
                <a:cs typeface="Times New Roman" pitchFamily="16" charset="0"/>
              </a:rPr>
              <a:t>VSM</a:t>
            </a:r>
            <a:r>
              <a:rPr lang="zh-CN" altLang="en-US" sz="2800" dirty="0">
                <a:solidFill>
                  <a:srgbClr val="000000"/>
                </a:solidFill>
                <a:latin typeface="Calibri" charset="0"/>
                <a:ea typeface="黑体" pitchFamily="49" charset="-122"/>
                <a:cs typeface="Times New Roman" pitchFamily="16" charset="0"/>
              </a:rPr>
              <a:t>：不同</a:t>
            </a:r>
            <a:endParaRPr lang="en-US" sz="2800"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000000"/>
                </a:solidFill>
                <a:latin typeface="Calibri" charset="0"/>
                <a:ea typeface="黑体" pitchFamily="49" charset="-122"/>
                <a:cs typeface="Times New Roman" pitchFamily="16" charset="0"/>
              </a:rPr>
              <a:t>SLMIR</a:t>
            </a:r>
            <a:r>
              <a:rPr lang="zh-CN" altLang="en-US" dirty="0">
                <a:solidFill>
                  <a:srgbClr val="000000"/>
                </a:solidFill>
                <a:latin typeface="Calibri" charset="0"/>
                <a:ea typeface="黑体" pitchFamily="49" charset="-122"/>
                <a:cs typeface="Times New Roman" pitchFamily="16" charset="0"/>
              </a:rPr>
              <a:t>：基于概率论</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000000"/>
                </a:solidFill>
                <a:latin typeface="Calibri" charset="0"/>
                <a:ea typeface="黑体" pitchFamily="49" charset="-122"/>
                <a:cs typeface="Times New Roman" pitchFamily="16" charset="0"/>
              </a:rPr>
              <a:t>VSM</a:t>
            </a:r>
            <a:r>
              <a:rPr lang="zh-CN" altLang="en-US" dirty="0">
                <a:solidFill>
                  <a:srgbClr val="000000"/>
                </a:solidFill>
                <a:latin typeface="Calibri" charset="0"/>
                <a:ea typeface="黑体" pitchFamily="49" charset="-122"/>
                <a:cs typeface="Times New Roman" pitchFamily="16" charset="0"/>
              </a:rPr>
              <a:t>： 基于相似度，一个线性代数中的概念</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文档集频率 </a:t>
            </a:r>
            <a:r>
              <a:rPr lang="en-US" altLang="zh-CN" dirty="0">
                <a:solidFill>
                  <a:srgbClr val="000000"/>
                </a:solidFill>
                <a:latin typeface="Calibri" charset="0"/>
                <a:ea typeface="黑体" pitchFamily="49" charset="-122"/>
                <a:cs typeface="Times New Roman" pitchFamily="16" charset="0"/>
              </a:rPr>
              <a:t>vs. </a:t>
            </a:r>
            <a:r>
              <a:rPr lang="zh-CN" altLang="en-US" dirty="0">
                <a:solidFill>
                  <a:srgbClr val="000000"/>
                </a:solidFill>
                <a:latin typeface="Calibri" charset="0"/>
                <a:ea typeface="黑体" pitchFamily="49" charset="-122"/>
                <a:cs typeface="Times New Roman" pitchFamily="16" charset="0"/>
              </a:rPr>
              <a:t>文档概率</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词项频率、归一化等计算细节</a:t>
            </a: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27384"/>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4000" dirty="0">
                <a:solidFill>
                  <a:srgbClr val="000000"/>
                </a:solidFill>
                <a:latin typeface="Calibri" charset="0"/>
                <a:ea typeface="黑体" pitchFamily="49" charset="-122"/>
                <a:cs typeface="Times New Roman" pitchFamily="16" charset="0"/>
              </a:rPr>
              <a:t>基于统计建模的</a:t>
            </a:r>
            <a:r>
              <a:rPr lang="en-US" altLang="zh-CN" sz="4000" dirty="0">
                <a:solidFill>
                  <a:srgbClr val="000000"/>
                </a:solidFill>
                <a:latin typeface="Calibri" charset="0"/>
                <a:ea typeface="黑体" pitchFamily="49" charset="-122"/>
                <a:cs typeface="Times New Roman" pitchFamily="16" charset="0"/>
              </a:rPr>
              <a:t>IR</a:t>
            </a:r>
            <a:r>
              <a:rPr lang="zh-CN" altLang="en-US" sz="4000" dirty="0">
                <a:solidFill>
                  <a:srgbClr val="000000"/>
                </a:solidFill>
                <a:latin typeface="Calibri" charset="0"/>
                <a:ea typeface="黑体" pitchFamily="49" charset="-122"/>
                <a:cs typeface="Times New Roman" pitchFamily="16" charset="0"/>
              </a:rPr>
              <a:t>模型</a:t>
            </a:r>
            <a:r>
              <a:rPr lang="en-US" sz="4000" dirty="0">
                <a:solidFill>
                  <a:srgbClr val="000000"/>
                </a:solidFill>
                <a:latin typeface="Calibri" charset="0"/>
                <a:ea typeface="黑体" pitchFamily="49" charset="-122"/>
                <a:cs typeface="Times New Roman" pitchFamily="16" charset="0"/>
              </a:rPr>
              <a:t>: </a:t>
            </a:r>
            <a:r>
              <a:rPr lang="zh-CN" altLang="en-US" sz="4000" dirty="0">
                <a:solidFill>
                  <a:srgbClr val="000000"/>
                </a:solidFill>
                <a:latin typeface="Calibri" charset="0"/>
                <a:ea typeface="黑体" pitchFamily="49" charset="-122"/>
                <a:cs typeface="Times New Roman" pitchFamily="16" charset="0"/>
              </a:rPr>
              <a:t>假设</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714488"/>
            <a:ext cx="9005887" cy="4929222"/>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charset="0"/>
                <a:ea typeface="黑体" pitchFamily="49" charset="-122"/>
                <a:cs typeface="Times New Roman" pitchFamily="16" charset="0"/>
              </a:rPr>
              <a:t>简化假设：查询和文档是同一类对象，与实际并不相符</a:t>
            </a:r>
            <a:r>
              <a:rPr lang="en-US" sz="2600" dirty="0">
                <a:solidFill>
                  <a:srgbClr val="000000"/>
                </a:solidFill>
                <a:latin typeface="Calibri" charset="0"/>
                <a:ea typeface="黑体" pitchFamily="49" charset="-122"/>
                <a:cs typeface="Times New Roman" pitchFamily="16" charset="0"/>
              </a:rPr>
              <a:t>!</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已经出现了一些不采用上述假设的</a:t>
            </a:r>
            <a:r>
              <a:rPr lang="en-US" altLang="zh-CN" dirty="0">
                <a:solidFill>
                  <a:srgbClr val="000000"/>
                </a:solidFill>
                <a:latin typeface="Calibri" charset="0"/>
                <a:ea typeface="黑体" pitchFamily="49" charset="-122"/>
                <a:cs typeface="Times New Roman" pitchFamily="16" charset="0"/>
              </a:rPr>
              <a:t>SLMIR</a:t>
            </a:r>
            <a:r>
              <a:rPr lang="zh-CN" altLang="en-US" dirty="0">
                <a:solidFill>
                  <a:srgbClr val="000000"/>
                </a:solidFill>
                <a:latin typeface="Calibri" charset="0"/>
                <a:ea typeface="黑体" pitchFamily="49" charset="-122"/>
                <a:cs typeface="Times New Roman" pitchFamily="16" charset="0"/>
              </a:rPr>
              <a:t>模型</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000000"/>
                </a:solidFill>
                <a:latin typeface="Calibri" charset="0"/>
                <a:ea typeface="黑体" pitchFamily="49" charset="-122"/>
                <a:cs typeface="Times New Roman" pitchFamily="16" charset="0"/>
              </a:rPr>
              <a:t>VSM</a:t>
            </a:r>
            <a:r>
              <a:rPr lang="zh-CN" altLang="en-US" dirty="0">
                <a:solidFill>
                  <a:srgbClr val="000000"/>
                </a:solidFill>
                <a:latin typeface="Calibri" charset="0"/>
                <a:ea typeface="黑体" pitchFamily="49" charset="-122"/>
                <a:cs typeface="Times New Roman" pitchFamily="16" charset="0"/>
              </a:rPr>
              <a:t>也基于同一假设</a:t>
            </a:r>
            <a:endParaRPr lang="en-US" dirty="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charset="0"/>
                <a:ea typeface="黑体" pitchFamily="49" charset="-122"/>
                <a:cs typeface="Times New Roman" pitchFamily="16" charset="0"/>
              </a:rPr>
              <a:t>简化假设：词项之间是独立的</a:t>
            </a:r>
            <a:endParaRPr lang="en-US" sz="2600" dirty="0">
              <a:solidFill>
                <a:srgbClr val="0070C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同样，</a:t>
            </a:r>
            <a:r>
              <a:rPr lang="en-US" altLang="zh-CN" dirty="0">
                <a:solidFill>
                  <a:srgbClr val="000000"/>
                </a:solidFill>
                <a:latin typeface="Calibri" charset="0"/>
                <a:ea typeface="黑体" pitchFamily="49" charset="-122"/>
                <a:cs typeface="Times New Roman" pitchFamily="16" charset="0"/>
              </a:rPr>
              <a:t>VSM</a:t>
            </a:r>
            <a:r>
              <a:rPr lang="zh-CN" altLang="en-US" dirty="0">
                <a:solidFill>
                  <a:srgbClr val="000000"/>
                </a:solidFill>
                <a:latin typeface="Calibri" charset="0"/>
                <a:ea typeface="黑体" pitchFamily="49" charset="-122"/>
                <a:cs typeface="Times New Roman" pitchFamily="16" charset="0"/>
              </a:rPr>
              <a:t>中也采用了词项独立性假设</a:t>
            </a:r>
            <a:endParaRPr lang="en-US" dirty="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charset="0"/>
                <a:ea typeface="黑体" pitchFamily="49" charset="-122"/>
                <a:cs typeface="Times New Roman" pitchFamily="16" charset="0"/>
              </a:rPr>
              <a:t>比向量空间中的假设表述更清晰</a:t>
            </a:r>
            <a:endParaRPr lang="en-US" sz="2600" dirty="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charset="0"/>
                <a:ea typeface="黑体" pitchFamily="49" charset="-122"/>
                <a:cs typeface="Times New Roman" pitchFamily="16" charset="0"/>
              </a:rPr>
              <a:t>因此，比</a:t>
            </a:r>
            <a:r>
              <a:rPr lang="en-US" altLang="zh-CN" sz="2600" dirty="0">
                <a:solidFill>
                  <a:srgbClr val="000000"/>
                </a:solidFill>
                <a:latin typeface="Calibri" charset="0"/>
                <a:ea typeface="黑体" pitchFamily="49" charset="-122"/>
                <a:cs typeface="Times New Roman" pitchFamily="16" charset="0"/>
              </a:rPr>
              <a:t>VSM</a:t>
            </a:r>
            <a:r>
              <a:rPr lang="zh-CN" altLang="en-US" sz="2600" dirty="0">
                <a:solidFill>
                  <a:srgbClr val="000000"/>
                </a:solidFill>
                <a:latin typeface="Calibri" charset="0"/>
                <a:ea typeface="黑体" pitchFamily="49" charset="-122"/>
                <a:cs typeface="Times New Roman" pitchFamily="16" charset="0"/>
              </a:rPr>
              <a:t>具有更好的理论基础</a:t>
            </a:r>
            <a:endParaRPr lang="en-US" sz="2600"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cs typeface="Times New Roman" pitchFamily="16" charset="0"/>
              </a:rPr>
              <a:t>… </a:t>
            </a:r>
            <a:r>
              <a:rPr lang="zh-CN" altLang="en-US" dirty="0">
                <a:solidFill>
                  <a:srgbClr val="000000"/>
                </a:solidFill>
                <a:latin typeface="Calibri" charset="0"/>
                <a:ea typeface="黑体" pitchFamily="49" charset="-122"/>
                <a:cs typeface="Times New Roman" pitchFamily="16" charset="0"/>
              </a:rPr>
              <a:t>但是纯语言模型的效果会大大低于经过精心调</a:t>
            </a:r>
            <a:r>
              <a:rPr lang="zh-CN" altLang="en-US">
                <a:solidFill>
                  <a:srgbClr val="000000"/>
                </a:solidFill>
                <a:latin typeface="Calibri" charset="0"/>
                <a:ea typeface="黑体" pitchFamily="49" charset="-122"/>
                <a:cs typeface="Times New Roman" pitchFamily="16" charset="0"/>
              </a:rPr>
              <a:t>参的向量模</a:t>
            </a:r>
            <a:r>
              <a:rPr lang="zh-CN" altLang="en-US" dirty="0">
                <a:solidFill>
                  <a:srgbClr val="000000"/>
                </a:solidFill>
                <a:latin typeface="Calibri" charset="0"/>
                <a:ea typeface="黑体" pitchFamily="49" charset="-122"/>
                <a:cs typeface="Times New Roman" pitchFamily="16" charset="0"/>
              </a:rPr>
              <a:t>型的效果。</a:t>
            </a: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几种概率检索模型</a:t>
            </a:r>
          </a:p>
        </p:txBody>
      </p:sp>
      <p:sp>
        <p:nvSpPr>
          <p:cNvPr id="3" name="内容占位符 2"/>
          <p:cNvSpPr>
            <a:spLocks noGrp="1"/>
          </p:cNvSpPr>
          <p:nvPr>
            <p:ph idx="1"/>
          </p:nvPr>
        </p:nvSpPr>
        <p:spPr/>
        <p:txBody>
          <a:bodyPr/>
          <a:lstStyle/>
          <a:p>
            <a:r>
              <a:rPr lang="zh-CN" altLang="en-US" dirty="0"/>
              <a:t>基于</a:t>
            </a:r>
            <a:r>
              <a:rPr lang="en-US" altLang="zh-CN" dirty="0"/>
              <a:t>Logistic</a:t>
            </a:r>
            <a:r>
              <a:rPr lang="zh-CN" altLang="en-US" dirty="0"/>
              <a:t>回归的检索模型</a:t>
            </a:r>
            <a:endParaRPr lang="en-US" altLang="zh-CN" dirty="0"/>
          </a:p>
          <a:p>
            <a:endParaRPr lang="en-US" altLang="zh-CN" dirty="0"/>
          </a:p>
          <a:p>
            <a:r>
              <a:rPr lang="zh-CN" altLang="en-US" dirty="0"/>
              <a:t>经典的二值独立概率模型</a:t>
            </a:r>
            <a:r>
              <a:rPr lang="en-US" altLang="zh-CN" dirty="0"/>
              <a:t>BIM</a:t>
            </a:r>
          </a:p>
          <a:p>
            <a:endParaRPr lang="en-US" altLang="zh-CN" dirty="0"/>
          </a:p>
          <a:p>
            <a:r>
              <a:rPr lang="zh-CN" altLang="en-US" dirty="0"/>
              <a:t>经典的</a:t>
            </a:r>
            <a:r>
              <a:rPr lang="en-US" altLang="zh-CN" dirty="0"/>
              <a:t>BM25</a:t>
            </a:r>
            <a:r>
              <a:rPr lang="zh-CN" altLang="en-US" dirty="0"/>
              <a:t>模型 </a:t>
            </a:r>
            <a:r>
              <a:rPr lang="en-US" altLang="zh-CN" dirty="0"/>
              <a:t>(BestMatch25)</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a:latin typeface="Times New Roman" pitchFamily="18" charset="0"/>
              </a:rPr>
              <a:t>Logistic </a:t>
            </a:r>
            <a:r>
              <a:rPr lang="zh-CN" altLang="en-US" dirty="0">
                <a:latin typeface="Times New Roman" pitchFamily="18" charset="0"/>
              </a:rPr>
              <a:t>回归</a:t>
            </a:r>
            <a:r>
              <a:rPr lang="en-US" altLang="zh-CN" dirty="0">
                <a:latin typeface="Times New Roman" pitchFamily="18" charset="0"/>
              </a:rPr>
              <a:t>IR</a:t>
            </a:r>
            <a:r>
              <a:rPr lang="zh-CN" altLang="en-US" dirty="0">
                <a:latin typeface="Times New Roman" pitchFamily="18" charset="0"/>
              </a:rPr>
              <a:t>模型</a:t>
            </a:r>
          </a:p>
        </p:txBody>
      </p:sp>
      <p:graphicFrame>
        <p:nvGraphicFramePr>
          <p:cNvPr id="154630" name="Object 6"/>
          <p:cNvGraphicFramePr>
            <a:graphicFrameLocks noGrp="1" noChangeAspect="1"/>
          </p:cNvGraphicFramePr>
          <p:nvPr>
            <p:ph idx="1"/>
          </p:nvPr>
        </p:nvGraphicFramePr>
        <p:xfrm>
          <a:off x="3651250" y="3867150"/>
          <a:ext cx="1841500" cy="419100"/>
        </p:xfrm>
        <a:graphic>
          <a:graphicData uri="http://schemas.openxmlformats.org/presentationml/2006/ole">
            <mc:AlternateContent xmlns:mc="http://schemas.openxmlformats.org/markup-compatibility/2006">
              <mc:Choice xmlns:v="urn:schemas-microsoft-com:vml" Requires="v">
                <p:oleObj spid="_x0000_s955428" name="Equation" r:id="rId4" imgW="1841400" imgH="419040" progId="">
                  <p:embed/>
                </p:oleObj>
              </mc:Choice>
              <mc:Fallback>
                <p:oleObj name="Equation" r:id="rId4" imgW="1841400" imgH="4190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50" y="3867150"/>
                        <a:ext cx="1841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7"/>
          <p:cNvSpPr>
            <a:spLocks noGrp="1"/>
          </p:cNvSpPr>
          <p:nvPr>
            <p:ph type="sldNum" sz="quarter" idx="12"/>
          </p:nvPr>
        </p:nvSpPr>
        <p:spPr/>
        <p:txBody>
          <a:bodyPr/>
          <a:lstStyle/>
          <a:p>
            <a:fld id="{90750C83-6189-4E26-8F04-09E156EA3ABA}" type="slidenum">
              <a:rPr lang="en-US" altLang="zh-CN"/>
              <a:pPr/>
              <a:t>7</a:t>
            </a:fld>
            <a:endParaRPr lang="en-US" altLang="zh-CN"/>
          </a:p>
        </p:txBody>
      </p:sp>
      <p:sp>
        <p:nvSpPr>
          <p:cNvPr id="154627" name="Rectangle 3"/>
          <p:cNvSpPr>
            <a:spLocks noGrp="1" noChangeArrowheads="1"/>
          </p:cNvSpPr>
          <p:nvPr>
            <p:ph type="body" sz="half" idx="4294967295"/>
          </p:nvPr>
        </p:nvSpPr>
        <p:spPr>
          <a:xfrm>
            <a:off x="0" y="1557338"/>
            <a:ext cx="7350125" cy="4071937"/>
          </a:xfrm>
        </p:spPr>
        <p:txBody>
          <a:bodyPr/>
          <a:lstStyle/>
          <a:p>
            <a:r>
              <a:rPr lang="zh-CN" altLang="en-US" sz="2400" dirty="0"/>
              <a:t>基本思想：</a:t>
            </a:r>
            <a:r>
              <a:rPr lang="zh-CN" altLang="en-US" sz="2400" dirty="0">
                <a:latin typeface="Times New Roman" pitchFamily="18" charset="0"/>
              </a:rPr>
              <a:t>为了求</a:t>
            </a:r>
            <a:r>
              <a:rPr lang="en-US" altLang="zh-CN" sz="2400" i="1" dirty="0">
                <a:latin typeface="Times New Roman" pitchFamily="18" charset="0"/>
              </a:rPr>
              <a:t>Q</a:t>
            </a:r>
            <a:r>
              <a:rPr lang="zh-CN" altLang="en-US" sz="2400" dirty="0">
                <a:latin typeface="Times New Roman" pitchFamily="18" charset="0"/>
              </a:rPr>
              <a:t>和</a:t>
            </a:r>
            <a:r>
              <a:rPr lang="en-US" altLang="zh-CN" sz="2400" i="1" dirty="0">
                <a:latin typeface="Times New Roman" pitchFamily="18" charset="0"/>
              </a:rPr>
              <a:t>D</a:t>
            </a:r>
            <a:r>
              <a:rPr lang="zh-CN" altLang="en-US" sz="2400" dirty="0">
                <a:latin typeface="Times New Roman" pitchFamily="18" charset="0"/>
              </a:rPr>
              <a:t>相关的概率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，通过定义多个特征函数</a:t>
            </a:r>
            <a:r>
              <a:rPr lang="en-US" altLang="zh-CN" sz="2400" i="1" dirty="0" err="1">
                <a:latin typeface="Times New Roman" pitchFamily="18" charset="0"/>
              </a:rPr>
              <a:t>f</a:t>
            </a:r>
            <a:r>
              <a:rPr lang="en-US" altLang="zh-CN" sz="2400" i="1" baseline="-25000" dirty="0" err="1">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，认为</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是这些函数的组合。</a:t>
            </a:r>
          </a:p>
          <a:p>
            <a:r>
              <a:rPr lang="en-US" altLang="zh-CN" sz="2400" dirty="0">
                <a:latin typeface="Times New Roman" pitchFamily="18" charset="0"/>
              </a:rPr>
              <a:t>Cooper</a:t>
            </a:r>
            <a:r>
              <a:rPr lang="zh-CN" altLang="en-US" sz="2400" dirty="0">
                <a:latin typeface="Times New Roman" pitchFamily="18" charset="0"/>
              </a:rPr>
              <a:t>等人提出一种做法*：定义</a:t>
            </a:r>
            <a:r>
              <a:rPr lang="en-US" altLang="zh-CN" sz="2400" dirty="0">
                <a:latin typeface="Times New Roman" pitchFamily="18" charset="0"/>
              </a:rPr>
              <a:t>log(</a:t>
            </a:r>
            <a:r>
              <a:rPr lang="en-US" altLang="zh-CN" sz="2400" i="1" dirty="0">
                <a:latin typeface="Times New Roman" pitchFamily="18" charset="0"/>
              </a:rPr>
              <a:t>P</a:t>
            </a:r>
            <a:r>
              <a:rPr lang="en-US" altLang="zh-CN" sz="2400" dirty="0">
                <a:latin typeface="Times New Roman" pitchFamily="18" charset="0"/>
              </a:rPr>
              <a:t>/(1-</a:t>
            </a:r>
            <a:r>
              <a:rPr lang="en-US" altLang="zh-CN" sz="2400" i="1" dirty="0">
                <a:latin typeface="Times New Roman" pitchFamily="18" charset="0"/>
              </a:rPr>
              <a:t>P</a:t>
            </a:r>
            <a:r>
              <a:rPr lang="en-US" altLang="zh-CN" sz="2400" dirty="0">
                <a:latin typeface="Times New Roman" pitchFamily="18" charset="0"/>
              </a:rPr>
              <a:t>))</a:t>
            </a:r>
            <a:r>
              <a:rPr lang="zh-CN" altLang="en-US" sz="2400" dirty="0">
                <a:latin typeface="Times New Roman" pitchFamily="18" charset="0"/>
              </a:rPr>
              <a:t>为多个特征函数的线性组合。则</a:t>
            </a:r>
            <a:r>
              <a:rPr lang="en-US" altLang="zh-CN" sz="2400" i="1" dirty="0">
                <a:latin typeface="Times New Roman" pitchFamily="18" charset="0"/>
              </a:rPr>
              <a:t>P</a:t>
            </a:r>
            <a:r>
              <a:rPr lang="zh-CN" altLang="en-US" sz="2400" dirty="0">
                <a:latin typeface="Times New Roman" pitchFamily="18" charset="0"/>
              </a:rPr>
              <a:t>是一个</a:t>
            </a:r>
            <a:r>
              <a:rPr lang="en-US" altLang="zh-CN" sz="2400" dirty="0">
                <a:latin typeface="Times New Roman" pitchFamily="18" charset="0"/>
              </a:rPr>
              <a:t>Logistic</a:t>
            </a:r>
            <a:r>
              <a:rPr lang="zh-CN" altLang="en-US" sz="2400" dirty="0">
                <a:latin typeface="Times New Roman" pitchFamily="18" charset="0"/>
              </a:rPr>
              <a:t>函数，即：</a:t>
            </a:r>
          </a:p>
          <a:p>
            <a:endParaRPr lang="zh-CN" altLang="en-US" sz="2400" dirty="0">
              <a:latin typeface="Times New Roman" pitchFamily="18" charset="0"/>
            </a:endParaRPr>
          </a:p>
          <a:p>
            <a:endParaRPr lang="zh-CN" altLang="en-US" sz="2400" dirty="0"/>
          </a:p>
          <a:p>
            <a:endParaRPr lang="zh-CN" altLang="en-US" sz="2400" dirty="0">
              <a:latin typeface="Times New Roman" pitchFamily="18" charset="0"/>
            </a:endParaRPr>
          </a:p>
          <a:p>
            <a:endParaRPr lang="zh-CN" altLang="en-US" sz="2400" dirty="0"/>
          </a:p>
          <a:p>
            <a:endParaRPr lang="en-US" altLang="zh-CN" sz="2400" dirty="0"/>
          </a:p>
        </p:txBody>
      </p:sp>
      <p:graphicFrame>
        <p:nvGraphicFramePr>
          <p:cNvPr id="154632" name="Object 8"/>
          <p:cNvGraphicFramePr>
            <a:graphicFrameLocks noChangeAspect="1"/>
          </p:cNvGraphicFramePr>
          <p:nvPr/>
        </p:nvGraphicFramePr>
        <p:xfrm>
          <a:off x="3635896" y="4653136"/>
          <a:ext cx="2592388" cy="971550"/>
        </p:xfrm>
        <a:graphic>
          <a:graphicData uri="http://schemas.openxmlformats.org/presentationml/2006/ole">
            <mc:AlternateContent xmlns:mc="http://schemas.openxmlformats.org/markup-compatibility/2006">
              <mc:Choice xmlns:v="urn:schemas-microsoft-com:vml" Requires="v">
                <p:oleObj spid="_x0000_s955429" name="Equation" r:id="rId6" imgW="1320480" imgH="495000" progId="">
                  <p:embed/>
                </p:oleObj>
              </mc:Choice>
              <mc:Fallback>
                <p:oleObj name="Equation" r:id="rId6" imgW="1320480" imgH="4950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4653136"/>
                        <a:ext cx="2592388"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41" name="Text Box 17"/>
          <p:cNvSpPr txBox="1">
            <a:spLocks noChangeArrowheads="1"/>
          </p:cNvSpPr>
          <p:nvPr/>
        </p:nvSpPr>
        <p:spPr bwMode="auto">
          <a:xfrm>
            <a:off x="827088" y="5949950"/>
            <a:ext cx="7921625" cy="523220"/>
          </a:xfrm>
          <a:prstGeom prst="rect">
            <a:avLst/>
          </a:prstGeom>
          <a:noFill/>
          <a:ln w="9525">
            <a:noFill/>
            <a:miter lim="800000"/>
            <a:headEnd/>
            <a:tailEnd/>
          </a:ln>
          <a:effectLst/>
        </p:spPr>
        <p:txBody>
          <a:bodyPr>
            <a:spAutoFit/>
          </a:bodyPr>
          <a:lstStyle/>
          <a:p>
            <a:pPr>
              <a:spcBef>
                <a:spcPct val="50000"/>
              </a:spcBef>
            </a:pPr>
            <a:r>
              <a:rPr lang="en-US" altLang="zh-CN" sz="1400" dirty="0">
                <a:solidFill>
                  <a:schemeClr val="tx1"/>
                </a:solidFill>
                <a:latin typeface="Times New Roman" pitchFamily="18" charset="0"/>
                <a:ea typeface="黑体" pitchFamily="49" charset="-122"/>
                <a:cs typeface="Times New Roman" pitchFamily="18" charset="0"/>
              </a:rPr>
              <a:t>*</a:t>
            </a:r>
            <a:r>
              <a:rPr lang="en-US" altLang="en-US" sz="1400" dirty="0">
                <a:solidFill>
                  <a:schemeClr val="tx1"/>
                </a:solidFill>
                <a:latin typeface="Times New Roman" pitchFamily="18" charset="0"/>
                <a:ea typeface="黑体" pitchFamily="49" charset="-122"/>
                <a:cs typeface="Times New Roman" pitchFamily="18" charset="0"/>
              </a:rPr>
              <a:t>William S. Cooper , Fredric C. </a:t>
            </a:r>
            <a:r>
              <a:rPr lang="en-US" altLang="en-US" sz="1400" dirty="0" err="1">
                <a:solidFill>
                  <a:schemeClr val="tx1"/>
                </a:solidFill>
                <a:latin typeface="Times New Roman" pitchFamily="18" charset="0"/>
                <a:ea typeface="黑体" pitchFamily="49" charset="-122"/>
                <a:cs typeface="Times New Roman" pitchFamily="18" charset="0"/>
              </a:rPr>
              <a:t>Gey</a:t>
            </a:r>
            <a:r>
              <a:rPr lang="en-US" altLang="en-US" sz="1400" dirty="0">
                <a:solidFill>
                  <a:schemeClr val="tx1"/>
                </a:solidFill>
                <a:latin typeface="Times New Roman" pitchFamily="18" charset="0"/>
                <a:ea typeface="黑体" pitchFamily="49" charset="-122"/>
                <a:cs typeface="Times New Roman" pitchFamily="18" charset="0"/>
              </a:rPr>
              <a:t> , Daniel P. </a:t>
            </a:r>
            <a:r>
              <a:rPr lang="en-US" altLang="en-US" sz="1400" dirty="0" err="1">
                <a:solidFill>
                  <a:schemeClr val="tx1"/>
                </a:solidFill>
                <a:latin typeface="Times New Roman" pitchFamily="18" charset="0"/>
                <a:ea typeface="黑体" pitchFamily="49" charset="-122"/>
                <a:cs typeface="Times New Roman" pitchFamily="18" charset="0"/>
              </a:rPr>
              <a:t>Dabney</a:t>
            </a:r>
            <a:r>
              <a:rPr lang="en-US" altLang="en-US" sz="1400" dirty="0">
                <a:solidFill>
                  <a:schemeClr val="tx1"/>
                </a:solidFill>
                <a:latin typeface="Times New Roman" pitchFamily="18" charset="0"/>
                <a:ea typeface="黑体" pitchFamily="49" charset="-122"/>
                <a:cs typeface="Times New Roman" pitchFamily="18" charset="0"/>
              </a:rPr>
              <a:t>, Probabilistic retrieval based on staged logistic regression, Proceedings of ACM SIGIR'92, p.198-210, June 21-24, 1992, Copenhagen, Denmark </a:t>
            </a:r>
            <a:endParaRPr lang="en-US" altLang="zh-CN" sz="1400" dirty="0">
              <a:solidFill>
                <a:schemeClr val="tx1"/>
              </a:solidFill>
              <a:latin typeface="Times New Roman" pitchFamily="18" charset="0"/>
              <a:ea typeface="黑体" pitchFamily="49" charset="-122"/>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2" name="Rectangle 8"/>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64868" name="Object 4"/>
          <p:cNvGraphicFramePr>
            <a:graphicFrameLocks noGrp="1" noChangeAspect="1"/>
          </p:cNvGraphicFramePr>
          <p:nvPr>
            <p:ph idx="1"/>
          </p:nvPr>
        </p:nvGraphicFramePr>
        <p:xfrm>
          <a:off x="777875" y="2565400"/>
          <a:ext cx="4945063" cy="1366838"/>
        </p:xfrm>
        <a:graphic>
          <a:graphicData uri="http://schemas.openxmlformats.org/presentationml/2006/ole">
            <mc:AlternateContent xmlns:mc="http://schemas.openxmlformats.org/markup-compatibility/2006">
              <mc:Choice xmlns:v="urn:schemas-microsoft-com:vml" Requires="v">
                <p:oleObj spid="_x0000_s956435" name="Equation" r:id="rId4" imgW="3124080" imgH="863280" progId="">
                  <p:embed/>
                </p:oleObj>
              </mc:Choice>
              <mc:Fallback>
                <p:oleObj name="Equation" r:id="rId4" imgW="3124080" imgH="8632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75" y="2565400"/>
                        <a:ext cx="4945063"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7"/>
          <p:cNvSpPr>
            <a:spLocks noGrp="1"/>
          </p:cNvSpPr>
          <p:nvPr>
            <p:ph type="sldNum" sz="quarter" idx="12"/>
          </p:nvPr>
        </p:nvSpPr>
        <p:spPr/>
        <p:txBody>
          <a:bodyPr/>
          <a:lstStyle/>
          <a:p>
            <a:fld id="{92763B87-2953-4C36-AAB6-0B7465D7470D}" type="slidenum">
              <a:rPr lang="en-US" altLang="zh-CN"/>
              <a:pPr/>
              <a:t>8</a:t>
            </a:fld>
            <a:endParaRPr lang="en-US" altLang="zh-CN"/>
          </a:p>
        </p:txBody>
      </p:sp>
      <p:sp>
        <p:nvSpPr>
          <p:cNvPr id="164867" name="Rectangle 3"/>
          <p:cNvSpPr>
            <a:spLocks noGrp="1" noChangeArrowheads="1"/>
          </p:cNvSpPr>
          <p:nvPr>
            <p:ph type="body" sz="half" idx="4294967295"/>
          </p:nvPr>
        </p:nvSpPr>
        <p:spPr>
          <a:xfrm>
            <a:off x="0" y="1773238"/>
            <a:ext cx="8172450" cy="3617912"/>
          </a:xfrm>
        </p:spPr>
        <p:txBody>
          <a:bodyPr/>
          <a:lstStyle/>
          <a:p>
            <a:pPr>
              <a:lnSpc>
                <a:spcPct val="90000"/>
              </a:lnSpc>
            </a:pPr>
            <a:r>
              <a:rPr lang="zh-CN" altLang="en-US" sz="2400" dirty="0">
                <a:latin typeface="Times New Roman" pitchFamily="18" charset="0"/>
              </a:rPr>
              <a:t>对每个</a:t>
            </a:r>
            <a:r>
              <a:rPr lang="en-US" altLang="zh-CN" sz="2400" i="1" dirty="0">
                <a:latin typeface="Times New Roman" pitchFamily="18" charset="0"/>
              </a:rPr>
              <a:t>Q</a:t>
            </a:r>
            <a:r>
              <a:rPr lang="zh-CN" altLang="en-US" sz="2400" dirty="0">
                <a:latin typeface="Times New Roman" pitchFamily="18" charset="0"/>
              </a:rPr>
              <a:t>定义排序</a:t>
            </a:r>
            <a:r>
              <a:rPr lang="en-US" altLang="zh-CN" sz="2400" dirty="0">
                <a:latin typeface="Times New Roman" pitchFamily="18" charset="0"/>
              </a:rPr>
              <a:t>(Ranking)</a:t>
            </a:r>
            <a:r>
              <a:rPr lang="zh-CN" altLang="en-US" sz="2400" dirty="0">
                <a:latin typeface="Times New Roman" pitchFamily="18" charset="0"/>
              </a:rPr>
              <a:t>函数</a:t>
            </a:r>
            <a:r>
              <a:rPr lang="en-US" altLang="zh-CN" sz="2400" dirty="0">
                <a:latin typeface="Times New Roman" pitchFamily="18" charset="0"/>
              </a:rPr>
              <a:t>RSV(Q,D)</a:t>
            </a:r>
            <a:r>
              <a:rPr lang="zh-CN" altLang="en-US" sz="2400" dirty="0">
                <a:latin typeface="Times New Roman" pitchFamily="18" charset="0"/>
              </a:rPr>
              <a:t>：</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marL="324000" indent="0">
              <a:lnSpc>
                <a:spcPct val="90000"/>
              </a:lnSpc>
              <a:buFont typeface="Wingdings" pitchFamily="2" charset="2"/>
              <a:buNone/>
            </a:pPr>
            <a:r>
              <a:rPr lang="zh-CN" altLang="en-US" sz="2400" dirty="0">
                <a:latin typeface="Times New Roman" pitchFamily="18" charset="0"/>
              </a:rPr>
              <a:t>其中，</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zh-CN" altLang="en-US" sz="2400" dirty="0">
                <a:latin typeface="Times New Roman" pitchFamily="18" charset="0"/>
              </a:rPr>
              <a:t>、</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=0)</a:t>
            </a:r>
            <a:r>
              <a:rPr lang="zh-CN" altLang="en-US" sz="2400" dirty="0">
                <a:latin typeface="Times New Roman" pitchFamily="18" charset="0"/>
              </a:rPr>
              <a:t>分别表示在相关和不相关情况下生成</a:t>
            </a:r>
            <a:r>
              <a:rPr lang="en-US" altLang="zh-CN" sz="2400" i="1" dirty="0">
                <a:latin typeface="Times New Roman" pitchFamily="18" charset="0"/>
              </a:rPr>
              <a:t>D</a:t>
            </a:r>
            <a:r>
              <a:rPr lang="zh-CN" altLang="en-US" sz="2400" dirty="0">
                <a:latin typeface="Times New Roman" pitchFamily="18" charset="0"/>
              </a:rPr>
              <a:t>的概率。</a:t>
            </a:r>
            <a:r>
              <a:rPr lang="en-US" altLang="zh-CN" sz="2400" dirty="0">
                <a:latin typeface="Times New Roman" pitchFamily="18" charset="0"/>
              </a:rPr>
              <a:t>Ranking</a:t>
            </a:r>
            <a:r>
              <a:rPr lang="zh-CN" altLang="en-US" sz="2400" dirty="0">
                <a:latin typeface="Times New Roman" pitchFamily="18" charset="0"/>
              </a:rPr>
              <a:t>函数显然是随着</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的增长而增长。</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Rectangle 5"/>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358404" name="Object 4"/>
          <p:cNvGraphicFramePr>
            <a:graphicFrameLocks noGrp="1" noChangeAspect="1"/>
          </p:cNvGraphicFramePr>
          <p:nvPr>
            <p:ph idx="1"/>
          </p:nvPr>
        </p:nvGraphicFramePr>
        <p:xfrm>
          <a:off x="1258888" y="4076700"/>
          <a:ext cx="5111750" cy="1309688"/>
        </p:xfrm>
        <a:graphic>
          <a:graphicData uri="http://schemas.openxmlformats.org/presentationml/2006/ole">
            <mc:AlternateContent xmlns:mc="http://schemas.openxmlformats.org/markup-compatibility/2006">
              <mc:Choice xmlns:v="urn:schemas-microsoft-com:vml" Requires="v">
                <p:oleObj spid="_x0000_s957510" name="Equation" r:id="rId4" imgW="3073320" imgH="787320" progId="">
                  <p:embed/>
                </p:oleObj>
              </mc:Choice>
              <mc:Fallback>
                <p:oleObj name="Equation" r:id="rId4" imgW="3073320" imgH="7873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076700"/>
                        <a:ext cx="5111750"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8"/>
          <p:cNvSpPr>
            <a:spLocks noGrp="1"/>
          </p:cNvSpPr>
          <p:nvPr>
            <p:ph type="sldNum" sz="quarter" idx="12"/>
          </p:nvPr>
        </p:nvSpPr>
        <p:spPr/>
        <p:txBody>
          <a:bodyPr/>
          <a:lstStyle/>
          <a:p>
            <a:fld id="{1B56FCFB-5C7A-4E72-AF24-859C828E7445}" type="slidenum">
              <a:rPr lang="en-US" altLang="zh-CN"/>
              <a:pPr/>
              <a:t>9</a:t>
            </a:fld>
            <a:endParaRPr lang="en-US" altLang="zh-CN"/>
          </a:p>
        </p:txBody>
      </p:sp>
      <p:graphicFrame>
        <p:nvGraphicFramePr>
          <p:cNvPr id="358407" name="Object 7"/>
          <p:cNvGraphicFramePr>
            <a:graphicFrameLocks noGrp="1" noChangeAspect="1"/>
          </p:cNvGraphicFramePr>
          <p:nvPr>
            <p:ph sz="quarter" idx="4294967295"/>
          </p:nvPr>
        </p:nvGraphicFramePr>
        <p:xfrm>
          <a:off x="0" y="2565400"/>
          <a:ext cx="5154613" cy="1336675"/>
        </p:xfrm>
        <a:graphic>
          <a:graphicData uri="http://schemas.openxmlformats.org/presentationml/2006/ole">
            <mc:AlternateContent xmlns:mc="http://schemas.openxmlformats.org/markup-compatibility/2006">
              <mc:Choice xmlns:v="urn:schemas-microsoft-com:vml" Requires="v">
                <p:oleObj spid="_x0000_s957511" name="Equation" r:id="rId6" imgW="3035160" imgH="787320" progId="">
                  <p:embed/>
                </p:oleObj>
              </mc:Choice>
              <mc:Fallback>
                <p:oleObj name="Equation" r:id="rId6" imgW="3035160" imgH="78732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565400"/>
                        <a:ext cx="5154613" cy="133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0" name="Object 10"/>
          <p:cNvGraphicFramePr>
            <a:graphicFrameLocks noGrp="1" noChangeAspect="1"/>
          </p:cNvGraphicFramePr>
          <p:nvPr>
            <p:ph sz="quarter" idx="4294967295"/>
          </p:nvPr>
        </p:nvGraphicFramePr>
        <p:xfrm>
          <a:off x="0" y="1989138"/>
          <a:ext cx="1008063" cy="484187"/>
        </p:xfrm>
        <a:graphic>
          <a:graphicData uri="http://schemas.openxmlformats.org/presentationml/2006/ole">
            <mc:AlternateContent xmlns:mc="http://schemas.openxmlformats.org/markup-compatibility/2006">
              <mc:Choice xmlns:v="urn:schemas-microsoft-com:vml" Requires="v">
                <p:oleObj spid="_x0000_s957512" name="Equation" r:id="rId8" imgW="634680" imgH="304560" progId="">
                  <p:embed/>
                </p:oleObj>
              </mc:Choice>
              <mc:Fallback>
                <p:oleObj name="Equation" r:id="rId8" imgW="634680" imgH="30456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89138"/>
                        <a:ext cx="1008063"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3" name="Object 13"/>
          <p:cNvGraphicFramePr>
            <a:graphicFrameLocks noGrp="1" noChangeAspect="1"/>
          </p:cNvGraphicFramePr>
          <p:nvPr>
            <p:ph sz="quarter" idx="4294967295"/>
          </p:nvPr>
        </p:nvGraphicFramePr>
        <p:xfrm>
          <a:off x="7199313" y="2636838"/>
          <a:ext cx="1944687" cy="865187"/>
        </p:xfrm>
        <a:graphic>
          <a:graphicData uri="http://schemas.openxmlformats.org/presentationml/2006/ole">
            <mc:AlternateContent xmlns:mc="http://schemas.openxmlformats.org/markup-compatibility/2006">
              <mc:Choice xmlns:v="urn:schemas-microsoft-com:vml" Requires="v">
                <p:oleObj spid="_x0000_s957513" name="Equation" r:id="rId10" imgW="1028520" imgH="457200" progId="">
                  <p:embed/>
                </p:oleObj>
              </mc:Choice>
              <mc:Fallback>
                <p:oleObj name="Equation" r:id="rId10" imgW="1028520" imgH="4572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9313" y="2636838"/>
                        <a:ext cx="1944687"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09" name="Text Box 9"/>
          <p:cNvSpPr txBox="1">
            <a:spLocks noChangeArrowheads="1"/>
          </p:cNvSpPr>
          <p:nvPr/>
        </p:nvSpPr>
        <p:spPr bwMode="auto">
          <a:xfrm>
            <a:off x="1187624" y="1988840"/>
            <a:ext cx="6624637" cy="3231654"/>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将</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看成</a:t>
            </a:r>
            <a:r>
              <a:rPr lang="zh-CN" altLang="en-US" dirty="0">
                <a:latin typeface="Times New Roman" pitchFamily="18" charset="0"/>
                <a:ea typeface="黑体" pitchFamily="49" charset="-122"/>
              </a:rPr>
              <a:t>                ，于是 </a:t>
            </a: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en-US" altLang="zh-CN" dirty="0">
              <a:latin typeface="Times New Roman" pitchFamily="18" charset="0"/>
              <a:ea typeface="黑体" pitchFamily="49" charset="-122"/>
            </a:endParaRPr>
          </a:p>
        </p:txBody>
      </p:sp>
      <p:sp>
        <p:nvSpPr>
          <p:cNvPr id="358412" name="Rectangle 12"/>
          <p:cNvSpPr>
            <a:spLocks noChangeArrowheads="1"/>
          </p:cNvSpPr>
          <p:nvPr/>
        </p:nvSpPr>
        <p:spPr bwMode="auto">
          <a:xfrm>
            <a:off x="6948363" y="2420889"/>
            <a:ext cx="2160141" cy="1368152"/>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358415" name="Text Box 15"/>
          <p:cNvSpPr txBox="1">
            <a:spLocks noChangeArrowheads="1"/>
          </p:cNvSpPr>
          <p:nvPr/>
        </p:nvSpPr>
        <p:spPr bwMode="auto">
          <a:xfrm>
            <a:off x="971550" y="5445125"/>
            <a:ext cx="7921625" cy="92333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注：</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表示在相关情况下，</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zh-CN" altLang="en-US" sz="1800" dirty="0">
                <a:solidFill>
                  <a:schemeClr val="tx1"/>
                </a:solidFill>
                <a:latin typeface="Times New Roman" pitchFamily="18" charset="0"/>
                <a:ea typeface="黑体" pitchFamily="49" charset="-122"/>
              </a:rPr>
              <a:t>出现在文档中的概率</a:t>
            </a:r>
            <a:r>
              <a:rPr lang="en-US" altLang="zh-CN" sz="1800" dirty="0">
                <a:solidFill>
                  <a:schemeClr val="tx1"/>
                </a:solidFill>
                <a:latin typeface="Times New Roman" pitchFamily="18" charset="0"/>
                <a:ea typeface="黑体" pitchFamily="49" charset="-122"/>
              </a:rPr>
              <a:t>(</a:t>
            </a:r>
            <a:r>
              <a:rPr lang="zh-CN" altLang="en-US" sz="1800" dirty="0">
                <a:solidFill>
                  <a:schemeClr val="tx1"/>
                </a:solidFill>
                <a:latin typeface="Times New Roman" pitchFamily="18" charset="0"/>
                <a:ea typeface="黑体" pitchFamily="49" charset="-122"/>
              </a:rPr>
              <a:t>也就是说某个、或者某几个</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可以为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，注意：不是在相关文档集合中出现的概率，因此所有</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的总和不为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。这个可以和前面抛硬币的过程对照一下就明白了。</a:t>
            </a:r>
          </a:p>
        </p:txBody>
      </p:sp>
    </p:spTree>
  </p:cSld>
  <p:clrMapOvr>
    <a:masterClrMapping/>
  </p:clrMapOvr>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23216</TotalTime>
  <Words>4429</Words>
  <Application>Microsoft Macintosh PowerPoint</Application>
  <PresentationFormat>全屏显示(4:3)</PresentationFormat>
  <Paragraphs>517</Paragraphs>
  <Slides>58</Slides>
  <Notes>30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73" baseType="lpstr">
      <vt:lpstr>方正舒体</vt:lpstr>
      <vt:lpstr>黑体</vt:lpstr>
      <vt:lpstr>楷体</vt:lpstr>
      <vt:lpstr>楷体_GB2312</vt:lpstr>
      <vt:lpstr>宋体</vt:lpstr>
      <vt:lpstr>Arial Unicode MS</vt:lpstr>
      <vt:lpstr>ＭＳ Ｐゴシック</vt:lpstr>
      <vt:lpstr>Arial</vt:lpstr>
      <vt:lpstr>Calibri</vt:lpstr>
      <vt:lpstr>Lucida Sans</vt:lpstr>
      <vt:lpstr>Times New Roman</vt:lpstr>
      <vt:lpstr>Wingdings</vt:lpstr>
      <vt:lpstr>manning</vt:lpstr>
      <vt:lpstr>Equation</vt:lpstr>
      <vt:lpstr>公式</vt:lpstr>
      <vt:lpstr>PowerPoint 演示文稿</vt:lpstr>
      <vt:lpstr>提纲</vt:lpstr>
      <vt:lpstr>提纲</vt:lpstr>
      <vt:lpstr>概率检索模型</vt:lpstr>
      <vt:lpstr>概率排序原理(PRP)</vt:lpstr>
      <vt:lpstr>几种概率检索模型</vt:lpstr>
      <vt:lpstr>Logistic 回归IR模型</vt:lpstr>
      <vt:lpstr>BIM模型(续)</vt:lpstr>
      <vt:lpstr>BIM模型(续)</vt:lpstr>
      <vt:lpstr>pi qi参数的计算</vt:lpstr>
      <vt:lpstr>pi qi参数的计算(续)</vt:lpstr>
      <vt:lpstr>pi qi参数的计算(续)</vt:lpstr>
      <vt:lpstr>Okapi BM25: 一个非二值模型</vt:lpstr>
      <vt:lpstr>本讲内容</vt:lpstr>
      <vt:lpstr>提纲</vt:lpstr>
      <vt:lpstr>统计语言模型(Statistical Language Modeling，SLM)</vt:lpstr>
      <vt:lpstr>类比：打扑克中的出牌策略</vt:lpstr>
      <vt:lpstr>不同模型的例子</vt:lpstr>
      <vt:lpstr>SLM的一个应用例子</vt:lpstr>
      <vt:lpstr>SLM的一个应用例子(续)</vt:lpstr>
      <vt:lpstr>SLM的参数估计</vt:lpstr>
      <vt:lpstr>PowerPoint 演示文稿</vt:lpstr>
      <vt:lpstr>PowerPoint 演示文稿</vt:lpstr>
      <vt:lpstr>PowerPoint 演示文稿</vt:lpstr>
      <vt:lpstr>统计语言建模IR模型(SLMIR)</vt:lpstr>
      <vt:lpstr>从一个问题开始</vt:lpstr>
      <vt:lpstr>和检索的类比</vt:lpstr>
      <vt:lpstr>总体分布&amp;抽样</vt:lpstr>
      <vt:lpstr>查询似然模型(Query Likelihood Model)</vt:lpstr>
      <vt:lpstr>查询似然模型QLM</vt:lpstr>
      <vt:lpstr>QLM概念理解</vt:lpstr>
      <vt:lpstr>QLM求解步骤</vt:lpstr>
      <vt:lpstr>MD的估计</vt:lpstr>
      <vt:lpstr>MD的MLE估计</vt:lpstr>
      <vt:lpstr>总体分布MD的假设</vt:lpstr>
      <vt:lpstr>文本生成的多项式模型</vt:lpstr>
      <vt:lpstr>多项随机试验</vt:lpstr>
      <vt:lpstr>多项随机试验(续)</vt:lpstr>
      <vt:lpstr>MD的参数求解</vt:lpstr>
      <vt:lpstr>一个MLE估计的例子</vt:lpstr>
      <vt:lpstr>MLE估计的零概率问题</vt:lpstr>
      <vt:lpstr>MLE估计零概率的一个例子</vt:lpstr>
      <vt:lpstr>例子(续)</vt:lpstr>
      <vt:lpstr>例子中的MLE估计</vt:lpstr>
      <vt:lpstr>数据平滑的一般形式</vt:lpstr>
      <vt:lpstr>几种QLM中常用的平滑方法</vt:lpstr>
      <vt:lpstr>文档排名函数的转换</vt:lpstr>
      <vt:lpstr>QLM模型小结</vt:lpstr>
      <vt:lpstr>基本SLMIR模型的扩展</vt:lpstr>
      <vt:lpstr>其它SLMIR模型</vt:lpstr>
      <vt:lpstr>香农(Shannon)信道</vt:lpstr>
      <vt:lpstr>基于翻译模型的IR模型</vt:lpstr>
      <vt:lpstr>KL距离(相对熵)模型</vt:lpstr>
      <vt:lpstr>统计语言建模IR模型优缺点</vt:lpstr>
      <vt:lpstr>提纲</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Microsoft Office 用户</cp:lastModifiedBy>
  <cp:revision>826</cp:revision>
  <cp:lastPrinted>2009-09-22T15:48:09Z</cp:lastPrinted>
  <dcterms:created xsi:type="dcterms:W3CDTF">2009-09-21T23:46:17Z</dcterms:created>
  <dcterms:modified xsi:type="dcterms:W3CDTF">2019-04-11T01:36:03Z</dcterms:modified>
</cp:coreProperties>
</file>