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5" r:id="rId1"/>
  </p:sldMasterIdLst>
  <p:notesMasterIdLst>
    <p:notesMasterId r:id="rId67"/>
  </p:notesMasterIdLst>
  <p:handoutMasterIdLst>
    <p:handoutMasterId r:id="rId68"/>
  </p:handoutMasterIdLst>
  <p:sldIdLst>
    <p:sldId id="431" r:id="rId2"/>
    <p:sldId id="406" r:id="rId3"/>
    <p:sldId id="407" r:id="rId4"/>
    <p:sldId id="351" r:id="rId5"/>
    <p:sldId id="408" r:id="rId6"/>
    <p:sldId id="409" r:id="rId7"/>
    <p:sldId id="410" r:id="rId8"/>
    <p:sldId id="423" r:id="rId9"/>
    <p:sldId id="424" r:id="rId10"/>
    <p:sldId id="411" r:id="rId11"/>
    <p:sldId id="412" r:id="rId12"/>
    <p:sldId id="352" r:id="rId13"/>
    <p:sldId id="414" r:id="rId14"/>
    <p:sldId id="400" r:id="rId15"/>
    <p:sldId id="354" r:id="rId16"/>
    <p:sldId id="355" r:id="rId17"/>
    <p:sldId id="416" r:id="rId18"/>
    <p:sldId id="356" r:id="rId19"/>
    <p:sldId id="357" r:id="rId20"/>
    <p:sldId id="358" r:id="rId21"/>
    <p:sldId id="359" r:id="rId22"/>
    <p:sldId id="360" r:id="rId23"/>
    <p:sldId id="361" r:id="rId24"/>
    <p:sldId id="427" r:id="rId25"/>
    <p:sldId id="428" r:id="rId26"/>
    <p:sldId id="362" r:id="rId27"/>
    <p:sldId id="363" r:id="rId28"/>
    <p:sldId id="364" r:id="rId29"/>
    <p:sldId id="365" r:id="rId30"/>
    <p:sldId id="366" r:id="rId31"/>
    <p:sldId id="417" r:id="rId32"/>
    <p:sldId id="367" r:id="rId33"/>
    <p:sldId id="398" r:id="rId34"/>
    <p:sldId id="368" r:id="rId35"/>
    <p:sldId id="370" r:id="rId36"/>
    <p:sldId id="371" r:id="rId37"/>
    <p:sldId id="372" r:id="rId38"/>
    <p:sldId id="373" r:id="rId39"/>
    <p:sldId id="426" r:id="rId40"/>
    <p:sldId id="430" r:id="rId41"/>
    <p:sldId id="375" r:id="rId42"/>
    <p:sldId id="420" r:id="rId43"/>
    <p:sldId id="377" r:id="rId44"/>
    <p:sldId id="378" r:id="rId45"/>
    <p:sldId id="379" r:id="rId46"/>
    <p:sldId id="380" r:id="rId47"/>
    <p:sldId id="381" r:id="rId48"/>
    <p:sldId id="382" r:id="rId49"/>
    <p:sldId id="421"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425" r:id="rId65"/>
    <p:sldId id="397" r:id="rId6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mn-cs"/>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mn-cs"/>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mn-cs"/>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mn-cs"/>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84793" autoAdjust="0"/>
  </p:normalViewPr>
  <p:slideViewPr>
    <p:cSldViewPr>
      <p:cViewPr varScale="1">
        <p:scale>
          <a:sx n="73" d="100"/>
          <a:sy n="73" d="100"/>
        </p:scale>
        <p:origin x="188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F34939B-2EFA-4FEB-91B9-BD3CA6583C9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97283" name="Rectangle 3">
            <a:extLst>
              <a:ext uri="{FF2B5EF4-FFF2-40B4-BE49-F238E27FC236}">
                <a16:creationId xmlns:a16="http://schemas.microsoft.com/office/drawing/2014/main" id="{F3230F31-1DC4-4262-A6C3-89F99502584D}"/>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97284" name="Rectangle 4">
            <a:extLst>
              <a:ext uri="{FF2B5EF4-FFF2-40B4-BE49-F238E27FC236}">
                <a16:creationId xmlns:a16="http://schemas.microsoft.com/office/drawing/2014/main" id="{EE51275B-4F27-434A-AD50-31129A142C51}"/>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97285" name="Rectangle 5">
            <a:extLst>
              <a:ext uri="{FF2B5EF4-FFF2-40B4-BE49-F238E27FC236}">
                <a16:creationId xmlns:a16="http://schemas.microsoft.com/office/drawing/2014/main" id="{96F75B6E-79A4-44BF-87B6-1279F8306F4D}"/>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imes New Roman" panose="02020603050405020304" pitchFamily="18" charset="0"/>
                <a:ea typeface="Arial Unicode MS" pitchFamily="34" charset="-122"/>
                <a:cs typeface="Arial Unicode MS" panose="020B0604020202020204" pitchFamily="34" charset="-122"/>
              </a:defRPr>
            </a:lvl1pPr>
          </a:lstStyle>
          <a:p>
            <a:pPr>
              <a:defRPr/>
            </a:pPr>
            <a:fld id="{9CE35DFB-4D45-44C9-BBD2-C3922E29CD2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624A72C-FE6E-4117-B5D1-CD0DC2ED147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101379" name="Rectangle 3">
            <a:extLst>
              <a:ext uri="{FF2B5EF4-FFF2-40B4-BE49-F238E27FC236}">
                <a16:creationId xmlns:a16="http://schemas.microsoft.com/office/drawing/2014/main" id="{94504743-01C9-41BC-AE31-4CBD52925DD2}"/>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14340" name="Rectangle 4">
            <a:extLst>
              <a:ext uri="{FF2B5EF4-FFF2-40B4-BE49-F238E27FC236}">
                <a16:creationId xmlns:a16="http://schemas.microsoft.com/office/drawing/2014/main" id="{FD57BD0B-979F-48D2-8ABA-BF304F7D9A40}"/>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A1E3CFE0-EB80-4D7E-A6B8-B6E6830D0C19}"/>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1382" name="Rectangle 6">
            <a:extLst>
              <a:ext uri="{FF2B5EF4-FFF2-40B4-BE49-F238E27FC236}">
                <a16:creationId xmlns:a16="http://schemas.microsoft.com/office/drawing/2014/main" id="{A43A24D7-7FC2-4270-B4EF-8E3EE9FBCDD2}"/>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imes New Roman" pitchFamily="18" charset="0"/>
                <a:ea typeface="Arial Unicode MS" pitchFamily="34" charset="-122"/>
                <a:cs typeface="Arial Unicode MS" panose="020B0604020202020204" pitchFamily="34" charset="-122"/>
              </a:defRPr>
            </a:lvl1pPr>
          </a:lstStyle>
          <a:p>
            <a:pPr>
              <a:defRPr/>
            </a:pPr>
            <a:endParaRPr lang="zh-CN" altLang="en-US"/>
          </a:p>
        </p:txBody>
      </p:sp>
      <p:sp>
        <p:nvSpPr>
          <p:cNvPr id="101383" name="Rectangle 7">
            <a:extLst>
              <a:ext uri="{FF2B5EF4-FFF2-40B4-BE49-F238E27FC236}">
                <a16:creationId xmlns:a16="http://schemas.microsoft.com/office/drawing/2014/main" id="{0FDB9C25-3832-4D06-9517-D74DDF9CF6A1}"/>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imes New Roman" panose="02020603050405020304" pitchFamily="18" charset="0"/>
                <a:ea typeface="Arial Unicode MS" pitchFamily="34" charset="-122"/>
                <a:cs typeface="Arial Unicode MS" panose="020B0604020202020204" pitchFamily="34" charset="-122"/>
              </a:defRPr>
            </a:lvl1pPr>
          </a:lstStyle>
          <a:p>
            <a:pPr>
              <a:defRPr/>
            </a:pPr>
            <a:fld id="{049E36A8-29C8-4BC2-B733-0DFA59B50FF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黑体" pitchFamily="49" charset="-122"/>
        <a:cs typeface="黑体" pitchFamily="49" charset="-122"/>
      </a:defRPr>
    </a:lvl1pPr>
    <a:lvl2pPr marL="457200" algn="l" rtl="0" eaLnBrk="0" fontAlgn="base" hangingPunct="0">
      <a:spcBef>
        <a:spcPct val="30000"/>
      </a:spcBef>
      <a:spcAft>
        <a:spcPct val="0"/>
      </a:spcAft>
      <a:defRPr kumimoji="1" sz="1200" kern="1200">
        <a:solidFill>
          <a:schemeClr val="tx1"/>
        </a:solidFill>
        <a:latin typeface="Arial" charset="0"/>
        <a:ea typeface="黑体" pitchFamily="49"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黑体" pitchFamily="49"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黑体" pitchFamily="49"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a:extLst>
              <a:ext uri="{FF2B5EF4-FFF2-40B4-BE49-F238E27FC236}">
                <a16:creationId xmlns:a16="http://schemas.microsoft.com/office/drawing/2014/main" id="{C8AEA437-7D12-4751-BD5D-CC80B3CBF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A9ACDE46-2B72-4380-8562-4565521CA93F}" type="slidenum">
              <a:rPr kumimoji="0" lang="en-US" altLang="zh-CN" smtClean="0">
                <a:latin typeface="Times New Roman" panose="02020603050405020304" pitchFamily="18" charset="0"/>
                <a:ea typeface="Arial Unicode MS" panose="020B0604020202020204" pitchFamily="34" charset="-128"/>
              </a:rPr>
              <a:pPr>
                <a:spcBef>
                  <a:spcPct val="0"/>
                </a:spcBef>
              </a:pPr>
              <a:t>5</a:t>
            </a:fld>
            <a:endParaRPr kumimoji="0" lang="en-US" altLang="zh-CN">
              <a:latin typeface="Times New Roman" panose="02020603050405020304" pitchFamily="18" charset="0"/>
              <a:ea typeface="Arial Unicode MS" panose="020B0604020202020204" pitchFamily="34" charset="-128"/>
            </a:endParaRPr>
          </a:p>
        </p:txBody>
      </p:sp>
      <p:sp>
        <p:nvSpPr>
          <p:cNvPr id="21507" name="Rectangle 1">
            <a:extLst>
              <a:ext uri="{FF2B5EF4-FFF2-40B4-BE49-F238E27FC236}">
                <a16:creationId xmlns:a16="http://schemas.microsoft.com/office/drawing/2014/main" id="{06825A96-05B2-42E2-89DF-70AAD8875263}"/>
              </a:ext>
            </a:extLst>
          </p:cNvPr>
          <p:cNvSpPr>
            <a:spLocks noGrp="1" noRot="1" noChangeAspect="1" noChangeArrowheads="1" noTextEdit="1"/>
          </p:cNvSpPr>
          <p:nvPr>
            <p:ph type="sldImg"/>
          </p:nvPr>
        </p:nvSpPr>
        <p:spPr>
          <a:solidFill>
            <a:srgbClr val="FFFFFF"/>
          </a:solidFill>
          <a:ln/>
        </p:spPr>
      </p:sp>
      <p:sp>
        <p:nvSpPr>
          <p:cNvPr id="21508" name="Rectangle 2">
            <a:extLst>
              <a:ext uri="{FF2B5EF4-FFF2-40B4-BE49-F238E27FC236}">
                <a16:creationId xmlns:a16="http://schemas.microsoft.com/office/drawing/2014/main" id="{659A6FDE-CD35-4B45-9277-CB5B614E56B0}"/>
              </a:ext>
            </a:extLst>
          </p:cNvPr>
          <p:cNvSpPr>
            <a:spLocks noGrp="1" noChangeArrowheads="1"/>
          </p:cNvSpPr>
          <p:nvPr>
            <p:ph type="body" idx="1"/>
          </p:nvPr>
        </p:nvSpPr>
        <p:spPr>
          <a:xfrm>
            <a:off x="974725" y="4560888"/>
            <a:ext cx="5360988"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a:extLst>
              <a:ext uri="{FF2B5EF4-FFF2-40B4-BE49-F238E27FC236}">
                <a16:creationId xmlns:a16="http://schemas.microsoft.com/office/drawing/2014/main" id="{6E45970E-97F7-442A-BFB9-CC013192B4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A8B6CC1C-7354-4FA2-9FED-A8C041FE55A7}" type="slidenum">
              <a:rPr kumimoji="0" lang="en-US" altLang="zh-CN" smtClean="0">
                <a:latin typeface="Times New Roman" panose="02020603050405020304" pitchFamily="18" charset="0"/>
                <a:ea typeface="Arial Unicode MS" panose="020B0604020202020204" pitchFamily="34" charset="-128"/>
              </a:rPr>
              <a:pPr>
                <a:spcBef>
                  <a:spcPct val="0"/>
                </a:spcBef>
              </a:pPr>
              <a:t>6</a:t>
            </a:fld>
            <a:endParaRPr kumimoji="0" lang="en-US" altLang="zh-CN">
              <a:latin typeface="Times New Roman" panose="02020603050405020304" pitchFamily="18" charset="0"/>
              <a:ea typeface="Arial Unicode MS" panose="020B0604020202020204" pitchFamily="34" charset="-128"/>
            </a:endParaRPr>
          </a:p>
        </p:txBody>
      </p:sp>
      <p:sp>
        <p:nvSpPr>
          <p:cNvPr id="23555" name="Rectangle 1">
            <a:extLst>
              <a:ext uri="{FF2B5EF4-FFF2-40B4-BE49-F238E27FC236}">
                <a16:creationId xmlns:a16="http://schemas.microsoft.com/office/drawing/2014/main" id="{27D2167C-B49D-4773-B1CD-541C1FD4430A}"/>
              </a:ext>
            </a:extLst>
          </p:cNvPr>
          <p:cNvSpPr>
            <a:spLocks noGrp="1" noRot="1" noChangeAspect="1" noChangeArrowheads="1" noTextEdit="1"/>
          </p:cNvSpPr>
          <p:nvPr>
            <p:ph type="sldImg"/>
          </p:nvPr>
        </p:nvSpPr>
        <p:spPr>
          <a:solidFill>
            <a:srgbClr val="FFFFFF"/>
          </a:solidFill>
          <a:ln/>
        </p:spPr>
      </p:sp>
      <p:sp>
        <p:nvSpPr>
          <p:cNvPr id="23556" name="Rectangle 2">
            <a:extLst>
              <a:ext uri="{FF2B5EF4-FFF2-40B4-BE49-F238E27FC236}">
                <a16:creationId xmlns:a16="http://schemas.microsoft.com/office/drawing/2014/main" id="{F21F562D-4678-4224-985C-9CCCD2C51AFB}"/>
              </a:ext>
            </a:extLst>
          </p:cNvPr>
          <p:cNvSpPr>
            <a:spLocks noGrp="1" noChangeArrowheads="1"/>
          </p:cNvSpPr>
          <p:nvPr>
            <p:ph type="body" idx="1"/>
          </p:nvPr>
        </p:nvSpPr>
        <p:spPr>
          <a:xfrm>
            <a:off x="974725" y="4560888"/>
            <a:ext cx="5360988"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0">
            <a:extLst>
              <a:ext uri="{FF2B5EF4-FFF2-40B4-BE49-F238E27FC236}">
                <a16:creationId xmlns:a16="http://schemas.microsoft.com/office/drawing/2014/main" id="{E4C85B8B-3397-4471-B1F7-9853ADFD8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E1779E29-21BD-4412-A7C3-549ECC2906D0}" type="slidenum">
              <a:rPr kumimoji="0" lang="en-US" altLang="zh-CN" smtClean="0">
                <a:latin typeface="Times New Roman" panose="02020603050405020304" pitchFamily="18" charset="0"/>
                <a:ea typeface="Arial Unicode MS" panose="020B0604020202020204" pitchFamily="34" charset="-128"/>
              </a:rPr>
              <a:pPr>
                <a:spcBef>
                  <a:spcPct val="0"/>
                </a:spcBef>
              </a:pPr>
              <a:t>7</a:t>
            </a:fld>
            <a:endParaRPr kumimoji="0" lang="en-US" altLang="zh-CN">
              <a:latin typeface="Times New Roman" panose="02020603050405020304" pitchFamily="18" charset="0"/>
              <a:ea typeface="Arial Unicode MS" panose="020B0604020202020204" pitchFamily="34" charset="-128"/>
            </a:endParaRPr>
          </a:p>
        </p:txBody>
      </p:sp>
      <p:sp>
        <p:nvSpPr>
          <p:cNvPr id="25603" name="Rectangle 1">
            <a:extLst>
              <a:ext uri="{FF2B5EF4-FFF2-40B4-BE49-F238E27FC236}">
                <a16:creationId xmlns:a16="http://schemas.microsoft.com/office/drawing/2014/main" id="{EB47A44F-B79B-4640-8B21-07C53B1A20DC}"/>
              </a:ext>
            </a:extLst>
          </p:cNvPr>
          <p:cNvSpPr>
            <a:spLocks noGrp="1" noRot="1" noChangeAspect="1" noChangeArrowheads="1" noTextEdit="1"/>
          </p:cNvSpPr>
          <p:nvPr>
            <p:ph type="sldImg"/>
          </p:nvPr>
        </p:nvSpPr>
        <p:spPr>
          <a:solidFill>
            <a:srgbClr val="FFFFFF"/>
          </a:solidFill>
          <a:ln/>
        </p:spPr>
      </p:sp>
      <p:sp>
        <p:nvSpPr>
          <p:cNvPr id="25604" name="Rectangle 2">
            <a:extLst>
              <a:ext uri="{FF2B5EF4-FFF2-40B4-BE49-F238E27FC236}">
                <a16:creationId xmlns:a16="http://schemas.microsoft.com/office/drawing/2014/main" id="{6D485743-AAC5-47D4-8B41-DD3CB964D401}"/>
              </a:ext>
            </a:extLst>
          </p:cNvPr>
          <p:cNvSpPr>
            <a:spLocks noGrp="1" noChangeArrowheads="1"/>
          </p:cNvSpPr>
          <p:nvPr>
            <p:ph type="body" idx="1"/>
          </p:nvPr>
        </p:nvSpPr>
        <p:spPr>
          <a:xfrm>
            <a:off x="974725" y="4560888"/>
            <a:ext cx="5360988"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0">
            <a:extLst>
              <a:ext uri="{FF2B5EF4-FFF2-40B4-BE49-F238E27FC236}">
                <a16:creationId xmlns:a16="http://schemas.microsoft.com/office/drawing/2014/main" id="{AD48C7B4-4E95-4C75-B939-084A84CFCD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A5F63BCA-081F-439B-A2BF-5DB9B2E4F97E}" type="slidenum">
              <a:rPr kumimoji="0" lang="en-US" altLang="zh-CN" smtClean="0">
                <a:latin typeface="Times New Roman" panose="02020603050405020304" pitchFamily="18" charset="0"/>
                <a:ea typeface="Arial Unicode MS" panose="020B0604020202020204" pitchFamily="34" charset="-128"/>
              </a:rPr>
              <a:pPr>
                <a:spcBef>
                  <a:spcPct val="0"/>
                </a:spcBef>
              </a:pPr>
              <a:t>10</a:t>
            </a:fld>
            <a:endParaRPr kumimoji="0" lang="en-US" altLang="zh-CN">
              <a:latin typeface="Times New Roman" panose="02020603050405020304" pitchFamily="18" charset="0"/>
              <a:ea typeface="Arial Unicode MS" panose="020B0604020202020204" pitchFamily="34" charset="-128"/>
            </a:endParaRPr>
          </a:p>
        </p:txBody>
      </p:sp>
      <p:sp>
        <p:nvSpPr>
          <p:cNvPr id="29699" name="Rectangle 1">
            <a:extLst>
              <a:ext uri="{FF2B5EF4-FFF2-40B4-BE49-F238E27FC236}">
                <a16:creationId xmlns:a16="http://schemas.microsoft.com/office/drawing/2014/main" id="{62962101-409B-4852-A2CC-53DDD67DEA3A}"/>
              </a:ext>
            </a:extLst>
          </p:cNvPr>
          <p:cNvSpPr>
            <a:spLocks noGrp="1" noRot="1" noChangeAspect="1" noChangeArrowheads="1" noTextEdit="1"/>
          </p:cNvSpPr>
          <p:nvPr>
            <p:ph type="sldImg"/>
          </p:nvPr>
        </p:nvSpPr>
        <p:spPr>
          <a:solidFill>
            <a:srgbClr val="FFFFFF"/>
          </a:solidFill>
          <a:ln/>
        </p:spPr>
      </p:sp>
      <p:sp>
        <p:nvSpPr>
          <p:cNvPr id="29700" name="Rectangle 2">
            <a:extLst>
              <a:ext uri="{FF2B5EF4-FFF2-40B4-BE49-F238E27FC236}">
                <a16:creationId xmlns:a16="http://schemas.microsoft.com/office/drawing/2014/main" id="{9B6B76EB-8BA2-4077-A107-A72533A9DD3A}"/>
              </a:ext>
            </a:extLst>
          </p:cNvPr>
          <p:cNvSpPr>
            <a:spLocks noGrp="1" noChangeArrowheads="1"/>
          </p:cNvSpPr>
          <p:nvPr>
            <p:ph type="body" idx="1"/>
          </p:nvPr>
        </p:nvSpPr>
        <p:spPr>
          <a:xfrm>
            <a:off x="974725" y="4560888"/>
            <a:ext cx="5360988"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0">
            <a:extLst>
              <a:ext uri="{FF2B5EF4-FFF2-40B4-BE49-F238E27FC236}">
                <a16:creationId xmlns:a16="http://schemas.microsoft.com/office/drawing/2014/main" id="{773EB441-37EB-43DE-A4CB-735C2320A3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E52AF05B-D756-4EB0-90DD-2B63DADBBF73}" type="slidenum">
              <a:rPr kumimoji="0" lang="en-US" altLang="zh-CN" smtClean="0">
                <a:latin typeface="Times New Roman" panose="02020603050405020304" pitchFamily="18" charset="0"/>
                <a:ea typeface="Arial Unicode MS" panose="020B0604020202020204" pitchFamily="34" charset="-128"/>
              </a:rPr>
              <a:pPr>
                <a:spcBef>
                  <a:spcPct val="0"/>
                </a:spcBef>
              </a:pPr>
              <a:t>11</a:t>
            </a:fld>
            <a:endParaRPr kumimoji="0" lang="en-US" altLang="zh-CN">
              <a:latin typeface="Times New Roman" panose="02020603050405020304" pitchFamily="18" charset="0"/>
              <a:ea typeface="Arial Unicode MS" panose="020B0604020202020204" pitchFamily="34" charset="-128"/>
            </a:endParaRPr>
          </a:p>
        </p:txBody>
      </p:sp>
      <p:sp>
        <p:nvSpPr>
          <p:cNvPr id="31747" name="Rectangle 1">
            <a:extLst>
              <a:ext uri="{FF2B5EF4-FFF2-40B4-BE49-F238E27FC236}">
                <a16:creationId xmlns:a16="http://schemas.microsoft.com/office/drawing/2014/main" id="{69E962D3-2A8D-4396-ABAB-97694168FA4E}"/>
              </a:ext>
            </a:extLst>
          </p:cNvPr>
          <p:cNvSpPr>
            <a:spLocks noGrp="1" noRot="1" noChangeAspect="1" noChangeArrowheads="1" noTextEdit="1"/>
          </p:cNvSpPr>
          <p:nvPr>
            <p:ph type="sldImg"/>
          </p:nvPr>
        </p:nvSpPr>
        <p:spPr>
          <a:solidFill>
            <a:srgbClr val="FFFFFF"/>
          </a:solidFill>
          <a:ln/>
        </p:spPr>
      </p:sp>
      <p:sp>
        <p:nvSpPr>
          <p:cNvPr id="31748" name="Rectangle 2">
            <a:extLst>
              <a:ext uri="{FF2B5EF4-FFF2-40B4-BE49-F238E27FC236}">
                <a16:creationId xmlns:a16="http://schemas.microsoft.com/office/drawing/2014/main" id="{6ED2976F-85F1-45D9-80BE-0CD9E1FC7426}"/>
              </a:ext>
            </a:extLst>
          </p:cNvPr>
          <p:cNvSpPr>
            <a:spLocks noGrp="1" noChangeArrowheads="1"/>
          </p:cNvSpPr>
          <p:nvPr>
            <p:ph type="body" idx="1"/>
          </p:nvPr>
        </p:nvSpPr>
        <p:spPr>
          <a:xfrm>
            <a:off x="974725" y="4560888"/>
            <a:ext cx="5360988"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AD23B424-3F10-4D78-BF2F-B83C80F79A56}"/>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EF2525C7-E56C-4470-AE2E-2BFA52B37F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Nontrivial issues.  Requires some design decisions.</a:t>
            </a:r>
          </a:p>
        </p:txBody>
      </p:sp>
      <p:sp>
        <p:nvSpPr>
          <p:cNvPr id="37891" name="Slide Number Placeholder 3">
            <a:extLst>
              <a:ext uri="{FF2B5EF4-FFF2-40B4-BE49-F238E27FC236}">
                <a16:creationId xmlns:a16="http://schemas.microsoft.com/office/drawing/2014/main" id="{D4408DC2-18AA-49F3-ADD0-C352352E8B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8631E534-FB7A-41DD-B077-E518778479D6}" type="slidenum">
              <a:rPr kumimoji="0" lang="zh-CN" altLang="en-US" smtClean="0">
                <a:latin typeface="Times New Roman" panose="02020603050405020304" pitchFamily="18" charset="0"/>
                <a:ea typeface="Arial Unicode MS" panose="020B0604020202020204" pitchFamily="34" charset="-128"/>
              </a:rPr>
              <a:pPr>
                <a:spcBef>
                  <a:spcPct val="0"/>
                </a:spcBef>
              </a:pPr>
              <a:t>16</a:t>
            </a:fld>
            <a:endParaRPr kumimoji="0" lang="en-US" altLang="zh-CN">
              <a:latin typeface="Times New Roman" panose="02020603050405020304" pitchFamily="18" charset="0"/>
              <a:ea typeface="Arial Unicode MS" panose="020B060402020202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945D0FCB-26FF-4D48-BC3D-7A5910417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B234FAD7-8AA9-4F80-B002-14405FFA96FD}" type="slidenum">
              <a:rPr kumimoji="0" lang="en-US" altLang="zh-CN" smtClean="0">
                <a:latin typeface="Times New Roman" panose="02020603050405020304" pitchFamily="18" charset="0"/>
                <a:ea typeface="Arial Unicode MS" panose="020B0604020202020204" pitchFamily="34" charset="-128"/>
              </a:rPr>
              <a:pPr>
                <a:spcBef>
                  <a:spcPct val="0"/>
                </a:spcBef>
              </a:pPr>
              <a:t>24</a:t>
            </a:fld>
            <a:endParaRPr kumimoji="0" lang="en-US" altLang="zh-CN">
              <a:latin typeface="Times New Roman" panose="02020603050405020304" pitchFamily="18" charset="0"/>
              <a:ea typeface="Arial Unicode MS" panose="020B0604020202020204" pitchFamily="34" charset="-128"/>
            </a:endParaRPr>
          </a:p>
        </p:txBody>
      </p:sp>
      <p:sp>
        <p:nvSpPr>
          <p:cNvPr id="47106" name="Rectangle 2">
            <a:extLst>
              <a:ext uri="{FF2B5EF4-FFF2-40B4-BE49-F238E27FC236}">
                <a16:creationId xmlns:a16="http://schemas.microsoft.com/office/drawing/2014/main" id="{ABE0FD0C-6F1A-418F-9D4F-AD5739D4B74B}"/>
              </a:ext>
            </a:extLst>
          </p:cNvPr>
          <p:cNvSpPr>
            <a:spLocks noRot="1" noChangeArrowheads="1" noTextEdit="1"/>
          </p:cNvSpPr>
          <p:nvPr>
            <p:ph type="sldImg"/>
          </p:nvPr>
        </p:nvSpPr>
        <p:spPr>
          <a:ln/>
        </p:spPr>
      </p:sp>
      <p:sp>
        <p:nvSpPr>
          <p:cNvPr id="47107" name="Rectangle 3">
            <a:extLst>
              <a:ext uri="{FF2B5EF4-FFF2-40B4-BE49-F238E27FC236}">
                <a16:creationId xmlns:a16="http://schemas.microsoft.com/office/drawing/2014/main" id="{4A1ECBC4-9CA4-4255-A470-E4C1F8C20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并非精度高的分词系统检索效果也好</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F9DCDC2F-4B34-4481-A934-316A37AF6E6E}"/>
              </a:ext>
            </a:extLst>
          </p:cNvPr>
          <p:cNvSpPr>
            <a:spLocks noGrp="1" noRot="1" noChangeAspect="1" noChangeArrowheads="1" noTextEdit="1"/>
          </p:cNvSpPr>
          <p:nvPr>
            <p:ph type="sldImg"/>
          </p:nvPr>
        </p:nvSpPr>
        <p:spPr>
          <a:ln/>
        </p:spPr>
      </p:sp>
      <p:sp>
        <p:nvSpPr>
          <p:cNvPr id="51202" name="Notes Placeholder 2">
            <a:extLst>
              <a:ext uri="{FF2B5EF4-FFF2-40B4-BE49-F238E27FC236}">
                <a16:creationId xmlns:a16="http://schemas.microsoft.com/office/drawing/2014/main" id="{F93A95D4-5BD1-4CF5-9FFA-F98DC21E35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Nevertheless: “Google ignores common words and characters such as where, the, how, and other digits and letters which slow down your search without improving the results.” (Though you can explicitly ask for them to remain.)</a:t>
            </a:r>
          </a:p>
        </p:txBody>
      </p:sp>
      <p:sp>
        <p:nvSpPr>
          <p:cNvPr id="51203" name="Slide Number Placeholder 3">
            <a:extLst>
              <a:ext uri="{FF2B5EF4-FFF2-40B4-BE49-F238E27FC236}">
                <a16:creationId xmlns:a16="http://schemas.microsoft.com/office/drawing/2014/main" id="{45F73989-B3F1-430F-BDF5-08154D79D4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679DCE3A-54FE-4D6D-A14B-681611406F4B}" type="slidenum">
              <a:rPr kumimoji="0" lang="zh-CN" altLang="en-US" smtClean="0">
                <a:latin typeface="Times New Roman" panose="02020603050405020304" pitchFamily="18" charset="0"/>
                <a:ea typeface="Arial Unicode MS" panose="020B0604020202020204" pitchFamily="34" charset="-128"/>
              </a:rPr>
              <a:pPr>
                <a:spcBef>
                  <a:spcPct val="0"/>
                </a:spcBef>
              </a:pPr>
              <a:t>27</a:t>
            </a:fld>
            <a:endParaRPr kumimoji="0" lang="en-US" altLang="zh-CN">
              <a:latin typeface="Times New Roman" panose="02020603050405020304" pitchFamily="18" charset="0"/>
              <a:ea typeface="Arial Unicode MS" panose="020B060402020202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9452ABA8-FABB-4715-97BC-EC0A8D1353D5}"/>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D127D838-4568-48DE-AD23-05CA8C9560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Why not the reverse?</a:t>
            </a:r>
          </a:p>
        </p:txBody>
      </p:sp>
      <p:sp>
        <p:nvSpPr>
          <p:cNvPr id="58371" name="Slide Number Placeholder 3">
            <a:extLst>
              <a:ext uri="{FF2B5EF4-FFF2-40B4-BE49-F238E27FC236}">
                <a16:creationId xmlns:a16="http://schemas.microsoft.com/office/drawing/2014/main" id="{46930CAB-BCFE-409F-9B8C-E70E2C6EB6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黑体" panose="02010609060101010101" pitchFamily="49" charset="-122"/>
              </a:defRPr>
            </a:lvl1pPr>
            <a:lvl2pPr marL="742950" indent="-285750">
              <a:spcBef>
                <a:spcPct val="30000"/>
              </a:spcBef>
              <a:defRPr kumimoji="1" sz="1200">
                <a:solidFill>
                  <a:schemeClr val="tx1"/>
                </a:solidFill>
                <a:latin typeface="Arial" panose="020B0604020202020204" pitchFamily="34" charset="0"/>
                <a:ea typeface="黑体" panose="02010609060101010101" pitchFamily="49" charset="-122"/>
              </a:defRPr>
            </a:lvl2pPr>
            <a:lvl3pPr marL="1143000" indent="-228600">
              <a:spcBef>
                <a:spcPct val="30000"/>
              </a:spcBef>
              <a:defRPr kumimoji="1" sz="1200">
                <a:solidFill>
                  <a:schemeClr val="tx1"/>
                </a:solidFill>
                <a:latin typeface="Arial" panose="020B0604020202020204" pitchFamily="34" charset="0"/>
                <a:ea typeface="黑体" panose="02010609060101010101" pitchFamily="49" charset="-122"/>
              </a:defRPr>
            </a:lvl3pPr>
            <a:lvl4pPr marL="1600200" indent="-228600">
              <a:spcBef>
                <a:spcPct val="30000"/>
              </a:spcBef>
              <a:defRPr kumimoji="1" sz="1200">
                <a:solidFill>
                  <a:schemeClr val="tx1"/>
                </a:solidFill>
                <a:latin typeface="Arial" panose="020B0604020202020204" pitchFamily="34" charset="0"/>
                <a:ea typeface="黑体" panose="02010609060101010101" pitchFamily="49" charset="-122"/>
              </a:defRPr>
            </a:lvl4pPr>
            <a:lvl5pPr marL="2057400" indent="-228600">
              <a:spcBef>
                <a:spcPct val="30000"/>
              </a:spcBef>
              <a:defRPr kumimoji="1" sz="12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黑体" panose="02010609060101010101" pitchFamily="49" charset="-122"/>
              </a:defRPr>
            </a:lvl9pPr>
          </a:lstStyle>
          <a:p>
            <a:pPr>
              <a:spcBef>
                <a:spcPct val="0"/>
              </a:spcBef>
            </a:pPr>
            <a:fld id="{C7A512BD-B894-44DC-9D76-2A85B83F4823}" type="slidenum">
              <a:rPr kumimoji="0" lang="zh-CN" altLang="en-US" smtClean="0">
                <a:latin typeface="Times New Roman" panose="02020603050405020304" pitchFamily="18" charset="0"/>
                <a:ea typeface="Arial Unicode MS" panose="020B0604020202020204" pitchFamily="34" charset="-128"/>
              </a:rPr>
              <a:pPr>
                <a:spcBef>
                  <a:spcPct val="0"/>
                </a:spcBef>
              </a:pPr>
              <a:t>33</a:t>
            </a:fld>
            <a:endParaRPr kumimoji="0" lang="en-US" altLang="zh-CN">
              <a:latin typeface="Times New Roman" panose="02020603050405020304" pitchFamily="18" charset="0"/>
              <a:ea typeface="Arial Unicode MS" panose="020B060402020202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C613D08-6A34-46BB-B172-9EB73F99DD68}"/>
              </a:ext>
            </a:extLst>
          </p:cNvPr>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40502020204" pitchFamily="34" charset="0"/>
                <a:ea typeface="Arial Unicode MS" pitchFamily="34" charset="-122"/>
              </a:defRPr>
            </a:lvl1pPr>
            <a:lvl2pPr marL="742950" indent="-285750">
              <a:defRPr sz="2400">
                <a:solidFill>
                  <a:schemeClr val="tx1"/>
                </a:solidFill>
                <a:latin typeface="Lucida Sans" panose="020B0602040502020204" pitchFamily="34" charset="0"/>
                <a:ea typeface="Arial Unicode MS" pitchFamily="34" charset="-122"/>
              </a:defRPr>
            </a:lvl2pPr>
            <a:lvl3pPr marL="1143000" indent="-228600">
              <a:defRPr sz="2400">
                <a:solidFill>
                  <a:schemeClr val="tx1"/>
                </a:solidFill>
                <a:latin typeface="Lucida Sans" panose="020B0602040502020204" pitchFamily="34" charset="0"/>
                <a:ea typeface="Arial Unicode MS" pitchFamily="34" charset="-122"/>
              </a:defRPr>
            </a:lvl3pPr>
            <a:lvl4pPr marL="1600200" indent="-228600">
              <a:defRPr sz="2400">
                <a:solidFill>
                  <a:schemeClr val="tx1"/>
                </a:solidFill>
                <a:latin typeface="Lucida Sans" panose="020B0602040502020204" pitchFamily="34" charset="0"/>
                <a:ea typeface="Arial Unicode MS" pitchFamily="34" charset="-122"/>
              </a:defRPr>
            </a:lvl4pPr>
            <a:lvl5pPr marL="2057400" indent="-228600">
              <a:defRPr sz="2400">
                <a:solidFill>
                  <a:schemeClr val="tx1"/>
                </a:solidFill>
                <a:latin typeface="Lucida Sans" panose="020B0602040502020204" pitchFamily="34" charset="0"/>
                <a:ea typeface="Arial Unicode MS" pitchFamily="34" charset="-122"/>
              </a:defRPr>
            </a:lvl5pPr>
            <a:lvl6pPr marL="25146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6pPr>
            <a:lvl7pPr marL="29718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7pPr>
            <a:lvl8pPr marL="34290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8pPr>
            <a:lvl9pPr marL="38862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9pPr>
          </a:lstStyle>
          <a:p>
            <a:pPr eaLnBrk="1" hangingPunct="1">
              <a:defRPr/>
            </a:pPr>
            <a:r>
              <a:rPr lang="en-US" altLang="zh-CN" sz="1600" i="1">
                <a:solidFill>
                  <a:srgbClr val="FFFFFF"/>
                </a:solidFill>
                <a:latin typeface="Times New Roman" panose="02020603050405020304" pitchFamily="18" charset="0"/>
                <a:ea typeface="黑体" panose="02010609060101010101" pitchFamily="49" charset="-122"/>
                <a:cs typeface="ＭＳ Ｐゴシック" panose="020B0600070205080204" pitchFamily="34" charset="-128"/>
              </a:rPr>
              <a:t>Introduction to Information Retrieval</a:t>
            </a:r>
          </a:p>
        </p:txBody>
      </p:sp>
      <p:sp>
        <p:nvSpPr>
          <p:cNvPr id="5" name="Rectangle 7">
            <a:extLst>
              <a:ext uri="{FF2B5EF4-FFF2-40B4-BE49-F238E27FC236}">
                <a16:creationId xmlns:a16="http://schemas.microsoft.com/office/drawing/2014/main" id="{3E311755-3F07-462A-9608-7A1BC5B15772}"/>
              </a:ext>
            </a:extLst>
          </p:cNvPr>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sp>
        <p:nvSpPr>
          <p:cNvPr id="6" name="TextBox 11">
            <a:extLst>
              <a:ext uri="{FF2B5EF4-FFF2-40B4-BE49-F238E27FC236}">
                <a16:creationId xmlns:a16="http://schemas.microsoft.com/office/drawing/2014/main" id="{A213351A-8E92-4628-8D78-67B8F46D25B7}"/>
              </a:ext>
            </a:extLst>
          </p:cNvPr>
          <p:cNvSpPr txBox="1">
            <a:spLocks noChangeArrowheads="1"/>
          </p:cNvSpPr>
          <p:nvPr/>
        </p:nvSpPr>
        <p:spPr bwMode="auto">
          <a:xfrm>
            <a:off x="2590800" y="1600200"/>
            <a:ext cx="3878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algn="ctr" eaLnBrk="1" hangingPunct="1"/>
            <a:r>
              <a:rPr lang="zh-CN" altLang="en-US" sz="4800" b="1">
                <a:solidFill>
                  <a:srgbClr val="FBFCFF"/>
                </a:solidFill>
                <a:latin typeface="黑体" panose="02010609060101010101" pitchFamily="49" charset="-122"/>
                <a:ea typeface="黑体" panose="02010609060101010101" pitchFamily="49" charset="-122"/>
              </a:rPr>
              <a:t>现代信息检索</a:t>
            </a:r>
          </a:p>
        </p:txBody>
      </p:sp>
      <p:sp>
        <p:nvSpPr>
          <p:cNvPr id="7" name="Rectangle 10">
            <a:extLst>
              <a:ext uri="{FF2B5EF4-FFF2-40B4-BE49-F238E27FC236}">
                <a16:creationId xmlns:a16="http://schemas.microsoft.com/office/drawing/2014/main" id="{8D1924CF-54BE-4A7B-ABC4-8153CE40A131}"/>
              </a:ext>
            </a:extLst>
          </p:cNvPr>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8"/>
              </a:srgbClr>
            </a:outerShdw>
          </a:effectLst>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400">
                <a:solidFill>
                  <a:srgbClr val="FFFFFF"/>
                </a:solidFill>
                <a:latin typeface="楷体" panose="02010609060101010101" pitchFamily="49" charset="-122"/>
                <a:ea typeface="楷体" panose="02010609060101010101" pitchFamily="49" charset="-122"/>
              </a:rPr>
              <a:t>中科院研究生院</a:t>
            </a:r>
            <a:r>
              <a:rPr lang="en-US" altLang="zh-CN" sz="1400">
                <a:solidFill>
                  <a:srgbClr val="FFFFFF"/>
                </a:solidFill>
                <a:latin typeface="楷体" panose="02010609060101010101" pitchFamily="49" charset="-122"/>
                <a:ea typeface="楷体" panose="02010609060101010101" pitchFamily="49" charset="-122"/>
              </a:rPr>
              <a:t>2011</a:t>
            </a:r>
            <a:r>
              <a:rPr lang="zh-CN" altLang="en-US" sz="1400">
                <a:solidFill>
                  <a:srgbClr val="FFFFFF"/>
                </a:solidFill>
                <a:latin typeface="楷体" panose="02010609060101010101" pitchFamily="49" charset="-122"/>
                <a:ea typeface="楷体" panose="02010609060101010101" pitchFamily="49" charset="-122"/>
              </a:rPr>
              <a:t>年秋季课程</a:t>
            </a:r>
            <a:r>
              <a:rPr lang="en-US" altLang="zh-CN" sz="1400">
                <a:solidFill>
                  <a:srgbClr val="FFFFFF"/>
                </a:solidFill>
                <a:latin typeface="楷体" panose="02010609060101010101" pitchFamily="49" charset="-122"/>
                <a:ea typeface="楷体" panose="02010609060101010101" pitchFamily="49" charset="-122"/>
              </a:rPr>
              <a:t>《</a:t>
            </a:r>
            <a:r>
              <a:rPr lang="zh-CN" altLang="en-US" sz="1400">
                <a:solidFill>
                  <a:srgbClr val="FFFFFF"/>
                </a:solidFill>
                <a:latin typeface="楷体" panose="02010609060101010101" pitchFamily="49" charset="-122"/>
                <a:ea typeface="楷体" panose="02010609060101010101" pitchFamily="49" charset="-122"/>
              </a:rPr>
              <a:t>现代信息检索</a:t>
            </a:r>
            <a:r>
              <a:rPr lang="en-US" altLang="zh-CN" sz="1400">
                <a:solidFill>
                  <a:srgbClr val="FFFFFF"/>
                </a:solidFill>
                <a:latin typeface="楷体" panose="02010609060101010101" pitchFamily="49" charset="-122"/>
                <a:ea typeface="楷体" panose="02010609060101010101" pitchFamily="49" charset="-122"/>
              </a:rPr>
              <a:t>》                                    </a:t>
            </a:r>
            <a:r>
              <a:rPr lang="zh-CN" altLang="en-US" sz="1400">
                <a:solidFill>
                  <a:srgbClr val="FFFFFF"/>
                </a:solidFill>
                <a:latin typeface="楷体" panose="02010609060101010101" pitchFamily="49" charset="-122"/>
                <a:ea typeface="楷体" panose="02010609060101010101" pitchFamily="49" charset="-122"/>
              </a:rPr>
              <a:t>更新时间：</a:t>
            </a:r>
            <a:r>
              <a:rPr lang="en-US" altLang="zh-CN" sz="1400">
                <a:solidFill>
                  <a:srgbClr val="FFFFFF"/>
                </a:solidFill>
                <a:latin typeface="楷体" panose="02010609060101010101" pitchFamily="49" charset="-122"/>
                <a:ea typeface="楷体" panose="02010609060101010101" pitchFamily="49" charset="-122"/>
              </a:rPr>
              <a:t>                                                                                                   </a:t>
            </a:r>
            <a:endParaRPr lang="zh-CN" altLang="en-US" sz="1400">
              <a:solidFill>
                <a:srgbClr val="FFFFFF"/>
              </a:solidFill>
              <a:latin typeface="楷体" panose="02010609060101010101" pitchFamily="49" charset="-122"/>
              <a:ea typeface="楷体" panose="02010609060101010101" pitchFamily="49" charset="-122"/>
            </a:endParaRPr>
          </a:p>
        </p:txBody>
      </p:sp>
      <p:sp>
        <p:nvSpPr>
          <p:cNvPr id="8" name="Rectangle 11">
            <a:extLst>
              <a:ext uri="{FF2B5EF4-FFF2-40B4-BE49-F238E27FC236}">
                <a16:creationId xmlns:a16="http://schemas.microsoft.com/office/drawing/2014/main" id="{6102B23D-9C75-4734-8279-AFF0C20EFDF4}"/>
              </a:ext>
            </a:extLst>
          </p:cNvPr>
          <p:cNvSpPr>
            <a:spLocks noChangeArrowheads="1"/>
          </p:cNvSpPr>
          <p:nvPr/>
        </p:nvSpPr>
        <p:spPr bwMode="auto">
          <a:xfrm>
            <a:off x="481013" y="2362200"/>
            <a:ext cx="8251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Lucida Sans" panose="020B0602040502020204" pitchFamily="34" charset="0"/>
                <a:ea typeface="Arial Unicode MS" pitchFamily="34" charset="-122"/>
              </a:defRPr>
            </a:lvl1pPr>
            <a:lvl2pPr marL="742950" indent="-285750">
              <a:defRPr sz="2400">
                <a:solidFill>
                  <a:schemeClr val="tx1"/>
                </a:solidFill>
                <a:latin typeface="Lucida Sans" panose="020B0602040502020204" pitchFamily="34" charset="0"/>
                <a:ea typeface="Arial Unicode MS" pitchFamily="34" charset="-122"/>
              </a:defRPr>
            </a:lvl2pPr>
            <a:lvl3pPr marL="1143000" indent="-228600">
              <a:defRPr sz="2400">
                <a:solidFill>
                  <a:schemeClr val="tx1"/>
                </a:solidFill>
                <a:latin typeface="Lucida Sans" panose="020B0602040502020204" pitchFamily="34" charset="0"/>
                <a:ea typeface="Arial Unicode MS" pitchFamily="34" charset="-122"/>
              </a:defRPr>
            </a:lvl3pPr>
            <a:lvl4pPr marL="1600200" indent="-228600">
              <a:defRPr sz="2400">
                <a:solidFill>
                  <a:schemeClr val="tx1"/>
                </a:solidFill>
                <a:latin typeface="Lucida Sans" panose="020B0602040502020204" pitchFamily="34" charset="0"/>
                <a:ea typeface="Arial Unicode MS" pitchFamily="34" charset="-122"/>
              </a:defRPr>
            </a:lvl4pPr>
            <a:lvl5pPr marL="2057400" indent="-228600">
              <a:defRPr sz="2400">
                <a:solidFill>
                  <a:schemeClr val="tx1"/>
                </a:solidFill>
                <a:latin typeface="Lucida Sans" panose="020B0602040502020204" pitchFamily="34" charset="0"/>
                <a:ea typeface="Arial Unicode MS" pitchFamily="34" charset="-122"/>
              </a:defRPr>
            </a:lvl5pPr>
            <a:lvl6pPr marL="25146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6pPr>
            <a:lvl7pPr marL="29718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7pPr>
            <a:lvl8pPr marL="34290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8pPr>
            <a:lvl9pPr marL="38862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9pPr>
          </a:lstStyle>
          <a:p>
            <a:pPr algn="ctr" eaLnBrk="1" hangingPunct="1">
              <a:defRPr/>
            </a:pPr>
            <a:r>
              <a:rPr lang="en-US" altLang="zh-CN" sz="4800" b="1">
                <a:solidFill>
                  <a:srgbClr val="139CB7"/>
                </a:solidFill>
                <a:latin typeface="Times New Roman" panose="02020603050405020304" pitchFamily="18" charset="0"/>
                <a:cs typeface="Times New Roman" panose="02020603050405020304" pitchFamily="18" charset="0"/>
              </a:rPr>
              <a:t>Modern Information Retrieval</a:t>
            </a:r>
          </a:p>
        </p:txBody>
      </p:sp>
      <p:sp>
        <p:nvSpPr>
          <p:cNvPr id="9" name="TextBox 14">
            <a:extLst>
              <a:ext uri="{FF2B5EF4-FFF2-40B4-BE49-F238E27FC236}">
                <a16:creationId xmlns:a16="http://schemas.microsoft.com/office/drawing/2014/main" id="{625BD93B-F504-43D5-9D83-5BD0302936B6}"/>
              </a:ext>
            </a:extLst>
          </p:cNvPr>
          <p:cNvSpPr txBox="1">
            <a:spLocks noChangeArrowheads="1"/>
          </p:cNvSpPr>
          <p:nvPr/>
        </p:nvSpPr>
        <p:spPr bwMode="auto">
          <a:xfrm>
            <a:off x="1600200" y="4800600"/>
            <a:ext cx="6019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algn="ctr" eaLnBrk="1" hangingPunct="1"/>
            <a:r>
              <a:rPr lang="zh-CN" altLang="en-US">
                <a:solidFill>
                  <a:schemeClr val="bg1"/>
                </a:solidFill>
                <a:latin typeface="宋体" panose="02010600030101010101" pitchFamily="2" charset="-122"/>
                <a:ea typeface="宋体" panose="02010600030101010101" pitchFamily="2" charset="-122"/>
                <a:cs typeface="Times New Roman" panose="02020603050405020304" pitchFamily="18" charset="0"/>
              </a:rPr>
              <a:t>授课人：王斌</a:t>
            </a:r>
            <a:endParaRPr lang="en-US" altLang="zh-CN">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algn="ctr" eaLnBrk="1" hangingPunct="1"/>
            <a:endParaRPr lang="en-US" altLang="zh-CN" sz="280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r>
              <a:rPr lang="en-US" altLang="zh-CN" sz="280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http://ir.ict.ac.cn/~wangbin</a:t>
            </a:r>
          </a:p>
          <a:p>
            <a:pPr eaLnBrk="1" hangingPunct="1"/>
            <a:endParaRPr lang="zh-CN" altLang="en-US" sz="2000">
              <a:latin typeface="Times New Roman" panose="02020603050405020304" pitchFamily="18" charset="0"/>
            </a:endParaRPr>
          </a:p>
        </p:txBody>
      </p:sp>
      <p:sp>
        <p:nvSpPr>
          <p:cNvPr id="10" name="日期占位符 13">
            <a:extLst>
              <a:ext uri="{FF2B5EF4-FFF2-40B4-BE49-F238E27FC236}">
                <a16:creationId xmlns:a16="http://schemas.microsoft.com/office/drawing/2014/main" id="{805FFADF-F23F-413A-9AEC-6DDC583B0BD8}"/>
              </a:ext>
            </a:extLst>
          </p:cNvPr>
          <p:cNvSpPr txBox="1">
            <a:spLocks/>
          </p:cNvSpPr>
          <p:nvPr/>
        </p:nvSpPr>
        <p:spPr>
          <a:xfrm>
            <a:off x="0" y="6553200"/>
            <a:ext cx="9144000" cy="304800"/>
          </a:xfrm>
          <a:prstGeom prst="rect">
            <a:avLst/>
          </a:prstGeom>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200">
                <a:solidFill>
                  <a:schemeClr val="bg1"/>
                </a:solidFill>
                <a:latin typeface="Times New Roman" panose="02020603050405020304" pitchFamily="18" charset="0"/>
                <a:ea typeface="宋体" panose="02010600030101010101" pitchFamily="2" charset="-122"/>
              </a:rPr>
              <a:t>*改编自</a:t>
            </a:r>
            <a:r>
              <a:rPr lang="en-US" altLang="zh-CN" sz="1200">
                <a:solidFill>
                  <a:schemeClr val="bg1"/>
                </a:solidFill>
                <a:latin typeface="Times New Roman" panose="02020603050405020304" pitchFamily="18" charset="0"/>
                <a:ea typeface="宋体" panose="02010600030101010101" pitchFamily="2" charset="-122"/>
              </a:rPr>
              <a:t>”An introduction to  Information retrieval”</a:t>
            </a:r>
            <a:r>
              <a:rPr lang="zh-CN" altLang="en-US" sz="1200">
                <a:solidFill>
                  <a:schemeClr val="bg1"/>
                </a:solidFill>
                <a:latin typeface="Times New Roman" panose="02020603050405020304" pitchFamily="18" charset="0"/>
                <a:ea typeface="宋体" panose="02010600030101010101" pitchFamily="2" charset="-122"/>
              </a:rPr>
              <a:t>网上公开的课件，地址 </a:t>
            </a:r>
            <a:r>
              <a:rPr lang="en-US" altLang="zh-CN" sz="1200">
                <a:solidFill>
                  <a:schemeClr val="bg1"/>
                </a:solidFill>
                <a:latin typeface="Times New Roman" panose="02020603050405020304" pitchFamily="18" charset="0"/>
                <a:ea typeface="宋体" panose="02010600030101010101" pitchFamily="2" charset="-122"/>
              </a:rPr>
              <a:t>http://nlp.stanford.edu/IR-book/</a:t>
            </a:r>
            <a:endParaRPr lang="zh-CN" altLang="en-US" sz="1200">
              <a:solidFill>
                <a:schemeClr val="bg1"/>
              </a:solidFill>
              <a:latin typeface="Times New Roman" panose="02020603050405020304" pitchFamily="18" charset="0"/>
              <a:ea typeface="宋体" panose="02010600030101010101"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40800943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a:extLst>
              <a:ext uri="{FF2B5EF4-FFF2-40B4-BE49-F238E27FC236}">
                <a16:creationId xmlns:a16="http://schemas.microsoft.com/office/drawing/2014/main" id="{4C52FAB3-ADA9-4D9E-AF1C-CC834077E2CD}"/>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3">
            <a:extLst>
              <a:ext uri="{FF2B5EF4-FFF2-40B4-BE49-F238E27FC236}">
                <a16:creationId xmlns:a16="http://schemas.microsoft.com/office/drawing/2014/main" id="{AE376D5E-4953-4C13-911D-5F7BB06C0018}"/>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4">
            <a:extLst>
              <a:ext uri="{FF2B5EF4-FFF2-40B4-BE49-F238E27FC236}">
                <a16:creationId xmlns:a16="http://schemas.microsoft.com/office/drawing/2014/main" id="{7397DA04-EAA8-4421-B85C-198BFC83C90A}"/>
              </a:ext>
            </a:extLst>
          </p:cNvPr>
          <p:cNvSpPr>
            <a:spLocks noGrp="1"/>
          </p:cNvSpPr>
          <p:nvPr>
            <p:ph type="sldNum" sz="quarter" idx="12"/>
          </p:nvPr>
        </p:nvSpPr>
        <p:spPr/>
        <p:txBody>
          <a:bodyPr/>
          <a:lstStyle>
            <a:lvl1pPr>
              <a:defRPr/>
            </a:lvl1pPr>
          </a:lstStyle>
          <a:p>
            <a:pPr>
              <a:defRPr/>
            </a:pPr>
            <a:fld id="{27886226-EF9B-4F0C-8DE0-A00F8732B709}" type="slidenum">
              <a:rPr lang="zh-CN" altLang="en-US"/>
              <a:pPr>
                <a:defRPr/>
              </a:pPr>
              <a:t>‹#›</a:t>
            </a:fld>
            <a:endParaRPr lang="en-US" altLang="zh-CN"/>
          </a:p>
        </p:txBody>
      </p:sp>
    </p:spTree>
    <p:extLst>
      <p:ext uri="{BB962C8B-B14F-4D97-AF65-F5344CB8AC3E}">
        <p14:creationId xmlns:p14="http://schemas.microsoft.com/office/powerpoint/2010/main" val="31375078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35936B7-6372-4F2B-B299-996A43E6DE92}"/>
              </a:ext>
            </a:extLst>
          </p:cNvPr>
          <p:cNvSpPr>
            <a:spLocks noGrp="1"/>
          </p:cNvSpPr>
          <p:nvPr>
            <p:ph type="dt" sz="half" idx="10"/>
          </p:nvPr>
        </p:nvSpPr>
        <p:spPr/>
        <p:txBody>
          <a:bodyPr/>
          <a:lstStyle>
            <a:lvl1pPr>
              <a:defRPr/>
            </a:lvl1pPr>
          </a:lstStyle>
          <a:p>
            <a:pPr>
              <a:defRPr/>
            </a:pPr>
            <a:endParaRPr lang="zh-CN" altLang="en-US"/>
          </a:p>
        </p:txBody>
      </p:sp>
      <p:sp>
        <p:nvSpPr>
          <p:cNvPr id="3" name="Footer Placeholder 4">
            <a:extLst>
              <a:ext uri="{FF2B5EF4-FFF2-40B4-BE49-F238E27FC236}">
                <a16:creationId xmlns:a16="http://schemas.microsoft.com/office/drawing/2014/main" id="{D89FE71A-B8B0-4E50-9527-6DCB93129131}"/>
              </a:ext>
            </a:extLst>
          </p:cNvPr>
          <p:cNvSpPr>
            <a:spLocks noGrp="1"/>
          </p:cNvSpPr>
          <p:nvPr>
            <p:ph type="ftr" sz="quarter" idx="11"/>
          </p:nvPr>
        </p:nvSpPr>
        <p:spPr/>
        <p:txBody>
          <a:bodyPr/>
          <a:lstStyle>
            <a:lvl1pPr>
              <a:defRPr/>
            </a:lvl1pPr>
          </a:lstStyle>
          <a:p>
            <a:pPr>
              <a:defRPr/>
            </a:pPr>
            <a:endParaRPr lang="zh-CN" altLang="en-US"/>
          </a:p>
        </p:txBody>
      </p:sp>
      <p:sp>
        <p:nvSpPr>
          <p:cNvPr id="4" name="Slide Number Placeholder 5">
            <a:extLst>
              <a:ext uri="{FF2B5EF4-FFF2-40B4-BE49-F238E27FC236}">
                <a16:creationId xmlns:a16="http://schemas.microsoft.com/office/drawing/2014/main" id="{F464B2FB-7768-4B27-A03E-8E0CCD1C1816}"/>
              </a:ext>
            </a:extLst>
          </p:cNvPr>
          <p:cNvSpPr>
            <a:spLocks noGrp="1"/>
          </p:cNvSpPr>
          <p:nvPr>
            <p:ph type="sldNum" sz="quarter" idx="12"/>
          </p:nvPr>
        </p:nvSpPr>
        <p:spPr/>
        <p:txBody>
          <a:bodyPr/>
          <a:lstStyle>
            <a:lvl1pPr>
              <a:defRPr/>
            </a:lvl1pPr>
          </a:lstStyle>
          <a:p>
            <a:pPr>
              <a:defRPr/>
            </a:pPr>
            <a:fld id="{DF50F615-3262-4EBE-A942-7B5D75E511BB}" type="slidenum">
              <a:rPr lang="zh-CN" altLang="en-US"/>
              <a:pPr>
                <a:defRPr/>
              </a:pPr>
              <a:t>‹#›</a:t>
            </a:fld>
            <a:endParaRPr lang="en-US" altLang="zh-CN"/>
          </a:p>
        </p:txBody>
      </p:sp>
    </p:spTree>
    <p:extLst>
      <p:ext uri="{BB962C8B-B14F-4D97-AF65-F5344CB8AC3E}">
        <p14:creationId xmlns:p14="http://schemas.microsoft.com/office/powerpoint/2010/main" val="33314406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E647EDD8-9824-4BCC-AAB0-881D0B1ACF03}"/>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11D9956F-E408-4FB5-BFA0-864FFA3E71DF}"/>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9A3536CF-0D41-4F74-AED1-3E8D61B6BB8C}"/>
              </a:ext>
            </a:extLst>
          </p:cNvPr>
          <p:cNvSpPr>
            <a:spLocks noGrp="1"/>
          </p:cNvSpPr>
          <p:nvPr>
            <p:ph type="sldNum" sz="quarter" idx="12"/>
          </p:nvPr>
        </p:nvSpPr>
        <p:spPr/>
        <p:txBody>
          <a:bodyPr/>
          <a:lstStyle>
            <a:lvl1pPr>
              <a:defRPr/>
            </a:lvl1pPr>
          </a:lstStyle>
          <a:p>
            <a:pPr>
              <a:defRPr/>
            </a:pPr>
            <a:fld id="{BE0B0E36-BDCF-4D88-A0BE-110838DFAF3F}" type="slidenum">
              <a:rPr lang="zh-CN" altLang="en-US"/>
              <a:pPr>
                <a:defRPr/>
              </a:pPr>
              <a:t>‹#›</a:t>
            </a:fld>
            <a:endParaRPr lang="en-US" altLang="zh-CN"/>
          </a:p>
        </p:txBody>
      </p:sp>
    </p:spTree>
    <p:extLst>
      <p:ext uri="{BB962C8B-B14F-4D97-AF65-F5344CB8AC3E}">
        <p14:creationId xmlns:p14="http://schemas.microsoft.com/office/powerpoint/2010/main" val="16997024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030D0092-B04C-4D0E-8A66-A38C9B5CFF7F}"/>
              </a:ext>
            </a:extLst>
          </p:cNvPr>
          <p:cNvSpPr txBox="1">
            <a:spLocks noChangeArrowheads="1"/>
          </p:cNvSpPr>
          <p:nvPr/>
        </p:nvSpPr>
        <p:spPr bwMode="auto">
          <a:xfrm>
            <a:off x="468313" y="1773238"/>
            <a:ext cx="82073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Lucida Sans" panose="020B0602040502020204" pitchFamily="34" charset="0"/>
                <a:ea typeface="Arial Unicode MS" pitchFamily="34" charset="-122"/>
              </a:defRPr>
            </a:lvl1pPr>
            <a:lvl2pPr marL="742950" indent="-285750">
              <a:defRPr sz="2400">
                <a:solidFill>
                  <a:schemeClr val="tx1"/>
                </a:solidFill>
                <a:latin typeface="Lucida Sans" panose="020B0602040502020204" pitchFamily="34" charset="0"/>
                <a:ea typeface="Arial Unicode MS" pitchFamily="34" charset="-122"/>
              </a:defRPr>
            </a:lvl2pPr>
            <a:lvl3pPr marL="1143000" indent="-228600">
              <a:defRPr sz="2400">
                <a:solidFill>
                  <a:schemeClr val="tx1"/>
                </a:solidFill>
                <a:latin typeface="Lucida Sans" panose="020B0602040502020204" pitchFamily="34" charset="0"/>
                <a:ea typeface="Arial Unicode MS" pitchFamily="34" charset="-122"/>
              </a:defRPr>
            </a:lvl3pPr>
            <a:lvl4pPr marL="1600200" indent="-228600">
              <a:defRPr sz="2400">
                <a:solidFill>
                  <a:schemeClr val="tx1"/>
                </a:solidFill>
                <a:latin typeface="Lucida Sans" panose="020B0602040502020204" pitchFamily="34" charset="0"/>
                <a:ea typeface="Arial Unicode MS" pitchFamily="34" charset="-122"/>
              </a:defRPr>
            </a:lvl4pPr>
            <a:lvl5pPr marL="2057400" indent="-228600">
              <a:defRPr sz="2400">
                <a:solidFill>
                  <a:schemeClr val="tx1"/>
                </a:solidFill>
                <a:latin typeface="Lucida Sans" panose="020B0602040502020204" pitchFamily="34" charset="0"/>
                <a:ea typeface="Arial Unicode MS" pitchFamily="34" charset="-122"/>
              </a:defRPr>
            </a:lvl5pPr>
            <a:lvl6pPr marL="25146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6pPr>
            <a:lvl7pPr marL="29718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7pPr>
            <a:lvl8pPr marL="34290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8pPr>
            <a:lvl9pPr marL="38862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9pPr>
          </a:lstStyle>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en-US" altLang="zh-CN">
              <a:latin typeface="Times New Roman" panose="02020603050405020304" pitchFamily="18" charset="0"/>
            </a:endParaRPr>
          </a:p>
          <a:p>
            <a:pPr eaLnBrk="1" hangingPunct="1">
              <a:defRPr/>
            </a:pPr>
            <a:endParaRPr lang="zh-CN" altLang="en-US">
              <a:latin typeface="Times New Roman" panose="02020603050405020304" pitchFamily="18" charset="0"/>
            </a:endParaRPr>
          </a:p>
        </p:txBody>
      </p:sp>
      <p:sp>
        <p:nvSpPr>
          <p:cNvPr id="5" name="TextBox 10">
            <a:extLst>
              <a:ext uri="{FF2B5EF4-FFF2-40B4-BE49-F238E27FC236}">
                <a16:creationId xmlns:a16="http://schemas.microsoft.com/office/drawing/2014/main" id="{AE85A9B3-832C-44F2-A5D5-0FEF0508F7E5}"/>
              </a:ext>
            </a:extLst>
          </p:cNvPr>
          <p:cNvSpPr txBox="1">
            <a:spLocks noChangeArrowheads="1"/>
          </p:cNvSpPr>
          <p:nvPr/>
        </p:nvSpPr>
        <p:spPr bwMode="auto">
          <a:xfrm>
            <a:off x="481013" y="1773238"/>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Lucida Sans" panose="020B0602040502020204" pitchFamily="34" charset="0"/>
                <a:ea typeface="Arial Unicode MS" pitchFamily="34" charset="-122"/>
              </a:defRPr>
            </a:lvl1pPr>
            <a:lvl2pPr marL="742950" indent="-285750">
              <a:defRPr sz="2400">
                <a:solidFill>
                  <a:schemeClr val="tx1"/>
                </a:solidFill>
                <a:latin typeface="Lucida Sans" panose="020B0602040502020204" pitchFamily="34" charset="0"/>
                <a:ea typeface="Arial Unicode MS" pitchFamily="34" charset="-122"/>
              </a:defRPr>
            </a:lvl2pPr>
            <a:lvl3pPr marL="1143000" indent="-228600">
              <a:defRPr sz="2400">
                <a:solidFill>
                  <a:schemeClr val="tx1"/>
                </a:solidFill>
                <a:latin typeface="Lucida Sans" panose="020B0602040502020204" pitchFamily="34" charset="0"/>
                <a:ea typeface="Arial Unicode MS" pitchFamily="34" charset="-122"/>
              </a:defRPr>
            </a:lvl3pPr>
            <a:lvl4pPr marL="1600200" indent="-228600">
              <a:defRPr sz="2400">
                <a:solidFill>
                  <a:schemeClr val="tx1"/>
                </a:solidFill>
                <a:latin typeface="Lucida Sans" panose="020B0602040502020204" pitchFamily="34" charset="0"/>
                <a:ea typeface="Arial Unicode MS" pitchFamily="34" charset="-122"/>
              </a:defRPr>
            </a:lvl4pPr>
            <a:lvl5pPr marL="2057400" indent="-228600">
              <a:defRPr sz="2400">
                <a:solidFill>
                  <a:schemeClr val="tx1"/>
                </a:solidFill>
                <a:latin typeface="Lucida Sans" panose="020B0602040502020204" pitchFamily="34" charset="0"/>
                <a:ea typeface="Arial Unicode MS" pitchFamily="34" charset="-122"/>
              </a:defRPr>
            </a:lvl5pPr>
            <a:lvl6pPr marL="25146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6pPr>
            <a:lvl7pPr marL="29718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7pPr>
            <a:lvl8pPr marL="34290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8pPr>
            <a:lvl9pPr marL="38862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9pPr>
          </a:lstStyle>
          <a:p>
            <a:pPr eaLnBrk="1" hangingPunct="1">
              <a:buFontTx/>
              <a:buAutoNum type="circleNumDbPlain"/>
              <a:defRPr/>
            </a:pPr>
            <a:endParaRPr lang="en-US" altLang="zh-CN">
              <a:latin typeface="Times New Roman" panose="02020603050405020304" pitchFamily="18" charset="0"/>
            </a:endParaRPr>
          </a:p>
          <a:p>
            <a:pPr eaLnBrk="1" hangingPunct="1">
              <a:buFontTx/>
              <a:buAutoNum type="circleNumDbPlain"/>
              <a:defRPr/>
            </a:pPr>
            <a:endParaRPr lang="zh-CN" altLang="en-US">
              <a:latin typeface="Times New Roman" panose="02020603050405020304" pitchFamily="18" charset="0"/>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a:extLst>
              <a:ext uri="{FF2B5EF4-FFF2-40B4-BE49-F238E27FC236}">
                <a16:creationId xmlns:a16="http://schemas.microsoft.com/office/drawing/2014/main" id="{6A578356-427A-490B-BF25-3D15EFA66465}"/>
              </a:ext>
            </a:extLst>
          </p:cNvPr>
          <p:cNvSpPr>
            <a:spLocks noGrp="1"/>
          </p:cNvSpPr>
          <p:nvPr>
            <p:ph type="dt" sz="half" idx="14"/>
          </p:nvPr>
        </p:nvSpPr>
        <p:spPr/>
        <p:txBody>
          <a:bodyPr/>
          <a:lstStyle>
            <a:lvl1pPr>
              <a:defRPr/>
            </a:lvl1pPr>
          </a:lstStyle>
          <a:p>
            <a:pPr>
              <a:defRPr/>
            </a:pPr>
            <a:endParaRPr lang="zh-CN" altLang="en-US"/>
          </a:p>
        </p:txBody>
      </p:sp>
      <p:sp>
        <p:nvSpPr>
          <p:cNvPr id="7" name="Footer Placeholder 4">
            <a:extLst>
              <a:ext uri="{FF2B5EF4-FFF2-40B4-BE49-F238E27FC236}">
                <a16:creationId xmlns:a16="http://schemas.microsoft.com/office/drawing/2014/main" id="{ABA16A13-3828-4EE0-8C0F-7A81610AA78E}"/>
              </a:ext>
            </a:extLst>
          </p:cNvPr>
          <p:cNvSpPr>
            <a:spLocks noGrp="1"/>
          </p:cNvSpPr>
          <p:nvPr>
            <p:ph type="ftr" sz="quarter" idx="15"/>
          </p:nvPr>
        </p:nvSpPr>
        <p:spPr/>
        <p:txBody>
          <a:bodyPr/>
          <a:lstStyle>
            <a:lvl1pPr>
              <a:defRPr/>
            </a:lvl1pPr>
          </a:lstStyle>
          <a:p>
            <a:pPr>
              <a:defRPr/>
            </a:pPr>
            <a:endParaRPr lang="zh-CN" altLang="en-US"/>
          </a:p>
        </p:txBody>
      </p:sp>
      <p:sp>
        <p:nvSpPr>
          <p:cNvPr id="8" name="Slide Number Placeholder 5">
            <a:extLst>
              <a:ext uri="{FF2B5EF4-FFF2-40B4-BE49-F238E27FC236}">
                <a16:creationId xmlns:a16="http://schemas.microsoft.com/office/drawing/2014/main" id="{FC2B48C1-8E26-4FA9-A460-FCED75487282}"/>
              </a:ext>
            </a:extLst>
          </p:cNvPr>
          <p:cNvSpPr>
            <a:spLocks noGrp="1"/>
          </p:cNvSpPr>
          <p:nvPr>
            <p:ph type="sldNum" sz="quarter" idx="16"/>
          </p:nvPr>
        </p:nvSpPr>
        <p:spPr/>
        <p:txBody>
          <a:bodyPr/>
          <a:lstStyle>
            <a:lvl1pPr>
              <a:defRPr/>
            </a:lvl1pPr>
          </a:lstStyle>
          <a:p>
            <a:pPr>
              <a:defRPr/>
            </a:pPr>
            <a:fld id="{DD8E5368-4FDF-41B1-B3A6-8EE3419A774D}" type="slidenum">
              <a:rPr lang="zh-CN" altLang="en-US"/>
              <a:pPr>
                <a:defRPr/>
              </a:pPr>
              <a:t>‹#›</a:t>
            </a:fld>
            <a:endParaRPr lang="en-US" altLang="zh-CN"/>
          </a:p>
        </p:txBody>
      </p:sp>
    </p:spTree>
    <p:extLst>
      <p:ext uri="{BB962C8B-B14F-4D97-AF65-F5344CB8AC3E}">
        <p14:creationId xmlns:p14="http://schemas.microsoft.com/office/powerpoint/2010/main" val="36244497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a:extLst>
              <a:ext uri="{FF2B5EF4-FFF2-40B4-BE49-F238E27FC236}">
                <a16:creationId xmlns:a16="http://schemas.microsoft.com/office/drawing/2014/main" id="{BE95540B-5B42-41B2-BE5F-F39667DB693F}"/>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4">
            <a:extLst>
              <a:ext uri="{FF2B5EF4-FFF2-40B4-BE49-F238E27FC236}">
                <a16:creationId xmlns:a16="http://schemas.microsoft.com/office/drawing/2014/main" id="{D2BF0711-E83B-45B1-9865-CEA58487F74A}"/>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5">
            <a:extLst>
              <a:ext uri="{FF2B5EF4-FFF2-40B4-BE49-F238E27FC236}">
                <a16:creationId xmlns:a16="http://schemas.microsoft.com/office/drawing/2014/main" id="{85DB1832-C959-4042-A0AE-8E30DFC79AD9}"/>
              </a:ext>
            </a:extLst>
          </p:cNvPr>
          <p:cNvSpPr>
            <a:spLocks noGrp="1"/>
          </p:cNvSpPr>
          <p:nvPr>
            <p:ph type="sldNum" sz="quarter" idx="12"/>
          </p:nvPr>
        </p:nvSpPr>
        <p:spPr/>
        <p:txBody>
          <a:bodyPr/>
          <a:lstStyle>
            <a:lvl1pPr>
              <a:defRPr/>
            </a:lvl1pPr>
          </a:lstStyle>
          <a:p>
            <a:pPr>
              <a:defRPr/>
            </a:pPr>
            <a:fld id="{F1168ADA-A07E-4185-BDA2-B48918B0F7AC}" type="slidenum">
              <a:rPr lang="zh-CN" altLang="en-US"/>
              <a:pPr>
                <a:defRPr/>
              </a:pPr>
              <a:t>‹#›</a:t>
            </a:fld>
            <a:endParaRPr lang="en-US" altLang="zh-CN"/>
          </a:p>
        </p:txBody>
      </p:sp>
    </p:spTree>
    <p:extLst>
      <p:ext uri="{BB962C8B-B14F-4D97-AF65-F5344CB8AC3E}">
        <p14:creationId xmlns:p14="http://schemas.microsoft.com/office/powerpoint/2010/main" val="42909287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7DC2AD4-1B2F-45AD-B794-B9D45F74C776}"/>
              </a:ext>
            </a:extLst>
          </p:cNvPr>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40502020204" pitchFamily="34" charset="0"/>
                <a:ea typeface="Arial Unicode MS" pitchFamily="34" charset="-122"/>
              </a:defRPr>
            </a:lvl1pPr>
            <a:lvl2pPr marL="742950" indent="-285750">
              <a:defRPr sz="2400">
                <a:solidFill>
                  <a:schemeClr val="tx1"/>
                </a:solidFill>
                <a:latin typeface="Lucida Sans" panose="020B0602040502020204" pitchFamily="34" charset="0"/>
                <a:ea typeface="Arial Unicode MS" pitchFamily="34" charset="-122"/>
              </a:defRPr>
            </a:lvl2pPr>
            <a:lvl3pPr marL="1143000" indent="-228600">
              <a:defRPr sz="2400">
                <a:solidFill>
                  <a:schemeClr val="tx1"/>
                </a:solidFill>
                <a:latin typeface="Lucida Sans" panose="020B0602040502020204" pitchFamily="34" charset="0"/>
                <a:ea typeface="Arial Unicode MS" pitchFamily="34" charset="-122"/>
              </a:defRPr>
            </a:lvl3pPr>
            <a:lvl4pPr marL="1600200" indent="-228600">
              <a:defRPr sz="2400">
                <a:solidFill>
                  <a:schemeClr val="tx1"/>
                </a:solidFill>
                <a:latin typeface="Lucida Sans" panose="020B0602040502020204" pitchFamily="34" charset="0"/>
                <a:ea typeface="Arial Unicode MS" pitchFamily="34" charset="-122"/>
              </a:defRPr>
            </a:lvl4pPr>
            <a:lvl5pPr marL="2057400" indent="-228600">
              <a:defRPr sz="2400">
                <a:solidFill>
                  <a:schemeClr val="tx1"/>
                </a:solidFill>
                <a:latin typeface="Lucida Sans" panose="020B0602040502020204" pitchFamily="34" charset="0"/>
                <a:ea typeface="Arial Unicode MS" pitchFamily="34" charset="-122"/>
              </a:defRPr>
            </a:lvl5pPr>
            <a:lvl6pPr marL="25146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6pPr>
            <a:lvl7pPr marL="29718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7pPr>
            <a:lvl8pPr marL="34290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8pPr>
            <a:lvl9pPr marL="3886200" indent="-228600" eaLnBrk="0" fontAlgn="base" hangingPunct="0">
              <a:spcBef>
                <a:spcPct val="0"/>
              </a:spcBef>
              <a:spcAft>
                <a:spcPct val="0"/>
              </a:spcAft>
              <a:defRPr sz="2400">
                <a:solidFill>
                  <a:schemeClr val="tx1"/>
                </a:solidFill>
                <a:latin typeface="Lucida Sans" panose="020B0602040502020204" pitchFamily="34" charset="0"/>
                <a:ea typeface="Arial Unicode MS" pitchFamily="34" charset="-122"/>
              </a:defRPr>
            </a:lvl9pPr>
          </a:lstStyle>
          <a:p>
            <a:pPr eaLnBrk="1" hangingPunct="1">
              <a:defRPr/>
            </a:pPr>
            <a:endParaRPr lang="en-US" altLang="zh-CN" sz="1600" i="1">
              <a:solidFill>
                <a:srgbClr val="FFFFFF"/>
              </a:solidFill>
              <a:latin typeface="Times New Roman" panose="02020603050405020304" pitchFamily="18" charset="0"/>
              <a:ea typeface="黑体" panose="02010609060101010101" pitchFamily="49" charset="-122"/>
              <a:cs typeface="ＭＳ Ｐゴシック" panose="020B0600070205080204" pitchFamily="34" charset="-128"/>
            </a:endParaRPr>
          </a:p>
        </p:txBody>
      </p:sp>
      <p:sp>
        <p:nvSpPr>
          <p:cNvPr id="5" name="Rectangle 7">
            <a:extLst>
              <a:ext uri="{FF2B5EF4-FFF2-40B4-BE49-F238E27FC236}">
                <a16:creationId xmlns:a16="http://schemas.microsoft.com/office/drawing/2014/main" id="{5AEEAFD4-AE9F-4F9A-A32E-7688243550CB}"/>
              </a:ext>
            </a:extLst>
          </p:cNvPr>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sp>
        <p:nvSpPr>
          <p:cNvPr id="6" name="Rectangle 8">
            <a:extLst>
              <a:ext uri="{FF2B5EF4-FFF2-40B4-BE49-F238E27FC236}">
                <a16:creationId xmlns:a16="http://schemas.microsoft.com/office/drawing/2014/main" id="{01E5089F-F228-4EEE-9AFA-238F6AB7CD78}"/>
              </a:ext>
            </a:extLst>
          </p:cNvPr>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cxnSp>
        <p:nvCxnSpPr>
          <p:cNvPr id="7" name="Straight Connector 9">
            <a:extLst>
              <a:ext uri="{FF2B5EF4-FFF2-40B4-BE49-F238E27FC236}">
                <a16:creationId xmlns:a16="http://schemas.microsoft.com/office/drawing/2014/main" id="{F8A7D0A9-D880-451C-BCE8-FA7E2D43B595}"/>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 name="Rectangle 6">
            <a:extLst>
              <a:ext uri="{FF2B5EF4-FFF2-40B4-BE49-F238E27FC236}">
                <a16:creationId xmlns:a16="http://schemas.microsoft.com/office/drawing/2014/main" id="{6319C5F1-606C-4023-B406-B8A3D9CDF130}"/>
              </a:ext>
            </a:extLst>
          </p:cNvPr>
          <p:cNvSpPr>
            <a:spLocks noChangeArrowheads="1"/>
          </p:cNvSpPr>
          <p:nvPr/>
        </p:nvSpPr>
        <p:spPr bwMode="auto">
          <a:xfrm>
            <a:off x="3175"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600">
                <a:solidFill>
                  <a:srgbClr val="FFFFFF"/>
                </a:solidFill>
                <a:latin typeface="楷体" panose="02010609060101010101" pitchFamily="49" charset="-122"/>
                <a:ea typeface="楷体" panose="02010609060101010101" pitchFamily="49" charset="-122"/>
                <a:cs typeface="ＭＳ Ｐゴシック" panose="020B0600070205080204" pitchFamily="34" charset="-128"/>
              </a:rPr>
              <a:t>现代信息检索</a:t>
            </a: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a:extLst>
              <a:ext uri="{FF2B5EF4-FFF2-40B4-BE49-F238E27FC236}">
                <a16:creationId xmlns:a16="http://schemas.microsoft.com/office/drawing/2014/main" id="{39D0BFC3-02D6-4815-8117-304FF120BF37}"/>
              </a:ext>
            </a:extLst>
          </p:cNvPr>
          <p:cNvSpPr>
            <a:spLocks noGrp="1"/>
          </p:cNvSpPr>
          <p:nvPr>
            <p:ph type="dt" sz="half" idx="10"/>
          </p:nvPr>
        </p:nvSpPr>
        <p:spPr/>
        <p:txBody>
          <a:bodyPr/>
          <a:lstStyle>
            <a:lvl1pPr>
              <a:defRPr/>
            </a:lvl1pPr>
          </a:lstStyle>
          <a:p>
            <a:pPr>
              <a:defRPr/>
            </a:pPr>
            <a:endParaRPr lang="zh-CN" altLang="en-US"/>
          </a:p>
        </p:txBody>
      </p:sp>
      <p:sp>
        <p:nvSpPr>
          <p:cNvPr id="10" name="Footer Placeholder 4">
            <a:extLst>
              <a:ext uri="{FF2B5EF4-FFF2-40B4-BE49-F238E27FC236}">
                <a16:creationId xmlns:a16="http://schemas.microsoft.com/office/drawing/2014/main" id="{D8B91000-F96B-4722-9D6E-59E0CD754CA3}"/>
              </a:ext>
            </a:extLst>
          </p:cNvPr>
          <p:cNvSpPr>
            <a:spLocks noGrp="1"/>
          </p:cNvSpPr>
          <p:nvPr>
            <p:ph type="ftr" sz="quarter" idx="11"/>
          </p:nvPr>
        </p:nvSpPr>
        <p:spPr/>
        <p:txBody>
          <a:bodyPr/>
          <a:lstStyle>
            <a:lvl1pPr>
              <a:defRPr/>
            </a:lvl1pPr>
          </a:lstStyle>
          <a:p>
            <a:pPr>
              <a:defRPr/>
            </a:pPr>
            <a:endParaRPr lang="zh-CN" altLang="en-US"/>
          </a:p>
        </p:txBody>
      </p:sp>
      <p:sp>
        <p:nvSpPr>
          <p:cNvPr id="11" name="Slide Number Placeholder 5">
            <a:extLst>
              <a:ext uri="{FF2B5EF4-FFF2-40B4-BE49-F238E27FC236}">
                <a16:creationId xmlns:a16="http://schemas.microsoft.com/office/drawing/2014/main" id="{9407F776-64DB-4CFA-8FF4-7511ABE6D8BA}"/>
              </a:ext>
            </a:extLst>
          </p:cNvPr>
          <p:cNvSpPr>
            <a:spLocks noGrp="1"/>
          </p:cNvSpPr>
          <p:nvPr>
            <p:ph type="sldNum" sz="quarter" idx="12"/>
          </p:nvPr>
        </p:nvSpPr>
        <p:spPr/>
        <p:txBody>
          <a:bodyPr/>
          <a:lstStyle>
            <a:lvl1pPr>
              <a:defRPr/>
            </a:lvl1pPr>
          </a:lstStyle>
          <a:p>
            <a:pPr>
              <a:defRPr/>
            </a:pPr>
            <a:fld id="{2280B33D-3F9C-4354-BBC7-FF7C165AE0CF}" type="slidenum">
              <a:rPr lang="zh-CN" altLang="en-US"/>
              <a:pPr>
                <a:defRPr/>
              </a:pPr>
              <a:t>‹#›</a:t>
            </a:fld>
            <a:endParaRPr lang="en-US" altLang="zh-CN"/>
          </a:p>
        </p:txBody>
      </p:sp>
    </p:spTree>
    <p:extLst>
      <p:ext uri="{BB962C8B-B14F-4D97-AF65-F5344CB8AC3E}">
        <p14:creationId xmlns:p14="http://schemas.microsoft.com/office/powerpoint/2010/main" val="27661296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816AE72-958A-4AD1-A239-3D899E3CB6AF}"/>
              </a:ext>
            </a:extLst>
          </p:cNvPr>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600">
                <a:solidFill>
                  <a:srgbClr val="FFFFFF"/>
                </a:solidFill>
                <a:latin typeface="楷体" panose="02010609060101010101" pitchFamily="49" charset="-122"/>
                <a:ea typeface="楷体" panose="02010609060101010101" pitchFamily="49" charset="-122"/>
                <a:cs typeface="ＭＳ Ｐゴシック" panose="020B0600070205080204" pitchFamily="34" charset="-128"/>
              </a:rPr>
              <a:t>现代信息检索</a:t>
            </a:r>
          </a:p>
        </p:txBody>
      </p:sp>
      <p:sp>
        <p:nvSpPr>
          <p:cNvPr id="6" name="Rectangle 7">
            <a:extLst>
              <a:ext uri="{FF2B5EF4-FFF2-40B4-BE49-F238E27FC236}">
                <a16:creationId xmlns:a16="http://schemas.microsoft.com/office/drawing/2014/main" id="{FA180199-51DE-43D0-9D6B-8608438A4CAC}"/>
              </a:ext>
            </a:extLst>
          </p:cNvPr>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sp>
        <p:nvSpPr>
          <p:cNvPr id="7" name="Rectangle 8">
            <a:extLst>
              <a:ext uri="{FF2B5EF4-FFF2-40B4-BE49-F238E27FC236}">
                <a16:creationId xmlns:a16="http://schemas.microsoft.com/office/drawing/2014/main" id="{320E60E6-1D4D-4EEA-8EF5-9DA93A2DE45A}"/>
              </a:ext>
            </a:extLst>
          </p:cNvPr>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cxnSp>
        <p:nvCxnSpPr>
          <p:cNvPr id="8" name="Straight Connector 9">
            <a:extLst>
              <a:ext uri="{FF2B5EF4-FFF2-40B4-BE49-F238E27FC236}">
                <a16:creationId xmlns:a16="http://schemas.microsoft.com/office/drawing/2014/main" id="{47A7BB44-3AF3-4190-B00C-37B92A8EF49E}"/>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a:extLst>
              <a:ext uri="{FF2B5EF4-FFF2-40B4-BE49-F238E27FC236}">
                <a16:creationId xmlns:a16="http://schemas.microsoft.com/office/drawing/2014/main" id="{D9EEDB23-7C58-4A02-8763-B6AEC7C23211}"/>
              </a:ext>
            </a:extLst>
          </p:cNvPr>
          <p:cNvSpPr>
            <a:spLocks noGrp="1"/>
          </p:cNvSpPr>
          <p:nvPr>
            <p:ph type="dt" sz="half" idx="10"/>
          </p:nvPr>
        </p:nvSpPr>
        <p:spPr/>
        <p:txBody>
          <a:bodyPr/>
          <a:lstStyle>
            <a:lvl1pPr>
              <a:defRPr/>
            </a:lvl1pPr>
          </a:lstStyle>
          <a:p>
            <a:pPr>
              <a:defRPr/>
            </a:pPr>
            <a:endParaRPr lang="zh-CN" altLang="en-US"/>
          </a:p>
        </p:txBody>
      </p:sp>
      <p:sp>
        <p:nvSpPr>
          <p:cNvPr id="10" name="Footer Placeholder 5">
            <a:extLst>
              <a:ext uri="{FF2B5EF4-FFF2-40B4-BE49-F238E27FC236}">
                <a16:creationId xmlns:a16="http://schemas.microsoft.com/office/drawing/2014/main" id="{142C595B-F6E4-4D48-9F02-DA2841528F81}"/>
              </a:ext>
            </a:extLst>
          </p:cNvPr>
          <p:cNvSpPr>
            <a:spLocks noGrp="1"/>
          </p:cNvSpPr>
          <p:nvPr>
            <p:ph type="ftr" sz="quarter" idx="11"/>
          </p:nvPr>
        </p:nvSpPr>
        <p:spPr/>
        <p:txBody>
          <a:bodyPr/>
          <a:lstStyle>
            <a:lvl1pPr>
              <a:defRPr/>
            </a:lvl1pPr>
          </a:lstStyle>
          <a:p>
            <a:pPr>
              <a:defRPr/>
            </a:pPr>
            <a:endParaRPr lang="zh-CN" altLang="en-US"/>
          </a:p>
        </p:txBody>
      </p:sp>
      <p:sp>
        <p:nvSpPr>
          <p:cNvPr id="11" name="Slide Number Placeholder 6">
            <a:extLst>
              <a:ext uri="{FF2B5EF4-FFF2-40B4-BE49-F238E27FC236}">
                <a16:creationId xmlns:a16="http://schemas.microsoft.com/office/drawing/2014/main" id="{46AFF97C-1CAD-46AE-B2EE-BD1FDD95FDB6}"/>
              </a:ext>
            </a:extLst>
          </p:cNvPr>
          <p:cNvSpPr>
            <a:spLocks noGrp="1"/>
          </p:cNvSpPr>
          <p:nvPr>
            <p:ph type="sldNum" sz="quarter" idx="12"/>
          </p:nvPr>
        </p:nvSpPr>
        <p:spPr/>
        <p:txBody>
          <a:bodyPr/>
          <a:lstStyle>
            <a:lvl1pPr>
              <a:defRPr/>
            </a:lvl1pPr>
          </a:lstStyle>
          <a:p>
            <a:pPr>
              <a:defRPr/>
            </a:pPr>
            <a:fld id="{C118397A-4BB0-426F-98FA-EAFD9707D37C}" type="slidenum">
              <a:rPr lang="zh-CN" altLang="en-US"/>
              <a:pPr>
                <a:defRPr/>
              </a:pPr>
              <a:t>‹#›</a:t>
            </a:fld>
            <a:endParaRPr lang="en-US" altLang="zh-CN"/>
          </a:p>
        </p:txBody>
      </p:sp>
    </p:spTree>
    <p:extLst>
      <p:ext uri="{BB962C8B-B14F-4D97-AF65-F5344CB8AC3E}">
        <p14:creationId xmlns:p14="http://schemas.microsoft.com/office/powerpoint/2010/main" val="24141777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99A5B0-6C64-4CA1-BA72-9E3275068D9B}"/>
              </a:ext>
            </a:extLst>
          </p:cNvPr>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600">
                <a:solidFill>
                  <a:srgbClr val="FFFFFF"/>
                </a:solidFill>
                <a:latin typeface="楷体" panose="02010609060101010101" pitchFamily="49" charset="-122"/>
                <a:ea typeface="楷体" panose="02010609060101010101" pitchFamily="49" charset="-122"/>
                <a:cs typeface="ＭＳ Ｐゴシック" panose="020B0600070205080204" pitchFamily="34" charset="-128"/>
              </a:rPr>
              <a:t>现代信息检索</a:t>
            </a:r>
          </a:p>
        </p:txBody>
      </p:sp>
      <p:sp>
        <p:nvSpPr>
          <p:cNvPr id="8" name="Rectangle 7">
            <a:extLst>
              <a:ext uri="{FF2B5EF4-FFF2-40B4-BE49-F238E27FC236}">
                <a16:creationId xmlns:a16="http://schemas.microsoft.com/office/drawing/2014/main" id="{F73DDBF4-5734-4F7E-BDDA-565AADC82EC1}"/>
              </a:ext>
            </a:extLst>
          </p:cNvPr>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sp>
        <p:nvSpPr>
          <p:cNvPr id="9" name="Rectangle 8">
            <a:extLst>
              <a:ext uri="{FF2B5EF4-FFF2-40B4-BE49-F238E27FC236}">
                <a16:creationId xmlns:a16="http://schemas.microsoft.com/office/drawing/2014/main" id="{A82BC72C-50CF-47BA-B1CC-ED5082E55235}"/>
              </a:ext>
            </a:extLst>
          </p:cNvPr>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cxnSp>
        <p:nvCxnSpPr>
          <p:cNvPr id="10" name="Straight Connector 9">
            <a:extLst>
              <a:ext uri="{FF2B5EF4-FFF2-40B4-BE49-F238E27FC236}">
                <a16:creationId xmlns:a16="http://schemas.microsoft.com/office/drawing/2014/main" id="{03C8F8C8-4163-45B8-B8FB-D321BBCAFEFD}"/>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a:extLst>
              <a:ext uri="{FF2B5EF4-FFF2-40B4-BE49-F238E27FC236}">
                <a16:creationId xmlns:a16="http://schemas.microsoft.com/office/drawing/2014/main" id="{4FCABBFA-F8DE-4F58-AB6B-029FEBDDD45F}"/>
              </a:ext>
            </a:extLst>
          </p:cNvPr>
          <p:cNvSpPr>
            <a:spLocks noGrp="1"/>
          </p:cNvSpPr>
          <p:nvPr>
            <p:ph type="dt" sz="half" idx="10"/>
          </p:nvPr>
        </p:nvSpPr>
        <p:spPr/>
        <p:txBody>
          <a:bodyPr/>
          <a:lstStyle>
            <a:lvl1pPr>
              <a:defRPr/>
            </a:lvl1pPr>
          </a:lstStyle>
          <a:p>
            <a:pPr>
              <a:defRPr/>
            </a:pPr>
            <a:endParaRPr lang="zh-CN" altLang="en-US"/>
          </a:p>
        </p:txBody>
      </p:sp>
      <p:sp>
        <p:nvSpPr>
          <p:cNvPr id="12" name="Footer Placeholder 7">
            <a:extLst>
              <a:ext uri="{FF2B5EF4-FFF2-40B4-BE49-F238E27FC236}">
                <a16:creationId xmlns:a16="http://schemas.microsoft.com/office/drawing/2014/main" id="{42F75525-1307-43C0-A811-A2ECDBC5C0ED}"/>
              </a:ext>
            </a:extLst>
          </p:cNvPr>
          <p:cNvSpPr>
            <a:spLocks noGrp="1"/>
          </p:cNvSpPr>
          <p:nvPr>
            <p:ph type="ftr" sz="quarter" idx="11"/>
          </p:nvPr>
        </p:nvSpPr>
        <p:spPr/>
        <p:txBody>
          <a:bodyPr/>
          <a:lstStyle>
            <a:lvl1pPr>
              <a:defRPr/>
            </a:lvl1pPr>
          </a:lstStyle>
          <a:p>
            <a:pPr>
              <a:defRPr/>
            </a:pPr>
            <a:endParaRPr lang="zh-CN" altLang="en-US"/>
          </a:p>
        </p:txBody>
      </p:sp>
      <p:sp>
        <p:nvSpPr>
          <p:cNvPr id="13" name="Slide Number Placeholder 8">
            <a:extLst>
              <a:ext uri="{FF2B5EF4-FFF2-40B4-BE49-F238E27FC236}">
                <a16:creationId xmlns:a16="http://schemas.microsoft.com/office/drawing/2014/main" id="{F43EF619-769E-45B9-9499-69A023C38E9C}"/>
              </a:ext>
            </a:extLst>
          </p:cNvPr>
          <p:cNvSpPr>
            <a:spLocks noGrp="1"/>
          </p:cNvSpPr>
          <p:nvPr>
            <p:ph type="sldNum" sz="quarter" idx="12"/>
          </p:nvPr>
        </p:nvSpPr>
        <p:spPr/>
        <p:txBody>
          <a:bodyPr/>
          <a:lstStyle>
            <a:lvl1pPr>
              <a:defRPr/>
            </a:lvl1pPr>
          </a:lstStyle>
          <a:p>
            <a:pPr>
              <a:defRPr/>
            </a:pPr>
            <a:fld id="{FB4ACA8D-E497-43F1-A979-74B875622E7F}" type="slidenum">
              <a:rPr lang="zh-CN" altLang="en-US"/>
              <a:pPr>
                <a:defRPr/>
              </a:pPr>
              <a:t>‹#›</a:t>
            </a:fld>
            <a:endParaRPr lang="en-US" altLang="zh-CN"/>
          </a:p>
        </p:txBody>
      </p:sp>
    </p:spTree>
    <p:extLst>
      <p:ext uri="{BB962C8B-B14F-4D97-AF65-F5344CB8AC3E}">
        <p14:creationId xmlns:p14="http://schemas.microsoft.com/office/powerpoint/2010/main" val="4230041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a:extLst>
              <a:ext uri="{FF2B5EF4-FFF2-40B4-BE49-F238E27FC236}">
                <a16:creationId xmlns:a16="http://schemas.microsoft.com/office/drawing/2014/main" id="{9DF66664-6F17-4FBA-81F3-9ECAC8477669}"/>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a:extLst>
              <a:ext uri="{FF2B5EF4-FFF2-40B4-BE49-F238E27FC236}">
                <a16:creationId xmlns:a16="http://schemas.microsoft.com/office/drawing/2014/main" id="{306BBB88-89C5-4CFC-B102-264CA0A9B88A}"/>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4">
            <a:extLst>
              <a:ext uri="{FF2B5EF4-FFF2-40B4-BE49-F238E27FC236}">
                <a16:creationId xmlns:a16="http://schemas.microsoft.com/office/drawing/2014/main" id="{5DA457AC-7A7C-43BA-8BE0-BF6DA5C17446}"/>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E7CC009C-2A04-4DE8-A0CF-2C43E386EFA5}"/>
              </a:ext>
            </a:extLst>
          </p:cNvPr>
          <p:cNvSpPr>
            <a:spLocks noGrp="1"/>
          </p:cNvSpPr>
          <p:nvPr>
            <p:ph type="sldNum" sz="quarter" idx="12"/>
          </p:nvPr>
        </p:nvSpPr>
        <p:spPr/>
        <p:txBody>
          <a:bodyPr/>
          <a:lstStyle>
            <a:lvl1pPr>
              <a:defRPr/>
            </a:lvl1pPr>
          </a:lstStyle>
          <a:p>
            <a:pPr>
              <a:defRPr/>
            </a:pPr>
            <a:fld id="{D4E11812-8600-4A86-907A-8BA8C9FEE726}" type="slidenum">
              <a:rPr lang="zh-CN" altLang="en-US"/>
              <a:pPr>
                <a:defRPr/>
              </a:pPr>
              <a:t>‹#›</a:t>
            </a:fld>
            <a:endParaRPr lang="en-US" altLang="zh-CN"/>
          </a:p>
        </p:txBody>
      </p:sp>
    </p:spTree>
    <p:extLst>
      <p:ext uri="{BB962C8B-B14F-4D97-AF65-F5344CB8AC3E}">
        <p14:creationId xmlns:p14="http://schemas.microsoft.com/office/powerpoint/2010/main" val="340178242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a:extLst>
              <a:ext uri="{FF2B5EF4-FFF2-40B4-BE49-F238E27FC236}">
                <a16:creationId xmlns:a16="http://schemas.microsoft.com/office/drawing/2014/main" id="{C3EDD06E-9A26-4C29-A52B-635268247D24}"/>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3941B671-F70E-4A46-8739-90588B5C329F}"/>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D2DC2FCF-776C-4EC0-BAF1-C977EFCFA81B}"/>
              </a:ext>
            </a:extLst>
          </p:cNvPr>
          <p:cNvSpPr>
            <a:spLocks noGrp="1"/>
          </p:cNvSpPr>
          <p:nvPr>
            <p:ph type="sldNum" sz="quarter" idx="12"/>
          </p:nvPr>
        </p:nvSpPr>
        <p:spPr/>
        <p:txBody>
          <a:bodyPr/>
          <a:lstStyle>
            <a:lvl1pPr>
              <a:defRPr/>
            </a:lvl1pPr>
          </a:lstStyle>
          <a:p>
            <a:pPr>
              <a:defRPr/>
            </a:pPr>
            <a:fld id="{71E44B9B-8850-40E9-AAC6-BCD653FF3E33}" type="slidenum">
              <a:rPr lang="zh-CN" altLang="en-US"/>
              <a:pPr>
                <a:defRPr/>
              </a:pPr>
              <a:t>‹#›</a:t>
            </a:fld>
            <a:endParaRPr lang="en-US" altLang="zh-CN"/>
          </a:p>
        </p:txBody>
      </p:sp>
    </p:spTree>
    <p:extLst>
      <p:ext uri="{BB962C8B-B14F-4D97-AF65-F5344CB8AC3E}">
        <p14:creationId xmlns:p14="http://schemas.microsoft.com/office/powerpoint/2010/main" val="2245634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a:extLst>
              <a:ext uri="{FF2B5EF4-FFF2-40B4-BE49-F238E27FC236}">
                <a16:creationId xmlns:a16="http://schemas.microsoft.com/office/drawing/2014/main" id="{E25E8F7F-1C72-4209-8984-00A72C815353}"/>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EC7F637B-142A-4882-8FC0-B858563443DB}"/>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524492D1-B360-40AC-A3D0-512E95011838}"/>
              </a:ext>
            </a:extLst>
          </p:cNvPr>
          <p:cNvSpPr>
            <a:spLocks noGrp="1"/>
          </p:cNvSpPr>
          <p:nvPr>
            <p:ph type="sldNum" sz="quarter" idx="12"/>
          </p:nvPr>
        </p:nvSpPr>
        <p:spPr/>
        <p:txBody>
          <a:bodyPr/>
          <a:lstStyle>
            <a:lvl1pPr>
              <a:defRPr/>
            </a:lvl1pPr>
          </a:lstStyle>
          <a:p>
            <a:pPr>
              <a:defRPr/>
            </a:pPr>
            <a:fld id="{730610B6-60E4-49CB-90D5-CBB55CF9CDDB}" type="slidenum">
              <a:rPr lang="zh-CN" altLang="en-US"/>
              <a:pPr>
                <a:defRPr/>
              </a:pPr>
              <a:t>‹#›</a:t>
            </a:fld>
            <a:endParaRPr lang="en-US" altLang="zh-CN"/>
          </a:p>
        </p:txBody>
      </p:sp>
    </p:spTree>
    <p:extLst>
      <p:ext uri="{BB962C8B-B14F-4D97-AF65-F5344CB8AC3E}">
        <p14:creationId xmlns:p14="http://schemas.microsoft.com/office/powerpoint/2010/main" val="36080428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7B3694-F5C8-4CCF-A10D-DEE852B12A0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205A5F2D-0DF8-4CCB-8090-78A9A39C3B41}"/>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93175B09-C890-405D-B488-205A96262D4E}"/>
              </a:ext>
            </a:extLst>
          </p:cNvPr>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Times New Roman" pitchFamily="18" charset="0"/>
                <a:ea typeface="宋体" pitchFamily="2" charset="-122"/>
                <a:cs typeface="Arial Unicode MS" panose="020B0604020202020204" pitchFamily="34" charset="-122"/>
              </a:defRPr>
            </a:lvl1pPr>
          </a:lstStyle>
          <a:p>
            <a:pPr>
              <a:defRPr/>
            </a:pPr>
            <a:endParaRPr lang="zh-CN" altLang="en-US"/>
          </a:p>
        </p:txBody>
      </p:sp>
      <p:sp>
        <p:nvSpPr>
          <p:cNvPr id="5" name="Footer Placeholder 4">
            <a:extLst>
              <a:ext uri="{FF2B5EF4-FFF2-40B4-BE49-F238E27FC236}">
                <a16:creationId xmlns:a16="http://schemas.microsoft.com/office/drawing/2014/main" id="{82728056-5971-4BE1-AF00-108209986793}"/>
              </a:ext>
            </a:extLst>
          </p:cNvPr>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Times New Roman" pitchFamily="18" charset="0"/>
                <a:ea typeface="宋体" pitchFamily="2" charset="-122"/>
                <a:cs typeface="Arial Unicode MS" panose="020B0604020202020204" pitchFamily="34" charset="-122"/>
              </a:defRPr>
            </a:lvl1pPr>
          </a:lstStyle>
          <a:p>
            <a:pPr>
              <a:defRPr/>
            </a:pPr>
            <a:endParaRPr lang="zh-CN" altLang="en-US"/>
          </a:p>
        </p:txBody>
      </p:sp>
      <p:sp>
        <p:nvSpPr>
          <p:cNvPr id="6" name="Slide Number Placeholder 5">
            <a:extLst>
              <a:ext uri="{FF2B5EF4-FFF2-40B4-BE49-F238E27FC236}">
                <a16:creationId xmlns:a16="http://schemas.microsoft.com/office/drawing/2014/main" id="{B06A5D97-F3CD-4A86-AD58-6E39D265FAE6}"/>
              </a:ext>
            </a:extLst>
          </p:cNvPr>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Times New Roman" panose="02020603050405020304" pitchFamily="18" charset="0"/>
                <a:ea typeface="宋体" panose="02010600030101010101" pitchFamily="2" charset="-122"/>
                <a:cs typeface="Arial Unicode MS" panose="020B0604020202020204" pitchFamily="34" charset="-122"/>
              </a:defRPr>
            </a:lvl1pPr>
          </a:lstStyle>
          <a:p>
            <a:pPr>
              <a:defRPr/>
            </a:pPr>
            <a:fld id="{56B500ED-010B-4BC8-8B6C-A4FCCCF39282}" type="slidenum">
              <a:rPr lang="zh-CN" altLang="en-US"/>
              <a:pPr>
                <a:defRPr/>
              </a:pPr>
              <a:t>‹#›</a:t>
            </a:fld>
            <a:endParaRPr lang="en-US" altLang="zh-CN"/>
          </a:p>
        </p:txBody>
      </p:sp>
      <p:sp>
        <p:nvSpPr>
          <p:cNvPr id="1031" name="Rectangle 6">
            <a:extLst>
              <a:ext uri="{FF2B5EF4-FFF2-40B4-BE49-F238E27FC236}">
                <a16:creationId xmlns:a16="http://schemas.microsoft.com/office/drawing/2014/main" id="{EC060945-4CD6-4C37-9CF8-5A97E3D333EA}"/>
              </a:ext>
            </a:extLst>
          </p:cNvPr>
          <p:cNvSpPr>
            <a:spLocks noChangeArrowheads="1"/>
          </p:cNvSpPr>
          <p:nvPr/>
        </p:nvSpPr>
        <p:spPr bwMode="auto">
          <a:xfrm>
            <a:off x="0" y="0"/>
            <a:ext cx="3733800" cy="274638"/>
          </a:xfrm>
          <a:prstGeom prst="rect">
            <a:avLst/>
          </a:prstGeom>
          <a:solidFill>
            <a:srgbClr val="0E4851"/>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Lucida Sans" panose="020B0602030504020204" pitchFamily="34" charset="0"/>
                <a:ea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defRPr>
            </a:lvl9pPr>
          </a:lstStyle>
          <a:p>
            <a:pPr eaLnBrk="1" hangingPunct="1"/>
            <a:r>
              <a:rPr lang="zh-CN" altLang="en-US" sz="1600">
                <a:solidFill>
                  <a:srgbClr val="FFFFFF"/>
                </a:solidFill>
                <a:latin typeface="楷体" panose="02010609060101010101" pitchFamily="49" charset="-122"/>
                <a:ea typeface="楷体" panose="02010609060101010101" pitchFamily="49" charset="-122"/>
                <a:cs typeface="ＭＳ Ｐゴシック" panose="020B0600070205080204" pitchFamily="34" charset="-128"/>
              </a:rPr>
              <a:t>现代信息检索</a:t>
            </a:r>
          </a:p>
        </p:txBody>
      </p:sp>
      <p:sp>
        <p:nvSpPr>
          <p:cNvPr id="8" name="Rectangle 7">
            <a:extLst>
              <a:ext uri="{FF2B5EF4-FFF2-40B4-BE49-F238E27FC236}">
                <a16:creationId xmlns:a16="http://schemas.microsoft.com/office/drawing/2014/main" id="{CA4841D4-DB4C-4E22-8ECC-2BDF09D31FCA}"/>
              </a:ext>
            </a:extLst>
          </p:cNvPr>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en-US" altLang="zh-CN" sz="1600">
                <a:solidFill>
                  <a:srgbClr val="FFFFFF"/>
                </a:solidFill>
                <a:latin typeface="Times New Roman" panose="02020603050405020304" pitchFamily="18" charset="0"/>
                <a:ea typeface="黑体" panose="02010609060101010101" pitchFamily="49" charset="-122"/>
                <a:cs typeface="ＭＳ Ｐゴシック" panose="020B0600070205080204" pitchFamily="34" charset="-128"/>
              </a:rPr>
              <a:t> </a:t>
            </a:r>
          </a:p>
        </p:txBody>
      </p:sp>
      <p:sp>
        <p:nvSpPr>
          <p:cNvPr id="9" name="Rectangle 8">
            <a:extLst>
              <a:ext uri="{FF2B5EF4-FFF2-40B4-BE49-F238E27FC236}">
                <a16:creationId xmlns:a16="http://schemas.microsoft.com/office/drawing/2014/main" id="{DC4A581B-8296-4426-B4F9-55C398EE34DC}"/>
              </a:ext>
            </a:extLst>
          </p:cNvPr>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lvl1pPr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1pPr>
            <a:lvl2pPr marL="742950" indent="-28575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2pPr>
            <a:lvl3pPr marL="11430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3pPr>
            <a:lvl4pPr marL="16002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4pPr>
            <a:lvl5pPr marL="2057400" indent="-228600" eaLnBrk="0" hangingPunct="0">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2"/>
                <a:cs typeface="Arial Unicode MS" panose="020B0604020202020204" pitchFamily="34" charset="-122"/>
              </a:defRPr>
            </a:lvl9pPr>
          </a:lstStyle>
          <a:p>
            <a:pPr eaLnBrk="1" hangingPunct="1">
              <a:defRPr/>
            </a:pPr>
            <a:r>
              <a:rPr lang="zh-CN" altLang="en-US" sz="1600">
                <a:solidFill>
                  <a:srgbClr val="FFFFFF"/>
                </a:solidFill>
                <a:latin typeface="Times New Roman" panose="02020603050405020304" pitchFamily="18" charset="0"/>
                <a:ea typeface="黑体" panose="02010609060101010101" pitchFamily="49" charset="-122"/>
              </a:rPr>
              <a:t> </a:t>
            </a:r>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0" r:id="rId3"/>
    <p:sldLayoutId id="2147484287" r:id="rId4"/>
    <p:sldLayoutId id="2147484288" r:id="rId5"/>
    <p:sldLayoutId id="2147484289" r:id="rId6"/>
    <p:sldLayoutId id="2147484290" r:id="rId7"/>
    <p:sldLayoutId id="2147484281" r:id="rId8"/>
    <p:sldLayoutId id="2147484282" r:id="rId9"/>
    <p:sldLayoutId id="2147484291" r:id="rId10"/>
    <p:sldLayoutId id="2147484283" r:id="rId11"/>
    <p:sldLayoutId id="2147484284" r:id="rId12"/>
  </p:sldLayoutIdLst>
  <p:hf hdr="0" ftr="0" dt="0"/>
  <p:txStyles>
    <p:titleStyle>
      <a:lvl1pPr algn="l" defTabSz="457200" rtl="0" eaLnBrk="0" fontAlgn="base" hangingPunct="0">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0" fontAlgn="base" hangingPunct="0">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itchFamily="18" charset="0"/>
          <a:ea typeface="黑体" pitchFamily="49" charset="-122"/>
          <a:cs typeface="黑体" pitchFamily="49" charset="-122"/>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itchFamily="18" charset="0"/>
          <a:ea typeface="黑体" pitchFamily="49" charset="-122"/>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itchFamily="18" charset="0"/>
          <a:ea typeface="黑体" pitchFamily="49" charset="-122"/>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itchFamily="18" charset="0"/>
          <a:ea typeface="黑体" pitchFamily="49" charset="-122"/>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itchFamily="18" charset="0"/>
          <a:ea typeface="黑体"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hyperlink" Target="http://www.seg.rmit.edu.au/research/research.php?author=4" TargetMode="External"/><Relationship Id="rId2" Type="http://schemas.openxmlformats.org/officeDocument/2006/relationships/hyperlink" Target="http://www.tartarus.org/~martin/PorterStemm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327BE9C-DAAD-464D-8538-D1A5533B9E51}"/>
              </a:ext>
            </a:extLst>
          </p:cNvPr>
          <p:cNvSpPr>
            <a:spLocks noGrp="1"/>
          </p:cNvSpPr>
          <p:nvPr>
            <p:ph type="body" sz="quarter" idx="13"/>
          </p:nvPr>
        </p:nvSpPr>
        <p:spPr>
          <a:xfrm>
            <a:off x="468313" y="1916113"/>
            <a:ext cx="8207375" cy="2046287"/>
          </a:xfrm>
        </p:spPr>
        <p:txBody>
          <a:bodyPr/>
          <a:lstStyle/>
          <a:p>
            <a:pPr marL="0" indent="0" algn="ctr" eaLnBrk="1" hangingPunct="1">
              <a:buFont typeface="+mj-ea"/>
              <a:buNone/>
            </a:pPr>
            <a:r>
              <a:rPr lang="zh-CN" altLang="en-US">
                <a:solidFill>
                  <a:srgbClr val="0E7589"/>
                </a:solidFill>
              </a:rPr>
              <a:t>第</a:t>
            </a:r>
            <a:r>
              <a:rPr lang="en-US" altLang="zh-CN">
                <a:solidFill>
                  <a:srgbClr val="0E7589"/>
                </a:solidFill>
              </a:rPr>
              <a:t>2</a:t>
            </a:r>
            <a:r>
              <a:rPr lang="zh-CN" altLang="en-US">
                <a:solidFill>
                  <a:srgbClr val="0E7589"/>
                </a:solidFill>
              </a:rPr>
              <a:t>讲 词汇表和倒排记录表</a:t>
            </a:r>
            <a:endParaRPr lang="en-US" altLang="zh-CN">
              <a:solidFill>
                <a:srgbClr val="0E7589"/>
              </a:solidFill>
            </a:endParaRPr>
          </a:p>
          <a:p>
            <a:pPr marL="0" indent="0" algn="ctr" eaLnBrk="1" hangingPunct="1">
              <a:buFont typeface="+mj-ea"/>
              <a:buNone/>
            </a:pPr>
            <a:r>
              <a:rPr lang="en-US" altLang="zh-CN">
                <a:solidFill>
                  <a:srgbClr val="0E7589"/>
                </a:solidFill>
              </a:rPr>
              <a:t> The term vocabulary and postings lists</a:t>
            </a:r>
          </a:p>
          <a:p>
            <a:pPr marL="0" indent="0">
              <a:buFont typeface="+mj-ea"/>
              <a:buNone/>
            </a:pPr>
            <a:endParaRPr lang="zh-CN" altLang="en-US">
              <a:solidFill>
                <a:srgbClr val="0E7589"/>
              </a:solidFill>
            </a:endParaRPr>
          </a:p>
        </p:txBody>
      </p:sp>
      <p:sp>
        <p:nvSpPr>
          <p:cNvPr id="16386" name="灯片编号占位符 3">
            <a:extLst>
              <a:ext uri="{FF2B5EF4-FFF2-40B4-BE49-F238E27FC236}">
                <a16:creationId xmlns:a16="http://schemas.microsoft.com/office/drawing/2014/main" id="{8F064594-1B84-40C8-959E-17A8B7613C24}"/>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BCEF541D-210E-42BC-9E10-4717889E600D}"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1</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77FB5158-213E-423B-B23D-E141DE160620}"/>
              </a:ext>
            </a:extLst>
          </p:cNvPr>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rgbClr val="437085"/>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0"/>
              </a:spcBef>
              <a:buClrTx/>
              <a:buFontTx/>
              <a:buNone/>
            </a:pPr>
            <a:fld id="{10B8695C-E0F7-4A16-8F64-9065D8117D1C}" type="slidenum">
              <a:rPr lang="en-US" altLang="zh-CN" sz="1200">
                <a:solidFill>
                  <a:srgbClr val="898989"/>
                </a:solidFill>
                <a:ea typeface="Arial Unicode MS" panose="020B0604020202020204" pitchFamily="34" charset="-128"/>
              </a:rPr>
              <a:pPr algn="r" eaLnBrk="1" hangingPunct="1">
                <a:spcBef>
                  <a:spcPct val="0"/>
                </a:spcBef>
                <a:buClrTx/>
                <a:buFontTx/>
                <a:buNone/>
              </a:pPr>
              <a:t>10</a:t>
            </a:fld>
            <a:endParaRPr lang="en-US" altLang="zh-CN" sz="1200">
              <a:solidFill>
                <a:srgbClr val="898989"/>
              </a:solidFill>
              <a:ea typeface="Arial Unicode MS" panose="020B0604020202020204" pitchFamily="34" charset="-128"/>
            </a:endParaRPr>
          </a:p>
        </p:txBody>
      </p:sp>
      <p:sp>
        <p:nvSpPr>
          <p:cNvPr id="28674" name="Text Box 2">
            <a:extLst>
              <a:ext uri="{FF2B5EF4-FFF2-40B4-BE49-F238E27FC236}">
                <a16:creationId xmlns:a16="http://schemas.microsoft.com/office/drawing/2014/main" id="{B6CEE2A9-5BE1-4D71-935A-F69CDAE6B248}"/>
              </a:ext>
            </a:extLst>
          </p:cNvPr>
          <p:cNvSpPr txBox="1">
            <a:spLocks noChangeArrowheads="1"/>
          </p:cNvSpPr>
          <p:nvPr/>
        </p:nvSpPr>
        <p:spPr bwMode="auto">
          <a:xfrm>
            <a:off x="285750" y="12700"/>
            <a:ext cx="86439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3600">
                <a:cs typeface="Times New Roman" panose="02020603050405020304" pitchFamily="18" charset="0"/>
              </a:rPr>
              <a:t>一个布尔搜索引擎</a:t>
            </a:r>
            <a:r>
              <a:rPr lang="de-DE" altLang="zh-CN" sz="3600">
                <a:cs typeface="Times New Roman" panose="02020603050405020304" pitchFamily="18" charset="0"/>
              </a:rPr>
              <a:t>Westlaw: </a:t>
            </a:r>
            <a:r>
              <a:rPr lang="zh-CN" altLang="en-US" sz="3600">
                <a:cs typeface="Times New Roman" panose="02020603050405020304" pitchFamily="18" charset="0"/>
              </a:rPr>
              <a:t>例子</a:t>
            </a:r>
            <a:endParaRPr lang="de-DE" altLang="zh-CN" sz="3600">
              <a:cs typeface="Times New Roman" panose="02020603050405020304" pitchFamily="18" charset="0"/>
            </a:endParaRPr>
          </a:p>
        </p:txBody>
      </p:sp>
      <p:sp>
        <p:nvSpPr>
          <p:cNvPr id="28675" name="Text Box 3">
            <a:extLst>
              <a:ext uri="{FF2B5EF4-FFF2-40B4-BE49-F238E27FC236}">
                <a16:creationId xmlns:a16="http://schemas.microsoft.com/office/drawing/2014/main" id="{D68FDF21-33CA-4030-8DE3-D80440B67E78}"/>
              </a:ext>
            </a:extLst>
          </p:cNvPr>
          <p:cNvSpPr txBox="1">
            <a:spLocks noChangeArrowheads="1"/>
          </p:cNvSpPr>
          <p:nvPr/>
        </p:nvSpPr>
        <p:spPr bwMode="auto">
          <a:xfrm>
            <a:off x="457200" y="1676400"/>
            <a:ext cx="8215313"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lvl="1" eaLnBrk="1" hangingPunct="1">
              <a:spcBef>
                <a:spcPct val="0"/>
              </a:spcBef>
              <a:buClrTx/>
              <a:buFontTx/>
              <a:buNone/>
            </a:pPr>
            <a:r>
              <a:rPr lang="zh-CN" altLang="en-US">
                <a:solidFill>
                  <a:srgbClr val="000000"/>
                </a:solidFill>
                <a:ea typeface="宋体" panose="02010600030101010101" pitchFamily="2" charset="-122"/>
                <a:cs typeface="Times New Roman" panose="02020603050405020304" pitchFamily="18" charset="0"/>
              </a:rPr>
              <a:t>需求：有关对政府侵权行为进行索赔的诉讼时效</a:t>
            </a:r>
            <a:r>
              <a:rPr lang="en-US" altLang="zh-CN">
                <a:solidFill>
                  <a:srgbClr val="000000"/>
                </a:solidFill>
                <a:ea typeface="宋体" panose="02010600030101010101" pitchFamily="2" charset="-122"/>
                <a:cs typeface="Times New Roman" panose="02020603050405020304" pitchFamily="18" charset="0"/>
              </a:rPr>
              <a:t>(What is the statute of limitations in cases involving the federal tort claims act?</a:t>
            </a:r>
            <a:r>
              <a:rPr lang="zh-CN" altLang="en-US">
                <a:solidFill>
                  <a:srgbClr val="000000"/>
                </a:solidFill>
                <a:ea typeface="宋体" panose="02010600030101010101" pitchFamily="2" charset="-122"/>
                <a:cs typeface="Times New Roman" panose="02020603050405020304" pitchFamily="18" charset="0"/>
              </a:rPr>
              <a:t>）</a:t>
            </a:r>
            <a:endParaRPr lang="en-US" altLang="zh-CN">
              <a:solidFill>
                <a:srgbClr val="000000"/>
              </a:solidFill>
              <a:ea typeface="宋体" panose="02010600030101010101" pitchFamily="2" charset="-122"/>
              <a:cs typeface="Times New Roman" panose="02020603050405020304" pitchFamily="18" charset="0"/>
            </a:endParaRPr>
          </a:p>
          <a:p>
            <a:pPr lvl="1" eaLnBrk="1" hangingPunct="1">
              <a:spcBef>
                <a:spcPct val="0"/>
              </a:spcBef>
              <a:buClrTx/>
              <a:buFontTx/>
              <a:buNone/>
            </a:pPr>
            <a:endParaRPr lang="en-US" altLang="zh-CN">
              <a:solidFill>
                <a:srgbClr val="000000"/>
              </a:solidFill>
              <a:ea typeface="宋体" panose="02010600030101010101" pitchFamily="2" charset="-122"/>
              <a:cs typeface="Times New Roman" panose="02020603050405020304" pitchFamily="18" charset="0"/>
            </a:endParaRPr>
          </a:p>
          <a:p>
            <a:pPr lvl="1" eaLnBrk="1" hangingPunct="1">
              <a:spcBef>
                <a:spcPct val="0"/>
              </a:spcBef>
              <a:buClrTx/>
              <a:buFontTx/>
              <a:buNone/>
            </a:pPr>
            <a:r>
              <a:rPr lang="zh-CN" altLang="en-US">
                <a:ea typeface="宋体" panose="02010600030101010101" pitchFamily="2" charset="-122"/>
                <a:cs typeface="Times New Roman" panose="02020603050405020304" pitchFamily="18" charset="0"/>
              </a:rPr>
              <a:t>查询：</a:t>
            </a:r>
            <a:r>
              <a:rPr lang="zh-CN" altLang="en-US">
                <a:solidFill>
                  <a:srgbClr val="3333CD"/>
                </a:solidFill>
                <a:ea typeface="宋体" panose="02010600030101010101" pitchFamily="2" charset="-122"/>
                <a:cs typeface="Times New Roman" panose="02020603050405020304" pitchFamily="18" charset="0"/>
              </a:rPr>
              <a:t> </a:t>
            </a:r>
            <a:r>
              <a:rPr lang="en-US" altLang="zh-CN">
                <a:solidFill>
                  <a:srgbClr val="3333CD"/>
                </a:solidFill>
                <a:ea typeface="宋体" panose="02010600030101010101" pitchFamily="2" charset="-122"/>
                <a:cs typeface="Times New Roman" panose="02020603050405020304" pitchFamily="18" charset="0"/>
              </a:rPr>
              <a:t>LIMIT! /3 STATUTE ACTION /S FEDERAL /2 TORT /3 CLAIM</a:t>
            </a:r>
          </a:p>
          <a:p>
            <a:pPr lvl="2" eaLnBrk="1" hangingPunct="1">
              <a:spcBef>
                <a:spcPct val="0"/>
              </a:spcBef>
              <a:buClrTx/>
              <a:buFontTx/>
              <a:buNone/>
            </a:pPr>
            <a:endParaRPr lang="en-US" altLang="zh-CN" sz="2400">
              <a:ea typeface="宋体" panose="02010600030101010101" pitchFamily="2" charset="-122"/>
              <a:cs typeface="Times New Roman" panose="02020603050405020304" pitchFamily="18" charset="0"/>
            </a:endParaRPr>
          </a:p>
          <a:p>
            <a:pPr lvl="2" eaLnBrk="1" hangingPunct="1">
              <a:spcBef>
                <a:spcPct val="0"/>
              </a:spcBef>
              <a:buClrTx/>
              <a:buFontTx/>
              <a:buNone/>
            </a:pPr>
            <a:r>
              <a:rPr lang="en-US" altLang="zh-CN" sz="2400">
                <a:ea typeface="宋体" panose="02010600030101010101" pitchFamily="2" charset="-122"/>
                <a:cs typeface="Times New Roman" panose="02020603050405020304" pitchFamily="18" charset="0"/>
              </a:rPr>
              <a:t>/3 = within 3 words, /S = in same sentence</a:t>
            </a:r>
          </a:p>
        </p:txBody>
      </p:sp>
      <p:sp>
        <p:nvSpPr>
          <p:cNvPr id="28676" name="Text Box 4">
            <a:extLst>
              <a:ext uri="{FF2B5EF4-FFF2-40B4-BE49-F238E27FC236}">
                <a16:creationId xmlns:a16="http://schemas.microsoft.com/office/drawing/2014/main" id="{6B2BBBA5-8AB6-48E1-A232-7C3442F1B0BD}"/>
              </a:ext>
            </a:extLst>
          </p:cNvPr>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
                <a:srgbClr val="000000"/>
              </a:buClr>
              <a:buFont typeface="Times New Roman" panose="02020603050405020304" pitchFamily="18" charset="0"/>
              <a:buNone/>
            </a:pPr>
            <a:endParaRPr lang="de-DE" altLang="zh-CN" sz="2400">
              <a:ea typeface="Arial Unicode MS" panose="020B0604020202020204" pitchFamily="34" charset="-128"/>
            </a:endParaRPr>
          </a:p>
        </p:txBody>
      </p:sp>
      <p:sp>
        <p:nvSpPr>
          <p:cNvPr id="28677" name="Slide Number Placeholder 6">
            <a:extLst>
              <a:ext uri="{FF2B5EF4-FFF2-40B4-BE49-F238E27FC236}">
                <a16:creationId xmlns:a16="http://schemas.microsoft.com/office/drawing/2014/main" id="{3A98EBC7-45E9-4250-8CF4-9659531F7E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DAFA3770-2F11-466B-8B7B-363E5AE43C90}"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10</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DB1DDAB2-35AC-499C-83AC-D1B1159D41BE}"/>
              </a:ext>
            </a:extLst>
          </p:cNvPr>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rgbClr val="437085"/>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0"/>
              </a:spcBef>
              <a:buClrTx/>
              <a:buFontTx/>
              <a:buNone/>
            </a:pPr>
            <a:fld id="{026B07EF-7DA3-463C-B03B-D1C50E49424C}" type="slidenum">
              <a:rPr lang="en-US" altLang="zh-CN" sz="1200">
                <a:solidFill>
                  <a:srgbClr val="898989"/>
                </a:solidFill>
                <a:ea typeface="Arial Unicode MS" panose="020B0604020202020204" pitchFamily="34" charset="-128"/>
              </a:rPr>
              <a:pPr algn="r" eaLnBrk="1" hangingPunct="1">
                <a:spcBef>
                  <a:spcPct val="0"/>
                </a:spcBef>
                <a:buClrTx/>
                <a:buFontTx/>
                <a:buNone/>
              </a:pPr>
              <a:t>11</a:t>
            </a:fld>
            <a:endParaRPr lang="en-US" altLang="zh-CN" sz="1200">
              <a:solidFill>
                <a:srgbClr val="898989"/>
              </a:solidFill>
              <a:ea typeface="Arial Unicode MS" panose="020B0604020202020204" pitchFamily="34" charset="-128"/>
            </a:endParaRPr>
          </a:p>
        </p:txBody>
      </p:sp>
      <p:sp>
        <p:nvSpPr>
          <p:cNvPr id="30722" name="Text Box 2">
            <a:extLst>
              <a:ext uri="{FF2B5EF4-FFF2-40B4-BE49-F238E27FC236}">
                <a16:creationId xmlns:a16="http://schemas.microsoft.com/office/drawing/2014/main" id="{4626E494-4A9D-44BB-B1F9-E1150F14A4FD}"/>
              </a:ext>
            </a:extLst>
          </p:cNvPr>
          <p:cNvSpPr txBox="1">
            <a:spLocks noChangeArrowheads="1"/>
          </p:cNvSpPr>
          <p:nvPr/>
        </p:nvSpPr>
        <p:spPr bwMode="auto">
          <a:xfrm>
            <a:off x="285750" y="12700"/>
            <a:ext cx="86439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3600">
                <a:cs typeface="Times New Roman" panose="02020603050405020304" pitchFamily="18" charset="0"/>
              </a:rPr>
              <a:t>Google</a:t>
            </a:r>
            <a:r>
              <a:rPr lang="zh-CN" altLang="en-US" sz="3600">
                <a:cs typeface="Times New Roman" panose="02020603050405020304" pitchFamily="18" charset="0"/>
              </a:rPr>
              <a:t>中是否使用布尔模型？ </a:t>
            </a:r>
          </a:p>
        </p:txBody>
      </p:sp>
      <p:sp>
        <p:nvSpPr>
          <p:cNvPr id="30723" name="Text Box 3">
            <a:extLst>
              <a:ext uri="{FF2B5EF4-FFF2-40B4-BE49-F238E27FC236}">
                <a16:creationId xmlns:a16="http://schemas.microsoft.com/office/drawing/2014/main" id="{6ED8F319-0850-4CF6-8B20-DDF62E188E32}"/>
              </a:ext>
            </a:extLst>
          </p:cNvPr>
          <p:cNvSpPr txBox="1">
            <a:spLocks noChangeArrowheads="1"/>
          </p:cNvSpPr>
          <p:nvPr/>
        </p:nvSpPr>
        <p:spPr bwMode="auto">
          <a:xfrm>
            <a:off x="0" y="1500188"/>
            <a:ext cx="8786813"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lvl="1" eaLnBrk="1" hangingPunct="1">
              <a:spcBef>
                <a:spcPct val="0"/>
              </a:spcBef>
              <a:buClr>
                <a:srgbClr val="336699"/>
              </a:buClr>
            </a:pPr>
            <a:r>
              <a:rPr lang="en-US" altLang="zh-CN">
                <a:ea typeface="Arial Unicode MS" panose="020B0604020202020204" pitchFamily="34" charset="-128"/>
              </a:rPr>
              <a:t> </a:t>
            </a:r>
            <a:r>
              <a:rPr lang="en-US" altLang="zh-CN">
                <a:ea typeface="Arial Unicode MS" panose="020B0604020202020204" pitchFamily="34" charset="-128"/>
                <a:cs typeface="Times New Roman" panose="02020603050405020304" pitchFamily="18" charset="0"/>
              </a:rPr>
              <a:t>Google</a:t>
            </a:r>
            <a:r>
              <a:rPr lang="zh-CN" altLang="en-US">
                <a:ea typeface="宋体" panose="02010600030101010101" pitchFamily="2" charset="-122"/>
                <a:cs typeface="Times New Roman" panose="02020603050405020304" pitchFamily="18" charset="0"/>
              </a:rPr>
              <a:t>默认是与</a:t>
            </a:r>
            <a:r>
              <a:rPr lang="en-US" altLang="zh-CN">
                <a:ea typeface="宋体" panose="02010600030101010101" pitchFamily="2" charset="-122"/>
                <a:cs typeface="Times New Roman" panose="02020603050405020304" pitchFamily="18" charset="0"/>
              </a:rPr>
              <a:t>(AND)</a:t>
            </a:r>
            <a:r>
              <a:rPr lang="zh-CN" altLang="en-US">
                <a:ea typeface="宋体" panose="02010600030101010101" pitchFamily="2" charset="-122"/>
                <a:cs typeface="Times New Roman" panose="02020603050405020304" pitchFamily="18" charset="0"/>
              </a:rPr>
              <a:t>操作，输入查询</a:t>
            </a:r>
            <a:r>
              <a:rPr lang="en-US" altLang="zh-CN">
                <a:ea typeface="宋体" panose="02010600030101010101" pitchFamily="2" charset="-122"/>
                <a:cs typeface="Times New Roman" panose="02020603050405020304" pitchFamily="18" charset="0"/>
              </a:rPr>
              <a:t>[</a:t>
            </a:r>
            <a:r>
              <a:rPr lang="en-US" altLang="zh-CN" i="1">
                <a:ea typeface="宋体" panose="02010600030101010101" pitchFamily="2" charset="-122"/>
                <a:cs typeface="Times New Roman" panose="02020603050405020304" pitchFamily="18" charset="0"/>
              </a:rPr>
              <a:t>w</a:t>
            </a:r>
            <a:r>
              <a:rPr lang="en-US" altLang="zh-CN" baseline="-25000">
                <a:ea typeface="宋体" panose="02010600030101010101" pitchFamily="2" charset="-122"/>
                <a:cs typeface="Times New Roman" panose="02020603050405020304" pitchFamily="18" charset="0"/>
              </a:rPr>
              <a:t>1</a:t>
            </a:r>
            <a:r>
              <a:rPr lang="en-US" altLang="zh-CN" i="1">
                <a:ea typeface="宋体" panose="02010600030101010101" pitchFamily="2" charset="-122"/>
                <a:cs typeface="Times New Roman" panose="02020603050405020304" pitchFamily="18" charset="0"/>
              </a:rPr>
              <a:t> w</a:t>
            </a:r>
            <a:r>
              <a:rPr lang="en-US" altLang="zh-CN" baseline="-25000">
                <a:ea typeface="宋体" panose="02010600030101010101" pitchFamily="2" charset="-122"/>
                <a:cs typeface="Times New Roman" panose="02020603050405020304" pitchFamily="18" charset="0"/>
              </a:rPr>
              <a:t>2</a:t>
            </a:r>
            <a:r>
              <a:rPr lang="en-US" altLang="zh-CN" i="1">
                <a:ea typeface="宋体" panose="02010600030101010101" pitchFamily="2" charset="-122"/>
                <a:cs typeface="Times New Roman" panose="02020603050405020304" pitchFamily="18" charset="0"/>
              </a:rPr>
              <a:t> </a:t>
            </a:r>
            <a:r>
              <a:rPr lang="en-US" altLang="zh-CN">
                <a:ea typeface="宋体" panose="02010600030101010101" pitchFamily="2" charset="-122"/>
                <a:cs typeface="Times New Roman" panose="02020603050405020304" pitchFamily="18" charset="0"/>
              </a:rPr>
              <a:t>. . .</a:t>
            </a:r>
            <a:r>
              <a:rPr lang="en-US" altLang="zh-CN" i="1">
                <a:ea typeface="宋体" panose="02010600030101010101" pitchFamily="2" charset="-122"/>
                <a:cs typeface="Times New Roman" panose="02020603050405020304" pitchFamily="18" charset="0"/>
              </a:rPr>
              <a:t>w</a:t>
            </a:r>
            <a:r>
              <a:rPr lang="en-US" altLang="zh-CN" i="1" baseline="-25000">
                <a:ea typeface="宋体" panose="02010600030101010101" pitchFamily="2" charset="-122"/>
                <a:cs typeface="Times New Roman" panose="02020603050405020304" pitchFamily="18" charset="0"/>
              </a:rPr>
              <a:t>n</a:t>
            </a:r>
            <a:r>
              <a:rPr lang="en-US" altLang="zh-CN">
                <a:ea typeface="宋体" panose="02010600030101010101" pitchFamily="2" charset="-122"/>
                <a:cs typeface="Times New Roman" panose="02020603050405020304" pitchFamily="18" charset="0"/>
              </a:rPr>
              <a:t>]</a:t>
            </a:r>
            <a:r>
              <a:rPr lang="zh-CN" altLang="en-US">
                <a:ea typeface="宋体" panose="02010600030101010101" pitchFamily="2" charset="-122"/>
                <a:cs typeface="Times New Roman" panose="02020603050405020304" pitchFamily="18" charset="0"/>
              </a:rPr>
              <a:t>意味着 </a:t>
            </a:r>
            <a:r>
              <a:rPr lang="en-US" altLang="zh-CN" i="1">
                <a:ea typeface="宋体" panose="02010600030101010101" pitchFamily="2" charset="-122"/>
                <a:cs typeface="Times New Roman" panose="02020603050405020304" pitchFamily="18" charset="0"/>
              </a:rPr>
              <a:t>w</a:t>
            </a:r>
            <a:r>
              <a:rPr lang="en-US" altLang="zh-CN" baseline="-25000">
                <a:ea typeface="宋体" panose="02010600030101010101" pitchFamily="2" charset="-122"/>
                <a:cs typeface="Times New Roman" panose="02020603050405020304" pitchFamily="18" charset="0"/>
              </a:rPr>
              <a:t>1</a:t>
            </a:r>
            <a:r>
              <a:rPr lang="en-US" altLang="zh-CN" i="1">
                <a:ea typeface="宋体" panose="02010600030101010101" pitchFamily="2" charset="-122"/>
                <a:cs typeface="Times New Roman" panose="02020603050405020304" pitchFamily="18" charset="0"/>
              </a:rPr>
              <a:t> </a:t>
            </a:r>
            <a:r>
              <a:rPr lang="en-US" altLang="zh-CN">
                <a:ea typeface="宋体" panose="02010600030101010101" pitchFamily="2" charset="-122"/>
                <a:cs typeface="Times New Roman" panose="02020603050405020304" pitchFamily="18" charset="0"/>
              </a:rPr>
              <a:t>AND</a:t>
            </a:r>
            <a:r>
              <a:rPr lang="en-US" altLang="zh-CN" i="1">
                <a:ea typeface="宋体" panose="02010600030101010101" pitchFamily="2" charset="-122"/>
                <a:cs typeface="Times New Roman" panose="02020603050405020304" pitchFamily="18" charset="0"/>
              </a:rPr>
              <a:t> w</a:t>
            </a:r>
            <a:r>
              <a:rPr lang="en-US" altLang="zh-CN" baseline="-25000">
                <a:ea typeface="宋体" panose="02010600030101010101" pitchFamily="2" charset="-122"/>
                <a:cs typeface="Times New Roman" panose="02020603050405020304" pitchFamily="18" charset="0"/>
              </a:rPr>
              <a:t>2</a:t>
            </a:r>
            <a:r>
              <a:rPr lang="en-US" altLang="zh-CN" i="1">
                <a:ea typeface="宋体" panose="02010600030101010101" pitchFamily="2" charset="-122"/>
                <a:cs typeface="Times New Roman" panose="02020603050405020304" pitchFamily="18" charset="0"/>
              </a:rPr>
              <a:t> </a:t>
            </a:r>
            <a:r>
              <a:rPr lang="en-US" altLang="zh-CN">
                <a:ea typeface="宋体" panose="02010600030101010101" pitchFamily="2" charset="-122"/>
                <a:cs typeface="Times New Roman" panose="02020603050405020304" pitchFamily="18" charset="0"/>
              </a:rPr>
              <a:t>AND</a:t>
            </a:r>
            <a:r>
              <a:rPr lang="en-US" altLang="zh-CN" i="1">
                <a:ea typeface="宋体" panose="02010600030101010101" pitchFamily="2" charset="-122"/>
                <a:cs typeface="Times New Roman" panose="02020603050405020304" pitchFamily="18" charset="0"/>
              </a:rPr>
              <a:t> . . .</a:t>
            </a:r>
            <a:r>
              <a:rPr lang="en-US" altLang="zh-CN">
                <a:ea typeface="宋体" panose="02010600030101010101" pitchFamily="2" charset="-122"/>
                <a:cs typeface="Times New Roman" panose="02020603050405020304" pitchFamily="18" charset="0"/>
              </a:rPr>
              <a:t>AND</a:t>
            </a:r>
            <a:r>
              <a:rPr lang="en-US" altLang="zh-CN" i="1">
                <a:ea typeface="宋体" panose="02010600030101010101" pitchFamily="2" charset="-122"/>
                <a:cs typeface="Times New Roman" panose="02020603050405020304" pitchFamily="18" charset="0"/>
              </a:rPr>
              <a:t> w</a:t>
            </a:r>
            <a:r>
              <a:rPr lang="en-US" altLang="zh-CN" i="1" baseline="-25000">
                <a:ea typeface="宋体" panose="02010600030101010101" pitchFamily="2" charset="-122"/>
                <a:cs typeface="Times New Roman" panose="02020603050405020304" pitchFamily="18" charset="0"/>
              </a:rPr>
              <a:t>n</a:t>
            </a:r>
          </a:p>
          <a:p>
            <a:pPr lvl="1" eaLnBrk="1" hangingPunct="1">
              <a:spcBef>
                <a:spcPct val="0"/>
              </a:spcBef>
              <a:buClr>
                <a:srgbClr val="336699"/>
              </a:buClr>
            </a:pPr>
            <a:endParaRPr lang="en-US" altLang="zh-CN" i="1" baseline="-25000">
              <a:ea typeface="宋体" panose="02010600030101010101" pitchFamily="2" charset="-122"/>
              <a:cs typeface="Times New Roman" panose="02020603050405020304" pitchFamily="18" charset="0"/>
            </a:endParaRPr>
          </a:p>
          <a:p>
            <a:pPr lvl="1" eaLnBrk="1" hangingPunct="1">
              <a:spcBef>
                <a:spcPct val="0"/>
              </a:spcBef>
              <a:buClr>
                <a:srgbClr val="336699"/>
              </a:buClr>
            </a:pPr>
            <a:r>
              <a:rPr lang="zh-CN" altLang="en-US">
                <a:ea typeface="宋体" panose="02010600030101010101" pitchFamily="2" charset="-122"/>
                <a:cs typeface="Times New Roman" panose="02020603050405020304" pitchFamily="18" charset="0"/>
              </a:rPr>
              <a:t>当返回文档不包含某个词</a:t>
            </a:r>
            <a:r>
              <a:rPr lang="en-US" altLang="zh-CN" i="1">
                <a:ea typeface="Arial Unicode MS" panose="020B0604020202020204" pitchFamily="34" charset="-128"/>
                <a:cs typeface="Times New Roman" panose="02020603050405020304" pitchFamily="18" charset="0"/>
              </a:rPr>
              <a:t>wi </a:t>
            </a:r>
            <a:r>
              <a:rPr lang="zh-CN" altLang="en-US" i="1">
                <a:ea typeface="宋体" panose="02010600030101010101" pitchFamily="2" charset="-122"/>
                <a:cs typeface="Arial Unicode MS" panose="020B0604020202020204" pitchFamily="34" charset="-128"/>
              </a:rPr>
              <a:t>时，可能是如下情形</a:t>
            </a:r>
            <a:r>
              <a:rPr lang="en-US" altLang="zh-CN" i="1">
                <a:ea typeface="Arial Unicode MS" panose="020B0604020202020204" pitchFamily="34" charset="-128"/>
                <a:cs typeface="Times New Roman" panose="02020603050405020304" pitchFamily="18" charset="0"/>
              </a:rPr>
              <a:t>:</a:t>
            </a:r>
          </a:p>
          <a:p>
            <a:pPr lvl="2" eaLnBrk="1" hangingPunct="1">
              <a:spcBef>
                <a:spcPct val="0"/>
              </a:spcBef>
              <a:buClr>
                <a:srgbClr val="336699"/>
              </a:buClr>
            </a:pPr>
            <a:r>
              <a:rPr lang="zh-CN" altLang="en-US" sz="2200">
                <a:ea typeface="宋体" panose="02010600030101010101" pitchFamily="2" charset="-122"/>
                <a:cs typeface="Arial Unicode MS" panose="020B0604020202020204" pitchFamily="34" charset="-128"/>
              </a:rPr>
              <a:t>指向该页面的锚文本包含</a:t>
            </a:r>
            <a:r>
              <a:rPr lang="en-US" altLang="zh-CN" i="1">
                <a:ea typeface="宋体" panose="02010600030101010101" pitchFamily="2" charset="-122"/>
                <a:cs typeface="Arial Unicode MS" panose="020B0604020202020204" pitchFamily="34" charset="-128"/>
              </a:rPr>
              <a:t>wi</a:t>
            </a:r>
            <a:endParaRPr lang="de-DE" altLang="zh-CN" sz="2200">
              <a:ea typeface="Arial Unicode MS" panose="020B0604020202020204" pitchFamily="34" charset="-128"/>
              <a:cs typeface="Times New Roman" panose="02020603050405020304" pitchFamily="18" charset="0"/>
            </a:endParaRPr>
          </a:p>
          <a:p>
            <a:pPr lvl="2" eaLnBrk="1" hangingPunct="1">
              <a:spcBef>
                <a:spcPct val="0"/>
              </a:spcBef>
              <a:buClr>
                <a:srgbClr val="336699"/>
              </a:buClr>
            </a:pPr>
            <a:r>
              <a:rPr lang="zh-CN" altLang="en-US" sz="2200">
                <a:ea typeface="宋体" panose="02010600030101010101" pitchFamily="2" charset="-122"/>
                <a:cs typeface="Arial Unicode MS" panose="020B0604020202020204" pitchFamily="34" charset="-128"/>
              </a:rPr>
              <a:t>页面包含</a:t>
            </a:r>
            <a:r>
              <a:rPr lang="zh-CN" altLang="en-US" sz="2200">
                <a:ea typeface="Arial Unicode MS" panose="020B0604020202020204" pitchFamily="34" charset="-128"/>
                <a:cs typeface="Times New Roman" panose="02020603050405020304" pitchFamily="18" charset="0"/>
              </a:rPr>
              <a:t> </a:t>
            </a:r>
            <a:r>
              <a:rPr lang="en-US" altLang="zh-CN" sz="2200" i="1">
                <a:ea typeface="Arial Unicode MS" panose="020B0604020202020204" pitchFamily="34" charset="-128"/>
                <a:cs typeface="Times New Roman" panose="02020603050405020304" pitchFamily="18" charset="0"/>
              </a:rPr>
              <a:t>w</a:t>
            </a:r>
            <a:r>
              <a:rPr lang="en-US" altLang="zh-CN" sz="2200" i="1" baseline="-25000">
                <a:ea typeface="Arial Unicode MS" panose="020B0604020202020204" pitchFamily="34" charset="-128"/>
                <a:cs typeface="Times New Roman" panose="02020603050405020304" pitchFamily="18" charset="0"/>
              </a:rPr>
              <a:t>i</a:t>
            </a:r>
            <a:r>
              <a:rPr lang="en-US" altLang="zh-CN" sz="2200" i="1">
                <a:ea typeface="Arial Unicode MS" panose="020B0604020202020204" pitchFamily="34" charset="-128"/>
                <a:cs typeface="Times New Roman" panose="02020603050405020304" pitchFamily="18" charset="0"/>
              </a:rPr>
              <a:t> </a:t>
            </a:r>
            <a:r>
              <a:rPr lang="zh-CN" altLang="en-US" sz="2200">
                <a:ea typeface="宋体" panose="02010600030101010101" pitchFamily="2" charset="-122"/>
                <a:cs typeface="Arial Unicode MS" panose="020B0604020202020204" pitchFamily="34" charset="-128"/>
              </a:rPr>
              <a:t>的变形</a:t>
            </a:r>
            <a:r>
              <a:rPr lang="en-US" altLang="zh-CN" sz="2200">
                <a:ea typeface="Arial Unicode MS" panose="020B0604020202020204" pitchFamily="34" charset="-128"/>
                <a:cs typeface="Times New Roman" panose="02020603050405020304" pitchFamily="18" charset="0"/>
              </a:rPr>
              <a:t>(</a:t>
            </a:r>
            <a:r>
              <a:rPr lang="zh-CN" altLang="en-US" sz="2200">
                <a:ea typeface="宋体" panose="02010600030101010101" pitchFamily="2" charset="-122"/>
                <a:cs typeface="Arial Unicode MS" panose="020B0604020202020204" pitchFamily="34" charset="-128"/>
              </a:rPr>
              <a:t>不同形态的同一词，拼写校对，同义等等</a:t>
            </a:r>
            <a:r>
              <a:rPr lang="de-DE" altLang="zh-CN" sz="2200">
                <a:ea typeface="Arial Unicode MS" panose="020B0604020202020204" pitchFamily="34" charset="-128"/>
                <a:cs typeface="Times New Roman" panose="02020603050405020304" pitchFamily="18" charset="0"/>
              </a:rPr>
              <a:t>)</a:t>
            </a:r>
          </a:p>
          <a:p>
            <a:pPr lvl="2" eaLnBrk="1" hangingPunct="1">
              <a:spcBef>
                <a:spcPct val="0"/>
              </a:spcBef>
              <a:buClr>
                <a:srgbClr val="336699"/>
              </a:buClr>
            </a:pPr>
            <a:r>
              <a:rPr lang="zh-CN" altLang="en-US" sz="2200">
                <a:ea typeface="宋体" panose="02010600030101010101" pitchFamily="2" charset="-122"/>
                <a:cs typeface="Arial Unicode MS" panose="020B0604020202020204" pitchFamily="34" charset="-128"/>
              </a:rPr>
              <a:t>长查询</a:t>
            </a:r>
            <a:r>
              <a:rPr lang="de-DE" altLang="zh-CN" sz="2200">
                <a:ea typeface="Arial Unicode MS" panose="020B0604020202020204" pitchFamily="34" charset="-128"/>
                <a:cs typeface="Times New Roman" panose="02020603050405020304" pitchFamily="18" charset="0"/>
              </a:rPr>
              <a:t> (</a:t>
            </a:r>
            <a:r>
              <a:rPr lang="de-DE" altLang="zh-CN" sz="2200" i="1">
                <a:ea typeface="Arial Unicode MS" panose="020B0604020202020204" pitchFamily="34" charset="-128"/>
                <a:cs typeface="Times New Roman" panose="02020603050405020304" pitchFamily="18" charset="0"/>
              </a:rPr>
              <a:t>n </a:t>
            </a:r>
            <a:r>
              <a:rPr lang="de-DE" altLang="zh-CN" sz="2200">
                <a:ea typeface="Arial Unicode MS" panose="020B0604020202020204" pitchFamily="34" charset="-128"/>
                <a:cs typeface="Times New Roman" panose="02020603050405020304" pitchFamily="18" charset="0"/>
              </a:rPr>
              <a:t>large)</a:t>
            </a:r>
          </a:p>
          <a:p>
            <a:pPr lvl="2" eaLnBrk="1" hangingPunct="1">
              <a:spcBef>
                <a:spcPct val="0"/>
              </a:spcBef>
              <a:buClr>
                <a:srgbClr val="336699"/>
              </a:buClr>
            </a:pPr>
            <a:r>
              <a:rPr lang="zh-CN" altLang="en-US" sz="2200">
                <a:ea typeface="宋体" panose="02010600030101010101" pitchFamily="2" charset="-122"/>
                <a:cs typeface="Arial Unicode MS" panose="020B0604020202020204" pitchFamily="34" charset="-128"/>
              </a:rPr>
              <a:t>布尔表达式返回的结果少</a:t>
            </a:r>
            <a:endParaRPr lang="zh-CN" altLang="en-US" sz="2200">
              <a:ea typeface="Arial Unicode MS" panose="020B0604020202020204" pitchFamily="34" charset="-128"/>
              <a:cs typeface="Times New Roman" panose="02020603050405020304" pitchFamily="18" charset="0"/>
            </a:endParaRPr>
          </a:p>
          <a:p>
            <a:pPr lvl="1" eaLnBrk="1" hangingPunct="1">
              <a:spcBef>
                <a:spcPct val="0"/>
              </a:spcBef>
              <a:buClr>
                <a:srgbClr val="336699"/>
              </a:buClr>
            </a:pPr>
            <a:endParaRPr lang="en-US" altLang="zh-CN">
              <a:ea typeface="宋体" panose="02010600030101010101" pitchFamily="2" charset="-122"/>
              <a:cs typeface="Arial Unicode MS" panose="020B0604020202020204" pitchFamily="34" charset="-128"/>
            </a:endParaRPr>
          </a:p>
          <a:p>
            <a:pPr lvl="1" eaLnBrk="1" hangingPunct="1">
              <a:spcBef>
                <a:spcPct val="0"/>
              </a:spcBef>
              <a:buClr>
                <a:srgbClr val="336699"/>
              </a:buClr>
            </a:pPr>
            <a:r>
              <a:rPr lang="zh-CN" altLang="en-US">
                <a:ea typeface="宋体" panose="02010600030101010101" pitchFamily="2" charset="-122"/>
                <a:cs typeface="Arial Unicode MS" panose="020B0604020202020204" pitchFamily="34" charset="-128"/>
              </a:rPr>
              <a:t>简单的布尔检索 </a:t>
            </a:r>
            <a:r>
              <a:rPr lang="en-US" altLang="zh-CN">
                <a:ea typeface="Arial Unicode MS" panose="020B0604020202020204" pitchFamily="34" charset="-128"/>
                <a:cs typeface="Times New Roman" panose="02020603050405020304" pitchFamily="18" charset="0"/>
              </a:rPr>
              <a:t>vs. </a:t>
            </a:r>
            <a:r>
              <a:rPr lang="zh-CN" altLang="en-US">
                <a:ea typeface="宋体" panose="02010600030101010101" pitchFamily="2" charset="-122"/>
                <a:cs typeface="Arial Unicode MS" panose="020B0604020202020204" pitchFamily="34" charset="-128"/>
              </a:rPr>
              <a:t>结果的排序</a:t>
            </a:r>
            <a:endParaRPr lang="zh-CN" altLang="en-US">
              <a:ea typeface="Arial Unicode MS" panose="020B0604020202020204" pitchFamily="34" charset="-128"/>
              <a:cs typeface="Times New Roman" panose="02020603050405020304" pitchFamily="18" charset="0"/>
            </a:endParaRPr>
          </a:p>
          <a:p>
            <a:pPr lvl="2" eaLnBrk="1" hangingPunct="1">
              <a:spcBef>
                <a:spcPct val="0"/>
              </a:spcBef>
              <a:buClr>
                <a:srgbClr val="336699"/>
              </a:buClr>
            </a:pPr>
            <a:r>
              <a:rPr lang="zh-CN" altLang="en-US" sz="2200">
                <a:ea typeface="宋体" panose="02010600030101010101" pitchFamily="2" charset="-122"/>
                <a:cs typeface="Arial Unicode MS" panose="020B0604020202020204" pitchFamily="34" charset="-128"/>
              </a:rPr>
              <a:t>简单的布尔检索只返回匹配上的文档，不考虑结果顺序</a:t>
            </a:r>
            <a:endParaRPr lang="de-DE" altLang="zh-CN" sz="2200">
              <a:ea typeface="Arial Unicode MS" panose="020B0604020202020204" pitchFamily="34" charset="-128"/>
              <a:cs typeface="Times New Roman" panose="02020603050405020304" pitchFamily="18" charset="0"/>
            </a:endParaRPr>
          </a:p>
          <a:p>
            <a:pPr lvl="2" eaLnBrk="1" hangingPunct="1">
              <a:spcBef>
                <a:spcPct val="0"/>
              </a:spcBef>
              <a:buClr>
                <a:srgbClr val="336699"/>
              </a:buClr>
            </a:pPr>
            <a:r>
              <a:rPr lang="en-US" altLang="zh-CN" sz="2200">
                <a:ea typeface="宋体" panose="02010600030101010101" pitchFamily="2" charset="-122"/>
                <a:cs typeface="Arial Unicode MS" panose="020B0604020202020204" pitchFamily="34" charset="-128"/>
              </a:rPr>
              <a:t>Google</a:t>
            </a:r>
            <a:r>
              <a:rPr lang="zh-CN" altLang="en-US" sz="2200">
                <a:ea typeface="宋体" panose="02010600030101010101" pitchFamily="2" charset="-122"/>
                <a:cs typeface="Arial Unicode MS" panose="020B0604020202020204" pitchFamily="34" charset="-128"/>
              </a:rPr>
              <a:t>和其他大部分精心设计的布尔引擎均对结果进行排序，以使好的结果排在差的结果的前面</a:t>
            </a:r>
            <a:endParaRPr lang="zh-CN" altLang="en-US" sz="2200">
              <a:ea typeface="Arial Unicode MS" panose="020B0604020202020204" pitchFamily="34" charset="-128"/>
              <a:cs typeface="Times New Roman" panose="02020603050405020304" pitchFamily="18" charset="0"/>
            </a:endParaRPr>
          </a:p>
        </p:txBody>
      </p:sp>
      <p:sp>
        <p:nvSpPr>
          <p:cNvPr id="30724" name="Text Box 4">
            <a:extLst>
              <a:ext uri="{FF2B5EF4-FFF2-40B4-BE49-F238E27FC236}">
                <a16:creationId xmlns:a16="http://schemas.microsoft.com/office/drawing/2014/main" id="{5EB9D100-81CD-4252-AE17-FB50B35ECCEC}"/>
              </a:ext>
            </a:extLst>
          </p:cNvPr>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
                <a:srgbClr val="000000"/>
              </a:buClr>
              <a:buFont typeface="Times New Roman" panose="02020603050405020304" pitchFamily="18" charset="0"/>
              <a:buNone/>
            </a:pPr>
            <a:endParaRPr lang="de-DE" altLang="zh-CN" sz="2400">
              <a:ea typeface="Arial Unicode MS" panose="020B0604020202020204" pitchFamily="34" charset="-128"/>
            </a:endParaRPr>
          </a:p>
        </p:txBody>
      </p:sp>
      <p:sp>
        <p:nvSpPr>
          <p:cNvPr id="30725" name="Slide Number Placeholder 6">
            <a:extLst>
              <a:ext uri="{FF2B5EF4-FFF2-40B4-BE49-F238E27FC236}">
                <a16:creationId xmlns:a16="http://schemas.microsoft.com/office/drawing/2014/main" id="{6CE476B7-E66C-4768-BDC8-EBD301656D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FA3A64D4-F1E1-4424-985E-45C22CDA3667}"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11</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6B530BB-960B-475A-946E-D91188251019}"/>
              </a:ext>
            </a:extLst>
          </p:cNvPr>
          <p:cNvSpPr>
            <a:spLocks noGrp="1"/>
          </p:cNvSpPr>
          <p:nvPr>
            <p:ph type="title"/>
          </p:nvPr>
        </p:nvSpPr>
        <p:spPr/>
        <p:txBody>
          <a:bodyPr/>
          <a:lstStyle/>
          <a:p>
            <a:pPr eaLnBrk="1" hangingPunct="1"/>
            <a:r>
              <a:rPr lang="zh-CN" altLang="en-US"/>
              <a:t>本讲的内容</a:t>
            </a:r>
            <a:endParaRPr lang="en-US" altLang="zh-CN"/>
          </a:p>
        </p:txBody>
      </p:sp>
      <p:sp>
        <p:nvSpPr>
          <p:cNvPr id="32770" name="Rectangle 3">
            <a:extLst>
              <a:ext uri="{FF2B5EF4-FFF2-40B4-BE49-F238E27FC236}">
                <a16:creationId xmlns:a16="http://schemas.microsoft.com/office/drawing/2014/main" id="{2F3424BC-0E04-435C-A65E-C5A7D3D14545}"/>
              </a:ext>
            </a:extLst>
          </p:cNvPr>
          <p:cNvSpPr>
            <a:spLocks noGrp="1"/>
          </p:cNvSpPr>
          <p:nvPr>
            <p:ph idx="1"/>
          </p:nvPr>
        </p:nvSpPr>
        <p:spPr/>
        <p:txBody>
          <a:bodyPr/>
          <a:lstStyle/>
          <a:p>
            <a:pPr eaLnBrk="1" hangingPunct="1"/>
            <a:r>
              <a:rPr lang="zh-CN" altLang="en-US">
                <a:ea typeface="宋体" panose="02010600030101010101" pitchFamily="2" charset="-122"/>
              </a:rPr>
              <a:t>索引构建过程</a:t>
            </a:r>
            <a:r>
              <a:rPr lang="en-US" altLang="zh-CN">
                <a:ea typeface="宋体" panose="02010600030101010101" pitchFamily="2" charset="-122"/>
              </a:rPr>
              <a:t>(</a:t>
            </a:r>
            <a:r>
              <a:rPr lang="zh-CN" altLang="en-US">
                <a:ea typeface="宋体" panose="02010600030101010101" pitchFamily="2" charset="-122"/>
              </a:rPr>
              <a:t>特别是预处理）</a:t>
            </a:r>
            <a:endParaRPr lang="en-US" altLang="zh-CN">
              <a:ea typeface="宋体" panose="02010600030101010101" pitchFamily="2" charset="-122"/>
            </a:endParaRPr>
          </a:p>
          <a:p>
            <a:pPr eaLnBrk="1" hangingPunct="1"/>
            <a:r>
              <a:rPr lang="zh-CN" altLang="en-US">
                <a:ea typeface="宋体" panose="02010600030101010101" pitchFamily="2" charset="-122"/>
              </a:rPr>
              <a:t>如何对索引文档进行处理来得到词典</a:t>
            </a:r>
            <a:endParaRPr lang="en-US" altLang="zh-CN">
              <a:ea typeface="宋体" panose="02010600030101010101" pitchFamily="2" charset="-122"/>
            </a:endParaRPr>
          </a:p>
          <a:p>
            <a:pPr lvl="1" eaLnBrk="1" hangingPunct="1"/>
            <a:r>
              <a:rPr lang="zh-CN" altLang="en-US">
                <a:ea typeface="宋体" panose="02010600030101010101" pitchFamily="2" charset="-122"/>
              </a:rPr>
              <a:t>理解文档</a:t>
            </a:r>
            <a:r>
              <a:rPr lang="en-US" altLang="zh-CN">
                <a:ea typeface="宋体" panose="02010600030101010101" pitchFamily="2" charset="-122"/>
              </a:rPr>
              <a:t>(document)</a:t>
            </a:r>
            <a:r>
              <a:rPr lang="zh-CN" altLang="en-US">
                <a:ea typeface="宋体" panose="02010600030101010101" pitchFamily="2" charset="-122"/>
              </a:rPr>
              <a:t>的概念</a:t>
            </a:r>
            <a:endParaRPr lang="en-US" altLang="zh-CN">
              <a:ea typeface="宋体" panose="02010600030101010101" pitchFamily="2" charset="-122"/>
            </a:endParaRPr>
          </a:p>
          <a:p>
            <a:pPr lvl="1" eaLnBrk="1" hangingPunct="1"/>
            <a:r>
              <a:rPr lang="zh-CN" altLang="en-US">
                <a:ea typeface="宋体" panose="02010600030101010101" pitchFamily="2" charset="-122"/>
              </a:rPr>
              <a:t>词条化</a:t>
            </a:r>
            <a:r>
              <a:rPr lang="en-US" altLang="zh-CN">
                <a:ea typeface="宋体" panose="02010600030101010101" pitchFamily="2" charset="-122"/>
              </a:rPr>
              <a:t>(Tokenization)</a:t>
            </a:r>
            <a:r>
              <a:rPr lang="zh-CN" altLang="en-US">
                <a:ea typeface="宋体" panose="02010600030101010101" pitchFamily="2" charset="-122"/>
              </a:rPr>
              <a:t>，理解词条</a:t>
            </a:r>
            <a:r>
              <a:rPr lang="en-US" altLang="zh-CN">
                <a:ea typeface="宋体" panose="02010600030101010101" pitchFamily="2" charset="-122"/>
              </a:rPr>
              <a:t>(token)</a:t>
            </a:r>
            <a:r>
              <a:rPr lang="zh-CN" altLang="en-US">
                <a:ea typeface="宋体" panose="02010600030101010101" pitchFamily="2" charset="-122"/>
              </a:rPr>
              <a:t>的概念</a:t>
            </a:r>
            <a:endParaRPr lang="en-US" altLang="zh-CN">
              <a:ea typeface="宋体" panose="02010600030101010101" pitchFamily="2" charset="-122"/>
            </a:endParaRPr>
          </a:p>
          <a:p>
            <a:pPr lvl="1" eaLnBrk="1" hangingPunct="1"/>
            <a:r>
              <a:rPr lang="zh-CN" altLang="en-US">
                <a:ea typeface="宋体" panose="02010600030101010101" pitchFamily="2" charset="-122"/>
              </a:rPr>
              <a:t>词项生成，理解词项</a:t>
            </a:r>
            <a:r>
              <a:rPr lang="en-US" altLang="zh-CN">
                <a:ea typeface="宋体" panose="02010600030101010101" pitchFamily="2" charset="-122"/>
              </a:rPr>
              <a:t>(term)</a:t>
            </a:r>
            <a:r>
              <a:rPr lang="zh-CN" altLang="en-US">
                <a:ea typeface="宋体" panose="02010600030101010101" pitchFamily="2" charset="-122"/>
              </a:rPr>
              <a:t>的概念</a:t>
            </a:r>
            <a:endParaRPr lang="en-US" altLang="zh-CN">
              <a:ea typeface="宋体" panose="02010600030101010101" pitchFamily="2" charset="-122"/>
            </a:endParaRPr>
          </a:p>
          <a:p>
            <a:pPr eaLnBrk="1" hangingPunct="1"/>
            <a:r>
              <a:rPr lang="zh-CN" altLang="en-US">
                <a:ea typeface="宋体" panose="02010600030101010101" pitchFamily="2" charset="-122"/>
              </a:rPr>
              <a:t>倒排记录表</a:t>
            </a:r>
            <a:endParaRPr lang="en-US" altLang="zh-CN">
              <a:ea typeface="宋体" panose="02010600030101010101" pitchFamily="2" charset="-122"/>
            </a:endParaRPr>
          </a:p>
          <a:p>
            <a:pPr lvl="1" eaLnBrk="1" hangingPunct="1"/>
            <a:r>
              <a:rPr lang="zh-CN" altLang="en-US">
                <a:ea typeface="宋体" panose="02010600030101010101" pitchFamily="2" charset="-122"/>
              </a:rPr>
              <a:t>更快的合并算法</a:t>
            </a:r>
            <a:r>
              <a:rPr lang="en-US" altLang="zh-CN">
                <a:ea typeface="宋体" panose="02010600030101010101" pitchFamily="2" charset="-122"/>
              </a:rPr>
              <a:t>: </a:t>
            </a:r>
            <a:r>
              <a:rPr lang="zh-CN" altLang="en-US">
                <a:ea typeface="宋体" panose="02010600030101010101" pitchFamily="2" charset="-122"/>
              </a:rPr>
              <a:t>跳表法</a:t>
            </a:r>
            <a:r>
              <a:rPr lang="en-US" altLang="zh-CN">
                <a:ea typeface="宋体" panose="02010600030101010101" pitchFamily="2" charset="-122"/>
              </a:rPr>
              <a:t>(skip list)</a:t>
            </a:r>
          </a:p>
          <a:p>
            <a:pPr lvl="1" eaLnBrk="1" hangingPunct="1"/>
            <a:r>
              <a:rPr lang="zh-CN" altLang="en-US">
                <a:ea typeface="宋体" panose="02010600030101010101" pitchFamily="2" charset="-122"/>
              </a:rPr>
              <a:t>短语查询的处理及带位置信息的倒排索引</a:t>
            </a:r>
            <a:endParaRPr lang="en-US" altLang="zh-CN">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B92FE309-EC6A-4EAC-BFAA-D17E95767752}"/>
              </a:ext>
            </a:extLst>
          </p:cNvPr>
          <p:cNvSpPr>
            <a:spLocks noGrp="1"/>
          </p:cNvSpPr>
          <p:nvPr>
            <p:ph type="title"/>
          </p:nvPr>
        </p:nvSpPr>
        <p:spPr/>
        <p:txBody>
          <a:bodyPr/>
          <a:lstStyle/>
          <a:p>
            <a:pPr eaLnBrk="1" hangingPunct="1"/>
            <a:r>
              <a:rPr lang="zh-CN" altLang="en-US"/>
              <a:t>提纲</a:t>
            </a:r>
            <a:endParaRPr lang="de-DE" altLang="zh-CN"/>
          </a:p>
        </p:txBody>
      </p:sp>
      <p:sp>
        <p:nvSpPr>
          <p:cNvPr id="33794" name="Slide Number Placeholder 3">
            <a:extLst>
              <a:ext uri="{FF2B5EF4-FFF2-40B4-BE49-F238E27FC236}">
                <a16:creationId xmlns:a16="http://schemas.microsoft.com/office/drawing/2014/main" id="{F5AB9379-8965-4E23-81F6-F12EA42D31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480BE8E6-A122-48AC-838F-97A533C11E11}"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13</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33795" name="Text Box 3">
            <a:extLst>
              <a:ext uri="{FF2B5EF4-FFF2-40B4-BE49-F238E27FC236}">
                <a16:creationId xmlns:a16="http://schemas.microsoft.com/office/drawing/2014/main" id="{57162722-B97C-4A8A-B72A-FF3F2BCE8978}"/>
              </a:ext>
            </a:extLst>
          </p:cNvPr>
          <p:cNvSpPr txBox="1">
            <a:spLocks noChangeArrowheads="1"/>
          </p:cNvSpPr>
          <p:nvPr/>
        </p:nvSpPr>
        <p:spPr bwMode="auto">
          <a:xfrm>
            <a:off x="357188" y="1428750"/>
            <a:ext cx="82867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BDD3E9"/>
              </a:buClr>
              <a:buSzPct val="70000"/>
              <a:buFont typeface="Calibri" panose="020F0502020204030204" pitchFamily="34" charset="0"/>
              <a:buChar char="❶"/>
            </a:pPr>
            <a:r>
              <a:rPr lang="zh-CN" altLang="en-US" sz="3200">
                <a:solidFill>
                  <a:srgbClr val="BDD3E9"/>
                </a:solidFill>
                <a:ea typeface="Arial Unicode MS" panose="020B0604020202020204" pitchFamily="34" charset="-128"/>
              </a:rPr>
              <a:t>上一讲回顾 </a:t>
            </a:r>
          </a:p>
          <a:p>
            <a:pPr eaLnBrk="1" hangingPunct="1">
              <a:lnSpc>
                <a:spcPct val="150000"/>
              </a:lnSpc>
              <a:spcBef>
                <a:spcPts val="700"/>
              </a:spcBef>
              <a:buClr>
                <a:srgbClr val="336699"/>
              </a:buClr>
              <a:buSzPct val="70000"/>
              <a:buFont typeface="Calibri" panose="020F0502020204030204" pitchFamily="34" charset="0"/>
              <a:buChar char="❷"/>
            </a:pPr>
            <a:r>
              <a:rPr lang="zh-CN" altLang="en-US" sz="3200">
                <a:solidFill>
                  <a:srgbClr val="336699"/>
                </a:solidFill>
                <a:ea typeface="Arial Unicode MS" panose="020B0604020202020204" pitchFamily="34" charset="-128"/>
              </a:rPr>
              <a:t>文档</a:t>
            </a:r>
          </a:p>
          <a:p>
            <a:pPr eaLnBrk="1" hangingPunct="1">
              <a:lnSpc>
                <a:spcPct val="150000"/>
              </a:lnSpc>
              <a:spcBef>
                <a:spcPts val="700"/>
              </a:spcBef>
              <a:buClr>
                <a:srgbClr val="BDD3E9"/>
              </a:buClr>
              <a:buSzPct val="70000"/>
              <a:buFont typeface="Calibri" panose="020F0502020204030204" pitchFamily="34" charset="0"/>
              <a:buChar char="❸"/>
            </a:pPr>
            <a:r>
              <a:rPr lang="zh-CN" altLang="en-US" sz="3200">
                <a:solidFill>
                  <a:srgbClr val="BDD3E9"/>
                </a:solidFill>
                <a:ea typeface="Arial Unicode MS" panose="020B0604020202020204" pitchFamily="34" charset="-128"/>
              </a:rPr>
              <a:t>词项</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通常做法</a:t>
            </a:r>
            <a:r>
              <a:rPr lang="en-US" altLang="zh-CN">
                <a:solidFill>
                  <a:srgbClr val="F5F4ED"/>
                </a:solidFill>
                <a:ea typeface="Arial Unicode MS" panose="020B0604020202020204" pitchFamily="34" charset="-128"/>
              </a:rPr>
              <a:t>+</a:t>
            </a:r>
            <a:r>
              <a:rPr lang="zh-CN" altLang="en-US">
                <a:solidFill>
                  <a:srgbClr val="F5F4ED"/>
                </a:solidFill>
                <a:ea typeface="Arial Unicode MS" panose="020B0604020202020204" pitchFamily="34" charset="-128"/>
              </a:rPr>
              <a:t>非英语处理</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英语</a:t>
            </a:r>
          </a:p>
          <a:p>
            <a:pPr eaLnBrk="1" hangingPunct="1">
              <a:lnSpc>
                <a:spcPct val="150000"/>
              </a:lnSpc>
              <a:spcBef>
                <a:spcPts val="700"/>
              </a:spcBef>
              <a:buClr>
                <a:srgbClr val="BDD3E9"/>
              </a:buClr>
              <a:buSzPct val="70000"/>
              <a:buFont typeface="Calibri" panose="020F0502020204030204" pitchFamily="34" charset="0"/>
              <a:buChar char="❹"/>
            </a:pPr>
            <a:r>
              <a:rPr lang="zh-CN" altLang="en-US" sz="3200">
                <a:solidFill>
                  <a:srgbClr val="BDD3E9"/>
                </a:solidFill>
                <a:ea typeface="Arial Unicode MS" panose="020B0604020202020204" pitchFamily="34" charset="-128"/>
              </a:rPr>
              <a:t>跳表指针</a:t>
            </a:r>
          </a:p>
          <a:p>
            <a:pPr eaLnBrk="1" hangingPunct="1">
              <a:lnSpc>
                <a:spcPct val="150000"/>
              </a:lnSpc>
              <a:spcBef>
                <a:spcPts val="700"/>
              </a:spcBef>
              <a:buClr>
                <a:srgbClr val="BDD3E9"/>
              </a:buClr>
              <a:buSzPct val="70000"/>
              <a:buFont typeface="Calibri" panose="020F0502020204030204" pitchFamily="34" charset="0"/>
              <a:buChar char="❺"/>
            </a:pPr>
            <a:r>
              <a:rPr lang="zh-CN" altLang="en-US" sz="3200">
                <a:solidFill>
                  <a:srgbClr val="BDD3E9"/>
                </a:solidFill>
                <a:ea typeface="Arial Unicode MS" panose="020B0604020202020204" pitchFamily="34" charset="-128"/>
              </a:rPr>
              <a:t>短语查询</a:t>
            </a:r>
            <a:endParaRPr lang="zh-CN" altLang="en-US" sz="3200">
              <a:solidFill>
                <a:srgbClr val="336699"/>
              </a:solidFill>
              <a:ea typeface="Arial Unicode MS" panose="020B0604020202020204" pitchFamily="34" charset="-128"/>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a:extLst>
              <a:ext uri="{FF2B5EF4-FFF2-40B4-BE49-F238E27FC236}">
                <a16:creationId xmlns:a16="http://schemas.microsoft.com/office/drawing/2014/main" id="{F8205CD6-2983-45C4-8F50-5C50E8B19B5D}"/>
              </a:ext>
            </a:extLst>
          </p:cNvPr>
          <p:cNvGrpSpPr>
            <a:grpSpLocks/>
          </p:cNvGrpSpPr>
          <p:nvPr/>
        </p:nvGrpSpPr>
        <p:grpSpPr bwMode="auto">
          <a:xfrm>
            <a:off x="746125" y="2736850"/>
            <a:ext cx="8285163" cy="1114425"/>
            <a:chOff x="470" y="1724"/>
            <a:chExt cx="5219" cy="702"/>
          </a:xfrm>
        </p:grpSpPr>
        <p:sp>
          <p:nvSpPr>
            <p:cNvPr id="34865" name="AutoShape 13">
              <a:extLst>
                <a:ext uri="{FF2B5EF4-FFF2-40B4-BE49-F238E27FC236}">
                  <a16:creationId xmlns:a16="http://schemas.microsoft.com/office/drawing/2014/main" id="{9CBFF6B4-331E-469A-9D96-B83DEAD47DAD}"/>
                </a:ext>
              </a:extLst>
            </p:cNvPr>
            <p:cNvSpPr>
              <a:spLocks noChangeArrowheads="1"/>
            </p:cNvSpPr>
            <p:nvPr/>
          </p:nvSpPr>
          <p:spPr bwMode="auto">
            <a:xfrm>
              <a:off x="2112" y="1724"/>
              <a:ext cx="913" cy="322"/>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Tokenizer</a:t>
              </a:r>
            </a:p>
          </p:txBody>
        </p:sp>
        <p:sp>
          <p:nvSpPr>
            <p:cNvPr id="34866" name="AutoShape 17">
              <a:extLst>
                <a:ext uri="{FF2B5EF4-FFF2-40B4-BE49-F238E27FC236}">
                  <a16:creationId xmlns:a16="http://schemas.microsoft.com/office/drawing/2014/main" id="{93200E16-9BA1-4350-9929-B4D439BD68F7}"/>
                </a:ext>
              </a:extLst>
            </p:cNvPr>
            <p:cNvSpPr>
              <a:spLocks noChangeArrowheads="1"/>
            </p:cNvSpPr>
            <p:nvPr/>
          </p:nvSpPr>
          <p:spPr bwMode="auto">
            <a:xfrm>
              <a:off x="2496" y="2087"/>
              <a:ext cx="192" cy="339"/>
            </a:xfrm>
            <a:prstGeom prst="downArrow">
              <a:avLst>
                <a:gd name="adj1" fmla="val 50000"/>
                <a:gd name="adj2" fmla="val 50002"/>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34867" name="Text Box 20">
              <a:extLst>
                <a:ext uri="{FF2B5EF4-FFF2-40B4-BE49-F238E27FC236}">
                  <a16:creationId xmlns:a16="http://schemas.microsoft.com/office/drawing/2014/main" id="{12B57A69-F272-48A2-9E4F-20DC388F8FAE}"/>
                </a:ext>
              </a:extLst>
            </p:cNvPr>
            <p:cNvSpPr txBox="1">
              <a:spLocks noChangeArrowheads="1"/>
            </p:cNvSpPr>
            <p:nvPr/>
          </p:nvSpPr>
          <p:spPr bwMode="auto">
            <a:xfrm>
              <a:off x="470" y="2119"/>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8"/>
                </a:rPr>
                <a:t>词条流</a:t>
              </a:r>
              <a:endParaRPr lang="en-US" altLang="zh-CN" sz="2000">
                <a:ea typeface="宋体" panose="02010600030101010101" pitchFamily="2" charset="-122"/>
                <a:cs typeface="Arial Unicode MS" panose="020B0604020202020204" pitchFamily="34" charset="-128"/>
              </a:endParaRPr>
            </a:p>
          </p:txBody>
        </p:sp>
        <p:sp>
          <p:nvSpPr>
            <p:cNvPr id="34868" name="Rectangle 26">
              <a:extLst>
                <a:ext uri="{FF2B5EF4-FFF2-40B4-BE49-F238E27FC236}">
                  <a16:creationId xmlns:a16="http://schemas.microsoft.com/office/drawing/2014/main" id="{E22F3087-29A0-4783-A5A6-A9D377A82F19}"/>
                </a:ext>
              </a:extLst>
            </p:cNvPr>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Friends</a:t>
              </a:r>
            </a:p>
          </p:txBody>
        </p:sp>
        <p:sp>
          <p:nvSpPr>
            <p:cNvPr id="34869" name="Rectangle 27">
              <a:extLst>
                <a:ext uri="{FF2B5EF4-FFF2-40B4-BE49-F238E27FC236}">
                  <a16:creationId xmlns:a16="http://schemas.microsoft.com/office/drawing/2014/main" id="{20934819-D4F2-47A0-8EC9-99BEDFFE2D31}"/>
                </a:ext>
              </a:extLst>
            </p:cNvPr>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Romans</a:t>
              </a:r>
            </a:p>
          </p:txBody>
        </p:sp>
        <p:sp>
          <p:nvSpPr>
            <p:cNvPr id="34870" name="Rectangle 28">
              <a:extLst>
                <a:ext uri="{FF2B5EF4-FFF2-40B4-BE49-F238E27FC236}">
                  <a16:creationId xmlns:a16="http://schemas.microsoft.com/office/drawing/2014/main" id="{635898EB-17DD-4151-BE30-661275527D39}"/>
                </a:ext>
              </a:extLst>
            </p:cNvPr>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Countrymen</a:t>
              </a:r>
            </a:p>
          </p:txBody>
        </p:sp>
      </p:grpSp>
      <p:sp>
        <p:nvSpPr>
          <p:cNvPr id="34818" name="Rectangle 2">
            <a:extLst>
              <a:ext uri="{FF2B5EF4-FFF2-40B4-BE49-F238E27FC236}">
                <a16:creationId xmlns:a16="http://schemas.microsoft.com/office/drawing/2014/main" id="{99F2BF44-329E-49FB-8923-BD8402AC6E21}"/>
              </a:ext>
            </a:extLst>
          </p:cNvPr>
          <p:cNvSpPr>
            <a:spLocks noGrp="1"/>
          </p:cNvSpPr>
          <p:nvPr>
            <p:ph type="title"/>
          </p:nvPr>
        </p:nvSpPr>
        <p:spPr/>
        <p:txBody>
          <a:bodyPr/>
          <a:lstStyle/>
          <a:p>
            <a:pPr eaLnBrk="1" hangingPunct="1"/>
            <a:r>
              <a:rPr lang="zh-CN" altLang="en-US"/>
              <a:t>回顾倒排索引构建</a:t>
            </a:r>
            <a:endParaRPr lang="en-US" altLang="zh-CN"/>
          </a:p>
        </p:txBody>
      </p:sp>
      <p:sp>
        <p:nvSpPr>
          <p:cNvPr id="34819" name="内容占位符 54">
            <a:extLst>
              <a:ext uri="{FF2B5EF4-FFF2-40B4-BE49-F238E27FC236}">
                <a16:creationId xmlns:a16="http://schemas.microsoft.com/office/drawing/2014/main" id="{2F1D4D2A-14DD-40D5-9963-B0C482A02255}"/>
              </a:ext>
            </a:extLst>
          </p:cNvPr>
          <p:cNvSpPr>
            <a:spLocks noGrp="1"/>
          </p:cNvSpPr>
          <p:nvPr>
            <p:ph idx="1"/>
          </p:nvPr>
        </p:nvSpPr>
        <p:spPr/>
        <p:txBody>
          <a:bodyPr/>
          <a:lstStyle/>
          <a:p>
            <a:endParaRPr lang="zh-CN" altLang="en-US"/>
          </a:p>
        </p:txBody>
      </p:sp>
      <p:grpSp>
        <p:nvGrpSpPr>
          <p:cNvPr id="3" name="Group 70">
            <a:extLst>
              <a:ext uri="{FF2B5EF4-FFF2-40B4-BE49-F238E27FC236}">
                <a16:creationId xmlns:a16="http://schemas.microsoft.com/office/drawing/2014/main" id="{9DC0E4FE-C579-4B85-ADDE-8011C5B9F767}"/>
              </a:ext>
            </a:extLst>
          </p:cNvPr>
          <p:cNvGrpSpPr>
            <a:grpSpLocks/>
          </p:cNvGrpSpPr>
          <p:nvPr/>
        </p:nvGrpSpPr>
        <p:grpSpPr bwMode="auto">
          <a:xfrm>
            <a:off x="762000" y="3990975"/>
            <a:ext cx="8272463" cy="1190625"/>
            <a:chOff x="480" y="2514"/>
            <a:chExt cx="5211" cy="750"/>
          </a:xfrm>
        </p:grpSpPr>
        <p:sp>
          <p:nvSpPr>
            <p:cNvPr id="34859" name="AutoShape 14">
              <a:extLst>
                <a:ext uri="{FF2B5EF4-FFF2-40B4-BE49-F238E27FC236}">
                  <a16:creationId xmlns:a16="http://schemas.microsoft.com/office/drawing/2014/main" id="{8397B800-2F3E-46B3-BBB4-674DB6A13DF6}"/>
                </a:ext>
              </a:extLst>
            </p:cNvPr>
            <p:cNvSpPr>
              <a:spLocks noChangeArrowheads="1"/>
            </p:cNvSpPr>
            <p:nvPr/>
          </p:nvSpPr>
          <p:spPr bwMode="auto">
            <a:xfrm>
              <a:off x="1680" y="2514"/>
              <a:ext cx="1824" cy="322"/>
            </a:xfrm>
            <a:prstGeom prst="flowChartAlternateProcess">
              <a:avLst/>
            </a:prstGeom>
            <a:solidFill>
              <a:srgbClr val="FF9966"/>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Linguistic modules</a:t>
              </a:r>
            </a:p>
          </p:txBody>
        </p:sp>
        <p:sp>
          <p:nvSpPr>
            <p:cNvPr id="34860" name="AutoShape 18">
              <a:extLst>
                <a:ext uri="{FF2B5EF4-FFF2-40B4-BE49-F238E27FC236}">
                  <a16:creationId xmlns:a16="http://schemas.microsoft.com/office/drawing/2014/main" id="{7B79FBF9-2FC9-4E1A-B4A1-1115255E0A84}"/>
                </a:ext>
              </a:extLst>
            </p:cNvPr>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34861" name="Text Box 21">
              <a:extLst>
                <a:ext uri="{FF2B5EF4-FFF2-40B4-BE49-F238E27FC236}">
                  <a16:creationId xmlns:a16="http://schemas.microsoft.com/office/drawing/2014/main" id="{7F4E47F9-25C4-4748-B72A-3D0AF713B7C0}"/>
                </a:ext>
              </a:extLst>
            </p:cNvPr>
            <p:cNvSpPr txBox="1">
              <a:spLocks noChangeArrowheads="1"/>
            </p:cNvSpPr>
            <p:nvPr/>
          </p:nvSpPr>
          <p:spPr bwMode="auto">
            <a:xfrm>
              <a:off x="480" y="2935"/>
              <a:ext cx="10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8"/>
                </a:rPr>
                <a:t>修改后的词条</a:t>
              </a:r>
              <a:endParaRPr lang="en-US" altLang="zh-CN" sz="2000">
                <a:ea typeface="宋体" panose="02010600030101010101" pitchFamily="2" charset="-122"/>
                <a:cs typeface="Arial Unicode MS" panose="020B0604020202020204" pitchFamily="34" charset="-128"/>
              </a:endParaRPr>
            </a:p>
          </p:txBody>
        </p:sp>
        <p:sp>
          <p:nvSpPr>
            <p:cNvPr id="34862" name="Rectangle 29">
              <a:extLst>
                <a:ext uri="{FF2B5EF4-FFF2-40B4-BE49-F238E27FC236}">
                  <a16:creationId xmlns:a16="http://schemas.microsoft.com/office/drawing/2014/main" id="{5906A7BF-4E71-4E61-9DAB-011C4B7D4784}"/>
                </a:ext>
              </a:extLst>
            </p:cNvPr>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friend</a:t>
              </a:r>
            </a:p>
          </p:txBody>
        </p:sp>
        <p:sp>
          <p:nvSpPr>
            <p:cNvPr id="34863" name="Rectangle 30">
              <a:extLst>
                <a:ext uri="{FF2B5EF4-FFF2-40B4-BE49-F238E27FC236}">
                  <a16:creationId xmlns:a16="http://schemas.microsoft.com/office/drawing/2014/main" id="{09784E28-FA27-455D-A26A-584B64BF5424}"/>
                </a:ext>
              </a:extLst>
            </p:cNvPr>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roman</a:t>
              </a:r>
            </a:p>
          </p:txBody>
        </p:sp>
        <p:sp>
          <p:nvSpPr>
            <p:cNvPr id="34864" name="Rectangle 31">
              <a:extLst>
                <a:ext uri="{FF2B5EF4-FFF2-40B4-BE49-F238E27FC236}">
                  <a16:creationId xmlns:a16="http://schemas.microsoft.com/office/drawing/2014/main" id="{81AA31FE-A0FE-461E-BBEB-33D211BFC8F3}"/>
                </a:ext>
              </a:extLst>
            </p:cNvPr>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countryman</a:t>
              </a:r>
            </a:p>
          </p:txBody>
        </p:sp>
      </p:grpSp>
      <p:grpSp>
        <p:nvGrpSpPr>
          <p:cNvPr id="4" name="Group 72">
            <a:extLst>
              <a:ext uri="{FF2B5EF4-FFF2-40B4-BE49-F238E27FC236}">
                <a16:creationId xmlns:a16="http://schemas.microsoft.com/office/drawing/2014/main" id="{4C1F7FB4-FE69-457F-94D4-7662D6B8A158}"/>
              </a:ext>
            </a:extLst>
          </p:cNvPr>
          <p:cNvGrpSpPr>
            <a:grpSpLocks/>
          </p:cNvGrpSpPr>
          <p:nvPr/>
        </p:nvGrpSpPr>
        <p:grpSpPr bwMode="auto">
          <a:xfrm>
            <a:off x="762000" y="4979988"/>
            <a:ext cx="8328025" cy="1984375"/>
            <a:chOff x="480" y="3137"/>
            <a:chExt cx="5246" cy="1250"/>
          </a:xfrm>
        </p:grpSpPr>
        <p:sp>
          <p:nvSpPr>
            <p:cNvPr id="34837" name="AutoShape 15">
              <a:extLst>
                <a:ext uri="{FF2B5EF4-FFF2-40B4-BE49-F238E27FC236}">
                  <a16:creationId xmlns:a16="http://schemas.microsoft.com/office/drawing/2014/main" id="{8DD4F668-672A-47D8-91EB-87FCDB4F9F1D}"/>
                </a:ext>
              </a:extLst>
            </p:cNvPr>
            <p:cNvSpPr>
              <a:spLocks noChangeArrowheads="1"/>
            </p:cNvSpPr>
            <p:nvPr/>
          </p:nvSpPr>
          <p:spPr bwMode="auto">
            <a:xfrm>
              <a:off x="2212" y="3254"/>
              <a:ext cx="735" cy="322"/>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Indexer</a:t>
              </a:r>
            </a:p>
          </p:txBody>
        </p:sp>
        <p:sp>
          <p:nvSpPr>
            <p:cNvPr id="34838" name="AutoShape 22">
              <a:extLst>
                <a:ext uri="{FF2B5EF4-FFF2-40B4-BE49-F238E27FC236}">
                  <a16:creationId xmlns:a16="http://schemas.microsoft.com/office/drawing/2014/main" id="{C088B9F0-A9CF-4AA8-9979-22FC4D4A5822}"/>
                </a:ext>
              </a:extLst>
            </p:cNvPr>
            <p:cNvSpPr>
              <a:spLocks noChangeArrowheads="1"/>
            </p:cNvSpPr>
            <p:nvPr/>
          </p:nvSpPr>
          <p:spPr bwMode="auto">
            <a:xfrm>
              <a:off x="2496" y="3570"/>
              <a:ext cx="231" cy="336"/>
            </a:xfrm>
            <a:prstGeom prst="downArrow">
              <a:avLst>
                <a:gd name="adj1" fmla="val 50000"/>
                <a:gd name="adj2" fmla="val 37502"/>
              </a:avLst>
            </a:prstGeom>
            <a:solidFill>
              <a:schemeClr val="accent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34839" name="Text Box 23">
              <a:extLst>
                <a:ext uri="{FF2B5EF4-FFF2-40B4-BE49-F238E27FC236}">
                  <a16:creationId xmlns:a16="http://schemas.microsoft.com/office/drawing/2014/main" id="{1848D48F-1E83-4272-B6D5-C42C78BE26BA}"/>
                </a:ext>
              </a:extLst>
            </p:cNvPr>
            <p:cNvSpPr txBox="1">
              <a:spLocks noChangeArrowheads="1"/>
            </p:cNvSpPr>
            <p:nvPr/>
          </p:nvSpPr>
          <p:spPr bwMode="auto">
            <a:xfrm>
              <a:off x="480" y="3728"/>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8"/>
                </a:rPr>
                <a:t>倒排索引</a:t>
              </a:r>
              <a:endParaRPr lang="en-US" altLang="zh-CN" sz="2000">
                <a:ea typeface="宋体" panose="02010600030101010101" pitchFamily="2" charset="-122"/>
                <a:cs typeface="Arial Unicode MS" panose="020B0604020202020204" pitchFamily="34" charset="-128"/>
              </a:endParaRPr>
            </a:p>
          </p:txBody>
        </p:sp>
        <p:grpSp>
          <p:nvGrpSpPr>
            <p:cNvPr id="34840" name="Group 71">
              <a:extLst>
                <a:ext uri="{FF2B5EF4-FFF2-40B4-BE49-F238E27FC236}">
                  <a16:creationId xmlns:a16="http://schemas.microsoft.com/office/drawing/2014/main" id="{937F56F2-373F-4071-89E4-774E0705B1E6}"/>
                </a:ext>
              </a:extLst>
            </p:cNvPr>
            <p:cNvGrpSpPr>
              <a:grpSpLocks/>
            </p:cNvGrpSpPr>
            <p:nvPr/>
          </p:nvGrpSpPr>
          <p:grpSpPr bwMode="auto">
            <a:xfrm>
              <a:off x="3024" y="3137"/>
              <a:ext cx="2702" cy="1250"/>
              <a:chOff x="3024" y="3137"/>
              <a:chExt cx="2702" cy="1250"/>
            </a:xfrm>
          </p:grpSpPr>
          <p:grpSp>
            <p:nvGrpSpPr>
              <p:cNvPr id="34841" name="Group 32">
                <a:extLst>
                  <a:ext uri="{FF2B5EF4-FFF2-40B4-BE49-F238E27FC236}">
                    <a16:creationId xmlns:a16="http://schemas.microsoft.com/office/drawing/2014/main" id="{62301BAD-A681-4E52-8249-DCC7CD222624}"/>
                  </a:ext>
                </a:extLst>
              </p:cNvPr>
              <p:cNvGrpSpPr>
                <a:grpSpLocks/>
              </p:cNvGrpSpPr>
              <p:nvPr/>
            </p:nvGrpSpPr>
            <p:grpSpPr bwMode="auto">
              <a:xfrm>
                <a:off x="3024" y="3137"/>
                <a:ext cx="1216" cy="1250"/>
                <a:chOff x="528" y="2465"/>
                <a:chExt cx="1216" cy="1250"/>
              </a:xfrm>
            </p:grpSpPr>
            <p:sp>
              <p:nvSpPr>
                <p:cNvPr id="34853" name="Text Box 33">
                  <a:extLst>
                    <a:ext uri="{FF2B5EF4-FFF2-40B4-BE49-F238E27FC236}">
                      <a16:creationId xmlns:a16="http://schemas.microsoft.com/office/drawing/2014/main" id="{0DE44528-A4FB-42C0-85C0-2C644A1F7DF1}"/>
                    </a:ext>
                  </a:extLst>
                </p:cNvPr>
                <p:cNvSpPr txBox="1">
                  <a:spLocks noChangeArrowheads="1"/>
                </p:cNvSpPr>
                <p:nvPr/>
              </p:nvSpPr>
              <p:spPr bwMode="auto">
                <a:xfrm>
                  <a:off x="528" y="2634"/>
                  <a:ext cx="601"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friend</a:t>
                  </a:r>
                </a:p>
              </p:txBody>
            </p:sp>
            <p:sp>
              <p:nvSpPr>
                <p:cNvPr id="34854" name="Text Box 34">
                  <a:extLst>
                    <a:ext uri="{FF2B5EF4-FFF2-40B4-BE49-F238E27FC236}">
                      <a16:creationId xmlns:a16="http://schemas.microsoft.com/office/drawing/2014/main" id="{408FEA3C-EA6F-4288-BD93-97BB56271657}"/>
                    </a:ext>
                  </a:extLst>
                </p:cNvPr>
                <p:cNvSpPr txBox="1">
                  <a:spLocks noChangeArrowheads="1"/>
                </p:cNvSpPr>
                <p:nvPr/>
              </p:nvSpPr>
              <p:spPr bwMode="auto">
                <a:xfrm>
                  <a:off x="528" y="2970"/>
                  <a:ext cx="64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roman</a:t>
                  </a:r>
                </a:p>
              </p:txBody>
            </p:sp>
            <p:sp>
              <p:nvSpPr>
                <p:cNvPr id="34855" name="Text Box 35">
                  <a:extLst>
                    <a:ext uri="{FF2B5EF4-FFF2-40B4-BE49-F238E27FC236}">
                      <a16:creationId xmlns:a16="http://schemas.microsoft.com/office/drawing/2014/main" id="{6BAB7C56-6D1D-40B7-BED0-DB8B8E229D91}"/>
                    </a:ext>
                  </a:extLst>
                </p:cNvPr>
                <p:cNvSpPr txBox="1">
                  <a:spLocks noChangeArrowheads="1"/>
                </p:cNvSpPr>
                <p:nvPr/>
              </p:nvSpPr>
              <p:spPr bwMode="auto">
                <a:xfrm>
                  <a:off x="528" y="3306"/>
                  <a:ext cx="108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countryman</a:t>
                  </a:r>
                </a:p>
              </p:txBody>
            </p:sp>
            <p:sp>
              <p:nvSpPr>
                <p:cNvPr id="34856" name="AutoShape 36">
                  <a:extLst>
                    <a:ext uri="{FF2B5EF4-FFF2-40B4-BE49-F238E27FC236}">
                      <a16:creationId xmlns:a16="http://schemas.microsoft.com/office/drawing/2014/main" id="{82F44EBE-D359-4A93-BEE2-39294859AA90}"/>
                    </a:ext>
                  </a:extLst>
                </p:cNvPr>
                <p:cNvSpPr>
                  <a:spLocks noChangeArrowheads="1"/>
                </p:cNvSpPr>
                <p:nvPr/>
              </p:nvSpPr>
              <p:spPr bwMode="auto">
                <a:xfrm>
                  <a:off x="1584" y="2465"/>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4857" name="AutoShape 37">
                  <a:extLst>
                    <a:ext uri="{FF2B5EF4-FFF2-40B4-BE49-F238E27FC236}">
                      <a16:creationId xmlns:a16="http://schemas.microsoft.com/office/drawing/2014/main" id="{1281A754-DDE7-4D40-A897-55EB3DB0246B}"/>
                    </a:ext>
                  </a:extLst>
                </p:cNvPr>
                <p:cNvSpPr>
                  <a:spLocks noChangeArrowheads="1"/>
                </p:cNvSpPr>
                <p:nvPr/>
              </p:nvSpPr>
              <p:spPr bwMode="auto">
                <a:xfrm>
                  <a:off x="1584" y="2801"/>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4858" name="AutoShape 38">
                  <a:extLst>
                    <a:ext uri="{FF2B5EF4-FFF2-40B4-BE49-F238E27FC236}">
                      <a16:creationId xmlns:a16="http://schemas.microsoft.com/office/drawing/2014/main" id="{0354917E-E00E-40EA-BA97-EF5F15D70FB9}"/>
                    </a:ext>
                  </a:extLst>
                </p:cNvPr>
                <p:cNvSpPr>
                  <a:spLocks noChangeArrowheads="1"/>
                </p:cNvSpPr>
                <p:nvPr/>
              </p:nvSpPr>
              <p:spPr bwMode="auto">
                <a:xfrm>
                  <a:off x="1584" y="3137"/>
                  <a:ext cx="160" cy="5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75 w 21600"/>
                    <a:gd name="T13" fmla="*/ 5419 h 21600"/>
                    <a:gd name="T14" fmla="*/ 18900 w 21600"/>
                    <a:gd name="T15" fmla="*/ 1618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34842" name="Text Box 39">
                <a:extLst>
                  <a:ext uri="{FF2B5EF4-FFF2-40B4-BE49-F238E27FC236}">
                    <a16:creationId xmlns:a16="http://schemas.microsoft.com/office/drawing/2014/main" id="{BA735E4B-790E-4A00-B227-84217398FDC0}"/>
                  </a:ext>
                </a:extLst>
              </p:cNvPr>
              <p:cNvSpPr txBox="1">
                <a:spLocks noChangeArrowheads="1"/>
              </p:cNvSpPr>
              <p:nvPr/>
            </p:nvSpPr>
            <p:spPr bwMode="auto">
              <a:xfrm>
                <a:off x="4883" y="325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2</a:t>
                </a:r>
              </a:p>
            </p:txBody>
          </p:sp>
          <p:sp>
            <p:nvSpPr>
              <p:cNvPr id="34843" name="Text Box 40">
                <a:extLst>
                  <a:ext uri="{FF2B5EF4-FFF2-40B4-BE49-F238E27FC236}">
                    <a16:creationId xmlns:a16="http://schemas.microsoft.com/office/drawing/2014/main" id="{8AE42E31-5449-4A29-9685-086997A3FBB1}"/>
                  </a:ext>
                </a:extLst>
              </p:cNvPr>
              <p:cNvSpPr txBox="1">
                <a:spLocks noChangeArrowheads="1"/>
              </p:cNvSpPr>
              <p:nvPr/>
            </p:nvSpPr>
            <p:spPr bwMode="auto">
              <a:xfrm>
                <a:off x="5291" y="325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4</a:t>
                </a:r>
              </a:p>
            </p:txBody>
          </p:sp>
          <p:sp>
            <p:nvSpPr>
              <p:cNvPr id="34844" name="Text Box 41">
                <a:extLst>
                  <a:ext uri="{FF2B5EF4-FFF2-40B4-BE49-F238E27FC236}">
                    <a16:creationId xmlns:a16="http://schemas.microsoft.com/office/drawing/2014/main" id="{BF5486C9-141A-49B1-85A5-92D557057778}"/>
                  </a:ext>
                </a:extLst>
              </p:cNvPr>
              <p:cNvSpPr txBox="1">
                <a:spLocks noChangeArrowheads="1"/>
              </p:cNvSpPr>
              <p:nvPr/>
            </p:nvSpPr>
            <p:spPr bwMode="auto">
              <a:xfrm>
                <a:off x="5304" y="3594"/>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2</a:t>
                </a:r>
              </a:p>
            </p:txBody>
          </p:sp>
          <p:sp>
            <p:nvSpPr>
              <p:cNvPr id="34845" name="Text Box 42">
                <a:extLst>
                  <a:ext uri="{FF2B5EF4-FFF2-40B4-BE49-F238E27FC236}">
                    <a16:creationId xmlns:a16="http://schemas.microsoft.com/office/drawing/2014/main" id="{EE1B8A74-4023-4C8A-8180-0B1628605BD5}"/>
                  </a:ext>
                </a:extLst>
              </p:cNvPr>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13</a:t>
                </a:r>
              </a:p>
            </p:txBody>
          </p:sp>
          <p:sp>
            <p:nvSpPr>
              <p:cNvPr id="34846" name="Text Box 43">
                <a:extLst>
                  <a:ext uri="{FF2B5EF4-FFF2-40B4-BE49-F238E27FC236}">
                    <a16:creationId xmlns:a16="http://schemas.microsoft.com/office/drawing/2014/main" id="{3272CD2A-3F7F-4D6D-A76D-819CD555C82F}"/>
                  </a:ext>
                </a:extLst>
              </p:cNvPr>
              <p:cNvSpPr txBox="1">
                <a:spLocks noChangeArrowheads="1"/>
              </p:cNvSpPr>
              <p:nvPr/>
            </p:nvSpPr>
            <p:spPr bwMode="auto">
              <a:xfrm>
                <a:off x="5376" y="3930"/>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16</a:t>
                </a:r>
              </a:p>
            </p:txBody>
          </p:sp>
          <p:cxnSp>
            <p:nvCxnSpPr>
              <p:cNvPr id="34847" name="AutoShape 44">
                <a:extLst>
                  <a:ext uri="{FF2B5EF4-FFF2-40B4-BE49-F238E27FC236}">
                    <a16:creationId xmlns:a16="http://schemas.microsoft.com/office/drawing/2014/main" id="{E6636B34-8768-4EA1-B9B3-85B34FAB6506}"/>
                  </a:ext>
                </a:extLst>
              </p:cNvPr>
              <p:cNvCxnSpPr>
                <a:cxnSpLocks noChangeShapeType="1"/>
                <a:stCxn id="34842" idx="3"/>
                <a:endCxn id="34843" idx="1"/>
              </p:cNvCxnSpPr>
              <p:nvPr/>
            </p:nvCxnSpPr>
            <p:spPr bwMode="auto">
              <a:xfrm>
                <a:off x="5096" y="340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48" name="AutoShape 45">
                <a:extLst>
                  <a:ext uri="{FF2B5EF4-FFF2-40B4-BE49-F238E27FC236}">
                    <a16:creationId xmlns:a16="http://schemas.microsoft.com/office/drawing/2014/main" id="{A65499D5-E10A-4235-AA5B-4B7457F8FFB9}"/>
                  </a:ext>
                </a:extLst>
              </p:cNvPr>
              <p:cNvCxnSpPr>
                <a:cxnSpLocks noChangeShapeType="1"/>
                <a:stCxn id="34843" idx="3"/>
              </p:cNvCxnSpPr>
              <p:nvPr/>
            </p:nvCxnSpPr>
            <p:spPr bwMode="auto">
              <a:xfrm>
                <a:off x="5504" y="3403"/>
                <a:ext cx="222"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49" name="Text Box 46">
                <a:extLst>
                  <a:ext uri="{FF2B5EF4-FFF2-40B4-BE49-F238E27FC236}">
                    <a16:creationId xmlns:a16="http://schemas.microsoft.com/office/drawing/2014/main" id="{5E1B5048-BC5D-43CD-B86F-29D94CAD4D44}"/>
                  </a:ext>
                </a:extLst>
              </p:cNvPr>
              <p:cNvSpPr txBox="1">
                <a:spLocks noChangeArrowheads="1"/>
              </p:cNvSpPr>
              <p:nvPr/>
            </p:nvSpPr>
            <p:spPr bwMode="auto">
              <a:xfrm>
                <a:off x="4896" y="3594"/>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a:t>
                </a:r>
              </a:p>
            </p:txBody>
          </p:sp>
          <p:cxnSp>
            <p:nvCxnSpPr>
              <p:cNvPr id="34850" name="AutoShape 47">
                <a:extLst>
                  <a:ext uri="{FF2B5EF4-FFF2-40B4-BE49-F238E27FC236}">
                    <a16:creationId xmlns:a16="http://schemas.microsoft.com/office/drawing/2014/main" id="{3D6F632B-76C4-45BB-AC76-14B59D8A59E8}"/>
                  </a:ext>
                </a:extLst>
              </p:cNvPr>
              <p:cNvCxnSpPr>
                <a:cxnSpLocks noChangeShapeType="1"/>
                <a:stCxn id="34849" idx="3"/>
                <a:endCxn id="34844" idx="1"/>
              </p:cNvCxnSpPr>
              <p:nvPr/>
            </p:nvCxnSpPr>
            <p:spPr bwMode="auto">
              <a:xfrm>
                <a:off x="5109" y="3739"/>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51" name="AutoShape 48">
                <a:extLst>
                  <a:ext uri="{FF2B5EF4-FFF2-40B4-BE49-F238E27FC236}">
                    <a16:creationId xmlns:a16="http://schemas.microsoft.com/office/drawing/2014/main" id="{30FB948C-1FBA-4770-BE8F-AA8206726F91}"/>
                  </a:ext>
                </a:extLst>
              </p:cNvPr>
              <p:cNvCxnSpPr>
                <a:cxnSpLocks noChangeShapeType="1"/>
                <a:stCxn id="34844" idx="3"/>
              </p:cNvCxnSpPr>
              <p:nvPr/>
            </p:nvCxnSpPr>
            <p:spPr bwMode="auto">
              <a:xfrm>
                <a:off x="5517" y="3739"/>
                <a:ext cx="2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52" name="AutoShape 49">
                <a:extLst>
                  <a:ext uri="{FF2B5EF4-FFF2-40B4-BE49-F238E27FC236}">
                    <a16:creationId xmlns:a16="http://schemas.microsoft.com/office/drawing/2014/main" id="{7D39C4C0-834D-4AD0-AE44-84F5A8AEAE6F}"/>
                  </a:ext>
                </a:extLst>
              </p:cNvPr>
              <p:cNvCxnSpPr>
                <a:cxnSpLocks noChangeShapeType="1"/>
                <a:stCxn id="34845" idx="3"/>
                <a:endCxn id="34846" idx="1"/>
              </p:cNvCxnSpPr>
              <p:nvPr/>
            </p:nvCxnSpPr>
            <p:spPr bwMode="auto">
              <a:xfrm flipV="1">
                <a:off x="5232" y="4075"/>
                <a:ext cx="144" cy="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34822" name="Group 4">
            <a:extLst>
              <a:ext uri="{FF2B5EF4-FFF2-40B4-BE49-F238E27FC236}">
                <a16:creationId xmlns:a16="http://schemas.microsoft.com/office/drawing/2014/main" id="{535D5451-1D26-456E-98CA-4C25EE1171FB}"/>
              </a:ext>
            </a:extLst>
          </p:cNvPr>
          <p:cNvGrpSpPr>
            <a:grpSpLocks/>
          </p:cNvGrpSpPr>
          <p:nvPr/>
        </p:nvGrpSpPr>
        <p:grpSpPr bwMode="auto">
          <a:xfrm>
            <a:off x="3451225" y="1752600"/>
            <a:ext cx="1196975" cy="406400"/>
            <a:chOff x="399" y="1488"/>
            <a:chExt cx="849" cy="288"/>
          </a:xfrm>
        </p:grpSpPr>
        <p:pic>
          <p:nvPicPr>
            <p:cNvPr id="34832" name="Picture 5">
              <a:extLst>
                <a:ext uri="{FF2B5EF4-FFF2-40B4-BE49-F238E27FC236}">
                  <a16:creationId xmlns:a16="http://schemas.microsoft.com/office/drawing/2014/main" id="{26C0F452-D00B-4AEC-8C8D-CF09DB3E8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34833" name="Picture 6">
              <a:extLst>
                <a:ext uri="{FF2B5EF4-FFF2-40B4-BE49-F238E27FC236}">
                  <a16:creationId xmlns:a16="http://schemas.microsoft.com/office/drawing/2014/main" id="{FA876745-6CA1-482C-8CC1-E7A84BED3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34834" name="Picture 7">
              <a:extLst>
                <a:ext uri="{FF2B5EF4-FFF2-40B4-BE49-F238E27FC236}">
                  <a16:creationId xmlns:a16="http://schemas.microsoft.com/office/drawing/2014/main" id="{F79A12F8-464A-4A93-956C-DE1070D6B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34835" name="Picture 8">
              <a:extLst>
                <a:ext uri="{FF2B5EF4-FFF2-40B4-BE49-F238E27FC236}">
                  <a16:creationId xmlns:a16="http://schemas.microsoft.com/office/drawing/2014/main" id="{9725F9D4-89AE-4FE9-9363-D26C4EB22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34836" name="Picture 9">
              <a:extLst>
                <a:ext uri="{FF2B5EF4-FFF2-40B4-BE49-F238E27FC236}">
                  <a16:creationId xmlns:a16="http://schemas.microsoft.com/office/drawing/2014/main" id="{F78CF3DF-A9D4-40F5-A7E7-D74C03C815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4823" name="AutoShape 16">
            <a:extLst>
              <a:ext uri="{FF2B5EF4-FFF2-40B4-BE49-F238E27FC236}">
                <a16:creationId xmlns:a16="http://schemas.microsoft.com/office/drawing/2014/main" id="{E95104BC-BC33-44E3-935B-C0AC7D13136C}"/>
              </a:ext>
            </a:extLst>
          </p:cNvPr>
          <p:cNvSpPr>
            <a:spLocks noChangeArrowheads="1"/>
          </p:cNvSpPr>
          <p:nvPr/>
        </p:nvSpPr>
        <p:spPr bwMode="auto">
          <a:xfrm>
            <a:off x="3962400" y="2209800"/>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34824" name="Text Box 19">
            <a:extLst>
              <a:ext uri="{FF2B5EF4-FFF2-40B4-BE49-F238E27FC236}">
                <a16:creationId xmlns:a16="http://schemas.microsoft.com/office/drawing/2014/main" id="{F71542DD-69FB-4A70-8948-2C8B515427EE}"/>
              </a:ext>
            </a:extLst>
          </p:cNvPr>
          <p:cNvSpPr txBox="1">
            <a:spLocks noChangeArrowheads="1"/>
          </p:cNvSpPr>
          <p:nvPr/>
        </p:nvSpPr>
        <p:spPr bwMode="auto">
          <a:xfrm>
            <a:off x="746125" y="168751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000">
                <a:ea typeface="宋体" panose="02010600030101010101" pitchFamily="2" charset="-122"/>
                <a:cs typeface="Arial Unicode MS" panose="020B0604020202020204" pitchFamily="34" charset="-128"/>
              </a:rPr>
              <a:t>待索引文档</a:t>
            </a:r>
            <a:endParaRPr lang="en-US" altLang="zh-CN" sz="2000">
              <a:ea typeface="宋体" panose="02010600030101010101" pitchFamily="2" charset="-122"/>
              <a:cs typeface="Arial Unicode MS" panose="020B0604020202020204" pitchFamily="34" charset="-128"/>
            </a:endParaRPr>
          </a:p>
        </p:txBody>
      </p:sp>
      <p:sp>
        <p:nvSpPr>
          <p:cNvPr id="34825" name="Rectangle 24">
            <a:extLst>
              <a:ext uri="{FF2B5EF4-FFF2-40B4-BE49-F238E27FC236}">
                <a16:creationId xmlns:a16="http://schemas.microsoft.com/office/drawing/2014/main" id="{C3478B0C-8383-4A4E-8D6B-5D435731890D}"/>
              </a:ext>
            </a:extLst>
          </p:cNvPr>
          <p:cNvSpPr>
            <a:spLocks noChangeArrowheads="1"/>
          </p:cNvSpPr>
          <p:nvPr/>
        </p:nvSpPr>
        <p:spPr bwMode="auto">
          <a:xfrm>
            <a:off x="4940300" y="1747838"/>
            <a:ext cx="3941763" cy="466725"/>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Friends, Romans, countrymen.</a:t>
            </a:r>
          </a:p>
        </p:txBody>
      </p:sp>
      <p:sp>
        <p:nvSpPr>
          <p:cNvPr id="34826" name="Rectangle 54">
            <a:extLst>
              <a:ext uri="{FF2B5EF4-FFF2-40B4-BE49-F238E27FC236}">
                <a16:creationId xmlns:a16="http://schemas.microsoft.com/office/drawing/2014/main" id="{E6DCE7F3-EDFA-4FC3-8094-E0A1E90CBE08}"/>
              </a:ext>
            </a:extLst>
          </p:cNvPr>
          <p:cNvSpPr>
            <a:spLocks noChangeArrowheads="1"/>
          </p:cNvSpPr>
          <p:nvPr/>
        </p:nvSpPr>
        <p:spPr bwMode="auto">
          <a:xfrm>
            <a:off x="5105400" y="27432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zh-CN" altLang="en-US" sz="2400">
                <a:ea typeface="Arial Unicode MS" panose="020B0604020202020204" pitchFamily="34" charset="-128"/>
              </a:rPr>
              <a:t>词条化工具</a:t>
            </a:r>
          </a:p>
        </p:txBody>
      </p:sp>
      <p:sp>
        <p:nvSpPr>
          <p:cNvPr id="34827" name="Rectangle 54">
            <a:extLst>
              <a:ext uri="{FF2B5EF4-FFF2-40B4-BE49-F238E27FC236}">
                <a16:creationId xmlns:a16="http://schemas.microsoft.com/office/drawing/2014/main" id="{4E11D8DA-3791-48EC-933A-7511AA3337B5}"/>
              </a:ext>
            </a:extLst>
          </p:cNvPr>
          <p:cNvSpPr>
            <a:spLocks noChangeArrowheads="1"/>
          </p:cNvSpPr>
          <p:nvPr/>
        </p:nvSpPr>
        <p:spPr bwMode="auto">
          <a:xfrm>
            <a:off x="5629275" y="3960813"/>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zh-CN" altLang="en-US" sz="2400">
                <a:ea typeface="Arial Unicode MS" panose="020B0604020202020204" pitchFamily="34" charset="-128"/>
              </a:rPr>
              <a:t>语言分析工具</a:t>
            </a:r>
          </a:p>
        </p:txBody>
      </p:sp>
      <p:sp>
        <p:nvSpPr>
          <p:cNvPr id="34828" name="TextBox 6">
            <a:extLst>
              <a:ext uri="{FF2B5EF4-FFF2-40B4-BE49-F238E27FC236}">
                <a16:creationId xmlns:a16="http://schemas.microsoft.com/office/drawing/2014/main" id="{F011B8F5-7DAF-4049-81FE-F19E788037D4}"/>
              </a:ext>
            </a:extLst>
          </p:cNvPr>
          <p:cNvSpPr txBox="1">
            <a:spLocks noChangeArrowheads="1"/>
          </p:cNvSpPr>
          <p:nvPr/>
        </p:nvSpPr>
        <p:spPr bwMode="auto">
          <a:xfrm>
            <a:off x="7620000" y="-36513"/>
            <a:ext cx="152400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1600">
                <a:solidFill>
                  <a:srgbClr val="FBFCFF"/>
                </a:solidFill>
                <a:ea typeface="宋体" panose="02010600030101010101" pitchFamily="2" charset="-122"/>
                <a:cs typeface="Arial Unicode MS" panose="020B0604020202020204" pitchFamily="34" charset="-128"/>
              </a:rPr>
              <a:t>词典</a:t>
            </a:r>
            <a:endParaRPr lang="en-US" altLang="zh-CN" sz="1600">
              <a:solidFill>
                <a:srgbClr val="FBFCFF"/>
              </a:solidFill>
              <a:ea typeface="宋体" panose="02010600030101010101" pitchFamily="2" charset="-122"/>
              <a:cs typeface="Arial Unicode MS" panose="020B0604020202020204" pitchFamily="34" charset="-128"/>
            </a:endParaRPr>
          </a:p>
        </p:txBody>
      </p:sp>
      <p:sp>
        <p:nvSpPr>
          <p:cNvPr id="34829" name="Oval 54">
            <a:extLst>
              <a:ext uri="{FF2B5EF4-FFF2-40B4-BE49-F238E27FC236}">
                <a16:creationId xmlns:a16="http://schemas.microsoft.com/office/drawing/2014/main" id="{6AEF2A5D-E728-4AD6-AA06-2C38DB713472}"/>
              </a:ext>
            </a:extLst>
          </p:cNvPr>
          <p:cNvSpPr>
            <a:spLocks noChangeArrowheads="1"/>
          </p:cNvSpPr>
          <p:nvPr/>
        </p:nvSpPr>
        <p:spPr bwMode="auto">
          <a:xfrm>
            <a:off x="6858000" y="2286000"/>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zh-CN" sz="2400">
              <a:latin typeface="Lucida Sans" panose="020B0602030504020204" pitchFamily="34" charset="0"/>
              <a:ea typeface="ＭＳ Ｐゴシック" panose="020B0600070205080204" pitchFamily="34" charset="-128"/>
              <a:cs typeface="Arial Unicode MS" panose="020B0604020202020204" pitchFamily="34" charset="-128"/>
            </a:endParaRPr>
          </a:p>
        </p:txBody>
      </p:sp>
      <p:sp>
        <p:nvSpPr>
          <p:cNvPr id="34830" name="Oval 55">
            <a:extLst>
              <a:ext uri="{FF2B5EF4-FFF2-40B4-BE49-F238E27FC236}">
                <a16:creationId xmlns:a16="http://schemas.microsoft.com/office/drawing/2014/main" id="{D0833293-8626-47FE-A5FC-A0F5A7CD86BD}"/>
              </a:ext>
            </a:extLst>
          </p:cNvPr>
          <p:cNvSpPr>
            <a:spLocks noChangeArrowheads="1"/>
          </p:cNvSpPr>
          <p:nvPr/>
        </p:nvSpPr>
        <p:spPr bwMode="auto">
          <a:xfrm>
            <a:off x="6858000" y="2438400"/>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zh-CN" sz="2400">
              <a:latin typeface="Lucida Sans" panose="020B0602030504020204" pitchFamily="34" charset="0"/>
              <a:ea typeface="ＭＳ Ｐゴシック" panose="020B0600070205080204" pitchFamily="34" charset="-128"/>
              <a:cs typeface="Arial Unicode MS" panose="020B0604020202020204" pitchFamily="34" charset="-128"/>
            </a:endParaRPr>
          </a:p>
        </p:txBody>
      </p:sp>
      <p:sp>
        <p:nvSpPr>
          <p:cNvPr id="34831" name="Oval 56">
            <a:extLst>
              <a:ext uri="{FF2B5EF4-FFF2-40B4-BE49-F238E27FC236}">
                <a16:creationId xmlns:a16="http://schemas.microsoft.com/office/drawing/2014/main" id="{B3ABFB82-7EF4-4AA8-8C39-64C93D5D61D8}"/>
              </a:ext>
            </a:extLst>
          </p:cNvPr>
          <p:cNvSpPr>
            <a:spLocks noChangeArrowheads="1"/>
          </p:cNvSpPr>
          <p:nvPr/>
        </p:nvSpPr>
        <p:spPr bwMode="auto">
          <a:xfrm>
            <a:off x="6858000" y="2590800"/>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zh-CN" sz="2400">
              <a:latin typeface="Lucida Sans" panose="020B0602030504020204" pitchFamily="34" charset="0"/>
              <a:ea typeface="ＭＳ Ｐゴシック" panose="020B060007020508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26">
            <a:extLst>
              <a:ext uri="{FF2B5EF4-FFF2-40B4-BE49-F238E27FC236}">
                <a16:creationId xmlns:a16="http://schemas.microsoft.com/office/drawing/2014/main" id="{D601A64C-F136-497E-91B4-AEDC3DF9AD13}"/>
              </a:ext>
            </a:extLst>
          </p:cNvPr>
          <p:cNvSpPr>
            <a:spLocks noGrp="1"/>
          </p:cNvSpPr>
          <p:nvPr>
            <p:ph type="title"/>
          </p:nvPr>
        </p:nvSpPr>
        <p:spPr/>
        <p:txBody>
          <a:bodyPr/>
          <a:lstStyle/>
          <a:p>
            <a:pPr eaLnBrk="1" hangingPunct="1"/>
            <a:r>
              <a:rPr lang="zh-CN" altLang="en-US"/>
              <a:t>文档分析</a:t>
            </a:r>
            <a:endParaRPr lang="en-US" altLang="zh-CN"/>
          </a:p>
        </p:txBody>
      </p:sp>
      <p:sp>
        <p:nvSpPr>
          <p:cNvPr id="35842" name="Rectangle 1027">
            <a:extLst>
              <a:ext uri="{FF2B5EF4-FFF2-40B4-BE49-F238E27FC236}">
                <a16:creationId xmlns:a16="http://schemas.microsoft.com/office/drawing/2014/main" id="{FB6E2373-1D88-45B9-A1CB-58A89AD1DF0E}"/>
              </a:ext>
            </a:extLst>
          </p:cNvPr>
          <p:cNvSpPr>
            <a:spLocks noGrp="1"/>
          </p:cNvSpPr>
          <p:nvPr>
            <p:ph idx="1"/>
          </p:nvPr>
        </p:nvSpPr>
        <p:spPr/>
        <p:txBody>
          <a:bodyPr/>
          <a:lstStyle/>
          <a:p>
            <a:pPr eaLnBrk="1" hangingPunct="1"/>
            <a:r>
              <a:rPr lang="zh-CN" altLang="en-US">
                <a:ea typeface="宋体" panose="02010600030101010101" pitchFamily="2" charset="-122"/>
              </a:rPr>
              <a:t>文档格式处理</a:t>
            </a:r>
            <a:endParaRPr lang="en-US" altLang="zh-CN">
              <a:ea typeface="宋体" panose="02010600030101010101" pitchFamily="2" charset="-122"/>
            </a:endParaRPr>
          </a:p>
          <a:p>
            <a:pPr lvl="1" eaLnBrk="1" hangingPunct="1"/>
            <a:r>
              <a:rPr lang="en-US" altLang="zh-CN">
                <a:ea typeface="宋体" panose="02010600030101010101" pitchFamily="2" charset="-122"/>
              </a:rPr>
              <a:t>pdf/word/excel/html?</a:t>
            </a:r>
          </a:p>
          <a:p>
            <a:pPr eaLnBrk="1" hangingPunct="1"/>
            <a:r>
              <a:rPr lang="zh-CN" altLang="en-US">
                <a:ea typeface="宋体" panose="02010600030101010101" pitchFamily="2" charset="-122"/>
              </a:rPr>
              <a:t>文档语言识别</a:t>
            </a:r>
            <a:endParaRPr lang="en-US" altLang="zh-CN">
              <a:ea typeface="宋体" panose="02010600030101010101" pitchFamily="2" charset="-122"/>
            </a:endParaRPr>
          </a:p>
          <a:p>
            <a:pPr eaLnBrk="1" hangingPunct="1"/>
            <a:r>
              <a:rPr lang="zh-CN" altLang="en-US">
                <a:ea typeface="宋体" panose="02010600030101010101" pitchFamily="2" charset="-122"/>
              </a:rPr>
              <a:t>文档编码识别</a:t>
            </a:r>
            <a:endParaRPr lang="en-US" altLang="zh-CN">
              <a:ea typeface="宋体" panose="02010600030101010101" pitchFamily="2" charset="-122"/>
            </a:endParaRPr>
          </a:p>
        </p:txBody>
      </p:sp>
      <p:sp>
        <p:nvSpPr>
          <p:cNvPr id="1259524" name="Text Box 1028">
            <a:extLst>
              <a:ext uri="{FF2B5EF4-FFF2-40B4-BE49-F238E27FC236}">
                <a16:creationId xmlns:a16="http://schemas.microsoft.com/office/drawing/2014/main" id="{7C6C45C5-E5B7-45E6-BF2D-037B18563A94}"/>
              </a:ext>
            </a:extLst>
          </p:cNvPr>
          <p:cNvSpPr txBox="1">
            <a:spLocks noChangeArrowheads="1"/>
          </p:cNvSpPr>
          <p:nvPr/>
        </p:nvSpPr>
        <p:spPr bwMode="auto">
          <a:xfrm>
            <a:off x="609600" y="4379913"/>
            <a:ext cx="77724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a:ea typeface="Arial Unicode MS" panose="020B0604020202020204" pitchFamily="34" charset="-128"/>
              </a:rPr>
              <a:t>文档语言识别和编码识别理论上都可以看成分类问题，基于后面章节的分类方法可以处理。但是实际中，常常采用启发式方法</a:t>
            </a:r>
            <a:r>
              <a:rPr lang="en-US" altLang="zh-CN">
                <a:ea typeface="Arial Unicode MS" panose="020B060402020202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1026">
            <a:extLst>
              <a:ext uri="{FF2B5EF4-FFF2-40B4-BE49-F238E27FC236}">
                <a16:creationId xmlns:a16="http://schemas.microsoft.com/office/drawing/2014/main" id="{CB0C70E9-7EDB-4948-B50E-A5021F1632C4}"/>
              </a:ext>
            </a:extLst>
          </p:cNvPr>
          <p:cNvSpPr>
            <a:spLocks noGrp="1"/>
          </p:cNvSpPr>
          <p:nvPr>
            <p:ph type="title"/>
          </p:nvPr>
        </p:nvSpPr>
        <p:spPr/>
        <p:txBody>
          <a:bodyPr/>
          <a:lstStyle/>
          <a:p>
            <a:pPr eaLnBrk="1" hangingPunct="1"/>
            <a:r>
              <a:rPr lang="zh-CN" altLang="en-US"/>
              <a:t>多格式</a:t>
            </a:r>
            <a:r>
              <a:rPr lang="en-US" altLang="zh-CN"/>
              <a:t>/</a:t>
            </a:r>
            <a:r>
              <a:rPr lang="zh-CN" altLang="en-US"/>
              <a:t>语言并存</a:t>
            </a:r>
            <a:endParaRPr lang="en-US" altLang="zh-CN"/>
          </a:p>
        </p:txBody>
      </p:sp>
      <p:sp>
        <p:nvSpPr>
          <p:cNvPr id="36866" name="Rectangle 1027">
            <a:extLst>
              <a:ext uri="{FF2B5EF4-FFF2-40B4-BE49-F238E27FC236}">
                <a16:creationId xmlns:a16="http://schemas.microsoft.com/office/drawing/2014/main" id="{78D41405-BCB4-4B0B-81C8-18E2E70DE3E8}"/>
              </a:ext>
            </a:extLst>
          </p:cNvPr>
          <p:cNvSpPr>
            <a:spLocks noGrp="1"/>
          </p:cNvSpPr>
          <p:nvPr>
            <p:ph idx="1"/>
          </p:nvPr>
        </p:nvSpPr>
        <p:spPr/>
        <p:txBody>
          <a:bodyPr/>
          <a:lstStyle/>
          <a:p>
            <a:pPr eaLnBrk="1" hangingPunct="1"/>
            <a:r>
              <a:rPr lang="zh-CN" altLang="en-US">
                <a:ea typeface="宋体" panose="02010600030101010101" pitchFamily="2" charset="-122"/>
                <a:sym typeface="Symbol" panose="05050102010706020507" pitchFamily="18" charset="2"/>
              </a:rPr>
              <a:t>待索引文档集可能同时包含多种语言的文档</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在同一索引中词汇表中包含来自多个语言的词项</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有时文档或者其部件中包含多种语言</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格式</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法语邮件中带一个德语的</a:t>
            </a:r>
            <a:r>
              <a:rPr lang="en-US" altLang="zh-CN">
                <a:ea typeface="宋体" panose="02010600030101010101" pitchFamily="2" charset="-122"/>
                <a:sym typeface="Symbol" panose="05050102010706020507" pitchFamily="18" charset="2"/>
              </a:rPr>
              <a:t>pdf</a:t>
            </a:r>
            <a:r>
              <a:rPr lang="zh-CN" altLang="en-US">
                <a:ea typeface="宋体" panose="02010600030101010101" pitchFamily="2" charset="-122"/>
                <a:sym typeface="Symbol" panose="05050102010706020507" pitchFamily="18" charset="2"/>
              </a:rPr>
              <a:t>格式附件</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rPr>
              <a:t>如何确定索引的单位？</a:t>
            </a:r>
          </a:p>
          <a:p>
            <a:pPr lvl="1" eaLnBrk="1" hangingPunct="1"/>
            <a:r>
              <a:rPr lang="zh-CN" altLang="en-US">
                <a:ea typeface="宋体" panose="02010600030101010101" pitchFamily="2" charset="-122"/>
              </a:rPr>
              <a:t>文件为单位？</a:t>
            </a:r>
            <a:endParaRPr lang="en-US" altLang="zh-CN">
              <a:ea typeface="宋体" panose="02010600030101010101" pitchFamily="2" charset="-122"/>
            </a:endParaRPr>
          </a:p>
          <a:p>
            <a:pPr lvl="1" eaLnBrk="1" hangingPunct="1"/>
            <a:r>
              <a:rPr lang="zh-CN" altLang="en-US">
                <a:ea typeface="宋体" panose="02010600030101010101" pitchFamily="2" charset="-122"/>
              </a:rPr>
              <a:t>邮件为单位？</a:t>
            </a:r>
            <a:endParaRPr lang="en-US" altLang="zh-CN">
              <a:ea typeface="宋体" panose="02010600030101010101" pitchFamily="2" charset="-122"/>
            </a:endParaRPr>
          </a:p>
          <a:p>
            <a:pPr lvl="1" eaLnBrk="1" hangingPunct="1"/>
            <a:r>
              <a:rPr lang="zh-CN" altLang="en-US">
                <a:ea typeface="宋体" panose="02010600030101010101" pitchFamily="2" charset="-122"/>
              </a:rPr>
              <a:t>如果邮件带有</a:t>
            </a:r>
            <a:r>
              <a:rPr lang="en-US" altLang="zh-CN">
                <a:ea typeface="宋体" panose="02010600030101010101" pitchFamily="2" charset="-122"/>
              </a:rPr>
              <a:t>5</a:t>
            </a:r>
            <a:r>
              <a:rPr lang="zh-CN" altLang="en-US">
                <a:ea typeface="宋体" panose="02010600030101010101" pitchFamily="2" charset="-122"/>
              </a:rPr>
              <a:t>个附件，怎么办？</a:t>
            </a:r>
            <a:endParaRPr lang="en-US" altLang="zh-CN">
              <a:ea typeface="宋体" panose="02010600030101010101" pitchFamily="2" charset="-122"/>
            </a:endParaRPr>
          </a:p>
          <a:p>
            <a:pPr lvl="1" eaLnBrk="1" hangingPunct="1"/>
            <a:r>
              <a:rPr lang="zh-CN" altLang="en-US">
                <a:ea typeface="宋体" panose="02010600030101010101" pitchFamily="2" charset="-122"/>
              </a:rPr>
              <a:t>一组文件？</a:t>
            </a:r>
            <a:r>
              <a:rPr lang="en-US" altLang="zh-CN">
                <a:ea typeface="宋体" panose="02010600030101010101" pitchFamily="2" charset="-122"/>
              </a:rPr>
              <a:t> (</a:t>
            </a:r>
            <a:r>
              <a:rPr lang="zh-CN" altLang="en-US">
                <a:ea typeface="宋体" panose="02010600030101010101" pitchFamily="2" charset="-122"/>
              </a:rPr>
              <a:t>比如采用</a:t>
            </a:r>
            <a:r>
              <a:rPr lang="en-US" altLang="zh-CN">
                <a:ea typeface="宋体" panose="02010600030101010101" pitchFamily="2" charset="-122"/>
              </a:rPr>
              <a:t>html</a:t>
            </a:r>
            <a:r>
              <a:rPr lang="zh-CN" altLang="en-US">
                <a:ea typeface="宋体" panose="02010600030101010101" pitchFamily="2" charset="-122"/>
              </a:rPr>
              <a:t>格式写的某个</a:t>
            </a:r>
            <a:r>
              <a:rPr lang="en-US" altLang="zh-CN">
                <a:ea typeface="宋体" panose="02010600030101010101" pitchFamily="2" charset="-122"/>
              </a:rPr>
              <a:t>PPT</a:t>
            </a:r>
            <a:r>
              <a:rPr lang="zh-CN" altLang="en-US">
                <a:ea typeface="宋体" panose="02010600030101010101" pitchFamily="2" charset="-122"/>
              </a:rPr>
              <a:t>文档</a:t>
            </a:r>
            <a:r>
              <a:rPr lang="en-US" altLang="zh-CN">
                <a:ea typeface="宋体" panose="02010600030101010101" pitchFamily="2"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108020CE-7094-4390-9774-B2808468907C}"/>
              </a:ext>
            </a:extLst>
          </p:cNvPr>
          <p:cNvSpPr>
            <a:spLocks noGrp="1"/>
          </p:cNvSpPr>
          <p:nvPr>
            <p:ph type="title"/>
          </p:nvPr>
        </p:nvSpPr>
        <p:spPr/>
        <p:txBody>
          <a:bodyPr/>
          <a:lstStyle/>
          <a:p>
            <a:pPr eaLnBrk="1" hangingPunct="1"/>
            <a:r>
              <a:rPr lang="zh-CN" altLang="en-US"/>
              <a:t>提纲</a:t>
            </a:r>
            <a:endParaRPr lang="de-DE" altLang="zh-CN"/>
          </a:p>
        </p:txBody>
      </p:sp>
      <p:sp>
        <p:nvSpPr>
          <p:cNvPr id="38914" name="Slide Number Placeholder 3">
            <a:extLst>
              <a:ext uri="{FF2B5EF4-FFF2-40B4-BE49-F238E27FC236}">
                <a16:creationId xmlns:a16="http://schemas.microsoft.com/office/drawing/2014/main" id="{EC54BBDB-F5A0-40C3-A89A-A2F2C3F49F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A6EB6C69-4542-49E7-B590-DC9AB43F5EA4}"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17</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38915" name="Text Box 3">
            <a:extLst>
              <a:ext uri="{FF2B5EF4-FFF2-40B4-BE49-F238E27FC236}">
                <a16:creationId xmlns:a16="http://schemas.microsoft.com/office/drawing/2014/main" id="{22C68EA5-A1B8-43C6-A6DA-3CD24AC280B5}"/>
              </a:ext>
            </a:extLst>
          </p:cNvPr>
          <p:cNvSpPr txBox="1">
            <a:spLocks noChangeArrowheads="1"/>
          </p:cNvSpPr>
          <p:nvPr/>
        </p:nvSpPr>
        <p:spPr bwMode="auto">
          <a:xfrm>
            <a:off x="357188" y="1428750"/>
            <a:ext cx="82867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BDD3E9"/>
              </a:buClr>
              <a:buSzPct val="70000"/>
              <a:buFont typeface="Calibri" panose="020F0502020204030204" pitchFamily="34" charset="0"/>
              <a:buChar char="❶"/>
            </a:pPr>
            <a:r>
              <a:rPr lang="zh-CN" altLang="en-US" sz="3200">
                <a:solidFill>
                  <a:srgbClr val="BDD3E9"/>
                </a:solidFill>
                <a:ea typeface="Arial Unicode MS" panose="020B0604020202020204" pitchFamily="34" charset="-128"/>
              </a:rPr>
              <a:t>上一讲回顾 </a:t>
            </a:r>
          </a:p>
          <a:p>
            <a:pPr eaLnBrk="1" hangingPunct="1">
              <a:lnSpc>
                <a:spcPct val="150000"/>
              </a:lnSpc>
              <a:spcBef>
                <a:spcPts val="700"/>
              </a:spcBef>
              <a:buClr>
                <a:srgbClr val="BDD3E9"/>
              </a:buClr>
              <a:buSzPct val="70000"/>
              <a:buFont typeface="Calibri" panose="020F0502020204030204" pitchFamily="34" charset="0"/>
              <a:buChar char="❷"/>
            </a:pPr>
            <a:r>
              <a:rPr lang="zh-CN" altLang="en-US" sz="3200">
                <a:solidFill>
                  <a:srgbClr val="BDD3E9"/>
                </a:solidFill>
                <a:ea typeface="Arial Unicode MS" panose="020B0604020202020204" pitchFamily="34" charset="-128"/>
              </a:rPr>
              <a:t>文档</a:t>
            </a:r>
          </a:p>
          <a:p>
            <a:pPr eaLnBrk="1" hangingPunct="1">
              <a:lnSpc>
                <a:spcPct val="150000"/>
              </a:lnSpc>
              <a:spcBef>
                <a:spcPts val="700"/>
              </a:spcBef>
              <a:buClr>
                <a:srgbClr val="336699"/>
              </a:buClr>
              <a:buSzPct val="70000"/>
              <a:buFont typeface="Calibri" panose="020F0502020204030204" pitchFamily="34" charset="0"/>
              <a:buChar char="❸"/>
            </a:pPr>
            <a:r>
              <a:rPr lang="zh-CN" altLang="en-US" sz="3200">
                <a:solidFill>
                  <a:srgbClr val="336699"/>
                </a:solidFill>
                <a:ea typeface="Arial Unicode MS" panose="020B0604020202020204" pitchFamily="34" charset="-128"/>
              </a:rPr>
              <a:t>词项</a:t>
            </a:r>
          </a:p>
          <a:p>
            <a:pPr lvl="1" eaLnBrk="1" hangingPunct="1">
              <a:lnSpc>
                <a:spcPct val="150000"/>
              </a:lnSpc>
              <a:spcBef>
                <a:spcPts val="700"/>
              </a:spcBef>
              <a:buClr>
                <a:srgbClr val="336699"/>
              </a:buClr>
              <a:buSzPct val="70000"/>
            </a:pPr>
            <a:r>
              <a:rPr lang="zh-CN" altLang="en-US">
                <a:ea typeface="Arial Unicode MS" panose="020B0604020202020204" pitchFamily="34" charset="-128"/>
              </a:rPr>
              <a:t>通常做法</a:t>
            </a:r>
            <a:r>
              <a:rPr lang="en-US" altLang="zh-CN">
                <a:ea typeface="Arial Unicode MS" panose="020B0604020202020204" pitchFamily="34" charset="-128"/>
              </a:rPr>
              <a:t>+</a:t>
            </a:r>
            <a:r>
              <a:rPr lang="zh-CN" altLang="en-US">
                <a:ea typeface="Arial Unicode MS" panose="020B0604020202020204" pitchFamily="34" charset="-128"/>
              </a:rPr>
              <a:t>非英语处理</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英语</a:t>
            </a:r>
          </a:p>
          <a:p>
            <a:pPr eaLnBrk="1" hangingPunct="1">
              <a:lnSpc>
                <a:spcPct val="150000"/>
              </a:lnSpc>
              <a:spcBef>
                <a:spcPts val="700"/>
              </a:spcBef>
              <a:buClr>
                <a:srgbClr val="BDD3E9"/>
              </a:buClr>
              <a:buSzPct val="70000"/>
              <a:buFont typeface="Calibri" panose="020F0502020204030204" pitchFamily="34" charset="0"/>
              <a:buChar char="❹"/>
            </a:pPr>
            <a:r>
              <a:rPr lang="zh-CN" altLang="en-US" sz="3200">
                <a:solidFill>
                  <a:srgbClr val="BDD3E9"/>
                </a:solidFill>
                <a:ea typeface="Arial Unicode MS" panose="020B0604020202020204" pitchFamily="34" charset="-128"/>
              </a:rPr>
              <a:t>跳表指针</a:t>
            </a:r>
          </a:p>
          <a:p>
            <a:pPr eaLnBrk="1" hangingPunct="1">
              <a:lnSpc>
                <a:spcPct val="150000"/>
              </a:lnSpc>
              <a:spcBef>
                <a:spcPts val="700"/>
              </a:spcBef>
              <a:buClr>
                <a:srgbClr val="BDD3E9"/>
              </a:buClr>
              <a:buSzPct val="70000"/>
              <a:buFont typeface="Calibri" panose="020F0502020204030204" pitchFamily="34" charset="0"/>
              <a:buChar char="❺"/>
            </a:pPr>
            <a:r>
              <a:rPr lang="zh-CN" altLang="en-US" sz="3200">
                <a:solidFill>
                  <a:srgbClr val="BDD3E9"/>
                </a:solidFill>
                <a:ea typeface="Arial Unicode MS" panose="020B0604020202020204" pitchFamily="34" charset="-128"/>
              </a:rPr>
              <a:t>短语查询</a:t>
            </a:r>
            <a:endParaRPr lang="zh-CN" altLang="en-US" sz="3200">
              <a:solidFill>
                <a:srgbClr val="336699"/>
              </a:solidFill>
              <a:ea typeface="Arial Unicode MS" panose="020B0604020202020204" pitchFamily="34" charset="-128"/>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F10C7EF3-29FC-41B3-A409-44D698164762}"/>
              </a:ext>
            </a:extLst>
          </p:cNvPr>
          <p:cNvSpPr>
            <a:spLocks noGrp="1" noChangeArrowheads="1"/>
          </p:cNvSpPr>
          <p:nvPr>
            <p:ph type="title"/>
          </p:nvPr>
        </p:nvSpPr>
        <p:spPr/>
        <p:txBody>
          <a:bodyPr/>
          <a:lstStyle/>
          <a:p>
            <a:pPr eaLnBrk="1" hangingPunct="1">
              <a:defRPr/>
            </a:pPr>
            <a:r>
              <a:rPr lang="en-US" dirty="0"/>
              <a:t>Tokens and Terms</a:t>
            </a:r>
          </a:p>
        </p:txBody>
      </p:sp>
      <p:sp>
        <p:nvSpPr>
          <p:cNvPr id="39938" name="Text Placeholder 3">
            <a:extLst>
              <a:ext uri="{FF2B5EF4-FFF2-40B4-BE49-F238E27FC236}">
                <a16:creationId xmlns:a16="http://schemas.microsoft.com/office/drawing/2014/main" id="{D69407C1-9CA8-43E8-8C75-8CADF1720597}"/>
              </a:ext>
            </a:extLst>
          </p:cNvPr>
          <p:cNvSpPr>
            <a:spLocks noGrp="1"/>
          </p:cNvSpPr>
          <p:nvPr>
            <p:ph type="body" idx="1"/>
          </p:nvPr>
        </p:nvSpPr>
        <p:spPr/>
        <p:txBody>
          <a:bodyPr/>
          <a:lstStyle/>
          <a:p>
            <a:pPr eaLnBrk="1" hangingPunct="1"/>
            <a:r>
              <a:rPr lang="zh-CN" altLang="en-US">
                <a:solidFill>
                  <a:srgbClr val="898989"/>
                </a:solidFill>
                <a:ea typeface="宋体" panose="02010600030101010101" pitchFamily="2" charset="-122"/>
              </a:rPr>
              <a:t>词条和词项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A62269BC-0EF0-4C31-B7BC-FE909C9B4678}"/>
              </a:ext>
            </a:extLst>
          </p:cNvPr>
          <p:cNvSpPr>
            <a:spLocks noGrp="1"/>
          </p:cNvSpPr>
          <p:nvPr>
            <p:ph type="title"/>
          </p:nvPr>
        </p:nvSpPr>
        <p:spPr/>
        <p:txBody>
          <a:bodyPr/>
          <a:lstStyle/>
          <a:p>
            <a:pPr eaLnBrk="1" hangingPunct="1"/>
            <a:r>
              <a:rPr lang="zh-CN" altLang="en-US"/>
              <a:t>词条化</a:t>
            </a:r>
            <a:r>
              <a:rPr lang="en-US" altLang="zh-CN"/>
              <a:t>(Tokenization)</a:t>
            </a:r>
            <a:endParaRPr lang="zh-CN" altLang="en-US"/>
          </a:p>
        </p:txBody>
      </p:sp>
      <p:sp>
        <p:nvSpPr>
          <p:cNvPr id="40962" name="Rectangle 3">
            <a:extLst>
              <a:ext uri="{FF2B5EF4-FFF2-40B4-BE49-F238E27FC236}">
                <a16:creationId xmlns:a16="http://schemas.microsoft.com/office/drawing/2014/main" id="{AB3C0433-56E8-4494-A895-9A4D3701ECF7}"/>
              </a:ext>
            </a:extLst>
          </p:cNvPr>
          <p:cNvSpPr>
            <a:spLocks noGrp="1"/>
          </p:cNvSpPr>
          <p:nvPr>
            <p:ph idx="1"/>
          </p:nvPr>
        </p:nvSpPr>
        <p:spPr/>
        <p:txBody>
          <a:bodyPr/>
          <a:lstStyle/>
          <a:p>
            <a:pPr eaLnBrk="1" hangingPunct="1"/>
            <a:r>
              <a:rPr lang="zh-CN" altLang="en-US">
                <a:ea typeface="宋体" panose="02010600030101010101" pitchFamily="2" charset="-122"/>
              </a:rPr>
              <a:t>输入</a:t>
            </a:r>
            <a:r>
              <a:rPr lang="en-US" altLang="zh-CN">
                <a:ea typeface="宋体" panose="02010600030101010101" pitchFamily="2" charset="-122"/>
              </a:rPr>
              <a:t>: “Friends, Romans and Countrymen”</a:t>
            </a:r>
          </a:p>
          <a:p>
            <a:pPr eaLnBrk="1" hangingPunct="1"/>
            <a:r>
              <a:rPr lang="zh-CN" altLang="en-US">
                <a:ea typeface="宋体" panose="02010600030101010101" pitchFamily="2" charset="-122"/>
              </a:rPr>
              <a:t>输出</a:t>
            </a:r>
            <a:r>
              <a:rPr lang="en-US" altLang="zh-CN">
                <a:ea typeface="宋体" panose="02010600030101010101" pitchFamily="2" charset="-122"/>
              </a:rPr>
              <a:t>: </a:t>
            </a:r>
            <a:r>
              <a:rPr lang="zh-CN" altLang="en-US">
                <a:ea typeface="宋体" panose="02010600030101010101" pitchFamily="2" charset="-122"/>
              </a:rPr>
              <a:t>词条</a:t>
            </a:r>
            <a:r>
              <a:rPr lang="en-US" altLang="zh-CN">
                <a:ea typeface="宋体" panose="02010600030101010101" pitchFamily="2" charset="-122"/>
              </a:rPr>
              <a:t>(Token)</a:t>
            </a:r>
          </a:p>
          <a:p>
            <a:pPr lvl="1" eaLnBrk="1" hangingPunct="1"/>
            <a:r>
              <a:rPr lang="en-US" altLang="zh-CN">
                <a:ea typeface="宋体" panose="02010600030101010101" pitchFamily="2" charset="-122"/>
              </a:rPr>
              <a:t>Friends</a:t>
            </a:r>
          </a:p>
          <a:p>
            <a:pPr lvl="1" eaLnBrk="1" hangingPunct="1"/>
            <a:r>
              <a:rPr lang="en-US" altLang="zh-CN">
                <a:ea typeface="宋体" panose="02010600030101010101" pitchFamily="2" charset="-122"/>
              </a:rPr>
              <a:t>Romans</a:t>
            </a:r>
          </a:p>
          <a:p>
            <a:pPr lvl="1" eaLnBrk="1" hangingPunct="1"/>
            <a:r>
              <a:rPr lang="en-US" altLang="zh-CN">
                <a:ea typeface="宋体" panose="02010600030101010101" pitchFamily="2" charset="-122"/>
              </a:rPr>
              <a:t>Countrymen</a:t>
            </a:r>
          </a:p>
          <a:p>
            <a:pPr eaLnBrk="1" hangingPunct="1"/>
            <a:r>
              <a:rPr lang="zh-CN" altLang="en-US">
                <a:ea typeface="宋体" panose="02010600030101010101" pitchFamily="2" charset="-122"/>
              </a:rPr>
              <a:t>词条</a:t>
            </a:r>
            <a:r>
              <a:rPr lang="en-US" altLang="zh-CN">
                <a:ea typeface="宋体" panose="02010600030101010101" pitchFamily="2" charset="-122"/>
              </a:rPr>
              <a:t> </a:t>
            </a:r>
            <a:r>
              <a:rPr lang="zh-CN" altLang="en-US">
                <a:ea typeface="宋体" panose="02010600030101010101" pitchFamily="2" charset="-122"/>
              </a:rPr>
              <a:t>就是一个字符串实例</a:t>
            </a:r>
            <a:endParaRPr lang="en-US" altLang="zh-CN">
              <a:ea typeface="宋体" panose="02010600030101010101" pitchFamily="2" charset="-122"/>
            </a:endParaRPr>
          </a:p>
          <a:p>
            <a:pPr eaLnBrk="1" hangingPunct="1"/>
            <a:r>
              <a:rPr lang="zh-CN" altLang="en-US">
                <a:ea typeface="宋体" panose="02010600030101010101" pitchFamily="2" charset="-122"/>
              </a:rPr>
              <a:t>词条在经过进一步处理之后将放入倒排索引中的词典中</a:t>
            </a:r>
            <a:endParaRPr lang="en-US" altLang="zh-CN">
              <a:ea typeface="宋体" panose="02010600030101010101" pitchFamily="2" charset="-122"/>
            </a:endParaRPr>
          </a:p>
          <a:p>
            <a:pPr lvl="1" eaLnBrk="1" hangingPunct="1"/>
            <a:r>
              <a:rPr lang="zh-CN" altLang="en-US">
                <a:ea typeface="宋体" panose="02010600030101010101" pitchFamily="2" charset="-122"/>
              </a:rPr>
              <a:t>后面会讲</a:t>
            </a:r>
            <a:endParaRPr lang="en-US" altLang="zh-CN">
              <a:ea typeface="宋体" panose="02010600030101010101" pitchFamily="2" charset="-122"/>
            </a:endParaRPr>
          </a:p>
          <a:p>
            <a:pPr eaLnBrk="1" hangingPunct="1"/>
            <a:r>
              <a:rPr lang="zh-CN" altLang="en-US">
                <a:ea typeface="宋体" panose="02010600030101010101" pitchFamily="2" charset="-122"/>
              </a:rPr>
              <a:t>词条化中的问题</a:t>
            </a:r>
            <a:r>
              <a:rPr lang="en-US" altLang="zh-CN">
                <a:ea typeface="宋体" panose="02010600030101010101" pitchFamily="2" charset="-122"/>
              </a:rPr>
              <a:t>-</a:t>
            </a:r>
            <a:r>
              <a:rPr lang="zh-CN" altLang="en-US">
                <a:ea typeface="宋体" panose="02010600030101010101" pitchFamily="2" charset="-122"/>
              </a:rPr>
              <a:t>词条如何界定</a:t>
            </a:r>
            <a:r>
              <a:rPr lang="en-US" altLang="zh-CN">
                <a:ea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496810EB-5DBD-4EEC-904D-6BEFC456265C}"/>
              </a:ext>
            </a:extLst>
          </p:cNvPr>
          <p:cNvSpPr>
            <a:spLocks noGrp="1"/>
          </p:cNvSpPr>
          <p:nvPr>
            <p:ph type="title"/>
          </p:nvPr>
        </p:nvSpPr>
        <p:spPr/>
        <p:txBody>
          <a:bodyPr/>
          <a:lstStyle/>
          <a:p>
            <a:pPr eaLnBrk="1" hangingPunct="1"/>
            <a:r>
              <a:rPr lang="zh-CN" altLang="en-US"/>
              <a:t>提纲</a:t>
            </a:r>
            <a:endParaRPr lang="de-DE" altLang="zh-CN"/>
          </a:p>
        </p:txBody>
      </p:sp>
      <p:sp>
        <p:nvSpPr>
          <p:cNvPr id="17410" name="Slide Number Placeholder 3">
            <a:extLst>
              <a:ext uri="{FF2B5EF4-FFF2-40B4-BE49-F238E27FC236}">
                <a16:creationId xmlns:a16="http://schemas.microsoft.com/office/drawing/2014/main" id="{31C7A155-0B99-4A38-9480-E381E951829B}"/>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FDF9960E-34DA-4712-908D-84E12385086C}"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2</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7" name="文本占位符 6">
            <a:extLst>
              <a:ext uri="{FF2B5EF4-FFF2-40B4-BE49-F238E27FC236}">
                <a16:creationId xmlns:a16="http://schemas.microsoft.com/office/drawing/2014/main" id="{BB9D45D4-0D3D-4F2C-B90B-4D874AB8B509}"/>
              </a:ext>
            </a:extLst>
          </p:cNvPr>
          <p:cNvSpPr>
            <a:spLocks noGrp="1"/>
          </p:cNvSpPr>
          <p:nvPr>
            <p:ph type="body" sz="quarter" idx="13"/>
          </p:nvPr>
        </p:nvSpPr>
        <p:spPr>
          <a:xfrm>
            <a:off x="457200" y="1447800"/>
            <a:ext cx="8208963" cy="5410200"/>
          </a:xfrm>
        </p:spPr>
        <p:txBody>
          <a:bodyPr/>
          <a:lstStyle/>
          <a:p>
            <a:pPr eaLnBrk="1" hangingPunct="1">
              <a:spcBef>
                <a:spcPts val="700"/>
              </a:spcBef>
              <a:buClr>
                <a:srgbClr val="336699"/>
              </a:buClr>
              <a:buSzPct val="70000"/>
              <a:buFont typeface="Calibri" panose="020F0502020204030204"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a:solidFill>
                  <a:srgbClr val="336699"/>
                </a:solidFill>
              </a:rPr>
              <a:t>上一讲回顾 </a:t>
            </a:r>
          </a:p>
          <a:p>
            <a:pPr eaLnBrk="1" hangingPunct="1">
              <a:spcBef>
                <a:spcPts val="700"/>
              </a:spcBef>
              <a:buClr>
                <a:srgbClr val="336699"/>
              </a:buClr>
              <a:buSzPct val="70000"/>
              <a:buFont typeface="Calibri" panose="020F0502020204030204"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a:solidFill>
                  <a:srgbClr val="336699"/>
                </a:solidFill>
              </a:rPr>
              <a:t>文档</a:t>
            </a:r>
            <a:endParaRPr lang="zh-CN" altLang="en-US" sz="3200">
              <a:solidFill>
                <a:srgbClr val="BDD3E9"/>
              </a:solidFill>
            </a:endParaRPr>
          </a:p>
          <a:p>
            <a:pPr eaLnBrk="1" hangingPunct="1">
              <a:spcBef>
                <a:spcPts val="700"/>
              </a:spcBef>
              <a:buClr>
                <a:srgbClr val="336699"/>
              </a:buClr>
              <a:buSzPct val="70000"/>
              <a:buFont typeface="Calibri" panose="020F0502020204030204"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a:solidFill>
                  <a:srgbClr val="336699"/>
                </a:solidFill>
              </a:rPr>
              <a:t>词项</a:t>
            </a:r>
          </a:p>
          <a:p>
            <a:pPr marL="1257300" lvl="1" indent="-514350" eaLnBrk="1" hangingPunct="1">
              <a:lnSpc>
                <a:spcPct val="150000"/>
              </a:lnSpc>
              <a:spcBef>
                <a:spcPts val="700"/>
              </a:spcBef>
              <a:buClr>
                <a:srgbClr val="336699"/>
              </a:buClr>
              <a:buSzPct val="70000"/>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a:solidFill>
                  <a:srgbClr val="0E7589"/>
                </a:solidFill>
              </a:rPr>
              <a:t>通常做法</a:t>
            </a:r>
            <a:r>
              <a:rPr lang="en-US" altLang="zh-CN">
                <a:solidFill>
                  <a:srgbClr val="0E7589"/>
                </a:solidFill>
              </a:rPr>
              <a:t>+</a:t>
            </a:r>
            <a:r>
              <a:rPr lang="zh-CN" altLang="en-US">
                <a:solidFill>
                  <a:srgbClr val="0E7589"/>
                </a:solidFill>
              </a:rPr>
              <a:t>非英语处理</a:t>
            </a:r>
          </a:p>
          <a:p>
            <a:pPr marL="1257300" lvl="1" indent="-514350" eaLnBrk="1" hangingPunct="1">
              <a:lnSpc>
                <a:spcPct val="150000"/>
              </a:lnSpc>
              <a:spcBef>
                <a:spcPts val="700"/>
              </a:spcBef>
              <a:buClr>
                <a:srgbClr val="336699"/>
              </a:buClr>
              <a:buSzPct val="70000"/>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a:solidFill>
                  <a:srgbClr val="0E7589"/>
                </a:solidFill>
              </a:rPr>
              <a:t>英语</a:t>
            </a:r>
          </a:p>
          <a:p>
            <a:pPr eaLnBrk="1" hangingPunct="1">
              <a:spcBef>
                <a:spcPts val="700"/>
              </a:spcBef>
              <a:buClr>
                <a:srgbClr val="336699"/>
              </a:buClr>
              <a:buSzPct val="70000"/>
              <a:buFont typeface="Calibri" panose="020F0502020204030204"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a:solidFill>
                  <a:srgbClr val="336699"/>
                </a:solidFill>
              </a:rPr>
              <a:t>跳表指针</a:t>
            </a:r>
          </a:p>
          <a:p>
            <a:pPr eaLnBrk="1" hangingPunct="1">
              <a:spcBef>
                <a:spcPts val="700"/>
              </a:spcBef>
              <a:buClr>
                <a:srgbClr val="336699"/>
              </a:buClr>
              <a:buSzPct val="70000"/>
              <a:buFont typeface="Calibri" panose="020F0502020204030204"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200">
                <a:solidFill>
                  <a:srgbClr val="336699"/>
                </a:solidFill>
              </a:rPr>
              <a:t>短语查询</a:t>
            </a:r>
          </a:p>
          <a:p>
            <a:pPr eaLnBrk="1" hangingPunct="1">
              <a:buFontTx/>
              <a:buAutoNum type="circleNumDbPlain"/>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zh-CN" altLang="en-US">
              <a:solidFill>
                <a:srgbClr val="0E7589"/>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050">
            <a:extLst>
              <a:ext uri="{FF2B5EF4-FFF2-40B4-BE49-F238E27FC236}">
                <a16:creationId xmlns:a16="http://schemas.microsoft.com/office/drawing/2014/main" id="{26B997C6-5A09-4E49-B9A8-70D62BD3B5A5}"/>
              </a:ext>
            </a:extLst>
          </p:cNvPr>
          <p:cNvSpPr>
            <a:spLocks noGrp="1"/>
          </p:cNvSpPr>
          <p:nvPr>
            <p:ph type="title"/>
          </p:nvPr>
        </p:nvSpPr>
        <p:spPr/>
        <p:txBody>
          <a:bodyPr/>
          <a:lstStyle/>
          <a:p>
            <a:pPr eaLnBrk="1" hangingPunct="1"/>
            <a:r>
              <a:rPr lang="zh-CN" altLang="en-US"/>
              <a:t>词条化</a:t>
            </a:r>
            <a:endParaRPr lang="en-US" altLang="zh-CN"/>
          </a:p>
        </p:txBody>
      </p:sp>
      <p:sp>
        <p:nvSpPr>
          <p:cNvPr id="41986" name="Rectangle 2051">
            <a:extLst>
              <a:ext uri="{FF2B5EF4-FFF2-40B4-BE49-F238E27FC236}">
                <a16:creationId xmlns:a16="http://schemas.microsoft.com/office/drawing/2014/main" id="{BB5B9B93-D9B7-41DF-99CA-944FDF64157C}"/>
              </a:ext>
            </a:extLst>
          </p:cNvPr>
          <p:cNvSpPr>
            <a:spLocks noGrp="1"/>
          </p:cNvSpPr>
          <p:nvPr>
            <p:ph idx="1"/>
          </p:nvPr>
        </p:nvSpPr>
        <p:spPr/>
        <p:txBody>
          <a:bodyPr/>
          <a:lstStyle/>
          <a:p>
            <a:pPr eaLnBrk="1" hangingPunct="1"/>
            <a:r>
              <a:rPr lang="zh-CN" altLang="en-US">
                <a:ea typeface="宋体" panose="02010600030101010101" pitchFamily="2" charset="-122"/>
              </a:rPr>
              <a:t>一系列问题</a:t>
            </a:r>
            <a:r>
              <a:rPr lang="en-US" altLang="zh-CN">
                <a:ea typeface="宋体" panose="02010600030101010101" pitchFamily="2" charset="-122"/>
              </a:rPr>
              <a:t>:</a:t>
            </a:r>
          </a:p>
          <a:p>
            <a:pPr lvl="1" eaLnBrk="1" hangingPunct="1"/>
            <a:r>
              <a:rPr lang="en-US" altLang="zh-CN">
                <a:ea typeface="宋体" panose="02010600030101010101" pitchFamily="2" charset="-122"/>
              </a:rPr>
              <a:t>Finland’s capital </a:t>
            </a:r>
            <a:r>
              <a:rPr lang="en-US" altLang="zh-CN">
                <a:ea typeface="宋体" panose="02010600030101010101" pitchFamily="2" charset="-122"/>
                <a:sym typeface="Symbol" panose="05050102010706020507" pitchFamily="18" charset="2"/>
              </a:rPr>
              <a:t> </a:t>
            </a:r>
          </a:p>
          <a:p>
            <a:pPr lvl="1" eaLnBrk="1" hangingPunct="1"/>
            <a:r>
              <a:rPr lang="en-US" altLang="zh-CN">
                <a:ea typeface="宋体" panose="02010600030101010101" pitchFamily="2" charset="-122"/>
                <a:sym typeface="Symbol" panose="05050102010706020507" pitchFamily="18" charset="2"/>
              </a:rPr>
              <a:t>     Finland? Finlands? Finland’s?</a:t>
            </a:r>
          </a:p>
          <a:p>
            <a:pPr lvl="1" eaLnBrk="1" hangingPunct="1"/>
            <a:r>
              <a:rPr lang="en-US" altLang="zh-CN">
                <a:ea typeface="宋体" panose="02010600030101010101" pitchFamily="2" charset="-122"/>
                <a:sym typeface="Symbol" panose="05050102010706020507" pitchFamily="18" charset="2"/>
              </a:rPr>
              <a:t>Hewlett-Packard  </a:t>
            </a:r>
            <a:r>
              <a:rPr lang="zh-CN" altLang="en-US">
                <a:ea typeface="宋体" panose="02010600030101010101" pitchFamily="2" charset="-122"/>
                <a:sym typeface="Symbol" panose="05050102010706020507" pitchFamily="18" charset="2"/>
              </a:rPr>
              <a:t>看成</a:t>
            </a:r>
            <a:r>
              <a:rPr lang="en-US" altLang="zh-CN">
                <a:ea typeface="宋体" panose="02010600030101010101" pitchFamily="2" charset="-122"/>
                <a:sym typeface="Symbol" panose="05050102010706020507" pitchFamily="18" charset="2"/>
              </a:rPr>
              <a:t>Hewlett </a:t>
            </a:r>
            <a:r>
              <a:rPr lang="zh-CN" altLang="en-US">
                <a:ea typeface="宋体" panose="02010600030101010101" pitchFamily="2" charset="-122"/>
                <a:sym typeface="Symbol" panose="05050102010706020507" pitchFamily="18" charset="2"/>
              </a:rPr>
              <a:t>和</a:t>
            </a:r>
            <a:r>
              <a:rPr lang="en-US" altLang="zh-CN">
                <a:ea typeface="宋体" panose="02010600030101010101" pitchFamily="2" charset="-122"/>
                <a:sym typeface="Symbol" panose="05050102010706020507" pitchFamily="18" charset="2"/>
              </a:rPr>
              <a:t> Packard </a:t>
            </a:r>
            <a:r>
              <a:rPr lang="zh-CN" altLang="en-US">
                <a:ea typeface="宋体" panose="02010600030101010101" pitchFamily="2" charset="-122"/>
                <a:sym typeface="Symbol" panose="05050102010706020507" pitchFamily="18" charset="2"/>
              </a:rPr>
              <a:t>两个词条</a:t>
            </a:r>
            <a:r>
              <a:rPr lang="en-US" altLang="zh-CN">
                <a:ea typeface="宋体" panose="02010600030101010101" pitchFamily="2" charset="-122"/>
                <a:sym typeface="Symbol" panose="05050102010706020507" pitchFamily="18" charset="2"/>
              </a:rPr>
              <a:t>?</a:t>
            </a:r>
          </a:p>
          <a:p>
            <a:pPr lvl="2" eaLnBrk="1" hangingPunct="1"/>
            <a:r>
              <a:rPr lang="en-US" altLang="zh-CN">
                <a:ea typeface="宋体" panose="02010600030101010101" pitchFamily="2" charset="-122"/>
              </a:rPr>
              <a:t>state-of-the-art:</a:t>
            </a:r>
          </a:p>
          <a:p>
            <a:pPr lvl="2" eaLnBrk="1" hangingPunct="1"/>
            <a:r>
              <a:rPr lang="en-US" altLang="zh-CN">
                <a:ea typeface="宋体" panose="02010600030101010101" pitchFamily="2" charset="-122"/>
                <a:sym typeface="Symbol" panose="05050102010706020507" pitchFamily="18" charset="2"/>
              </a:rPr>
              <a:t>co-education</a:t>
            </a:r>
          </a:p>
          <a:p>
            <a:pPr lvl="2" eaLnBrk="1" hangingPunct="1"/>
            <a:r>
              <a:rPr lang="en-US" altLang="zh-CN">
                <a:ea typeface="宋体" panose="02010600030101010101" pitchFamily="2" charset="-122"/>
                <a:sym typeface="Symbol" panose="05050102010706020507" pitchFamily="18" charset="2"/>
              </a:rPr>
              <a:t>lowercase, lower-case, lower case ?</a:t>
            </a:r>
          </a:p>
          <a:p>
            <a:pPr lvl="1" eaLnBrk="1" hangingPunct="1"/>
            <a:r>
              <a:rPr lang="en-US" altLang="zh-CN">
                <a:ea typeface="宋体" panose="02010600030101010101" pitchFamily="2" charset="-122"/>
                <a:sym typeface="Symbol" panose="05050102010706020507" pitchFamily="18" charset="2"/>
              </a:rPr>
              <a:t>San Francisco: </a:t>
            </a:r>
            <a:r>
              <a:rPr lang="zh-CN" altLang="en-US">
                <a:ea typeface="宋体" panose="02010600030101010101" pitchFamily="2" charset="-122"/>
                <a:sym typeface="Symbol" panose="05050102010706020507" pitchFamily="18" charset="2"/>
              </a:rPr>
              <a:t>到底是一个还是两个词条？</a:t>
            </a:r>
            <a:endParaRPr lang="en-US" altLang="zh-CN">
              <a:ea typeface="宋体" panose="02010600030101010101" pitchFamily="2" charset="-122"/>
              <a:sym typeface="Symbol" panose="05050102010706020507" pitchFamily="18" charset="2"/>
            </a:endParaRPr>
          </a:p>
          <a:p>
            <a:pPr lvl="2" eaLnBrk="1" hangingPunct="1"/>
            <a:r>
              <a:rPr lang="zh-CN" altLang="en-US">
                <a:ea typeface="宋体" panose="02010600030101010101" pitchFamily="2" charset="-122"/>
                <a:sym typeface="Symbol" panose="05050102010706020507" pitchFamily="18" charset="2"/>
              </a:rPr>
              <a:t>如何判断是一个词条？</a:t>
            </a:r>
            <a:endParaRPr lang="en-US" altLang="zh-CN">
              <a:ea typeface="宋体" panose="02010600030101010101" pitchFamily="2" charset="-122"/>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9BF3E29-CAC5-4558-A6E5-4BE6A228B9C9}"/>
              </a:ext>
            </a:extLst>
          </p:cNvPr>
          <p:cNvSpPr>
            <a:spLocks noGrp="1"/>
          </p:cNvSpPr>
          <p:nvPr>
            <p:ph type="title"/>
          </p:nvPr>
        </p:nvSpPr>
        <p:spPr/>
        <p:txBody>
          <a:bodyPr/>
          <a:lstStyle/>
          <a:p>
            <a:pPr eaLnBrk="1" hangingPunct="1"/>
            <a:r>
              <a:rPr lang="zh-CN" altLang="en-US"/>
              <a:t>词条化中数字的处理</a:t>
            </a:r>
            <a:endParaRPr lang="en-US" altLang="zh-CN"/>
          </a:p>
        </p:txBody>
      </p:sp>
      <p:sp>
        <p:nvSpPr>
          <p:cNvPr id="43010" name="Rectangle 3">
            <a:extLst>
              <a:ext uri="{FF2B5EF4-FFF2-40B4-BE49-F238E27FC236}">
                <a16:creationId xmlns:a16="http://schemas.microsoft.com/office/drawing/2014/main" id="{50E0764B-2BC8-4CB5-BD51-9768101BE42C}"/>
              </a:ext>
            </a:extLst>
          </p:cNvPr>
          <p:cNvSpPr>
            <a:spLocks noGrp="1"/>
          </p:cNvSpPr>
          <p:nvPr>
            <p:ph idx="1"/>
          </p:nvPr>
        </p:nvSpPr>
        <p:spPr/>
        <p:txBody>
          <a:bodyPr/>
          <a:lstStyle/>
          <a:p>
            <a:pPr eaLnBrk="1" hangingPunct="1"/>
            <a:r>
              <a:rPr lang="en-US" altLang="zh-CN">
                <a:ea typeface="宋体" panose="02010600030101010101" pitchFamily="2" charset="-122"/>
              </a:rPr>
              <a:t>3/20/91			 Mar. 12, 1991				20/3/91</a:t>
            </a:r>
          </a:p>
          <a:p>
            <a:pPr eaLnBrk="1" hangingPunct="1"/>
            <a:r>
              <a:rPr lang="en-US" altLang="zh-CN">
                <a:ea typeface="宋体" panose="02010600030101010101" pitchFamily="2" charset="-122"/>
              </a:rPr>
              <a:t>55 B.C.</a:t>
            </a:r>
          </a:p>
          <a:p>
            <a:pPr eaLnBrk="1" hangingPunct="1"/>
            <a:r>
              <a:rPr lang="en-US" altLang="zh-CN">
                <a:ea typeface="宋体" panose="02010600030101010101" pitchFamily="2" charset="-122"/>
              </a:rPr>
              <a:t>B-52</a:t>
            </a:r>
          </a:p>
          <a:p>
            <a:pPr eaLnBrk="1" hangingPunct="1"/>
            <a:r>
              <a:rPr lang="en-US" altLang="zh-CN">
                <a:ea typeface="宋体" panose="02010600030101010101" pitchFamily="2" charset="-122"/>
              </a:rPr>
              <a:t>PGP </a:t>
            </a:r>
            <a:r>
              <a:rPr lang="zh-CN" altLang="en-US">
                <a:ea typeface="宋体" panose="02010600030101010101" pitchFamily="2" charset="-122"/>
              </a:rPr>
              <a:t>密钥：</a:t>
            </a:r>
            <a:r>
              <a:rPr lang="en-US" altLang="zh-CN">
                <a:ea typeface="宋体" panose="02010600030101010101" pitchFamily="2" charset="-122"/>
              </a:rPr>
              <a:t>324a3df234cb23e</a:t>
            </a:r>
          </a:p>
          <a:p>
            <a:pPr eaLnBrk="1" hangingPunct="1"/>
            <a:r>
              <a:rPr lang="en-US" altLang="zh-CN">
                <a:ea typeface="宋体" panose="02010600030101010101" pitchFamily="2" charset="-122"/>
              </a:rPr>
              <a:t>(800) 234-2333</a:t>
            </a:r>
          </a:p>
          <a:p>
            <a:pPr lvl="1" eaLnBrk="1" hangingPunct="1"/>
            <a:r>
              <a:rPr lang="zh-CN" altLang="en-US">
                <a:ea typeface="宋体" panose="02010600030101010101" pitchFamily="2" charset="-122"/>
              </a:rPr>
              <a:t>通常中间有空格</a:t>
            </a:r>
            <a:endParaRPr lang="en-US" altLang="zh-CN">
              <a:ea typeface="宋体" panose="02010600030101010101" pitchFamily="2" charset="-122"/>
            </a:endParaRPr>
          </a:p>
          <a:p>
            <a:pPr lvl="1" eaLnBrk="1" hangingPunct="1"/>
            <a:r>
              <a:rPr lang="zh-CN" altLang="en-US">
                <a:ea typeface="宋体" panose="02010600030101010101" pitchFamily="2" charset="-122"/>
              </a:rPr>
              <a:t>早期的</a:t>
            </a:r>
            <a:r>
              <a:rPr lang="en-US" altLang="zh-CN">
                <a:ea typeface="宋体" panose="02010600030101010101" pitchFamily="2" charset="-122"/>
              </a:rPr>
              <a:t>IR</a:t>
            </a:r>
            <a:r>
              <a:rPr lang="zh-CN" altLang="en-US">
                <a:ea typeface="宋体" panose="02010600030101010101" pitchFamily="2" charset="-122"/>
              </a:rPr>
              <a:t>系统可能不索引数字</a:t>
            </a:r>
            <a:endParaRPr lang="en-US" altLang="zh-CN">
              <a:ea typeface="宋体" panose="02010600030101010101" pitchFamily="2" charset="-122"/>
            </a:endParaRPr>
          </a:p>
          <a:p>
            <a:pPr lvl="2" eaLnBrk="1" hangingPunct="1"/>
            <a:r>
              <a:rPr lang="zh-CN" altLang="en-US">
                <a:ea typeface="宋体" panose="02010600030101010101" pitchFamily="2" charset="-122"/>
              </a:rPr>
              <a:t>但是数字却常常很有用：比如在</a:t>
            </a:r>
            <a:r>
              <a:rPr lang="en-US" altLang="zh-CN">
                <a:ea typeface="宋体" panose="02010600030101010101" pitchFamily="2" charset="-122"/>
              </a:rPr>
              <a:t>Web</a:t>
            </a:r>
            <a:r>
              <a:rPr lang="zh-CN" altLang="en-US">
                <a:ea typeface="宋体" panose="02010600030101010101" pitchFamily="2" charset="-122"/>
              </a:rPr>
              <a:t>上查找错误代码</a:t>
            </a:r>
            <a:endParaRPr lang="en-US" altLang="zh-CN">
              <a:ea typeface="宋体" panose="02010600030101010101" pitchFamily="2" charset="-122"/>
            </a:endParaRPr>
          </a:p>
          <a:p>
            <a:pPr lvl="2" eaLnBrk="1" hangingPunct="1"/>
            <a:r>
              <a:rPr lang="en-US" altLang="zh-CN">
                <a:ea typeface="宋体" panose="02010600030101010101" pitchFamily="2" charset="-122"/>
              </a:rPr>
              <a:t>(</a:t>
            </a:r>
            <a:r>
              <a:rPr lang="zh-CN" altLang="en-US">
                <a:ea typeface="宋体" panose="02010600030101010101" pitchFamily="2" charset="-122"/>
              </a:rPr>
              <a:t>一种处理方法是采用</a:t>
            </a:r>
            <a:r>
              <a:rPr lang="en-US" altLang="zh-CN">
                <a:ea typeface="宋体" panose="02010600030101010101" pitchFamily="2" charset="-122"/>
              </a:rPr>
              <a:t>n-gram: </a:t>
            </a:r>
            <a:r>
              <a:rPr lang="zh-CN" altLang="en-US">
                <a:ea typeface="宋体" panose="02010600030101010101" pitchFamily="2" charset="-122"/>
              </a:rPr>
              <a:t>见第三讲</a:t>
            </a:r>
            <a:r>
              <a:rPr lang="en-US" altLang="zh-CN">
                <a:ea typeface="宋体" panose="02010600030101010101" pitchFamily="2" charset="-122"/>
              </a:rPr>
              <a:t>)</a:t>
            </a:r>
          </a:p>
          <a:p>
            <a:pPr lvl="1" eaLnBrk="1" hangingPunct="1"/>
            <a:r>
              <a:rPr lang="zh-CN" altLang="en-US">
                <a:ea typeface="宋体" panose="02010600030101010101" pitchFamily="2" charset="-122"/>
              </a:rPr>
              <a:t>元数据是分开还是一起索引</a:t>
            </a:r>
            <a:endParaRPr lang="en-US" altLang="zh-CN">
              <a:ea typeface="宋体" panose="02010600030101010101" pitchFamily="2" charset="-122"/>
            </a:endParaRPr>
          </a:p>
          <a:p>
            <a:pPr lvl="2" eaLnBrk="1" hangingPunct="1"/>
            <a:r>
              <a:rPr lang="zh-CN" altLang="en-US">
                <a:ea typeface="宋体" panose="02010600030101010101" pitchFamily="2" charset="-122"/>
              </a:rPr>
              <a:t>创建日期、格式等等</a:t>
            </a:r>
            <a:endParaRPr lang="en-US" altLang="zh-CN">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026">
            <a:extLst>
              <a:ext uri="{FF2B5EF4-FFF2-40B4-BE49-F238E27FC236}">
                <a16:creationId xmlns:a16="http://schemas.microsoft.com/office/drawing/2014/main" id="{6B68C2ED-96B8-4676-BBF3-5C84ABE4FA6C}"/>
              </a:ext>
            </a:extLst>
          </p:cNvPr>
          <p:cNvSpPr>
            <a:spLocks noGrp="1"/>
          </p:cNvSpPr>
          <p:nvPr>
            <p:ph type="title"/>
          </p:nvPr>
        </p:nvSpPr>
        <p:spPr/>
        <p:txBody>
          <a:bodyPr/>
          <a:lstStyle/>
          <a:p>
            <a:pPr eaLnBrk="1" hangingPunct="1"/>
            <a:r>
              <a:rPr lang="zh-CN" altLang="en-US"/>
              <a:t>语言问题：法语和德语</a:t>
            </a:r>
            <a:endParaRPr lang="en-US" altLang="zh-CN"/>
          </a:p>
        </p:txBody>
      </p:sp>
      <p:sp>
        <p:nvSpPr>
          <p:cNvPr id="44034" name="Rectangle 1027">
            <a:extLst>
              <a:ext uri="{FF2B5EF4-FFF2-40B4-BE49-F238E27FC236}">
                <a16:creationId xmlns:a16="http://schemas.microsoft.com/office/drawing/2014/main" id="{62673226-C37F-49D6-BE15-D93AFA07B84C}"/>
              </a:ext>
            </a:extLst>
          </p:cNvPr>
          <p:cNvSpPr>
            <a:spLocks noGrp="1"/>
          </p:cNvSpPr>
          <p:nvPr>
            <p:ph idx="1"/>
          </p:nvPr>
        </p:nvSpPr>
        <p:spPr/>
        <p:txBody>
          <a:bodyPr/>
          <a:lstStyle/>
          <a:p>
            <a:pPr eaLnBrk="1" hangingPunct="1"/>
            <a:r>
              <a:rPr lang="zh-CN" altLang="en-US">
                <a:ea typeface="宋体" panose="02010600030101010101" pitchFamily="2" charset="-122"/>
              </a:rPr>
              <a:t>法语</a:t>
            </a:r>
            <a:endParaRPr lang="en-US" altLang="zh-CN">
              <a:ea typeface="宋体" panose="02010600030101010101" pitchFamily="2" charset="-122"/>
            </a:endParaRPr>
          </a:p>
          <a:p>
            <a:pPr lvl="1" eaLnBrk="1" hangingPunct="1"/>
            <a:r>
              <a:rPr lang="en-US" altLang="zh-CN">
                <a:ea typeface="宋体" panose="02010600030101010101" pitchFamily="2" charset="-122"/>
              </a:rPr>
              <a:t>L‘ensemble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到底是一个还是两个词条</a:t>
            </a:r>
            <a:r>
              <a:rPr lang="en-US" altLang="zh-CN">
                <a:ea typeface="宋体" panose="02010600030101010101" pitchFamily="2" charset="-122"/>
                <a:sym typeface="Symbol" panose="05050102010706020507" pitchFamily="18" charset="2"/>
              </a:rPr>
              <a:t>?</a:t>
            </a:r>
          </a:p>
          <a:p>
            <a:pPr lvl="2" eaLnBrk="1" hangingPunct="1"/>
            <a:r>
              <a:rPr lang="en-US" altLang="zh-CN">
                <a:ea typeface="宋体" panose="02010600030101010101" pitchFamily="2" charset="-122"/>
                <a:sym typeface="Symbol" panose="05050102010706020507" pitchFamily="18" charset="2"/>
              </a:rPr>
              <a:t>L ? L’ ? Le ?</a:t>
            </a:r>
          </a:p>
          <a:p>
            <a:pPr lvl="2" eaLnBrk="1" hangingPunct="1"/>
            <a:r>
              <a:rPr lang="zh-CN" altLang="en-US">
                <a:ea typeface="宋体" panose="02010600030101010101" pitchFamily="2" charset="-122"/>
                <a:sym typeface="Symbol" panose="05050102010706020507" pitchFamily="18" charset="2"/>
              </a:rPr>
              <a:t>但是常常希望</a:t>
            </a:r>
            <a:r>
              <a:rPr lang="en-US" altLang="zh-CN">
                <a:ea typeface="宋体" panose="02010600030101010101" pitchFamily="2" charset="-122"/>
                <a:sym typeface="Symbol" panose="05050102010706020507" pitchFamily="18" charset="2"/>
              </a:rPr>
              <a:t> l’ensemble </a:t>
            </a:r>
            <a:r>
              <a:rPr lang="zh-CN" altLang="en-US">
                <a:ea typeface="宋体" panose="02010600030101010101" pitchFamily="2" charset="-122"/>
                <a:sym typeface="Symbol" panose="05050102010706020507" pitchFamily="18" charset="2"/>
              </a:rPr>
              <a:t>能和</a:t>
            </a:r>
            <a:r>
              <a:rPr lang="en-US" altLang="zh-CN">
                <a:ea typeface="宋体" panose="02010600030101010101" pitchFamily="2" charset="-122"/>
                <a:sym typeface="Symbol" panose="05050102010706020507" pitchFamily="18" charset="2"/>
              </a:rPr>
              <a:t>un ensemble</a:t>
            </a:r>
            <a:r>
              <a:rPr lang="zh-CN" altLang="en-US">
                <a:ea typeface="宋体" panose="02010600030101010101" pitchFamily="2" charset="-122"/>
                <a:sym typeface="Symbol" panose="05050102010706020507" pitchFamily="18" charset="2"/>
              </a:rPr>
              <a:t>匹配</a:t>
            </a:r>
            <a:endParaRPr lang="en-US" altLang="zh-CN">
              <a:ea typeface="宋体" panose="02010600030101010101" pitchFamily="2" charset="-122"/>
              <a:sym typeface="Symbol" panose="05050102010706020507" pitchFamily="18" charset="2"/>
            </a:endParaRPr>
          </a:p>
          <a:p>
            <a:pPr lvl="3" eaLnBrk="1" hangingPunct="1"/>
            <a:r>
              <a:rPr lang="zh-CN" altLang="en-US">
                <a:ea typeface="宋体" panose="02010600030101010101" pitchFamily="2" charset="-122"/>
                <a:sym typeface="Symbol" panose="05050102010706020507" pitchFamily="18" charset="2"/>
              </a:rPr>
              <a:t>至少在</a:t>
            </a:r>
            <a:r>
              <a:rPr lang="en-US" altLang="zh-CN">
                <a:ea typeface="宋体" panose="02010600030101010101" pitchFamily="2" charset="-122"/>
                <a:sym typeface="Symbol" panose="05050102010706020507" pitchFamily="18" charset="2"/>
              </a:rPr>
              <a:t>2003</a:t>
            </a:r>
            <a:r>
              <a:rPr lang="zh-CN" altLang="en-US">
                <a:ea typeface="宋体" panose="02010600030101010101" pitchFamily="2" charset="-122"/>
                <a:sym typeface="Symbol" panose="05050102010706020507" pitchFamily="18" charset="2"/>
              </a:rPr>
              <a:t>年以前，</a:t>
            </a:r>
            <a:r>
              <a:rPr lang="en-US" altLang="zh-CN">
                <a:ea typeface="宋体" panose="02010600030101010101" pitchFamily="2" charset="-122"/>
                <a:sym typeface="Symbol" panose="05050102010706020507" pitchFamily="18" charset="2"/>
              </a:rPr>
              <a:t>Google</a:t>
            </a:r>
            <a:r>
              <a:rPr lang="zh-CN" altLang="en-US">
                <a:ea typeface="宋体" panose="02010600030101010101" pitchFamily="2" charset="-122"/>
                <a:sym typeface="Symbol" panose="05050102010706020507" pitchFamily="18" charset="2"/>
              </a:rPr>
              <a:t>没有这样处理</a:t>
            </a:r>
            <a:endParaRPr lang="en-US" altLang="zh-CN">
              <a:ea typeface="宋体" panose="02010600030101010101" pitchFamily="2" charset="-122"/>
              <a:sym typeface="Symbol" panose="05050102010706020507" pitchFamily="18" charset="2"/>
            </a:endParaRPr>
          </a:p>
          <a:p>
            <a:pPr lvl="4" eaLnBrk="1" hangingPunct="1"/>
            <a:r>
              <a:rPr lang="zh-CN" altLang="en-US">
                <a:ea typeface="宋体" panose="02010600030101010101" pitchFamily="2" charset="-122"/>
                <a:sym typeface="Symbol" panose="05050102010706020507" pitchFamily="18" charset="2"/>
              </a:rPr>
              <a:t>国际化问题</a:t>
            </a:r>
            <a:r>
              <a:rPr lang="en-US" altLang="zh-CN">
                <a:ea typeface="宋体" panose="02010600030101010101" pitchFamily="2" charset="-122"/>
                <a:sym typeface="Symbol" panose="05050102010706020507" pitchFamily="18" charset="2"/>
              </a:rPr>
              <a:t>!</a:t>
            </a:r>
          </a:p>
          <a:p>
            <a:pPr lvl="1" eaLnBrk="1" hangingPunct="1"/>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德语中复合名词连写</a:t>
            </a:r>
            <a:endParaRPr lang="en-US" altLang="zh-CN">
              <a:ea typeface="宋体" panose="02010600030101010101" pitchFamily="2" charset="-122"/>
              <a:sym typeface="Symbol" panose="05050102010706020507" pitchFamily="18" charset="2"/>
            </a:endParaRPr>
          </a:p>
          <a:p>
            <a:pPr lvl="1" eaLnBrk="1" hangingPunct="1"/>
            <a:r>
              <a:rPr lang="en-US" altLang="zh-CN">
                <a:ea typeface="宋体" panose="02010600030101010101" pitchFamily="2" charset="-122"/>
                <a:sym typeface="Symbol" panose="05050102010706020507" pitchFamily="18" charset="2"/>
              </a:rPr>
              <a:t>Lebensversicherungsgesellschaftsangestellter</a:t>
            </a:r>
          </a:p>
          <a:p>
            <a:pPr lvl="1" eaLnBrk="1" hangingPunct="1"/>
            <a:r>
              <a:rPr lang="en-US" altLang="zh-CN">
                <a:ea typeface="宋体" panose="02010600030101010101" pitchFamily="2" charset="-122"/>
                <a:sym typeface="Symbol" panose="05050102010706020507" pitchFamily="18" charset="2"/>
              </a:rPr>
              <a:t>‘life insurance company employee’</a:t>
            </a:r>
          </a:p>
          <a:p>
            <a:pPr lvl="1" eaLnBrk="1" hangingPunct="1"/>
            <a:r>
              <a:rPr lang="zh-CN" altLang="en-US">
                <a:ea typeface="宋体" panose="02010600030101010101" pitchFamily="2" charset="-122"/>
                <a:sym typeface="Symbol" panose="05050102010706020507" pitchFamily="18" charset="2"/>
              </a:rPr>
              <a:t>德语检索系统往往要使用一个复合词拆分的模块，而且该模块对检索结果的提高有很大帮助</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可以提高</a:t>
            </a:r>
            <a:r>
              <a:rPr lang="en-US" altLang="zh-CN">
                <a:ea typeface="宋体" panose="02010600030101010101" pitchFamily="2" charset="-122"/>
                <a:sym typeface="Symbol" panose="05050102010706020507" pitchFamily="18" charset="2"/>
              </a:rPr>
              <a:t>15%)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1026">
            <a:extLst>
              <a:ext uri="{FF2B5EF4-FFF2-40B4-BE49-F238E27FC236}">
                <a16:creationId xmlns:a16="http://schemas.microsoft.com/office/drawing/2014/main" id="{83BBEE46-3DBA-4A95-8227-D4BA340CEBE5}"/>
              </a:ext>
            </a:extLst>
          </p:cNvPr>
          <p:cNvSpPr>
            <a:spLocks noGrp="1"/>
          </p:cNvSpPr>
          <p:nvPr>
            <p:ph type="title"/>
          </p:nvPr>
        </p:nvSpPr>
        <p:spPr/>
        <p:txBody>
          <a:bodyPr/>
          <a:lstStyle/>
          <a:p>
            <a:pPr eaLnBrk="1" hangingPunct="1"/>
            <a:r>
              <a:rPr lang="zh-CN" altLang="en-US"/>
              <a:t>语言问题：中文和日文</a:t>
            </a:r>
            <a:endParaRPr lang="en-US" altLang="zh-CN"/>
          </a:p>
        </p:txBody>
      </p:sp>
      <p:sp>
        <p:nvSpPr>
          <p:cNvPr id="45058" name="Rectangle 1027">
            <a:extLst>
              <a:ext uri="{FF2B5EF4-FFF2-40B4-BE49-F238E27FC236}">
                <a16:creationId xmlns:a16="http://schemas.microsoft.com/office/drawing/2014/main" id="{CC92E133-82BB-4A85-8FDD-D74C879855D3}"/>
              </a:ext>
            </a:extLst>
          </p:cNvPr>
          <p:cNvSpPr>
            <a:spLocks noGrp="1"/>
          </p:cNvSpPr>
          <p:nvPr>
            <p:ph idx="1"/>
          </p:nvPr>
        </p:nvSpPr>
        <p:spPr/>
        <p:txBody>
          <a:bodyPr/>
          <a:lstStyle/>
          <a:p>
            <a:pPr eaLnBrk="1" hangingPunct="1"/>
            <a:r>
              <a:rPr lang="zh-CN" altLang="en-US">
                <a:ea typeface="宋体" panose="02010600030101010101" pitchFamily="2" charset="-122"/>
                <a:sym typeface="Symbol" panose="05050102010706020507" pitchFamily="18" charset="2"/>
              </a:rPr>
              <a:t>中文和日文词之间没有间隔</a:t>
            </a:r>
            <a:r>
              <a:rPr lang="en-US" altLang="zh-CN">
                <a:ea typeface="宋体" panose="02010600030101010101" pitchFamily="2" charset="-122"/>
                <a:sym typeface="Symbol" panose="05050102010706020507" pitchFamily="18" charset="2"/>
              </a:rPr>
              <a:t>:</a:t>
            </a:r>
          </a:p>
          <a:p>
            <a:pPr lvl="1" eaLnBrk="1" hangingPunct="1"/>
            <a:r>
              <a:rPr lang="ja-JP" altLang="en-US">
                <a:sym typeface="Symbol" panose="05050102010706020507" pitchFamily="18" charset="2"/>
              </a:rPr>
              <a:t>莎拉波娃现在居住在美国东南部的佛罗里达。</a:t>
            </a:r>
          </a:p>
          <a:p>
            <a:pPr lvl="1" eaLnBrk="1" hangingPunct="1"/>
            <a:r>
              <a:rPr lang="zh-CN" altLang="en-US">
                <a:ea typeface="宋体" panose="02010600030101010101" pitchFamily="2" charset="-122"/>
                <a:sym typeface="Symbol" panose="05050102010706020507" pitchFamily="18" charset="2"/>
              </a:rPr>
              <a:t>分词结果无法保证百分百正确</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日文中可以同时使用多种类型的字母表</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日期</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数字可以采用不同的格式</a:t>
            </a:r>
            <a:endParaRPr lang="en-US" altLang="zh-CN">
              <a:ea typeface="宋体" panose="02010600030101010101" pitchFamily="2" charset="-122"/>
              <a:sym typeface="Symbol" panose="05050102010706020507" pitchFamily="18" charset="2"/>
            </a:endParaRPr>
          </a:p>
        </p:txBody>
      </p:sp>
      <p:sp>
        <p:nvSpPr>
          <p:cNvPr id="45059" name="Text Box 1037">
            <a:extLst>
              <a:ext uri="{FF2B5EF4-FFF2-40B4-BE49-F238E27FC236}">
                <a16:creationId xmlns:a16="http://schemas.microsoft.com/office/drawing/2014/main" id="{912F328A-BE72-48D6-B1A5-7E5A7CF3217A}"/>
              </a:ext>
            </a:extLst>
          </p:cNvPr>
          <p:cNvSpPr txBox="1">
            <a:spLocks noChangeArrowheads="1"/>
          </p:cNvSpPr>
          <p:nvPr/>
        </p:nvSpPr>
        <p:spPr bwMode="auto">
          <a:xfrm>
            <a:off x="76200" y="4267200"/>
            <a:ext cx="85455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lvl="1" eaLnBrk="1" hangingPunct="1">
              <a:buClr>
                <a:schemeClr val="tx1"/>
              </a:buClr>
              <a:buSzPct val="55000"/>
              <a:buFont typeface="Wingdings" panose="05000000000000000000" pitchFamily="2" charset="2"/>
              <a:buNone/>
            </a:pPr>
            <a:r>
              <a:rPr lang="ja-JP" altLang="en-US" sz="2100" b="1" i="1">
                <a:ea typeface="Arial Unicode MS" panose="020B0604020202020204" pitchFamily="34" charset="-128"/>
              </a:rPr>
              <a:t>フォーチュン</a:t>
            </a:r>
            <a:r>
              <a:rPr lang="en-US" altLang="ja-JP" sz="2100" b="1" i="1">
                <a:ea typeface="Arial Unicode MS" panose="020B0604020202020204" pitchFamily="34" charset="-128"/>
              </a:rPr>
              <a:t>500</a:t>
            </a:r>
            <a:r>
              <a:rPr lang="ja-JP" altLang="en-US" sz="2100" b="1" i="1">
                <a:ea typeface="Arial Unicode MS" panose="020B0604020202020204" pitchFamily="34" charset="-128"/>
              </a:rPr>
              <a:t>社は情報不足のため時間あた</a:t>
            </a:r>
            <a:r>
              <a:rPr lang="en-US" altLang="ja-JP" sz="2100" b="1" i="1">
                <a:ea typeface="Arial Unicode MS" panose="020B0604020202020204" pitchFamily="34" charset="-128"/>
              </a:rPr>
              <a:t>$500K(</a:t>
            </a:r>
            <a:r>
              <a:rPr lang="ja-JP" altLang="en-US" sz="2100" b="1" i="1">
                <a:ea typeface="Arial Unicode MS" panose="020B0604020202020204" pitchFamily="34" charset="-128"/>
              </a:rPr>
              <a:t>約</a:t>
            </a:r>
            <a:r>
              <a:rPr lang="en-US" altLang="ja-JP" sz="2100" b="1" i="1">
                <a:ea typeface="Arial Unicode MS" panose="020B0604020202020204" pitchFamily="34" charset="-128"/>
              </a:rPr>
              <a:t>6,000</a:t>
            </a:r>
            <a:r>
              <a:rPr lang="ja-JP" altLang="en-US" sz="2100" b="1" i="1">
                <a:ea typeface="Arial Unicode MS" panose="020B0604020202020204" pitchFamily="34" charset="-128"/>
              </a:rPr>
              <a:t>万円</a:t>
            </a:r>
            <a:r>
              <a:rPr lang="en-US" altLang="ja-JP" sz="2100" b="1" i="1">
                <a:ea typeface="Arial Unicode MS" panose="020B0604020202020204" pitchFamily="34" charset="-128"/>
              </a:rPr>
              <a:t>)</a:t>
            </a:r>
            <a:endParaRPr lang="en-US" altLang="zh-CN" b="1" i="1">
              <a:ea typeface="Arial Unicode MS" panose="020B0604020202020204" pitchFamily="34" charset="-128"/>
            </a:endParaRPr>
          </a:p>
        </p:txBody>
      </p:sp>
      <p:grpSp>
        <p:nvGrpSpPr>
          <p:cNvPr id="45060" name="Group 1032">
            <a:extLst>
              <a:ext uri="{FF2B5EF4-FFF2-40B4-BE49-F238E27FC236}">
                <a16:creationId xmlns:a16="http://schemas.microsoft.com/office/drawing/2014/main" id="{3765D139-D3DB-4B75-A404-0A434086ADAC}"/>
              </a:ext>
            </a:extLst>
          </p:cNvPr>
          <p:cNvGrpSpPr>
            <a:grpSpLocks/>
          </p:cNvGrpSpPr>
          <p:nvPr/>
        </p:nvGrpSpPr>
        <p:grpSpPr bwMode="auto">
          <a:xfrm>
            <a:off x="1371600" y="4876800"/>
            <a:ext cx="5945188" cy="461963"/>
            <a:chOff x="422" y="3792"/>
            <a:chExt cx="3745" cy="291"/>
          </a:xfrm>
        </p:grpSpPr>
        <p:sp>
          <p:nvSpPr>
            <p:cNvPr id="45073" name="Text Box 1028">
              <a:extLst>
                <a:ext uri="{FF2B5EF4-FFF2-40B4-BE49-F238E27FC236}">
                  <a16:creationId xmlns:a16="http://schemas.microsoft.com/office/drawing/2014/main" id="{5DCB3AB3-67B0-4427-966C-3E1AD7E2ACE2}"/>
                </a:ext>
              </a:extLst>
            </p:cNvPr>
            <p:cNvSpPr txBox="1">
              <a:spLocks noChangeArrowheads="1"/>
            </p:cNvSpPr>
            <p:nvPr/>
          </p:nvSpPr>
          <p:spPr bwMode="auto">
            <a:xfrm>
              <a:off x="422" y="3792"/>
              <a:ext cx="698"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片假名</a:t>
              </a:r>
              <a:endParaRPr lang="en-US" altLang="zh-CN" sz="2400">
                <a:ea typeface="Arial Unicode MS" panose="020B0604020202020204" pitchFamily="34" charset="-128"/>
              </a:endParaRPr>
            </a:p>
          </p:txBody>
        </p:sp>
        <p:sp>
          <p:nvSpPr>
            <p:cNvPr id="45074" name="Text Box 1029">
              <a:extLst>
                <a:ext uri="{FF2B5EF4-FFF2-40B4-BE49-F238E27FC236}">
                  <a16:creationId xmlns:a16="http://schemas.microsoft.com/office/drawing/2014/main" id="{BBBA6AD0-90BA-4066-AA51-D13299B53C8B}"/>
                </a:ext>
              </a:extLst>
            </p:cNvPr>
            <p:cNvSpPr txBox="1">
              <a:spLocks noChangeArrowheads="1"/>
            </p:cNvSpPr>
            <p:nvPr/>
          </p:nvSpPr>
          <p:spPr bwMode="auto">
            <a:xfrm>
              <a:off x="1499" y="3792"/>
              <a:ext cx="698"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平假名</a:t>
              </a:r>
              <a:endParaRPr lang="en-US" altLang="zh-CN" sz="2400">
                <a:ea typeface="Arial Unicode MS" panose="020B0604020202020204" pitchFamily="34" charset="-128"/>
              </a:endParaRPr>
            </a:p>
          </p:txBody>
        </p:sp>
        <p:sp>
          <p:nvSpPr>
            <p:cNvPr id="45075" name="Text Box 1030">
              <a:extLst>
                <a:ext uri="{FF2B5EF4-FFF2-40B4-BE49-F238E27FC236}">
                  <a16:creationId xmlns:a16="http://schemas.microsoft.com/office/drawing/2014/main" id="{4E9FDAD0-2D48-4653-96AF-A2D750FC09F3}"/>
                </a:ext>
              </a:extLst>
            </p:cNvPr>
            <p:cNvSpPr txBox="1">
              <a:spLocks noChangeArrowheads="1"/>
            </p:cNvSpPr>
            <p:nvPr/>
          </p:nvSpPr>
          <p:spPr bwMode="auto">
            <a:xfrm>
              <a:off x="2603" y="3792"/>
              <a:ext cx="504"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汉字</a:t>
              </a:r>
              <a:endParaRPr lang="en-US" altLang="zh-CN" sz="2400">
                <a:ea typeface="Arial Unicode MS" panose="020B0604020202020204" pitchFamily="34" charset="-128"/>
              </a:endParaRPr>
            </a:p>
          </p:txBody>
        </p:sp>
        <p:sp>
          <p:nvSpPr>
            <p:cNvPr id="45076" name="Text Box 1031">
              <a:extLst>
                <a:ext uri="{FF2B5EF4-FFF2-40B4-BE49-F238E27FC236}">
                  <a16:creationId xmlns:a16="http://schemas.microsoft.com/office/drawing/2014/main" id="{BAC219F4-4A40-48FD-9E75-C193C0396070}"/>
                </a:ext>
              </a:extLst>
            </p:cNvPr>
            <p:cNvSpPr txBox="1">
              <a:spLocks noChangeArrowheads="1"/>
            </p:cNvSpPr>
            <p:nvPr/>
          </p:nvSpPr>
          <p:spPr bwMode="auto">
            <a:xfrm>
              <a:off x="3275" y="3792"/>
              <a:ext cx="892" cy="291"/>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罗马字母</a:t>
              </a:r>
              <a:endParaRPr lang="en-US" altLang="zh-CN" sz="2400">
                <a:ea typeface="Arial Unicode MS" panose="020B0604020202020204" pitchFamily="34" charset="-128"/>
              </a:endParaRPr>
            </a:p>
          </p:txBody>
        </p:sp>
      </p:grpSp>
      <p:sp>
        <p:nvSpPr>
          <p:cNvPr id="45061" name="Rectangle 1040">
            <a:extLst>
              <a:ext uri="{FF2B5EF4-FFF2-40B4-BE49-F238E27FC236}">
                <a16:creationId xmlns:a16="http://schemas.microsoft.com/office/drawing/2014/main" id="{8030C89D-51C2-414E-87C1-BB6E54D0E112}"/>
              </a:ext>
            </a:extLst>
          </p:cNvPr>
          <p:cNvSpPr>
            <a:spLocks noChangeArrowheads="1"/>
          </p:cNvSpPr>
          <p:nvPr/>
        </p:nvSpPr>
        <p:spPr bwMode="auto">
          <a:xfrm>
            <a:off x="609600" y="4267200"/>
            <a:ext cx="1447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45062" name="AutoShape 1041">
            <a:extLst>
              <a:ext uri="{FF2B5EF4-FFF2-40B4-BE49-F238E27FC236}">
                <a16:creationId xmlns:a16="http://schemas.microsoft.com/office/drawing/2014/main" id="{D6EACFC6-8049-4D3C-899E-DFC8E628F06C}"/>
              </a:ext>
            </a:extLst>
          </p:cNvPr>
          <p:cNvCxnSpPr>
            <a:cxnSpLocks noChangeShapeType="1"/>
            <a:endCxn id="45061" idx="2"/>
          </p:cNvCxnSpPr>
          <p:nvPr/>
        </p:nvCxnSpPr>
        <p:spPr bwMode="auto">
          <a:xfrm rot="16200000" flipV="1">
            <a:off x="1662906" y="4399757"/>
            <a:ext cx="147637" cy="8064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5063" name="Rectangle 1044">
            <a:extLst>
              <a:ext uri="{FF2B5EF4-FFF2-40B4-BE49-F238E27FC236}">
                <a16:creationId xmlns:a16="http://schemas.microsoft.com/office/drawing/2014/main" id="{8E6733AF-D9D4-4CEF-AE76-017BE23746EE}"/>
              </a:ext>
            </a:extLst>
          </p:cNvPr>
          <p:cNvSpPr>
            <a:spLocks noChangeArrowheads="1"/>
          </p:cNvSpPr>
          <p:nvPr/>
        </p:nvSpPr>
        <p:spPr bwMode="auto">
          <a:xfrm>
            <a:off x="4343400" y="4267200"/>
            <a:ext cx="5334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45064" name="AutoShape 1045">
            <a:extLst>
              <a:ext uri="{FF2B5EF4-FFF2-40B4-BE49-F238E27FC236}">
                <a16:creationId xmlns:a16="http://schemas.microsoft.com/office/drawing/2014/main" id="{6A1D6655-1C2B-44DB-BF48-8BE106252575}"/>
              </a:ext>
            </a:extLst>
          </p:cNvPr>
          <p:cNvCxnSpPr>
            <a:cxnSpLocks noChangeShapeType="1"/>
            <a:endCxn id="45063" idx="2"/>
          </p:cNvCxnSpPr>
          <p:nvPr/>
        </p:nvCxnSpPr>
        <p:spPr bwMode="auto">
          <a:xfrm rot="5400000" flipH="1" flipV="1">
            <a:off x="4148138" y="4414838"/>
            <a:ext cx="147637" cy="776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5065" name="Rectangle 1046">
            <a:extLst>
              <a:ext uri="{FF2B5EF4-FFF2-40B4-BE49-F238E27FC236}">
                <a16:creationId xmlns:a16="http://schemas.microsoft.com/office/drawing/2014/main" id="{DA55793A-ED12-48A2-BCC4-5668C9ECC322}"/>
              </a:ext>
            </a:extLst>
          </p:cNvPr>
          <p:cNvSpPr>
            <a:spLocks noChangeArrowheads="1"/>
          </p:cNvSpPr>
          <p:nvPr/>
        </p:nvSpPr>
        <p:spPr bwMode="auto">
          <a:xfrm>
            <a:off x="4876800" y="4267200"/>
            <a:ext cx="6096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45066" name="AutoShape 1047">
            <a:extLst>
              <a:ext uri="{FF2B5EF4-FFF2-40B4-BE49-F238E27FC236}">
                <a16:creationId xmlns:a16="http://schemas.microsoft.com/office/drawing/2014/main" id="{C75E4FF0-6F36-482A-B347-E3A55770DECF}"/>
              </a:ext>
            </a:extLst>
          </p:cNvPr>
          <p:cNvCxnSpPr>
            <a:cxnSpLocks noChangeShapeType="1"/>
            <a:endCxn id="45065" idx="2"/>
          </p:cNvCxnSpPr>
          <p:nvPr/>
        </p:nvCxnSpPr>
        <p:spPr bwMode="auto">
          <a:xfrm rot="16200000" flipV="1">
            <a:off x="5164138" y="4746625"/>
            <a:ext cx="147637" cy="112713"/>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5067" name="Rectangle 1048">
            <a:extLst>
              <a:ext uri="{FF2B5EF4-FFF2-40B4-BE49-F238E27FC236}">
                <a16:creationId xmlns:a16="http://schemas.microsoft.com/office/drawing/2014/main" id="{D64FC1F9-1A34-40D3-AF21-103AB7B8BEE3}"/>
              </a:ext>
            </a:extLst>
          </p:cNvPr>
          <p:cNvSpPr>
            <a:spLocks noChangeArrowheads="1"/>
          </p:cNvSpPr>
          <p:nvPr/>
        </p:nvSpPr>
        <p:spPr bwMode="auto">
          <a:xfrm>
            <a:off x="6629400" y="4227513"/>
            <a:ext cx="22860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45068" name="AutoShape 1049">
            <a:extLst>
              <a:ext uri="{FF2B5EF4-FFF2-40B4-BE49-F238E27FC236}">
                <a16:creationId xmlns:a16="http://schemas.microsoft.com/office/drawing/2014/main" id="{127A2BB3-E377-4E38-8BFE-5ED8A3CEE0DA}"/>
              </a:ext>
            </a:extLst>
          </p:cNvPr>
          <p:cNvCxnSpPr>
            <a:cxnSpLocks noChangeShapeType="1"/>
            <a:endCxn id="45067" idx="2"/>
          </p:cNvCxnSpPr>
          <p:nvPr/>
        </p:nvCxnSpPr>
        <p:spPr bwMode="auto">
          <a:xfrm flipV="1">
            <a:off x="6499225" y="4687888"/>
            <a:ext cx="244475" cy="18891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5069" name="Text Box 1051">
            <a:extLst>
              <a:ext uri="{FF2B5EF4-FFF2-40B4-BE49-F238E27FC236}">
                <a16:creationId xmlns:a16="http://schemas.microsoft.com/office/drawing/2014/main" id="{AE1A8FAE-BF8F-4316-8C9F-6AA7CE892EF0}"/>
              </a:ext>
            </a:extLst>
          </p:cNvPr>
          <p:cNvSpPr txBox="1">
            <a:spLocks noChangeArrowheads="1"/>
          </p:cNvSpPr>
          <p:nvPr/>
        </p:nvSpPr>
        <p:spPr bwMode="auto">
          <a:xfrm>
            <a:off x="1066800" y="5943600"/>
            <a:ext cx="6340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而终端用户可能完全用平假名方式输入查询！</a:t>
            </a:r>
            <a:endParaRPr lang="en-US" altLang="zh-CN" sz="2400">
              <a:ea typeface="Arial Unicode MS" panose="020B0604020202020204" pitchFamily="34" charset="-128"/>
            </a:endParaRPr>
          </a:p>
        </p:txBody>
      </p:sp>
      <p:grpSp>
        <p:nvGrpSpPr>
          <p:cNvPr id="45070" name="Group 1055">
            <a:extLst>
              <a:ext uri="{FF2B5EF4-FFF2-40B4-BE49-F238E27FC236}">
                <a16:creationId xmlns:a16="http://schemas.microsoft.com/office/drawing/2014/main" id="{A5E0FE81-588B-4675-94BF-CDAE81969D37}"/>
              </a:ext>
            </a:extLst>
          </p:cNvPr>
          <p:cNvGrpSpPr>
            <a:grpSpLocks/>
          </p:cNvGrpSpPr>
          <p:nvPr/>
        </p:nvGrpSpPr>
        <p:grpSpPr bwMode="auto">
          <a:xfrm>
            <a:off x="6629400" y="4114800"/>
            <a:ext cx="1447800" cy="228600"/>
            <a:chOff x="4176" y="3168"/>
            <a:chExt cx="912" cy="144"/>
          </a:xfrm>
        </p:grpSpPr>
        <p:sp>
          <p:nvSpPr>
            <p:cNvPr id="45071" name="Line 1053">
              <a:extLst>
                <a:ext uri="{FF2B5EF4-FFF2-40B4-BE49-F238E27FC236}">
                  <a16:creationId xmlns:a16="http://schemas.microsoft.com/office/drawing/2014/main" id="{059CCFC6-DF56-4D61-8E64-757E81D6B3F4}"/>
                </a:ext>
              </a:extLst>
            </p:cNvPr>
            <p:cNvSpPr>
              <a:spLocks noChangeShapeType="1"/>
            </p:cNvSpPr>
            <p:nvPr/>
          </p:nvSpPr>
          <p:spPr bwMode="auto">
            <a:xfrm>
              <a:off x="4176" y="316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2" name="Line 1054">
              <a:extLst>
                <a:ext uri="{FF2B5EF4-FFF2-40B4-BE49-F238E27FC236}">
                  <a16:creationId xmlns:a16="http://schemas.microsoft.com/office/drawing/2014/main" id="{C125E9DF-C6F7-4518-B36C-F22EB099D078}"/>
                </a:ext>
              </a:extLst>
            </p:cNvPr>
            <p:cNvSpPr>
              <a:spLocks noChangeShapeType="1"/>
            </p:cNvSpPr>
            <p:nvPr/>
          </p:nvSpPr>
          <p:spPr bwMode="auto">
            <a:xfrm>
              <a:off x="4176" y="3168"/>
              <a:ext cx="912"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86EDD63-2068-4F62-BAA0-813160893F83}"/>
              </a:ext>
            </a:extLst>
          </p:cNvPr>
          <p:cNvSpPr>
            <a:spLocks noGrp="1"/>
          </p:cNvSpPr>
          <p:nvPr>
            <p:ph type="title"/>
          </p:nvPr>
        </p:nvSpPr>
        <p:spPr/>
        <p:txBody>
          <a:bodyPr/>
          <a:lstStyle/>
          <a:p>
            <a:pPr eaLnBrk="1" hangingPunct="1"/>
            <a:r>
              <a:rPr lang="zh-CN" altLang="en-US"/>
              <a:t>中文分词</a:t>
            </a:r>
            <a:r>
              <a:rPr lang="en-US" altLang="zh-CN"/>
              <a:t>(Chinese Word Segmentation)</a:t>
            </a:r>
          </a:p>
        </p:txBody>
      </p:sp>
      <p:sp>
        <p:nvSpPr>
          <p:cNvPr id="46082" name="Rectangle 3">
            <a:extLst>
              <a:ext uri="{FF2B5EF4-FFF2-40B4-BE49-F238E27FC236}">
                <a16:creationId xmlns:a16="http://schemas.microsoft.com/office/drawing/2014/main" id="{58DC8CE5-F6DE-471D-BE36-BE8322F28ED0}"/>
              </a:ext>
            </a:extLst>
          </p:cNvPr>
          <p:cNvSpPr>
            <a:spLocks noGrp="1"/>
          </p:cNvSpPr>
          <p:nvPr>
            <p:ph idx="1"/>
          </p:nvPr>
        </p:nvSpPr>
        <p:spPr/>
        <p:txBody>
          <a:bodyPr/>
          <a:lstStyle/>
          <a:p>
            <a:pPr eaLnBrk="1" hangingPunct="1"/>
            <a:r>
              <a:rPr lang="zh-CN" altLang="en-US">
                <a:ea typeface="宋体" panose="02010600030101010101" pitchFamily="2" charset="-122"/>
              </a:rPr>
              <a:t>对于中文，分词的作用实际上是要找出一个个的索引单位</a:t>
            </a:r>
          </a:p>
          <a:p>
            <a:pPr eaLnBrk="1" hangingPunct="1"/>
            <a:r>
              <a:rPr lang="zh-CN" altLang="en-US">
                <a:ea typeface="宋体" panose="02010600030101010101" pitchFamily="2" charset="-122"/>
              </a:rPr>
              <a:t>例子：李明天天都准时上班</a:t>
            </a:r>
          </a:p>
          <a:p>
            <a:pPr eaLnBrk="1" hangingPunct="1"/>
            <a:r>
              <a:rPr lang="zh-CN" altLang="en-US">
                <a:ea typeface="宋体" panose="02010600030101010101" pitchFamily="2" charset="-122"/>
              </a:rPr>
              <a:t>索引单位</a:t>
            </a:r>
          </a:p>
          <a:p>
            <a:pPr lvl="1" eaLnBrk="1" hangingPunct="1"/>
            <a:r>
              <a:rPr lang="zh-CN" altLang="en-US">
                <a:ea typeface="宋体" panose="02010600030101010101" pitchFamily="2" charset="-122"/>
              </a:rPr>
              <a:t>字：李 明 天 天 都 准 时 上 班</a:t>
            </a:r>
          </a:p>
          <a:p>
            <a:pPr lvl="2" eaLnBrk="1" hangingPunct="1"/>
            <a:r>
              <a:rPr lang="zh-CN" altLang="en-US">
                <a:ea typeface="宋体" panose="02010600030101010101" pitchFamily="2" charset="-122"/>
              </a:rPr>
              <a:t>索引量太大，查全率百分百，但是查准率低，比如查“明天” 这句话也会出来</a:t>
            </a:r>
          </a:p>
          <a:p>
            <a:pPr lvl="1" eaLnBrk="1" hangingPunct="1"/>
            <a:r>
              <a:rPr lang="zh-CN" altLang="en-US">
                <a:ea typeface="宋体" panose="02010600030101010101" pitchFamily="2" charset="-122"/>
              </a:rPr>
              <a:t>词：李明 天天 都 准时 上班</a:t>
            </a:r>
          </a:p>
          <a:p>
            <a:pPr lvl="2" eaLnBrk="1" hangingPunct="1"/>
            <a:r>
              <a:rPr lang="zh-CN" altLang="en-US">
                <a:ea typeface="宋体" panose="02010600030101010101" pitchFamily="2" charset="-122"/>
              </a:rPr>
              <a:t>索引量大大降低，查准率较高，查全率不是百分百，而且还会受分词错误的影响，比如上面可能会切分成：李 明天 天都 准时 上班</a:t>
            </a:r>
          </a:p>
          <a:p>
            <a:pPr lvl="1" eaLnBrk="1" hangingPunct="1"/>
            <a:r>
              <a:rPr lang="zh-CN" altLang="en-US">
                <a:ea typeface="宋体" panose="02010600030101010101" pitchFamily="2" charset="-122"/>
              </a:rPr>
              <a:t>字词混合方式</a:t>
            </a:r>
            <a:r>
              <a:rPr lang="en-US" altLang="zh-CN">
                <a:ea typeface="宋体" panose="02010600030101010101" pitchFamily="2" charset="-122"/>
              </a:rPr>
              <a:t>/k-gram/</a:t>
            </a:r>
            <a:r>
              <a:rPr lang="zh-CN" altLang="en-US">
                <a:ea typeface="宋体" panose="02010600030101010101" pitchFamily="2" charset="-122"/>
              </a:rPr>
              <a:t>多</a:t>
            </a:r>
            <a:r>
              <a:rPr lang="en-US" altLang="zh-CN">
                <a:ea typeface="宋体" panose="02010600030101010101" pitchFamily="2" charset="-122"/>
              </a:rPr>
              <a:t>k-gram</a:t>
            </a:r>
            <a:r>
              <a:rPr lang="zh-CN" altLang="en-US">
                <a:ea typeface="宋体" panose="02010600030101010101" pitchFamily="2" charset="-122"/>
              </a:rPr>
              <a:t>混合</a:t>
            </a:r>
            <a:endParaRPr lang="en-US" altLang="zh-CN">
              <a:ea typeface="宋体" panose="02010600030101010101" pitchFamily="2" charset="-122"/>
            </a:endParaRPr>
          </a:p>
          <a:p>
            <a:pPr lvl="1" eaLnBrk="1" hangingPunct="1"/>
            <a:r>
              <a:rPr lang="zh-CN" altLang="en-US">
                <a:ea typeface="宋体" panose="02010600030101010101" pitchFamily="2" charset="-122"/>
              </a:rPr>
              <a:t>一般原则，没把握的情况下细粒度优先</a:t>
            </a:r>
          </a:p>
        </p:txBody>
      </p:sp>
      <p:sp>
        <p:nvSpPr>
          <p:cNvPr id="46083" name="灯片编号占位符 5">
            <a:extLst>
              <a:ext uri="{FF2B5EF4-FFF2-40B4-BE49-F238E27FC236}">
                <a16:creationId xmlns:a16="http://schemas.microsoft.com/office/drawing/2014/main" id="{703B71D3-C757-4B96-8FE6-E36F5C8AAD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A1B43921-B847-46E1-95C3-A2B937F1B7DE}"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24</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8A61B8AD-589E-414B-899D-632836734DCA}"/>
              </a:ext>
            </a:extLst>
          </p:cNvPr>
          <p:cNvSpPr>
            <a:spLocks noGrp="1"/>
          </p:cNvSpPr>
          <p:nvPr>
            <p:ph type="title"/>
          </p:nvPr>
        </p:nvSpPr>
        <p:spPr/>
        <p:txBody>
          <a:bodyPr/>
          <a:lstStyle/>
          <a:p>
            <a:pPr eaLnBrk="1" hangingPunct="1"/>
            <a:r>
              <a:rPr lang="zh-CN" altLang="en-US"/>
              <a:t>中文分词和检索</a:t>
            </a:r>
          </a:p>
        </p:txBody>
      </p:sp>
      <p:sp>
        <p:nvSpPr>
          <p:cNvPr id="48130" name="内容占位符 2">
            <a:extLst>
              <a:ext uri="{FF2B5EF4-FFF2-40B4-BE49-F238E27FC236}">
                <a16:creationId xmlns:a16="http://schemas.microsoft.com/office/drawing/2014/main" id="{86DFBFD9-C847-4046-89ED-A9A83ED750E8}"/>
              </a:ext>
            </a:extLst>
          </p:cNvPr>
          <p:cNvSpPr>
            <a:spLocks noGrp="1"/>
          </p:cNvSpPr>
          <p:nvPr>
            <p:ph idx="1"/>
          </p:nvPr>
        </p:nvSpPr>
        <p:spPr/>
        <p:txBody>
          <a:bodyPr/>
          <a:lstStyle/>
          <a:p>
            <a:pPr eaLnBrk="1" hangingPunct="1"/>
            <a:r>
              <a:rPr lang="zh-CN" altLang="en-US" sz="2400">
                <a:ea typeface="宋体" panose="02010600030101010101" pitchFamily="2" charset="-122"/>
              </a:rPr>
              <a:t>以下是当前某些研究的结论或猜测，仅供参考</a:t>
            </a:r>
            <a:endParaRPr lang="en-US" altLang="zh-CN" sz="2400">
              <a:ea typeface="宋体" panose="02010600030101010101" pitchFamily="2" charset="-122"/>
            </a:endParaRPr>
          </a:p>
          <a:p>
            <a:pPr eaLnBrk="1" hangingPunct="1"/>
            <a:r>
              <a:rPr lang="zh-CN" altLang="en-US" sz="2400">
                <a:ea typeface="宋体" panose="02010600030101010101" pitchFamily="2" charset="-122"/>
              </a:rPr>
              <a:t>并非分词精度高一定检索精度高</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评价标准不同</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分词规范问题： 鸡蛋、鸭蛋、鹌鹑蛋</a:t>
            </a:r>
            <a:r>
              <a:rPr lang="en-US" altLang="zh-CN" sz="2000">
                <a:ea typeface="宋体" panose="02010600030101010101" pitchFamily="2" charset="-122"/>
              </a:rPr>
              <a:t>……</a:t>
            </a:r>
          </a:p>
          <a:p>
            <a:pPr lvl="1" eaLnBrk="1" hangingPunct="1"/>
            <a:r>
              <a:rPr lang="zh-CN" altLang="en-US" sz="2000">
                <a:ea typeface="宋体" panose="02010600030101010101" pitchFamily="2" charset="-122"/>
              </a:rPr>
              <a:t>目标不同</a:t>
            </a:r>
            <a:endParaRPr lang="en-US" altLang="zh-CN" sz="2000">
              <a:ea typeface="宋体" panose="02010600030101010101" pitchFamily="2" charset="-122"/>
            </a:endParaRPr>
          </a:p>
          <a:p>
            <a:pPr eaLnBrk="1" hangingPunct="1"/>
            <a:r>
              <a:rPr lang="zh-CN" altLang="en-US" sz="2400">
                <a:ea typeface="宋体" panose="02010600030101010101" pitchFamily="2" charset="-122"/>
              </a:rPr>
              <a:t>检索中的分词：</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查询和文档切分采用一致的分词系统</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速度快</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倾向细粒度，保证召回率</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多粒度并存</a:t>
            </a:r>
            <a:endParaRPr lang="en-US" altLang="zh-CN" sz="2000">
              <a:ea typeface="宋体" panose="02010600030101010101" pitchFamily="2" charset="-122"/>
            </a:endParaRPr>
          </a:p>
          <a:p>
            <a:pPr eaLnBrk="1" hangingPunct="1"/>
            <a:r>
              <a:rPr lang="zh-CN" altLang="en-US" sz="2400">
                <a:ea typeface="宋体" panose="02010600030101010101" pitchFamily="2" charset="-122"/>
              </a:rPr>
              <a:t>搜索引擎中的分词方法</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猜想：大词典</a:t>
            </a:r>
            <a:r>
              <a:rPr lang="en-US" altLang="zh-CN" sz="2000">
                <a:ea typeface="宋体" panose="02010600030101010101" pitchFamily="2" charset="-122"/>
              </a:rPr>
              <a:t>+</a:t>
            </a:r>
            <a:r>
              <a:rPr lang="zh-CN" altLang="en-US" sz="2000">
                <a:ea typeface="宋体" panose="02010600030101010101" pitchFamily="2" charset="-122"/>
              </a:rPr>
              <a:t>统计</a:t>
            </a:r>
            <a:r>
              <a:rPr lang="en-US" altLang="zh-CN" sz="2000">
                <a:ea typeface="宋体" panose="02010600030101010101" pitchFamily="2" charset="-122"/>
              </a:rPr>
              <a:t>+</a:t>
            </a:r>
            <a:r>
              <a:rPr lang="zh-CN" altLang="en-US" sz="2000">
                <a:ea typeface="宋体" panose="02010600030101010101" pitchFamily="2" charset="-122"/>
              </a:rPr>
              <a:t>启发式规则</a:t>
            </a:r>
          </a:p>
        </p:txBody>
      </p:sp>
      <p:sp>
        <p:nvSpPr>
          <p:cNvPr id="48131" name="灯片编号占位符 3">
            <a:extLst>
              <a:ext uri="{FF2B5EF4-FFF2-40B4-BE49-F238E27FC236}">
                <a16:creationId xmlns:a16="http://schemas.microsoft.com/office/drawing/2014/main" id="{5471AAC8-32CE-43A7-A45D-555FA112F2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D9570CDE-2128-4D69-8FE1-9CCEC9554428}"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25</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E53FBFD-C953-4A64-9358-44223CF9F57F}"/>
              </a:ext>
            </a:extLst>
          </p:cNvPr>
          <p:cNvSpPr>
            <a:spLocks noGrp="1"/>
          </p:cNvSpPr>
          <p:nvPr>
            <p:ph type="title"/>
          </p:nvPr>
        </p:nvSpPr>
        <p:spPr/>
        <p:txBody>
          <a:bodyPr/>
          <a:lstStyle/>
          <a:p>
            <a:pPr eaLnBrk="1" hangingPunct="1"/>
            <a:r>
              <a:rPr lang="zh-CN" altLang="en-US"/>
              <a:t>语言问题：阿拉伯文</a:t>
            </a:r>
            <a:endParaRPr lang="en-US" altLang="zh-CN"/>
          </a:p>
        </p:txBody>
      </p:sp>
      <p:sp>
        <p:nvSpPr>
          <p:cNvPr id="49154" name="Content Placeholder 2">
            <a:extLst>
              <a:ext uri="{FF2B5EF4-FFF2-40B4-BE49-F238E27FC236}">
                <a16:creationId xmlns:a16="http://schemas.microsoft.com/office/drawing/2014/main" id="{257D4F1F-7368-403B-BD21-1805AFED94A0}"/>
              </a:ext>
            </a:extLst>
          </p:cNvPr>
          <p:cNvSpPr>
            <a:spLocks noGrp="1"/>
          </p:cNvSpPr>
          <p:nvPr>
            <p:ph idx="1"/>
          </p:nvPr>
        </p:nvSpPr>
        <p:spPr/>
        <p:txBody>
          <a:bodyPr/>
          <a:lstStyle/>
          <a:p>
            <a:pPr eaLnBrk="1" hangingPunct="1"/>
            <a:r>
              <a:rPr lang="zh-CN" altLang="en-US">
                <a:ea typeface="宋体" panose="02010600030101010101" pitchFamily="2" charset="-122"/>
              </a:rPr>
              <a:t>阿拉伯文</a:t>
            </a:r>
            <a:r>
              <a:rPr lang="en-US" altLang="zh-CN">
                <a:ea typeface="宋体" panose="02010600030101010101" pitchFamily="2" charset="-122"/>
              </a:rPr>
              <a:t> (</a:t>
            </a:r>
            <a:r>
              <a:rPr lang="zh-CN" altLang="en-US">
                <a:ea typeface="宋体" panose="02010600030101010101" pitchFamily="2" charset="-122"/>
              </a:rPr>
              <a:t>或希伯来文</a:t>
            </a:r>
            <a:r>
              <a:rPr lang="en-US" altLang="zh-CN">
                <a:ea typeface="宋体" panose="02010600030101010101" pitchFamily="2" charset="-122"/>
              </a:rPr>
              <a:t>) </a:t>
            </a:r>
            <a:r>
              <a:rPr lang="zh-CN" altLang="en-US">
                <a:ea typeface="宋体" panose="02010600030101010101" pitchFamily="2" charset="-122"/>
              </a:rPr>
              <a:t>通常从右到左书写，但是某些部分</a:t>
            </a:r>
            <a:r>
              <a:rPr lang="en-US" altLang="zh-CN">
                <a:ea typeface="宋体" panose="02010600030101010101" pitchFamily="2" charset="-122"/>
              </a:rPr>
              <a:t>(</a:t>
            </a:r>
            <a:r>
              <a:rPr lang="zh-CN" altLang="en-US">
                <a:ea typeface="宋体" panose="02010600030101010101" pitchFamily="2" charset="-122"/>
              </a:rPr>
              <a:t>如数字</a:t>
            </a:r>
            <a:r>
              <a:rPr lang="en-US" altLang="zh-CN">
                <a:ea typeface="宋体" panose="02010600030101010101" pitchFamily="2" charset="-122"/>
              </a:rPr>
              <a:t>)</a:t>
            </a:r>
            <a:r>
              <a:rPr lang="zh-CN" altLang="en-US">
                <a:ea typeface="宋体" panose="02010600030101010101" pitchFamily="2" charset="-122"/>
              </a:rPr>
              <a:t>是从左到右书写</a:t>
            </a:r>
            <a:endParaRPr lang="en-US" altLang="zh-CN">
              <a:ea typeface="宋体" panose="02010600030101010101" pitchFamily="2" charset="-122"/>
            </a:endParaRPr>
          </a:p>
          <a:p>
            <a:pPr eaLnBrk="1" hangingPunct="1"/>
            <a:r>
              <a:rPr lang="zh-CN" altLang="en-US">
                <a:ea typeface="宋体" panose="02010600030101010101" pitchFamily="2" charset="-122"/>
              </a:rPr>
              <a:t>词之间是分开的，但是单词中的字母形式会构成复杂的连接方式</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                  		         ←  →    ← →              ← </a:t>
            </a:r>
            <a:r>
              <a:rPr lang="zh-CN" altLang="en-US">
                <a:ea typeface="宋体" panose="02010600030101010101" pitchFamily="2" charset="-122"/>
              </a:rPr>
              <a:t>开始</a:t>
            </a:r>
            <a:endParaRPr lang="en-US" altLang="zh-CN">
              <a:ea typeface="宋体" panose="02010600030101010101" pitchFamily="2" charset="-122"/>
            </a:endParaRPr>
          </a:p>
          <a:p>
            <a:pPr eaLnBrk="1" hangingPunct="1"/>
            <a:r>
              <a:rPr lang="en-US" altLang="zh-CN">
                <a:ea typeface="宋体" panose="02010600030101010101" pitchFamily="2" charset="-122"/>
              </a:rPr>
              <a:t>‘Algeria achieved its independence in 1962 after 132 years of French occupation.’</a:t>
            </a:r>
          </a:p>
          <a:p>
            <a:pPr eaLnBrk="1" hangingPunct="1"/>
            <a:r>
              <a:rPr lang="zh-CN" altLang="en-US">
                <a:ea typeface="宋体" panose="02010600030101010101" pitchFamily="2" charset="-122"/>
              </a:rPr>
              <a:t>在</a:t>
            </a:r>
            <a:r>
              <a:rPr lang="en-US" altLang="zh-CN">
                <a:ea typeface="宋体" panose="02010600030101010101" pitchFamily="2" charset="-122"/>
              </a:rPr>
              <a:t>Unicode</a:t>
            </a:r>
            <a:r>
              <a:rPr lang="zh-CN" altLang="en-US">
                <a:ea typeface="宋体" panose="02010600030101010101" pitchFamily="2" charset="-122"/>
              </a:rPr>
              <a:t>编码方式下，表面的表示方式很复杂，但是存储上倒是十分直接</a:t>
            </a:r>
          </a:p>
        </p:txBody>
      </p:sp>
      <p:pic>
        <p:nvPicPr>
          <p:cNvPr id="49155" name="Picture 3">
            <a:extLst>
              <a:ext uri="{FF2B5EF4-FFF2-40B4-BE49-F238E27FC236}">
                <a16:creationId xmlns:a16="http://schemas.microsoft.com/office/drawing/2014/main" id="{4F3D785A-FC0D-4F59-8354-443B7C9F8E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657600"/>
            <a:ext cx="7620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5CCCE334-30F2-48A5-9E46-4D09BCA73012}"/>
              </a:ext>
            </a:extLst>
          </p:cNvPr>
          <p:cNvSpPr>
            <a:spLocks noGrp="1"/>
          </p:cNvSpPr>
          <p:nvPr>
            <p:ph type="title"/>
          </p:nvPr>
        </p:nvSpPr>
        <p:spPr/>
        <p:txBody>
          <a:bodyPr/>
          <a:lstStyle/>
          <a:p>
            <a:pPr eaLnBrk="1" hangingPunct="1"/>
            <a:r>
              <a:rPr lang="zh-CN" altLang="en-US">
                <a:latin typeface="黑体" panose="02010609060101010101" pitchFamily="49" charset="-122"/>
              </a:rPr>
              <a:t>停用词</a:t>
            </a:r>
          </a:p>
        </p:txBody>
      </p:sp>
      <p:sp>
        <p:nvSpPr>
          <p:cNvPr id="50178" name="Rectangle 3">
            <a:extLst>
              <a:ext uri="{FF2B5EF4-FFF2-40B4-BE49-F238E27FC236}">
                <a16:creationId xmlns:a16="http://schemas.microsoft.com/office/drawing/2014/main" id="{96A2B431-59C0-4714-88C2-F1B1730549A3}"/>
              </a:ext>
            </a:extLst>
          </p:cNvPr>
          <p:cNvSpPr>
            <a:spLocks noGrp="1"/>
          </p:cNvSpPr>
          <p:nvPr>
            <p:ph idx="1"/>
          </p:nvPr>
        </p:nvSpPr>
        <p:spPr/>
        <p:txBody>
          <a:bodyPr/>
          <a:lstStyle/>
          <a:p>
            <a:pPr eaLnBrk="1" hangingPunct="1"/>
            <a:r>
              <a:rPr lang="zh-CN" altLang="en-US" sz="2400">
                <a:ea typeface="宋体" panose="02010600030101010101" pitchFamily="2" charset="-122"/>
              </a:rPr>
              <a:t>根据停用词表</a:t>
            </a:r>
            <a:r>
              <a:rPr lang="en-US" altLang="zh-CN" sz="2400">
                <a:ea typeface="宋体" panose="02010600030101010101" pitchFamily="2" charset="-122"/>
              </a:rPr>
              <a:t>(stop list), </a:t>
            </a:r>
            <a:r>
              <a:rPr lang="zh-CN" altLang="en-US" sz="2400">
                <a:ea typeface="宋体" panose="02010600030101010101" pitchFamily="2" charset="-122"/>
              </a:rPr>
              <a:t>将那些最常见的词从词典中去掉。比如直观上可以去掉：</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一般不包含语义信息的词</a:t>
            </a:r>
            <a:r>
              <a:rPr lang="en-US" altLang="zh-CN" sz="2000">
                <a:ea typeface="宋体" panose="02010600030101010101" pitchFamily="2" charset="-122"/>
              </a:rPr>
              <a:t>: the, a, and, to, be</a:t>
            </a:r>
          </a:p>
          <a:p>
            <a:pPr lvl="1" eaLnBrk="1" hangingPunct="1"/>
            <a:r>
              <a:rPr lang="zh-CN" altLang="en-US" sz="2000">
                <a:ea typeface="宋体" panose="02010600030101010101" pitchFamily="2" charset="-122"/>
              </a:rPr>
              <a:t>汉语中的 “的”、“得”、“地”等等。</a:t>
            </a:r>
          </a:p>
          <a:p>
            <a:pPr lvl="1" eaLnBrk="1" hangingPunct="1"/>
            <a:r>
              <a:rPr lang="zh-CN" altLang="en-US" sz="2000">
                <a:ea typeface="宋体" panose="02010600030101010101" pitchFamily="2" charset="-122"/>
              </a:rPr>
              <a:t>这些词都是高频词</a:t>
            </a:r>
            <a:r>
              <a:rPr lang="en-US" altLang="zh-CN" sz="2000">
                <a:ea typeface="宋体" panose="02010600030101010101" pitchFamily="2" charset="-122"/>
              </a:rPr>
              <a:t>: </a:t>
            </a:r>
            <a:r>
              <a:rPr lang="zh-CN" altLang="en-US" sz="2000">
                <a:ea typeface="宋体" panose="02010600030101010101" pitchFamily="2" charset="-122"/>
              </a:rPr>
              <a:t>前</a:t>
            </a:r>
            <a:r>
              <a:rPr lang="en-US" altLang="zh-CN" sz="2000">
                <a:ea typeface="宋体" panose="02010600030101010101" pitchFamily="2" charset="-122"/>
              </a:rPr>
              <a:t>30</a:t>
            </a:r>
            <a:r>
              <a:rPr lang="zh-CN" altLang="en-US" sz="2000">
                <a:ea typeface="宋体" panose="02010600030101010101" pitchFamily="2" charset="-122"/>
              </a:rPr>
              <a:t>个词就占了</a:t>
            </a:r>
            <a:r>
              <a:rPr lang="en-US" altLang="zh-CN" sz="2000">
                <a:ea typeface="宋体" panose="02010600030101010101" pitchFamily="2" charset="-122"/>
              </a:rPr>
              <a:t> ~30% </a:t>
            </a:r>
            <a:r>
              <a:rPr lang="zh-CN" altLang="en-US" sz="2000">
                <a:ea typeface="宋体" panose="02010600030101010101" pitchFamily="2" charset="-122"/>
              </a:rPr>
              <a:t>的倒排记录表空间</a:t>
            </a:r>
            <a:endParaRPr lang="en-US" altLang="zh-CN" sz="2000">
              <a:ea typeface="宋体" panose="02010600030101010101" pitchFamily="2" charset="-122"/>
            </a:endParaRPr>
          </a:p>
          <a:p>
            <a:pPr eaLnBrk="1" hangingPunct="1"/>
            <a:endParaRPr lang="en-US" altLang="zh-CN" sz="2400">
              <a:ea typeface="宋体" panose="02010600030101010101" pitchFamily="2" charset="-122"/>
            </a:endParaRPr>
          </a:p>
          <a:p>
            <a:pPr eaLnBrk="1" hangingPunct="1"/>
            <a:r>
              <a:rPr lang="zh-CN" altLang="en-US" sz="2400">
                <a:ea typeface="宋体" panose="02010600030101010101" pitchFamily="2" charset="-122"/>
              </a:rPr>
              <a:t>现代信息检索系统中倾向于不去掉停用词</a:t>
            </a:r>
            <a:r>
              <a:rPr lang="en-US" altLang="zh-CN" sz="2400">
                <a:ea typeface="宋体" panose="02010600030101010101" pitchFamily="2" charset="-122"/>
              </a:rPr>
              <a:t>:</a:t>
            </a:r>
          </a:p>
          <a:p>
            <a:pPr lvl="1" eaLnBrk="1" hangingPunct="1"/>
            <a:r>
              <a:rPr lang="zh-CN" altLang="en-US" sz="2000">
                <a:ea typeface="宋体" panose="02010600030101010101" pitchFamily="2" charset="-122"/>
              </a:rPr>
              <a:t>在保留停用词的情况下，采用良好的压缩技术</a:t>
            </a:r>
            <a:r>
              <a:rPr lang="en-US" altLang="zh-CN" sz="2000">
                <a:ea typeface="宋体" panose="02010600030101010101" pitchFamily="2" charset="-122"/>
              </a:rPr>
              <a:t>(</a:t>
            </a:r>
            <a:r>
              <a:rPr lang="zh-CN" altLang="en-US" sz="2000">
                <a:ea typeface="宋体" panose="02010600030101010101" pitchFamily="2" charset="-122"/>
              </a:rPr>
              <a:t>第五章</a:t>
            </a:r>
            <a:r>
              <a:rPr lang="en-US" altLang="zh-CN" sz="2000">
                <a:ea typeface="宋体" panose="02010600030101010101" pitchFamily="2" charset="-122"/>
              </a:rPr>
              <a:t>)</a:t>
            </a:r>
            <a:r>
              <a:rPr lang="zh-CN" altLang="en-US" sz="2000">
                <a:ea typeface="宋体" panose="02010600030101010101" pitchFamily="2" charset="-122"/>
              </a:rPr>
              <a:t>后，停用词所占用的空间可以大大压缩，最终它们在整个倒排记录表中所占的空间比例很小</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采用良好的查询优化技术</a:t>
            </a:r>
            <a:r>
              <a:rPr lang="en-US" altLang="zh-CN" sz="2000">
                <a:ea typeface="宋体" panose="02010600030101010101" pitchFamily="2" charset="-122"/>
              </a:rPr>
              <a:t>(</a:t>
            </a:r>
            <a:r>
              <a:rPr lang="zh-CN" altLang="en-US" sz="2000">
                <a:ea typeface="宋体" panose="02010600030101010101" pitchFamily="2" charset="-122"/>
              </a:rPr>
              <a:t>第七章</a:t>
            </a:r>
            <a:r>
              <a:rPr lang="en-US" altLang="zh-CN" sz="2000">
                <a:ea typeface="宋体" panose="02010600030101010101" pitchFamily="2" charset="-122"/>
              </a:rPr>
              <a:t>)</a:t>
            </a:r>
            <a:r>
              <a:rPr lang="zh-CN" altLang="en-US" sz="2000">
                <a:ea typeface="宋体" panose="02010600030101010101" pitchFamily="2" charset="-122"/>
              </a:rPr>
              <a:t>基本不会增加查询处理的开销</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所谓的停用词并不一定没用，比如：短语查询</a:t>
            </a:r>
            <a:r>
              <a:rPr lang="en-US" altLang="zh-CN" sz="2000">
                <a:ea typeface="宋体" panose="02010600030101010101" pitchFamily="2" charset="-122"/>
              </a:rPr>
              <a:t>: “King of Denmark”</a:t>
            </a:r>
            <a:r>
              <a:rPr lang="zh-CN" altLang="en-US" sz="2000">
                <a:ea typeface="宋体" panose="02010600030101010101" pitchFamily="2" charset="-122"/>
              </a:rPr>
              <a:t>、歌曲名或者台词等等</a:t>
            </a:r>
            <a:r>
              <a:rPr lang="en-US" altLang="zh-CN" sz="2000">
                <a:ea typeface="宋体" panose="02010600030101010101" pitchFamily="2" charset="-122"/>
              </a:rPr>
              <a:t>: “Let it be”, “To be or not to be”</a:t>
            </a:r>
            <a:r>
              <a:rPr lang="zh-CN" altLang="en-US" sz="2000">
                <a:ea typeface="宋体" panose="02010600030101010101" pitchFamily="2" charset="-122"/>
              </a:rPr>
              <a:t>、</a:t>
            </a:r>
            <a:r>
              <a:rPr lang="en-US" altLang="zh-CN" sz="2000">
                <a:ea typeface="宋体" panose="02010600030101010101" pitchFamily="2" charset="-122"/>
              </a:rPr>
              <a:t>“</a:t>
            </a:r>
            <a:r>
              <a:rPr lang="zh-CN" altLang="en-US" sz="2000">
                <a:ea typeface="宋体" panose="02010600030101010101" pitchFamily="2" charset="-122"/>
              </a:rPr>
              <a:t>关系型</a:t>
            </a:r>
            <a:r>
              <a:rPr lang="en-US" altLang="zh-CN" sz="2000">
                <a:ea typeface="宋体" panose="02010600030101010101" pitchFamily="2" charset="-122"/>
              </a:rPr>
              <a:t>” </a:t>
            </a:r>
            <a:r>
              <a:rPr lang="zh-CN" altLang="en-US" sz="2000">
                <a:ea typeface="宋体" panose="02010600030101010101" pitchFamily="2" charset="-122"/>
              </a:rPr>
              <a:t>查询</a:t>
            </a:r>
            <a:r>
              <a:rPr lang="en-US" altLang="zh-CN" sz="2000">
                <a:ea typeface="宋体" panose="02010600030101010101" pitchFamily="2" charset="-122"/>
              </a:rPr>
              <a:t> “flights to London”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050">
            <a:extLst>
              <a:ext uri="{FF2B5EF4-FFF2-40B4-BE49-F238E27FC236}">
                <a16:creationId xmlns:a16="http://schemas.microsoft.com/office/drawing/2014/main" id="{65F1D051-41EA-4191-8A3E-E6C0100DACB5}"/>
              </a:ext>
            </a:extLst>
          </p:cNvPr>
          <p:cNvSpPr>
            <a:spLocks noGrp="1"/>
          </p:cNvSpPr>
          <p:nvPr>
            <p:ph type="title"/>
          </p:nvPr>
        </p:nvSpPr>
        <p:spPr/>
        <p:txBody>
          <a:bodyPr/>
          <a:lstStyle/>
          <a:p>
            <a:pPr eaLnBrk="1" hangingPunct="1"/>
            <a:r>
              <a:rPr lang="zh-CN" altLang="en-US"/>
              <a:t>词条归一化</a:t>
            </a:r>
            <a:r>
              <a:rPr lang="en-US" altLang="zh-CN"/>
              <a:t>(Normalization)</a:t>
            </a:r>
            <a:r>
              <a:rPr lang="zh-CN" altLang="en-US"/>
              <a:t>成词项</a:t>
            </a:r>
            <a:endParaRPr lang="en-US" altLang="zh-CN"/>
          </a:p>
        </p:txBody>
      </p:sp>
      <p:sp>
        <p:nvSpPr>
          <p:cNvPr id="52226" name="Rectangle 2051">
            <a:extLst>
              <a:ext uri="{FF2B5EF4-FFF2-40B4-BE49-F238E27FC236}">
                <a16:creationId xmlns:a16="http://schemas.microsoft.com/office/drawing/2014/main" id="{FCDA2728-C97B-4A65-AAB6-A705899EE0E1}"/>
              </a:ext>
            </a:extLst>
          </p:cNvPr>
          <p:cNvSpPr>
            <a:spLocks noGrp="1"/>
          </p:cNvSpPr>
          <p:nvPr>
            <p:ph idx="1"/>
          </p:nvPr>
        </p:nvSpPr>
        <p:spPr/>
        <p:txBody>
          <a:bodyPr/>
          <a:lstStyle/>
          <a:p>
            <a:pPr eaLnBrk="1" hangingPunct="1"/>
            <a:r>
              <a:rPr lang="zh-CN" altLang="en-US">
                <a:ea typeface="宋体" panose="02010600030101010101" pitchFamily="2" charset="-122"/>
                <a:sym typeface="Symbol" panose="05050102010706020507" pitchFamily="18" charset="2"/>
              </a:rPr>
              <a:t>将文档和查询中的词归一化成同一形式：</a:t>
            </a:r>
            <a:endParaRPr lang="en-US" altLang="zh-CN">
              <a:ea typeface="宋体" panose="02010600030101010101" pitchFamily="2" charset="-122"/>
              <a:sym typeface="Symbol" panose="05050102010706020507" pitchFamily="18" charset="2"/>
            </a:endParaRPr>
          </a:p>
          <a:p>
            <a:pPr lvl="1" eaLnBrk="1" hangingPunct="1"/>
            <a:r>
              <a:rPr lang="en-US" altLang="zh-CN">
                <a:ea typeface="宋体" panose="02010600030101010101" pitchFamily="2" charset="-122"/>
                <a:sym typeface="Symbol" panose="05050102010706020507" pitchFamily="18" charset="2"/>
              </a:rPr>
              <a:t>U.S.A. </a:t>
            </a:r>
            <a:r>
              <a:rPr lang="zh-CN" altLang="en-US">
                <a:ea typeface="宋体" panose="02010600030101010101" pitchFamily="2" charset="-122"/>
                <a:sym typeface="Symbol" panose="05050102010706020507" pitchFamily="18" charset="2"/>
              </a:rPr>
              <a:t>和 </a:t>
            </a:r>
            <a:r>
              <a:rPr lang="en-US" altLang="zh-CN">
                <a:ea typeface="宋体" panose="02010600030101010101" pitchFamily="2" charset="-122"/>
                <a:sym typeface="Symbol" panose="05050102010706020507" pitchFamily="18" charset="2"/>
              </a:rPr>
              <a:t>USA</a:t>
            </a:r>
          </a:p>
          <a:p>
            <a:pPr eaLnBrk="1" hangingPunct="1"/>
            <a:r>
              <a:rPr lang="zh-CN" altLang="en-US">
                <a:ea typeface="宋体" panose="02010600030101010101" pitchFamily="2" charset="-122"/>
                <a:sym typeface="Symbol" panose="05050102010706020507" pitchFamily="18" charset="2"/>
              </a:rPr>
              <a:t>归一化的结果就是词项，而词项就是我们最终要索引的对象</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可以采用隐式规则的方法来表示多个词条可以归一成同一词项，比如</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剔除句点</a:t>
            </a:r>
            <a:endParaRPr lang="en-US" altLang="zh-CN">
              <a:ea typeface="宋体" panose="02010600030101010101" pitchFamily="2" charset="-122"/>
              <a:sym typeface="Symbol" panose="05050102010706020507" pitchFamily="18" charset="2"/>
            </a:endParaRPr>
          </a:p>
          <a:p>
            <a:pPr lvl="2" eaLnBrk="1" hangingPunct="1"/>
            <a:r>
              <a:rPr lang="en-US" altLang="zh-CN">
                <a:ea typeface="宋体" panose="02010600030101010101" pitchFamily="2" charset="-122"/>
                <a:sym typeface="Symbol" panose="05050102010706020507" pitchFamily="18" charset="2"/>
              </a:rPr>
              <a:t>U.S.A., USA    USA</a:t>
            </a:r>
          </a:p>
          <a:p>
            <a:pPr lvl="1" eaLnBrk="1" hangingPunct="1"/>
            <a:r>
              <a:rPr lang="zh-CN" altLang="en-US">
                <a:ea typeface="宋体" panose="02010600030101010101" pitchFamily="2" charset="-122"/>
                <a:sym typeface="Symbol" panose="05050102010706020507" pitchFamily="18" charset="2"/>
              </a:rPr>
              <a:t>剔除连接符</a:t>
            </a:r>
            <a:endParaRPr lang="en-US" altLang="zh-CN">
              <a:ea typeface="宋体" panose="02010600030101010101" pitchFamily="2" charset="-122"/>
              <a:sym typeface="Symbol" panose="05050102010706020507" pitchFamily="18" charset="2"/>
            </a:endParaRPr>
          </a:p>
          <a:p>
            <a:pPr lvl="2" eaLnBrk="1" hangingPunct="1"/>
            <a:r>
              <a:rPr lang="en-US" altLang="zh-CN">
                <a:ea typeface="宋体" panose="02010600030101010101" pitchFamily="2" charset="-122"/>
                <a:sym typeface="Symbol" panose="05050102010706020507" pitchFamily="18" charset="2"/>
              </a:rPr>
              <a:t>anti-discriminatory, antidiscriminatory    antidiscriminatory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DE894168-059D-452E-BA8C-088C501BB6FA}"/>
              </a:ext>
            </a:extLst>
          </p:cNvPr>
          <p:cNvSpPr>
            <a:spLocks noGrp="1"/>
          </p:cNvSpPr>
          <p:nvPr>
            <p:ph type="title"/>
          </p:nvPr>
        </p:nvSpPr>
        <p:spPr/>
        <p:txBody>
          <a:bodyPr/>
          <a:lstStyle/>
          <a:p>
            <a:pPr eaLnBrk="1" hangingPunct="1"/>
            <a:r>
              <a:rPr lang="zh-CN" altLang="en-US"/>
              <a:t>归一化中的语言问题</a:t>
            </a:r>
            <a:endParaRPr lang="en-US" altLang="zh-CN"/>
          </a:p>
        </p:txBody>
      </p:sp>
      <p:sp>
        <p:nvSpPr>
          <p:cNvPr id="53250" name="Rectangle 3">
            <a:extLst>
              <a:ext uri="{FF2B5EF4-FFF2-40B4-BE49-F238E27FC236}">
                <a16:creationId xmlns:a16="http://schemas.microsoft.com/office/drawing/2014/main" id="{2A440100-A7C5-4F53-BC31-F0D5C8B36AF5}"/>
              </a:ext>
            </a:extLst>
          </p:cNvPr>
          <p:cNvSpPr>
            <a:spLocks noGrp="1"/>
          </p:cNvSpPr>
          <p:nvPr>
            <p:ph idx="1"/>
          </p:nvPr>
        </p:nvSpPr>
        <p:spPr/>
        <p:txBody>
          <a:bodyPr/>
          <a:lstStyle/>
          <a:p>
            <a:pPr eaLnBrk="1" hangingPunct="1"/>
            <a:r>
              <a:rPr lang="zh-CN" altLang="en-US">
                <a:ea typeface="宋体" panose="02010600030101010101" pitchFamily="2" charset="-122"/>
              </a:rPr>
              <a:t>重音符</a:t>
            </a:r>
            <a:r>
              <a:rPr lang="en-US" altLang="zh-CN">
                <a:ea typeface="宋体" panose="02010600030101010101" pitchFamily="2" charset="-122"/>
              </a:rPr>
              <a:t>: </a:t>
            </a:r>
            <a:r>
              <a:rPr lang="zh-CN" altLang="en-US">
                <a:ea typeface="宋体" panose="02010600030101010101" pitchFamily="2" charset="-122"/>
              </a:rPr>
              <a:t>如法语中 </a:t>
            </a:r>
            <a:r>
              <a:rPr lang="en-US" altLang="zh-CN">
                <a:ea typeface="宋体" panose="02010600030101010101" pitchFamily="2" charset="-122"/>
              </a:rPr>
              <a:t>résumé vs. resume.</a:t>
            </a:r>
          </a:p>
          <a:p>
            <a:pPr eaLnBrk="1" hangingPunct="1"/>
            <a:r>
              <a:rPr lang="zh-CN" altLang="en-US">
                <a:ea typeface="宋体" panose="02010600030101010101" pitchFamily="2" charset="-122"/>
                <a:sym typeface="Symbol" panose="05050102010706020507" pitchFamily="18" charset="2"/>
              </a:rPr>
              <a:t>日耳曼语系中的元音变化</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如德语中的</a:t>
            </a:r>
            <a:r>
              <a:rPr lang="en-US" altLang="zh-CN">
                <a:ea typeface="宋体" panose="02010600030101010101" pitchFamily="2" charset="-122"/>
                <a:sym typeface="Symbol" panose="05050102010706020507" pitchFamily="18" charset="2"/>
              </a:rPr>
              <a:t> Tuebingen vs. Tübingen</a:t>
            </a:r>
          </a:p>
          <a:p>
            <a:pPr lvl="1" eaLnBrk="1" hangingPunct="1"/>
            <a:r>
              <a:rPr lang="zh-CN" altLang="en-US">
                <a:ea typeface="宋体" panose="02010600030101010101" pitchFamily="2" charset="-122"/>
                <a:sym typeface="Symbol" panose="05050102010706020507" pitchFamily="18" charset="2"/>
              </a:rPr>
              <a:t>应该是一致的</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最重要的准则</a:t>
            </a:r>
            <a:r>
              <a:rPr lang="en-US" altLang="zh-CN">
                <a:ea typeface="宋体" panose="02010600030101010101" pitchFamily="2" charset="-122"/>
                <a:sym typeface="Symbol" panose="05050102010706020507" pitchFamily="18" charset="2"/>
              </a:rPr>
              <a:t>:</a:t>
            </a:r>
          </a:p>
          <a:p>
            <a:pPr lvl="1" eaLnBrk="1" hangingPunct="1"/>
            <a:r>
              <a:rPr lang="zh-CN" altLang="en-US">
                <a:ea typeface="宋体" panose="02010600030101010101" pitchFamily="2" charset="-122"/>
                <a:sym typeface="Symbol" panose="05050102010706020507" pitchFamily="18" charset="2"/>
              </a:rPr>
              <a:t>用户在输入查询时遇到这些词如何输入</a:t>
            </a:r>
            <a:r>
              <a:rPr lang="en-US" altLang="zh-CN">
                <a:ea typeface="宋体" panose="02010600030101010101" pitchFamily="2" charset="-122"/>
                <a:sym typeface="Symbol" panose="05050102010706020507" pitchFamily="18" charset="2"/>
              </a:rPr>
              <a:t>?</a:t>
            </a:r>
          </a:p>
          <a:p>
            <a:pPr lvl="1" eaLnBrk="1" hangingPunct="1"/>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即使在有重音符号的语言中，用户也往往不输入这些符号</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常常归一化成不带重音符号的形式</a:t>
            </a:r>
            <a:endParaRPr lang="en-US" altLang="zh-CN">
              <a:ea typeface="宋体" panose="02010600030101010101" pitchFamily="2" charset="-122"/>
              <a:sym typeface="Symbol" panose="05050102010706020507" pitchFamily="18" charset="2"/>
            </a:endParaRPr>
          </a:p>
          <a:p>
            <a:pPr lvl="2" eaLnBrk="1" hangingPunct="1"/>
            <a:r>
              <a:rPr lang="en-US" altLang="zh-CN">
                <a:ea typeface="宋体" panose="02010600030101010101" pitchFamily="2" charset="-122"/>
                <a:sym typeface="Symbol" panose="05050102010706020507" pitchFamily="18" charset="2"/>
              </a:rPr>
              <a:t>Tuebingen, Tübingen, Tubingen  Tubingen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F79126FF-7AA2-483D-A6B4-2D2A689B549C}"/>
              </a:ext>
            </a:extLst>
          </p:cNvPr>
          <p:cNvSpPr>
            <a:spLocks noGrp="1"/>
          </p:cNvSpPr>
          <p:nvPr>
            <p:ph type="title"/>
          </p:nvPr>
        </p:nvSpPr>
        <p:spPr/>
        <p:txBody>
          <a:bodyPr/>
          <a:lstStyle/>
          <a:p>
            <a:pPr eaLnBrk="1" hangingPunct="1"/>
            <a:r>
              <a:rPr lang="zh-CN" altLang="en-US"/>
              <a:t>提纲</a:t>
            </a:r>
            <a:endParaRPr lang="de-DE" altLang="zh-CN"/>
          </a:p>
        </p:txBody>
      </p:sp>
      <p:sp>
        <p:nvSpPr>
          <p:cNvPr id="18434" name="Slide Number Placeholder 3">
            <a:extLst>
              <a:ext uri="{FF2B5EF4-FFF2-40B4-BE49-F238E27FC236}">
                <a16:creationId xmlns:a16="http://schemas.microsoft.com/office/drawing/2014/main" id="{EFEC6F89-FED8-47A5-9E01-33D3F53B20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6A5B3198-1030-42E0-8873-9D7D7D1CC16A}"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3</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18435" name="Text Box 3">
            <a:extLst>
              <a:ext uri="{FF2B5EF4-FFF2-40B4-BE49-F238E27FC236}">
                <a16:creationId xmlns:a16="http://schemas.microsoft.com/office/drawing/2014/main" id="{DCE8E73B-2C48-4BF8-AEA2-CC2466CC939A}"/>
              </a:ext>
            </a:extLst>
          </p:cNvPr>
          <p:cNvSpPr txBox="1">
            <a:spLocks noChangeArrowheads="1"/>
          </p:cNvSpPr>
          <p:nvPr/>
        </p:nvSpPr>
        <p:spPr bwMode="auto">
          <a:xfrm>
            <a:off x="400050" y="1504950"/>
            <a:ext cx="828675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336699"/>
              </a:buClr>
              <a:buSzPct val="70000"/>
              <a:buFont typeface="Calibri" panose="020F0502020204030204" pitchFamily="34" charset="0"/>
              <a:buChar char="❶"/>
            </a:pPr>
            <a:r>
              <a:rPr lang="zh-CN" altLang="en-US" sz="3200">
                <a:solidFill>
                  <a:srgbClr val="336699"/>
                </a:solidFill>
                <a:ea typeface="Arial Unicode MS" panose="020B0604020202020204" pitchFamily="34" charset="-128"/>
              </a:rPr>
              <a:t>上一讲回顾 </a:t>
            </a:r>
          </a:p>
          <a:p>
            <a:pPr eaLnBrk="1" hangingPunct="1">
              <a:lnSpc>
                <a:spcPct val="150000"/>
              </a:lnSpc>
              <a:spcBef>
                <a:spcPts val="700"/>
              </a:spcBef>
              <a:buClr>
                <a:srgbClr val="BDD3E9"/>
              </a:buClr>
              <a:buSzPct val="70000"/>
              <a:buFont typeface="Calibri" panose="020F0502020204030204" pitchFamily="34" charset="0"/>
              <a:buChar char="❷"/>
            </a:pPr>
            <a:r>
              <a:rPr lang="zh-CN" altLang="en-US" sz="3200">
                <a:solidFill>
                  <a:srgbClr val="BDD3E9"/>
                </a:solidFill>
                <a:ea typeface="Arial Unicode MS" panose="020B0604020202020204" pitchFamily="34" charset="-128"/>
              </a:rPr>
              <a:t>文档</a:t>
            </a:r>
          </a:p>
          <a:p>
            <a:pPr eaLnBrk="1" hangingPunct="1">
              <a:lnSpc>
                <a:spcPct val="150000"/>
              </a:lnSpc>
              <a:spcBef>
                <a:spcPts val="700"/>
              </a:spcBef>
              <a:buClr>
                <a:srgbClr val="BDD3E9"/>
              </a:buClr>
              <a:buSzPct val="70000"/>
              <a:buFont typeface="Calibri" panose="020F0502020204030204" pitchFamily="34" charset="0"/>
              <a:buChar char="❸"/>
            </a:pPr>
            <a:r>
              <a:rPr lang="zh-CN" altLang="en-US" sz="3200">
                <a:solidFill>
                  <a:srgbClr val="BDD3E9"/>
                </a:solidFill>
                <a:ea typeface="Arial Unicode MS" panose="020B0604020202020204" pitchFamily="34" charset="-128"/>
              </a:rPr>
              <a:t>词项</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通常做法</a:t>
            </a:r>
            <a:r>
              <a:rPr lang="en-US" altLang="zh-CN">
                <a:solidFill>
                  <a:srgbClr val="F5F4ED"/>
                </a:solidFill>
                <a:ea typeface="Arial Unicode MS" panose="020B0604020202020204" pitchFamily="34" charset="-128"/>
              </a:rPr>
              <a:t>+</a:t>
            </a:r>
            <a:r>
              <a:rPr lang="zh-CN" altLang="en-US">
                <a:solidFill>
                  <a:srgbClr val="F5F4ED"/>
                </a:solidFill>
                <a:ea typeface="Arial Unicode MS" panose="020B0604020202020204" pitchFamily="34" charset="-128"/>
              </a:rPr>
              <a:t>非英语处理</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英语</a:t>
            </a:r>
          </a:p>
          <a:p>
            <a:pPr eaLnBrk="1" hangingPunct="1">
              <a:lnSpc>
                <a:spcPct val="150000"/>
              </a:lnSpc>
              <a:spcBef>
                <a:spcPts val="700"/>
              </a:spcBef>
              <a:buClr>
                <a:srgbClr val="BDD3E9"/>
              </a:buClr>
              <a:buSzPct val="70000"/>
              <a:buFont typeface="Calibri" panose="020F0502020204030204" pitchFamily="34" charset="0"/>
              <a:buChar char="❹"/>
            </a:pPr>
            <a:r>
              <a:rPr lang="zh-CN" altLang="en-US" sz="3200">
                <a:solidFill>
                  <a:srgbClr val="BDD3E9"/>
                </a:solidFill>
                <a:ea typeface="Arial Unicode MS" panose="020B0604020202020204" pitchFamily="34" charset="-128"/>
              </a:rPr>
              <a:t>跳表指针</a:t>
            </a:r>
          </a:p>
          <a:p>
            <a:pPr eaLnBrk="1" hangingPunct="1">
              <a:lnSpc>
                <a:spcPct val="150000"/>
              </a:lnSpc>
              <a:spcBef>
                <a:spcPts val="700"/>
              </a:spcBef>
              <a:buClr>
                <a:srgbClr val="BDD3E9"/>
              </a:buClr>
              <a:buSzPct val="70000"/>
              <a:buFont typeface="Calibri" panose="020F0502020204030204" pitchFamily="34" charset="0"/>
              <a:buChar char="❺"/>
            </a:pPr>
            <a:r>
              <a:rPr lang="zh-CN" altLang="en-US" sz="3200">
                <a:solidFill>
                  <a:srgbClr val="BDD3E9"/>
                </a:solidFill>
                <a:ea typeface="Arial Unicode MS" panose="020B0604020202020204" pitchFamily="34" charset="-128"/>
              </a:rPr>
              <a:t>短语查询</a:t>
            </a:r>
            <a:endParaRPr lang="zh-CN" altLang="en-US" sz="3200">
              <a:solidFill>
                <a:srgbClr val="336699"/>
              </a:solidFill>
              <a:ea typeface="Arial Unicode MS" panose="020B0604020202020204" pitchFamily="34" charset="-128"/>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F9D7D67-1D99-44B4-AB29-C58D34F7DAEA}"/>
              </a:ext>
            </a:extLst>
          </p:cNvPr>
          <p:cNvSpPr>
            <a:spLocks noGrp="1"/>
          </p:cNvSpPr>
          <p:nvPr>
            <p:ph type="title"/>
          </p:nvPr>
        </p:nvSpPr>
        <p:spPr/>
        <p:txBody>
          <a:bodyPr/>
          <a:lstStyle/>
          <a:p>
            <a:pPr eaLnBrk="1" hangingPunct="1"/>
            <a:r>
              <a:rPr lang="zh-CN" altLang="en-US"/>
              <a:t>归一化中的语言问题</a:t>
            </a:r>
            <a:endParaRPr lang="en-US" altLang="zh-CN"/>
          </a:p>
        </p:txBody>
      </p:sp>
      <p:sp>
        <p:nvSpPr>
          <p:cNvPr id="54274" name="Rectangle 3">
            <a:extLst>
              <a:ext uri="{FF2B5EF4-FFF2-40B4-BE49-F238E27FC236}">
                <a16:creationId xmlns:a16="http://schemas.microsoft.com/office/drawing/2014/main" id="{282F6E93-4C92-4C5C-9844-5E60EA0146E8}"/>
              </a:ext>
            </a:extLst>
          </p:cNvPr>
          <p:cNvSpPr>
            <a:spLocks noGrp="1"/>
          </p:cNvSpPr>
          <p:nvPr>
            <p:ph idx="1"/>
          </p:nvPr>
        </p:nvSpPr>
        <p:spPr/>
        <p:txBody>
          <a:bodyPr/>
          <a:lstStyle/>
          <a:p>
            <a:pPr eaLnBrk="1" hangingPunct="1"/>
            <a:r>
              <a:rPr lang="zh-CN" altLang="en-US">
                <a:ea typeface="宋体" panose="02010600030101010101" pitchFamily="2" charset="-122"/>
                <a:sym typeface="Symbol" panose="05050102010706020507" pitchFamily="18" charset="2"/>
              </a:rPr>
              <a:t>时间格式</a:t>
            </a:r>
            <a:endParaRPr lang="en-US" altLang="zh-CN">
              <a:ea typeface="宋体" panose="02010600030101010101" pitchFamily="2" charset="-122"/>
              <a:sym typeface="Symbol" panose="05050102010706020507" pitchFamily="18" charset="2"/>
            </a:endParaRPr>
          </a:p>
          <a:p>
            <a:pPr lvl="1" eaLnBrk="1" hangingPunct="1"/>
            <a:r>
              <a:rPr lang="en-US" altLang="zh-CN">
                <a:ea typeface="宋体" panose="02010600030101010101" pitchFamily="2" charset="-122"/>
              </a:rPr>
              <a:t>7</a:t>
            </a:r>
            <a:r>
              <a:rPr lang="ja-JP" altLang="en-US"/>
              <a:t>月</a:t>
            </a:r>
            <a:r>
              <a:rPr lang="en-US" altLang="ja-JP"/>
              <a:t>30</a:t>
            </a:r>
            <a:r>
              <a:rPr lang="ja-JP" altLang="en-US"/>
              <a:t>日</a:t>
            </a:r>
            <a:r>
              <a:rPr lang="en-US" altLang="ja-JP"/>
              <a:t> vs. 7/30</a:t>
            </a:r>
          </a:p>
          <a:p>
            <a:pPr lvl="1" eaLnBrk="1" hangingPunct="1"/>
            <a:r>
              <a:rPr lang="zh-CN" altLang="en-US">
                <a:ea typeface="宋体" panose="02010600030101010101" pitchFamily="2" charset="-122"/>
                <a:sym typeface="Symbol" panose="05050102010706020507" pitchFamily="18" charset="2"/>
              </a:rPr>
              <a:t>日语中用假名或者汉字表示日期</a:t>
            </a:r>
            <a:endParaRPr lang="en-US" altLang="zh-CN">
              <a:ea typeface="宋体" panose="02010600030101010101" pitchFamily="2" charset="-122"/>
              <a:sym typeface="Symbol" panose="05050102010706020507" pitchFamily="18" charset="2"/>
            </a:endParaRPr>
          </a:p>
          <a:p>
            <a:pPr eaLnBrk="1" hangingPunct="1"/>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词条化和归一化都可能与语言相关，因此必须要做语言识别</a:t>
            </a:r>
            <a:endParaRPr lang="en-US" altLang="zh-CN">
              <a:ea typeface="宋体" panose="02010600030101010101" pitchFamily="2" charset="-122"/>
              <a:sym typeface="Symbol" panose="05050102010706020507" pitchFamily="18" charset="2"/>
            </a:endParaRPr>
          </a:p>
          <a:p>
            <a:pPr eaLnBrk="1" hangingPunct="1"/>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另外，谨记要将文档和查询中的同义词归一化成同一形式</a:t>
            </a:r>
            <a:endParaRPr lang="en-US" altLang="zh-CN">
              <a:ea typeface="宋体" panose="02010600030101010101" pitchFamily="2" charset="-122"/>
              <a:sym typeface="Symbol" panose="05050102010706020507" pitchFamily="18" charset="2"/>
            </a:endParaRPr>
          </a:p>
        </p:txBody>
      </p:sp>
      <p:sp>
        <p:nvSpPr>
          <p:cNvPr id="54275" name="Text Box 6">
            <a:extLst>
              <a:ext uri="{FF2B5EF4-FFF2-40B4-BE49-F238E27FC236}">
                <a16:creationId xmlns:a16="http://schemas.microsoft.com/office/drawing/2014/main" id="{0A399CCF-E1F5-49D6-BD08-07A7D89A212F}"/>
              </a:ext>
            </a:extLst>
          </p:cNvPr>
          <p:cNvSpPr txBox="1">
            <a:spLocks noChangeArrowheads="1"/>
          </p:cNvSpPr>
          <p:nvPr/>
        </p:nvSpPr>
        <p:spPr bwMode="auto">
          <a:xfrm>
            <a:off x="2209800" y="4648200"/>
            <a:ext cx="3697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Morgen will ich in MIT</a:t>
            </a:r>
            <a:r>
              <a:rPr lang="en-US" altLang="zh-CN" sz="2400">
                <a:ea typeface="Arial Unicode MS" panose="020B0604020202020204" pitchFamily="34" charset="-128"/>
              </a:rPr>
              <a:t> … </a:t>
            </a:r>
          </a:p>
        </p:txBody>
      </p:sp>
      <p:grpSp>
        <p:nvGrpSpPr>
          <p:cNvPr id="54276" name="Group 7">
            <a:extLst>
              <a:ext uri="{FF2B5EF4-FFF2-40B4-BE49-F238E27FC236}">
                <a16:creationId xmlns:a16="http://schemas.microsoft.com/office/drawing/2014/main" id="{3426E018-54BC-4442-A3EA-236DAA87368E}"/>
              </a:ext>
            </a:extLst>
          </p:cNvPr>
          <p:cNvGrpSpPr>
            <a:grpSpLocks/>
          </p:cNvGrpSpPr>
          <p:nvPr/>
        </p:nvGrpSpPr>
        <p:grpSpPr bwMode="auto">
          <a:xfrm>
            <a:off x="4800600" y="4267200"/>
            <a:ext cx="4021138" cy="873125"/>
            <a:chOff x="3216" y="3604"/>
            <a:chExt cx="2533" cy="550"/>
          </a:xfrm>
        </p:grpSpPr>
        <p:sp>
          <p:nvSpPr>
            <p:cNvPr id="54277" name="Rectangle 8">
              <a:extLst>
                <a:ext uri="{FF2B5EF4-FFF2-40B4-BE49-F238E27FC236}">
                  <a16:creationId xmlns:a16="http://schemas.microsoft.com/office/drawing/2014/main" id="{55A34A97-BFE6-413F-ABAA-3E1DB7393C44}"/>
                </a:ext>
              </a:extLst>
            </p:cNvPr>
            <p:cNvSpPr>
              <a:spLocks noChangeArrowheads="1"/>
            </p:cNvSpPr>
            <p:nvPr/>
          </p:nvSpPr>
          <p:spPr bwMode="auto">
            <a:xfrm>
              <a:off x="3216" y="3863"/>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54278" name="AutoShape 9">
              <a:extLst>
                <a:ext uri="{FF2B5EF4-FFF2-40B4-BE49-F238E27FC236}">
                  <a16:creationId xmlns:a16="http://schemas.microsoft.com/office/drawing/2014/main" id="{97C30CA6-1BF8-4DA0-94C0-7E2488C6F173}"/>
                </a:ext>
              </a:extLst>
            </p:cNvPr>
            <p:cNvSpPr>
              <a:spLocks/>
            </p:cNvSpPr>
            <p:nvPr/>
          </p:nvSpPr>
          <p:spPr bwMode="auto">
            <a:xfrm>
              <a:off x="4056" y="3604"/>
              <a:ext cx="1693" cy="291"/>
            </a:xfrm>
            <a:prstGeom prst="borderCallout2">
              <a:avLst>
                <a:gd name="adj1" fmla="val 18750"/>
                <a:gd name="adj2" fmla="val -3083"/>
                <a:gd name="adj3" fmla="val 18750"/>
                <a:gd name="adj4" fmla="val -10218"/>
                <a:gd name="adj5" fmla="val 72917"/>
                <a:gd name="adj6" fmla="val -3605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zh-CN" altLang="en-US" sz="2400">
                  <a:ea typeface="Arial Unicode MS" panose="020B0604020202020204" pitchFamily="34" charset="-128"/>
                </a:rPr>
                <a:t>是德语的</a:t>
              </a:r>
              <a:r>
                <a:rPr lang="en-US" altLang="zh-CN" sz="2400">
                  <a:ea typeface="Arial Unicode MS" panose="020B0604020202020204" pitchFamily="34" charset="-128"/>
                </a:rPr>
                <a:t> “mit”</a:t>
              </a:r>
              <a:r>
                <a:rPr lang="zh-CN" altLang="en-US" sz="2400">
                  <a:ea typeface="Arial Unicode MS" panose="020B0604020202020204" pitchFamily="34" charset="-128"/>
                </a:rPr>
                <a:t>吗</a:t>
              </a:r>
              <a:r>
                <a:rPr lang="en-US" altLang="zh-CN" sz="2400">
                  <a:ea typeface="Arial Unicode MS" panose="020B0604020202020204" pitchFamily="34" charset="-128"/>
                </a:rPr>
                <a:t>?</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52ADC3F5-258C-46D6-A6D7-64FC9D6BFED1}"/>
              </a:ext>
            </a:extLst>
          </p:cNvPr>
          <p:cNvSpPr>
            <a:spLocks noGrp="1"/>
          </p:cNvSpPr>
          <p:nvPr>
            <p:ph type="title"/>
          </p:nvPr>
        </p:nvSpPr>
        <p:spPr/>
        <p:txBody>
          <a:bodyPr/>
          <a:lstStyle/>
          <a:p>
            <a:pPr eaLnBrk="1" hangingPunct="1"/>
            <a:r>
              <a:rPr lang="zh-CN" altLang="en-US"/>
              <a:t>提纲</a:t>
            </a:r>
            <a:endParaRPr lang="de-DE" altLang="zh-CN"/>
          </a:p>
        </p:txBody>
      </p:sp>
      <p:sp>
        <p:nvSpPr>
          <p:cNvPr id="55298" name="Slide Number Placeholder 3">
            <a:extLst>
              <a:ext uri="{FF2B5EF4-FFF2-40B4-BE49-F238E27FC236}">
                <a16:creationId xmlns:a16="http://schemas.microsoft.com/office/drawing/2014/main" id="{F49B6F46-6218-489B-B3BF-B73C5F870E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F701C37D-5A9C-49FA-941C-4B484A9757DB}"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31</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55299" name="Text Box 3">
            <a:extLst>
              <a:ext uri="{FF2B5EF4-FFF2-40B4-BE49-F238E27FC236}">
                <a16:creationId xmlns:a16="http://schemas.microsoft.com/office/drawing/2014/main" id="{31285A08-8EEE-4B95-B233-A05C50B27F27}"/>
              </a:ext>
            </a:extLst>
          </p:cNvPr>
          <p:cNvSpPr txBox="1">
            <a:spLocks noChangeArrowheads="1"/>
          </p:cNvSpPr>
          <p:nvPr/>
        </p:nvSpPr>
        <p:spPr bwMode="auto">
          <a:xfrm>
            <a:off x="357188" y="1428750"/>
            <a:ext cx="82867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BDD3E9"/>
              </a:buClr>
              <a:buSzPct val="70000"/>
              <a:buFont typeface="Calibri" panose="020F0502020204030204" pitchFamily="34" charset="0"/>
              <a:buChar char="❶"/>
            </a:pPr>
            <a:r>
              <a:rPr lang="zh-CN" altLang="en-US" sz="3200">
                <a:solidFill>
                  <a:srgbClr val="BDD3E9"/>
                </a:solidFill>
                <a:ea typeface="Arial Unicode MS" panose="020B0604020202020204" pitchFamily="34" charset="-128"/>
              </a:rPr>
              <a:t>上一讲回顾 </a:t>
            </a:r>
          </a:p>
          <a:p>
            <a:pPr eaLnBrk="1" hangingPunct="1">
              <a:lnSpc>
                <a:spcPct val="150000"/>
              </a:lnSpc>
              <a:spcBef>
                <a:spcPts val="700"/>
              </a:spcBef>
              <a:buClr>
                <a:srgbClr val="BDD3E9"/>
              </a:buClr>
              <a:buSzPct val="70000"/>
              <a:buFont typeface="Calibri" panose="020F0502020204030204" pitchFamily="34" charset="0"/>
              <a:buChar char="❷"/>
            </a:pPr>
            <a:r>
              <a:rPr lang="zh-CN" altLang="en-US" sz="3200">
                <a:solidFill>
                  <a:srgbClr val="BDD3E9"/>
                </a:solidFill>
                <a:ea typeface="Arial Unicode MS" panose="020B0604020202020204" pitchFamily="34" charset="-128"/>
              </a:rPr>
              <a:t>文档</a:t>
            </a:r>
          </a:p>
          <a:p>
            <a:pPr eaLnBrk="1" hangingPunct="1">
              <a:lnSpc>
                <a:spcPct val="150000"/>
              </a:lnSpc>
              <a:spcBef>
                <a:spcPts val="700"/>
              </a:spcBef>
              <a:buClr>
                <a:srgbClr val="336699"/>
              </a:buClr>
              <a:buSzPct val="70000"/>
              <a:buFont typeface="Calibri" panose="020F0502020204030204" pitchFamily="34" charset="0"/>
              <a:buChar char="❸"/>
            </a:pPr>
            <a:r>
              <a:rPr lang="zh-CN" altLang="en-US" sz="3200">
                <a:solidFill>
                  <a:srgbClr val="336699"/>
                </a:solidFill>
                <a:ea typeface="Arial Unicode MS" panose="020B0604020202020204" pitchFamily="34" charset="-128"/>
              </a:rPr>
              <a:t>词项</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通常做法</a:t>
            </a:r>
            <a:r>
              <a:rPr lang="en-US" altLang="zh-CN">
                <a:solidFill>
                  <a:srgbClr val="F5F4ED"/>
                </a:solidFill>
                <a:ea typeface="Arial Unicode MS" panose="020B0604020202020204" pitchFamily="34" charset="-128"/>
              </a:rPr>
              <a:t>+</a:t>
            </a:r>
            <a:r>
              <a:rPr lang="zh-CN" altLang="en-US">
                <a:solidFill>
                  <a:srgbClr val="F5F4ED"/>
                </a:solidFill>
                <a:ea typeface="Arial Unicode MS" panose="020B0604020202020204" pitchFamily="34" charset="-128"/>
              </a:rPr>
              <a:t>非英语处理</a:t>
            </a:r>
          </a:p>
          <a:p>
            <a:pPr lvl="1" eaLnBrk="1" hangingPunct="1">
              <a:lnSpc>
                <a:spcPct val="150000"/>
              </a:lnSpc>
              <a:spcBef>
                <a:spcPts val="700"/>
              </a:spcBef>
              <a:buClr>
                <a:srgbClr val="336699"/>
              </a:buClr>
              <a:buSzPct val="70000"/>
            </a:pPr>
            <a:r>
              <a:rPr lang="zh-CN" altLang="en-US">
                <a:ea typeface="Arial Unicode MS" panose="020B0604020202020204" pitchFamily="34" charset="-128"/>
              </a:rPr>
              <a:t>英语</a:t>
            </a:r>
          </a:p>
          <a:p>
            <a:pPr eaLnBrk="1" hangingPunct="1">
              <a:lnSpc>
                <a:spcPct val="150000"/>
              </a:lnSpc>
              <a:spcBef>
                <a:spcPts val="700"/>
              </a:spcBef>
              <a:buClr>
                <a:srgbClr val="BDD3E9"/>
              </a:buClr>
              <a:buSzPct val="70000"/>
              <a:buFont typeface="Calibri" panose="020F0502020204030204" pitchFamily="34" charset="0"/>
              <a:buChar char="❹"/>
            </a:pPr>
            <a:r>
              <a:rPr lang="zh-CN" altLang="en-US" sz="3200">
                <a:solidFill>
                  <a:srgbClr val="BDD3E9"/>
                </a:solidFill>
                <a:ea typeface="Arial Unicode MS" panose="020B0604020202020204" pitchFamily="34" charset="-128"/>
              </a:rPr>
              <a:t>跳表指针</a:t>
            </a:r>
          </a:p>
          <a:p>
            <a:pPr eaLnBrk="1" hangingPunct="1">
              <a:lnSpc>
                <a:spcPct val="150000"/>
              </a:lnSpc>
              <a:spcBef>
                <a:spcPts val="700"/>
              </a:spcBef>
              <a:buClr>
                <a:srgbClr val="BDD3E9"/>
              </a:buClr>
              <a:buSzPct val="70000"/>
              <a:buFont typeface="Calibri" panose="020F0502020204030204" pitchFamily="34" charset="0"/>
              <a:buChar char="❺"/>
            </a:pPr>
            <a:r>
              <a:rPr lang="zh-CN" altLang="en-US" sz="3200">
                <a:solidFill>
                  <a:srgbClr val="BDD3E9"/>
                </a:solidFill>
                <a:ea typeface="Arial Unicode MS" panose="020B0604020202020204" pitchFamily="34" charset="-128"/>
              </a:rPr>
              <a:t>短语查询</a:t>
            </a:r>
            <a:endParaRPr lang="zh-CN" altLang="en-US" sz="3200">
              <a:solidFill>
                <a:srgbClr val="336699"/>
              </a:solidFill>
              <a:ea typeface="Arial Unicode MS" panose="020B0604020202020204" pitchFamily="34"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
            <a:extLst>
              <a:ext uri="{FF2B5EF4-FFF2-40B4-BE49-F238E27FC236}">
                <a16:creationId xmlns:a16="http://schemas.microsoft.com/office/drawing/2014/main" id="{D9FD1A73-F853-45FB-9BEA-266F07867CF5}"/>
              </a:ext>
            </a:extLst>
          </p:cNvPr>
          <p:cNvSpPr>
            <a:spLocks noGrp="1"/>
          </p:cNvSpPr>
          <p:nvPr>
            <p:ph type="title"/>
          </p:nvPr>
        </p:nvSpPr>
        <p:spPr/>
        <p:txBody>
          <a:bodyPr/>
          <a:lstStyle/>
          <a:p>
            <a:pPr eaLnBrk="1" hangingPunct="1"/>
            <a:r>
              <a:rPr lang="zh-CN" altLang="en-US"/>
              <a:t>大小写问题</a:t>
            </a:r>
          </a:p>
        </p:txBody>
      </p:sp>
      <p:sp>
        <p:nvSpPr>
          <p:cNvPr id="56322" name="Rectangle 7">
            <a:extLst>
              <a:ext uri="{FF2B5EF4-FFF2-40B4-BE49-F238E27FC236}">
                <a16:creationId xmlns:a16="http://schemas.microsoft.com/office/drawing/2014/main" id="{FA87E19C-ECF6-44D4-B633-5B8B140CFC89}"/>
              </a:ext>
            </a:extLst>
          </p:cNvPr>
          <p:cNvSpPr>
            <a:spLocks noGrp="1"/>
          </p:cNvSpPr>
          <p:nvPr>
            <p:ph idx="1"/>
          </p:nvPr>
        </p:nvSpPr>
        <p:spPr/>
        <p:txBody>
          <a:bodyPr/>
          <a:lstStyle/>
          <a:p>
            <a:pPr eaLnBrk="1" hangingPunct="1"/>
            <a:r>
              <a:rPr lang="zh-CN" altLang="en-US">
                <a:ea typeface="宋体" panose="02010600030101010101" pitchFamily="2" charset="-122"/>
              </a:rPr>
              <a:t>可以将所有字母转换成小写形式</a:t>
            </a:r>
            <a:endParaRPr lang="en-US" altLang="zh-CN">
              <a:ea typeface="宋体" panose="02010600030101010101" pitchFamily="2" charset="-122"/>
            </a:endParaRPr>
          </a:p>
          <a:p>
            <a:pPr lvl="1" eaLnBrk="1" hangingPunct="1"/>
            <a:r>
              <a:rPr lang="zh-CN" altLang="en-US">
                <a:ea typeface="宋体" panose="02010600030101010101" pitchFamily="2" charset="-122"/>
              </a:rPr>
              <a:t>例外</a:t>
            </a:r>
            <a:r>
              <a:rPr lang="en-US" altLang="zh-CN">
                <a:ea typeface="宋体" panose="02010600030101010101" pitchFamily="2" charset="-122"/>
              </a:rPr>
              <a:t>: </a:t>
            </a:r>
            <a:r>
              <a:rPr lang="zh-CN" altLang="en-US">
                <a:ea typeface="宋体" panose="02010600030101010101" pitchFamily="2" charset="-122"/>
              </a:rPr>
              <a:t>句中的大写单词？</a:t>
            </a:r>
            <a:endParaRPr lang="en-US" altLang="zh-CN">
              <a:ea typeface="宋体" panose="02010600030101010101" pitchFamily="2" charset="-122"/>
            </a:endParaRPr>
          </a:p>
          <a:p>
            <a:pPr lvl="2" eaLnBrk="1" hangingPunct="1"/>
            <a:r>
              <a:rPr lang="en-US" altLang="zh-CN">
                <a:ea typeface="宋体" panose="02010600030101010101" pitchFamily="2" charset="-122"/>
              </a:rPr>
              <a:t>e.g., General Motors</a:t>
            </a:r>
            <a:r>
              <a:rPr lang="zh-CN" altLang="en-US">
                <a:ea typeface="宋体" panose="02010600030101010101" pitchFamily="2" charset="-122"/>
              </a:rPr>
              <a:t>（</a:t>
            </a:r>
            <a:r>
              <a:rPr lang="en-US" altLang="zh-CN">
                <a:ea typeface="宋体" panose="02010600030101010101" pitchFamily="2" charset="-122"/>
              </a:rPr>
              <a:t>GM</a:t>
            </a:r>
            <a:r>
              <a:rPr lang="zh-CN" altLang="en-US">
                <a:ea typeface="宋体" panose="02010600030101010101" pitchFamily="2" charset="-122"/>
              </a:rPr>
              <a:t>，通用公司）</a:t>
            </a:r>
            <a:endParaRPr lang="en-US" altLang="zh-CN">
              <a:ea typeface="宋体" panose="02010600030101010101" pitchFamily="2" charset="-122"/>
            </a:endParaRPr>
          </a:p>
          <a:p>
            <a:pPr lvl="2" eaLnBrk="1" hangingPunct="1"/>
            <a:r>
              <a:rPr lang="en-US" altLang="zh-CN">
                <a:ea typeface="宋体" panose="02010600030101010101" pitchFamily="2" charset="-122"/>
              </a:rPr>
              <a:t>Fed (</a:t>
            </a:r>
            <a:r>
              <a:rPr lang="zh-CN" altLang="en-US">
                <a:ea typeface="宋体" panose="02010600030101010101" pitchFamily="2" charset="-122"/>
              </a:rPr>
              <a:t>美联储</a:t>
            </a:r>
            <a:r>
              <a:rPr lang="en-US" altLang="zh-CN">
                <a:ea typeface="宋体" panose="02010600030101010101" pitchFamily="2" charset="-122"/>
              </a:rPr>
              <a:t>)vs. fed(</a:t>
            </a:r>
            <a:r>
              <a:rPr lang="zh-CN" altLang="en-US">
                <a:ea typeface="宋体" panose="02010600030101010101" pitchFamily="2" charset="-122"/>
              </a:rPr>
              <a:t>饲养</a:t>
            </a:r>
            <a:r>
              <a:rPr lang="en-US" altLang="zh-CN">
                <a:ea typeface="宋体" panose="02010600030101010101" pitchFamily="2" charset="-122"/>
              </a:rPr>
              <a:t>)</a:t>
            </a:r>
          </a:p>
          <a:p>
            <a:pPr lvl="2" eaLnBrk="1" hangingPunct="1"/>
            <a:r>
              <a:rPr lang="en-US" altLang="zh-CN">
                <a:ea typeface="宋体" panose="02010600030101010101" pitchFamily="2" charset="-122"/>
              </a:rPr>
              <a:t>SAIL (</a:t>
            </a:r>
            <a:r>
              <a:rPr lang="zh-CN" altLang="en-US">
                <a:ea typeface="宋体" panose="02010600030101010101" pitchFamily="2" charset="-122"/>
              </a:rPr>
              <a:t>印度钢铁管理局</a:t>
            </a:r>
            <a:r>
              <a:rPr lang="en-US" altLang="zh-CN">
                <a:ea typeface="宋体" panose="02010600030101010101" pitchFamily="2" charset="-122"/>
              </a:rPr>
              <a:t>) vs. sail(</a:t>
            </a:r>
            <a:r>
              <a:rPr lang="zh-CN" altLang="en-US">
                <a:ea typeface="宋体" panose="02010600030101010101" pitchFamily="2" charset="-122"/>
              </a:rPr>
              <a:t>航行</a:t>
            </a:r>
            <a:r>
              <a:rPr lang="en-US" altLang="zh-CN">
                <a:ea typeface="宋体" panose="02010600030101010101" pitchFamily="2" charset="-122"/>
              </a:rPr>
              <a:t>)</a:t>
            </a:r>
          </a:p>
          <a:p>
            <a:pPr lvl="1" eaLnBrk="1" hangingPunct="1"/>
            <a:r>
              <a:rPr lang="zh-CN" altLang="en-US">
                <a:ea typeface="宋体" panose="02010600030101010101" pitchFamily="2" charset="-122"/>
              </a:rPr>
              <a:t>通常情况下将所有字母转成小写是一种很合适的方式，因为用户倾向于用小写方式输入</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r>
              <a:rPr lang="en-US" altLang="zh-CN">
                <a:ea typeface="宋体" panose="02010600030101010101" pitchFamily="2" charset="-122"/>
              </a:rPr>
              <a:t>Google</a:t>
            </a:r>
            <a:r>
              <a:rPr lang="zh-CN" altLang="en-US">
                <a:ea typeface="宋体" panose="02010600030101010101" pitchFamily="2" charset="-122"/>
              </a:rPr>
              <a:t>的例子</a:t>
            </a:r>
            <a:r>
              <a:rPr lang="en-US" altLang="zh-CN">
                <a:ea typeface="宋体" panose="02010600030101010101" pitchFamily="2" charset="-122"/>
              </a:rPr>
              <a:t>:</a:t>
            </a:r>
          </a:p>
          <a:p>
            <a:pPr lvl="1" eaLnBrk="1" hangingPunct="1"/>
            <a:r>
              <a:rPr lang="zh-CN" altLang="en-US">
                <a:ea typeface="宋体" panose="02010600030101010101" pitchFamily="2" charset="-122"/>
              </a:rPr>
              <a:t>查询</a:t>
            </a:r>
            <a:r>
              <a:rPr lang="en-US" altLang="zh-CN">
                <a:ea typeface="宋体" panose="02010600030101010101" pitchFamily="2" charset="-122"/>
              </a:rPr>
              <a:t> C.A.T.  </a:t>
            </a:r>
          </a:p>
          <a:p>
            <a:pPr lvl="1" eaLnBrk="1" hangingPunct="1"/>
            <a:r>
              <a:rPr lang="zh-CN" altLang="en-US">
                <a:ea typeface="宋体" panose="02010600030101010101" pitchFamily="2" charset="-122"/>
              </a:rPr>
              <a:t>排名第一的结果是</a:t>
            </a:r>
            <a:r>
              <a:rPr lang="en-US" altLang="zh-CN">
                <a:ea typeface="宋体" panose="02010600030101010101" pitchFamily="2" charset="-122"/>
              </a:rPr>
              <a:t>“cat”</a:t>
            </a:r>
            <a:r>
              <a:rPr lang="zh-CN" altLang="en-US">
                <a:ea typeface="宋体" panose="02010600030101010101" pitchFamily="2" charset="-122"/>
              </a:rPr>
              <a:t>而不是</a:t>
            </a:r>
            <a:r>
              <a:rPr lang="en-US" altLang="zh-CN">
                <a:ea typeface="宋体" panose="02010600030101010101" pitchFamily="2" charset="-122"/>
              </a:rPr>
              <a:t> </a:t>
            </a:r>
            <a:r>
              <a:rPr lang="en-US" altLang="zh-CN">
                <a:ea typeface="宋体" panose="02010600030101010101" pitchFamily="2" charset="-122"/>
                <a:sym typeface="Wingdings" panose="05000000000000000000" pitchFamily="2" charset="2"/>
              </a:rPr>
              <a:t>Caterpillar Inc.</a:t>
            </a:r>
            <a:endParaRPr lang="en-US" altLang="zh-CN">
              <a:ea typeface="宋体" panose="02010600030101010101" pitchFamily="2" charset="-122"/>
            </a:endParaRPr>
          </a:p>
        </p:txBody>
      </p:sp>
      <p:pic>
        <p:nvPicPr>
          <p:cNvPr id="56323" name="Picture 4">
            <a:extLst>
              <a:ext uri="{FF2B5EF4-FFF2-40B4-BE49-F238E27FC236}">
                <a16:creationId xmlns:a16="http://schemas.microsoft.com/office/drawing/2014/main" id="{AF076992-BA1E-4AB1-8A3A-5E24418ABA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1463" y="3200400"/>
            <a:ext cx="2351087"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2050">
            <a:extLst>
              <a:ext uri="{FF2B5EF4-FFF2-40B4-BE49-F238E27FC236}">
                <a16:creationId xmlns:a16="http://schemas.microsoft.com/office/drawing/2014/main" id="{3949DF92-1DB6-4710-B78B-9011802A6A76}"/>
              </a:ext>
            </a:extLst>
          </p:cNvPr>
          <p:cNvSpPr>
            <a:spLocks noGrp="1"/>
          </p:cNvSpPr>
          <p:nvPr>
            <p:ph type="title"/>
          </p:nvPr>
        </p:nvSpPr>
        <p:spPr/>
        <p:txBody>
          <a:bodyPr/>
          <a:lstStyle/>
          <a:p>
            <a:pPr eaLnBrk="1" hangingPunct="1"/>
            <a:r>
              <a:rPr lang="zh-CN" altLang="en-US"/>
              <a:t>归一化成词项</a:t>
            </a:r>
            <a:endParaRPr lang="en-US" altLang="zh-CN"/>
          </a:p>
        </p:txBody>
      </p:sp>
      <p:sp>
        <p:nvSpPr>
          <p:cNvPr id="57346" name="Rectangle 2051">
            <a:extLst>
              <a:ext uri="{FF2B5EF4-FFF2-40B4-BE49-F238E27FC236}">
                <a16:creationId xmlns:a16="http://schemas.microsoft.com/office/drawing/2014/main" id="{E35C96B9-AA51-44B7-A194-A6B551746927}"/>
              </a:ext>
            </a:extLst>
          </p:cNvPr>
          <p:cNvSpPr>
            <a:spLocks noGrp="1"/>
          </p:cNvSpPr>
          <p:nvPr>
            <p:ph idx="1"/>
          </p:nvPr>
        </p:nvSpPr>
        <p:spPr/>
        <p:txBody>
          <a:bodyPr/>
          <a:lstStyle/>
          <a:p>
            <a:pPr eaLnBrk="1" hangingPunct="1"/>
            <a:endParaRPr lang="zh-CN" altLang="en-US">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除了前面互换方式</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即能够归一化成同一词项的词条之间完全平等，可以互换</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之外，另一种方式是非对称扩展</a:t>
            </a:r>
            <a:r>
              <a:rPr lang="en-US" altLang="zh-CN">
                <a:ea typeface="宋体" panose="02010600030101010101" pitchFamily="2" charset="-122"/>
                <a:sym typeface="Symbol" panose="05050102010706020507" pitchFamily="18" charset="2"/>
              </a:rPr>
              <a:t> (asymmetric expansion)</a:t>
            </a:r>
          </a:p>
          <a:p>
            <a:pPr eaLnBrk="1" hangingPunct="1"/>
            <a:r>
              <a:rPr lang="zh-CN" altLang="en-US">
                <a:ea typeface="宋体" panose="02010600030101010101" pitchFamily="2" charset="-122"/>
                <a:sym typeface="Symbol" panose="05050102010706020507" pitchFamily="18" charset="2"/>
              </a:rPr>
              <a:t>一个非对称扩展更适合的的例子</a:t>
            </a:r>
            <a:endParaRPr lang="en-US" altLang="zh-CN">
              <a:ea typeface="宋体" panose="02010600030101010101" pitchFamily="2" charset="-122"/>
              <a:sym typeface="Symbol" panose="05050102010706020507" pitchFamily="18" charset="2"/>
            </a:endParaRPr>
          </a:p>
          <a:p>
            <a:pPr lvl="1" eaLnBrk="1" hangingPunct="1"/>
            <a:r>
              <a:rPr lang="zh-CN" altLang="en-US">
                <a:ea typeface="宋体" panose="02010600030101010101" pitchFamily="2" charset="-122"/>
                <a:sym typeface="Symbol" panose="05050102010706020507" pitchFamily="18" charset="2"/>
              </a:rPr>
              <a:t>输入</a:t>
            </a:r>
            <a:r>
              <a:rPr lang="en-US" altLang="zh-CN">
                <a:ea typeface="宋体" panose="02010600030101010101" pitchFamily="2" charset="-122"/>
                <a:sym typeface="Symbol" panose="05050102010706020507" pitchFamily="18" charset="2"/>
              </a:rPr>
              <a:t>: window		</a:t>
            </a:r>
            <a:r>
              <a:rPr lang="zh-CN" altLang="en-US">
                <a:ea typeface="宋体" panose="02010600030101010101" pitchFamily="2" charset="-122"/>
                <a:sym typeface="Symbol" panose="05050102010706020507" pitchFamily="18" charset="2"/>
              </a:rPr>
              <a:t>搜索</a:t>
            </a:r>
            <a:r>
              <a:rPr lang="en-US" altLang="zh-CN">
                <a:ea typeface="宋体" panose="02010600030101010101" pitchFamily="2" charset="-122"/>
                <a:sym typeface="Symbol" panose="05050102010706020507" pitchFamily="18" charset="2"/>
              </a:rPr>
              <a:t>: window, windows</a:t>
            </a:r>
          </a:p>
          <a:p>
            <a:pPr lvl="1" eaLnBrk="1" hangingPunct="1"/>
            <a:r>
              <a:rPr lang="zh-CN" altLang="en-US">
                <a:ea typeface="宋体" panose="02010600030101010101" pitchFamily="2" charset="-122"/>
                <a:sym typeface="Symbol" panose="05050102010706020507" pitchFamily="18" charset="2"/>
              </a:rPr>
              <a:t>输入</a:t>
            </a:r>
            <a:r>
              <a:rPr lang="en-US" altLang="zh-CN">
                <a:ea typeface="宋体" panose="02010600030101010101" pitchFamily="2" charset="-122"/>
                <a:sym typeface="Symbol" panose="05050102010706020507" pitchFamily="18" charset="2"/>
              </a:rPr>
              <a:t>: windows	</a:t>
            </a:r>
            <a:r>
              <a:rPr lang="zh-CN" altLang="en-US">
                <a:ea typeface="宋体" panose="02010600030101010101" pitchFamily="2" charset="-122"/>
                <a:sym typeface="Symbol" panose="05050102010706020507" pitchFamily="18" charset="2"/>
              </a:rPr>
              <a:t>搜索</a:t>
            </a:r>
            <a:r>
              <a:rPr lang="en-US" altLang="zh-CN">
                <a:ea typeface="宋体" panose="02010600030101010101" pitchFamily="2" charset="-122"/>
                <a:sym typeface="Symbol" panose="05050102010706020507" pitchFamily="18" charset="2"/>
              </a:rPr>
              <a:t>: Windows, windows, window</a:t>
            </a:r>
          </a:p>
          <a:p>
            <a:pPr lvl="1" eaLnBrk="1" hangingPunct="1"/>
            <a:r>
              <a:rPr lang="zh-CN" altLang="en-US">
                <a:ea typeface="宋体" panose="02010600030101010101" pitchFamily="2" charset="-122"/>
                <a:sym typeface="Symbol" panose="05050102010706020507" pitchFamily="18" charset="2"/>
              </a:rPr>
              <a:t>输入</a:t>
            </a:r>
            <a:r>
              <a:rPr lang="en-US" altLang="zh-CN">
                <a:ea typeface="宋体" panose="02010600030101010101" pitchFamily="2" charset="-122"/>
                <a:sym typeface="Symbol" panose="05050102010706020507" pitchFamily="18" charset="2"/>
              </a:rPr>
              <a:t>: Windows	</a:t>
            </a:r>
            <a:r>
              <a:rPr lang="zh-CN" altLang="en-US">
                <a:ea typeface="宋体" panose="02010600030101010101" pitchFamily="2" charset="-122"/>
                <a:sym typeface="Symbol" panose="05050102010706020507" pitchFamily="18" charset="2"/>
              </a:rPr>
              <a:t>搜索</a:t>
            </a:r>
            <a:r>
              <a:rPr lang="en-US" altLang="zh-CN">
                <a:ea typeface="宋体" panose="02010600030101010101" pitchFamily="2" charset="-122"/>
                <a:sym typeface="Symbol" panose="05050102010706020507" pitchFamily="18" charset="2"/>
              </a:rPr>
              <a:t>: Windows</a:t>
            </a:r>
          </a:p>
          <a:p>
            <a:pPr lvl="1" eaLnBrk="1" hangingPunct="1"/>
            <a:r>
              <a:rPr lang="zh-CN" altLang="en-US">
                <a:ea typeface="宋体" panose="02010600030101010101" pitchFamily="2" charset="-122"/>
                <a:sym typeface="Symbol" panose="05050102010706020507" pitchFamily="18" charset="2"/>
              </a:rPr>
              <a:t>为什么反过来不行？</a:t>
            </a:r>
            <a:endParaRPr lang="en-US" altLang="zh-CN">
              <a:ea typeface="宋体" panose="02010600030101010101" pitchFamily="2" charset="-122"/>
              <a:sym typeface="Symbol" panose="05050102010706020507" pitchFamily="18" charset="2"/>
            </a:endParaRPr>
          </a:p>
          <a:p>
            <a:pPr eaLnBrk="1" hangingPunct="1"/>
            <a:r>
              <a:rPr lang="zh-CN" altLang="en-US">
                <a:ea typeface="宋体" panose="02010600030101010101" pitchFamily="2" charset="-122"/>
                <a:sym typeface="Symbol" panose="05050102010706020507" pitchFamily="18" charset="2"/>
              </a:rPr>
              <a:t>这种方法可能更强大，但是效率低一些</a:t>
            </a:r>
            <a:endParaRPr lang="en-US" altLang="zh-CN">
              <a:ea typeface="宋体" panose="02010600030101010101" pitchFamily="2" charset="-122"/>
              <a:sym typeface="Symbol" panose="05050102010706020507"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3F052F28-3BD7-4B32-9DC6-0B6597D0BFE4}"/>
              </a:ext>
            </a:extLst>
          </p:cNvPr>
          <p:cNvSpPr>
            <a:spLocks noGrp="1"/>
          </p:cNvSpPr>
          <p:nvPr>
            <p:ph type="title"/>
          </p:nvPr>
        </p:nvSpPr>
        <p:spPr/>
        <p:txBody>
          <a:bodyPr/>
          <a:lstStyle/>
          <a:p>
            <a:pPr eaLnBrk="1" hangingPunct="1"/>
            <a:r>
              <a:rPr lang="zh-CN" altLang="en-US"/>
              <a:t>同义词词典</a:t>
            </a:r>
            <a:r>
              <a:rPr lang="en-US" altLang="zh-CN"/>
              <a:t>(Thesauri)</a:t>
            </a:r>
            <a:r>
              <a:rPr lang="zh-CN" altLang="en-US"/>
              <a:t>及</a:t>
            </a:r>
            <a:r>
              <a:rPr lang="en-US" altLang="zh-CN"/>
              <a:t>soundex</a:t>
            </a:r>
            <a:r>
              <a:rPr lang="zh-CN" altLang="en-US"/>
              <a:t>方法</a:t>
            </a:r>
            <a:endParaRPr lang="en-US" altLang="zh-CN"/>
          </a:p>
        </p:txBody>
      </p:sp>
      <p:sp>
        <p:nvSpPr>
          <p:cNvPr id="59394" name="Rectangle 3">
            <a:extLst>
              <a:ext uri="{FF2B5EF4-FFF2-40B4-BE49-F238E27FC236}">
                <a16:creationId xmlns:a16="http://schemas.microsoft.com/office/drawing/2014/main" id="{548E5390-7EF3-4661-965F-440A0DE9927A}"/>
              </a:ext>
            </a:extLst>
          </p:cNvPr>
          <p:cNvSpPr>
            <a:spLocks noGrp="1"/>
          </p:cNvSpPr>
          <p:nvPr>
            <p:ph idx="1"/>
          </p:nvPr>
        </p:nvSpPr>
        <p:spPr/>
        <p:txBody>
          <a:bodyPr/>
          <a:lstStyle/>
          <a:p>
            <a:pPr eaLnBrk="1" hangingPunct="1"/>
            <a:r>
              <a:rPr lang="zh-CN" altLang="en-US">
                <a:ea typeface="宋体" panose="02010600030101010101" pitchFamily="2" charset="-122"/>
              </a:rPr>
              <a:t>同义词和同音</a:t>
            </a:r>
            <a:r>
              <a:rPr lang="en-US" altLang="zh-CN">
                <a:ea typeface="宋体" panose="02010600030101010101" pitchFamily="2" charset="-122"/>
              </a:rPr>
              <a:t>/</a:t>
            </a:r>
            <a:r>
              <a:rPr lang="zh-CN" altLang="en-US">
                <a:ea typeface="宋体" panose="02010600030101010101" pitchFamily="2" charset="-122"/>
              </a:rPr>
              <a:t>同形异义词的处理</a:t>
            </a:r>
            <a:endParaRPr lang="en-US" altLang="zh-CN">
              <a:ea typeface="宋体" panose="02010600030101010101" pitchFamily="2" charset="-122"/>
            </a:endParaRPr>
          </a:p>
          <a:p>
            <a:pPr lvl="1" eaLnBrk="1" hangingPunct="1"/>
            <a:r>
              <a:rPr lang="en-US" altLang="zh-CN">
                <a:ea typeface="宋体" panose="02010600030101010101" pitchFamily="2" charset="-122"/>
              </a:rPr>
              <a:t>E.g., </a:t>
            </a:r>
            <a:r>
              <a:rPr lang="zh-CN" altLang="en-US">
                <a:ea typeface="宋体" panose="02010600030101010101" pitchFamily="2" charset="-122"/>
              </a:rPr>
              <a:t>手动建立词典，记录这些词对</a:t>
            </a:r>
            <a:endParaRPr lang="en-US" altLang="zh-CN">
              <a:ea typeface="宋体" panose="02010600030101010101" pitchFamily="2" charset="-122"/>
            </a:endParaRPr>
          </a:p>
          <a:p>
            <a:pPr lvl="2" eaLnBrk="1" hangingPunct="1"/>
            <a:r>
              <a:rPr lang="en-US" altLang="zh-CN">
                <a:ea typeface="宋体" panose="02010600030101010101" pitchFamily="2" charset="-122"/>
              </a:rPr>
              <a:t>car = automobile	 color = colour</a:t>
            </a:r>
          </a:p>
          <a:p>
            <a:pPr lvl="1" eaLnBrk="1" hangingPunct="1"/>
            <a:r>
              <a:rPr lang="zh-CN" altLang="en-US">
                <a:ea typeface="宋体" panose="02010600030101010101" pitchFamily="2" charset="-122"/>
              </a:rPr>
              <a:t>利用上述词典进行索引</a:t>
            </a:r>
            <a:endParaRPr lang="en-US" altLang="zh-CN">
              <a:ea typeface="宋体" panose="02010600030101010101" pitchFamily="2" charset="-122"/>
            </a:endParaRPr>
          </a:p>
          <a:p>
            <a:pPr lvl="2" eaLnBrk="1" hangingPunct="1"/>
            <a:r>
              <a:rPr lang="zh-CN" altLang="en-US">
                <a:ea typeface="宋体" panose="02010600030101010101" pitchFamily="2" charset="-122"/>
              </a:rPr>
              <a:t>当文档包含</a:t>
            </a:r>
            <a:r>
              <a:rPr lang="en-US" altLang="zh-CN">
                <a:ea typeface="宋体" panose="02010600030101010101" pitchFamily="2" charset="-122"/>
              </a:rPr>
              <a:t> automobile</a:t>
            </a:r>
            <a:r>
              <a:rPr lang="zh-CN" altLang="en-US">
                <a:ea typeface="宋体" panose="02010600030101010101" pitchFamily="2" charset="-122"/>
              </a:rPr>
              <a:t>时</a:t>
            </a:r>
            <a:r>
              <a:rPr lang="en-US" altLang="zh-CN">
                <a:ea typeface="宋体" panose="02010600030101010101" pitchFamily="2" charset="-122"/>
              </a:rPr>
              <a:t>, </a:t>
            </a:r>
            <a:r>
              <a:rPr lang="zh-CN" altLang="en-US">
                <a:ea typeface="宋体" panose="02010600030101010101" pitchFamily="2" charset="-122"/>
              </a:rPr>
              <a:t>利用</a:t>
            </a:r>
            <a:r>
              <a:rPr lang="en-US" altLang="zh-CN">
                <a:ea typeface="宋体" panose="02010600030101010101" pitchFamily="2" charset="-122"/>
              </a:rPr>
              <a:t>car-automobile</a:t>
            </a:r>
            <a:r>
              <a:rPr lang="zh-CN" altLang="en-US">
                <a:ea typeface="宋体" panose="02010600030101010101" pitchFamily="2" charset="-122"/>
              </a:rPr>
              <a:t>进行索引</a:t>
            </a:r>
            <a:endParaRPr lang="en-US" altLang="zh-CN">
              <a:ea typeface="宋体" panose="02010600030101010101" pitchFamily="2" charset="-122"/>
            </a:endParaRPr>
          </a:p>
          <a:p>
            <a:pPr lvl="1" eaLnBrk="1" hangingPunct="1"/>
            <a:r>
              <a:rPr lang="zh-CN" altLang="en-US">
                <a:ea typeface="宋体" panose="02010600030101010101" pitchFamily="2" charset="-122"/>
              </a:rPr>
              <a:t>或者对查询进行扩展</a:t>
            </a:r>
            <a:endParaRPr lang="en-US" altLang="zh-CN">
              <a:ea typeface="宋体" panose="02010600030101010101" pitchFamily="2" charset="-122"/>
            </a:endParaRPr>
          </a:p>
          <a:p>
            <a:pPr lvl="2" eaLnBrk="1" hangingPunct="1"/>
            <a:r>
              <a:rPr lang="zh-CN" altLang="en-US">
                <a:ea typeface="宋体" panose="02010600030101010101" pitchFamily="2" charset="-122"/>
              </a:rPr>
              <a:t>当查询包含</a:t>
            </a:r>
            <a:r>
              <a:rPr lang="en-US" altLang="zh-CN">
                <a:ea typeface="宋体" panose="02010600030101010101" pitchFamily="2" charset="-122"/>
              </a:rPr>
              <a:t> automobile</a:t>
            </a:r>
            <a:r>
              <a:rPr lang="zh-CN" altLang="en-US">
                <a:ea typeface="宋体" panose="02010600030101010101" pitchFamily="2" charset="-122"/>
              </a:rPr>
              <a:t>时，同时也查</a:t>
            </a:r>
            <a:r>
              <a:rPr lang="en-US" altLang="zh-CN">
                <a:ea typeface="宋体" panose="02010600030101010101" pitchFamily="2" charset="-122"/>
              </a:rPr>
              <a:t>car</a:t>
            </a:r>
          </a:p>
          <a:p>
            <a:pPr eaLnBrk="1" hangingPunct="1"/>
            <a:r>
              <a:rPr lang="zh-CN" altLang="en-US">
                <a:ea typeface="宋体" panose="02010600030101010101" pitchFamily="2" charset="-122"/>
              </a:rPr>
              <a:t>拼写错误的处理</a:t>
            </a:r>
            <a:r>
              <a:rPr lang="en-US" altLang="zh-CN">
                <a:ea typeface="宋体" panose="02010600030101010101" pitchFamily="2" charset="-122"/>
              </a:rPr>
              <a:t>(Clinton</a:t>
            </a:r>
            <a:r>
              <a:rPr lang="en-US" altLang="zh-CN">
                <a:ea typeface="宋体" panose="02010600030101010101" pitchFamily="2" charset="-122"/>
                <a:sym typeface="Wingdings" panose="05000000000000000000" pitchFamily="2" charset="2"/>
              </a:rPr>
              <a:t></a:t>
            </a:r>
            <a:r>
              <a:rPr lang="en-US" altLang="zh-CN">
                <a:ea typeface="宋体" panose="02010600030101010101" pitchFamily="2" charset="-122"/>
              </a:rPr>
              <a:t>Klinten)</a:t>
            </a:r>
          </a:p>
          <a:p>
            <a:pPr lvl="1" eaLnBrk="1" hangingPunct="1"/>
            <a:r>
              <a:rPr lang="zh-CN" altLang="en-US">
                <a:ea typeface="宋体" panose="02010600030101010101" pitchFamily="2" charset="-122"/>
              </a:rPr>
              <a:t>一种解决方法是</a:t>
            </a:r>
            <a:r>
              <a:rPr lang="en-US" altLang="zh-CN">
                <a:ea typeface="宋体" panose="02010600030101010101" pitchFamily="2" charset="-122"/>
              </a:rPr>
              <a:t>soundex</a:t>
            </a:r>
            <a:r>
              <a:rPr lang="zh-CN" altLang="en-US">
                <a:ea typeface="宋体" panose="02010600030101010101" pitchFamily="2" charset="-122"/>
              </a:rPr>
              <a:t>方法，基于发音建立词之间的关系</a:t>
            </a:r>
            <a:r>
              <a:rPr lang="en-US" altLang="zh-CN">
                <a:ea typeface="宋体" panose="02010600030101010101" pitchFamily="2" charset="-122"/>
              </a:rPr>
              <a:t>(Soundex</a:t>
            </a:r>
            <a:r>
              <a:rPr lang="zh-CN" altLang="en-US">
                <a:ea typeface="宋体" panose="02010600030101010101" pitchFamily="2" charset="-122"/>
              </a:rPr>
              <a:t>方法将在后面介绍</a:t>
            </a:r>
            <a:r>
              <a:rPr lang="en-US" altLang="zh-CN">
                <a:ea typeface="宋体" panose="02010600030101010101" pitchFamily="2"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C03646E7-29D0-43C4-944F-03089E6D69D6}"/>
              </a:ext>
            </a:extLst>
          </p:cNvPr>
          <p:cNvSpPr>
            <a:spLocks noGrp="1"/>
          </p:cNvSpPr>
          <p:nvPr>
            <p:ph type="title"/>
          </p:nvPr>
        </p:nvSpPr>
        <p:spPr/>
        <p:txBody>
          <a:bodyPr/>
          <a:lstStyle/>
          <a:p>
            <a:pPr eaLnBrk="1" hangingPunct="1"/>
            <a:r>
              <a:rPr lang="zh-CN" altLang="en-US"/>
              <a:t>词形归并</a:t>
            </a:r>
            <a:r>
              <a:rPr lang="en-US" altLang="zh-CN"/>
              <a:t>(Lemmatization)</a:t>
            </a:r>
            <a:endParaRPr lang="zh-CN" altLang="en-US"/>
          </a:p>
        </p:txBody>
      </p:sp>
      <p:sp>
        <p:nvSpPr>
          <p:cNvPr id="60418" name="Rectangle 3">
            <a:extLst>
              <a:ext uri="{FF2B5EF4-FFF2-40B4-BE49-F238E27FC236}">
                <a16:creationId xmlns:a16="http://schemas.microsoft.com/office/drawing/2014/main" id="{060B7404-2CF5-4D63-8E3E-C73BB8D50D7D}"/>
              </a:ext>
            </a:extLst>
          </p:cNvPr>
          <p:cNvSpPr>
            <a:spLocks noGrp="1"/>
          </p:cNvSpPr>
          <p:nvPr>
            <p:ph idx="1"/>
          </p:nvPr>
        </p:nvSpPr>
        <p:spPr/>
        <p:txBody>
          <a:bodyPr/>
          <a:lstStyle/>
          <a:p>
            <a:pPr eaLnBrk="1" hangingPunct="1"/>
            <a:r>
              <a:rPr lang="zh-CN" altLang="en-US">
                <a:ea typeface="宋体" panose="02010600030101010101" pitchFamily="2" charset="-122"/>
              </a:rPr>
              <a:t>将单词的屈折变体形式还原为原形</a:t>
            </a:r>
            <a:endParaRPr lang="en-US" altLang="zh-CN">
              <a:ea typeface="宋体" panose="02010600030101010101" pitchFamily="2" charset="-122"/>
            </a:endParaRPr>
          </a:p>
          <a:p>
            <a:pPr eaLnBrk="1" hangingPunct="1"/>
            <a:r>
              <a:rPr lang="zh-CN" altLang="en-US">
                <a:ea typeface="宋体" panose="02010600030101010101" pitchFamily="2" charset="-122"/>
              </a:rPr>
              <a:t>例子：</a:t>
            </a:r>
            <a:endParaRPr lang="en-US" altLang="zh-CN">
              <a:ea typeface="宋体" panose="02010600030101010101" pitchFamily="2" charset="-122"/>
            </a:endParaRPr>
          </a:p>
          <a:p>
            <a:pPr lvl="1" eaLnBrk="1" hangingPunct="1"/>
            <a:r>
              <a:rPr lang="en-US" altLang="zh-CN">
                <a:ea typeface="宋体" panose="02010600030101010101" pitchFamily="2" charset="-122"/>
              </a:rPr>
              <a:t>am, are, is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be</a:t>
            </a:r>
          </a:p>
          <a:p>
            <a:pPr lvl="1" eaLnBrk="1" hangingPunct="1"/>
            <a:r>
              <a:rPr lang="en-US" altLang="zh-CN">
                <a:ea typeface="宋体" panose="02010600030101010101" pitchFamily="2" charset="-122"/>
              </a:rPr>
              <a:t>car, cars, car's, cars'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car</a:t>
            </a:r>
          </a:p>
          <a:p>
            <a:pPr lvl="1" eaLnBrk="1" hangingPunct="1"/>
            <a:r>
              <a:rPr lang="en-US" altLang="zh-CN">
                <a:ea typeface="宋体" panose="02010600030101010101" pitchFamily="2" charset="-122"/>
              </a:rPr>
              <a:t>the boy's cars are different colors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the boy car be different color</a:t>
            </a:r>
          </a:p>
          <a:p>
            <a:pPr eaLnBrk="1" hangingPunct="1"/>
            <a:r>
              <a:rPr lang="zh-CN" altLang="en-US">
                <a:ea typeface="宋体" panose="02010600030101010101" pitchFamily="2" charset="-122"/>
              </a:rPr>
              <a:t>词性归并意味中将单词的变形形式“适当”还原成一般词典中的单词形式</a:t>
            </a:r>
            <a:endParaRPr lang="en-US" altLang="zh-CN">
              <a:ea typeface="宋体" panose="02010600030101010101" pitchFamily="2" charset="-122"/>
            </a:endParaRPr>
          </a:p>
          <a:p>
            <a:pPr lvl="1" eaLnBrk="1" hangingPunct="1"/>
            <a:r>
              <a:rPr lang="en-US" altLang="zh-CN">
                <a:ea typeface="宋体" panose="02010600030101010101" pitchFamily="2" charset="-122"/>
              </a:rPr>
              <a:t>found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find? found?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2666D3B2-C18E-4B4A-8F55-7C979B90C500}"/>
              </a:ext>
            </a:extLst>
          </p:cNvPr>
          <p:cNvSpPr>
            <a:spLocks noGrp="1"/>
          </p:cNvSpPr>
          <p:nvPr>
            <p:ph type="title"/>
          </p:nvPr>
        </p:nvSpPr>
        <p:spPr/>
        <p:txBody>
          <a:bodyPr/>
          <a:lstStyle/>
          <a:p>
            <a:pPr eaLnBrk="1" hangingPunct="1"/>
            <a:r>
              <a:rPr lang="zh-CN" altLang="en-US"/>
              <a:t>词干还原（</a:t>
            </a:r>
            <a:r>
              <a:rPr lang="en-US" altLang="zh-CN"/>
              <a:t>Stemming</a:t>
            </a:r>
            <a:r>
              <a:rPr lang="zh-CN" altLang="en-US"/>
              <a:t>）</a:t>
            </a:r>
          </a:p>
        </p:txBody>
      </p:sp>
      <p:sp>
        <p:nvSpPr>
          <p:cNvPr id="61442" name="Rectangle 3">
            <a:extLst>
              <a:ext uri="{FF2B5EF4-FFF2-40B4-BE49-F238E27FC236}">
                <a16:creationId xmlns:a16="http://schemas.microsoft.com/office/drawing/2014/main" id="{423CFAC1-AE61-41C1-AB0E-647F38AF5C71}"/>
              </a:ext>
            </a:extLst>
          </p:cNvPr>
          <p:cNvSpPr>
            <a:spLocks noGrp="1"/>
          </p:cNvSpPr>
          <p:nvPr>
            <p:ph idx="1"/>
          </p:nvPr>
        </p:nvSpPr>
        <p:spPr/>
        <p:txBody>
          <a:bodyPr/>
          <a:lstStyle/>
          <a:p>
            <a:pPr eaLnBrk="1" hangingPunct="1"/>
            <a:r>
              <a:rPr lang="zh-CN" altLang="en-US">
                <a:ea typeface="宋体" panose="02010600030101010101" pitchFamily="2" charset="-122"/>
              </a:rPr>
              <a:t>将词项归约</a:t>
            </a:r>
            <a:r>
              <a:rPr lang="en-US" altLang="zh-CN">
                <a:ea typeface="宋体" panose="02010600030101010101" pitchFamily="2" charset="-122"/>
              </a:rPr>
              <a:t>(reduce)</a:t>
            </a:r>
            <a:r>
              <a:rPr lang="zh-CN" altLang="en-US">
                <a:ea typeface="宋体" panose="02010600030101010101" pitchFamily="2" charset="-122"/>
              </a:rPr>
              <a:t>成其词干</a:t>
            </a:r>
            <a:r>
              <a:rPr lang="en-US" altLang="zh-CN">
                <a:ea typeface="宋体" panose="02010600030101010101" pitchFamily="2" charset="-122"/>
              </a:rPr>
              <a:t>(stem)</a:t>
            </a:r>
            <a:r>
              <a:rPr lang="zh-CN" altLang="en-US">
                <a:ea typeface="宋体" panose="02010600030101010101" pitchFamily="2" charset="-122"/>
              </a:rPr>
              <a:t>，然后再索引</a:t>
            </a:r>
            <a:endParaRPr lang="en-US" altLang="zh-CN">
              <a:ea typeface="宋体" panose="02010600030101010101" pitchFamily="2" charset="-122"/>
            </a:endParaRPr>
          </a:p>
          <a:p>
            <a:pPr eaLnBrk="1" hangingPunct="1"/>
            <a:r>
              <a:rPr lang="en-US" altLang="zh-CN">
                <a:ea typeface="宋体" panose="02010600030101010101" pitchFamily="2" charset="-122"/>
              </a:rPr>
              <a:t>“</a:t>
            </a:r>
            <a:r>
              <a:rPr lang="zh-CN" altLang="en-US">
                <a:ea typeface="宋体" panose="02010600030101010101" pitchFamily="2" charset="-122"/>
              </a:rPr>
              <a:t>词干还原</a:t>
            </a:r>
            <a:r>
              <a:rPr lang="en-US" altLang="zh-CN">
                <a:ea typeface="宋体" panose="02010600030101010101" pitchFamily="2" charset="-122"/>
              </a:rPr>
              <a:t>” </a:t>
            </a:r>
            <a:r>
              <a:rPr lang="zh-CN" altLang="en-US">
                <a:ea typeface="宋体" panose="02010600030101010101" pitchFamily="2" charset="-122"/>
              </a:rPr>
              <a:t>意味着词缀的截除</a:t>
            </a:r>
            <a:endParaRPr lang="en-US" altLang="zh-CN">
              <a:ea typeface="宋体" panose="02010600030101010101" pitchFamily="2" charset="-122"/>
            </a:endParaRPr>
          </a:p>
          <a:p>
            <a:pPr lvl="1" eaLnBrk="1" hangingPunct="1"/>
            <a:r>
              <a:rPr lang="zh-CN" altLang="en-US">
                <a:ea typeface="宋体" panose="02010600030101010101" pitchFamily="2" charset="-122"/>
              </a:rPr>
              <a:t>与语言相关</a:t>
            </a:r>
            <a:endParaRPr lang="en-US" altLang="zh-CN">
              <a:ea typeface="宋体" panose="02010600030101010101" pitchFamily="2" charset="-122"/>
            </a:endParaRPr>
          </a:p>
          <a:p>
            <a:pPr lvl="1" eaLnBrk="1" hangingPunct="1"/>
            <a:r>
              <a:rPr lang="zh-CN" altLang="en-US">
                <a:ea typeface="宋体" panose="02010600030101010101" pitchFamily="2" charset="-122"/>
              </a:rPr>
              <a:t>比如，将</a:t>
            </a:r>
            <a:r>
              <a:rPr lang="en-US" altLang="zh-CN">
                <a:ea typeface="宋体" panose="02010600030101010101" pitchFamily="2" charset="-122"/>
              </a:rPr>
              <a:t> automate(s), automatic, automation</a:t>
            </a:r>
            <a:r>
              <a:rPr lang="zh-CN" altLang="en-US">
                <a:ea typeface="宋体" panose="02010600030101010101" pitchFamily="2" charset="-122"/>
              </a:rPr>
              <a:t>都还原成</a:t>
            </a:r>
            <a:r>
              <a:rPr lang="en-US" altLang="zh-CN">
                <a:ea typeface="宋体" panose="02010600030101010101" pitchFamily="2" charset="-122"/>
              </a:rPr>
              <a:t> automat</a:t>
            </a:r>
          </a:p>
        </p:txBody>
      </p:sp>
      <p:sp>
        <p:nvSpPr>
          <p:cNvPr id="61443" name="Rectangle 4">
            <a:extLst>
              <a:ext uri="{FF2B5EF4-FFF2-40B4-BE49-F238E27FC236}">
                <a16:creationId xmlns:a16="http://schemas.microsoft.com/office/drawing/2014/main" id="{8C5EE730-9163-4C29-9A2E-D9BBEF9AAAC7}"/>
              </a:ext>
            </a:extLst>
          </p:cNvPr>
          <p:cNvSpPr>
            <a:spLocks noChangeArrowheads="1"/>
          </p:cNvSpPr>
          <p:nvPr/>
        </p:nvSpPr>
        <p:spPr bwMode="auto">
          <a:xfrm>
            <a:off x="777875" y="167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latin typeface="Arial" panose="020B0604020202020204" pitchFamily="34" charset="0"/>
              <a:ea typeface="Arial Unicode MS" panose="020B0604020202020204" pitchFamily="34" charset="-128"/>
            </a:endParaRPr>
          </a:p>
        </p:txBody>
      </p:sp>
      <p:sp>
        <p:nvSpPr>
          <p:cNvPr id="61444" name="Rectangle 5">
            <a:extLst>
              <a:ext uri="{FF2B5EF4-FFF2-40B4-BE49-F238E27FC236}">
                <a16:creationId xmlns:a16="http://schemas.microsoft.com/office/drawing/2014/main" id="{AFF65F96-0B9D-4AAB-8660-612698C567C8}"/>
              </a:ext>
            </a:extLst>
          </p:cNvPr>
          <p:cNvSpPr>
            <a:spLocks noChangeArrowheads="1"/>
          </p:cNvSpPr>
          <p:nvPr/>
        </p:nvSpPr>
        <p:spPr bwMode="auto">
          <a:xfrm>
            <a:off x="381000" y="4648200"/>
            <a:ext cx="4086225" cy="1562100"/>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latin typeface="Arial" panose="020B0604020202020204" pitchFamily="34" charset="0"/>
                <a:ea typeface="Arial Unicode MS" panose="020B0604020202020204" pitchFamily="34" charset="-128"/>
              </a:rPr>
              <a:t>for example compressed </a:t>
            </a:r>
          </a:p>
          <a:p>
            <a:pPr eaLnBrk="1" hangingPunct="1">
              <a:spcBef>
                <a:spcPct val="0"/>
              </a:spcBef>
              <a:buClrTx/>
              <a:buFontTx/>
              <a:buNone/>
            </a:pPr>
            <a:r>
              <a:rPr lang="en-US" altLang="zh-CN" sz="2400" b="1" i="1">
                <a:latin typeface="Arial" panose="020B0604020202020204" pitchFamily="34" charset="0"/>
                <a:ea typeface="Arial Unicode MS" panose="020B0604020202020204" pitchFamily="34" charset="-128"/>
              </a:rPr>
              <a:t>and compression are both </a:t>
            </a:r>
          </a:p>
          <a:p>
            <a:pPr eaLnBrk="1" hangingPunct="1">
              <a:spcBef>
                <a:spcPct val="0"/>
              </a:spcBef>
              <a:buClrTx/>
              <a:buFontTx/>
              <a:buNone/>
            </a:pPr>
            <a:r>
              <a:rPr lang="en-US" altLang="zh-CN" sz="2400" b="1" i="1">
                <a:latin typeface="Arial" panose="020B0604020202020204" pitchFamily="34" charset="0"/>
                <a:ea typeface="Arial Unicode MS" panose="020B0604020202020204" pitchFamily="34" charset="-128"/>
              </a:rPr>
              <a:t>accepted as equivalent to </a:t>
            </a:r>
          </a:p>
          <a:p>
            <a:pPr eaLnBrk="1" hangingPunct="1">
              <a:spcBef>
                <a:spcPct val="0"/>
              </a:spcBef>
              <a:buClrTx/>
              <a:buFontTx/>
              <a:buNone/>
            </a:pPr>
            <a:r>
              <a:rPr lang="en-US" altLang="zh-CN" sz="2400" b="1" i="1">
                <a:latin typeface="Arial" panose="020B0604020202020204" pitchFamily="34" charset="0"/>
                <a:ea typeface="Arial Unicode MS" panose="020B0604020202020204" pitchFamily="34" charset="-128"/>
              </a:rPr>
              <a:t>compress</a:t>
            </a:r>
            <a:r>
              <a:rPr lang="en-US" altLang="zh-CN" sz="2400">
                <a:latin typeface="Arial" panose="020B0604020202020204" pitchFamily="34" charset="0"/>
                <a:ea typeface="Arial Unicode MS" panose="020B0604020202020204" pitchFamily="34" charset="-128"/>
              </a:rPr>
              <a:t>.</a:t>
            </a:r>
          </a:p>
        </p:txBody>
      </p:sp>
      <p:sp>
        <p:nvSpPr>
          <p:cNvPr id="61445" name="Rectangle 6">
            <a:extLst>
              <a:ext uri="{FF2B5EF4-FFF2-40B4-BE49-F238E27FC236}">
                <a16:creationId xmlns:a16="http://schemas.microsoft.com/office/drawing/2014/main" id="{41F20867-EC13-4803-BBBE-1AF137CC18C2}"/>
              </a:ext>
            </a:extLst>
          </p:cNvPr>
          <p:cNvSpPr>
            <a:spLocks noChangeArrowheads="1"/>
          </p:cNvSpPr>
          <p:nvPr/>
        </p:nvSpPr>
        <p:spPr bwMode="auto">
          <a:xfrm>
            <a:off x="5000625" y="4572000"/>
            <a:ext cx="3609975" cy="1676400"/>
          </a:xfrm>
          <a:prstGeom prst="rect">
            <a:avLst/>
          </a:prstGeom>
          <a:solidFill>
            <a:schemeClr val="accent1">
              <a:alpha val="50195"/>
            </a:schemeClr>
          </a:solidFill>
          <a:ln w="9525">
            <a:solidFill>
              <a:schemeClr val="tx1"/>
            </a:solidFill>
            <a:miter lim="800000"/>
            <a:headEnd/>
            <a:tailEnd/>
          </a:ln>
        </p:spPr>
        <p:txBody>
          <a:bodyPr wrap="none"/>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latin typeface="Arial" panose="020B0604020202020204" pitchFamily="34" charset="0"/>
                <a:ea typeface="Arial Unicode MS" panose="020B0604020202020204" pitchFamily="34" charset="-128"/>
              </a:rPr>
              <a:t>for exampl compress and</a:t>
            </a:r>
          </a:p>
          <a:p>
            <a:pPr eaLnBrk="1" hangingPunct="1">
              <a:spcBef>
                <a:spcPct val="0"/>
              </a:spcBef>
              <a:buClrTx/>
              <a:buFontTx/>
              <a:buNone/>
            </a:pPr>
            <a:r>
              <a:rPr lang="en-US" altLang="zh-CN" sz="2400">
                <a:latin typeface="Arial" panose="020B0604020202020204" pitchFamily="34" charset="0"/>
                <a:ea typeface="Arial Unicode MS" panose="020B0604020202020204" pitchFamily="34" charset="-128"/>
              </a:rPr>
              <a:t>compress ar both accept</a:t>
            </a:r>
          </a:p>
          <a:p>
            <a:pPr eaLnBrk="1" hangingPunct="1">
              <a:spcBef>
                <a:spcPct val="0"/>
              </a:spcBef>
              <a:buClrTx/>
              <a:buFontTx/>
              <a:buNone/>
            </a:pPr>
            <a:r>
              <a:rPr lang="en-US" altLang="zh-CN" sz="2400">
                <a:latin typeface="Arial" panose="020B0604020202020204" pitchFamily="34" charset="0"/>
                <a:ea typeface="Arial Unicode MS" panose="020B0604020202020204" pitchFamily="34" charset="-128"/>
              </a:rPr>
              <a:t>as equival to compress</a:t>
            </a:r>
          </a:p>
        </p:txBody>
      </p:sp>
      <p:sp>
        <p:nvSpPr>
          <p:cNvPr id="61446" name="AutoShape 7">
            <a:extLst>
              <a:ext uri="{FF2B5EF4-FFF2-40B4-BE49-F238E27FC236}">
                <a16:creationId xmlns:a16="http://schemas.microsoft.com/office/drawing/2014/main" id="{8750F0C2-7865-4FC8-81D1-F97502E23C19}"/>
              </a:ext>
            </a:extLst>
          </p:cNvPr>
          <p:cNvSpPr>
            <a:spLocks noChangeArrowheads="1"/>
          </p:cNvSpPr>
          <p:nvPr/>
        </p:nvSpPr>
        <p:spPr bwMode="auto">
          <a:xfrm>
            <a:off x="4572000" y="5181600"/>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4DB6594E-B353-4B2B-A607-7C00ED35990F}"/>
              </a:ext>
            </a:extLst>
          </p:cNvPr>
          <p:cNvSpPr>
            <a:spLocks noGrp="1"/>
          </p:cNvSpPr>
          <p:nvPr>
            <p:ph type="title"/>
          </p:nvPr>
        </p:nvSpPr>
        <p:spPr/>
        <p:txBody>
          <a:bodyPr/>
          <a:lstStyle/>
          <a:p>
            <a:pPr eaLnBrk="1" hangingPunct="1"/>
            <a:r>
              <a:rPr lang="en-US" altLang="zh-CN"/>
              <a:t>Porter</a:t>
            </a:r>
            <a:r>
              <a:rPr lang="zh-CN" altLang="en-US"/>
              <a:t>算法</a:t>
            </a:r>
            <a:endParaRPr lang="en-US" altLang="zh-CN"/>
          </a:p>
        </p:txBody>
      </p:sp>
      <p:sp>
        <p:nvSpPr>
          <p:cNvPr id="62466" name="Rectangle 3">
            <a:extLst>
              <a:ext uri="{FF2B5EF4-FFF2-40B4-BE49-F238E27FC236}">
                <a16:creationId xmlns:a16="http://schemas.microsoft.com/office/drawing/2014/main" id="{882536C7-5C00-4C7D-A636-4ED2834C4C0F}"/>
              </a:ext>
            </a:extLst>
          </p:cNvPr>
          <p:cNvSpPr>
            <a:spLocks noGrp="1"/>
          </p:cNvSpPr>
          <p:nvPr>
            <p:ph idx="1"/>
          </p:nvPr>
        </p:nvSpPr>
        <p:spPr/>
        <p:txBody>
          <a:bodyPr/>
          <a:lstStyle/>
          <a:p>
            <a:pPr eaLnBrk="1" hangingPunct="1"/>
            <a:r>
              <a:rPr lang="zh-CN" altLang="en-US">
                <a:ea typeface="宋体" panose="02010600030101010101" pitchFamily="2" charset="-122"/>
              </a:rPr>
              <a:t>英语词干还原中最常用的算法</a:t>
            </a:r>
            <a:endParaRPr lang="en-US" altLang="zh-CN">
              <a:ea typeface="宋体" panose="02010600030101010101" pitchFamily="2" charset="-122"/>
            </a:endParaRPr>
          </a:p>
          <a:p>
            <a:pPr lvl="1" eaLnBrk="1" hangingPunct="1"/>
            <a:r>
              <a:rPr lang="zh-CN" altLang="en-US">
                <a:ea typeface="宋体" panose="02010600030101010101" pitchFamily="2" charset="-122"/>
              </a:rPr>
              <a:t>结果表明该方法不差于其他的词干还原方法</a:t>
            </a:r>
            <a:endParaRPr lang="en-US" altLang="zh-CN">
              <a:ea typeface="宋体" panose="02010600030101010101" pitchFamily="2" charset="-122"/>
            </a:endParaRPr>
          </a:p>
          <a:p>
            <a:pPr eaLnBrk="1" hangingPunct="1"/>
            <a:r>
              <a:rPr lang="zh-CN" altLang="en-US">
                <a:ea typeface="宋体" panose="02010600030101010101" pitchFamily="2" charset="-122"/>
              </a:rPr>
              <a:t>一些规定</a:t>
            </a:r>
            <a:r>
              <a:rPr lang="en-US" altLang="zh-CN">
                <a:ea typeface="宋体" panose="02010600030101010101" pitchFamily="2" charset="-122"/>
              </a:rPr>
              <a:t>+ 5 </a:t>
            </a:r>
            <a:r>
              <a:rPr lang="zh-CN" altLang="en-US">
                <a:ea typeface="宋体" panose="02010600030101010101" pitchFamily="2" charset="-122"/>
              </a:rPr>
              <a:t>步骤的归约过程</a:t>
            </a:r>
            <a:endParaRPr lang="en-US" altLang="zh-CN">
              <a:ea typeface="宋体" panose="02010600030101010101" pitchFamily="2" charset="-122"/>
            </a:endParaRPr>
          </a:p>
          <a:p>
            <a:pPr lvl="1" eaLnBrk="1" hangingPunct="1"/>
            <a:r>
              <a:rPr lang="zh-CN" altLang="en-US">
                <a:ea typeface="宋体" panose="02010600030101010101" pitchFamily="2" charset="-122"/>
              </a:rPr>
              <a:t>这些步骤有先后顺序</a:t>
            </a:r>
            <a:endParaRPr lang="en-US" altLang="zh-CN">
              <a:ea typeface="宋体" panose="02010600030101010101" pitchFamily="2" charset="-122"/>
            </a:endParaRPr>
          </a:p>
          <a:p>
            <a:pPr lvl="1" eaLnBrk="1" hangingPunct="1"/>
            <a:r>
              <a:rPr lang="zh-CN" altLang="en-US">
                <a:ea typeface="宋体" panose="02010600030101010101" pitchFamily="2" charset="-122"/>
              </a:rPr>
              <a:t>每一步都包含一系列命令</a:t>
            </a:r>
            <a:endParaRPr lang="en-US" altLang="zh-CN">
              <a:ea typeface="宋体" panose="02010600030101010101" pitchFamily="2" charset="-122"/>
            </a:endParaRPr>
          </a:p>
          <a:p>
            <a:pPr eaLnBrk="1" hangingPunct="1"/>
            <a:r>
              <a:rPr lang="zh-CN" altLang="en-US">
                <a:ea typeface="宋体" panose="02010600030101010101" pitchFamily="2" charset="-122"/>
              </a:rPr>
              <a:t>一些规定，比如</a:t>
            </a:r>
            <a:r>
              <a:rPr lang="en-US" altLang="zh-CN">
                <a:ea typeface="宋体" panose="02010600030101010101" pitchFamily="2" charset="-122"/>
              </a:rPr>
              <a:t>: </a:t>
            </a:r>
            <a:r>
              <a:rPr lang="zh-CN" altLang="zh-CN">
                <a:ea typeface="宋体" panose="02010600030101010101" pitchFamily="2" charset="-122"/>
              </a:rPr>
              <a:t>选择可应用规则组中包含最长词缀的规则</a:t>
            </a:r>
            <a:endParaRPr lang="en-US" altLang="zh-CN">
              <a:ea typeface="宋体" panose="02010600030101010101" pitchFamily="2" charset="-122"/>
            </a:endParaRPr>
          </a:p>
          <a:p>
            <a:pPr lvl="1" eaLnBrk="1" hangingPunct="1"/>
            <a:r>
              <a:rPr lang="en-US" altLang="zh-CN">
                <a:ea typeface="宋体" panose="02010600030101010101" pitchFamily="2" charset="-122"/>
              </a:rPr>
              <a:t>	SSES	</a:t>
            </a:r>
            <a:r>
              <a:rPr lang="zh-CN" altLang="zh-CN">
                <a:ea typeface="宋体" panose="02010600030101010101" pitchFamily="2" charset="-122"/>
              </a:rPr>
              <a:t>→</a:t>
            </a:r>
            <a:r>
              <a:rPr lang="en-US" altLang="zh-CN">
                <a:ea typeface="宋体" panose="02010600030101010101" pitchFamily="2" charset="-122"/>
              </a:rPr>
              <a:t>SS		caresses	</a:t>
            </a:r>
            <a:r>
              <a:rPr lang="zh-CN" altLang="zh-CN">
                <a:ea typeface="宋体" panose="02010600030101010101" pitchFamily="2" charset="-122"/>
              </a:rPr>
              <a:t>→</a:t>
            </a:r>
            <a:r>
              <a:rPr lang="en-US" altLang="zh-CN">
                <a:ea typeface="宋体" panose="02010600030101010101" pitchFamily="2" charset="-122"/>
              </a:rPr>
              <a:t>caress</a:t>
            </a:r>
            <a:endParaRPr lang="zh-CN" altLang="zh-CN">
              <a:ea typeface="宋体" panose="02010600030101010101" pitchFamily="2" charset="-122"/>
            </a:endParaRPr>
          </a:p>
          <a:p>
            <a:pPr lvl="1" eaLnBrk="1" hangingPunct="1"/>
            <a:r>
              <a:rPr lang="en-US" altLang="zh-CN">
                <a:ea typeface="宋体" panose="02010600030101010101" pitchFamily="2" charset="-122"/>
              </a:rPr>
              <a:t>	S		</a:t>
            </a:r>
            <a:r>
              <a:rPr lang="zh-CN" altLang="zh-CN">
                <a:ea typeface="宋体" panose="02010600030101010101" pitchFamily="2" charset="-122"/>
              </a:rPr>
              <a:t>→</a:t>
            </a:r>
            <a:r>
              <a:rPr lang="en-US" altLang="zh-CN">
                <a:ea typeface="宋体" panose="02010600030101010101" pitchFamily="2" charset="-122"/>
              </a:rPr>
              <a:t>			cats		</a:t>
            </a:r>
            <a:r>
              <a:rPr lang="zh-CN" altLang="zh-CN">
                <a:ea typeface="宋体" panose="02010600030101010101" pitchFamily="2" charset="-122"/>
              </a:rPr>
              <a:t>→</a:t>
            </a:r>
            <a:r>
              <a:rPr lang="en-US" altLang="zh-CN">
                <a:ea typeface="宋体" panose="02010600030101010101" pitchFamily="2" charset="-122"/>
              </a:rPr>
              <a:t>cat</a:t>
            </a:r>
            <a:endParaRPr lang="zh-CN" altLang="zh-CN">
              <a:ea typeface="宋体" panose="02010600030101010101" pitchFamily="2" charset="-122"/>
            </a:endParaRPr>
          </a:p>
          <a:p>
            <a:pPr eaLnBrk="1" hangingPunct="1"/>
            <a:endParaRPr lang="zh-CN" altLang="en-US">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8ADFD22-A6A3-4BBB-9595-C8C825DD369B}"/>
              </a:ext>
            </a:extLst>
          </p:cNvPr>
          <p:cNvSpPr>
            <a:spLocks noGrp="1"/>
          </p:cNvSpPr>
          <p:nvPr>
            <p:ph type="title"/>
          </p:nvPr>
        </p:nvSpPr>
        <p:spPr/>
        <p:txBody>
          <a:bodyPr/>
          <a:lstStyle/>
          <a:p>
            <a:pPr eaLnBrk="1" hangingPunct="1"/>
            <a:r>
              <a:rPr lang="en-US" altLang="zh-CN"/>
              <a:t>Porter</a:t>
            </a:r>
            <a:r>
              <a:rPr lang="zh-CN" altLang="en-US"/>
              <a:t>中的典型规则</a:t>
            </a:r>
            <a:endParaRPr lang="en-US" altLang="zh-CN"/>
          </a:p>
        </p:txBody>
      </p:sp>
      <p:sp>
        <p:nvSpPr>
          <p:cNvPr id="63490" name="Rectangle 3">
            <a:extLst>
              <a:ext uri="{FF2B5EF4-FFF2-40B4-BE49-F238E27FC236}">
                <a16:creationId xmlns:a16="http://schemas.microsoft.com/office/drawing/2014/main" id="{51755096-5DF9-469F-9B41-4105B07E826A}"/>
              </a:ext>
            </a:extLst>
          </p:cNvPr>
          <p:cNvSpPr>
            <a:spLocks noGrp="1"/>
          </p:cNvSpPr>
          <p:nvPr>
            <p:ph idx="1"/>
          </p:nvPr>
        </p:nvSpPr>
        <p:spPr/>
        <p:txBody>
          <a:bodyPr/>
          <a:lstStyle/>
          <a:p>
            <a:pPr eaLnBrk="1" hangingPunct="1"/>
            <a:r>
              <a:rPr lang="en-US" altLang="zh-CN">
                <a:ea typeface="宋体" panose="02010600030101010101" pitchFamily="2" charset="-122"/>
              </a:rPr>
              <a:t>sses </a:t>
            </a:r>
            <a:r>
              <a:rPr lang="en-US" altLang="zh-CN">
                <a:ea typeface="宋体" panose="02010600030101010101" pitchFamily="2" charset="-122"/>
                <a:sym typeface="Symbol" panose="05050102010706020507" pitchFamily="18" charset="2"/>
              </a:rPr>
              <a:t> ss</a:t>
            </a:r>
          </a:p>
          <a:p>
            <a:pPr eaLnBrk="1" hangingPunct="1"/>
            <a:r>
              <a:rPr lang="en-US" altLang="zh-CN">
                <a:ea typeface="宋体" panose="02010600030101010101" pitchFamily="2" charset="-122"/>
              </a:rPr>
              <a:t>ies </a:t>
            </a:r>
            <a:r>
              <a:rPr lang="en-US" altLang="zh-CN">
                <a:ea typeface="宋体" panose="02010600030101010101" pitchFamily="2" charset="-122"/>
                <a:sym typeface="Symbol" panose="05050102010706020507" pitchFamily="18" charset="2"/>
              </a:rPr>
              <a:t> i</a:t>
            </a:r>
          </a:p>
          <a:p>
            <a:pPr eaLnBrk="1" hangingPunct="1"/>
            <a:r>
              <a:rPr lang="en-US" altLang="zh-CN">
                <a:ea typeface="宋体" panose="02010600030101010101" pitchFamily="2" charset="-122"/>
              </a:rPr>
              <a:t>ational </a:t>
            </a:r>
            <a:r>
              <a:rPr lang="en-US" altLang="zh-CN">
                <a:ea typeface="宋体" panose="02010600030101010101" pitchFamily="2" charset="-122"/>
                <a:sym typeface="Symbol" panose="05050102010706020507" pitchFamily="18" charset="2"/>
              </a:rPr>
              <a:t> ate</a:t>
            </a:r>
          </a:p>
          <a:p>
            <a:pPr eaLnBrk="1" hangingPunct="1"/>
            <a:r>
              <a:rPr lang="en-US" altLang="zh-CN">
                <a:ea typeface="宋体" panose="02010600030101010101" pitchFamily="2" charset="-122"/>
              </a:rPr>
              <a:t>tional </a:t>
            </a:r>
            <a:r>
              <a:rPr lang="en-US" altLang="zh-CN">
                <a:ea typeface="宋体" panose="02010600030101010101" pitchFamily="2" charset="-122"/>
                <a:sym typeface="Symbol" panose="05050102010706020507" pitchFamily="18" charset="2"/>
              </a:rPr>
              <a:t> tion</a:t>
            </a:r>
          </a:p>
          <a:p>
            <a:pPr eaLnBrk="1" hangingPunct="1"/>
            <a:endParaRPr lang="en-US" altLang="zh-CN">
              <a:ea typeface="宋体" panose="02010600030101010101" pitchFamily="2" charset="-122"/>
              <a:sym typeface="Symbol" panose="05050102010706020507" pitchFamily="18" charset="2"/>
            </a:endParaRPr>
          </a:p>
          <a:p>
            <a:pPr eaLnBrk="1" hangingPunct="1"/>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规则适用条件的表达</a:t>
            </a:r>
            <a:endParaRPr lang="en-US" altLang="zh-CN">
              <a:ea typeface="宋体" panose="02010600030101010101" pitchFamily="2" charset="-122"/>
              <a:sym typeface="Symbol" panose="05050102010706020507" pitchFamily="18" charset="2"/>
            </a:endParaRPr>
          </a:p>
          <a:p>
            <a:pPr lvl="1" eaLnBrk="1" hangingPunct="1"/>
            <a:r>
              <a:rPr lang="en-US" altLang="zh-CN">
                <a:ea typeface="宋体" panose="02010600030101010101" pitchFamily="2" charset="-122"/>
                <a:sym typeface="Symbol" panose="05050102010706020507" pitchFamily="18" charset="2"/>
              </a:rPr>
              <a:t> 	(m&gt;1) EMENT →</a:t>
            </a:r>
          </a:p>
          <a:p>
            <a:pPr lvl="2" eaLnBrk="1" hangingPunct="1"/>
            <a:r>
              <a:rPr lang="en-US" altLang="zh-CN">
                <a:ea typeface="宋体" panose="02010600030101010101" pitchFamily="2" charset="-122"/>
                <a:sym typeface="Symbol" panose="05050102010706020507" pitchFamily="18" charset="2"/>
              </a:rPr>
              <a:t>replacement → replac</a:t>
            </a:r>
          </a:p>
          <a:p>
            <a:pPr lvl="2" eaLnBrk="1" hangingPunct="1"/>
            <a:r>
              <a:rPr lang="en-US" altLang="zh-CN">
                <a:ea typeface="宋体" panose="02010600030101010101" pitchFamily="2" charset="-122"/>
                <a:sym typeface="Symbol" panose="05050102010706020507" pitchFamily="18" charset="2"/>
              </a:rPr>
              <a:t>cement  → cement</a:t>
            </a:r>
          </a:p>
          <a:p>
            <a:pPr eaLnBrk="1" hangingPunct="1"/>
            <a:endParaRPr lang="zh-CN" altLang="en-US">
              <a:ea typeface="宋体" panose="02010600030101010101" pitchFamily="2" charset="-122"/>
              <a:sym typeface="Symbol" panose="05050102010706020507"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a:extLst>
              <a:ext uri="{FF2B5EF4-FFF2-40B4-BE49-F238E27FC236}">
                <a16:creationId xmlns:a16="http://schemas.microsoft.com/office/drawing/2014/main" id="{821E974F-088D-49E5-82DC-F10B00D6E5BB}"/>
              </a:ext>
            </a:extLst>
          </p:cNvPr>
          <p:cNvSpPr>
            <a:spLocks noGrp="1"/>
          </p:cNvSpPr>
          <p:nvPr>
            <p:ph type="title"/>
          </p:nvPr>
        </p:nvSpPr>
        <p:spPr/>
        <p:txBody>
          <a:bodyPr/>
          <a:lstStyle/>
          <a:p>
            <a:pPr eaLnBrk="1" hangingPunct="1"/>
            <a:r>
              <a:rPr lang="en-US" altLang="zh-CN"/>
              <a:t>Martin Porter</a:t>
            </a:r>
            <a:endParaRPr lang="zh-CN" altLang="en-US"/>
          </a:p>
        </p:txBody>
      </p:sp>
      <p:sp>
        <p:nvSpPr>
          <p:cNvPr id="64514" name="内容占位符 2">
            <a:extLst>
              <a:ext uri="{FF2B5EF4-FFF2-40B4-BE49-F238E27FC236}">
                <a16:creationId xmlns:a16="http://schemas.microsoft.com/office/drawing/2014/main" id="{1F894E62-F360-45AF-80B2-2F27FB3742EE}"/>
              </a:ext>
            </a:extLst>
          </p:cNvPr>
          <p:cNvSpPr>
            <a:spLocks noGrp="1"/>
          </p:cNvSpPr>
          <p:nvPr>
            <p:ph idx="1"/>
          </p:nvPr>
        </p:nvSpPr>
        <p:spPr/>
        <p:txBody>
          <a:bodyPr/>
          <a:lstStyle/>
          <a:p>
            <a:pPr eaLnBrk="1" hangingPunct="1"/>
            <a:r>
              <a:rPr lang="en-US" altLang="zh-CN">
                <a:ea typeface="宋体" panose="02010600030101010101" pitchFamily="2" charset="-122"/>
              </a:rPr>
              <a:t>(</a:t>
            </a:r>
            <a:r>
              <a:rPr lang="zh-CN" altLang="en-US">
                <a:ea typeface="宋体" panose="02010600030101010101" pitchFamily="2" charset="-122"/>
              </a:rPr>
              <a:t>应该是</a:t>
            </a:r>
            <a:r>
              <a:rPr lang="en-US" altLang="zh-CN">
                <a:ea typeface="宋体" panose="02010600030101010101" pitchFamily="2" charset="-122"/>
              </a:rPr>
              <a:t>)</a:t>
            </a:r>
            <a:r>
              <a:rPr lang="zh-CN" altLang="en-US">
                <a:ea typeface="宋体" panose="02010600030101010101" pitchFamily="2" charset="-122"/>
              </a:rPr>
              <a:t>英国人，</a:t>
            </a:r>
            <a:r>
              <a:rPr lang="en-US" altLang="zh-CN">
                <a:ea typeface="宋体" panose="02010600030101010101" pitchFamily="2" charset="-122"/>
              </a:rPr>
              <a:t>(</a:t>
            </a:r>
            <a:r>
              <a:rPr lang="zh-CN" altLang="en-US">
                <a:ea typeface="宋体" panose="02010600030101010101" pitchFamily="2" charset="-122"/>
              </a:rPr>
              <a:t>应该是</a:t>
            </a:r>
            <a:r>
              <a:rPr lang="en-US" altLang="zh-CN">
                <a:ea typeface="宋体" panose="02010600030101010101" pitchFamily="2" charset="-122"/>
              </a:rPr>
              <a:t>)</a:t>
            </a:r>
            <a:r>
              <a:rPr lang="zh-CN" altLang="en-US">
                <a:ea typeface="宋体" panose="02010600030101010101" pitchFamily="2" charset="-122"/>
              </a:rPr>
              <a:t>剑桥大学</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2000</a:t>
            </a:r>
            <a:r>
              <a:rPr lang="zh-CN" altLang="en-US">
                <a:ea typeface="宋体" panose="02010600030101010101" pitchFamily="2" charset="-122"/>
              </a:rPr>
              <a:t>年度 </a:t>
            </a:r>
            <a:r>
              <a:rPr lang="en-US" altLang="zh-CN">
                <a:ea typeface="宋体" panose="02010600030101010101" pitchFamily="2" charset="-122"/>
              </a:rPr>
              <a:t>Tony Kent Strix award</a:t>
            </a:r>
            <a:r>
              <a:rPr lang="zh-CN" altLang="en-US">
                <a:ea typeface="宋体" panose="02010600030101010101" pitchFamily="2" charset="-122"/>
              </a:rPr>
              <a:t>得主</a:t>
            </a:r>
            <a:endParaRPr lang="en-US" altLang="zh-CN">
              <a:ea typeface="宋体" panose="02010600030101010101" pitchFamily="2" charset="-122"/>
            </a:endParaRPr>
          </a:p>
          <a:p>
            <a:pPr lvl="1" eaLnBrk="1" hangingPunct="1"/>
            <a:r>
              <a:rPr lang="zh-CN" altLang="en-US">
                <a:ea typeface="宋体" panose="02010600030101010101" pitchFamily="2" charset="-122"/>
              </a:rPr>
              <a:t>信息检索领域另一个著名的奖项</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Porter’s stemmer</a:t>
            </a:r>
            <a:r>
              <a:rPr lang="zh-CN" altLang="en-US">
                <a:ea typeface="宋体" panose="02010600030101010101" pitchFamily="2" charset="-122"/>
              </a:rPr>
              <a:t>，有很多语言的版本</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Snowball </a:t>
            </a:r>
            <a:r>
              <a:rPr lang="zh-CN" altLang="en-US">
                <a:ea typeface="宋体" panose="02010600030101010101" pitchFamily="2" charset="-122"/>
              </a:rPr>
              <a:t>工具，支持多种语言的</a:t>
            </a:r>
            <a:r>
              <a:rPr lang="en-US" altLang="zh-CN">
                <a:ea typeface="宋体" panose="02010600030101010101" pitchFamily="2" charset="-122"/>
              </a:rPr>
              <a:t>stemming(</a:t>
            </a:r>
            <a:r>
              <a:rPr lang="zh-CN" altLang="en-US">
                <a:ea typeface="宋体" panose="02010600030101010101" pitchFamily="2" charset="-122"/>
              </a:rPr>
              <a:t>法语、德语、葡萄牙语、西班牙语挪威语等等</a:t>
            </a:r>
            <a:r>
              <a:rPr lang="en-US" altLang="zh-CN">
                <a:ea typeface="宋体" panose="02010600030101010101" pitchFamily="2" charset="-122"/>
              </a:rPr>
              <a:t>)</a:t>
            </a:r>
            <a:endParaRPr lang="zh-CN" altLang="en-US">
              <a:ea typeface="宋体" panose="02010600030101010101" pitchFamily="2" charset="-122"/>
            </a:endParaRPr>
          </a:p>
        </p:txBody>
      </p:sp>
      <p:sp>
        <p:nvSpPr>
          <p:cNvPr id="64515" name="灯片编号占位符 3">
            <a:extLst>
              <a:ext uri="{FF2B5EF4-FFF2-40B4-BE49-F238E27FC236}">
                <a16:creationId xmlns:a16="http://schemas.microsoft.com/office/drawing/2014/main" id="{2D11BB60-22C8-4629-970C-2CBB224621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1F418733-CC82-4E93-9968-E3DE82C657AD}"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39</a:t>
            </a:fld>
            <a:endParaRPr lang="en-US" altLang="zh-CN" sz="1200">
              <a:solidFill>
                <a:srgbClr val="898989"/>
              </a:solidFill>
              <a:ea typeface="宋体" panose="02010600030101010101" pitchFamily="2" charset="-122"/>
              <a:cs typeface="Arial Unicode MS" panose="020B0604020202020204" pitchFamily="34" charset="-128"/>
            </a:endParaRPr>
          </a:p>
        </p:txBody>
      </p:sp>
      <p:pic>
        <p:nvPicPr>
          <p:cNvPr id="64516" name="图片 5" descr="martin.jpg">
            <a:extLst>
              <a:ext uri="{FF2B5EF4-FFF2-40B4-BE49-F238E27FC236}">
                <a16:creationId xmlns:a16="http://schemas.microsoft.com/office/drawing/2014/main" id="{338DA450-01F4-4ED1-899E-EA6A492811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752600"/>
            <a:ext cx="24495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B2CF5EF8-522B-4DA9-8D1D-BFE03AD9BA01}"/>
              </a:ext>
            </a:extLst>
          </p:cNvPr>
          <p:cNvSpPr>
            <a:spLocks noGrp="1"/>
          </p:cNvSpPr>
          <p:nvPr>
            <p:ph type="title"/>
          </p:nvPr>
        </p:nvSpPr>
        <p:spPr/>
        <p:txBody>
          <a:bodyPr/>
          <a:lstStyle/>
          <a:p>
            <a:pPr eaLnBrk="1" hangingPunct="1"/>
            <a:r>
              <a:rPr lang="zh-CN" altLang="en-US"/>
              <a:t>上一讲回顾</a:t>
            </a:r>
            <a:endParaRPr lang="en-US" altLang="zh-CN"/>
          </a:p>
        </p:txBody>
      </p:sp>
      <p:sp>
        <p:nvSpPr>
          <p:cNvPr id="19458" name="Rectangle 3">
            <a:extLst>
              <a:ext uri="{FF2B5EF4-FFF2-40B4-BE49-F238E27FC236}">
                <a16:creationId xmlns:a16="http://schemas.microsoft.com/office/drawing/2014/main" id="{B3EE4012-D004-4180-82FB-ECECCBE60033}"/>
              </a:ext>
            </a:extLst>
          </p:cNvPr>
          <p:cNvSpPr>
            <a:spLocks noGrp="1"/>
          </p:cNvSpPr>
          <p:nvPr>
            <p:ph idx="1"/>
          </p:nvPr>
        </p:nvSpPr>
        <p:spPr/>
        <p:txBody>
          <a:bodyPr/>
          <a:lstStyle/>
          <a:p>
            <a:pPr eaLnBrk="1" hangingPunct="1"/>
            <a:r>
              <a:rPr lang="zh-CN" altLang="en-US">
                <a:ea typeface="宋体" panose="02010600030101010101" pitchFamily="2" charset="-122"/>
              </a:rPr>
              <a:t>倒排索引的基本知识</a:t>
            </a:r>
            <a:endParaRPr lang="en-US" altLang="zh-CN">
              <a:ea typeface="宋体" panose="02010600030101010101" pitchFamily="2" charset="-122"/>
            </a:endParaRPr>
          </a:p>
          <a:p>
            <a:pPr lvl="1" eaLnBrk="1" hangingPunct="1"/>
            <a:r>
              <a:rPr lang="zh-CN" altLang="en-US">
                <a:ea typeface="宋体" panose="02010600030101010101" pitchFamily="2" charset="-122"/>
              </a:rPr>
              <a:t>组成</a:t>
            </a:r>
            <a:r>
              <a:rPr lang="en-US" altLang="zh-CN">
                <a:ea typeface="宋体" panose="02010600030101010101" pitchFamily="2" charset="-122"/>
              </a:rPr>
              <a:t>: </a:t>
            </a:r>
            <a:r>
              <a:rPr lang="zh-CN" altLang="en-US">
                <a:ea typeface="宋体" panose="02010600030101010101" pitchFamily="2" charset="-122"/>
              </a:rPr>
              <a:t>词典和倒排记录表</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r>
              <a:rPr lang="zh-CN" altLang="en-US">
                <a:ea typeface="宋体" panose="02010600030101010101" pitchFamily="2" charset="-122"/>
              </a:rPr>
              <a:t>构建中的关键步骤</a:t>
            </a:r>
            <a:r>
              <a:rPr lang="en-US" altLang="zh-CN">
                <a:ea typeface="宋体" panose="02010600030101010101" pitchFamily="2" charset="-122"/>
              </a:rPr>
              <a:t>: </a:t>
            </a:r>
            <a:r>
              <a:rPr lang="zh-CN" altLang="en-US">
                <a:ea typeface="宋体" panose="02010600030101010101" pitchFamily="2" charset="-122"/>
              </a:rPr>
              <a:t>按词项排序</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布尔查询的处理</a:t>
            </a:r>
            <a:endParaRPr lang="en-US" altLang="zh-CN">
              <a:ea typeface="宋体" panose="02010600030101010101" pitchFamily="2" charset="-122"/>
            </a:endParaRPr>
          </a:p>
          <a:p>
            <a:pPr lvl="1" eaLnBrk="1" hangingPunct="1"/>
            <a:r>
              <a:rPr lang="zh-CN" altLang="en-US">
                <a:ea typeface="宋体" panose="02010600030101010101" pitchFamily="2" charset="-122"/>
              </a:rPr>
              <a:t>线性时间内求交集</a:t>
            </a:r>
            <a:endParaRPr lang="en-US" altLang="zh-CN">
              <a:ea typeface="宋体" panose="02010600030101010101" pitchFamily="2" charset="-122"/>
            </a:endParaRPr>
          </a:p>
          <a:p>
            <a:pPr lvl="1" eaLnBrk="1" hangingPunct="1"/>
            <a:r>
              <a:rPr lang="zh-CN" altLang="en-US">
                <a:ea typeface="宋体" panose="02010600030101010101" pitchFamily="2" charset="-122"/>
              </a:rPr>
              <a:t>查询优化</a:t>
            </a:r>
            <a:endParaRPr lang="en-US" altLang="zh-CN">
              <a:ea typeface="宋体" panose="02010600030101010101" pitchFamily="2" charset="-122"/>
            </a:endParaRPr>
          </a:p>
        </p:txBody>
      </p:sp>
      <p:pic>
        <p:nvPicPr>
          <p:cNvPr id="19459" name="Picture 3">
            <a:extLst>
              <a:ext uri="{FF2B5EF4-FFF2-40B4-BE49-F238E27FC236}">
                <a16:creationId xmlns:a16="http://schemas.microsoft.com/office/drawing/2014/main" id="{77702E89-E007-4A91-A893-C5F16EAFF1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67000"/>
            <a:ext cx="57658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a:extLst>
              <a:ext uri="{FF2B5EF4-FFF2-40B4-BE49-F238E27FC236}">
                <a16:creationId xmlns:a16="http://schemas.microsoft.com/office/drawing/2014/main" id="{24AB88B0-F754-416C-BDC8-BC160005FEE4}"/>
              </a:ext>
            </a:extLst>
          </p:cNvPr>
          <p:cNvSpPr>
            <a:spLocks noGrp="1"/>
          </p:cNvSpPr>
          <p:nvPr>
            <p:ph type="title"/>
          </p:nvPr>
        </p:nvSpPr>
        <p:spPr/>
        <p:txBody>
          <a:bodyPr/>
          <a:lstStyle/>
          <a:p>
            <a:r>
              <a:rPr lang="zh-CN" altLang="en-US"/>
              <a:t>其他词干还原工具</a:t>
            </a:r>
            <a:r>
              <a:rPr lang="en-US" altLang="zh-CN">
                <a:cs typeface="Times New Roman" panose="02020603050405020304" pitchFamily="18" charset="0"/>
              </a:rPr>
              <a:t>(stemmer)</a:t>
            </a:r>
            <a:endParaRPr lang="zh-CN" altLang="en-US">
              <a:cs typeface="Times New Roman" panose="02020603050405020304" pitchFamily="18" charset="0"/>
            </a:endParaRPr>
          </a:p>
        </p:txBody>
      </p:sp>
      <p:sp>
        <p:nvSpPr>
          <p:cNvPr id="65538" name="内容占位符 2">
            <a:extLst>
              <a:ext uri="{FF2B5EF4-FFF2-40B4-BE49-F238E27FC236}">
                <a16:creationId xmlns:a16="http://schemas.microsoft.com/office/drawing/2014/main" id="{573DF3FE-BFF8-460C-A07D-388647697A3C}"/>
              </a:ext>
            </a:extLst>
          </p:cNvPr>
          <p:cNvSpPr>
            <a:spLocks noGrp="1"/>
          </p:cNvSpPr>
          <p:nvPr>
            <p:ph idx="1"/>
          </p:nvPr>
        </p:nvSpPr>
        <p:spPr/>
        <p:txBody>
          <a:bodyPr/>
          <a:lstStyle/>
          <a:p>
            <a:r>
              <a:rPr lang="en-US" altLang="zh-CN">
                <a:ea typeface="宋体" panose="02010600030101010101" pitchFamily="2" charset="-122"/>
                <a:cs typeface="Times New Roman" panose="02020603050405020304" pitchFamily="18" charset="0"/>
              </a:rPr>
              <a:t>Lovins: http://www.comp.lancs.ac.uk/computing/</a:t>
            </a:r>
          </a:p>
          <a:p>
            <a:pPr>
              <a:buFont typeface="Wingdings" panose="05000000000000000000" pitchFamily="2" charset="2"/>
              <a:buNone/>
            </a:pPr>
            <a:r>
              <a:rPr lang="en-US" altLang="zh-CN">
                <a:ea typeface="宋体" panose="02010600030101010101" pitchFamily="2" charset="-122"/>
                <a:cs typeface="Times New Roman" panose="02020603050405020304" pitchFamily="18" charset="0"/>
              </a:rPr>
              <a:t>    research/stemming/general/lovins.htm</a:t>
            </a:r>
          </a:p>
          <a:p>
            <a:r>
              <a:rPr lang="zh-CN" altLang="en-US">
                <a:ea typeface="宋体" panose="02010600030101010101" pitchFamily="2" charset="-122"/>
                <a:cs typeface="Times New Roman" panose="02020603050405020304" pitchFamily="18" charset="0"/>
              </a:rPr>
              <a:t>单遍扫描，最长词缀剔除 </a:t>
            </a:r>
            <a:r>
              <a:rPr lang="en-US" altLang="zh-CN">
                <a:ea typeface="宋体" panose="02010600030101010101" pitchFamily="2" charset="-122"/>
                <a:cs typeface="Times New Roman" panose="02020603050405020304" pitchFamily="18" charset="0"/>
              </a:rPr>
              <a:t>(</a:t>
            </a:r>
            <a:r>
              <a:rPr lang="zh-CN" altLang="en-US">
                <a:ea typeface="宋体" panose="02010600030101010101" pitchFamily="2" charset="-122"/>
                <a:cs typeface="Times New Roman" panose="02020603050405020304" pitchFamily="18" charset="0"/>
              </a:rPr>
              <a:t>大概 </a:t>
            </a:r>
            <a:r>
              <a:rPr lang="en-US" altLang="zh-CN">
                <a:ea typeface="宋体" panose="02010600030101010101" pitchFamily="2" charset="-122"/>
                <a:cs typeface="Times New Roman" panose="02020603050405020304" pitchFamily="18" charset="0"/>
              </a:rPr>
              <a:t>250</a:t>
            </a:r>
            <a:r>
              <a:rPr lang="zh-CN" altLang="en-US">
                <a:ea typeface="宋体" panose="02010600030101010101" pitchFamily="2" charset="-122"/>
                <a:cs typeface="Times New Roman" panose="02020603050405020304" pitchFamily="18" charset="0"/>
              </a:rPr>
              <a:t>条规则</a:t>
            </a:r>
            <a:r>
              <a:rPr lang="en-US" altLang="zh-CN">
                <a:ea typeface="宋体" panose="02010600030101010101" pitchFamily="2" charset="-122"/>
                <a:cs typeface="Times New Roman" panose="02020603050405020304" pitchFamily="18" charset="0"/>
              </a:rPr>
              <a:t>)</a:t>
            </a:r>
          </a:p>
          <a:p>
            <a:r>
              <a:rPr lang="zh-CN" altLang="en-US">
                <a:ea typeface="宋体" panose="02010600030101010101" pitchFamily="2" charset="-122"/>
                <a:cs typeface="Times New Roman" panose="02020603050405020304" pitchFamily="18" charset="0"/>
              </a:rPr>
              <a:t>全部基于词形分析 </a:t>
            </a: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对于检索来说最多只能提供一定的帮助</a:t>
            </a:r>
            <a:r>
              <a:rPr lang="en-US" altLang="zh-CN">
                <a:ea typeface="宋体" panose="02010600030101010101" pitchFamily="2" charset="-122"/>
                <a:cs typeface="Times New Roman" panose="02020603050405020304" pitchFamily="18" charset="0"/>
              </a:rPr>
              <a:t>(at most modest benefits for retrieval)</a:t>
            </a:r>
          </a:p>
          <a:p>
            <a:r>
              <a:rPr lang="zh-CN" altLang="en-US">
                <a:ea typeface="宋体" panose="02010600030101010101" pitchFamily="2" charset="-122"/>
                <a:cs typeface="Times New Roman" panose="02020603050405020304" pitchFamily="18" charset="0"/>
              </a:rPr>
              <a:t>词干还原及其它归一化工作对检索的帮助</a:t>
            </a:r>
          </a:p>
          <a:p>
            <a:pPr lvl="1"/>
            <a:r>
              <a:rPr lang="zh-CN" altLang="en-US">
                <a:ea typeface="宋体" panose="02010600030101010101" pitchFamily="2" charset="-122"/>
                <a:cs typeface="Times New Roman" panose="02020603050405020304" pitchFamily="18" charset="0"/>
              </a:rPr>
              <a:t>英语： 结果要一分为二，对某些查询来说提高了召回率，但是对另外一些查询来说降低了正确率</a:t>
            </a:r>
            <a:endParaRPr lang="en-US" altLang="zh-CN">
              <a:ea typeface="宋体" panose="02010600030101010101" pitchFamily="2" charset="-122"/>
              <a:cs typeface="Times New Roman" panose="02020603050405020304" pitchFamily="18" charset="0"/>
            </a:endParaRPr>
          </a:p>
          <a:p>
            <a:pPr lvl="1"/>
            <a:r>
              <a:rPr lang="zh-CN" altLang="en-US">
                <a:ea typeface="宋体" panose="02010600030101010101" pitchFamily="2" charset="-122"/>
                <a:cs typeface="Times New Roman" panose="02020603050405020304" pitchFamily="18" charset="0"/>
              </a:rPr>
              <a:t>比如</a:t>
            </a:r>
            <a:r>
              <a:rPr lang="en-US" altLang="zh-CN">
                <a:ea typeface="宋体" panose="02010600030101010101" pitchFamily="2" charset="-122"/>
                <a:cs typeface="Times New Roman" panose="02020603050405020304" pitchFamily="18" charset="0"/>
              </a:rPr>
              <a:t>, operative (dentistry) </a:t>
            </a:r>
            <a:r>
              <a:rPr lang="en-US" altLang="zh-CN">
                <a:ea typeface="宋体" panose="02010600030101010101" pitchFamily="2" charset="-122"/>
                <a:cs typeface="Times New Roman" panose="02020603050405020304" pitchFamily="18" charset="0"/>
                <a:sym typeface="Wingdings" panose="05000000000000000000" pitchFamily="2" charset="2"/>
              </a:rPr>
              <a:t></a:t>
            </a:r>
            <a:r>
              <a:rPr lang="en-US" altLang="zh-CN">
                <a:ea typeface="宋体" panose="02010600030101010101" pitchFamily="2" charset="-122"/>
                <a:cs typeface="Times New Roman" panose="02020603050405020304" pitchFamily="18" charset="0"/>
              </a:rPr>
              <a:t> oper</a:t>
            </a:r>
          </a:p>
          <a:p>
            <a:pPr lvl="1"/>
            <a:r>
              <a:rPr lang="zh-CN" altLang="en-US">
                <a:ea typeface="宋体" panose="02010600030101010101" pitchFamily="2" charset="-122"/>
                <a:cs typeface="Times New Roman" panose="02020603050405020304" pitchFamily="18" charset="0"/>
              </a:rPr>
              <a:t>对西班牙语、德语、芬兰语等语言非常有用</a:t>
            </a:r>
          </a:p>
          <a:p>
            <a:pPr lvl="1"/>
            <a:r>
              <a:rPr lang="zh-CN" altLang="en-US">
                <a:ea typeface="宋体" panose="02010600030101010101" pitchFamily="2" charset="-122"/>
                <a:cs typeface="Times New Roman" panose="02020603050405020304" pitchFamily="18" charset="0"/>
              </a:rPr>
              <a:t>其中对于芬兰语有</a:t>
            </a:r>
            <a:r>
              <a:rPr lang="en-US" altLang="zh-CN">
                <a:ea typeface="宋体" panose="02010600030101010101" pitchFamily="2" charset="-122"/>
                <a:cs typeface="Times New Roman" panose="02020603050405020304" pitchFamily="18" charset="0"/>
              </a:rPr>
              <a:t>30% </a:t>
            </a:r>
            <a:r>
              <a:rPr lang="zh-CN" altLang="en-US">
                <a:ea typeface="宋体" panose="02010600030101010101" pitchFamily="2" charset="-122"/>
                <a:cs typeface="Times New Roman" panose="02020603050405020304" pitchFamily="18" charset="0"/>
              </a:rPr>
              <a:t>的性能提高</a:t>
            </a:r>
            <a:r>
              <a:rPr lang="en-US" altLang="zh-CN">
                <a:ea typeface="宋体" panose="02010600030101010101" pitchFamily="2" charset="-122"/>
                <a:cs typeface="Times New Roman" panose="02020603050405020304" pitchFamily="18" charset="0"/>
              </a:rPr>
              <a:t>!</a:t>
            </a:r>
          </a:p>
        </p:txBody>
      </p:sp>
      <p:sp>
        <p:nvSpPr>
          <p:cNvPr id="65539" name="灯片编号占位符 3">
            <a:extLst>
              <a:ext uri="{FF2B5EF4-FFF2-40B4-BE49-F238E27FC236}">
                <a16:creationId xmlns:a16="http://schemas.microsoft.com/office/drawing/2014/main" id="{15A41D02-496F-4832-8D0E-0D31FC04E6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8A789609-DEFB-432C-858F-2C15376C6FF5}"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40</a:t>
            </a:fld>
            <a:endParaRPr lang="en-US" altLang="zh-CN" sz="1200">
              <a:solidFill>
                <a:srgbClr val="898989"/>
              </a:solidFill>
              <a:ea typeface="宋体" panose="02010600030101010101" pitchFamily="2" charset="-122"/>
              <a:cs typeface="Arial Unicode MS" panose="020B060402020202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132EC6B2-5215-48F8-8A32-C346EAA954BD}"/>
              </a:ext>
            </a:extLst>
          </p:cNvPr>
          <p:cNvSpPr>
            <a:spLocks noGrp="1"/>
          </p:cNvSpPr>
          <p:nvPr>
            <p:ph type="title"/>
          </p:nvPr>
        </p:nvSpPr>
        <p:spPr/>
        <p:txBody>
          <a:bodyPr/>
          <a:lstStyle/>
          <a:p>
            <a:pPr eaLnBrk="1" hangingPunct="1"/>
            <a:r>
              <a:rPr lang="zh-CN" altLang="en-US"/>
              <a:t>语言特性</a:t>
            </a:r>
            <a:endParaRPr lang="en-US" altLang="zh-CN"/>
          </a:p>
        </p:txBody>
      </p:sp>
      <p:sp>
        <p:nvSpPr>
          <p:cNvPr id="66562" name="Rectangle 3">
            <a:extLst>
              <a:ext uri="{FF2B5EF4-FFF2-40B4-BE49-F238E27FC236}">
                <a16:creationId xmlns:a16="http://schemas.microsoft.com/office/drawing/2014/main" id="{68DCE161-4F16-4F5A-93B4-86E15D9B24D1}"/>
              </a:ext>
            </a:extLst>
          </p:cNvPr>
          <p:cNvSpPr>
            <a:spLocks noGrp="1"/>
          </p:cNvSpPr>
          <p:nvPr>
            <p:ph idx="1"/>
          </p:nvPr>
        </p:nvSpPr>
        <p:spPr/>
        <p:txBody>
          <a:bodyPr/>
          <a:lstStyle/>
          <a:p>
            <a:pPr eaLnBrk="1" hangingPunct="1"/>
            <a:r>
              <a:rPr lang="zh-CN" altLang="en-US">
                <a:ea typeface="宋体" panose="02010600030101010101" pitchFamily="2" charset="-122"/>
              </a:rPr>
              <a:t>上述很多转换处理具体实现时</a:t>
            </a:r>
            <a:endParaRPr lang="en-US" altLang="zh-CN">
              <a:ea typeface="宋体" panose="02010600030101010101" pitchFamily="2" charset="-122"/>
            </a:endParaRPr>
          </a:p>
          <a:p>
            <a:pPr lvl="1" eaLnBrk="1" hangingPunct="1"/>
            <a:r>
              <a:rPr lang="zh-CN" altLang="en-US">
                <a:ea typeface="宋体" panose="02010600030101010101" pitchFamily="2" charset="-122"/>
              </a:rPr>
              <a:t>都与语言本身有关，并且</a:t>
            </a:r>
            <a:endParaRPr lang="en-US" altLang="zh-CN">
              <a:ea typeface="宋体" panose="02010600030101010101" pitchFamily="2" charset="-122"/>
            </a:endParaRPr>
          </a:p>
          <a:p>
            <a:pPr lvl="1" eaLnBrk="1" hangingPunct="1"/>
            <a:r>
              <a:rPr lang="zh-CN" altLang="en-US">
                <a:ea typeface="宋体" panose="02010600030101010101" pitchFamily="2" charset="-122"/>
              </a:rPr>
              <a:t>常常和具体应用有关</a:t>
            </a:r>
            <a:endParaRPr lang="en-US" altLang="zh-CN">
              <a:ea typeface="宋体" panose="02010600030101010101" pitchFamily="2" charset="-122"/>
            </a:endParaRPr>
          </a:p>
          <a:p>
            <a:pPr eaLnBrk="1" hangingPunct="1"/>
            <a:r>
              <a:rPr lang="zh-CN" altLang="en-US">
                <a:ea typeface="宋体" panose="02010600030101010101" pitchFamily="2" charset="-122"/>
              </a:rPr>
              <a:t>上述过程可以插件方式植入索引过程</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存在很多开源和商业插件可用</a:t>
            </a:r>
            <a:endParaRPr lang="en-US" altLang="zh-CN">
              <a:ea typeface="宋体" panose="02010600030101010101" pitchFamily="2" charset="-122"/>
            </a:endParaRPr>
          </a:p>
          <a:p>
            <a:pPr lvl="1" eaLnBrk="1" hangingPunct="1"/>
            <a:endParaRPr lang="zh-CN" altLang="en-US">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CD032A52-4394-4679-9E81-7ACAF732A14A}"/>
              </a:ext>
            </a:extLst>
          </p:cNvPr>
          <p:cNvSpPr>
            <a:spLocks noGrp="1"/>
          </p:cNvSpPr>
          <p:nvPr>
            <p:ph type="title"/>
          </p:nvPr>
        </p:nvSpPr>
        <p:spPr/>
        <p:txBody>
          <a:bodyPr/>
          <a:lstStyle/>
          <a:p>
            <a:pPr eaLnBrk="1" hangingPunct="1"/>
            <a:r>
              <a:rPr lang="zh-CN" altLang="en-US"/>
              <a:t>提纲</a:t>
            </a:r>
            <a:endParaRPr lang="de-DE" altLang="zh-CN"/>
          </a:p>
        </p:txBody>
      </p:sp>
      <p:sp>
        <p:nvSpPr>
          <p:cNvPr id="67586" name="Slide Number Placeholder 3">
            <a:extLst>
              <a:ext uri="{FF2B5EF4-FFF2-40B4-BE49-F238E27FC236}">
                <a16:creationId xmlns:a16="http://schemas.microsoft.com/office/drawing/2014/main" id="{DE0853F6-564D-4C26-8B03-374143993A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3A3F70C1-750E-48E1-AB48-C53B1AEBBE8D}"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42</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67587" name="Text Box 3">
            <a:extLst>
              <a:ext uri="{FF2B5EF4-FFF2-40B4-BE49-F238E27FC236}">
                <a16:creationId xmlns:a16="http://schemas.microsoft.com/office/drawing/2014/main" id="{B7D63BF6-073D-49DD-A498-FFFF285BB3AF}"/>
              </a:ext>
            </a:extLst>
          </p:cNvPr>
          <p:cNvSpPr txBox="1">
            <a:spLocks noChangeArrowheads="1"/>
          </p:cNvSpPr>
          <p:nvPr/>
        </p:nvSpPr>
        <p:spPr bwMode="auto">
          <a:xfrm>
            <a:off x="357188" y="1428750"/>
            <a:ext cx="82867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BDD3E9"/>
              </a:buClr>
              <a:buSzPct val="70000"/>
              <a:buFont typeface="Calibri" panose="020F0502020204030204" pitchFamily="34" charset="0"/>
              <a:buChar char="❶"/>
            </a:pPr>
            <a:r>
              <a:rPr lang="zh-CN" altLang="en-US" sz="3200">
                <a:solidFill>
                  <a:srgbClr val="BDD3E9"/>
                </a:solidFill>
                <a:ea typeface="Arial Unicode MS" panose="020B0604020202020204" pitchFamily="34" charset="-128"/>
              </a:rPr>
              <a:t>上一讲回顾 </a:t>
            </a:r>
          </a:p>
          <a:p>
            <a:pPr eaLnBrk="1" hangingPunct="1">
              <a:lnSpc>
                <a:spcPct val="150000"/>
              </a:lnSpc>
              <a:spcBef>
                <a:spcPts val="700"/>
              </a:spcBef>
              <a:buClr>
                <a:srgbClr val="BDD3E9"/>
              </a:buClr>
              <a:buSzPct val="70000"/>
              <a:buFont typeface="Calibri" panose="020F0502020204030204" pitchFamily="34" charset="0"/>
              <a:buChar char="❷"/>
            </a:pPr>
            <a:r>
              <a:rPr lang="zh-CN" altLang="en-US" sz="3200">
                <a:solidFill>
                  <a:srgbClr val="BDD3E9"/>
                </a:solidFill>
                <a:ea typeface="Arial Unicode MS" panose="020B0604020202020204" pitchFamily="34" charset="-128"/>
              </a:rPr>
              <a:t>文档</a:t>
            </a:r>
          </a:p>
          <a:p>
            <a:pPr eaLnBrk="1" hangingPunct="1">
              <a:lnSpc>
                <a:spcPct val="150000"/>
              </a:lnSpc>
              <a:spcBef>
                <a:spcPts val="700"/>
              </a:spcBef>
              <a:buClr>
                <a:srgbClr val="BDD3E9"/>
              </a:buClr>
              <a:buSzPct val="70000"/>
              <a:buFont typeface="Calibri" panose="020F0502020204030204" pitchFamily="34" charset="0"/>
              <a:buChar char="❸"/>
            </a:pPr>
            <a:r>
              <a:rPr lang="zh-CN" altLang="en-US" sz="3200">
                <a:solidFill>
                  <a:srgbClr val="BDD3E9"/>
                </a:solidFill>
                <a:ea typeface="Arial Unicode MS" panose="020B0604020202020204" pitchFamily="34" charset="-128"/>
              </a:rPr>
              <a:t>词项</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通常做法</a:t>
            </a:r>
            <a:r>
              <a:rPr lang="en-US" altLang="zh-CN">
                <a:solidFill>
                  <a:srgbClr val="F5F4ED"/>
                </a:solidFill>
                <a:ea typeface="Arial Unicode MS" panose="020B0604020202020204" pitchFamily="34" charset="-128"/>
              </a:rPr>
              <a:t>+</a:t>
            </a:r>
            <a:r>
              <a:rPr lang="zh-CN" altLang="en-US">
                <a:solidFill>
                  <a:srgbClr val="F5F4ED"/>
                </a:solidFill>
                <a:ea typeface="Arial Unicode MS" panose="020B0604020202020204" pitchFamily="34" charset="-128"/>
              </a:rPr>
              <a:t>非英语处理</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英语</a:t>
            </a:r>
          </a:p>
          <a:p>
            <a:pPr eaLnBrk="1" hangingPunct="1">
              <a:lnSpc>
                <a:spcPct val="150000"/>
              </a:lnSpc>
              <a:spcBef>
                <a:spcPts val="700"/>
              </a:spcBef>
              <a:buClr>
                <a:srgbClr val="336699"/>
              </a:buClr>
              <a:buSzPct val="70000"/>
              <a:buFont typeface="Calibri" panose="020F0502020204030204" pitchFamily="34" charset="0"/>
              <a:buChar char="❹"/>
            </a:pPr>
            <a:r>
              <a:rPr lang="zh-CN" altLang="en-US" sz="3200">
                <a:solidFill>
                  <a:srgbClr val="336699"/>
                </a:solidFill>
                <a:ea typeface="Arial Unicode MS" panose="020B0604020202020204" pitchFamily="34" charset="-128"/>
              </a:rPr>
              <a:t>跳表指针</a:t>
            </a:r>
          </a:p>
          <a:p>
            <a:pPr eaLnBrk="1" hangingPunct="1">
              <a:lnSpc>
                <a:spcPct val="150000"/>
              </a:lnSpc>
              <a:spcBef>
                <a:spcPts val="700"/>
              </a:spcBef>
              <a:buClr>
                <a:srgbClr val="BDD3E9"/>
              </a:buClr>
              <a:buSzPct val="70000"/>
              <a:buFont typeface="Calibri" panose="020F0502020204030204" pitchFamily="34" charset="0"/>
              <a:buChar char="❺"/>
            </a:pPr>
            <a:r>
              <a:rPr lang="zh-CN" altLang="en-US" sz="3200">
                <a:solidFill>
                  <a:srgbClr val="BDD3E9"/>
                </a:solidFill>
                <a:ea typeface="Arial Unicode MS" panose="020B0604020202020204" pitchFamily="34" charset="-128"/>
              </a:rPr>
              <a:t>短语查询</a:t>
            </a:r>
            <a:endParaRPr lang="zh-CN" altLang="en-US" sz="3200">
              <a:solidFill>
                <a:srgbClr val="336699"/>
              </a:solidFill>
              <a:ea typeface="Arial Unicode MS" panose="020B0604020202020204" pitchFamily="34" charset="-128"/>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E4F69C-A99B-4423-9893-9BE715B7AA01}"/>
              </a:ext>
            </a:extLst>
          </p:cNvPr>
          <p:cNvSpPr>
            <a:spLocks noGrp="1" noChangeArrowheads="1"/>
          </p:cNvSpPr>
          <p:nvPr>
            <p:ph type="title"/>
          </p:nvPr>
        </p:nvSpPr>
        <p:spPr/>
        <p:txBody>
          <a:bodyPr/>
          <a:lstStyle/>
          <a:p>
            <a:pPr eaLnBrk="1" hangingPunct="1">
              <a:defRPr/>
            </a:pPr>
            <a:r>
              <a:rPr lang="en-US"/>
              <a:t>Faster postings merges:</a:t>
            </a:r>
            <a:br>
              <a:rPr lang="en-US"/>
            </a:br>
            <a:r>
              <a:rPr lang="en-US"/>
              <a:t>Skip pointers/Skip lists</a:t>
            </a:r>
            <a:endParaRPr lang="en-US" dirty="0"/>
          </a:p>
        </p:txBody>
      </p:sp>
      <p:sp>
        <p:nvSpPr>
          <p:cNvPr id="54275" name="Text Placeholder 3">
            <a:extLst>
              <a:ext uri="{FF2B5EF4-FFF2-40B4-BE49-F238E27FC236}">
                <a16:creationId xmlns:a16="http://schemas.microsoft.com/office/drawing/2014/main" id="{AB4FBA89-85ED-465A-8ADA-5D6F9572CE5B}"/>
              </a:ext>
            </a:extLst>
          </p:cNvPr>
          <p:cNvSpPr>
            <a:spLocks noGrp="1"/>
          </p:cNvSpPr>
          <p:nvPr>
            <p:ph type="body" idx="1"/>
          </p:nvPr>
        </p:nvSpPr>
        <p:spPr/>
        <p:txBody>
          <a:bodyPr/>
          <a:lstStyle/>
          <a:p>
            <a:pPr eaLnBrk="1" hangingPunct="1">
              <a:defRPr/>
            </a:pPr>
            <a:r>
              <a:rPr lang="zh-CN" altLang="en-US">
                <a:ea typeface="+mn-ea"/>
              </a:rPr>
              <a:t>快速倒排表合并</a:t>
            </a:r>
            <a:r>
              <a:rPr lang="en-US" altLang="zh-CN">
                <a:ea typeface="+mn-ea"/>
              </a:rPr>
              <a:t>—</a:t>
            </a:r>
            <a:r>
              <a:rPr lang="zh-CN" altLang="en-US">
                <a:ea typeface="+mn-ea"/>
              </a:rPr>
              <a:t>跳表法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44">
            <a:extLst>
              <a:ext uri="{FF2B5EF4-FFF2-40B4-BE49-F238E27FC236}">
                <a16:creationId xmlns:a16="http://schemas.microsoft.com/office/drawing/2014/main" id="{78BFC820-10E8-454F-A839-87E98B0B1324}"/>
              </a:ext>
            </a:extLst>
          </p:cNvPr>
          <p:cNvSpPr>
            <a:spLocks noGrp="1"/>
          </p:cNvSpPr>
          <p:nvPr>
            <p:ph type="title"/>
          </p:nvPr>
        </p:nvSpPr>
        <p:spPr/>
        <p:txBody>
          <a:bodyPr/>
          <a:lstStyle/>
          <a:p>
            <a:pPr eaLnBrk="1" hangingPunct="1"/>
            <a:r>
              <a:rPr lang="zh-CN" altLang="en-US"/>
              <a:t>基本合并算法的回顾</a:t>
            </a:r>
            <a:endParaRPr lang="en-US" altLang="zh-CN"/>
          </a:p>
        </p:txBody>
      </p:sp>
      <p:sp>
        <p:nvSpPr>
          <p:cNvPr id="69634" name="Rectangle 45">
            <a:extLst>
              <a:ext uri="{FF2B5EF4-FFF2-40B4-BE49-F238E27FC236}">
                <a16:creationId xmlns:a16="http://schemas.microsoft.com/office/drawing/2014/main" id="{EDB5C42C-39AB-46C1-8A12-31815B874A9C}"/>
              </a:ext>
            </a:extLst>
          </p:cNvPr>
          <p:cNvSpPr>
            <a:spLocks noGrp="1"/>
          </p:cNvSpPr>
          <p:nvPr>
            <p:ph idx="1"/>
          </p:nvPr>
        </p:nvSpPr>
        <p:spPr/>
        <p:txBody>
          <a:bodyPr/>
          <a:lstStyle/>
          <a:p>
            <a:pPr eaLnBrk="1" hangingPunct="1"/>
            <a:r>
              <a:rPr lang="zh-CN" altLang="en-US">
                <a:ea typeface="宋体" panose="02010600030101010101" pitchFamily="2" charset="-122"/>
              </a:rPr>
              <a:t>两个指针，同步扫描，线性时间</a:t>
            </a:r>
            <a:endParaRPr lang="en-US" altLang="zh-CN">
              <a:ea typeface="宋体" panose="02010600030101010101" pitchFamily="2" charset="-122"/>
            </a:endParaRPr>
          </a:p>
        </p:txBody>
      </p:sp>
      <p:sp>
        <p:nvSpPr>
          <p:cNvPr id="69635" name="Text Box 46">
            <a:extLst>
              <a:ext uri="{FF2B5EF4-FFF2-40B4-BE49-F238E27FC236}">
                <a16:creationId xmlns:a16="http://schemas.microsoft.com/office/drawing/2014/main" id="{E4115C00-FDB2-4117-9737-EB284A59F571}"/>
              </a:ext>
            </a:extLst>
          </p:cNvPr>
          <p:cNvSpPr txBox="1">
            <a:spLocks noChangeArrowheads="1"/>
          </p:cNvSpPr>
          <p:nvPr/>
        </p:nvSpPr>
        <p:spPr bwMode="auto">
          <a:xfrm>
            <a:off x="6878638" y="3429000"/>
            <a:ext cx="646112"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128</a:t>
            </a:r>
          </a:p>
        </p:txBody>
      </p:sp>
      <p:sp>
        <p:nvSpPr>
          <p:cNvPr id="69636" name="Text Box 47">
            <a:extLst>
              <a:ext uri="{FF2B5EF4-FFF2-40B4-BE49-F238E27FC236}">
                <a16:creationId xmlns:a16="http://schemas.microsoft.com/office/drawing/2014/main" id="{DE03B6C8-8D34-4E6B-90B0-86509C4DA17E}"/>
              </a:ext>
            </a:extLst>
          </p:cNvPr>
          <p:cNvSpPr txBox="1">
            <a:spLocks noChangeArrowheads="1"/>
          </p:cNvSpPr>
          <p:nvPr/>
        </p:nvSpPr>
        <p:spPr bwMode="auto">
          <a:xfrm>
            <a:off x="7351713" y="39624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31</a:t>
            </a:r>
          </a:p>
        </p:txBody>
      </p:sp>
      <p:sp>
        <p:nvSpPr>
          <p:cNvPr id="69637" name="Text Box 49">
            <a:extLst>
              <a:ext uri="{FF2B5EF4-FFF2-40B4-BE49-F238E27FC236}">
                <a16:creationId xmlns:a16="http://schemas.microsoft.com/office/drawing/2014/main" id="{B8964CCB-7DA4-42FC-9F55-7DAA8E9B52DB}"/>
              </a:ext>
            </a:extLst>
          </p:cNvPr>
          <p:cNvSpPr txBox="1">
            <a:spLocks noChangeArrowheads="1"/>
          </p:cNvSpPr>
          <p:nvPr/>
        </p:nvSpPr>
        <p:spPr bwMode="auto">
          <a:xfrm>
            <a:off x="2514600" y="3429000"/>
            <a:ext cx="3381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69638" name="AutoShape 50">
            <a:extLst>
              <a:ext uri="{FF2B5EF4-FFF2-40B4-BE49-F238E27FC236}">
                <a16:creationId xmlns:a16="http://schemas.microsoft.com/office/drawing/2014/main" id="{D3919EF6-2884-4EAA-A419-BBF088DA13F9}"/>
              </a:ext>
            </a:extLst>
          </p:cNvPr>
          <p:cNvCxnSpPr>
            <a:cxnSpLocks noChangeShapeType="1"/>
            <a:stCxn id="69637" idx="3"/>
            <a:endCxn id="69639" idx="1"/>
          </p:cNvCxnSpPr>
          <p:nvPr/>
        </p:nvCxnSpPr>
        <p:spPr bwMode="auto">
          <a:xfrm>
            <a:off x="2852738" y="3659188"/>
            <a:ext cx="30956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39" name="Text Box 52">
            <a:extLst>
              <a:ext uri="{FF2B5EF4-FFF2-40B4-BE49-F238E27FC236}">
                <a16:creationId xmlns:a16="http://schemas.microsoft.com/office/drawing/2014/main" id="{64AD8335-30B6-4A31-A7D1-96B0BC8682C4}"/>
              </a:ext>
            </a:extLst>
          </p:cNvPr>
          <p:cNvSpPr txBox="1">
            <a:spLocks noChangeArrowheads="1"/>
          </p:cNvSpPr>
          <p:nvPr/>
        </p:nvSpPr>
        <p:spPr bwMode="auto">
          <a:xfrm>
            <a:off x="3162300" y="3429000"/>
            <a:ext cx="3381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a:t>
            </a:r>
          </a:p>
        </p:txBody>
      </p:sp>
      <p:cxnSp>
        <p:nvCxnSpPr>
          <p:cNvPr id="69640" name="AutoShape 53">
            <a:extLst>
              <a:ext uri="{FF2B5EF4-FFF2-40B4-BE49-F238E27FC236}">
                <a16:creationId xmlns:a16="http://schemas.microsoft.com/office/drawing/2014/main" id="{E022E667-C5A5-4498-898F-185B19066A0F}"/>
              </a:ext>
            </a:extLst>
          </p:cNvPr>
          <p:cNvCxnSpPr>
            <a:cxnSpLocks noChangeShapeType="1"/>
            <a:stCxn id="69639" idx="3"/>
            <a:endCxn id="69641" idx="1"/>
          </p:cNvCxnSpPr>
          <p:nvPr/>
        </p:nvCxnSpPr>
        <p:spPr bwMode="auto">
          <a:xfrm>
            <a:off x="3500438" y="3659188"/>
            <a:ext cx="3302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41" name="Text Box 55">
            <a:extLst>
              <a:ext uri="{FF2B5EF4-FFF2-40B4-BE49-F238E27FC236}">
                <a16:creationId xmlns:a16="http://schemas.microsoft.com/office/drawing/2014/main" id="{0C234D8D-AFCA-4E11-B9A0-62ECC8C1E9D4}"/>
              </a:ext>
            </a:extLst>
          </p:cNvPr>
          <p:cNvSpPr txBox="1">
            <a:spLocks noChangeArrowheads="1"/>
          </p:cNvSpPr>
          <p:nvPr/>
        </p:nvSpPr>
        <p:spPr bwMode="auto">
          <a:xfrm>
            <a:off x="3830638" y="3429000"/>
            <a:ext cx="33813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69642" name="AutoShape 56">
            <a:extLst>
              <a:ext uri="{FF2B5EF4-FFF2-40B4-BE49-F238E27FC236}">
                <a16:creationId xmlns:a16="http://schemas.microsoft.com/office/drawing/2014/main" id="{5017D4EC-0937-4B69-9BCD-73CF1CDCE79C}"/>
              </a:ext>
            </a:extLst>
          </p:cNvPr>
          <p:cNvCxnSpPr>
            <a:cxnSpLocks noChangeShapeType="1"/>
            <a:stCxn id="69641" idx="3"/>
            <a:endCxn id="69643" idx="1"/>
          </p:cNvCxnSpPr>
          <p:nvPr/>
        </p:nvCxnSpPr>
        <p:spPr bwMode="auto">
          <a:xfrm>
            <a:off x="4168775" y="3659188"/>
            <a:ext cx="2714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43" name="Text Box 58">
            <a:extLst>
              <a:ext uri="{FF2B5EF4-FFF2-40B4-BE49-F238E27FC236}">
                <a16:creationId xmlns:a16="http://schemas.microsoft.com/office/drawing/2014/main" id="{91880F67-421A-4865-B666-150666C111D5}"/>
              </a:ext>
            </a:extLst>
          </p:cNvPr>
          <p:cNvSpPr txBox="1">
            <a:spLocks noChangeArrowheads="1"/>
          </p:cNvSpPr>
          <p:nvPr/>
        </p:nvSpPr>
        <p:spPr bwMode="auto">
          <a:xfrm>
            <a:off x="4440238" y="34290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41</a:t>
            </a:r>
          </a:p>
        </p:txBody>
      </p:sp>
      <p:cxnSp>
        <p:nvCxnSpPr>
          <p:cNvPr id="69644" name="AutoShape 59">
            <a:extLst>
              <a:ext uri="{FF2B5EF4-FFF2-40B4-BE49-F238E27FC236}">
                <a16:creationId xmlns:a16="http://schemas.microsoft.com/office/drawing/2014/main" id="{DE308663-3AC6-49A9-8537-4CAFA96150F4}"/>
              </a:ext>
            </a:extLst>
          </p:cNvPr>
          <p:cNvCxnSpPr>
            <a:cxnSpLocks noChangeShapeType="1"/>
            <a:stCxn id="69643" idx="3"/>
            <a:endCxn id="69645" idx="1"/>
          </p:cNvCxnSpPr>
          <p:nvPr/>
        </p:nvCxnSpPr>
        <p:spPr bwMode="auto">
          <a:xfrm>
            <a:off x="4932363" y="3659188"/>
            <a:ext cx="2698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45" name="Text Box 61">
            <a:extLst>
              <a:ext uri="{FF2B5EF4-FFF2-40B4-BE49-F238E27FC236}">
                <a16:creationId xmlns:a16="http://schemas.microsoft.com/office/drawing/2014/main" id="{8EA44A9E-2BEC-4C7E-BED9-AF93CFEEDCC8}"/>
              </a:ext>
            </a:extLst>
          </p:cNvPr>
          <p:cNvSpPr txBox="1">
            <a:spLocks noChangeArrowheads="1"/>
          </p:cNvSpPr>
          <p:nvPr/>
        </p:nvSpPr>
        <p:spPr bwMode="auto">
          <a:xfrm>
            <a:off x="5202238" y="34290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48</a:t>
            </a:r>
          </a:p>
        </p:txBody>
      </p:sp>
      <p:cxnSp>
        <p:nvCxnSpPr>
          <p:cNvPr id="69646" name="AutoShape 62">
            <a:extLst>
              <a:ext uri="{FF2B5EF4-FFF2-40B4-BE49-F238E27FC236}">
                <a16:creationId xmlns:a16="http://schemas.microsoft.com/office/drawing/2014/main" id="{1C0F8855-129F-48B5-9474-D74A3ABD5195}"/>
              </a:ext>
            </a:extLst>
          </p:cNvPr>
          <p:cNvCxnSpPr>
            <a:cxnSpLocks noChangeShapeType="1"/>
            <a:stCxn id="69645" idx="3"/>
            <a:endCxn id="69647" idx="1"/>
          </p:cNvCxnSpPr>
          <p:nvPr/>
        </p:nvCxnSpPr>
        <p:spPr bwMode="auto">
          <a:xfrm>
            <a:off x="5694363" y="3659188"/>
            <a:ext cx="3460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47" name="Text Box 64">
            <a:extLst>
              <a:ext uri="{FF2B5EF4-FFF2-40B4-BE49-F238E27FC236}">
                <a16:creationId xmlns:a16="http://schemas.microsoft.com/office/drawing/2014/main" id="{CBA1F988-2036-43B7-A893-58CFDA5D2402}"/>
              </a:ext>
            </a:extLst>
          </p:cNvPr>
          <p:cNvSpPr txBox="1">
            <a:spLocks noChangeArrowheads="1"/>
          </p:cNvSpPr>
          <p:nvPr/>
        </p:nvSpPr>
        <p:spPr bwMode="auto">
          <a:xfrm>
            <a:off x="6040438" y="34290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64</a:t>
            </a:r>
          </a:p>
        </p:txBody>
      </p:sp>
      <p:cxnSp>
        <p:nvCxnSpPr>
          <p:cNvPr id="69648" name="AutoShape 65">
            <a:extLst>
              <a:ext uri="{FF2B5EF4-FFF2-40B4-BE49-F238E27FC236}">
                <a16:creationId xmlns:a16="http://schemas.microsoft.com/office/drawing/2014/main" id="{5904CC86-ECF9-42B6-839B-B3CDC8F283FD}"/>
              </a:ext>
            </a:extLst>
          </p:cNvPr>
          <p:cNvCxnSpPr>
            <a:cxnSpLocks noChangeShapeType="1"/>
            <a:stCxn id="69647" idx="3"/>
            <a:endCxn id="69635" idx="1"/>
          </p:cNvCxnSpPr>
          <p:nvPr/>
        </p:nvCxnSpPr>
        <p:spPr bwMode="auto">
          <a:xfrm>
            <a:off x="6532563" y="3659188"/>
            <a:ext cx="3460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49" name="Text Box 67">
            <a:extLst>
              <a:ext uri="{FF2B5EF4-FFF2-40B4-BE49-F238E27FC236}">
                <a16:creationId xmlns:a16="http://schemas.microsoft.com/office/drawing/2014/main" id="{95A5FB58-8502-4ACE-9E4C-08776076A47B}"/>
              </a:ext>
            </a:extLst>
          </p:cNvPr>
          <p:cNvSpPr txBox="1">
            <a:spLocks noChangeArrowheads="1"/>
          </p:cNvSpPr>
          <p:nvPr/>
        </p:nvSpPr>
        <p:spPr bwMode="auto">
          <a:xfrm>
            <a:off x="2535238" y="3962400"/>
            <a:ext cx="33813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a:t>
            </a:r>
          </a:p>
        </p:txBody>
      </p:sp>
      <p:cxnSp>
        <p:nvCxnSpPr>
          <p:cNvPr id="69650" name="AutoShape 68">
            <a:extLst>
              <a:ext uri="{FF2B5EF4-FFF2-40B4-BE49-F238E27FC236}">
                <a16:creationId xmlns:a16="http://schemas.microsoft.com/office/drawing/2014/main" id="{AA02C042-7FE3-4E63-A734-F2313FD78720}"/>
              </a:ext>
            </a:extLst>
          </p:cNvPr>
          <p:cNvCxnSpPr>
            <a:cxnSpLocks noChangeShapeType="1"/>
            <a:stCxn id="69649" idx="3"/>
            <a:endCxn id="69651" idx="1"/>
          </p:cNvCxnSpPr>
          <p:nvPr/>
        </p:nvCxnSpPr>
        <p:spPr bwMode="auto">
          <a:xfrm>
            <a:off x="2873375" y="4192588"/>
            <a:ext cx="3095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51" name="Text Box 70">
            <a:extLst>
              <a:ext uri="{FF2B5EF4-FFF2-40B4-BE49-F238E27FC236}">
                <a16:creationId xmlns:a16="http://schemas.microsoft.com/office/drawing/2014/main" id="{3B1EAA2C-3565-4A96-BBF4-B02A51BA1D39}"/>
              </a:ext>
            </a:extLst>
          </p:cNvPr>
          <p:cNvSpPr txBox="1">
            <a:spLocks noChangeArrowheads="1"/>
          </p:cNvSpPr>
          <p:nvPr/>
        </p:nvSpPr>
        <p:spPr bwMode="auto">
          <a:xfrm>
            <a:off x="3182938" y="3962400"/>
            <a:ext cx="33813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69652" name="AutoShape 71">
            <a:extLst>
              <a:ext uri="{FF2B5EF4-FFF2-40B4-BE49-F238E27FC236}">
                <a16:creationId xmlns:a16="http://schemas.microsoft.com/office/drawing/2014/main" id="{F5E2E757-7B15-4FB6-B5A3-5CEE45080EC2}"/>
              </a:ext>
            </a:extLst>
          </p:cNvPr>
          <p:cNvCxnSpPr>
            <a:cxnSpLocks noChangeShapeType="1"/>
            <a:stCxn id="69651" idx="3"/>
            <a:endCxn id="69653" idx="1"/>
          </p:cNvCxnSpPr>
          <p:nvPr/>
        </p:nvCxnSpPr>
        <p:spPr bwMode="auto">
          <a:xfrm>
            <a:off x="3521075" y="4192588"/>
            <a:ext cx="3095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53" name="Text Box 73">
            <a:extLst>
              <a:ext uri="{FF2B5EF4-FFF2-40B4-BE49-F238E27FC236}">
                <a16:creationId xmlns:a16="http://schemas.microsoft.com/office/drawing/2014/main" id="{E14EDFC7-3B11-4655-AF56-BBD5C772B7BF}"/>
              </a:ext>
            </a:extLst>
          </p:cNvPr>
          <p:cNvSpPr txBox="1">
            <a:spLocks noChangeArrowheads="1"/>
          </p:cNvSpPr>
          <p:nvPr/>
        </p:nvSpPr>
        <p:spPr bwMode="auto">
          <a:xfrm>
            <a:off x="3830638" y="3962400"/>
            <a:ext cx="33813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a:t>
            </a:r>
          </a:p>
        </p:txBody>
      </p:sp>
      <p:cxnSp>
        <p:nvCxnSpPr>
          <p:cNvPr id="69654" name="AutoShape 74">
            <a:extLst>
              <a:ext uri="{FF2B5EF4-FFF2-40B4-BE49-F238E27FC236}">
                <a16:creationId xmlns:a16="http://schemas.microsoft.com/office/drawing/2014/main" id="{88F9D683-96CB-428B-B14F-10CE6C261704}"/>
              </a:ext>
            </a:extLst>
          </p:cNvPr>
          <p:cNvCxnSpPr>
            <a:cxnSpLocks noChangeShapeType="1"/>
            <a:stCxn id="69653" idx="3"/>
            <a:endCxn id="69655" idx="1"/>
          </p:cNvCxnSpPr>
          <p:nvPr/>
        </p:nvCxnSpPr>
        <p:spPr bwMode="auto">
          <a:xfrm>
            <a:off x="4168775" y="4192588"/>
            <a:ext cx="2921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55" name="Text Box 76">
            <a:extLst>
              <a:ext uri="{FF2B5EF4-FFF2-40B4-BE49-F238E27FC236}">
                <a16:creationId xmlns:a16="http://schemas.microsoft.com/office/drawing/2014/main" id="{CC5971AF-550E-4B2C-BC39-F76F7499BDD6}"/>
              </a:ext>
            </a:extLst>
          </p:cNvPr>
          <p:cNvSpPr txBox="1">
            <a:spLocks noChangeArrowheads="1"/>
          </p:cNvSpPr>
          <p:nvPr/>
        </p:nvSpPr>
        <p:spPr bwMode="auto">
          <a:xfrm>
            <a:off x="4460875" y="3962400"/>
            <a:ext cx="3381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69656" name="AutoShape 77">
            <a:extLst>
              <a:ext uri="{FF2B5EF4-FFF2-40B4-BE49-F238E27FC236}">
                <a16:creationId xmlns:a16="http://schemas.microsoft.com/office/drawing/2014/main" id="{FBA63168-5E63-4196-8B09-51F1FF260D04}"/>
              </a:ext>
            </a:extLst>
          </p:cNvPr>
          <p:cNvCxnSpPr>
            <a:cxnSpLocks noChangeShapeType="1"/>
            <a:stCxn id="69655" idx="3"/>
            <a:endCxn id="69657" idx="1"/>
          </p:cNvCxnSpPr>
          <p:nvPr/>
        </p:nvCxnSpPr>
        <p:spPr bwMode="auto">
          <a:xfrm>
            <a:off x="4799013" y="4192588"/>
            <a:ext cx="268287"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57" name="Text Box 79">
            <a:extLst>
              <a:ext uri="{FF2B5EF4-FFF2-40B4-BE49-F238E27FC236}">
                <a16:creationId xmlns:a16="http://schemas.microsoft.com/office/drawing/2014/main" id="{A83B3D28-57E0-4D32-BF79-DDD6CCBE4D5E}"/>
              </a:ext>
            </a:extLst>
          </p:cNvPr>
          <p:cNvSpPr txBox="1">
            <a:spLocks noChangeArrowheads="1"/>
          </p:cNvSpPr>
          <p:nvPr/>
        </p:nvSpPr>
        <p:spPr bwMode="auto">
          <a:xfrm>
            <a:off x="5067300" y="3962400"/>
            <a:ext cx="48101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11</a:t>
            </a:r>
          </a:p>
        </p:txBody>
      </p:sp>
      <p:cxnSp>
        <p:nvCxnSpPr>
          <p:cNvPr id="69658" name="AutoShape 80">
            <a:extLst>
              <a:ext uri="{FF2B5EF4-FFF2-40B4-BE49-F238E27FC236}">
                <a16:creationId xmlns:a16="http://schemas.microsoft.com/office/drawing/2014/main" id="{E1D7FACC-CF70-401D-8BDB-B78DA441E3A4}"/>
              </a:ext>
            </a:extLst>
          </p:cNvPr>
          <p:cNvCxnSpPr>
            <a:cxnSpLocks noChangeShapeType="1"/>
            <a:stCxn id="69657" idx="3"/>
            <a:endCxn id="69659" idx="1"/>
          </p:cNvCxnSpPr>
          <p:nvPr/>
        </p:nvCxnSpPr>
        <p:spPr bwMode="auto">
          <a:xfrm>
            <a:off x="5548313" y="4192588"/>
            <a:ext cx="279400"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59" name="Text Box 82">
            <a:extLst>
              <a:ext uri="{FF2B5EF4-FFF2-40B4-BE49-F238E27FC236}">
                <a16:creationId xmlns:a16="http://schemas.microsoft.com/office/drawing/2014/main" id="{49626FDB-62FA-4464-A912-946AAACE75AD}"/>
              </a:ext>
            </a:extLst>
          </p:cNvPr>
          <p:cNvSpPr txBox="1">
            <a:spLocks noChangeArrowheads="1"/>
          </p:cNvSpPr>
          <p:nvPr/>
        </p:nvSpPr>
        <p:spPr bwMode="auto">
          <a:xfrm>
            <a:off x="5827713" y="3962400"/>
            <a:ext cx="5889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17</a:t>
            </a:r>
          </a:p>
        </p:txBody>
      </p:sp>
      <p:cxnSp>
        <p:nvCxnSpPr>
          <p:cNvPr id="69660" name="AutoShape 83">
            <a:extLst>
              <a:ext uri="{FF2B5EF4-FFF2-40B4-BE49-F238E27FC236}">
                <a16:creationId xmlns:a16="http://schemas.microsoft.com/office/drawing/2014/main" id="{1504F008-699E-44BB-8447-0BEAC8CD3D70}"/>
              </a:ext>
            </a:extLst>
          </p:cNvPr>
          <p:cNvCxnSpPr>
            <a:cxnSpLocks noChangeShapeType="1"/>
            <a:stCxn id="69659" idx="3"/>
            <a:endCxn id="69661" idx="1"/>
          </p:cNvCxnSpPr>
          <p:nvPr/>
        </p:nvCxnSpPr>
        <p:spPr bwMode="auto">
          <a:xfrm flipV="1">
            <a:off x="6416675" y="4192588"/>
            <a:ext cx="173038"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61" name="Text Box 85">
            <a:extLst>
              <a:ext uri="{FF2B5EF4-FFF2-40B4-BE49-F238E27FC236}">
                <a16:creationId xmlns:a16="http://schemas.microsoft.com/office/drawing/2014/main" id="{B525AB61-F193-46D5-A6C3-C70B64472521}"/>
              </a:ext>
            </a:extLst>
          </p:cNvPr>
          <p:cNvSpPr txBox="1">
            <a:spLocks noChangeArrowheads="1"/>
          </p:cNvSpPr>
          <p:nvPr/>
        </p:nvSpPr>
        <p:spPr bwMode="auto">
          <a:xfrm>
            <a:off x="6589713" y="39624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21</a:t>
            </a:r>
          </a:p>
        </p:txBody>
      </p:sp>
      <p:cxnSp>
        <p:nvCxnSpPr>
          <p:cNvPr id="69662" name="AutoShape 86">
            <a:extLst>
              <a:ext uri="{FF2B5EF4-FFF2-40B4-BE49-F238E27FC236}">
                <a16:creationId xmlns:a16="http://schemas.microsoft.com/office/drawing/2014/main" id="{DCD3B6B7-DABF-47A8-95DB-B74AFFDF4212}"/>
              </a:ext>
            </a:extLst>
          </p:cNvPr>
          <p:cNvCxnSpPr>
            <a:cxnSpLocks noChangeShapeType="1"/>
            <a:stCxn id="69661" idx="3"/>
            <a:endCxn id="69636" idx="1"/>
          </p:cNvCxnSpPr>
          <p:nvPr/>
        </p:nvCxnSpPr>
        <p:spPr bwMode="auto">
          <a:xfrm>
            <a:off x="7081838" y="4192588"/>
            <a:ext cx="26987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63" name="Text Box 88">
            <a:extLst>
              <a:ext uri="{FF2B5EF4-FFF2-40B4-BE49-F238E27FC236}">
                <a16:creationId xmlns:a16="http://schemas.microsoft.com/office/drawing/2014/main" id="{FB014AB8-38F4-49B2-B403-3859114C89FF}"/>
              </a:ext>
            </a:extLst>
          </p:cNvPr>
          <p:cNvSpPr txBox="1">
            <a:spLocks noChangeArrowheads="1"/>
          </p:cNvSpPr>
          <p:nvPr/>
        </p:nvSpPr>
        <p:spPr bwMode="auto">
          <a:xfrm>
            <a:off x="7772400" y="3429000"/>
            <a:ext cx="1058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Brutus</a:t>
            </a:r>
          </a:p>
        </p:txBody>
      </p:sp>
      <p:sp>
        <p:nvSpPr>
          <p:cNvPr id="69664" name="Text Box 89">
            <a:extLst>
              <a:ext uri="{FF2B5EF4-FFF2-40B4-BE49-F238E27FC236}">
                <a16:creationId xmlns:a16="http://schemas.microsoft.com/office/drawing/2014/main" id="{B76FBD65-D4E1-4B1F-970C-7FA7FD53A928}"/>
              </a:ext>
            </a:extLst>
          </p:cNvPr>
          <p:cNvSpPr txBox="1">
            <a:spLocks noChangeArrowheads="1"/>
          </p:cNvSpPr>
          <p:nvPr/>
        </p:nvSpPr>
        <p:spPr bwMode="auto">
          <a:xfrm>
            <a:off x="7848600" y="3962400"/>
            <a:ext cx="1074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Caesar</a:t>
            </a:r>
          </a:p>
        </p:txBody>
      </p:sp>
      <p:sp>
        <p:nvSpPr>
          <p:cNvPr id="69665" name="AutoShape 90">
            <a:extLst>
              <a:ext uri="{FF2B5EF4-FFF2-40B4-BE49-F238E27FC236}">
                <a16:creationId xmlns:a16="http://schemas.microsoft.com/office/drawing/2014/main" id="{ADAAFFD3-96C3-426A-B47B-4DD33504D7C1}"/>
              </a:ext>
            </a:extLst>
          </p:cNvPr>
          <p:cNvSpPr>
            <a:spLocks noChangeArrowheads="1"/>
          </p:cNvSpPr>
          <p:nvPr/>
        </p:nvSpPr>
        <p:spPr bwMode="auto">
          <a:xfrm rot="10800000">
            <a:off x="1765300" y="3498850"/>
            <a:ext cx="369888" cy="917575"/>
          </a:xfrm>
          <a:prstGeom prst="notchedRightArrow">
            <a:avLst>
              <a:gd name="adj1" fmla="val 50000"/>
              <a:gd name="adj2" fmla="val 50245"/>
            </a:avLst>
          </a:prstGeom>
          <a:solidFill>
            <a:srgbClr val="CC0000"/>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69666" name="Text Box 91">
            <a:extLst>
              <a:ext uri="{FF2B5EF4-FFF2-40B4-BE49-F238E27FC236}">
                <a16:creationId xmlns:a16="http://schemas.microsoft.com/office/drawing/2014/main" id="{E7AF1299-3931-454B-8521-ABABC83F2984}"/>
              </a:ext>
            </a:extLst>
          </p:cNvPr>
          <p:cNvSpPr txBox="1">
            <a:spLocks noChangeArrowheads="1"/>
          </p:cNvSpPr>
          <p:nvPr/>
        </p:nvSpPr>
        <p:spPr bwMode="auto">
          <a:xfrm>
            <a:off x="228600" y="3733800"/>
            <a:ext cx="3381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69667" name="AutoShape 93">
            <a:extLst>
              <a:ext uri="{FF2B5EF4-FFF2-40B4-BE49-F238E27FC236}">
                <a16:creationId xmlns:a16="http://schemas.microsoft.com/office/drawing/2014/main" id="{C1466A59-3C18-4A40-982E-3D9EBC1ABF37}"/>
              </a:ext>
            </a:extLst>
          </p:cNvPr>
          <p:cNvCxnSpPr>
            <a:cxnSpLocks noChangeShapeType="1"/>
            <a:stCxn id="69666" idx="3"/>
          </p:cNvCxnSpPr>
          <p:nvPr/>
        </p:nvCxnSpPr>
        <p:spPr bwMode="auto">
          <a:xfrm>
            <a:off x="566738" y="3963988"/>
            <a:ext cx="309562"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9668" name="Text Box 94">
            <a:extLst>
              <a:ext uri="{FF2B5EF4-FFF2-40B4-BE49-F238E27FC236}">
                <a16:creationId xmlns:a16="http://schemas.microsoft.com/office/drawing/2014/main" id="{C965C69E-D533-484E-9CEE-157499BE6AA0}"/>
              </a:ext>
            </a:extLst>
          </p:cNvPr>
          <p:cNvSpPr txBox="1">
            <a:spLocks noChangeArrowheads="1"/>
          </p:cNvSpPr>
          <p:nvPr/>
        </p:nvSpPr>
        <p:spPr bwMode="auto">
          <a:xfrm>
            <a:off x="855663" y="3743325"/>
            <a:ext cx="338137"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sp>
        <p:nvSpPr>
          <p:cNvPr id="69669" name="Text Box 95">
            <a:extLst>
              <a:ext uri="{FF2B5EF4-FFF2-40B4-BE49-F238E27FC236}">
                <a16:creationId xmlns:a16="http://schemas.microsoft.com/office/drawing/2014/main" id="{90B834F0-960D-4257-9AF1-6BC6D3C43EC5}"/>
              </a:ext>
            </a:extLst>
          </p:cNvPr>
          <p:cNvSpPr txBox="1">
            <a:spLocks noChangeArrowheads="1"/>
          </p:cNvSpPr>
          <p:nvPr/>
        </p:nvSpPr>
        <p:spPr bwMode="auto">
          <a:xfrm>
            <a:off x="381000" y="4800600"/>
            <a:ext cx="8024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solidFill>
                  <a:srgbClr val="A50021"/>
                </a:solidFill>
                <a:ea typeface="Arial Unicode MS" panose="020B0604020202020204" pitchFamily="34" charset="-128"/>
              </a:rPr>
              <a:t>两个表长度为</a:t>
            </a:r>
            <a:r>
              <a:rPr lang="en-US" altLang="zh-CN" sz="2400" i="1">
                <a:solidFill>
                  <a:srgbClr val="A50021"/>
                </a:solidFill>
                <a:ea typeface="Arial Unicode MS" panose="020B0604020202020204" pitchFamily="34" charset="-128"/>
              </a:rPr>
              <a:t>m</a:t>
            </a:r>
            <a:r>
              <a:rPr lang="zh-CN" altLang="en-US" sz="2400">
                <a:solidFill>
                  <a:srgbClr val="A50021"/>
                </a:solidFill>
                <a:ea typeface="Arial Unicode MS" panose="020B0604020202020204" pitchFamily="34" charset="-128"/>
              </a:rPr>
              <a:t>和</a:t>
            </a:r>
            <a:r>
              <a:rPr lang="en-US" altLang="zh-CN" sz="2400" i="1">
                <a:solidFill>
                  <a:srgbClr val="A50021"/>
                </a:solidFill>
                <a:ea typeface="Arial Unicode MS" panose="020B0604020202020204" pitchFamily="34" charset="-128"/>
              </a:rPr>
              <a:t>n</a:t>
            </a:r>
            <a:r>
              <a:rPr lang="zh-CN" altLang="en-US" sz="2400">
                <a:solidFill>
                  <a:srgbClr val="A50021"/>
                </a:solidFill>
                <a:ea typeface="Arial Unicode MS" panose="020B0604020202020204" pitchFamily="34" charset="-128"/>
              </a:rPr>
              <a:t>的话，上述合并时间复杂度为</a:t>
            </a:r>
            <a:r>
              <a:rPr lang="en-US" altLang="zh-CN" sz="2400">
                <a:solidFill>
                  <a:srgbClr val="A50021"/>
                </a:solidFill>
                <a:ea typeface="Arial Unicode MS" panose="020B0604020202020204" pitchFamily="34" charset="-128"/>
              </a:rPr>
              <a:t> O(</a:t>
            </a:r>
            <a:r>
              <a:rPr lang="en-US" altLang="zh-CN" sz="2400" i="1">
                <a:solidFill>
                  <a:srgbClr val="A50021"/>
                </a:solidFill>
                <a:ea typeface="Arial Unicode MS" panose="020B0604020202020204" pitchFamily="34" charset="-128"/>
              </a:rPr>
              <a:t>m+n</a:t>
            </a:r>
            <a:r>
              <a:rPr lang="en-US" altLang="zh-CN" sz="2400">
                <a:solidFill>
                  <a:srgbClr val="A50021"/>
                </a:solidFill>
                <a:ea typeface="Arial Unicode MS" panose="020B0604020202020204" pitchFamily="34" charset="-128"/>
              </a:rPr>
              <a:t>)</a:t>
            </a:r>
          </a:p>
          <a:p>
            <a:pPr eaLnBrk="1" hangingPunct="1">
              <a:spcBef>
                <a:spcPct val="0"/>
              </a:spcBef>
              <a:buClrTx/>
              <a:buFontTx/>
              <a:buNone/>
            </a:pPr>
            <a:endParaRPr lang="en-US" altLang="zh-CN" sz="2400">
              <a:solidFill>
                <a:srgbClr val="A50021"/>
              </a:solidFill>
              <a:ea typeface="Arial Unicode MS" panose="020B0604020202020204" pitchFamily="34" charset="-128"/>
            </a:endParaRPr>
          </a:p>
        </p:txBody>
      </p:sp>
      <p:sp>
        <p:nvSpPr>
          <p:cNvPr id="1264736" name="Text Box 96">
            <a:extLst>
              <a:ext uri="{FF2B5EF4-FFF2-40B4-BE49-F238E27FC236}">
                <a16:creationId xmlns:a16="http://schemas.microsoft.com/office/drawing/2014/main" id="{875BA983-FCE5-46A0-8C86-6C682A544888}"/>
              </a:ext>
            </a:extLst>
          </p:cNvPr>
          <p:cNvSpPr txBox="1">
            <a:spLocks noChangeArrowheads="1"/>
          </p:cNvSpPr>
          <p:nvPr/>
        </p:nvSpPr>
        <p:spPr bwMode="auto">
          <a:xfrm>
            <a:off x="762000" y="571500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能否做得更好？答案是可以</a:t>
            </a:r>
            <a:r>
              <a:rPr lang="en-US" altLang="zh-CN" sz="2400">
                <a:ea typeface="Arial Unicode MS" panose="020B0604020202020204" pitchFamily="34" charset="-128"/>
              </a:rPr>
              <a:t>(</a:t>
            </a:r>
            <a:r>
              <a:rPr lang="zh-CN" altLang="en-US" sz="2400">
                <a:ea typeface="Arial Unicode MS" panose="020B0604020202020204" pitchFamily="34" charset="-128"/>
              </a:rPr>
              <a:t>如果索引不常变化的话</a:t>
            </a:r>
            <a:r>
              <a:rPr lang="en-US" altLang="zh-CN" sz="2400">
                <a:ea typeface="Arial Unicode MS" panose="020B060402020202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4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7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83CBC267-9A85-47B3-89F0-0818E9E069B8}"/>
              </a:ext>
            </a:extLst>
          </p:cNvPr>
          <p:cNvSpPr>
            <a:spLocks noGrp="1"/>
          </p:cNvSpPr>
          <p:nvPr>
            <p:ph type="title"/>
          </p:nvPr>
        </p:nvSpPr>
        <p:spPr/>
        <p:txBody>
          <a:bodyPr/>
          <a:lstStyle/>
          <a:p>
            <a:pPr eaLnBrk="1" hangingPunct="1"/>
            <a:r>
              <a:rPr lang="zh-CN" altLang="en-US" sz="3600"/>
              <a:t>索引构建时为倒排记录表增加跳表指针</a:t>
            </a:r>
            <a:endParaRPr lang="en-US" altLang="zh-CN" sz="3600"/>
          </a:p>
        </p:txBody>
      </p:sp>
      <p:sp>
        <p:nvSpPr>
          <p:cNvPr id="70658" name="Rectangle 75">
            <a:extLst>
              <a:ext uri="{FF2B5EF4-FFF2-40B4-BE49-F238E27FC236}">
                <a16:creationId xmlns:a16="http://schemas.microsoft.com/office/drawing/2014/main" id="{3D7E4072-7076-4F33-A717-4F95E6CE8FDE}"/>
              </a:ext>
            </a:extLst>
          </p:cNvPr>
          <p:cNvSpPr>
            <a:spLocks noGrp="1"/>
          </p:cNvSpPr>
          <p:nvPr>
            <p:ph idx="1"/>
          </p:nvPr>
        </p:nvSpPr>
        <p:spPr/>
        <p:txBody>
          <a:bodyPr/>
          <a:lstStyle/>
          <a:p>
            <a:pPr eaLnBrk="1" hangingPunct="1"/>
            <a:r>
              <a:rPr lang="zh-CN" altLang="en-US">
                <a:ea typeface="宋体" panose="02010600030101010101" pitchFamily="2" charset="-122"/>
              </a:rPr>
              <a:t>为什么可以加快速度</a:t>
            </a:r>
            <a:r>
              <a:rPr lang="en-US" altLang="zh-CN">
                <a:ea typeface="宋体" panose="02010600030101010101" pitchFamily="2" charset="-122"/>
              </a:rPr>
              <a:t>?</a:t>
            </a:r>
          </a:p>
          <a:p>
            <a:pPr lvl="1" eaLnBrk="1" hangingPunct="1"/>
            <a:r>
              <a:rPr lang="zh-CN" altLang="en-US">
                <a:ea typeface="宋体" panose="02010600030101010101" pitchFamily="2" charset="-122"/>
              </a:rPr>
              <a:t>可以跳过那些不可能的检索结果</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如何做</a:t>
            </a:r>
            <a:r>
              <a:rPr lang="en-US" altLang="zh-CN">
                <a:ea typeface="宋体" panose="02010600030101010101" pitchFamily="2" charset="-122"/>
              </a:rPr>
              <a:t>?</a:t>
            </a:r>
            <a:r>
              <a:rPr lang="zh-CN" altLang="en-US">
                <a:ea typeface="宋体" panose="02010600030101010101" pitchFamily="2" charset="-122"/>
              </a:rPr>
              <a:t>也就是在什么地方加跳表指针</a:t>
            </a:r>
            <a:r>
              <a:rPr lang="en-US" altLang="zh-CN">
                <a:ea typeface="宋体" panose="02010600030101010101" pitchFamily="2" charset="-122"/>
              </a:rPr>
              <a:t>?</a:t>
            </a:r>
          </a:p>
        </p:txBody>
      </p:sp>
      <p:grpSp>
        <p:nvGrpSpPr>
          <p:cNvPr id="70659" name="Group 68">
            <a:extLst>
              <a:ext uri="{FF2B5EF4-FFF2-40B4-BE49-F238E27FC236}">
                <a16:creationId xmlns:a16="http://schemas.microsoft.com/office/drawing/2014/main" id="{2888C235-583A-4F09-BABC-42D0823EEB09}"/>
              </a:ext>
            </a:extLst>
          </p:cNvPr>
          <p:cNvGrpSpPr>
            <a:grpSpLocks/>
          </p:cNvGrpSpPr>
          <p:nvPr/>
        </p:nvGrpSpPr>
        <p:grpSpPr bwMode="auto">
          <a:xfrm>
            <a:off x="1447800" y="2879725"/>
            <a:ext cx="5010150" cy="468313"/>
            <a:chOff x="912" y="1292"/>
            <a:chExt cx="3156" cy="295"/>
          </a:xfrm>
        </p:grpSpPr>
        <p:sp>
          <p:nvSpPr>
            <p:cNvPr id="70689" name="Text Box 18">
              <a:extLst>
                <a:ext uri="{FF2B5EF4-FFF2-40B4-BE49-F238E27FC236}">
                  <a16:creationId xmlns:a16="http://schemas.microsoft.com/office/drawing/2014/main" id="{88A3CBED-018B-48AD-A888-366AA5397872}"/>
                </a:ext>
              </a:extLst>
            </p:cNvPr>
            <p:cNvSpPr txBox="1">
              <a:spLocks noChangeArrowheads="1"/>
            </p:cNvSpPr>
            <p:nvPr/>
          </p:nvSpPr>
          <p:spPr bwMode="auto">
            <a:xfrm>
              <a:off x="3661" y="1296"/>
              <a:ext cx="40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128</a:t>
              </a:r>
            </a:p>
          </p:txBody>
        </p:sp>
        <p:grpSp>
          <p:nvGrpSpPr>
            <p:cNvPr id="70690" name="Group 19">
              <a:extLst>
                <a:ext uri="{FF2B5EF4-FFF2-40B4-BE49-F238E27FC236}">
                  <a16:creationId xmlns:a16="http://schemas.microsoft.com/office/drawing/2014/main" id="{F7FDC377-3DCE-4E92-9BC3-ED59D73C78CC}"/>
                </a:ext>
              </a:extLst>
            </p:cNvPr>
            <p:cNvGrpSpPr>
              <a:grpSpLocks/>
            </p:cNvGrpSpPr>
            <p:nvPr/>
          </p:nvGrpSpPr>
          <p:grpSpPr bwMode="auto">
            <a:xfrm>
              <a:off x="912" y="1296"/>
              <a:ext cx="408" cy="291"/>
              <a:chOff x="1584" y="3162"/>
              <a:chExt cx="408" cy="291"/>
            </a:xfrm>
          </p:grpSpPr>
          <p:sp>
            <p:nvSpPr>
              <p:cNvPr id="70709" name="Text Box 20">
                <a:extLst>
                  <a:ext uri="{FF2B5EF4-FFF2-40B4-BE49-F238E27FC236}">
                    <a16:creationId xmlns:a16="http://schemas.microsoft.com/office/drawing/2014/main" id="{77A56FE2-1EE3-4745-90F2-7A1CD2BF624B}"/>
                  </a:ext>
                </a:extLst>
              </p:cNvPr>
              <p:cNvSpPr txBox="1">
                <a:spLocks noChangeArrowheads="1"/>
              </p:cNvSpPr>
              <p:nvPr/>
            </p:nvSpPr>
            <p:spPr bwMode="auto">
              <a:xfrm>
                <a:off x="1584"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70710" name="AutoShape 21">
                <a:extLst>
                  <a:ext uri="{FF2B5EF4-FFF2-40B4-BE49-F238E27FC236}">
                    <a16:creationId xmlns:a16="http://schemas.microsoft.com/office/drawing/2014/main" id="{25D7C545-54F8-42B3-9ABA-8E2F30EF3890}"/>
                  </a:ext>
                </a:extLst>
              </p:cNvPr>
              <p:cNvCxnSpPr>
                <a:cxnSpLocks noChangeShapeType="1"/>
                <a:stCxn id="70709" idx="3"/>
                <a:endCxn id="70707" idx="1"/>
              </p:cNvCxnSpPr>
              <p:nvPr/>
            </p:nvCxnSpPr>
            <p:spPr bwMode="auto">
              <a:xfrm>
                <a:off x="1797" y="3307"/>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1" name="Group 22">
              <a:extLst>
                <a:ext uri="{FF2B5EF4-FFF2-40B4-BE49-F238E27FC236}">
                  <a16:creationId xmlns:a16="http://schemas.microsoft.com/office/drawing/2014/main" id="{702ED0EA-6001-4BE6-8F56-6E3906E4F1A0}"/>
                </a:ext>
              </a:extLst>
            </p:cNvPr>
            <p:cNvGrpSpPr>
              <a:grpSpLocks/>
            </p:cNvGrpSpPr>
            <p:nvPr/>
          </p:nvGrpSpPr>
          <p:grpSpPr bwMode="auto">
            <a:xfrm>
              <a:off x="1320" y="1296"/>
              <a:ext cx="421" cy="291"/>
              <a:chOff x="1992" y="3162"/>
              <a:chExt cx="421" cy="291"/>
            </a:xfrm>
          </p:grpSpPr>
          <p:sp>
            <p:nvSpPr>
              <p:cNvPr id="70707" name="Text Box 23">
                <a:extLst>
                  <a:ext uri="{FF2B5EF4-FFF2-40B4-BE49-F238E27FC236}">
                    <a16:creationId xmlns:a16="http://schemas.microsoft.com/office/drawing/2014/main" id="{BF076B25-DF82-4D55-B0E0-8CE6912FD221}"/>
                  </a:ext>
                </a:extLst>
              </p:cNvPr>
              <p:cNvSpPr txBox="1">
                <a:spLocks noChangeArrowheads="1"/>
              </p:cNvSpPr>
              <p:nvPr/>
            </p:nvSpPr>
            <p:spPr bwMode="auto">
              <a:xfrm>
                <a:off x="1992"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a:t>
                </a:r>
              </a:p>
            </p:txBody>
          </p:sp>
          <p:cxnSp>
            <p:nvCxnSpPr>
              <p:cNvPr id="70708" name="AutoShape 24">
                <a:extLst>
                  <a:ext uri="{FF2B5EF4-FFF2-40B4-BE49-F238E27FC236}">
                    <a16:creationId xmlns:a16="http://schemas.microsoft.com/office/drawing/2014/main" id="{AF250E64-3930-4E16-BBCD-728EAE4B1412}"/>
                  </a:ext>
                </a:extLst>
              </p:cNvPr>
              <p:cNvCxnSpPr>
                <a:cxnSpLocks noChangeShapeType="1"/>
                <a:stCxn id="70707" idx="3"/>
                <a:endCxn id="70705" idx="1"/>
              </p:cNvCxnSpPr>
              <p:nvPr/>
            </p:nvCxnSpPr>
            <p:spPr bwMode="auto">
              <a:xfrm>
                <a:off x="2205" y="3307"/>
                <a:ext cx="20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2" name="Group 25">
              <a:extLst>
                <a:ext uri="{FF2B5EF4-FFF2-40B4-BE49-F238E27FC236}">
                  <a16:creationId xmlns:a16="http://schemas.microsoft.com/office/drawing/2014/main" id="{84BC4B2D-4AAA-40A9-A200-2BD2DE0670A7}"/>
                </a:ext>
              </a:extLst>
            </p:cNvPr>
            <p:cNvGrpSpPr>
              <a:grpSpLocks/>
            </p:cNvGrpSpPr>
            <p:nvPr/>
          </p:nvGrpSpPr>
          <p:grpSpPr bwMode="auto">
            <a:xfrm>
              <a:off x="1741" y="1296"/>
              <a:ext cx="384" cy="291"/>
              <a:chOff x="2413" y="3162"/>
              <a:chExt cx="384" cy="291"/>
            </a:xfrm>
          </p:grpSpPr>
          <p:sp>
            <p:nvSpPr>
              <p:cNvPr id="70705" name="Text Box 26">
                <a:extLst>
                  <a:ext uri="{FF2B5EF4-FFF2-40B4-BE49-F238E27FC236}">
                    <a16:creationId xmlns:a16="http://schemas.microsoft.com/office/drawing/2014/main" id="{185DA978-845F-4D76-B918-A807A3497F98}"/>
                  </a:ext>
                </a:extLst>
              </p:cNvPr>
              <p:cNvSpPr txBox="1">
                <a:spLocks noChangeArrowheads="1"/>
              </p:cNvSpPr>
              <p:nvPr/>
            </p:nvSpPr>
            <p:spPr bwMode="auto">
              <a:xfrm>
                <a:off x="2413"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70706" name="AutoShape 27">
                <a:extLst>
                  <a:ext uri="{FF2B5EF4-FFF2-40B4-BE49-F238E27FC236}">
                    <a16:creationId xmlns:a16="http://schemas.microsoft.com/office/drawing/2014/main" id="{2673DDB0-3539-424B-9026-593420446148}"/>
                  </a:ext>
                </a:extLst>
              </p:cNvPr>
              <p:cNvCxnSpPr>
                <a:cxnSpLocks noChangeShapeType="1"/>
                <a:stCxn id="70705" idx="3"/>
                <a:endCxn id="70703" idx="1"/>
              </p:cNvCxnSpPr>
              <p:nvPr/>
            </p:nvCxnSpPr>
            <p:spPr bwMode="auto">
              <a:xfrm>
                <a:off x="2626" y="3307"/>
                <a:ext cx="171"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3" name="Group 28">
              <a:extLst>
                <a:ext uri="{FF2B5EF4-FFF2-40B4-BE49-F238E27FC236}">
                  <a16:creationId xmlns:a16="http://schemas.microsoft.com/office/drawing/2014/main" id="{F3B3BB5A-33A5-49E5-B13E-6966E08455D6}"/>
                </a:ext>
              </a:extLst>
            </p:cNvPr>
            <p:cNvGrpSpPr>
              <a:grpSpLocks/>
            </p:cNvGrpSpPr>
            <p:nvPr/>
          </p:nvGrpSpPr>
          <p:grpSpPr bwMode="auto">
            <a:xfrm>
              <a:off x="2125" y="1296"/>
              <a:ext cx="480" cy="291"/>
              <a:chOff x="2797" y="3162"/>
              <a:chExt cx="480" cy="291"/>
            </a:xfrm>
          </p:grpSpPr>
          <p:sp>
            <p:nvSpPr>
              <p:cNvPr id="70703" name="Text Box 29">
                <a:extLst>
                  <a:ext uri="{FF2B5EF4-FFF2-40B4-BE49-F238E27FC236}">
                    <a16:creationId xmlns:a16="http://schemas.microsoft.com/office/drawing/2014/main" id="{03BD6E6D-0E87-45A3-A64F-A8CD58FFFC5D}"/>
                  </a:ext>
                </a:extLst>
              </p:cNvPr>
              <p:cNvSpPr txBox="1">
                <a:spLocks noChangeArrowheads="1"/>
              </p:cNvSpPr>
              <p:nvPr/>
            </p:nvSpPr>
            <p:spPr bwMode="auto">
              <a:xfrm>
                <a:off x="279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41</a:t>
                </a:r>
              </a:p>
            </p:txBody>
          </p:sp>
          <p:cxnSp>
            <p:nvCxnSpPr>
              <p:cNvPr id="70704" name="AutoShape 30">
                <a:extLst>
                  <a:ext uri="{FF2B5EF4-FFF2-40B4-BE49-F238E27FC236}">
                    <a16:creationId xmlns:a16="http://schemas.microsoft.com/office/drawing/2014/main" id="{997D5B52-A623-456C-B49A-BDA42AD6F5B7}"/>
                  </a:ext>
                </a:extLst>
              </p:cNvPr>
              <p:cNvCxnSpPr>
                <a:cxnSpLocks noChangeShapeType="1"/>
                <a:stCxn id="70703" idx="3"/>
                <a:endCxn id="70701" idx="1"/>
              </p:cNvCxnSpPr>
              <p:nvPr/>
            </p:nvCxnSpPr>
            <p:spPr bwMode="auto">
              <a:xfrm>
                <a:off x="3107" y="3307"/>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4" name="Group 31">
              <a:extLst>
                <a:ext uri="{FF2B5EF4-FFF2-40B4-BE49-F238E27FC236}">
                  <a16:creationId xmlns:a16="http://schemas.microsoft.com/office/drawing/2014/main" id="{992598F0-C611-48D2-9F58-AC9F50B2DEC7}"/>
                </a:ext>
              </a:extLst>
            </p:cNvPr>
            <p:cNvGrpSpPr>
              <a:grpSpLocks/>
            </p:cNvGrpSpPr>
            <p:nvPr/>
          </p:nvGrpSpPr>
          <p:grpSpPr bwMode="auto">
            <a:xfrm>
              <a:off x="2605" y="1296"/>
              <a:ext cx="528" cy="291"/>
              <a:chOff x="3277" y="3162"/>
              <a:chExt cx="528" cy="291"/>
            </a:xfrm>
          </p:grpSpPr>
          <p:sp>
            <p:nvSpPr>
              <p:cNvPr id="70701" name="Text Box 32">
                <a:extLst>
                  <a:ext uri="{FF2B5EF4-FFF2-40B4-BE49-F238E27FC236}">
                    <a16:creationId xmlns:a16="http://schemas.microsoft.com/office/drawing/2014/main" id="{097CE731-2F9F-48B1-A259-1598B5E6B7EE}"/>
                  </a:ext>
                </a:extLst>
              </p:cNvPr>
              <p:cNvSpPr txBox="1">
                <a:spLocks noChangeArrowheads="1"/>
              </p:cNvSpPr>
              <p:nvPr/>
            </p:nvSpPr>
            <p:spPr bwMode="auto">
              <a:xfrm>
                <a:off x="327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48</a:t>
                </a:r>
              </a:p>
            </p:txBody>
          </p:sp>
          <p:cxnSp>
            <p:nvCxnSpPr>
              <p:cNvPr id="70702" name="AutoShape 33">
                <a:extLst>
                  <a:ext uri="{FF2B5EF4-FFF2-40B4-BE49-F238E27FC236}">
                    <a16:creationId xmlns:a16="http://schemas.microsoft.com/office/drawing/2014/main" id="{A4109B6B-E1B4-4552-A5B3-2C0CF20D111B}"/>
                  </a:ext>
                </a:extLst>
              </p:cNvPr>
              <p:cNvCxnSpPr>
                <a:cxnSpLocks noChangeShapeType="1"/>
                <a:stCxn id="70701" idx="3"/>
                <a:endCxn id="70699" idx="1"/>
              </p:cNvCxnSpPr>
              <p:nvPr/>
            </p:nvCxnSpPr>
            <p:spPr bwMode="auto">
              <a:xfrm>
                <a:off x="3587"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5" name="Group 34">
              <a:extLst>
                <a:ext uri="{FF2B5EF4-FFF2-40B4-BE49-F238E27FC236}">
                  <a16:creationId xmlns:a16="http://schemas.microsoft.com/office/drawing/2014/main" id="{AB82D14F-59C1-4024-AE54-B98D58A23BC7}"/>
                </a:ext>
              </a:extLst>
            </p:cNvPr>
            <p:cNvGrpSpPr>
              <a:grpSpLocks/>
            </p:cNvGrpSpPr>
            <p:nvPr/>
          </p:nvGrpSpPr>
          <p:grpSpPr bwMode="auto">
            <a:xfrm>
              <a:off x="3133" y="1296"/>
              <a:ext cx="528" cy="291"/>
              <a:chOff x="3805" y="3162"/>
              <a:chExt cx="528" cy="291"/>
            </a:xfrm>
          </p:grpSpPr>
          <p:sp>
            <p:nvSpPr>
              <p:cNvPr id="70699" name="Text Box 35">
                <a:extLst>
                  <a:ext uri="{FF2B5EF4-FFF2-40B4-BE49-F238E27FC236}">
                    <a16:creationId xmlns:a16="http://schemas.microsoft.com/office/drawing/2014/main" id="{FAA6BC74-B602-4BE2-8CEB-164F9B7FE299}"/>
                  </a:ext>
                </a:extLst>
              </p:cNvPr>
              <p:cNvSpPr txBox="1">
                <a:spLocks noChangeArrowheads="1"/>
              </p:cNvSpPr>
              <p:nvPr/>
            </p:nvSpPr>
            <p:spPr bwMode="auto">
              <a:xfrm>
                <a:off x="3805"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64</a:t>
                </a:r>
              </a:p>
            </p:txBody>
          </p:sp>
          <p:cxnSp>
            <p:nvCxnSpPr>
              <p:cNvPr id="70700" name="AutoShape 36">
                <a:extLst>
                  <a:ext uri="{FF2B5EF4-FFF2-40B4-BE49-F238E27FC236}">
                    <a16:creationId xmlns:a16="http://schemas.microsoft.com/office/drawing/2014/main" id="{041F8849-A53B-4E1D-AFA1-5CAAE48A0455}"/>
                  </a:ext>
                </a:extLst>
              </p:cNvPr>
              <p:cNvCxnSpPr>
                <a:cxnSpLocks noChangeShapeType="1"/>
                <a:stCxn id="70699" idx="3"/>
                <a:endCxn id="70689" idx="1"/>
              </p:cNvCxnSpPr>
              <p:nvPr/>
            </p:nvCxnSpPr>
            <p:spPr bwMode="auto">
              <a:xfrm>
                <a:off x="4115"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96" name="Group 39">
              <a:extLst>
                <a:ext uri="{FF2B5EF4-FFF2-40B4-BE49-F238E27FC236}">
                  <a16:creationId xmlns:a16="http://schemas.microsoft.com/office/drawing/2014/main" id="{B7A2F44F-6CD5-4672-A7B9-BBAD893626AB}"/>
                </a:ext>
              </a:extLst>
            </p:cNvPr>
            <p:cNvGrpSpPr>
              <a:grpSpLocks/>
            </p:cNvGrpSpPr>
            <p:nvPr/>
          </p:nvGrpSpPr>
          <p:grpSpPr bwMode="auto">
            <a:xfrm>
              <a:off x="1022" y="1292"/>
              <a:ext cx="2846" cy="8"/>
              <a:chOff x="1214" y="1814"/>
              <a:chExt cx="2846" cy="8"/>
            </a:xfrm>
          </p:grpSpPr>
          <p:cxnSp>
            <p:nvCxnSpPr>
              <p:cNvPr id="70697" name="AutoShape 37">
                <a:extLst>
                  <a:ext uri="{FF2B5EF4-FFF2-40B4-BE49-F238E27FC236}">
                    <a16:creationId xmlns:a16="http://schemas.microsoft.com/office/drawing/2014/main" id="{36512CD4-F0DF-4A55-B37F-3FD35476758E}"/>
                  </a:ext>
                </a:extLst>
              </p:cNvPr>
              <p:cNvCxnSpPr>
                <a:cxnSpLocks noChangeShapeType="1"/>
                <a:stCxn id="70709" idx="0"/>
                <a:endCxn id="70703" idx="0"/>
              </p:cNvCxnSpPr>
              <p:nvPr/>
            </p:nvCxnSpPr>
            <p:spPr bwMode="auto">
              <a:xfrm rot="5400000" flipH="1" flipV="1">
                <a:off x="1841" y="1187"/>
                <a:ext cx="8" cy="126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70698" name="AutoShape 38">
                <a:extLst>
                  <a:ext uri="{FF2B5EF4-FFF2-40B4-BE49-F238E27FC236}">
                    <a16:creationId xmlns:a16="http://schemas.microsoft.com/office/drawing/2014/main" id="{52E3B40E-6D83-494E-B394-6F79F3AAA16F}"/>
                  </a:ext>
                </a:extLst>
              </p:cNvPr>
              <p:cNvCxnSpPr>
                <a:cxnSpLocks noChangeShapeType="1"/>
                <a:stCxn id="70703" idx="0"/>
                <a:endCxn id="70689" idx="0"/>
              </p:cNvCxnSpPr>
              <p:nvPr/>
            </p:nvCxnSpPr>
            <p:spPr bwMode="auto">
              <a:xfrm rot="5400000" flipH="1" flipV="1">
                <a:off x="3264" y="1026"/>
                <a:ext cx="8" cy="1584"/>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grpSp>
      <p:sp>
        <p:nvSpPr>
          <p:cNvPr id="70660" name="Text Box 40">
            <a:extLst>
              <a:ext uri="{FF2B5EF4-FFF2-40B4-BE49-F238E27FC236}">
                <a16:creationId xmlns:a16="http://schemas.microsoft.com/office/drawing/2014/main" id="{F1562BD9-F906-4C10-8BF6-447CD2A7B533}"/>
              </a:ext>
            </a:extLst>
          </p:cNvPr>
          <p:cNvSpPr txBox="1">
            <a:spLocks noChangeArrowheads="1"/>
          </p:cNvSpPr>
          <p:nvPr/>
        </p:nvSpPr>
        <p:spPr bwMode="auto">
          <a:xfrm>
            <a:off x="6356350" y="4638675"/>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31</a:t>
            </a:r>
          </a:p>
        </p:txBody>
      </p:sp>
      <p:grpSp>
        <p:nvGrpSpPr>
          <p:cNvPr id="70661" name="Group 41">
            <a:extLst>
              <a:ext uri="{FF2B5EF4-FFF2-40B4-BE49-F238E27FC236}">
                <a16:creationId xmlns:a16="http://schemas.microsoft.com/office/drawing/2014/main" id="{6C9D635D-177E-4360-B239-F7D35C0BC98A}"/>
              </a:ext>
            </a:extLst>
          </p:cNvPr>
          <p:cNvGrpSpPr>
            <a:grpSpLocks/>
          </p:cNvGrpSpPr>
          <p:nvPr/>
        </p:nvGrpSpPr>
        <p:grpSpPr bwMode="auto">
          <a:xfrm>
            <a:off x="1479550" y="4638675"/>
            <a:ext cx="647700" cy="461963"/>
            <a:chOff x="1597" y="3498"/>
            <a:chExt cx="408" cy="291"/>
          </a:xfrm>
        </p:grpSpPr>
        <p:sp>
          <p:nvSpPr>
            <p:cNvPr id="70687" name="Text Box 42">
              <a:extLst>
                <a:ext uri="{FF2B5EF4-FFF2-40B4-BE49-F238E27FC236}">
                  <a16:creationId xmlns:a16="http://schemas.microsoft.com/office/drawing/2014/main" id="{85A965F6-6F99-4D6C-8E68-435EC78672C8}"/>
                </a:ext>
              </a:extLst>
            </p:cNvPr>
            <p:cNvSpPr txBox="1">
              <a:spLocks noChangeArrowheads="1"/>
            </p:cNvSpPr>
            <p:nvPr/>
          </p:nvSpPr>
          <p:spPr bwMode="auto">
            <a:xfrm>
              <a:off x="1597"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a:t>
              </a:r>
            </a:p>
          </p:txBody>
        </p:sp>
        <p:cxnSp>
          <p:nvCxnSpPr>
            <p:cNvPr id="70688" name="AutoShape 43">
              <a:extLst>
                <a:ext uri="{FF2B5EF4-FFF2-40B4-BE49-F238E27FC236}">
                  <a16:creationId xmlns:a16="http://schemas.microsoft.com/office/drawing/2014/main" id="{8B67D9F6-04DF-49DB-A731-D74EDC92761B}"/>
                </a:ext>
              </a:extLst>
            </p:cNvPr>
            <p:cNvCxnSpPr>
              <a:cxnSpLocks noChangeShapeType="1"/>
              <a:stCxn id="70687" idx="3"/>
              <a:endCxn id="70685" idx="1"/>
            </p:cNvCxnSpPr>
            <p:nvPr/>
          </p:nvCxnSpPr>
          <p:spPr bwMode="auto">
            <a:xfrm>
              <a:off x="1810"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2" name="Group 44">
            <a:extLst>
              <a:ext uri="{FF2B5EF4-FFF2-40B4-BE49-F238E27FC236}">
                <a16:creationId xmlns:a16="http://schemas.microsoft.com/office/drawing/2014/main" id="{E058BE00-A247-4200-B686-110ECB9C7DE2}"/>
              </a:ext>
            </a:extLst>
          </p:cNvPr>
          <p:cNvGrpSpPr>
            <a:grpSpLocks/>
          </p:cNvGrpSpPr>
          <p:nvPr/>
        </p:nvGrpSpPr>
        <p:grpSpPr bwMode="auto">
          <a:xfrm>
            <a:off x="2127250" y="4638675"/>
            <a:ext cx="647700" cy="461963"/>
            <a:chOff x="2005" y="3498"/>
            <a:chExt cx="408" cy="291"/>
          </a:xfrm>
        </p:grpSpPr>
        <p:sp>
          <p:nvSpPr>
            <p:cNvPr id="70685" name="Text Box 45">
              <a:extLst>
                <a:ext uri="{FF2B5EF4-FFF2-40B4-BE49-F238E27FC236}">
                  <a16:creationId xmlns:a16="http://schemas.microsoft.com/office/drawing/2014/main" id="{F82E02B2-980B-49B0-A34E-EF7AADFAE520}"/>
                </a:ext>
              </a:extLst>
            </p:cNvPr>
            <p:cNvSpPr txBox="1">
              <a:spLocks noChangeArrowheads="1"/>
            </p:cNvSpPr>
            <p:nvPr/>
          </p:nvSpPr>
          <p:spPr bwMode="auto">
            <a:xfrm>
              <a:off x="2005"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70686" name="AutoShape 46">
              <a:extLst>
                <a:ext uri="{FF2B5EF4-FFF2-40B4-BE49-F238E27FC236}">
                  <a16:creationId xmlns:a16="http://schemas.microsoft.com/office/drawing/2014/main" id="{5019C20E-C72C-4503-8112-DF4AEFF152E5}"/>
                </a:ext>
              </a:extLst>
            </p:cNvPr>
            <p:cNvCxnSpPr>
              <a:cxnSpLocks noChangeShapeType="1"/>
              <a:stCxn id="70685" idx="3"/>
              <a:endCxn id="70683" idx="1"/>
            </p:cNvCxnSpPr>
            <p:nvPr/>
          </p:nvCxnSpPr>
          <p:spPr bwMode="auto">
            <a:xfrm>
              <a:off x="2218"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3" name="Group 47">
            <a:extLst>
              <a:ext uri="{FF2B5EF4-FFF2-40B4-BE49-F238E27FC236}">
                <a16:creationId xmlns:a16="http://schemas.microsoft.com/office/drawing/2014/main" id="{610F60F9-3195-4A23-87AB-54BE1FD08F2A}"/>
              </a:ext>
            </a:extLst>
          </p:cNvPr>
          <p:cNvGrpSpPr>
            <a:grpSpLocks/>
          </p:cNvGrpSpPr>
          <p:nvPr/>
        </p:nvGrpSpPr>
        <p:grpSpPr bwMode="auto">
          <a:xfrm>
            <a:off x="2774950" y="4638675"/>
            <a:ext cx="630238" cy="461963"/>
            <a:chOff x="2413" y="3498"/>
            <a:chExt cx="397" cy="291"/>
          </a:xfrm>
        </p:grpSpPr>
        <p:sp>
          <p:nvSpPr>
            <p:cNvPr id="70683" name="Text Box 48">
              <a:extLst>
                <a:ext uri="{FF2B5EF4-FFF2-40B4-BE49-F238E27FC236}">
                  <a16:creationId xmlns:a16="http://schemas.microsoft.com/office/drawing/2014/main" id="{CBC7577A-1A12-4142-9FDF-89B31EAD6D22}"/>
                </a:ext>
              </a:extLst>
            </p:cNvPr>
            <p:cNvSpPr txBox="1">
              <a:spLocks noChangeArrowheads="1"/>
            </p:cNvSpPr>
            <p:nvPr/>
          </p:nvSpPr>
          <p:spPr bwMode="auto">
            <a:xfrm>
              <a:off x="2413"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a:t>
              </a:r>
            </a:p>
          </p:txBody>
        </p:sp>
        <p:cxnSp>
          <p:nvCxnSpPr>
            <p:cNvPr id="70684" name="AutoShape 49">
              <a:extLst>
                <a:ext uri="{FF2B5EF4-FFF2-40B4-BE49-F238E27FC236}">
                  <a16:creationId xmlns:a16="http://schemas.microsoft.com/office/drawing/2014/main" id="{9E33A9B5-4718-40D8-B185-1FBF42E332F7}"/>
                </a:ext>
              </a:extLst>
            </p:cNvPr>
            <p:cNvCxnSpPr>
              <a:cxnSpLocks noChangeShapeType="1"/>
              <a:stCxn id="70683" idx="3"/>
              <a:endCxn id="70681" idx="1"/>
            </p:cNvCxnSpPr>
            <p:nvPr/>
          </p:nvCxnSpPr>
          <p:spPr bwMode="auto">
            <a:xfrm>
              <a:off x="2626" y="3643"/>
              <a:ext cx="18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4" name="Group 50">
            <a:extLst>
              <a:ext uri="{FF2B5EF4-FFF2-40B4-BE49-F238E27FC236}">
                <a16:creationId xmlns:a16="http://schemas.microsoft.com/office/drawing/2014/main" id="{7E63C891-2DA9-402B-BCC0-3BED066355BD}"/>
              </a:ext>
            </a:extLst>
          </p:cNvPr>
          <p:cNvGrpSpPr>
            <a:grpSpLocks/>
          </p:cNvGrpSpPr>
          <p:nvPr/>
        </p:nvGrpSpPr>
        <p:grpSpPr bwMode="auto">
          <a:xfrm>
            <a:off x="3405188" y="4638675"/>
            <a:ext cx="557212" cy="461963"/>
            <a:chOff x="2810" y="3498"/>
            <a:chExt cx="351" cy="291"/>
          </a:xfrm>
        </p:grpSpPr>
        <p:sp>
          <p:nvSpPr>
            <p:cNvPr id="70681" name="Text Box 51">
              <a:extLst>
                <a:ext uri="{FF2B5EF4-FFF2-40B4-BE49-F238E27FC236}">
                  <a16:creationId xmlns:a16="http://schemas.microsoft.com/office/drawing/2014/main" id="{EB7DFFC9-B5B2-4160-AC0C-4FED7422FCDF}"/>
                </a:ext>
              </a:extLst>
            </p:cNvPr>
            <p:cNvSpPr txBox="1">
              <a:spLocks noChangeArrowheads="1"/>
            </p:cNvSpPr>
            <p:nvPr/>
          </p:nvSpPr>
          <p:spPr bwMode="auto">
            <a:xfrm>
              <a:off x="2810"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70682" name="AutoShape 52">
              <a:extLst>
                <a:ext uri="{FF2B5EF4-FFF2-40B4-BE49-F238E27FC236}">
                  <a16:creationId xmlns:a16="http://schemas.microsoft.com/office/drawing/2014/main" id="{1634F746-E6C7-4482-9939-AB796661BC23}"/>
                </a:ext>
              </a:extLst>
            </p:cNvPr>
            <p:cNvCxnSpPr>
              <a:cxnSpLocks noChangeShapeType="1"/>
              <a:stCxn id="70681" idx="3"/>
              <a:endCxn id="70679" idx="1"/>
            </p:cNvCxnSpPr>
            <p:nvPr/>
          </p:nvCxnSpPr>
          <p:spPr bwMode="auto">
            <a:xfrm>
              <a:off x="3023" y="3643"/>
              <a:ext cx="1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5" name="Group 53">
            <a:extLst>
              <a:ext uri="{FF2B5EF4-FFF2-40B4-BE49-F238E27FC236}">
                <a16:creationId xmlns:a16="http://schemas.microsoft.com/office/drawing/2014/main" id="{85C95EAE-0A33-44B8-A410-917CBBE9F13C}"/>
              </a:ext>
            </a:extLst>
          </p:cNvPr>
          <p:cNvGrpSpPr>
            <a:grpSpLocks/>
          </p:cNvGrpSpPr>
          <p:nvPr/>
        </p:nvGrpSpPr>
        <p:grpSpPr bwMode="auto">
          <a:xfrm>
            <a:off x="3962400" y="4638675"/>
            <a:ext cx="869950" cy="461963"/>
            <a:chOff x="3161" y="3498"/>
            <a:chExt cx="548" cy="291"/>
          </a:xfrm>
        </p:grpSpPr>
        <p:sp>
          <p:nvSpPr>
            <p:cNvPr id="70679" name="Text Box 54">
              <a:extLst>
                <a:ext uri="{FF2B5EF4-FFF2-40B4-BE49-F238E27FC236}">
                  <a16:creationId xmlns:a16="http://schemas.microsoft.com/office/drawing/2014/main" id="{DBF97A57-EC72-4A1A-8EA3-D26ECC1F7990}"/>
                </a:ext>
              </a:extLst>
            </p:cNvPr>
            <p:cNvSpPr txBox="1">
              <a:spLocks noChangeArrowheads="1"/>
            </p:cNvSpPr>
            <p:nvPr/>
          </p:nvSpPr>
          <p:spPr bwMode="auto">
            <a:xfrm>
              <a:off x="3161" y="3498"/>
              <a:ext cx="38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11</a:t>
              </a:r>
            </a:p>
          </p:txBody>
        </p:sp>
        <p:cxnSp>
          <p:nvCxnSpPr>
            <p:cNvPr id="70680" name="AutoShape 55">
              <a:extLst>
                <a:ext uri="{FF2B5EF4-FFF2-40B4-BE49-F238E27FC236}">
                  <a16:creationId xmlns:a16="http://schemas.microsoft.com/office/drawing/2014/main" id="{DAF6F082-F27E-4926-A3D8-9F98D8F5BC0E}"/>
                </a:ext>
              </a:extLst>
            </p:cNvPr>
            <p:cNvCxnSpPr>
              <a:cxnSpLocks noChangeShapeType="1"/>
              <a:stCxn id="70679" idx="3"/>
              <a:endCxn id="70677" idx="1"/>
            </p:cNvCxnSpPr>
            <p:nvPr/>
          </p:nvCxnSpPr>
          <p:spPr bwMode="auto">
            <a:xfrm>
              <a:off x="3545" y="3644"/>
              <a:ext cx="16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6" name="Group 56">
            <a:extLst>
              <a:ext uri="{FF2B5EF4-FFF2-40B4-BE49-F238E27FC236}">
                <a16:creationId xmlns:a16="http://schemas.microsoft.com/office/drawing/2014/main" id="{244BFEEF-1B0D-4B2B-BFC7-D9E37CD641A9}"/>
              </a:ext>
            </a:extLst>
          </p:cNvPr>
          <p:cNvGrpSpPr>
            <a:grpSpLocks/>
          </p:cNvGrpSpPr>
          <p:nvPr/>
        </p:nvGrpSpPr>
        <p:grpSpPr bwMode="auto">
          <a:xfrm>
            <a:off x="4832350" y="4638675"/>
            <a:ext cx="762000" cy="466725"/>
            <a:chOff x="3565" y="2496"/>
            <a:chExt cx="480" cy="294"/>
          </a:xfrm>
        </p:grpSpPr>
        <p:sp>
          <p:nvSpPr>
            <p:cNvPr id="70677" name="Text Box 57">
              <a:extLst>
                <a:ext uri="{FF2B5EF4-FFF2-40B4-BE49-F238E27FC236}">
                  <a16:creationId xmlns:a16="http://schemas.microsoft.com/office/drawing/2014/main" id="{72D7FBE7-8069-4257-80AB-C2C044354C5D}"/>
                </a:ext>
              </a:extLst>
            </p:cNvPr>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17</a:t>
              </a:r>
            </a:p>
          </p:txBody>
        </p:sp>
        <p:cxnSp>
          <p:nvCxnSpPr>
            <p:cNvPr id="70678" name="AutoShape 58">
              <a:extLst>
                <a:ext uri="{FF2B5EF4-FFF2-40B4-BE49-F238E27FC236}">
                  <a16:creationId xmlns:a16="http://schemas.microsoft.com/office/drawing/2014/main" id="{12758351-804C-4A8F-95BC-E9166DC34B84}"/>
                </a:ext>
              </a:extLst>
            </p:cNvPr>
            <p:cNvCxnSpPr>
              <a:cxnSpLocks noChangeShapeType="1"/>
              <a:stCxn id="70677" idx="3"/>
              <a:endCxn id="70675" idx="1"/>
            </p:cNvCxnSpPr>
            <p:nvPr/>
          </p:nvCxnSpPr>
          <p:spPr bwMode="auto">
            <a:xfrm flipV="1">
              <a:off x="3936" y="2641"/>
              <a:ext cx="1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7" name="Group 59">
            <a:extLst>
              <a:ext uri="{FF2B5EF4-FFF2-40B4-BE49-F238E27FC236}">
                <a16:creationId xmlns:a16="http://schemas.microsoft.com/office/drawing/2014/main" id="{7E28354F-CCAB-404D-9D1E-58751AF688DA}"/>
              </a:ext>
            </a:extLst>
          </p:cNvPr>
          <p:cNvGrpSpPr>
            <a:grpSpLocks/>
          </p:cNvGrpSpPr>
          <p:nvPr/>
        </p:nvGrpSpPr>
        <p:grpSpPr bwMode="auto">
          <a:xfrm>
            <a:off x="5594350" y="4638675"/>
            <a:ext cx="762000" cy="461963"/>
            <a:chOff x="4045" y="3498"/>
            <a:chExt cx="480" cy="291"/>
          </a:xfrm>
        </p:grpSpPr>
        <p:sp>
          <p:nvSpPr>
            <p:cNvPr id="70675" name="Text Box 60">
              <a:extLst>
                <a:ext uri="{FF2B5EF4-FFF2-40B4-BE49-F238E27FC236}">
                  <a16:creationId xmlns:a16="http://schemas.microsoft.com/office/drawing/2014/main" id="{DD35855D-F8A2-4512-85CA-ADDD21D54142}"/>
                </a:ext>
              </a:extLst>
            </p:cNvPr>
            <p:cNvSpPr txBox="1">
              <a:spLocks noChangeArrowheads="1"/>
            </p:cNvSpPr>
            <p:nvPr/>
          </p:nvSpPr>
          <p:spPr bwMode="auto">
            <a:xfrm>
              <a:off x="4045" y="3498"/>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21</a:t>
              </a:r>
            </a:p>
          </p:txBody>
        </p:sp>
        <p:cxnSp>
          <p:nvCxnSpPr>
            <p:cNvPr id="70676" name="AutoShape 61">
              <a:extLst>
                <a:ext uri="{FF2B5EF4-FFF2-40B4-BE49-F238E27FC236}">
                  <a16:creationId xmlns:a16="http://schemas.microsoft.com/office/drawing/2014/main" id="{51658C9C-07AC-4572-8025-773E6A4FB273}"/>
                </a:ext>
              </a:extLst>
            </p:cNvPr>
            <p:cNvCxnSpPr>
              <a:cxnSpLocks noChangeShapeType="1"/>
              <a:stCxn id="70675" idx="3"/>
              <a:endCxn id="70660" idx="1"/>
            </p:cNvCxnSpPr>
            <p:nvPr/>
          </p:nvCxnSpPr>
          <p:spPr bwMode="auto">
            <a:xfrm>
              <a:off x="4355" y="3643"/>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0668" name="Group 67">
            <a:extLst>
              <a:ext uri="{FF2B5EF4-FFF2-40B4-BE49-F238E27FC236}">
                <a16:creationId xmlns:a16="http://schemas.microsoft.com/office/drawing/2014/main" id="{8D80B0F9-A40E-458E-B626-2FBA74358D6E}"/>
              </a:ext>
            </a:extLst>
          </p:cNvPr>
          <p:cNvGrpSpPr>
            <a:grpSpLocks/>
          </p:cNvGrpSpPr>
          <p:nvPr/>
        </p:nvGrpSpPr>
        <p:grpSpPr bwMode="auto">
          <a:xfrm>
            <a:off x="1654175" y="4632325"/>
            <a:ext cx="4954588" cy="12700"/>
            <a:chOff x="1042" y="1964"/>
            <a:chExt cx="3121" cy="8"/>
          </a:xfrm>
        </p:grpSpPr>
        <p:cxnSp>
          <p:nvCxnSpPr>
            <p:cNvPr id="70673" name="AutoShape 65">
              <a:extLst>
                <a:ext uri="{FF2B5EF4-FFF2-40B4-BE49-F238E27FC236}">
                  <a16:creationId xmlns:a16="http://schemas.microsoft.com/office/drawing/2014/main" id="{FF7A85DC-3154-410C-9C58-1A3C78C4C1D5}"/>
                </a:ext>
              </a:extLst>
            </p:cNvPr>
            <p:cNvCxnSpPr>
              <a:cxnSpLocks noChangeShapeType="1"/>
              <a:stCxn id="70687" idx="0"/>
              <a:endCxn id="70679" idx="0"/>
            </p:cNvCxnSpPr>
            <p:nvPr/>
          </p:nvCxnSpPr>
          <p:spPr bwMode="auto">
            <a:xfrm rot="5400000" flipH="1" flipV="1">
              <a:off x="1863" y="1143"/>
              <a:ext cx="8" cy="1649"/>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70674" name="AutoShape 66">
              <a:extLst>
                <a:ext uri="{FF2B5EF4-FFF2-40B4-BE49-F238E27FC236}">
                  <a16:creationId xmlns:a16="http://schemas.microsoft.com/office/drawing/2014/main" id="{76643143-6DA9-4F86-910D-81CED121481D}"/>
                </a:ext>
              </a:extLst>
            </p:cNvPr>
            <p:cNvCxnSpPr>
              <a:cxnSpLocks noChangeShapeType="1"/>
              <a:stCxn id="70679" idx="0"/>
              <a:endCxn id="70660" idx="0"/>
            </p:cNvCxnSpPr>
            <p:nvPr/>
          </p:nvCxnSpPr>
          <p:spPr bwMode="auto">
            <a:xfrm rot="5400000" flipH="1" flipV="1">
              <a:off x="3424" y="1232"/>
              <a:ext cx="8" cy="147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70669" name="Text Box 70">
            <a:extLst>
              <a:ext uri="{FF2B5EF4-FFF2-40B4-BE49-F238E27FC236}">
                <a16:creationId xmlns:a16="http://schemas.microsoft.com/office/drawing/2014/main" id="{FC7EF19C-8D99-403B-9665-CB13A70289ED}"/>
              </a:ext>
            </a:extLst>
          </p:cNvPr>
          <p:cNvSpPr txBox="1">
            <a:spLocks noChangeArrowheads="1"/>
          </p:cNvSpPr>
          <p:nvPr/>
        </p:nvSpPr>
        <p:spPr bwMode="auto">
          <a:xfrm>
            <a:off x="4251325" y="42672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31</a:t>
            </a:r>
          </a:p>
        </p:txBody>
      </p:sp>
      <p:sp>
        <p:nvSpPr>
          <p:cNvPr id="70670" name="Text Box 71">
            <a:extLst>
              <a:ext uri="{FF2B5EF4-FFF2-40B4-BE49-F238E27FC236}">
                <a16:creationId xmlns:a16="http://schemas.microsoft.com/office/drawing/2014/main" id="{7DDECFE7-7D34-49A5-8AF7-58F4EDB74F08}"/>
              </a:ext>
            </a:extLst>
          </p:cNvPr>
          <p:cNvSpPr txBox="1">
            <a:spLocks noChangeArrowheads="1"/>
          </p:cNvSpPr>
          <p:nvPr/>
        </p:nvSpPr>
        <p:spPr bwMode="auto">
          <a:xfrm>
            <a:off x="1628775" y="4318000"/>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11</a:t>
            </a:r>
          </a:p>
        </p:txBody>
      </p:sp>
      <p:sp>
        <p:nvSpPr>
          <p:cNvPr id="70671" name="Text Box 72">
            <a:extLst>
              <a:ext uri="{FF2B5EF4-FFF2-40B4-BE49-F238E27FC236}">
                <a16:creationId xmlns:a16="http://schemas.microsoft.com/office/drawing/2014/main" id="{441DC77B-C2C5-4382-8EE7-40F1DD33B7F0}"/>
              </a:ext>
            </a:extLst>
          </p:cNvPr>
          <p:cNvSpPr txBox="1">
            <a:spLocks noChangeArrowheads="1"/>
          </p:cNvSpPr>
          <p:nvPr/>
        </p:nvSpPr>
        <p:spPr bwMode="auto">
          <a:xfrm>
            <a:off x="1628775" y="25050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41</a:t>
            </a:r>
          </a:p>
        </p:txBody>
      </p:sp>
      <p:sp>
        <p:nvSpPr>
          <p:cNvPr id="70672" name="Text Box 73">
            <a:extLst>
              <a:ext uri="{FF2B5EF4-FFF2-40B4-BE49-F238E27FC236}">
                <a16:creationId xmlns:a16="http://schemas.microsoft.com/office/drawing/2014/main" id="{55AC921F-C0DC-488C-B879-216F8EDD0B39}"/>
              </a:ext>
            </a:extLst>
          </p:cNvPr>
          <p:cNvSpPr txBox="1">
            <a:spLocks noChangeArrowheads="1"/>
          </p:cNvSpPr>
          <p:nvPr/>
        </p:nvSpPr>
        <p:spPr bwMode="auto">
          <a:xfrm>
            <a:off x="3657600" y="248920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128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9ED28EB-0291-4B68-A130-D108F49EF865}"/>
              </a:ext>
            </a:extLst>
          </p:cNvPr>
          <p:cNvSpPr>
            <a:spLocks noGrp="1"/>
          </p:cNvSpPr>
          <p:nvPr>
            <p:ph type="title"/>
          </p:nvPr>
        </p:nvSpPr>
        <p:spPr/>
        <p:txBody>
          <a:bodyPr/>
          <a:lstStyle/>
          <a:p>
            <a:pPr eaLnBrk="1" hangingPunct="1"/>
            <a:r>
              <a:rPr lang="zh-CN" altLang="en-US"/>
              <a:t>基于跳表指针的查询处理</a:t>
            </a:r>
            <a:endParaRPr lang="en-US" altLang="zh-CN"/>
          </a:p>
        </p:txBody>
      </p:sp>
      <p:sp>
        <p:nvSpPr>
          <p:cNvPr id="71682" name="Text Box 5">
            <a:extLst>
              <a:ext uri="{FF2B5EF4-FFF2-40B4-BE49-F238E27FC236}">
                <a16:creationId xmlns:a16="http://schemas.microsoft.com/office/drawing/2014/main" id="{2AFE94A7-74FF-49B9-9559-DFE3050FE554}"/>
              </a:ext>
            </a:extLst>
          </p:cNvPr>
          <p:cNvSpPr txBox="1">
            <a:spLocks noChangeArrowheads="1"/>
          </p:cNvSpPr>
          <p:nvPr/>
        </p:nvSpPr>
        <p:spPr bwMode="auto">
          <a:xfrm>
            <a:off x="5811838" y="2057400"/>
            <a:ext cx="646112"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128</a:t>
            </a:r>
          </a:p>
        </p:txBody>
      </p:sp>
      <p:grpSp>
        <p:nvGrpSpPr>
          <p:cNvPr id="71683" name="Group 6">
            <a:extLst>
              <a:ext uri="{FF2B5EF4-FFF2-40B4-BE49-F238E27FC236}">
                <a16:creationId xmlns:a16="http://schemas.microsoft.com/office/drawing/2014/main" id="{84EB8FDD-42D8-4EA8-844B-C6B47AFC31A1}"/>
              </a:ext>
            </a:extLst>
          </p:cNvPr>
          <p:cNvGrpSpPr>
            <a:grpSpLocks/>
          </p:cNvGrpSpPr>
          <p:nvPr/>
        </p:nvGrpSpPr>
        <p:grpSpPr bwMode="auto">
          <a:xfrm>
            <a:off x="1447800" y="2057400"/>
            <a:ext cx="647700" cy="461963"/>
            <a:chOff x="1584" y="3162"/>
            <a:chExt cx="408" cy="291"/>
          </a:xfrm>
        </p:grpSpPr>
        <p:sp>
          <p:nvSpPr>
            <p:cNvPr id="71742" name="Text Box 7">
              <a:extLst>
                <a:ext uri="{FF2B5EF4-FFF2-40B4-BE49-F238E27FC236}">
                  <a16:creationId xmlns:a16="http://schemas.microsoft.com/office/drawing/2014/main" id="{B1209A32-8B31-490B-921F-2A1598D9293A}"/>
                </a:ext>
              </a:extLst>
            </p:cNvPr>
            <p:cNvSpPr txBox="1">
              <a:spLocks noChangeArrowheads="1"/>
            </p:cNvSpPr>
            <p:nvPr/>
          </p:nvSpPr>
          <p:spPr bwMode="auto">
            <a:xfrm>
              <a:off x="1584"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71743" name="AutoShape 8">
              <a:extLst>
                <a:ext uri="{FF2B5EF4-FFF2-40B4-BE49-F238E27FC236}">
                  <a16:creationId xmlns:a16="http://schemas.microsoft.com/office/drawing/2014/main" id="{CD431C27-6010-498E-8AE8-5C25FE1ECB48}"/>
                </a:ext>
              </a:extLst>
            </p:cNvPr>
            <p:cNvCxnSpPr>
              <a:cxnSpLocks noChangeShapeType="1"/>
              <a:stCxn id="71742" idx="3"/>
              <a:endCxn id="71740" idx="1"/>
            </p:cNvCxnSpPr>
            <p:nvPr/>
          </p:nvCxnSpPr>
          <p:spPr bwMode="auto">
            <a:xfrm>
              <a:off x="1797" y="3307"/>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4" name="Group 9">
            <a:extLst>
              <a:ext uri="{FF2B5EF4-FFF2-40B4-BE49-F238E27FC236}">
                <a16:creationId xmlns:a16="http://schemas.microsoft.com/office/drawing/2014/main" id="{3F7E5E8D-C48A-45C6-BFBB-B10E8F326724}"/>
              </a:ext>
            </a:extLst>
          </p:cNvPr>
          <p:cNvGrpSpPr>
            <a:grpSpLocks/>
          </p:cNvGrpSpPr>
          <p:nvPr/>
        </p:nvGrpSpPr>
        <p:grpSpPr bwMode="auto">
          <a:xfrm>
            <a:off x="2095500" y="2057400"/>
            <a:ext cx="668338" cy="461963"/>
            <a:chOff x="1992" y="3162"/>
            <a:chExt cx="421" cy="291"/>
          </a:xfrm>
        </p:grpSpPr>
        <p:sp>
          <p:nvSpPr>
            <p:cNvPr id="71740" name="Text Box 10">
              <a:extLst>
                <a:ext uri="{FF2B5EF4-FFF2-40B4-BE49-F238E27FC236}">
                  <a16:creationId xmlns:a16="http://schemas.microsoft.com/office/drawing/2014/main" id="{EF37F285-B412-408C-B8F4-03960527EC86}"/>
                </a:ext>
              </a:extLst>
            </p:cNvPr>
            <p:cNvSpPr txBox="1">
              <a:spLocks noChangeArrowheads="1"/>
            </p:cNvSpPr>
            <p:nvPr/>
          </p:nvSpPr>
          <p:spPr bwMode="auto">
            <a:xfrm>
              <a:off x="1992"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a:t>
              </a:r>
            </a:p>
          </p:txBody>
        </p:sp>
        <p:cxnSp>
          <p:nvCxnSpPr>
            <p:cNvPr id="71741" name="AutoShape 11">
              <a:extLst>
                <a:ext uri="{FF2B5EF4-FFF2-40B4-BE49-F238E27FC236}">
                  <a16:creationId xmlns:a16="http://schemas.microsoft.com/office/drawing/2014/main" id="{65E3ECC7-F2D8-4301-A5E6-3519E8A2FA94}"/>
                </a:ext>
              </a:extLst>
            </p:cNvPr>
            <p:cNvCxnSpPr>
              <a:cxnSpLocks noChangeShapeType="1"/>
              <a:stCxn id="71740" idx="3"/>
              <a:endCxn id="71738" idx="1"/>
            </p:cNvCxnSpPr>
            <p:nvPr/>
          </p:nvCxnSpPr>
          <p:spPr bwMode="auto">
            <a:xfrm>
              <a:off x="2205" y="3307"/>
              <a:ext cx="20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5" name="Group 12">
            <a:extLst>
              <a:ext uri="{FF2B5EF4-FFF2-40B4-BE49-F238E27FC236}">
                <a16:creationId xmlns:a16="http://schemas.microsoft.com/office/drawing/2014/main" id="{C7875CAC-DC58-42EE-A3E8-39D53C0B4592}"/>
              </a:ext>
            </a:extLst>
          </p:cNvPr>
          <p:cNvGrpSpPr>
            <a:grpSpLocks/>
          </p:cNvGrpSpPr>
          <p:nvPr/>
        </p:nvGrpSpPr>
        <p:grpSpPr bwMode="auto">
          <a:xfrm>
            <a:off x="2763838" y="2057400"/>
            <a:ext cx="609600" cy="461963"/>
            <a:chOff x="2413" y="3162"/>
            <a:chExt cx="384" cy="291"/>
          </a:xfrm>
        </p:grpSpPr>
        <p:sp>
          <p:nvSpPr>
            <p:cNvPr id="71738" name="Text Box 13">
              <a:extLst>
                <a:ext uri="{FF2B5EF4-FFF2-40B4-BE49-F238E27FC236}">
                  <a16:creationId xmlns:a16="http://schemas.microsoft.com/office/drawing/2014/main" id="{E0AE8E2F-E924-422E-BB88-030C7947E905}"/>
                </a:ext>
              </a:extLst>
            </p:cNvPr>
            <p:cNvSpPr txBox="1">
              <a:spLocks noChangeArrowheads="1"/>
            </p:cNvSpPr>
            <p:nvPr/>
          </p:nvSpPr>
          <p:spPr bwMode="auto">
            <a:xfrm>
              <a:off x="2413" y="3162"/>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71739" name="AutoShape 14">
              <a:extLst>
                <a:ext uri="{FF2B5EF4-FFF2-40B4-BE49-F238E27FC236}">
                  <a16:creationId xmlns:a16="http://schemas.microsoft.com/office/drawing/2014/main" id="{3265FE96-9D4B-46EF-8BF2-C9D647B80DE7}"/>
                </a:ext>
              </a:extLst>
            </p:cNvPr>
            <p:cNvCxnSpPr>
              <a:cxnSpLocks noChangeShapeType="1"/>
              <a:stCxn id="71738" idx="3"/>
              <a:endCxn id="71736" idx="1"/>
            </p:cNvCxnSpPr>
            <p:nvPr/>
          </p:nvCxnSpPr>
          <p:spPr bwMode="auto">
            <a:xfrm>
              <a:off x="2626" y="3307"/>
              <a:ext cx="171"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6" name="Group 15">
            <a:extLst>
              <a:ext uri="{FF2B5EF4-FFF2-40B4-BE49-F238E27FC236}">
                <a16:creationId xmlns:a16="http://schemas.microsoft.com/office/drawing/2014/main" id="{0840036F-4A90-48B7-8985-0E8DB12F2272}"/>
              </a:ext>
            </a:extLst>
          </p:cNvPr>
          <p:cNvGrpSpPr>
            <a:grpSpLocks/>
          </p:cNvGrpSpPr>
          <p:nvPr/>
        </p:nvGrpSpPr>
        <p:grpSpPr bwMode="auto">
          <a:xfrm>
            <a:off x="3373438" y="2057400"/>
            <a:ext cx="762000" cy="461963"/>
            <a:chOff x="2797" y="3162"/>
            <a:chExt cx="480" cy="291"/>
          </a:xfrm>
        </p:grpSpPr>
        <p:sp>
          <p:nvSpPr>
            <p:cNvPr id="71736" name="Text Box 16">
              <a:extLst>
                <a:ext uri="{FF2B5EF4-FFF2-40B4-BE49-F238E27FC236}">
                  <a16:creationId xmlns:a16="http://schemas.microsoft.com/office/drawing/2014/main" id="{4F5A70EA-788D-402C-BB7C-E487CCEF0CC3}"/>
                </a:ext>
              </a:extLst>
            </p:cNvPr>
            <p:cNvSpPr txBox="1">
              <a:spLocks noChangeArrowheads="1"/>
            </p:cNvSpPr>
            <p:nvPr/>
          </p:nvSpPr>
          <p:spPr bwMode="auto">
            <a:xfrm>
              <a:off x="279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41</a:t>
              </a:r>
            </a:p>
          </p:txBody>
        </p:sp>
        <p:cxnSp>
          <p:nvCxnSpPr>
            <p:cNvPr id="71737" name="AutoShape 17">
              <a:extLst>
                <a:ext uri="{FF2B5EF4-FFF2-40B4-BE49-F238E27FC236}">
                  <a16:creationId xmlns:a16="http://schemas.microsoft.com/office/drawing/2014/main" id="{12EF74C1-C8AB-498F-BEEB-A0A0EB501E0F}"/>
                </a:ext>
              </a:extLst>
            </p:cNvPr>
            <p:cNvCxnSpPr>
              <a:cxnSpLocks noChangeShapeType="1"/>
              <a:stCxn id="71736" idx="3"/>
              <a:endCxn id="71734" idx="1"/>
            </p:cNvCxnSpPr>
            <p:nvPr/>
          </p:nvCxnSpPr>
          <p:spPr bwMode="auto">
            <a:xfrm>
              <a:off x="3107" y="3307"/>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7" name="Group 18">
            <a:extLst>
              <a:ext uri="{FF2B5EF4-FFF2-40B4-BE49-F238E27FC236}">
                <a16:creationId xmlns:a16="http://schemas.microsoft.com/office/drawing/2014/main" id="{233C72EA-6563-4D90-B2C8-29F3DCFAE6B4}"/>
              </a:ext>
            </a:extLst>
          </p:cNvPr>
          <p:cNvGrpSpPr>
            <a:grpSpLocks/>
          </p:cNvGrpSpPr>
          <p:nvPr/>
        </p:nvGrpSpPr>
        <p:grpSpPr bwMode="auto">
          <a:xfrm>
            <a:off x="4135438" y="2057400"/>
            <a:ext cx="838200" cy="461963"/>
            <a:chOff x="3277" y="3162"/>
            <a:chExt cx="528" cy="291"/>
          </a:xfrm>
        </p:grpSpPr>
        <p:sp>
          <p:nvSpPr>
            <p:cNvPr id="71734" name="Text Box 19">
              <a:extLst>
                <a:ext uri="{FF2B5EF4-FFF2-40B4-BE49-F238E27FC236}">
                  <a16:creationId xmlns:a16="http://schemas.microsoft.com/office/drawing/2014/main" id="{E766BB9D-CBC9-458B-B2F6-8193381AD1CE}"/>
                </a:ext>
              </a:extLst>
            </p:cNvPr>
            <p:cNvSpPr txBox="1">
              <a:spLocks noChangeArrowheads="1"/>
            </p:cNvSpPr>
            <p:nvPr/>
          </p:nvSpPr>
          <p:spPr bwMode="auto">
            <a:xfrm>
              <a:off x="3277"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48</a:t>
              </a:r>
            </a:p>
          </p:txBody>
        </p:sp>
        <p:cxnSp>
          <p:nvCxnSpPr>
            <p:cNvPr id="71735" name="AutoShape 20">
              <a:extLst>
                <a:ext uri="{FF2B5EF4-FFF2-40B4-BE49-F238E27FC236}">
                  <a16:creationId xmlns:a16="http://schemas.microsoft.com/office/drawing/2014/main" id="{5EE5C302-25B1-46D7-97F9-AF3E0FF0EB30}"/>
                </a:ext>
              </a:extLst>
            </p:cNvPr>
            <p:cNvCxnSpPr>
              <a:cxnSpLocks noChangeShapeType="1"/>
              <a:stCxn id="71734" idx="3"/>
              <a:endCxn id="71732" idx="1"/>
            </p:cNvCxnSpPr>
            <p:nvPr/>
          </p:nvCxnSpPr>
          <p:spPr bwMode="auto">
            <a:xfrm>
              <a:off x="3587"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8" name="Group 21">
            <a:extLst>
              <a:ext uri="{FF2B5EF4-FFF2-40B4-BE49-F238E27FC236}">
                <a16:creationId xmlns:a16="http://schemas.microsoft.com/office/drawing/2014/main" id="{A7E7DDC2-71F9-4AE2-AAF9-A551F11C3D5D}"/>
              </a:ext>
            </a:extLst>
          </p:cNvPr>
          <p:cNvGrpSpPr>
            <a:grpSpLocks/>
          </p:cNvGrpSpPr>
          <p:nvPr/>
        </p:nvGrpSpPr>
        <p:grpSpPr bwMode="auto">
          <a:xfrm>
            <a:off x="4973638" y="2057400"/>
            <a:ext cx="838200" cy="461963"/>
            <a:chOff x="3805" y="3162"/>
            <a:chExt cx="528" cy="291"/>
          </a:xfrm>
        </p:grpSpPr>
        <p:sp>
          <p:nvSpPr>
            <p:cNvPr id="71732" name="Text Box 22">
              <a:extLst>
                <a:ext uri="{FF2B5EF4-FFF2-40B4-BE49-F238E27FC236}">
                  <a16:creationId xmlns:a16="http://schemas.microsoft.com/office/drawing/2014/main" id="{87F37B6E-FE61-4AB3-A8C6-4188DC971110}"/>
                </a:ext>
              </a:extLst>
            </p:cNvPr>
            <p:cNvSpPr txBox="1">
              <a:spLocks noChangeArrowheads="1"/>
            </p:cNvSpPr>
            <p:nvPr/>
          </p:nvSpPr>
          <p:spPr bwMode="auto">
            <a:xfrm>
              <a:off x="3805" y="3162"/>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64</a:t>
              </a:r>
            </a:p>
          </p:txBody>
        </p:sp>
        <p:cxnSp>
          <p:nvCxnSpPr>
            <p:cNvPr id="71733" name="AutoShape 23">
              <a:extLst>
                <a:ext uri="{FF2B5EF4-FFF2-40B4-BE49-F238E27FC236}">
                  <a16:creationId xmlns:a16="http://schemas.microsoft.com/office/drawing/2014/main" id="{9E60037B-F9FA-45D2-81CA-595280A20771}"/>
                </a:ext>
              </a:extLst>
            </p:cNvPr>
            <p:cNvCxnSpPr>
              <a:cxnSpLocks noChangeShapeType="1"/>
              <a:stCxn id="71732" idx="3"/>
              <a:endCxn id="71682" idx="1"/>
            </p:cNvCxnSpPr>
            <p:nvPr/>
          </p:nvCxnSpPr>
          <p:spPr bwMode="auto">
            <a:xfrm>
              <a:off x="4115" y="3307"/>
              <a:ext cx="21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89" name="Group 24">
            <a:extLst>
              <a:ext uri="{FF2B5EF4-FFF2-40B4-BE49-F238E27FC236}">
                <a16:creationId xmlns:a16="http://schemas.microsoft.com/office/drawing/2014/main" id="{C8CC1547-71C1-4A0A-85E5-4594A0002BCD}"/>
              </a:ext>
            </a:extLst>
          </p:cNvPr>
          <p:cNvGrpSpPr>
            <a:grpSpLocks/>
          </p:cNvGrpSpPr>
          <p:nvPr/>
        </p:nvGrpSpPr>
        <p:grpSpPr bwMode="auto">
          <a:xfrm>
            <a:off x="1622425" y="2051050"/>
            <a:ext cx="4518025" cy="12700"/>
            <a:chOff x="1214" y="1814"/>
            <a:chExt cx="2846" cy="8"/>
          </a:xfrm>
        </p:grpSpPr>
        <p:cxnSp>
          <p:nvCxnSpPr>
            <p:cNvPr id="71730" name="AutoShape 25">
              <a:extLst>
                <a:ext uri="{FF2B5EF4-FFF2-40B4-BE49-F238E27FC236}">
                  <a16:creationId xmlns:a16="http://schemas.microsoft.com/office/drawing/2014/main" id="{16894A16-66DE-447F-A5DD-0CD0D54C354B}"/>
                </a:ext>
              </a:extLst>
            </p:cNvPr>
            <p:cNvCxnSpPr>
              <a:cxnSpLocks noChangeShapeType="1"/>
              <a:stCxn id="71742" idx="0"/>
              <a:endCxn id="71736" idx="0"/>
            </p:cNvCxnSpPr>
            <p:nvPr/>
          </p:nvCxnSpPr>
          <p:spPr bwMode="auto">
            <a:xfrm rot="5400000" flipH="1" flipV="1">
              <a:off x="1841" y="1187"/>
              <a:ext cx="8" cy="126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71731" name="AutoShape 26">
              <a:extLst>
                <a:ext uri="{FF2B5EF4-FFF2-40B4-BE49-F238E27FC236}">
                  <a16:creationId xmlns:a16="http://schemas.microsoft.com/office/drawing/2014/main" id="{14FAF035-A795-4C3F-B5AA-71D449D64B65}"/>
                </a:ext>
              </a:extLst>
            </p:cNvPr>
            <p:cNvCxnSpPr>
              <a:cxnSpLocks noChangeShapeType="1"/>
              <a:stCxn id="71736" idx="0"/>
              <a:endCxn id="71682" idx="0"/>
            </p:cNvCxnSpPr>
            <p:nvPr/>
          </p:nvCxnSpPr>
          <p:spPr bwMode="auto">
            <a:xfrm rot="5400000" flipH="1" flipV="1">
              <a:off x="3264" y="1026"/>
              <a:ext cx="8" cy="1584"/>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71690" name="Text Box 28">
            <a:extLst>
              <a:ext uri="{FF2B5EF4-FFF2-40B4-BE49-F238E27FC236}">
                <a16:creationId xmlns:a16="http://schemas.microsoft.com/office/drawing/2014/main" id="{4A836156-55F4-4541-A547-BD597023B5B4}"/>
              </a:ext>
            </a:extLst>
          </p:cNvPr>
          <p:cNvSpPr txBox="1">
            <a:spLocks noChangeArrowheads="1"/>
          </p:cNvSpPr>
          <p:nvPr/>
        </p:nvSpPr>
        <p:spPr bwMode="auto">
          <a:xfrm>
            <a:off x="6356350" y="3352800"/>
            <a:ext cx="49212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31</a:t>
            </a:r>
          </a:p>
        </p:txBody>
      </p:sp>
      <p:grpSp>
        <p:nvGrpSpPr>
          <p:cNvPr id="71691" name="Group 29">
            <a:extLst>
              <a:ext uri="{FF2B5EF4-FFF2-40B4-BE49-F238E27FC236}">
                <a16:creationId xmlns:a16="http://schemas.microsoft.com/office/drawing/2014/main" id="{2EDE2E93-977D-4744-8B15-354E14A8003C}"/>
              </a:ext>
            </a:extLst>
          </p:cNvPr>
          <p:cNvGrpSpPr>
            <a:grpSpLocks/>
          </p:cNvGrpSpPr>
          <p:nvPr/>
        </p:nvGrpSpPr>
        <p:grpSpPr bwMode="auto">
          <a:xfrm>
            <a:off x="1479550" y="3352800"/>
            <a:ext cx="647700" cy="461963"/>
            <a:chOff x="1597" y="3498"/>
            <a:chExt cx="408" cy="291"/>
          </a:xfrm>
        </p:grpSpPr>
        <p:sp>
          <p:nvSpPr>
            <p:cNvPr id="71728" name="Text Box 30">
              <a:extLst>
                <a:ext uri="{FF2B5EF4-FFF2-40B4-BE49-F238E27FC236}">
                  <a16:creationId xmlns:a16="http://schemas.microsoft.com/office/drawing/2014/main" id="{679EC3C6-A115-46BF-BF00-352A41E1661F}"/>
                </a:ext>
              </a:extLst>
            </p:cNvPr>
            <p:cNvSpPr txBox="1">
              <a:spLocks noChangeArrowheads="1"/>
            </p:cNvSpPr>
            <p:nvPr/>
          </p:nvSpPr>
          <p:spPr bwMode="auto">
            <a:xfrm>
              <a:off x="1597"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a:t>
              </a:r>
            </a:p>
          </p:txBody>
        </p:sp>
        <p:cxnSp>
          <p:nvCxnSpPr>
            <p:cNvPr id="71729" name="AutoShape 31">
              <a:extLst>
                <a:ext uri="{FF2B5EF4-FFF2-40B4-BE49-F238E27FC236}">
                  <a16:creationId xmlns:a16="http://schemas.microsoft.com/office/drawing/2014/main" id="{10C2C714-1448-4133-A8A4-DF6536616418}"/>
                </a:ext>
              </a:extLst>
            </p:cNvPr>
            <p:cNvCxnSpPr>
              <a:cxnSpLocks noChangeShapeType="1"/>
              <a:stCxn id="71728" idx="3"/>
              <a:endCxn id="71726" idx="1"/>
            </p:cNvCxnSpPr>
            <p:nvPr/>
          </p:nvCxnSpPr>
          <p:spPr bwMode="auto">
            <a:xfrm>
              <a:off x="1810"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2" name="Group 32">
            <a:extLst>
              <a:ext uri="{FF2B5EF4-FFF2-40B4-BE49-F238E27FC236}">
                <a16:creationId xmlns:a16="http://schemas.microsoft.com/office/drawing/2014/main" id="{351FDE6C-46E3-44D6-9769-44261F1A5A8E}"/>
              </a:ext>
            </a:extLst>
          </p:cNvPr>
          <p:cNvGrpSpPr>
            <a:grpSpLocks/>
          </p:cNvGrpSpPr>
          <p:nvPr/>
        </p:nvGrpSpPr>
        <p:grpSpPr bwMode="auto">
          <a:xfrm>
            <a:off x="2127250" y="3352800"/>
            <a:ext cx="647700" cy="461963"/>
            <a:chOff x="2005" y="3498"/>
            <a:chExt cx="408" cy="291"/>
          </a:xfrm>
        </p:grpSpPr>
        <p:sp>
          <p:nvSpPr>
            <p:cNvPr id="71726" name="Text Box 33">
              <a:extLst>
                <a:ext uri="{FF2B5EF4-FFF2-40B4-BE49-F238E27FC236}">
                  <a16:creationId xmlns:a16="http://schemas.microsoft.com/office/drawing/2014/main" id="{7F24D2DD-4E7C-45C6-9A14-F9FDE9E881F0}"/>
                </a:ext>
              </a:extLst>
            </p:cNvPr>
            <p:cNvSpPr txBox="1">
              <a:spLocks noChangeArrowheads="1"/>
            </p:cNvSpPr>
            <p:nvPr/>
          </p:nvSpPr>
          <p:spPr bwMode="auto">
            <a:xfrm>
              <a:off x="2005"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a:t>
              </a:r>
            </a:p>
          </p:txBody>
        </p:sp>
        <p:cxnSp>
          <p:nvCxnSpPr>
            <p:cNvPr id="71727" name="AutoShape 34">
              <a:extLst>
                <a:ext uri="{FF2B5EF4-FFF2-40B4-BE49-F238E27FC236}">
                  <a16:creationId xmlns:a16="http://schemas.microsoft.com/office/drawing/2014/main" id="{2CB47375-4E69-458F-B495-C81AEFF69BC8}"/>
                </a:ext>
              </a:extLst>
            </p:cNvPr>
            <p:cNvCxnSpPr>
              <a:cxnSpLocks noChangeShapeType="1"/>
              <a:stCxn id="71726" idx="3"/>
              <a:endCxn id="71724" idx="1"/>
            </p:cNvCxnSpPr>
            <p:nvPr/>
          </p:nvCxnSpPr>
          <p:spPr bwMode="auto">
            <a:xfrm>
              <a:off x="2218" y="3643"/>
              <a:ext cx="19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3" name="Group 35">
            <a:extLst>
              <a:ext uri="{FF2B5EF4-FFF2-40B4-BE49-F238E27FC236}">
                <a16:creationId xmlns:a16="http://schemas.microsoft.com/office/drawing/2014/main" id="{DC107CC5-6F41-4C51-81E8-57E97DE2023D}"/>
              </a:ext>
            </a:extLst>
          </p:cNvPr>
          <p:cNvGrpSpPr>
            <a:grpSpLocks/>
          </p:cNvGrpSpPr>
          <p:nvPr/>
        </p:nvGrpSpPr>
        <p:grpSpPr bwMode="auto">
          <a:xfrm>
            <a:off x="2774950" y="3352800"/>
            <a:ext cx="630238" cy="461963"/>
            <a:chOff x="2413" y="3498"/>
            <a:chExt cx="397" cy="291"/>
          </a:xfrm>
        </p:grpSpPr>
        <p:sp>
          <p:nvSpPr>
            <p:cNvPr id="71724" name="Text Box 36">
              <a:extLst>
                <a:ext uri="{FF2B5EF4-FFF2-40B4-BE49-F238E27FC236}">
                  <a16:creationId xmlns:a16="http://schemas.microsoft.com/office/drawing/2014/main" id="{C9C7101A-38DA-4D0F-A580-159AA08F957D}"/>
                </a:ext>
              </a:extLst>
            </p:cNvPr>
            <p:cNvSpPr txBox="1">
              <a:spLocks noChangeArrowheads="1"/>
            </p:cNvSpPr>
            <p:nvPr/>
          </p:nvSpPr>
          <p:spPr bwMode="auto">
            <a:xfrm>
              <a:off x="2413"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3</a:t>
              </a:r>
            </a:p>
          </p:txBody>
        </p:sp>
        <p:cxnSp>
          <p:nvCxnSpPr>
            <p:cNvPr id="71725" name="AutoShape 37">
              <a:extLst>
                <a:ext uri="{FF2B5EF4-FFF2-40B4-BE49-F238E27FC236}">
                  <a16:creationId xmlns:a16="http://schemas.microsoft.com/office/drawing/2014/main" id="{517DE803-C0A0-4B72-A4F4-15641B1F9210}"/>
                </a:ext>
              </a:extLst>
            </p:cNvPr>
            <p:cNvCxnSpPr>
              <a:cxnSpLocks noChangeShapeType="1"/>
              <a:stCxn id="71724" idx="3"/>
              <a:endCxn id="71722" idx="1"/>
            </p:cNvCxnSpPr>
            <p:nvPr/>
          </p:nvCxnSpPr>
          <p:spPr bwMode="auto">
            <a:xfrm>
              <a:off x="2626" y="3643"/>
              <a:ext cx="18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4" name="Group 38">
            <a:extLst>
              <a:ext uri="{FF2B5EF4-FFF2-40B4-BE49-F238E27FC236}">
                <a16:creationId xmlns:a16="http://schemas.microsoft.com/office/drawing/2014/main" id="{770BDADE-A541-4976-B8A8-36A3562FD2A7}"/>
              </a:ext>
            </a:extLst>
          </p:cNvPr>
          <p:cNvGrpSpPr>
            <a:grpSpLocks/>
          </p:cNvGrpSpPr>
          <p:nvPr/>
        </p:nvGrpSpPr>
        <p:grpSpPr bwMode="auto">
          <a:xfrm>
            <a:off x="3405188" y="3352800"/>
            <a:ext cx="606425" cy="461963"/>
            <a:chOff x="2810" y="3498"/>
            <a:chExt cx="382" cy="291"/>
          </a:xfrm>
        </p:grpSpPr>
        <p:sp>
          <p:nvSpPr>
            <p:cNvPr id="71722" name="Text Box 39">
              <a:extLst>
                <a:ext uri="{FF2B5EF4-FFF2-40B4-BE49-F238E27FC236}">
                  <a16:creationId xmlns:a16="http://schemas.microsoft.com/office/drawing/2014/main" id="{83FBB9A9-5033-454A-A892-1175E9646CAA}"/>
                </a:ext>
              </a:extLst>
            </p:cNvPr>
            <p:cNvSpPr txBox="1">
              <a:spLocks noChangeArrowheads="1"/>
            </p:cNvSpPr>
            <p:nvPr/>
          </p:nvSpPr>
          <p:spPr bwMode="auto">
            <a:xfrm>
              <a:off x="2810" y="3498"/>
              <a:ext cx="21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8</a:t>
              </a:r>
            </a:p>
          </p:txBody>
        </p:sp>
        <p:cxnSp>
          <p:nvCxnSpPr>
            <p:cNvPr id="71723" name="AutoShape 40">
              <a:extLst>
                <a:ext uri="{FF2B5EF4-FFF2-40B4-BE49-F238E27FC236}">
                  <a16:creationId xmlns:a16="http://schemas.microsoft.com/office/drawing/2014/main" id="{B5978706-3AAA-4E4C-A6BF-D1843757CCBB}"/>
                </a:ext>
              </a:extLst>
            </p:cNvPr>
            <p:cNvCxnSpPr>
              <a:cxnSpLocks noChangeShapeType="1"/>
              <a:stCxn id="71722" idx="3"/>
              <a:endCxn id="71720" idx="1"/>
            </p:cNvCxnSpPr>
            <p:nvPr/>
          </p:nvCxnSpPr>
          <p:spPr bwMode="auto">
            <a:xfrm>
              <a:off x="3023" y="3643"/>
              <a:ext cx="16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5" name="Group 41">
            <a:extLst>
              <a:ext uri="{FF2B5EF4-FFF2-40B4-BE49-F238E27FC236}">
                <a16:creationId xmlns:a16="http://schemas.microsoft.com/office/drawing/2014/main" id="{1C599122-C2FC-448C-ACDF-F972B8B9F1C6}"/>
              </a:ext>
            </a:extLst>
          </p:cNvPr>
          <p:cNvGrpSpPr>
            <a:grpSpLocks/>
          </p:cNvGrpSpPr>
          <p:nvPr/>
        </p:nvGrpSpPr>
        <p:grpSpPr bwMode="auto">
          <a:xfrm>
            <a:off x="4011613" y="3352800"/>
            <a:ext cx="820737" cy="461963"/>
            <a:chOff x="3192" y="3498"/>
            <a:chExt cx="517" cy="291"/>
          </a:xfrm>
        </p:grpSpPr>
        <p:sp>
          <p:nvSpPr>
            <p:cNvPr id="71720" name="Text Box 42">
              <a:extLst>
                <a:ext uri="{FF2B5EF4-FFF2-40B4-BE49-F238E27FC236}">
                  <a16:creationId xmlns:a16="http://schemas.microsoft.com/office/drawing/2014/main" id="{657ADAF3-5ED8-4DC5-AA17-407AEF78F09A}"/>
                </a:ext>
              </a:extLst>
            </p:cNvPr>
            <p:cNvSpPr txBox="1">
              <a:spLocks noChangeArrowheads="1"/>
            </p:cNvSpPr>
            <p:nvPr/>
          </p:nvSpPr>
          <p:spPr bwMode="auto">
            <a:xfrm>
              <a:off x="3192" y="3498"/>
              <a:ext cx="30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11</a:t>
              </a:r>
            </a:p>
          </p:txBody>
        </p:sp>
        <p:cxnSp>
          <p:nvCxnSpPr>
            <p:cNvPr id="71721" name="AutoShape 43">
              <a:extLst>
                <a:ext uri="{FF2B5EF4-FFF2-40B4-BE49-F238E27FC236}">
                  <a16:creationId xmlns:a16="http://schemas.microsoft.com/office/drawing/2014/main" id="{7FBC2262-4054-426C-A390-642D484E3711}"/>
                </a:ext>
              </a:extLst>
            </p:cNvPr>
            <p:cNvCxnSpPr>
              <a:cxnSpLocks noChangeShapeType="1"/>
              <a:stCxn id="71720" idx="3"/>
              <a:endCxn id="71718" idx="1"/>
            </p:cNvCxnSpPr>
            <p:nvPr/>
          </p:nvCxnSpPr>
          <p:spPr bwMode="auto">
            <a:xfrm>
              <a:off x="3495" y="3643"/>
              <a:ext cx="214"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6" name="Group 44">
            <a:extLst>
              <a:ext uri="{FF2B5EF4-FFF2-40B4-BE49-F238E27FC236}">
                <a16:creationId xmlns:a16="http://schemas.microsoft.com/office/drawing/2014/main" id="{FF94E6EE-2C46-42DC-811C-AEF53F904491}"/>
              </a:ext>
            </a:extLst>
          </p:cNvPr>
          <p:cNvGrpSpPr>
            <a:grpSpLocks/>
          </p:cNvGrpSpPr>
          <p:nvPr/>
        </p:nvGrpSpPr>
        <p:grpSpPr bwMode="auto">
          <a:xfrm>
            <a:off x="4832350" y="3352800"/>
            <a:ext cx="762000" cy="466725"/>
            <a:chOff x="3565" y="2496"/>
            <a:chExt cx="480" cy="294"/>
          </a:xfrm>
        </p:grpSpPr>
        <p:sp>
          <p:nvSpPr>
            <p:cNvPr id="71718" name="Text Box 45">
              <a:extLst>
                <a:ext uri="{FF2B5EF4-FFF2-40B4-BE49-F238E27FC236}">
                  <a16:creationId xmlns:a16="http://schemas.microsoft.com/office/drawing/2014/main" id="{680C22DF-5156-4CE0-A284-8B1199D132D4}"/>
                </a:ext>
              </a:extLst>
            </p:cNvPr>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17</a:t>
              </a:r>
            </a:p>
          </p:txBody>
        </p:sp>
        <p:cxnSp>
          <p:nvCxnSpPr>
            <p:cNvPr id="71719" name="AutoShape 46">
              <a:extLst>
                <a:ext uri="{FF2B5EF4-FFF2-40B4-BE49-F238E27FC236}">
                  <a16:creationId xmlns:a16="http://schemas.microsoft.com/office/drawing/2014/main" id="{E32495D2-10B1-40E3-96DD-63CE9DBE850B}"/>
                </a:ext>
              </a:extLst>
            </p:cNvPr>
            <p:cNvCxnSpPr>
              <a:cxnSpLocks noChangeShapeType="1"/>
              <a:stCxn id="71718" idx="3"/>
              <a:endCxn id="71716" idx="1"/>
            </p:cNvCxnSpPr>
            <p:nvPr/>
          </p:nvCxnSpPr>
          <p:spPr bwMode="auto">
            <a:xfrm flipV="1">
              <a:off x="3936" y="2641"/>
              <a:ext cx="10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7" name="Group 47">
            <a:extLst>
              <a:ext uri="{FF2B5EF4-FFF2-40B4-BE49-F238E27FC236}">
                <a16:creationId xmlns:a16="http://schemas.microsoft.com/office/drawing/2014/main" id="{F007998E-89E6-4E1A-8B06-310DD43CFDF2}"/>
              </a:ext>
            </a:extLst>
          </p:cNvPr>
          <p:cNvGrpSpPr>
            <a:grpSpLocks/>
          </p:cNvGrpSpPr>
          <p:nvPr/>
        </p:nvGrpSpPr>
        <p:grpSpPr bwMode="auto">
          <a:xfrm>
            <a:off x="5594350" y="3352800"/>
            <a:ext cx="762000" cy="461963"/>
            <a:chOff x="4045" y="3498"/>
            <a:chExt cx="480" cy="291"/>
          </a:xfrm>
        </p:grpSpPr>
        <p:sp>
          <p:nvSpPr>
            <p:cNvPr id="71716" name="Text Box 48">
              <a:extLst>
                <a:ext uri="{FF2B5EF4-FFF2-40B4-BE49-F238E27FC236}">
                  <a16:creationId xmlns:a16="http://schemas.microsoft.com/office/drawing/2014/main" id="{D205FDE6-5AA3-404D-B310-C9D4F9D2176E}"/>
                </a:ext>
              </a:extLst>
            </p:cNvPr>
            <p:cNvSpPr txBox="1">
              <a:spLocks noChangeArrowheads="1"/>
            </p:cNvSpPr>
            <p:nvPr/>
          </p:nvSpPr>
          <p:spPr bwMode="auto">
            <a:xfrm>
              <a:off x="4045" y="3498"/>
              <a:ext cx="310"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Arial Unicode MS" panose="020B0604020202020204" pitchFamily="34" charset="-128"/>
                </a:rPr>
                <a:t>21</a:t>
              </a:r>
            </a:p>
          </p:txBody>
        </p:sp>
        <p:cxnSp>
          <p:nvCxnSpPr>
            <p:cNvPr id="71717" name="AutoShape 49">
              <a:extLst>
                <a:ext uri="{FF2B5EF4-FFF2-40B4-BE49-F238E27FC236}">
                  <a16:creationId xmlns:a16="http://schemas.microsoft.com/office/drawing/2014/main" id="{AABCFFF4-B902-420F-B2A9-FB102CD879CF}"/>
                </a:ext>
              </a:extLst>
            </p:cNvPr>
            <p:cNvCxnSpPr>
              <a:cxnSpLocks noChangeShapeType="1"/>
              <a:stCxn id="71716" idx="3"/>
              <a:endCxn id="71690" idx="1"/>
            </p:cNvCxnSpPr>
            <p:nvPr/>
          </p:nvCxnSpPr>
          <p:spPr bwMode="auto">
            <a:xfrm>
              <a:off x="4355" y="3643"/>
              <a:ext cx="17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1698" name="Group 50">
            <a:extLst>
              <a:ext uri="{FF2B5EF4-FFF2-40B4-BE49-F238E27FC236}">
                <a16:creationId xmlns:a16="http://schemas.microsoft.com/office/drawing/2014/main" id="{D60D4B03-5AA0-46E7-92CA-7E691318933F}"/>
              </a:ext>
            </a:extLst>
          </p:cNvPr>
          <p:cNvGrpSpPr>
            <a:grpSpLocks/>
          </p:cNvGrpSpPr>
          <p:nvPr/>
        </p:nvGrpSpPr>
        <p:grpSpPr bwMode="auto">
          <a:xfrm>
            <a:off x="1655763" y="3346450"/>
            <a:ext cx="4953000" cy="14288"/>
            <a:chOff x="1043" y="1964"/>
            <a:chExt cx="3120" cy="9"/>
          </a:xfrm>
        </p:grpSpPr>
        <p:cxnSp>
          <p:nvCxnSpPr>
            <p:cNvPr id="71714" name="AutoShape 51">
              <a:extLst>
                <a:ext uri="{FF2B5EF4-FFF2-40B4-BE49-F238E27FC236}">
                  <a16:creationId xmlns:a16="http://schemas.microsoft.com/office/drawing/2014/main" id="{BFC16781-974A-480B-9D1E-F3D4CF8D7482}"/>
                </a:ext>
              </a:extLst>
            </p:cNvPr>
            <p:cNvCxnSpPr>
              <a:cxnSpLocks noChangeShapeType="1"/>
              <a:stCxn id="71728" idx="0"/>
              <a:endCxn id="71720" idx="0"/>
            </p:cNvCxnSpPr>
            <p:nvPr/>
          </p:nvCxnSpPr>
          <p:spPr bwMode="auto">
            <a:xfrm rot="5400000" flipH="1" flipV="1">
              <a:off x="1859" y="1148"/>
              <a:ext cx="8" cy="1640"/>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71715" name="AutoShape 52">
              <a:extLst>
                <a:ext uri="{FF2B5EF4-FFF2-40B4-BE49-F238E27FC236}">
                  <a16:creationId xmlns:a16="http://schemas.microsoft.com/office/drawing/2014/main" id="{0A845D6D-D6D9-4ABF-8601-69D90602C4B1}"/>
                </a:ext>
              </a:extLst>
            </p:cNvPr>
            <p:cNvCxnSpPr>
              <a:cxnSpLocks noChangeShapeType="1"/>
              <a:stCxn id="71720" idx="0"/>
              <a:endCxn id="71690" idx="0"/>
            </p:cNvCxnSpPr>
            <p:nvPr/>
          </p:nvCxnSpPr>
          <p:spPr bwMode="auto">
            <a:xfrm rot="5400000" flipH="1" flipV="1">
              <a:off x="3419" y="1228"/>
              <a:ext cx="8" cy="1481"/>
            </a:xfrm>
            <a:prstGeom prst="curvedConnector3">
              <a:avLst>
                <a:gd name="adj1" fmla="val 1800000"/>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71699" name="Text Box 53">
            <a:extLst>
              <a:ext uri="{FF2B5EF4-FFF2-40B4-BE49-F238E27FC236}">
                <a16:creationId xmlns:a16="http://schemas.microsoft.com/office/drawing/2014/main" id="{B5174963-1389-407B-9C39-3EAB1DF7F931}"/>
              </a:ext>
            </a:extLst>
          </p:cNvPr>
          <p:cNvSpPr txBox="1">
            <a:spLocks noChangeArrowheads="1"/>
          </p:cNvSpPr>
          <p:nvPr/>
        </p:nvSpPr>
        <p:spPr bwMode="auto">
          <a:xfrm>
            <a:off x="4251325" y="298132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31</a:t>
            </a:r>
          </a:p>
        </p:txBody>
      </p:sp>
      <p:sp>
        <p:nvSpPr>
          <p:cNvPr id="71700" name="Text Box 54">
            <a:extLst>
              <a:ext uri="{FF2B5EF4-FFF2-40B4-BE49-F238E27FC236}">
                <a16:creationId xmlns:a16="http://schemas.microsoft.com/office/drawing/2014/main" id="{344C1DBA-98FA-46DB-954E-7C01E4C25FF0}"/>
              </a:ext>
            </a:extLst>
          </p:cNvPr>
          <p:cNvSpPr txBox="1">
            <a:spLocks noChangeArrowheads="1"/>
          </p:cNvSpPr>
          <p:nvPr/>
        </p:nvSpPr>
        <p:spPr bwMode="auto">
          <a:xfrm>
            <a:off x="1628775" y="303212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11</a:t>
            </a:r>
          </a:p>
        </p:txBody>
      </p:sp>
      <p:sp>
        <p:nvSpPr>
          <p:cNvPr id="71701" name="Text Box 55">
            <a:extLst>
              <a:ext uri="{FF2B5EF4-FFF2-40B4-BE49-F238E27FC236}">
                <a16:creationId xmlns:a16="http://schemas.microsoft.com/office/drawing/2014/main" id="{5795BB8C-CCB8-4009-AACC-77967292C3DF}"/>
              </a:ext>
            </a:extLst>
          </p:cNvPr>
          <p:cNvSpPr txBox="1">
            <a:spLocks noChangeArrowheads="1"/>
          </p:cNvSpPr>
          <p:nvPr/>
        </p:nvSpPr>
        <p:spPr bwMode="auto">
          <a:xfrm>
            <a:off x="1628775" y="16764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41</a:t>
            </a:r>
          </a:p>
        </p:txBody>
      </p:sp>
      <p:sp>
        <p:nvSpPr>
          <p:cNvPr id="71702" name="Text Box 56">
            <a:extLst>
              <a:ext uri="{FF2B5EF4-FFF2-40B4-BE49-F238E27FC236}">
                <a16:creationId xmlns:a16="http://schemas.microsoft.com/office/drawing/2014/main" id="{4EA87D97-A840-482E-B24F-127DFEE1936B}"/>
              </a:ext>
            </a:extLst>
          </p:cNvPr>
          <p:cNvSpPr txBox="1">
            <a:spLocks noChangeArrowheads="1"/>
          </p:cNvSpPr>
          <p:nvPr/>
        </p:nvSpPr>
        <p:spPr bwMode="auto">
          <a:xfrm>
            <a:off x="3657600" y="1660525"/>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000">
                <a:solidFill>
                  <a:schemeClr val="hlink"/>
                </a:solidFill>
                <a:ea typeface="Arial Unicode MS" panose="020B0604020202020204" pitchFamily="34" charset="-128"/>
              </a:rPr>
              <a:t>128</a:t>
            </a:r>
          </a:p>
        </p:txBody>
      </p:sp>
      <p:sp>
        <p:nvSpPr>
          <p:cNvPr id="71703" name="Rectangle 57">
            <a:extLst>
              <a:ext uri="{FF2B5EF4-FFF2-40B4-BE49-F238E27FC236}">
                <a16:creationId xmlns:a16="http://schemas.microsoft.com/office/drawing/2014/main" id="{ACF8188B-0FE2-4E96-A3E5-4296D6FE8F6E}"/>
              </a:ext>
            </a:extLst>
          </p:cNvPr>
          <p:cNvSpPr>
            <a:spLocks noChangeArrowheads="1"/>
          </p:cNvSpPr>
          <p:nvPr/>
        </p:nvSpPr>
        <p:spPr bwMode="auto">
          <a:xfrm>
            <a:off x="3429000" y="3352800"/>
            <a:ext cx="381000" cy="457200"/>
          </a:xfrm>
          <a:prstGeom prst="rect">
            <a:avLst/>
          </a:prstGeom>
          <a:solidFill>
            <a:schemeClr val="accent1">
              <a:alpha val="50195"/>
            </a:schemeClr>
          </a:solidFill>
          <a:ln w="9525">
            <a:solidFill>
              <a:schemeClr val="tx1"/>
            </a:solidFill>
            <a:miter lim="800000"/>
            <a:headEnd/>
            <a:tailEnd/>
          </a:ln>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71704" name="Rectangle 59">
            <a:extLst>
              <a:ext uri="{FF2B5EF4-FFF2-40B4-BE49-F238E27FC236}">
                <a16:creationId xmlns:a16="http://schemas.microsoft.com/office/drawing/2014/main" id="{98D5B15B-FF05-49B2-AA79-2DE836500DE0}"/>
              </a:ext>
            </a:extLst>
          </p:cNvPr>
          <p:cNvSpPr>
            <a:spLocks noChangeArrowheads="1"/>
          </p:cNvSpPr>
          <p:nvPr/>
        </p:nvSpPr>
        <p:spPr bwMode="auto">
          <a:xfrm>
            <a:off x="2743200" y="20558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71705" name="Text Box 60">
            <a:extLst>
              <a:ext uri="{FF2B5EF4-FFF2-40B4-BE49-F238E27FC236}">
                <a16:creationId xmlns:a16="http://schemas.microsoft.com/office/drawing/2014/main" id="{29CCE959-1A93-4B91-84C8-47C80269A4D4}"/>
              </a:ext>
            </a:extLst>
          </p:cNvPr>
          <p:cNvSpPr txBox="1">
            <a:spLocks noChangeArrowheads="1"/>
          </p:cNvSpPr>
          <p:nvPr/>
        </p:nvSpPr>
        <p:spPr bwMode="auto">
          <a:xfrm>
            <a:off x="381000" y="40386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Clr>
                <a:srgbClr val="A50021"/>
              </a:buClr>
              <a:buSzPct val="60000"/>
              <a:buFont typeface="Wingdings" panose="05000000000000000000" pitchFamily="2" charset="2"/>
              <a:buNone/>
            </a:pPr>
            <a:r>
              <a:rPr lang="zh-CN" altLang="en-US" sz="2400">
                <a:ea typeface="Arial Unicode MS" panose="020B0604020202020204" pitchFamily="34" charset="-128"/>
              </a:rPr>
              <a:t>假定匹配到上下的指针都指向</a:t>
            </a:r>
            <a:r>
              <a:rPr lang="en-US" altLang="zh-CN" sz="2400">
                <a:ea typeface="Arial Unicode MS" panose="020B0604020202020204" pitchFamily="34" charset="-128"/>
              </a:rPr>
              <a:t>8</a:t>
            </a:r>
            <a:r>
              <a:rPr lang="zh-CN" altLang="en-US" sz="2400">
                <a:ea typeface="Arial Unicode MS" panose="020B0604020202020204" pitchFamily="34" charset="-128"/>
              </a:rPr>
              <a:t>，接下来两个指针都向下移动一位。</a:t>
            </a:r>
            <a:endParaRPr lang="en-US" altLang="zh-CN" sz="2400">
              <a:ea typeface="Arial Unicode MS" panose="020B0604020202020204" pitchFamily="34" charset="-128"/>
            </a:endParaRPr>
          </a:p>
        </p:txBody>
      </p:sp>
      <p:sp>
        <p:nvSpPr>
          <p:cNvPr id="71706" name="Text Box 63">
            <a:extLst>
              <a:ext uri="{FF2B5EF4-FFF2-40B4-BE49-F238E27FC236}">
                <a16:creationId xmlns:a16="http://schemas.microsoft.com/office/drawing/2014/main" id="{A1141CBB-34D1-4CEF-89C2-81906A424570}"/>
              </a:ext>
            </a:extLst>
          </p:cNvPr>
          <p:cNvSpPr txBox="1">
            <a:spLocks noChangeArrowheads="1"/>
          </p:cNvSpPr>
          <p:nvPr/>
        </p:nvSpPr>
        <p:spPr bwMode="auto">
          <a:xfrm>
            <a:off x="457200" y="5029200"/>
            <a:ext cx="2613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比较</a:t>
            </a:r>
            <a:r>
              <a:rPr lang="en-US" altLang="zh-CN" sz="2400" b="1">
                <a:ea typeface="Arial Unicode MS" panose="020B0604020202020204" pitchFamily="34" charset="-128"/>
              </a:rPr>
              <a:t>41</a:t>
            </a:r>
            <a:r>
              <a:rPr lang="zh-CN" altLang="en-US" sz="2400" b="1">
                <a:ea typeface="Arial Unicode MS" panose="020B0604020202020204" pitchFamily="34" charset="-128"/>
              </a:rPr>
              <a:t>和</a:t>
            </a:r>
            <a:r>
              <a:rPr lang="en-US" altLang="zh-CN" sz="2400" b="1">
                <a:ea typeface="Arial Unicode MS" panose="020B0604020202020204" pitchFamily="34" charset="-128"/>
              </a:rPr>
              <a:t>11</a:t>
            </a:r>
            <a:r>
              <a:rPr lang="zh-CN" altLang="en-US" sz="2400" b="1">
                <a:ea typeface="Arial Unicode MS" panose="020B0604020202020204" pitchFamily="34" charset="-128"/>
              </a:rPr>
              <a:t>，</a:t>
            </a:r>
            <a:r>
              <a:rPr lang="en-US" altLang="zh-CN" sz="2400" b="1">
                <a:ea typeface="Arial Unicode MS" panose="020B0604020202020204" pitchFamily="34" charset="-128"/>
              </a:rPr>
              <a:t>11</a:t>
            </a:r>
            <a:r>
              <a:rPr lang="zh-CN" altLang="en-US" sz="2400" b="1">
                <a:ea typeface="Arial Unicode MS" panose="020B0604020202020204" pitchFamily="34" charset="-128"/>
              </a:rPr>
              <a:t>小</a:t>
            </a:r>
            <a:endParaRPr lang="en-US" altLang="zh-CN" sz="2400">
              <a:ea typeface="Arial Unicode MS" panose="020B0604020202020204" pitchFamily="34" charset="-128"/>
            </a:endParaRPr>
          </a:p>
        </p:txBody>
      </p:sp>
      <p:sp>
        <p:nvSpPr>
          <p:cNvPr id="49185" name="Rectangle 64">
            <a:extLst>
              <a:ext uri="{FF2B5EF4-FFF2-40B4-BE49-F238E27FC236}">
                <a16:creationId xmlns:a16="http://schemas.microsoft.com/office/drawing/2014/main" id="{884294EB-ACAF-4D68-B97C-48C2C6C42767}"/>
              </a:ext>
            </a:extLst>
          </p:cNvPr>
          <p:cNvSpPr>
            <a:spLocks noChangeArrowheads="1"/>
          </p:cNvSpPr>
          <p:nvPr/>
        </p:nvSpPr>
        <p:spPr bwMode="auto">
          <a:xfrm>
            <a:off x="3352800" y="20558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71708" name="Text Box 66">
            <a:extLst>
              <a:ext uri="{FF2B5EF4-FFF2-40B4-BE49-F238E27FC236}">
                <a16:creationId xmlns:a16="http://schemas.microsoft.com/office/drawing/2014/main" id="{FF495204-B75B-4716-9DD9-C4AF89CDEB94}"/>
              </a:ext>
            </a:extLst>
          </p:cNvPr>
          <p:cNvSpPr txBox="1">
            <a:spLocks noChangeArrowheads="1"/>
          </p:cNvSpPr>
          <p:nvPr/>
        </p:nvSpPr>
        <p:spPr bwMode="auto">
          <a:xfrm>
            <a:off x="425450" y="5827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grpSp>
        <p:nvGrpSpPr>
          <p:cNvPr id="17" name="Group 69">
            <a:extLst>
              <a:ext uri="{FF2B5EF4-FFF2-40B4-BE49-F238E27FC236}">
                <a16:creationId xmlns:a16="http://schemas.microsoft.com/office/drawing/2014/main" id="{41C0577B-62C7-4AC4-B8D9-859061222313}"/>
              </a:ext>
            </a:extLst>
          </p:cNvPr>
          <p:cNvGrpSpPr>
            <a:grpSpLocks/>
          </p:cNvGrpSpPr>
          <p:nvPr/>
        </p:nvGrpSpPr>
        <p:grpSpPr bwMode="auto">
          <a:xfrm>
            <a:off x="685800" y="3351213"/>
            <a:ext cx="7867650" cy="3306762"/>
            <a:chOff x="278" y="2111"/>
            <a:chExt cx="4956" cy="2083"/>
          </a:xfrm>
        </p:grpSpPr>
        <p:sp>
          <p:nvSpPr>
            <p:cNvPr id="71712" name="Text Box 67">
              <a:extLst>
                <a:ext uri="{FF2B5EF4-FFF2-40B4-BE49-F238E27FC236}">
                  <a16:creationId xmlns:a16="http://schemas.microsoft.com/office/drawing/2014/main" id="{45B77B88-343C-4774-A959-E006C17DB7B8}"/>
                </a:ext>
              </a:extLst>
            </p:cNvPr>
            <p:cNvSpPr txBox="1">
              <a:spLocks noChangeArrowheads="1"/>
            </p:cNvSpPr>
            <p:nvPr/>
          </p:nvSpPr>
          <p:spPr bwMode="auto">
            <a:xfrm>
              <a:off x="278" y="3671"/>
              <a:ext cx="49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Arial Unicode MS" panose="020B0604020202020204" pitchFamily="34" charset="-128"/>
                </a:rPr>
                <a:t>此时看</a:t>
              </a:r>
              <a:r>
                <a:rPr lang="en-US" altLang="zh-CN" sz="2400">
                  <a:ea typeface="Arial Unicode MS" panose="020B0604020202020204" pitchFamily="34" charset="-128"/>
                </a:rPr>
                <a:t>11</a:t>
              </a:r>
              <a:r>
                <a:rPr lang="zh-CN" altLang="en-US" sz="2400">
                  <a:ea typeface="Arial Unicode MS" panose="020B0604020202020204" pitchFamily="34" charset="-128"/>
                </a:rPr>
                <a:t>上面的跳表指针，指向</a:t>
              </a:r>
              <a:r>
                <a:rPr lang="en-US" altLang="zh-CN" sz="2400">
                  <a:ea typeface="Arial Unicode MS" panose="020B0604020202020204" pitchFamily="34" charset="-128"/>
                </a:rPr>
                <a:t>31</a:t>
              </a:r>
              <a:r>
                <a:rPr lang="zh-CN" altLang="en-US" sz="2400">
                  <a:ea typeface="Arial Unicode MS" panose="020B0604020202020204" pitchFamily="34" charset="-128"/>
                </a:rPr>
                <a:t>，</a:t>
              </a:r>
              <a:r>
                <a:rPr lang="en-US" altLang="zh-CN" sz="2400">
                  <a:ea typeface="Arial Unicode MS" panose="020B0604020202020204" pitchFamily="34" charset="-128"/>
                </a:rPr>
                <a:t>31</a:t>
              </a:r>
              <a:r>
                <a:rPr lang="zh-CN" altLang="en-US" sz="2400">
                  <a:ea typeface="Arial Unicode MS" panose="020B0604020202020204" pitchFamily="34" charset="-128"/>
                </a:rPr>
                <a:t>仍然比</a:t>
              </a:r>
              <a:r>
                <a:rPr lang="en-US" altLang="zh-CN" sz="2400">
                  <a:ea typeface="Arial Unicode MS" panose="020B0604020202020204" pitchFamily="34" charset="-128"/>
                </a:rPr>
                <a:t>41</a:t>
              </a:r>
              <a:r>
                <a:rPr lang="zh-CN" altLang="en-US" sz="2400">
                  <a:ea typeface="Arial Unicode MS" panose="020B0604020202020204" pitchFamily="34" charset="-128"/>
                </a:rPr>
                <a:t>小，于是</a:t>
              </a:r>
              <a:endParaRPr lang="en-US" altLang="zh-CN" sz="2400">
                <a:ea typeface="Arial Unicode MS" panose="020B0604020202020204" pitchFamily="34" charset="-128"/>
              </a:endParaRPr>
            </a:p>
            <a:p>
              <a:pPr eaLnBrk="1" hangingPunct="1">
                <a:spcBef>
                  <a:spcPct val="0"/>
                </a:spcBef>
                <a:buClrTx/>
                <a:buFontTx/>
                <a:buNone/>
              </a:pPr>
              <a:r>
                <a:rPr lang="zh-CN" altLang="en-US" sz="2400">
                  <a:ea typeface="Arial Unicode MS" panose="020B0604020202020204" pitchFamily="34" charset="-128"/>
                </a:rPr>
                <a:t>下指针可以直接跳过中间的</a:t>
              </a:r>
              <a:r>
                <a:rPr lang="en-US" altLang="zh-CN" sz="2400">
                  <a:ea typeface="Arial Unicode MS" panose="020B0604020202020204" pitchFamily="34" charset="-128"/>
                </a:rPr>
                <a:t>11</a:t>
              </a:r>
              <a:r>
                <a:rPr lang="zh-CN" altLang="en-US" sz="2400">
                  <a:ea typeface="Arial Unicode MS" panose="020B0604020202020204" pitchFamily="34" charset="-128"/>
                </a:rPr>
                <a:t>、</a:t>
              </a:r>
              <a:r>
                <a:rPr lang="en-US" altLang="zh-CN" sz="2400">
                  <a:ea typeface="Arial Unicode MS" panose="020B0604020202020204" pitchFamily="34" charset="-128"/>
                </a:rPr>
                <a:t>17</a:t>
              </a:r>
              <a:r>
                <a:rPr lang="zh-CN" altLang="en-US" sz="2400">
                  <a:ea typeface="Arial Unicode MS" panose="020B0604020202020204" pitchFamily="34" charset="-128"/>
                </a:rPr>
                <a:t>、</a:t>
              </a:r>
              <a:r>
                <a:rPr lang="en-US" altLang="zh-CN" sz="2400">
                  <a:ea typeface="Arial Unicode MS" panose="020B0604020202020204" pitchFamily="34" charset="-128"/>
                </a:rPr>
                <a:t>21</a:t>
              </a:r>
              <a:r>
                <a:rPr lang="zh-CN" altLang="en-US" sz="2400">
                  <a:ea typeface="Arial Unicode MS" panose="020B0604020202020204" pitchFamily="34" charset="-128"/>
                </a:rPr>
                <a:t>、</a:t>
              </a:r>
              <a:r>
                <a:rPr lang="en-US" altLang="zh-CN" sz="2400">
                  <a:ea typeface="Arial Unicode MS" panose="020B0604020202020204" pitchFamily="34" charset="-128"/>
                </a:rPr>
                <a:t>31</a:t>
              </a:r>
            </a:p>
          </p:txBody>
        </p:sp>
        <p:sp>
          <p:nvSpPr>
            <p:cNvPr id="71713" name="Rectangle 68">
              <a:extLst>
                <a:ext uri="{FF2B5EF4-FFF2-40B4-BE49-F238E27FC236}">
                  <a16:creationId xmlns:a16="http://schemas.microsoft.com/office/drawing/2014/main" id="{2BF64342-6001-4369-A153-87597D97EF4D}"/>
                </a:ext>
              </a:extLst>
            </p:cNvPr>
            <p:cNvSpPr>
              <a:spLocks noChangeArrowheads="1"/>
            </p:cNvSpPr>
            <p:nvPr/>
          </p:nvSpPr>
          <p:spPr bwMode="auto">
            <a:xfrm>
              <a:off x="2880" y="2111"/>
              <a:ext cx="116" cy="291"/>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grpSp>
      <p:sp>
        <p:nvSpPr>
          <p:cNvPr id="65" name="Rectangle 64">
            <a:extLst>
              <a:ext uri="{FF2B5EF4-FFF2-40B4-BE49-F238E27FC236}">
                <a16:creationId xmlns:a16="http://schemas.microsoft.com/office/drawing/2014/main" id="{73648785-59D3-4E39-ABB5-4235CD6FD013}"/>
              </a:ext>
            </a:extLst>
          </p:cNvPr>
          <p:cNvSpPr>
            <a:spLocks noChangeArrowheads="1"/>
          </p:cNvSpPr>
          <p:nvPr/>
        </p:nvSpPr>
        <p:spPr bwMode="auto">
          <a:xfrm>
            <a:off x="3962400" y="3351213"/>
            <a:ext cx="184150" cy="460375"/>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sp>
        <p:nvSpPr>
          <p:cNvPr id="71711" name="TextBox 6">
            <a:extLst>
              <a:ext uri="{FF2B5EF4-FFF2-40B4-BE49-F238E27FC236}">
                <a16:creationId xmlns:a16="http://schemas.microsoft.com/office/drawing/2014/main" id="{526A424F-23C3-48FB-B642-FD4BAA04DC0D}"/>
              </a:ext>
            </a:extLst>
          </p:cNvPr>
          <p:cNvSpPr txBox="1">
            <a:spLocks noChangeArrowheads="1"/>
          </p:cNvSpPr>
          <p:nvPr/>
        </p:nvSpPr>
        <p:spPr bwMode="auto">
          <a:xfrm>
            <a:off x="7620000" y="-36513"/>
            <a:ext cx="152400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1600">
                <a:solidFill>
                  <a:srgbClr val="FBFCFF"/>
                </a:solidFill>
                <a:ea typeface="宋体" panose="02010600030101010101" pitchFamily="2" charset="-122"/>
                <a:cs typeface="Arial Unicode MS" panose="020B0604020202020204" pitchFamily="34" charset="-128"/>
              </a:rPr>
              <a:t>跳表法</a:t>
            </a:r>
            <a:endParaRPr lang="en-US" altLang="zh-CN" sz="1600">
              <a:solidFill>
                <a:srgbClr val="FBFCFF"/>
              </a:solidFill>
              <a:ea typeface="宋体" panose="02010600030101010101" pitchFamily="2" charset="-122"/>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5" grpId="0" animBg="1"/>
      <p:bldP spid="6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C87A44FC-6BC3-4EAF-AB1B-8F6DF7D681C9}"/>
              </a:ext>
            </a:extLst>
          </p:cNvPr>
          <p:cNvSpPr>
            <a:spLocks noGrp="1"/>
          </p:cNvSpPr>
          <p:nvPr>
            <p:ph type="title"/>
          </p:nvPr>
        </p:nvSpPr>
        <p:spPr/>
        <p:txBody>
          <a:bodyPr/>
          <a:lstStyle/>
          <a:p>
            <a:pPr eaLnBrk="1" hangingPunct="1"/>
            <a:r>
              <a:rPr lang="zh-CN" altLang="en-US"/>
              <a:t>跳表指针的位置</a:t>
            </a:r>
            <a:endParaRPr lang="en-US" altLang="zh-CN"/>
          </a:p>
        </p:txBody>
      </p:sp>
      <p:sp>
        <p:nvSpPr>
          <p:cNvPr id="72706" name="Rectangle 3">
            <a:extLst>
              <a:ext uri="{FF2B5EF4-FFF2-40B4-BE49-F238E27FC236}">
                <a16:creationId xmlns:a16="http://schemas.microsoft.com/office/drawing/2014/main" id="{D3735702-61A4-4C00-912D-61C98DF9AD72}"/>
              </a:ext>
            </a:extLst>
          </p:cNvPr>
          <p:cNvSpPr>
            <a:spLocks noGrp="1"/>
          </p:cNvSpPr>
          <p:nvPr>
            <p:ph idx="1"/>
          </p:nvPr>
        </p:nvSpPr>
        <p:spPr/>
        <p:txBody>
          <a:bodyPr/>
          <a:lstStyle/>
          <a:p>
            <a:pPr eaLnBrk="1" hangingPunct="1"/>
            <a:r>
              <a:rPr lang="zh-CN" altLang="en-US">
                <a:ea typeface="宋体" panose="02010600030101010101" pitchFamily="2" charset="-122"/>
              </a:rPr>
              <a:t>指针数目过多过少都不合适，要有一个均衡性</a:t>
            </a:r>
            <a:r>
              <a:rPr lang="en-US" altLang="zh-CN">
                <a:ea typeface="宋体" panose="02010600030101010101" pitchFamily="2" charset="-122"/>
              </a:rPr>
              <a:t>:</a:t>
            </a:r>
          </a:p>
          <a:p>
            <a:pPr lvl="1" eaLnBrk="1" hangingPunct="1"/>
            <a:r>
              <a:rPr lang="zh-CN" altLang="en-US">
                <a:ea typeface="宋体" panose="02010600030101010101" pitchFamily="2" charset="-122"/>
              </a:rPr>
              <a:t>指针越多</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跳步越短</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更容易跳转，但是需要更多的与跳表指针指向记录的比较</a:t>
            </a:r>
            <a:endParaRPr lang="en-US" altLang="zh-CN">
              <a:ea typeface="宋体" panose="02010600030101010101" pitchFamily="2" charset="-122"/>
            </a:endParaRPr>
          </a:p>
          <a:p>
            <a:pPr lvl="1" eaLnBrk="1" hangingPunct="1"/>
            <a:r>
              <a:rPr lang="zh-CN" altLang="en-US">
                <a:ea typeface="宋体" panose="02010600030101010101" pitchFamily="2" charset="-122"/>
              </a:rPr>
              <a:t>指针越少</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比较次数越少，但是跳步越长</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成功跳转的次数少</a:t>
            </a:r>
            <a:endParaRPr lang="en-US" altLang="zh-CN">
              <a:ea typeface="宋体" panose="02010600030101010101" pitchFamily="2" charset="-122"/>
            </a:endParaRPr>
          </a:p>
        </p:txBody>
      </p:sp>
      <p:sp>
        <p:nvSpPr>
          <p:cNvPr id="72707" name="Rectangle 5">
            <a:extLst>
              <a:ext uri="{FF2B5EF4-FFF2-40B4-BE49-F238E27FC236}">
                <a16:creationId xmlns:a16="http://schemas.microsoft.com/office/drawing/2014/main" id="{8C12C351-257B-4519-BF66-81530A87A40F}"/>
              </a:ext>
            </a:extLst>
          </p:cNvPr>
          <p:cNvSpPr>
            <a:spLocks noChangeArrowheads="1"/>
          </p:cNvSpPr>
          <p:nvPr/>
        </p:nvSpPr>
        <p:spPr bwMode="auto">
          <a:xfrm>
            <a:off x="7543800" y="4875213"/>
            <a:ext cx="18415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grpSp>
        <p:nvGrpSpPr>
          <p:cNvPr id="72708" name="Group 7">
            <a:extLst>
              <a:ext uri="{FF2B5EF4-FFF2-40B4-BE49-F238E27FC236}">
                <a16:creationId xmlns:a16="http://schemas.microsoft.com/office/drawing/2014/main" id="{7D8E70AD-8A06-4B23-B8C3-5E9AFA112FCC}"/>
              </a:ext>
            </a:extLst>
          </p:cNvPr>
          <p:cNvGrpSpPr>
            <a:grpSpLocks/>
          </p:cNvGrpSpPr>
          <p:nvPr/>
        </p:nvGrpSpPr>
        <p:grpSpPr bwMode="auto">
          <a:xfrm>
            <a:off x="1447800" y="4875213"/>
            <a:ext cx="6096000" cy="461962"/>
            <a:chOff x="1104" y="3119"/>
            <a:chExt cx="3840" cy="291"/>
          </a:xfrm>
        </p:grpSpPr>
        <p:sp>
          <p:nvSpPr>
            <p:cNvPr id="72774" name="Rectangle 4">
              <a:extLst>
                <a:ext uri="{FF2B5EF4-FFF2-40B4-BE49-F238E27FC236}">
                  <a16:creationId xmlns:a16="http://schemas.microsoft.com/office/drawing/2014/main" id="{90698FE8-FB5D-4277-95B2-BA6E91F75942}"/>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75" name="AutoShape 6">
              <a:extLst>
                <a:ext uri="{FF2B5EF4-FFF2-40B4-BE49-F238E27FC236}">
                  <a16:creationId xmlns:a16="http://schemas.microsoft.com/office/drawing/2014/main" id="{736A96C5-05A4-4579-988E-F537EFF368EB}"/>
                </a:ext>
              </a:extLst>
            </p:cNvPr>
            <p:cNvCxnSpPr>
              <a:cxnSpLocks noChangeShapeType="1"/>
              <a:stCxn id="72774" idx="3"/>
              <a:endCxn id="72707" idx="1"/>
            </p:cNvCxnSpPr>
            <p:nvPr/>
          </p:nvCxnSpPr>
          <p:spPr bwMode="auto">
            <a:xfrm>
              <a:off x="1220" y="3264"/>
              <a:ext cx="372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09" name="Group 8">
            <a:extLst>
              <a:ext uri="{FF2B5EF4-FFF2-40B4-BE49-F238E27FC236}">
                <a16:creationId xmlns:a16="http://schemas.microsoft.com/office/drawing/2014/main" id="{9C4B97B5-AD16-450B-B6C0-DCD503833B9B}"/>
              </a:ext>
            </a:extLst>
          </p:cNvPr>
          <p:cNvGrpSpPr>
            <a:grpSpLocks/>
          </p:cNvGrpSpPr>
          <p:nvPr/>
        </p:nvGrpSpPr>
        <p:grpSpPr bwMode="auto">
          <a:xfrm>
            <a:off x="2057400" y="4875213"/>
            <a:ext cx="609600" cy="461962"/>
            <a:chOff x="1104" y="3119"/>
            <a:chExt cx="384" cy="291"/>
          </a:xfrm>
        </p:grpSpPr>
        <p:sp>
          <p:nvSpPr>
            <p:cNvPr id="72772" name="Rectangle 9">
              <a:extLst>
                <a:ext uri="{FF2B5EF4-FFF2-40B4-BE49-F238E27FC236}">
                  <a16:creationId xmlns:a16="http://schemas.microsoft.com/office/drawing/2014/main" id="{F06E9340-8674-4350-850E-A9D4EE5BD05D}"/>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73" name="AutoShape 10">
              <a:extLst>
                <a:ext uri="{FF2B5EF4-FFF2-40B4-BE49-F238E27FC236}">
                  <a16:creationId xmlns:a16="http://schemas.microsoft.com/office/drawing/2014/main" id="{6A1E0255-86BA-47D2-A646-DCBA23B309E9}"/>
                </a:ext>
              </a:extLst>
            </p:cNvPr>
            <p:cNvCxnSpPr>
              <a:cxnSpLocks noChangeShapeType="1"/>
              <a:stCxn id="72772"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0" name="Group 11">
            <a:extLst>
              <a:ext uri="{FF2B5EF4-FFF2-40B4-BE49-F238E27FC236}">
                <a16:creationId xmlns:a16="http://schemas.microsoft.com/office/drawing/2014/main" id="{ADB32C29-491A-4B99-9493-EDA7960B9207}"/>
              </a:ext>
            </a:extLst>
          </p:cNvPr>
          <p:cNvGrpSpPr>
            <a:grpSpLocks/>
          </p:cNvGrpSpPr>
          <p:nvPr/>
        </p:nvGrpSpPr>
        <p:grpSpPr bwMode="auto">
          <a:xfrm>
            <a:off x="2667000" y="4875213"/>
            <a:ext cx="609600" cy="461962"/>
            <a:chOff x="1104" y="3119"/>
            <a:chExt cx="384" cy="291"/>
          </a:xfrm>
        </p:grpSpPr>
        <p:sp>
          <p:nvSpPr>
            <p:cNvPr id="72770" name="Rectangle 12">
              <a:extLst>
                <a:ext uri="{FF2B5EF4-FFF2-40B4-BE49-F238E27FC236}">
                  <a16:creationId xmlns:a16="http://schemas.microsoft.com/office/drawing/2014/main" id="{537A8821-07FB-4EB6-B267-6A1D646F25A6}"/>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71" name="AutoShape 13">
              <a:extLst>
                <a:ext uri="{FF2B5EF4-FFF2-40B4-BE49-F238E27FC236}">
                  <a16:creationId xmlns:a16="http://schemas.microsoft.com/office/drawing/2014/main" id="{8A7062EF-DC52-4E24-A398-1707C570EDF1}"/>
                </a:ext>
              </a:extLst>
            </p:cNvPr>
            <p:cNvCxnSpPr>
              <a:cxnSpLocks noChangeShapeType="1"/>
              <a:stCxn id="72770"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1" name="Group 14">
            <a:extLst>
              <a:ext uri="{FF2B5EF4-FFF2-40B4-BE49-F238E27FC236}">
                <a16:creationId xmlns:a16="http://schemas.microsoft.com/office/drawing/2014/main" id="{63A57C01-B180-4D43-86FD-D1993CE6373C}"/>
              </a:ext>
            </a:extLst>
          </p:cNvPr>
          <p:cNvGrpSpPr>
            <a:grpSpLocks/>
          </p:cNvGrpSpPr>
          <p:nvPr/>
        </p:nvGrpSpPr>
        <p:grpSpPr bwMode="auto">
          <a:xfrm>
            <a:off x="3276600" y="4875213"/>
            <a:ext cx="609600" cy="461962"/>
            <a:chOff x="1104" y="3119"/>
            <a:chExt cx="384" cy="291"/>
          </a:xfrm>
        </p:grpSpPr>
        <p:sp>
          <p:nvSpPr>
            <p:cNvPr id="72768" name="Rectangle 15">
              <a:extLst>
                <a:ext uri="{FF2B5EF4-FFF2-40B4-BE49-F238E27FC236}">
                  <a16:creationId xmlns:a16="http://schemas.microsoft.com/office/drawing/2014/main" id="{4B9C8C79-729E-4AE1-A819-81692D1A9B86}"/>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69" name="AutoShape 16">
              <a:extLst>
                <a:ext uri="{FF2B5EF4-FFF2-40B4-BE49-F238E27FC236}">
                  <a16:creationId xmlns:a16="http://schemas.microsoft.com/office/drawing/2014/main" id="{91D00243-920E-472E-96F7-C61B9F286CBF}"/>
                </a:ext>
              </a:extLst>
            </p:cNvPr>
            <p:cNvCxnSpPr>
              <a:cxnSpLocks noChangeShapeType="1"/>
              <a:stCxn id="72768"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2" name="Group 17">
            <a:extLst>
              <a:ext uri="{FF2B5EF4-FFF2-40B4-BE49-F238E27FC236}">
                <a16:creationId xmlns:a16="http://schemas.microsoft.com/office/drawing/2014/main" id="{AD32C348-F602-4684-BA13-4FEB6DE753B0}"/>
              </a:ext>
            </a:extLst>
          </p:cNvPr>
          <p:cNvGrpSpPr>
            <a:grpSpLocks/>
          </p:cNvGrpSpPr>
          <p:nvPr/>
        </p:nvGrpSpPr>
        <p:grpSpPr bwMode="auto">
          <a:xfrm>
            <a:off x="3886200" y="4875213"/>
            <a:ext cx="609600" cy="461962"/>
            <a:chOff x="1104" y="3119"/>
            <a:chExt cx="384" cy="291"/>
          </a:xfrm>
        </p:grpSpPr>
        <p:sp>
          <p:nvSpPr>
            <p:cNvPr id="72766" name="Rectangle 18">
              <a:extLst>
                <a:ext uri="{FF2B5EF4-FFF2-40B4-BE49-F238E27FC236}">
                  <a16:creationId xmlns:a16="http://schemas.microsoft.com/office/drawing/2014/main" id="{87DC5AC8-97C9-4393-AECF-62E10E5AB824}"/>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67" name="AutoShape 19">
              <a:extLst>
                <a:ext uri="{FF2B5EF4-FFF2-40B4-BE49-F238E27FC236}">
                  <a16:creationId xmlns:a16="http://schemas.microsoft.com/office/drawing/2014/main" id="{C5089F18-7C3A-447C-AFF1-11B79A195CEE}"/>
                </a:ext>
              </a:extLst>
            </p:cNvPr>
            <p:cNvCxnSpPr>
              <a:cxnSpLocks noChangeShapeType="1"/>
              <a:stCxn id="72766"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3" name="Group 20">
            <a:extLst>
              <a:ext uri="{FF2B5EF4-FFF2-40B4-BE49-F238E27FC236}">
                <a16:creationId xmlns:a16="http://schemas.microsoft.com/office/drawing/2014/main" id="{94B36E18-8009-415B-93B3-E505CE178A4B}"/>
              </a:ext>
            </a:extLst>
          </p:cNvPr>
          <p:cNvGrpSpPr>
            <a:grpSpLocks/>
          </p:cNvGrpSpPr>
          <p:nvPr/>
        </p:nvGrpSpPr>
        <p:grpSpPr bwMode="auto">
          <a:xfrm>
            <a:off x="4495800" y="4875213"/>
            <a:ext cx="609600" cy="461962"/>
            <a:chOff x="1104" y="3119"/>
            <a:chExt cx="384" cy="291"/>
          </a:xfrm>
        </p:grpSpPr>
        <p:sp>
          <p:nvSpPr>
            <p:cNvPr id="72764" name="Rectangle 21">
              <a:extLst>
                <a:ext uri="{FF2B5EF4-FFF2-40B4-BE49-F238E27FC236}">
                  <a16:creationId xmlns:a16="http://schemas.microsoft.com/office/drawing/2014/main" id="{A4B5750A-4231-4610-BC45-5B3C465AD39C}"/>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65" name="AutoShape 22">
              <a:extLst>
                <a:ext uri="{FF2B5EF4-FFF2-40B4-BE49-F238E27FC236}">
                  <a16:creationId xmlns:a16="http://schemas.microsoft.com/office/drawing/2014/main" id="{805DB791-82B5-4F63-9186-13738A82626F}"/>
                </a:ext>
              </a:extLst>
            </p:cNvPr>
            <p:cNvCxnSpPr>
              <a:cxnSpLocks noChangeShapeType="1"/>
              <a:stCxn id="72764"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4" name="Group 23">
            <a:extLst>
              <a:ext uri="{FF2B5EF4-FFF2-40B4-BE49-F238E27FC236}">
                <a16:creationId xmlns:a16="http://schemas.microsoft.com/office/drawing/2014/main" id="{17D81E65-7981-46B0-90D3-D6BE490DD0C4}"/>
              </a:ext>
            </a:extLst>
          </p:cNvPr>
          <p:cNvGrpSpPr>
            <a:grpSpLocks/>
          </p:cNvGrpSpPr>
          <p:nvPr/>
        </p:nvGrpSpPr>
        <p:grpSpPr bwMode="auto">
          <a:xfrm>
            <a:off x="5105400" y="4875213"/>
            <a:ext cx="609600" cy="461962"/>
            <a:chOff x="1104" y="3119"/>
            <a:chExt cx="384" cy="291"/>
          </a:xfrm>
        </p:grpSpPr>
        <p:sp>
          <p:nvSpPr>
            <p:cNvPr id="72762" name="Rectangle 24">
              <a:extLst>
                <a:ext uri="{FF2B5EF4-FFF2-40B4-BE49-F238E27FC236}">
                  <a16:creationId xmlns:a16="http://schemas.microsoft.com/office/drawing/2014/main" id="{640E2121-FD08-4482-84F9-C4F50DB44A5D}"/>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63" name="AutoShape 25">
              <a:extLst>
                <a:ext uri="{FF2B5EF4-FFF2-40B4-BE49-F238E27FC236}">
                  <a16:creationId xmlns:a16="http://schemas.microsoft.com/office/drawing/2014/main" id="{A0490098-9E2D-48F3-9F01-1192F8D1E691}"/>
                </a:ext>
              </a:extLst>
            </p:cNvPr>
            <p:cNvCxnSpPr>
              <a:cxnSpLocks noChangeShapeType="1"/>
              <a:stCxn id="72762"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5" name="Group 26">
            <a:extLst>
              <a:ext uri="{FF2B5EF4-FFF2-40B4-BE49-F238E27FC236}">
                <a16:creationId xmlns:a16="http://schemas.microsoft.com/office/drawing/2014/main" id="{03269D70-E710-4525-A579-79CCE963C602}"/>
              </a:ext>
            </a:extLst>
          </p:cNvPr>
          <p:cNvGrpSpPr>
            <a:grpSpLocks/>
          </p:cNvGrpSpPr>
          <p:nvPr/>
        </p:nvGrpSpPr>
        <p:grpSpPr bwMode="auto">
          <a:xfrm>
            <a:off x="5715000" y="4875213"/>
            <a:ext cx="609600" cy="461962"/>
            <a:chOff x="1104" y="3119"/>
            <a:chExt cx="384" cy="291"/>
          </a:xfrm>
        </p:grpSpPr>
        <p:sp>
          <p:nvSpPr>
            <p:cNvPr id="72760" name="Rectangle 27">
              <a:extLst>
                <a:ext uri="{FF2B5EF4-FFF2-40B4-BE49-F238E27FC236}">
                  <a16:creationId xmlns:a16="http://schemas.microsoft.com/office/drawing/2014/main" id="{3E814971-59F6-464E-9DBD-540958A53D58}"/>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61" name="AutoShape 28">
              <a:extLst>
                <a:ext uri="{FF2B5EF4-FFF2-40B4-BE49-F238E27FC236}">
                  <a16:creationId xmlns:a16="http://schemas.microsoft.com/office/drawing/2014/main" id="{78BD7557-23EC-4F83-A8C6-B2D81FCD8AEA}"/>
                </a:ext>
              </a:extLst>
            </p:cNvPr>
            <p:cNvCxnSpPr>
              <a:cxnSpLocks noChangeShapeType="1"/>
              <a:stCxn id="72760"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6" name="Group 29">
            <a:extLst>
              <a:ext uri="{FF2B5EF4-FFF2-40B4-BE49-F238E27FC236}">
                <a16:creationId xmlns:a16="http://schemas.microsoft.com/office/drawing/2014/main" id="{9BD220AF-0AB3-4891-8169-147E74CC3060}"/>
              </a:ext>
            </a:extLst>
          </p:cNvPr>
          <p:cNvGrpSpPr>
            <a:grpSpLocks/>
          </p:cNvGrpSpPr>
          <p:nvPr/>
        </p:nvGrpSpPr>
        <p:grpSpPr bwMode="auto">
          <a:xfrm>
            <a:off x="6324600" y="4875213"/>
            <a:ext cx="609600" cy="461962"/>
            <a:chOff x="1104" y="3119"/>
            <a:chExt cx="384" cy="291"/>
          </a:xfrm>
        </p:grpSpPr>
        <p:sp>
          <p:nvSpPr>
            <p:cNvPr id="72758" name="Rectangle 30">
              <a:extLst>
                <a:ext uri="{FF2B5EF4-FFF2-40B4-BE49-F238E27FC236}">
                  <a16:creationId xmlns:a16="http://schemas.microsoft.com/office/drawing/2014/main" id="{21FA9AFA-361E-4607-AD05-F101AB8F67C4}"/>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59" name="AutoShape 31">
              <a:extLst>
                <a:ext uri="{FF2B5EF4-FFF2-40B4-BE49-F238E27FC236}">
                  <a16:creationId xmlns:a16="http://schemas.microsoft.com/office/drawing/2014/main" id="{0556B8D3-3DD4-46C7-B085-DD476472878C}"/>
                </a:ext>
              </a:extLst>
            </p:cNvPr>
            <p:cNvCxnSpPr>
              <a:cxnSpLocks noChangeShapeType="1"/>
              <a:stCxn id="72758"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72717" name="Rectangle 32">
            <a:extLst>
              <a:ext uri="{FF2B5EF4-FFF2-40B4-BE49-F238E27FC236}">
                <a16:creationId xmlns:a16="http://schemas.microsoft.com/office/drawing/2014/main" id="{9DD2D5D1-2BC3-4181-BF34-0EED47040FB2}"/>
              </a:ext>
            </a:extLst>
          </p:cNvPr>
          <p:cNvSpPr>
            <a:spLocks noChangeArrowheads="1"/>
          </p:cNvSpPr>
          <p:nvPr/>
        </p:nvSpPr>
        <p:spPr bwMode="auto">
          <a:xfrm>
            <a:off x="7543800" y="5865813"/>
            <a:ext cx="184150"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grpSp>
        <p:nvGrpSpPr>
          <p:cNvPr id="72718" name="Group 33">
            <a:extLst>
              <a:ext uri="{FF2B5EF4-FFF2-40B4-BE49-F238E27FC236}">
                <a16:creationId xmlns:a16="http://schemas.microsoft.com/office/drawing/2014/main" id="{85B27C68-539F-47E0-BD50-2D17ED86D83E}"/>
              </a:ext>
            </a:extLst>
          </p:cNvPr>
          <p:cNvGrpSpPr>
            <a:grpSpLocks/>
          </p:cNvGrpSpPr>
          <p:nvPr/>
        </p:nvGrpSpPr>
        <p:grpSpPr bwMode="auto">
          <a:xfrm>
            <a:off x="1447800" y="5865813"/>
            <a:ext cx="6096000" cy="461962"/>
            <a:chOff x="1104" y="3119"/>
            <a:chExt cx="3840" cy="291"/>
          </a:xfrm>
        </p:grpSpPr>
        <p:sp>
          <p:nvSpPr>
            <p:cNvPr id="72756" name="Rectangle 34">
              <a:extLst>
                <a:ext uri="{FF2B5EF4-FFF2-40B4-BE49-F238E27FC236}">
                  <a16:creationId xmlns:a16="http://schemas.microsoft.com/office/drawing/2014/main" id="{2925DD2C-C3CA-434E-B95E-C24DEB465872}"/>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57" name="AutoShape 35">
              <a:extLst>
                <a:ext uri="{FF2B5EF4-FFF2-40B4-BE49-F238E27FC236}">
                  <a16:creationId xmlns:a16="http://schemas.microsoft.com/office/drawing/2014/main" id="{CC6ABCF9-992D-4FD4-9C3E-1CD63CD4FE80}"/>
                </a:ext>
              </a:extLst>
            </p:cNvPr>
            <p:cNvCxnSpPr>
              <a:cxnSpLocks noChangeShapeType="1"/>
              <a:stCxn id="72756" idx="3"/>
              <a:endCxn id="72717" idx="1"/>
            </p:cNvCxnSpPr>
            <p:nvPr/>
          </p:nvCxnSpPr>
          <p:spPr bwMode="auto">
            <a:xfrm>
              <a:off x="1220" y="3264"/>
              <a:ext cx="372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19" name="Group 36">
            <a:extLst>
              <a:ext uri="{FF2B5EF4-FFF2-40B4-BE49-F238E27FC236}">
                <a16:creationId xmlns:a16="http://schemas.microsoft.com/office/drawing/2014/main" id="{1DC83ACD-883F-4D41-97A5-71E4FABFB26D}"/>
              </a:ext>
            </a:extLst>
          </p:cNvPr>
          <p:cNvGrpSpPr>
            <a:grpSpLocks/>
          </p:cNvGrpSpPr>
          <p:nvPr/>
        </p:nvGrpSpPr>
        <p:grpSpPr bwMode="auto">
          <a:xfrm>
            <a:off x="2057400" y="5865813"/>
            <a:ext cx="609600" cy="461962"/>
            <a:chOff x="1104" y="3119"/>
            <a:chExt cx="384" cy="291"/>
          </a:xfrm>
        </p:grpSpPr>
        <p:sp>
          <p:nvSpPr>
            <p:cNvPr id="72754" name="Rectangle 37">
              <a:extLst>
                <a:ext uri="{FF2B5EF4-FFF2-40B4-BE49-F238E27FC236}">
                  <a16:creationId xmlns:a16="http://schemas.microsoft.com/office/drawing/2014/main" id="{B1F8F67B-03F0-4A04-B7F4-E68B6D4BC0F2}"/>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55" name="AutoShape 38">
              <a:extLst>
                <a:ext uri="{FF2B5EF4-FFF2-40B4-BE49-F238E27FC236}">
                  <a16:creationId xmlns:a16="http://schemas.microsoft.com/office/drawing/2014/main" id="{B1905389-5CED-4CED-8248-2AFA4AABA049}"/>
                </a:ext>
              </a:extLst>
            </p:cNvPr>
            <p:cNvCxnSpPr>
              <a:cxnSpLocks noChangeShapeType="1"/>
              <a:stCxn id="72754"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0" name="Group 39">
            <a:extLst>
              <a:ext uri="{FF2B5EF4-FFF2-40B4-BE49-F238E27FC236}">
                <a16:creationId xmlns:a16="http://schemas.microsoft.com/office/drawing/2014/main" id="{F1C76E4C-3118-42C4-9B6D-061B0239A494}"/>
              </a:ext>
            </a:extLst>
          </p:cNvPr>
          <p:cNvGrpSpPr>
            <a:grpSpLocks/>
          </p:cNvGrpSpPr>
          <p:nvPr/>
        </p:nvGrpSpPr>
        <p:grpSpPr bwMode="auto">
          <a:xfrm>
            <a:off x="2667000" y="5865813"/>
            <a:ext cx="609600" cy="461962"/>
            <a:chOff x="1104" y="3119"/>
            <a:chExt cx="384" cy="291"/>
          </a:xfrm>
        </p:grpSpPr>
        <p:sp>
          <p:nvSpPr>
            <p:cNvPr id="72752" name="Rectangle 40">
              <a:extLst>
                <a:ext uri="{FF2B5EF4-FFF2-40B4-BE49-F238E27FC236}">
                  <a16:creationId xmlns:a16="http://schemas.microsoft.com/office/drawing/2014/main" id="{D0DBFDF9-9750-4D61-8DB4-ADADE785CB73}"/>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53" name="AutoShape 41">
              <a:extLst>
                <a:ext uri="{FF2B5EF4-FFF2-40B4-BE49-F238E27FC236}">
                  <a16:creationId xmlns:a16="http://schemas.microsoft.com/office/drawing/2014/main" id="{ECC2905B-4BF6-4EA2-8465-7081A4DC30ED}"/>
                </a:ext>
              </a:extLst>
            </p:cNvPr>
            <p:cNvCxnSpPr>
              <a:cxnSpLocks noChangeShapeType="1"/>
              <a:stCxn id="72752"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1" name="Group 42">
            <a:extLst>
              <a:ext uri="{FF2B5EF4-FFF2-40B4-BE49-F238E27FC236}">
                <a16:creationId xmlns:a16="http://schemas.microsoft.com/office/drawing/2014/main" id="{7EB25777-A93A-462A-B7B0-D07C6A5BE8C3}"/>
              </a:ext>
            </a:extLst>
          </p:cNvPr>
          <p:cNvGrpSpPr>
            <a:grpSpLocks/>
          </p:cNvGrpSpPr>
          <p:nvPr/>
        </p:nvGrpSpPr>
        <p:grpSpPr bwMode="auto">
          <a:xfrm>
            <a:off x="3276600" y="5865813"/>
            <a:ext cx="609600" cy="461962"/>
            <a:chOff x="1104" y="3119"/>
            <a:chExt cx="384" cy="291"/>
          </a:xfrm>
        </p:grpSpPr>
        <p:sp>
          <p:nvSpPr>
            <p:cNvPr id="72750" name="Rectangle 43">
              <a:extLst>
                <a:ext uri="{FF2B5EF4-FFF2-40B4-BE49-F238E27FC236}">
                  <a16:creationId xmlns:a16="http://schemas.microsoft.com/office/drawing/2014/main" id="{97CCD7E4-9A31-4156-9243-ADF39AC75A40}"/>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51" name="AutoShape 44">
              <a:extLst>
                <a:ext uri="{FF2B5EF4-FFF2-40B4-BE49-F238E27FC236}">
                  <a16:creationId xmlns:a16="http://schemas.microsoft.com/office/drawing/2014/main" id="{3B2D6CBC-54BF-401D-ABA4-C8F603999A17}"/>
                </a:ext>
              </a:extLst>
            </p:cNvPr>
            <p:cNvCxnSpPr>
              <a:cxnSpLocks noChangeShapeType="1"/>
              <a:stCxn id="72750"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2" name="Group 45">
            <a:extLst>
              <a:ext uri="{FF2B5EF4-FFF2-40B4-BE49-F238E27FC236}">
                <a16:creationId xmlns:a16="http://schemas.microsoft.com/office/drawing/2014/main" id="{2457BE5D-9833-46A7-A6AD-A26CC0162DC0}"/>
              </a:ext>
            </a:extLst>
          </p:cNvPr>
          <p:cNvGrpSpPr>
            <a:grpSpLocks/>
          </p:cNvGrpSpPr>
          <p:nvPr/>
        </p:nvGrpSpPr>
        <p:grpSpPr bwMode="auto">
          <a:xfrm>
            <a:off x="3886200" y="5865813"/>
            <a:ext cx="609600" cy="461962"/>
            <a:chOff x="1104" y="3119"/>
            <a:chExt cx="384" cy="291"/>
          </a:xfrm>
        </p:grpSpPr>
        <p:sp>
          <p:nvSpPr>
            <p:cNvPr id="72748" name="Rectangle 46">
              <a:extLst>
                <a:ext uri="{FF2B5EF4-FFF2-40B4-BE49-F238E27FC236}">
                  <a16:creationId xmlns:a16="http://schemas.microsoft.com/office/drawing/2014/main" id="{106ED617-9573-4B72-968B-1AC868490F2A}"/>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49" name="AutoShape 47">
              <a:extLst>
                <a:ext uri="{FF2B5EF4-FFF2-40B4-BE49-F238E27FC236}">
                  <a16:creationId xmlns:a16="http://schemas.microsoft.com/office/drawing/2014/main" id="{4B20F987-543E-4525-B692-99017D797D62}"/>
                </a:ext>
              </a:extLst>
            </p:cNvPr>
            <p:cNvCxnSpPr>
              <a:cxnSpLocks noChangeShapeType="1"/>
              <a:stCxn id="72748"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3" name="Group 48">
            <a:extLst>
              <a:ext uri="{FF2B5EF4-FFF2-40B4-BE49-F238E27FC236}">
                <a16:creationId xmlns:a16="http://schemas.microsoft.com/office/drawing/2014/main" id="{7BBBDD43-676D-49B4-9468-1D0EDE8A66B6}"/>
              </a:ext>
            </a:extLst>
          </p:cNvPr>
          <p:cNvGrpSpPr>
            <a:grpSpLocks/>
          </p:cNvGrpSpPr>
          <p:nvPr/>
        </p:nvGrpSpPr>
        <p:grpSpPr bwMode="auto">
          <a:xfrm>
            <a:off x="4495800" y="5865813"/>
            <a:ext cx="609600" cy="461962"/>
            <a:chOff x="1104" y="3119"/>
            <a:chExt cx="384" cy="291"/>
          </a:xfrm>
        </p:grpSpPr>
        <p:sp>
          <p:nvSpPr>
            <p:cNvPr id="72746" name="Rectangle 49">
              <a:extLst>
                <a:ext uri="{FF2B5EF4-FFF2-40B4-BE49-F238E27FC236}">
                  <a16:creationId xmlns:a16="http://schemas.microsoft.com/office/drawing/2014/main" id="{23621C30-489D-4B46-B410-4AFD734E55D6}"/>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47" name="AutoShape 50">
              <a:extLst>
                <a:ext uri="{FF2B5EF4-FFF2-40B4-BE49-F238E27FC236}">
                  <a16:creationId xmlns:a16="http://schemas.microsoft.com/office/drawing/2014/main" id="{54A1AF78-1B4D-45AA-A858-1432B4B2CD9C}"/>
                </a:ext>
              </a:extLst>
            </p:cNvPr>
            <p:cNvCxnSpPr>
              <a:cxnSpLocks noChangeShapeType="1"/>
              <a:stCxn id="72746"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4" name="Group 51">
            <a:extLst>
              <a:ext uri="{FF2B5EF4-FFF2-40B4-BE49-F238E27FC236}">
                <a16:creationId xmlns:a16="http://schemas.microsoft.com/office/drawing/2014/main" id="{B36F61E4-4B2D-491F-91E3-09D782B11AD3}"/>
              </a:ext>
            </a:extLst>
          </p:cNvPr>
          <p:cNvGrpSpPr>
            <a:grpSpLocks/>
          </p:cNvGrpSpPr>
          <p:nvPr/>
        </p:nvGrpSpPr>
        <p:grpSpPr bwMode="auto">
          <a:xfrm>
            <a:off x="5105400" y="5865813"/>
            <a:ext cx="609600" cy="461962"/>
            <a:chOff x="1104" y="3119"/>
            <a:chExt cx="384" cy="291"/>
          </a:xfrm>
        </p:grpSpPr>
        <p:sp>
          <p:nvSpPr>
            <p:cNvPr id="72744" name="Rectangle 52">
              <a:extLst>
                <a:ext uri="{FF2B5EF4-FFF2-40B4-BE49-F238E27FC236}">
                  <a16:creationId xmlns:a16="http://schemas.microsoft.com/office/drawing/2014/main" id="{85FB8221-E8BD-43D8-80A7-6E57CDEF0D39}"/>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45" name="AutoShape 53">
              <a:extLst>
                <a:ext uri="{FF2B5EF4-FFF2-40B4-BE49-F238E27FC236}">
                  <a16:creationId xmlns:a16="http://schemas.microsoft.com/office/drawing/2014/main" id="{F8DC0116-F3AF-4EB8-855B-B3E3BF66B452}"/>
                </a:ext>
              </a:extLst>
            </p:cNvPr>
            <p:cNvCxnSpPr>
              <a:cxnSpLocks noChangeShapeType="1"/>
              <a:stCxn id="72744"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5" name="Group 54">
            <a:extLst>
              <a:ext uri="{FF2B5EF4-FFF2-40B4-BE49-F238E27FC236}">
                <a16:creationId xmlns:a16="http://schemas.microsoft.com/office/drawing/2014/main" id="{54F32793-73C7-42EA-B1DC-D3B22F765046}"/>
              </a:ext>
            </a:extLst>
          </p:cNvPr>
          <p:cNvGrpSpPr>
            <a:grpSpLocks/>
          </p:cNvGrpSpPr>
          <p:nvPr/>
        </p:nvGrpSpPr>
        <p:grpSpPr bwMode="auto">
          <a:xfrm>
            <a:off x="5715000" y="5865813"/>
            <a:ext cx="609600" cy="461962"/>
            <a:chOff x="1104" y="3119"/>
            <a:chExt cx="384" cy="291"/>
          </a:xfrm>
        </p:grpSpPr>
        <p:sp>
          <p:nvSpPr>
            <p:cNvPr id="72742" name="Rectangle 55">
              <a:extLst>
                <a:ext uri="{FF2B5EF4-FFF2-40B4-BE49-F238E27FC236}">
                  <a16:creationId xmlns:a16="http://schemas.microsoft.com/office/drawing/2014/main" id="{A9BEB23F-5789-4E86-BBCE-0045DE701285}"/>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43" name="AutoShape 56">
              <a:extLst>
                <a:ext uri="{FF2B5EF4-FFF2-40B4-BE49-F238E27FC236}">
                  <a16:creationId xmlns:a16="http://schemas.microsoft.com/office/drawing/2014/main" id="{AB53E771-D337-4634-8586-64283388B454}"/>
                </a:ext>
              </a:extLst>
            </p:cNvPr>
            <p:cNvCxnSpPr>
              <a:cxnSpLocks noChangeShapeType="1"/>
              <a:stCxn id="72742"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26" name="Group 57">
            <a:extLst>
              <a:ext uri="{FF2B5EF4-FFF2-40B4-BE49-F238E27FC236}">
                <a16:creationId xmlns:a16="http://schemas.microsoft.com/office/drawing/2014/main" id="{0CC34E23-1436-4EAD-9312-9F60D0A67575}"/>
              </a:ext>
            </a:extLst>
          </p:cNvPr>
          <p:cNvGrpSpPr>
            <a:grpSpLocks/>
          </p:cNvGrpSpPr>
          <p:nvPr/>
        </p:nvGrpSpPr>
        <p:grpSpPr bwMode="auto">
          <a:xfrm>
            <a:off x="6324600" y="5865813"/>
            <a:ext cx="609600" cy="461962"/>
            <a:chOff x="1104" y="3119"/>
            <a:chExt cx="384" cy="291"/>
          </a:xfrm>
        </p:grpSpPr>
        <p:sp>
          <p:nvSpPr>
            <p:cNvPr id="72740" name="Rectangle 58">
              <a:extLst>
                <a:ext uri="{FF2B5EF4-FFF2-40B4-BE49-F238E27FC236}">
                  <a16:creationId xmlns:a16="http://schemas.microsoft.com/office/drawing/2014/main" id="{C4AFE001-A4F2-45BD-A6E7-ECCA2CC5A344}"/>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41" name="AutoShape 59">
              <a:extLst>
                <a:ext uri="{FF2B5EF4-FFF2-40B4-BE49-F238E27FC236}">
                  <a16:creationId xmlns:a16="http://schemas.microsoft.com/office/drawing/2014/main" id="{21287417-0E7A-41D9-9EB7-89FDD20BBC00}"/>
                </a:ext>
              </a:extLst>
            </p:cNvPr>
            <p:cNvCxnSpPr>
              <a:cxnSpLocks noChangeShapeType="1"/>
              <a:stCxn id="72740"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72727" name="AutoShape 60">
            <a:extLst>
              <a:ext uri="{FF2B5EF4-FFF2-40B4-BE49-F238E27FC236}">
                <a16:creationId xmlns:a16="http://schemas.microsoft.com/office/drawing/2014/main" id="{D4DB9A9C-D460-451C-B826-AEE6771CE8D5}"/>
              </a:ext>
            </a:extLst>
          </p:cNvPr>
          <p:cNvCxnSpPr>
            <a:cxnSpLocks noChangeShapeType="1"/>
            <a:stCxn id="72774" idx="0"/>
            <a:endCxn id="72770" idx="0"/>
          </p:cNvCxnSpPr>
          <p:nvPr/>
        </p:nvCxnSpPr>
        <p:spPr bwMode="auto">
          <a:xfrm rot="5400000" flipH="1" flipV="1">
            <a:off x="21494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728" name="AutoShape 61">
            <a:extLst>
              <a:ext uri="{FF2B5EF4-FFF2-40B4-BE49-F238E27FC236}">
                <a16:creationId xmlns:a16="http://schemas.microsoft.com/office/drawing/2014/main" id="{EAEB0609-B8F2-4832-8D14-2876CDE9CAF7}"/>
              </a:ext>
            </a:extLst>
          </p:cNvPr>
          <p:cNvCxnSpPr>
            <a:cxnSpLocks noChangeShapeType="1"/>
            <a:stCxn id="72770" idx="0"/>
            <a:endCxn id="72766" idx="0"/>
          </p:cNvCxnSpPr>
          <p:nvPr/>
        </p:nvCxnSpPr>
        <p:spPr bwMode="auto">
          <a:xfrm rot="5400000" flipH="1" flipV="1">
            <a:off x="33686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729" name="AutoShape 62">
            <a:extLst>
              <a:ext uri="{FF2B5EF4-FFF2-40B4-BE49-F238E27FC236}">
                <a16:creationId xmlns:a16="http://schemas.microsoft.com/office/drawing/2014/main" id="{E312817C-864E-4A2F-AF93-060FEFBC03BC}"/>
              </a:ext>
            </a:extLst>
          </p:cNvPr>
          <p:cNvCxnSpPr>
            <a:cxnSpLocks noChangeShapeType="1"/>
            <a:stCxn id="72766" idx="0"/>
            <a:endCxn id="72762" idx="0"/>
          </p:cNvCxnSpPr>
          <p:nvPr/>
        </p:nvCxnSpPr>
        <p:spPr bwMode="auto">
          <a:xfrm rot="5400000" flipH="1" flipV="1">
            <a:off x="45878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730" name="AutoShape 63">
            <a:extLst>
              <a:ext uri="{FF2B5EF4-FFF2-40B4-BE49-F238E27FC236}">
                <a16:creationId xmlns:a16="http://schemas.microsoft.com/office/drawing/2014/main" id="{184D093F-1705-4D58-AC9A-9FD2612240BD}"/>
              </a:ext>
            </a:extLst>
          </p:cNvPr>
          <p:cNvCxnSpPr>
            <a:cxnSpLocks noChangeShapeType="1"/>
            <a:stCxn id="72762" idx="0"/>
            <a:endCxn id="72758" idx="0"/>
          </p:cNvCxnSpPr>
          <p:nvPr/>
        </p:nvCxnSpPr>
        <p:spPr bwMode="auto">
          <a:xfrm rot="5400000" flipH="1" flipV="1">
            <a:off x="58070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731" name="AutoShape 64">
            <a:extLst>
              <a:ext uri="{FF2B5EF4-FFF2-40B4-BE49-F238E27FC236}">
                <a16:creationId xmlns:a16="http://schemas.microsoft.com/office/drawing/2014/main" id="{0696A9E6-02DE-473B-9F45-1B923A4D8421}"/>
              </a:ext>
            </a:extLst>
          </p:cNvPr>
          <p:cNvCxnSpPr>
            <a:cxnSpLocks noChangeShapeType="1"/>
            <a:stCxn id="72756" idx="0"/>
            <a:endCxn id="72746" idx="0"/>
          </p:cNvCxnSpPr>
          <p:nvPr/>
        </p:nvCxnSpPr>
        <p:spPr bwMode="auto">
          <a:xfrm rot="5400000" flipH="1" flipV="1">
            <a:off x="3063875" y="4341813"/>
            <a:ext cx="12700" cy="30480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732" name="AutoShape 65">
            <a:extLst>
              <a:ext uri="{FF2B5EF4-FFF2-40B4-BE49-F238E27FC236}">
                <a16:creationId xmlns:a16="http://schemas.microsoft.com/office/drawing/2014/main" id="{0A9A23B5-3606-40E2-B3AF-C6C858ED543F}"/>
              </a:ext>
            </a:extLst>
          </p:cNvPr>
          <p:cNvCxnSpPr>
            <a:cxnSpLocks noChangeShapeType="1"/>
            <a:stCxn id="72746" idx="0"/>
            <a:endCxn id="72717" idx="0"/>
          </p:cNvCxnSpPr>
          <p:nvPr/>
        </p:nvCxnSpPr>
        <p:spPr bwMode="auto">
          <a:xfrm rot="5400000" flipH="1" flipV="1">
            <a:off x="6111875" y="4341813"/>
            <a:ext cx="12700" cy="30480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2733" name="Group 66">
            <a:extLst>
              <a:ext uri="{FF2B5EF4-FFF2-40B4-BE49-F238E27FC236}">
                <a16:creationId xmlns:a16="http://schemas.microsoft.com/office/drawing/2014/main" id="{92F9B311-97AD-4270-A3F1-51A42C266B21}"/>
              </a:ext>
            </a:extLst>
          </p:cNvPr>
          <p:cNvGrpSpPr>
            <a:grpSpLocks/>
          </p:cNvGrpSpPr>
          <p:nvPr/>
        </p:nvGrpSpPr>
        <p:grpSpPr bwMode="auto">
          <a:xfrm>
            <a:off x="6934200" y="4875213"/>
            <a:ext cx="609600" cy="461962"/>
            <a:chOff x="1104" y="3119"/>
            <a:chExt cx="384" cy="291"/>
          </a:xfrm>
        </p:grpSpPr>
        <p:sp>
          <p:nvSpPr>
            <p:cNvPr id="72738" name="Rectangle 67">
              <a:extLst>
                <a:ext uri="{FF2B5EF4-FFF2-40B4-BE49-F238E27FC236}">
                  <a16:creationId xmlns:a16="http://schemas.microsoft.com/office/drawing/2014/main" id="{E67B7C5E-660A-461B-8FE6-AC0E1049A8DB}"/>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39" name="AutoShape 68">
              <a:extLst>
                <a:ext uri="{FF2B5EF4-FFF2-40B4-BE49-F238E27FC236}">
                  <a16:creationId xmlns:a16="http://schemas.microsoft.com/office/drawing/2014/main" id="{05F17016-6785-4D51-97FF-75D5592CF284}"/>
                </a:ext>
              </a:extLst>
            </p:cNvPr>
            <p:cNvCxnSpPr>
              <a:cxnSpLocks noChangeShapeType="1"/>
              <a:stCxn id="72738"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2734" name="Group 69">
            <a:extLst>
              <a:ext uri="{FF2B5EF4-FFF2-40B4-BE49-F238E27FC236}">
                <a16:creationId xmlns:a16="http://schemas.microsoft.com/office/drawing/2014/main" id="{5F25E258-5331-41F6-BA86-08350E4E3F51}"/>
              </a:ext>
            </a:extLst>
          </p:cNvPr>
          <p:cNvGrpSpPr>
            <a:grpSpLocks/>
          </p:cNvGrpSpPr>
          <p:nvPr/>
        </p:nvGrpSpPr>
        <p:grpSpPr bwMode="auto">
          <a:xfrm>
            <a:off x="6934200" y="5865813"/>
            <a:ext cx="609600" cy="461962"/>
            <a:chOff x="1104" y="3119"/>
            <a:chExt cx="384" cy="291"/>
          </a:xfrm>
        </p:grpSpPr>
        <p:sp>
          <p:nvSpPr>
            <p:cNvPr id="72736" name="Rectangle 70">
              <a:extLst>
                <a:ext uri="{FF2B5EF4-FFF2-40B4-BE49-F238E27FC236}">
                  <a16:creationId xmlns:a16="http://schemas.microsoft.com/office/drawing/2014/main" id="{9997992C-C414-426C-A206-AAA9E3104252}"/>
                </a:ext>
              </a:extLst>
            </p:cNvPr>
            <p:cNvSpPr>
              <a:spLocks noChangeArrowheads="1"/>
            </p:cNvSpPr>
            <p:nvPr/>
          </p:nvSpPr>
          <p:spPr bwMode="auto">
            <a:xfrm>
              <a:off x="1104" y="3119"/>
              <a:ext cx="1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Arial Unicode MS" panose="020B0604020202020204" pitchFamily="34" charset="-128"/>
              </a:endParaRPr>
            </a:p>
          </p:txBody>
        </p:sp>
        <p:cxnSp>
          <p:nvCxnSpPr>
            <p:cNvPr id="72737" name="AutoShape 71">
              <a:extLst>
                <a:ext uri="{FF2B5EF4-FFF2-40B4-BE49-F238E27FC236}">
                  <a16:creationId xmlns:a16="http://schemas.microsoft.com/office/drawing/2014/main" id="{EA57138C-8333-4FEA-A818-8DEB19E90A09}"/>
                </a:ext>
              </a:extLst>
            </p:cNvPr>
            <p:cNvCxnSpPr>
              <a:cxnSpLocks noChangeShapeType="1"/>
              <a:stCxn id="72736" idx="3"/>
            </p:cNvCxnSpPr>
            <p:nvPr/>
          </p:nvCxnSpPr>
          <p:spPr bwMode="auto">
            <a:xfrm flipV="1">
              <a:off x="1220" y="3264"/>
              <a:ext cx="2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72735" name="AutoShape 72">
            <a:extLst>
              <a:ext uri="{FF2B5EF4-FFF2-40B4-BE49-F238E27FC236}">
                <a16:creationId xmlns:a16="http://schemas.microsoft.com/office/drawing/2014/main" id="{0DCB72C6-4BD0-4F8E-851F-8CEEAE30A175}"/>
              </a:ext>
            </a:extLst>
          </p:cNvPr>
          <p:cNvCxnSpPr>
            <a:cxnSpLocks noChangeShapeType="1"/>
            <a:stCxn id="72758" idx="0"/>
            <a:endCxn id="72707" idx="0"/>
          </p:cNvCxnSpPr>
          <p:nvPr/>
        </p:nvCxnSpPr>
        <p:spPr bwMode="auto">
          <a:xfrm rot="5400000" flipH="1" flipV="1">
            <a:off x="7026275" y="4265613"/>
            <a:ext cx="12700" cy="1219200"/>
          </a:xfrm>
          <a:prstGeom prst="curved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14A67B43-A63C-4016-A961-78B8EBC9E897}"/>
              </a:ext>
            </a:extLst>
          </p:cNvPr>
          <p:cNvSpPr>
            <a:spLocks noGrp="1"/>
          </p:cNvSpPr>
          <p:nvPr>
            <p:ph type="title"/>
          </p:nvPr>
        </p:nvSpPr>
        <p:spPr/>
        <p:txBody>
          <a:bodyPr/>
          <a:lstStyle/>
          <a:p>
            <a:pPr eaLnBrk="1" hangingPunct="1"/>
            <a:r>
              <a:rPr lang="zh-CN" altLang="en-US"/>
              <a:t>跳表指针的位置</a:t>
            </a:r>
            <a:endParaRPr lang="en-US" altLang="zh-CN"/>
          </a:p>
        </p:txBody>
      </p:sp>
      <p:sp>
        <p:nvSpPr>
          <p:cNvPr id="73730" name="Rectangle 3">
            <a:extLst>
              <a:ext uri="{FF2B5EF4-FFF2-40B4-BE49-F238E27FC236}">
                <a16:creationId xmlns:a16="http://schemas.microsoft.com/office/drawing/2014/main" id="{AC07A5F7-20B5-4127-93C9-B7AB1C9DBAA8}"/>
              </a:ext>
            </a:extLst>
          </p:cNvPr>
          <p:cNvSpPr>
            <a:spLocks noGrp="1"/>
          </p:cNvSpPr>
          <p:nvPr>
            <p:ph idx="1"/>
          </p:nvPr>
        </p:nvSpPr>
        <p:spPr/>
        <p:txBody>
          <a:bodyPr/>
          <a:lstStyle/>
          <a:p>
            <a:pPr eaLnBrk="1" hangingPunct="1"/>
            <a:r>
              <a:rPr lang="zh-CN" altLang="en-US">
                <a:ea typeface="宋体" panose="02010600030101010101" pitchFamily="2" charset="-122"/>
              </a:rPr>
              <a:t>简单的启发式策略：对于长度为</a:t>
            </a:r>
            <a:r>
              <a:rPr lang="en-US" altLang="zh-CN">
                <a:ea typeface="宋体" panose="02010600030101010101" pitchFamily="2" charset="-122"/>
              </a:rPr>
              <a:t>L</a:t>
            </a:r>
            <a:r>
              <a:rPr lang="zh-CN" altLang="en-US">
                <a:ea typeface="宋体" panose="02010600030101010101" pitchFamily="2" charset="-122"/>
              </a:rPr>
              <a:t>的倒排记录表，每</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L </a:t>
            </a:r>
            <a:r>
              <a:rPr lang="zh-CN" altLang="en-US">
                <a:ea typeface="宋体" panose="02010600030101010101" pitchFamily="2" charset="-122"/>
              </a:rPr>
              <a:t>处放一个跳表指针，即均匀放置。均匀放置方法忽略了查询词项的分布情况</a:t>
            </a:r>
            <a:endParaRPr lang="en-US" altLang="zh-CN">
              <a:ea typeface="宋体" panose="02010600030101010101" pitchFamily="2" charset="-122"/>
            </a:endParaRPr>
          </a:p>
          <a:p>
            <a:pPr eaLnBrk="1" hangingPunct="1"/>
            <a:r>
              <a:rPr lang="zh-CN" altLang="en-US">
                <a:ea typeface="宋体" panose="02010600030101010101" pitchFamily="2" charset="-122"/>
              </a:rPr>
              <a:t>如果索引相对静态，均匀方式方法是一种很简便的方法，但是如果索引经常更新造成</a:t>
            </a:r>
            <a:r>
              <a:rPr lang="en-US" altLang="zh-CN">
                <a:ea typeface="宋体" panose="02010600030101010101" pitchFamily="2" charset="-122"/>
              </a:rPr>
              <a:t>L</a:t>
            </a:r>
            <a:r>
              <a:rPr lang="zh-CN" altLang="en-US">
                <a:ea typeface="宋体" panose="02010600030101010101" pitchFamily="2" charset="-122"/>
              </a:rPr>
              <a:t>经常变化，均匀方式方式就很不方便</a:t>
            </a:r>
            <a:endParaRPr lang="en-US" altLang="zh-CN">
              <a:ea typeface="宋体" panose="02010600030101010101" pitchFamily="2" charset="-122"/>
            </a:endParaRPr>
          </a:p>
          <a:p>
            <a:pPr eaLnBrk="1" hangingPunct="1"/>
            <a:r>
              <a:rPr lang="zh-CN" altLang="en-US">
                <a:ea typeface="宋体" panose="02010600030101010101" pitchFamily="2" charset="-122"/>
              </a:rPr>
              <a:t>跳表方式在过去肯定是有用的，但是对于现代的硬件设备而言，如果合并的倒排记录表不能全部放入内存的话，上述方式不一定有用</a:t>
            </a:r>
            <a:r>
              <a:rPr lang="en-US" altLang="zh-CN">
                <a:ea typeface="宋体" panose="02010600030101010101" pitchFamily="2" charset="-122"/>
              </a:rPr>
              <a:t> (Bahle et al. 2002)</a:t>
            </a:r>
          </a:p>
          <a:p>
            <a:pPr lvl="1" eaLnBrk="1" hangingPunct="1"/>
            <a:r>
              <a:rPr lang="zh-CN" altLang="en-US">
                <a:ea typeface="宋体" panose="02010600030101010101" pitchFamily="2" charset="-122"/>
              </a:rPr>
              <a:t>更大的倒排记录表</a:t>
            </a:r>
            <a:r>
              <a:rPr lang="en-US" altLang="zh-CN">
                <a:ea typeface="宋体" panose="02010600030101010101" pitchFamily="2" charset="-122"/>
              </a:rPr>
              <a:t>(</a:t>
            </a:r>
            <a:r>
              <a:rPr lang="zh-CN" altLang="en-US">
                <a:ea typeface="宋体" panose="02010600030101010101" pitchFamily="2" charset="-122"/>
              </a:rPr>
              <a:t>含跳表</a:t>
            </a:r>
            <a:r>
              <a:rPr lang="en-US" altLang="zh-CN">
                <a:ea typeface="宋体" panose="02010600030101010101" pitchFamily="2" charset="-122"/>
              </a:rPr>
              <a:t>)</a:t>
            </a:r>
            <a:r>
              <a:rPr lang="zh-CN" altLang="en-US">
                <a:ea typeface="宋体" panose="02010600030101010101" pitchFamily="2" charset="-122"/>
              </a:rPr>
              <a:t>的</a:t>
            </a:r>
            <a:r>
              <a:rPr lang="en-US" altLang="zh-CN">
                <a:ea typeface="宋体" panose="02010600030101010101" pitchFamily="2" charset="-122"/>
              </a:rPr>
              <a:t> I/O</a:t>
            </a:r>
            <a:r>
              <a:rPr lang="zh-CN" altLang="en-US">
                <a:ea typeface="宋体" panose="02010600030101010101" pitchFamily="2" charset="-122"/>
              </a:rPr>
              <a:t>开销可能远远超过内存中合并带来的好处</a:t>
            </a:r>
            <a:endParaRPr lang="en-US" altLang="zh-CN">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0FAE5719-73C6-474A-B42C-5DD49EB7BBB9}"/>
              </a:ext>
            </a:extLst>
          </p:cNvPr>
          <p:cNvSpPr>
            <a:spLocks noGrp="1"/>
          </p:cNvSpPr>
          <p:nvPr>
            <p:ph type="title"/>
          </p:nvPr>
        </p:nvSpPr>
        <p:spPr/>
        <p:txBody>
          <a:bodyPr/>
          <a:lstStyle/>
          <a:p>
            <a:pPr eaLnBrk="1" hangingPunct="1"/>
            <a:r>
              <a:rPr lang="zh-CN" altLang="en-US"/>
              <a:t>提纲</a:t>
            </a:r>
            <a:endParaRPr lang="de-DE" altLang="zh-CN"/>
          </a:p>
        </p:txBody>
      </p:sp>
      <p:sp>
        <p:nvSpPr>
          <p:cNvPr id="74754" name="Slide Number Placeholder 3">
            <a:extLst>
              <a:ext uri="{FF2B5EF4-FFF2-40B4-BE49-F238E27FC236}">
                <a16:creationId xmlns:a16="http://schemas.microsoft.com/office/drawing/2014/main" id="{A7D69F8D-36CB-4E2F-BA47-6EC30D4016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D86C7109-4B04-4D54-B2CE-90242825171F}"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49</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74755" name="Text Box 3">
            <a:extLst>
              <a:ext uri="{FF2B5EF4-FFF2-40B4-BE49-F238E27FC236}">
                <a16:creationId xmlns:a16="http://schemas.microsoft.com/office/drawing/2014/main" id="{57495730-458B-43A3-AF8D-0A57C5CDCBA1}"/>
              </a:ext>
            </a:extLst>
          </p:cNvPr>
          <p:cNvSpPr txBox="1">
            <a:spLocks noChangeArrowheads="1"/>
          </p:cNvSpPr>
          <p:nvPr/>
        </p:nvSpPr>
        <p:spPr bwMode="auto">
          <a:xfrm>
            <a:off x="357188" y="1428750"/>
            <a:ext cx="828675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14350" indent="-514350">
              <a:spcBef>
                <a:spcPct val="20000"/>
              </a:spcBef>
              <a:buClr>
                <a:srgbClr val="437085"/>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800">
                <a:solidFill>
                  <a:schemeClr val="tx1"/>
                </a:solidFill>
                <a:latin typeface="Times New Roman" panose="02020603050405020304" pitchFamily="18" charset="0"/>
                <a:ea typeface="黑体" panose="02010609060101010101" pitchFamily="49" charset="-122"/>
              </a:defRPr>
            </a:lvl1pPr>
            <a:lvl2pPr marL="1257300" indent="-514350">
              <a:spcBef>
                <a:spcPct val="20000"/>
              </a:spcBef>
              <a:buClr>
                <a:srgbClr val="357E69"/>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ts val="700"/>
              </a:spcBef>
              <a:buClr>
                <a:srgbClr val="BDD3E9"/>
              </a:buClr>
              <a:buSzPct val="70000"/>
              <a:buFont typeface="Calibri" panose="020F0502020204030204" pitchFamily="34" charset="0"/>
              <a:buChar char="❶"/>
            </a:pPr>
            <a:r>
              <a:rPr lang="zh-CN" altLang="en-US" sz="3200">
                <a:solidFill>
                  <a:srgbClr val="BDD3E9"/>
                </a:solidFill>
                <a:ea typeface="Arial Unicode MS" panose="020B0604020202020204" pitchFamily="34" charset="-128"/>
              </a:rPr>
              <a:t>上一讲回顾 </a:t>
            </a:r>
          </a:p>
          <a:p>
            <a:pPr eaLnBrk="1" hangingPunct="1">
              <a:lnSpc>
                <a:spcPct val="150000"/>
              </a:lnSpc>
              <a:spcBef>
                <a:spcPts val="700"/>
              </a:spcBef>
              <a:buClr>
                <a:srgbClr val="BDD3E9"/>
              </a:buClr>
              <a:buSzPct val="70000"/>
              <a:buFont typeface="Calibri" panose="020F0502020204030204" pitchFamily="34" charset="0"/>
              <a:buChar char="❷"/>
            </a:pPr>
            <a:r>
              <a:rPr lang="zh-CN" altLang="en-US" sz="3200">
                <a:solidFill>
                  <a:srgbClr val="BDD3E9"/>
                </a:solidFill>
                <a:ea typeface="Arial Unicode MS" panose="020B0604020202020204" pitchFamily="34" charset="-128"/>
              </a:rPr>
              <a:t>文档</a:t>
            </a:r>
          </a:p>
          <a:p>
            <a:pPr eaLnBrk="1" hangingPunct="1">
              <a:lnSpc>
                <a:spcPct val="150000"/>
              </a:lnSpc>
              <a:spcBef>
                <a:spcPts val="700"/>
              </a:spcBef>
              <a:buClr>
                <a:srgbClr val="BDD3E9"/>
              </a:buClr>
              <a:buSzPct val="70000"/>
              <a:buFont typeface="Calibri" panose="020F0502020204030204" pitchFamily="34" charset="0"/>
              <a:buChar char="❸"/>
            </a:pPr>
            <a:r>
              <a:rPr lang="zh-CN" altLang="en-US" sz="3200">
                <a:solidFill>
                  <a:srgbClr val="BDD3E9"/>
                </a:solidFill>
                <a:ea typeface="Arial Unicode MS" panose="020B0604020202020204" pitchFamily="34" charset="-128"/>
              </a:rPr>
              <a:t>词项</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通常做法</a:t>
            </a:r>
            <a:r>
              <a:rPr lang="en-US" altLang="zh-CN">
                <a:solidFill>
                  <a:srgbClr val="F5F4ED"/>
                </a:solidFill>
                <a:ea typeface="Arial Unicode MS" panose="020B0604020202020204" pitchFamily="34" charset="-128"/>
              </a:rPr>
              <a:t>+</a:t>
            </a:r>
            <a:r>
              <a:rPr lang="zh-CN" altLang="en-US">
                <a:solidFill>
                  <a:srgbClr val="F5F4ED"/>
                </a:solidFill>
                <a:ea typeface="Arial Unicode MS" panose="020B0604020202020204" pitchFamily="34" charset="-128"/>
              </a:rPr>
              <a:t>非英语处理</a:t>
            </a:r>
          </a:p>
          <a:p>
            <a:pPr lvl="1" eaLnBrk="1" hangingPunct="1">
              <a:lnSpc>
                <a:spcPct val="150000"/>
              </a:lnSpc>
              <a:spcBef>
                <a:spcPts val="700"/>
              </a:spcBef>
              <a:buClr>
                <a:srgbClr val="BDD3E9"/>
              </a:buClr>
              <a:buSzPct val="70000"/>
            </a:pPr>
            <a:r>
              <a:rPr lang="zh-CN" altLang="en-US">
                <a:solidFill>
                  <a:srgbClr val="F5F4ED"/>
                </a:solidFill>
                <a:ea typeface="Arial Unicode MS" panose="020B0604020202020204" pitchFamily="34" charset="-128"/>
              </a:rPr>
              <a:t>英语</a:t>
            </a:r>
          </a:p>
          <a:p>
            <a:pPr eaLnBrk="1" hangingPunct="1">
              <a:lnSpc>
                <a:spcPct val="150000"/>
              </a:lnSpc>
              <a:spcBef>
                <a:spcPts val="700"/>
              </a:spcBef>
              <a:buClr>
                <a:srgbClr val="BDD3E9"/>
              </a:buClr>
              <a:buSzPct val="70000"/>
              <a:buFont typeface="Calibri" panose="020F0502020204030204" pitchFamily="34" charset="0"/>
              <a:buChar char="❹"/>
            </a:pPr>
            <a:r>
              <a:rPr lang="zh-CN" altLang="en-US" sz="3200">
                <a:solidFill>
                  <a:srgbClr val="BDD3E9"/>
                </a:solidFill>
                <a:ea typeface="Arial Unicode MS" panose="020B0604020202020204" pitchFamily="34" charset="-128"/>
              </a:rPr>
              <a:t>跳表指针</a:t>
            </a:r>
          </a:p>
          <a:p>
            <a:pPr eaLnBrk="1" hangingPunct="1">
              <a:lnSpc>
                <a:spcPct val="150000"/>
              </a:lnSpc>
              <a:spcBef>
                <a:spcPts val="700"/>
              </a:spcBef>
              <a:buClr>
                <a:srgbClr val="336699"/>
              </a:buClr>
              <a:buSzPct val="70000"/>
              <a:buFont typeface="Calibri" panose="020F0502020204030204" pitchFamily="34" charset="0"/>
              <a:buChar char="❺"/>
            </a:pPr>
            <a:r>
              <a:rPr lang="zh-CN" altLang="en-US" sz="3200">
                <a:solidFill>
                  <a:srgbClr val="336699"/>
                </a:solidFill>
                <a:ea typeface="Arial Unicode MS" panose="020B0604020202020204" pitchFamily="34" charset="-128"/>
              </a:rPr>
              <a:t>短语查询</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B5BAFB5A-4309-4DEE-9FB1-F9F27CF5968B}"/>
              </a:ext>
            </a:extLst>
          </p:cNvPr>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rgbClr val="437085"/>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0"/>
              </a:spcBef>
              <a:buClrTx/>
              <a:buFontTx/>
              <a:buNone/>
            </a:pPr>
            <a:fld id="{96C1AB0A-A14F-49C3-8024-A6C341C8D7D7}" type="slidenum">
              <a:rPr lang="en-US" altLang="zh-CN" sz="1200">
                <a:solidFill>
                  <a:srgbClr val="898989"/>
                </a:solidFill>
                <a:ea typeface="Arial Unicode MS" panose="020B0604020202020204" pitchFamily="34" charset="-128"/>
              </a:rPr>
              <a:pPr algn="r" eaLnBrk="1" hangingPunct="1">
                <a:spcBef>
                  <a:spcPct val="0"/>
                </a:spcBef>
                <a:buClrTx/>
                <a:buFontTx/>
                <a:buNone/>
              </a:pPr>
              <a:t>5</a:t>
            </a:fld>
            <a:endParaRPr lang="en-US" altLang="zh-CN" sz="1200">
              <a:solidFill>
                <a:srgbClr val="898989"/>
              </a:solidFill>
              <a:ea typeface="Arial Unicode MS" panose="020B0604020202020204" pitchFamily="34" charset="-128"/>
            </a:endParaRPr>
          </a:p>
        </p:txBody>
      </p:sp>
      <p:sp>
        <p:nvSpPr>
          <p:cNvPr id="20482" name="Text Box 2">
            <a:extLst>
              <a:ext uri="{FF2B5EF4-FFF2-40B4-BE49-F238E27FC236}">
                <a16:creationId xmlns:a16="http://schemas.microsoft.com/office/drawing/2014/main" id="{F419C65D-4944-4844-AA01-EA543CFC28DF}"/>
              </a:ext>
            </a:extLst>
          </p:cNvPr>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3600">
                <a:ea typeface="Arial Unicode MS" panose="020B0604020202020204" pitchFamily="34" charset="-128"/>
              </a:rPr>
              <a:t>倒排索引</a:t>
            </a:r>
          </a:p>
        </p:txBody>
      </p:sp>
      <p:sp>
        <p:nvSpPr>
          <p:cNvPr id="20483" name="Text Box 3">
            <a:extLst>
              <a:ext uri="{FF2B5EF4-FFF2-40B4-BE49-F238E27FC236}">
                <a16:creationId xmlns:a16="http://schemas.microsoft.com/office/drawing/2014/main" id="{1A884F1C-9467-484C-BECB-A255AD7A00A4}"/>
              </a:ext>
            </a:extLst>
          </p:cNvPr>
          <p:cNvSpPr txBox="1">
            <a:spLocks noChangeArrowheads="1"/>
          </p:cNvSpPr>
          <p:nvPr/>
        </p:nvSpPr>
        <p:spPr bwMode="auto">
          <a:xfrm>
            <a:off x="71438" y="1928813"/>
            <a:ext cx="8429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lvl="1" eaLnBrk="1" hangingPunct="1">
              <a:spcBef>
                <a:spcPts val="700"/>
              </a:spcBef>
              <a:buClr>
                <a:srgbClr val="336699"/>
              </a:buClr>
              <a:buFontTx/>
              <a:buNone/>
            </a:pPr>
            <a:r>
              <a:rPr lang="zh-CN" altLang="en-US">
                <a:ea typeface="Arial Unicode MS" panose="020B0604020202020204" pitchFamily="34" charset="-128"/>
              </a:rPr>
              <a:t>对每个词项</a:t>
            </a:r>
            <a:r>
              <a:rPr lang="en-US" altLang="zh-CN" i="1">
                <a:ea typeface="Arial Unicode MS" panose="020B0604020202020204" pitchFamily="34" charset="-128"/>
              </a:rPr>
              <a:t>t</a:t>
            </a:r>
            <a:r>
              <a:rPr lang="en-US" altLang="zh-CN">
                <a:ea typeface="Arial Unicode MS" panose="020B0604020202020204" pitchFamily="34" charset="-128"/>
              </a:rPr>
              <a:t>, </a:t>
            </a:r>
            <a:r>
              <a:rPr lang="zh-CN" altLang="en-US">
                <a:ea typeface="Arial Unicode MS" panose="020B0604020202020204" pitchFamily="34" charset="-128"/>
              </a:rPr>
              <a:t>保存所有包含</a:t>
            </a:r>
            <a:r>
              <a:rPr lang="en-US" altLang="zh-CN" i="1">
                <a:ea typeface="Arial Unicode MS" panose="020B0604020202020204" pitchFamily="34" charset="-128"/>
              </a:rPr>
              <a:t>t</a:t>
            </a:r>
            <a:r>
              <a:rPr lang="zh-CN" altLang="en-US">
                <a:ea typeface="Arial Unicode MS" panose="020B0604020202020204" pitchFamily="34" charset="-128"/>
              </a:rPr>
              <a:t>的 文档列表</a:t>
            </a:r>
          </a:p>
        </p:txBody>
      </p:sp>
      <p:sp>
        <p:nvSpPr>
          <p:cNvPr id="20484" name="Text Box 4">
            <a:extLst>
              <a:ext uri="{FF2B5EF4-FFF2-40B4-BE49-F238E27FC236}">
                <a16:creationId xmlns:a16="http://schemas.microsoft.com/office/drawing/2014/main" id="{B87FBF47-2D98-4744-A69C-11B0A0E80FDD}"/>
              </a:ext>
            </a:extLst>
          </p:cNvPr>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
                <a:srgbClr val="000000"/>
              </a:buClr>
              <a:buFont typeface="Times New Roman" panose="02020603050405020304" pitchFamily="18" charset="0"/>
              <a:buNone/>
            </a:pPr>
            <a:endParaRPr lang="de-DE" altLang="zh-CN" sz="2400">
              <a:ea typeface="Arial Unicode MS" panose="020B0604020202020204" pitchFamily="34" charset="-128"/>
            </a:endParaRPr>
          </a:p>
        </p:txBody>
      </p:sp>
      <p:sp>
        <p:nvSpPr>
          <p:cNvPr id="20485" name="Slide Number Placeholder 6">
            <a:extLst>
              <a:ext uri="{FF2B5EF4-FFF2-40B4-BE49-F238E27FC236}">
                <a16:creationId xmlns:a16="http://schemas.microsoft.com/office/drawing/2014/main" id="{31920C63-4A1C-418D-BA07-82C31DE2D6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6594FBC8-3A2D-4850-BF61-FDFC074AA614}"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5</a:t>
            </a:fld>
            <a:endParaRPr lang="en-US" altLang="zh-CN" sz="1200">
              <a:solidFill>
                <a:srgbClr val="898989"/>
              </a:solidFill>
              <a:ea typeface="宋体" panose="02010600030101010101" pitchFamily="2" charset="-122"/>
              <a:cs typeface="Arial Unicode MS" panose="020B0604020202020204" pitchFamily="34" charset="-128"/>
            </a:endParaRPr>
          </a:p>
        </p:txBody>
      </p:sp>
      <p:pic>
        <p:nvPicPr>
          <p:cNvPr id="20486" name="Picture 8" descr="117.png">
            <a:extLst>
              <a:ext uri="{FF2B5EF4-FFF2-40B4-BE49-F238E27FC236}">
                <a16:creationId xmlns:a16="http://schemas.microsoft.com/office/drawing/2014/main" id="{CF091664-C02C-41A4-A28D-85B77227E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613" y="2428875"/>
            <a:ext cx="8402637"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9">
            <a:extLst>
              <a:ext uri="{FF2B5EF4-FFF2-40B4-BE49-F238E27FC236}">
                <a16:creationId xmlns:a16="http://schemas.microsoft.com/office/drawing/2014/main" id="{DC11C933-50B1-4E79-9C65-EA42FE3F38D3}"/>
              </a:ext>
            </a:extLst>
          </p:cNvPr>
          <p:cNvSpPr>
            <a:spLocks noChangeArrowheads="1"/>
          </p:cNvSpPr>
          <p:nvPr/>
        </p:nvSpPr>
        <p:spPr bwMode="auto">
          <a:xfrm>
            <a:off x="642938" y="5786438"/>
            <a:ext cx="796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a:ea typeface="Arial Unicode MS" panose="020B0604020202020204" pitchFamily="34" charset="-128"/>
              </a:rPr>
              <a:t>词典</a:t>
            </a:r>
            <a:r>
              <a:rPr lang="en-US" altLang="zh-CN">
                <a:ea typeface="Arial Unicode MS" panose="020B0604020202020204" pitchFamily="34" charset="-128"/>
              </a:rPr>
              <a:t>(dictionary)            </a:t>
            </a:r>
            <a:r>
              <a:rPr lang="zh-CN" altLang="en-US">
                <a:ea typeface="Arial Unicode MS" panose="020B0604020202020204" pitchFamily="34" charset="-128"/>
              </a:rPr>
              <a:t>倒排记录表</a:t>
            </a:r>
            <a:r>
              <a:rPr lang="en-US" altLang="zh-CN">
                <a:ea typeface="Arial Unicode MS" panose="020B0604020202020204" pitchFamily="34" charset="-128"/>
              </a:rPr>
              <a:t>( postings) </a:t>
            </a:r>
            <a:endParaRPr lang="de-DE" altLang="zh-CN">
              <a:ea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a:extLst>
              <a:ext uri="{FF2B5EF4-FFF2-40B4-BE49-F238E27FC236}">
                <a16:creationId xmlns:a16="http://schemas.microsoft.com/office/drawing/2014/main" id="{ED288989-46A9-4C70-ABD5-CC782FE68C9E}"/>
              </a:ext>
            </a:extLst>
          </p:cNvPr>
          <p:cNvSpPr>
            <a:spLocks noGrp="1" noChangeArrowheads="1"/>
          </p:cNvSpPr>
          <p:nvPr>
            <p:ph type="title"/>
          </p:nvPr>
        </p:nvSpPr>
        <p:spPr/>
        <p:txBody>
          <a:bodyPr/>
          <a:lstStyle/>
          <a:p>
            <a:pPr eaLnBrk="1" hangingPunct="1">
              <a:defRPr/>
            </a:pPr>
            <a:r>
              <a:rPr lang="en-US"/>
              <a:t>Phrase queries and positional indexes</a:t>
            </a:r>
            <a:endParaRPr lang="en-US" dirty="0"/>
          </a:p>
        </p:txBody>
      </p:sp>
      <p:sp>
        <p:nvSpPr>
          <p:cNvPr id="75778" name="Text Placeholder 3">
            <a:extLst>
              <a:ext uri="{FF2B5EF4-FFF2-40B4-BE49-F238E27FC236}">
                <a16:creationId xmlns:a16="http://schemas.microsoft.com/office/drawing/2014/main" id="{F93EE8F2-5EAF-4F5F-81C4-FA3C349CCD79}"/>
              </a:ext>
            </a:extLst>
          </p:cNvPr>
          <p:cNvSpPr>
            <a:spLocks noGrp="1"/>
          </p:cNvSpPr>
          <p:nvPr>
            <p:ph type="body" idx="1"/>
          </p:nvPr>
        </p:nvSpPr>
        <p:spPr/>
        <p:txBody>
          <a:bodyPr/>
          <a:lstStyle/>
          <a:p>
            <a:pPr eaLnBrk="1" hangingPunct="1"/>
            <a:r>
              <a:rPr lang="zh-CN" altLang="en-US">
                <a:solidFill>
                  <a:srgbClr val="898989"/>
                </a:solidFill>
                <a:ea typeface="宋体" panose="02010600030101010101" pitchFamily="2" charset="-122"/>
              </a:rPr>
              <a:t>短语查询及位置索引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53612FBE-0B4E-47E6-BF22-D0868796BA3F}"/>
              </a:ext>
            </a:extLst>
          </p:cNvPr>
          <p:cNvSpPr>
            <a:spLocks noGrp="1"/>
          </p:cNvSpPr>
          <p:nvPr>
            <p:ph type="title"/>
          </p:nvPr>
        </p:nvSpPr>
        <p:spPr/>
        <p:txBody>
          <a:bodyPr/>
          <a:lstStyle/>
          <a:p>
            <a:pPr eaLnBrk="1" hangingPunct="1"/>
            <a:r>
              <a:rPr lang="zh-CN" altLang="en-US"/>
              <a:t>短语查询</a:t>
            </a:r>
            <a:endParaRPr lang="en-US" altLang="zh-CN"/>
          </a:p>
        </p:txBody>
      </p:sp>
      <p:sp>
        <p:nvSpPr>
          <p:cNvPr id="76802" name="Rectangle 3">
            <a:extLst>
              <a:ext uri="{FF2B5EF4-FFF2-40B4-BE49-F238E27FC236}">
                <a16:creationId xmlns:a16="http://schemas.microsoft.com/office/drawing/2014/main" id="{FEFD804D-BADA-41F3-8AC4-A9A984051346}"/>
              </a:ext>
            </a:extLst>
          </p:cNvPr>
          <p:cNvSpPr>
            <a:spLocks noGrp="1"/>
          </p:cNvSpPr>
          <p:nvPr>
            <p:ph idx="1"/>
          </p:nvPr>
        </p:nvSpPr>
        <p:spPr/>
        <p:txBody>
          <a:bodyPr/>
          <a:lstStyle/>
          <a:p>
            <a:pPr eaLnBrk="1" hangingPunct="1"/>
            <a:r>
              <a:rPr lang="zh-CN" altLang="en-US">
                <a:ea typeface="宋体" panose="02010600030101010101" pitchFamily="2" charset="-122"/>
              </a:rPr>
              <a:t>输入查询作为一个短语整体，比如</a:t>
            </a:r>
            <a:r>
              <a:rPr lang="en-US" altLang="zh-CN">
                <a:ea typeface="宋体" panose="02010600030101010101" pitchFamily="2" charset="-122"/>
              </a:rPr>
              <a:t> “stanford university”  “</a:t>
            </a:r>
            <a:r>
              <a:rPr lang="zh-CN" altLang="en-US">
                <a:ea typeface="宋体" panose="02010600030101010101" pitchFamily="2" charset="-122"/>
              </a:rPr>
              <a:t>中国科学院</a:t>
            </a:r>
            <a:r>
              <a:rPr lang="en-US" altLang="zh-CN">
                <a:ea typeface="宋体" panose="02010600030101010101" pitchFamily="2" charset="-122"/>
              </a:rPr>
              <a:t>”</a:t>
            </a:r>
          </a:p>
          <a:p>
            <a:pPr eaLnBrk="1" hangingPunct="1"/>
            <a:r>
              <a:rPr lang="zh-CN" altLang="en-US">
                <a:ea typeface="宋体" panose="02010600030101010101" pitchFamily="2" charset="-122"/>
              </a:rPr>
              <a:t>因此，句子</a:t>
            </a:r>
            <a:r>
              <a:rPr lang="en-US" altLang="zh-CN">
                <a:ea typeface="宋体" panose="02010600030101010101" pitchFamily="2" charset="-122"/>
              </a:rPr>
              <a:t> “I went to university at Stanford” </a:t>
            </a:r>
            <a:r>
              <a:rPr lang="zh-CN" altLang="en-US">
                <a:ea typeface="宋体" panose="02010600030101010101" pitchFamily="2" charset="-122"/>
              </a:rPr>
              <a:t>就不应该是答案 （“我去了中国 农业 科学院”）</a:t>
            </a:r>
            <a:endParaRPr lang="en-US" altLang="zh-CN">
              <a:ea typeface="宋体" panose="02010600030101010101" pitchFamily="2" charset="-122"/>
            </a:endParaRPr>
          </a:p>
          <a:p>
            <a:pPr lvl="1" eaLnBrk="1" hangingPunct="1"/>
            <a:r>
              <a:rPr lang="zh-CN" altLang="en-US">
                <a:ea typeface="宋体" panose="02010600030101010101" pitchFamily="2" charset="-122"/>
              </a:rPr>
              <a:t>有证据表明，用户很容易理解短语查询的概念，这也是很多搜索引擎“高级搜索</a:t>
            </a:r>
            <a:r>
              <a:rPr lang="en-US" altLang="zh-CN">
                <a:ea typeface="宋体" panose="02010600030101010101" pitchFamily="2" charset="-122"/>
              </a:rPr>
              <a:t>”</a:t>
            </a:r>
            <a:r>
              <a:rPr lang="zh-CN" altLang="en-US">
                <a:ea typeface="宋体" panose="02010600030101010101" pitchFamily="2" charset="-122"/>
              </a:rPr>
              <a:t>中比较成功的一个功能。</a:t>
            </a:r>
            <a:endParaRPr lang="en-US" altLang="zh-CN">
              <a:ea typeface="宋体" panose="02010600030101010101" pitchFamily="2" charset="-122"/>
            </a:endParaRPr>
          </a:p>
          <a:p>
            <a:pPr lvl="1" eaLnBrk="1" hangingPunct="1"/>
            <a:r>
              <a:rPr lang="zh-CN" altLang="en-US">
                <a:ea typeface="宋体" panose="02010600030101010101" pitchFamily="2" charset="-122"/>
              </a:rPr>
              <a:t>但是很多查询是隐式短语查询， </a:t>
            </a:r>
            <a:r>
              <a:rPr lang="en-US" altLang="zh-CN">
                <a:ea typeface="宋体" panose="02010600030101010101" pitchFamily="2" charset="-122"/>
              </a:rPr>
              <a:t>information retrieval textbook  </a:t>
            </a:r>
            <a:r>
              <a:rPr lang="en-US" altLang="zh-CN">
                <a:ea typeface="宋体" panose="02010600030101010101" pitchFamily="2" charset="-122"/>
                <a:sym typeface="Wingdings" panose="05000000000000000000" pitchFamily="2" charset="2"/>
              </a:rPr>
              <a:t> [information retrieval] textbook</a:t>
            </a:r>
            <a:endParaRPr lang="en-US" altLang="zh-CN">
              <a:ea typeface="宋体" panose="02010600030101010101" pitchFamily="2" charset="-122"/>
            </a:endParaRPr>
          </a:p>
          <a:p>
            <a:pPr eaLnBrk="1" hangingPunct="1"/>
            <a:r>
              <a:rPr lang="zh-CN" altLang="en-US">
                <a:ea typeface="宋体" panose="02010600030101010101" pitchFamily="2" charset="-122"/>
              </a:rPr>
              <a:t>这种情况下，倒排索引仅仅采用如下方式是不够的</a:t>
            </a:r>
            <a:endParaRPr lang="en-US" altLang="zh-CN">
              <a:ea typeface="宋体" panose="02010600030101010101" pitchFamily="2" charset="-122"/>
            </a:endParaRPr>
          </a:p>
          <a:p>
            <a:pPr eaLnBrk="1" hangingPunct="1"/>
            <a:r>
              <a:rPr lang="en-US" altLang="zh-CN">
                <a:ea typeface="宋体" panose="02010600030101010101" pitchFamily="2" charset="-122"/>
              </a:rPr>
              <a:t>   term + docIDs</a:t>
            </a:r>
            <a:endParaRPr lang="zh-CN" altLang="en-US">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90041100-66C5-436E-8C2F-DEECF969679A}"/>
              </a:ext>
            </a:extLst>
          </p:cNvPr>
          <p:cNvSpPr>
            <a:spLocks noGrp="1"/>
          </p:cNvSpPr>
          <p:nvPr>
            <p:ph type="title"/>
          </p:nvPr>
        </p:nvSpPr>
        <p:spPr/>
        <p:txBody>
          <a:bodyPr/>
          <a:lstStyle/>
          <a:p>
            <a:pPr eaLnBrk="1" hangingPunct="1"/>
            <a:r>
              <a:rPr lang="zh-CN" altLang="en-US"/>
              <a:t>第一种做法</a:t>
            </a:r>
            <a:r>
              <a:rPr lang="en-US" altLang="zh-CN"/>
              <a:t>: </a:t>
            </a:r>
            <a:r>
              <a:rPr lang="zh-CN" altLang="en-US"/>
              <a:t>双词</a:t>
            </a:r>
            <a:r>
              <a:rPr lang="en-US" altLang="zh-CN"/>
              <a:t>(Biword)</a:t>
            </a:r>
            <a:r>
              <a:rPr lang="zh-CN" altLang="en-US"/>
              <a:t>索引</a:t>
            </a:r>
            <a:endParaRPr lang="en-US" altLang="zh-CN"/>
          </a:p>
        </p:txBody>
      </p:sp>
      <p:sp>
        <p:nvSpPr>
          <p:cNvPr id="77826" name="Rectangle 3">
            <a:extLst>
              <a:ext uri="{FF2B5EF4-FFF2-40B4-BE49-F238E27FC236}">
                <a16:creationId xmlns:a16="http://schemas.microsoft.com/office/drawing/2014/main" id="{98F60EC7-ED62-4C2C-8F42-75934ACF80B2}"/>
              </a:ext>
            </a:extLst>
          </p:cNvPr>
          <p:cNvSpPr>
            <a:spLocks noGrp="1"/>
          </p:cNvSpPr>
          <p:nvPr>
            <p:ph idx="1"/>
          </p:nvPr>
        </p:nvSpPr>
        <p:spPr/>
        <p:txBody>
          <a:bodyPr/>
          <a:lstStyle/>
          <a:p>
            <a:pPr eaLnBrk="1" hangingPunct="1"/>
            <a:r>
              <a:rPr lang="zh-CN" altLang="en-US">
                <a:ea typeface="宋体" panose="02010600030101010101" pitchFamily="2" charset="-122"/>
              </a:rPr>
              <a:t>每两个连续的词组成词对</a:t>
            </a:r>
            <a:r>
              <a:rPr lang="en-US" altLang="zh-CN">
                <a:ea typeface="宋体" panose="02010600030101010101" pitchFamily="2" charset="-122"/>
              </a:rPr>
              <a:t>(</a:t>
            </a:r>
            <a:r>
              <a:rPr lang="zh-CN" altLang="en-US">
                <a:ea typeface="宋体" panose="02010600030101010101" pitchFamily="2" charset="-122"/>
              </a:rPr>
              <a:t>作为短语</a:t>
            </a:r>
            <a:r>
              <a:rPr lang="en-US" altLang="zh-CN">
                <a:ea typeface="宋体" panose="02010600030101010101" pitchFamily="2" charset="-122"/>
              </a:rPr>
              <a:t>)</a:t>
            </a:r>
            <a:r>
              <a:rPr lang="zh-CN" altLang="en-US">
                <a:ea typeface="宋体" panose="02010600030101010101" pitchFamily="2" charset="-122"/>
              </a:rPr>
              <a:t>来索引</a:t>
            </a:r>
            <a:endParaRPr lang="en-US" altLang="zh-CN">
              <a:ea typeface="宋体" panose="02010600030101010101" pitchFamily="2" charset="-122"/>
            </a:endParaRPr>
          </a:p>
          <a:p>
            <a:pPr eaLnBrk="1" hangingPunct="1"/>
            <a:r>
              <a:rPr lang="zh-CN" altLang="en-US">
                <a:ea typeface="宋体" panose="02010600030101010101" pitchFamily="2" charset="-122"/>
              </a:rPr>
              <a:t>比如文本片段</a:t>
            </a:r>
            <a:r>
              <a:rPr lang="en-US" altLang="zh-CN">
                <a:ea typeface="宋体" panose="02010600030101010101" pitchFamily="2" charset="-122"/>
              </a:rPr>
              <a:t> “Friends, Romans, Countrymen” </a:t>
            </a:r>
            <a:r>
              <a:rPr lang="zh-CN" altLang="en-US">
                <a:ea typeface="宋体" panose="02010600030101010101" pitchFamily="2" charset="-122"/>
              </a:rPr>
              <a:t>会产生两个词对</a:t>
            </a:r>
            <a:endParaRPr lang="en-US" altLang="zh-CN">
              <a:ea typeface="宋体" panose="02010600030101010101" pitchFamily="2" charset="-122"/>
            </a:endParaRPr>
          </a:p>
          <a:p>
            <a:pPr lvl="1" eaLnBrk="1" hangingPunct="1"/>
            <a:r>
              <a:rPr lang="en-US" altLang="zh-CN">
                <a:ea typeface="宋体" panose="02010600030101010101" pitchFamily="2" charset="-122"/>
              </a:rPr>
              <a:t>friends romans</a:t>
            </a:r>
          </a:p>
          <a:p>
            <a:pPr lvl="1" eaLnBrk="1" hangingPunct="1"/>
            <a:r>
              <a:rPr lang="en-US" altLang="zh-CN">
                <a:ea typeface="宋体" panose="02010600030101010101" pitchFamily="2" charset="-122"/>
              </a:rPr>
              <a:t>romans countrymen</a:t>
            </a:r>
          </a:p>
          <a:p>
            <a:pPr eaLnBrk="1" hangingPunct="1"/>
            <a:r>
              <a:rPr lang="zh-CN" altLang="en-US">
                <a:ea typeface="宋体" panose="02010600030101010101" pitchFamily="2" charset="-122"/>
              </a:rPr>
              <a:t>索引构建时，将每个词对看成一个词项放到词典中</a:t>
            </a:r>
            <a:endParaRPr lang="en-US" altLang="zh-CN">
              <a:ea typeface="宋体" panose="02010600030101010101" pitchFamily="2" charset="-122"/>
            </a:endParaRPr>
          </a:p>
          <a:p>
            <a:pPr eaLnBrk="1" hangingPunct="1"/>
            <a:r>
              <a:rPr lang="zh-CN" altLang="en-US">
                <a:ea typeface="宋体" panose="02010600030101010101" pitchFamily="2" charset="-122"/>
              </a:rPr>
              <a:t>这样的话，两个词组成的短语查询就能直接处理</a:t>
            </a:r>
            <a:endParaRPr lang="en-US" altLang="zh-CN">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1D388BEB-CBE4-47E6-9B39-CFD1B1BDAF19}"/>
              </a:ext>
            </a:extLst>
          </p:cNvPr>
          <p:cNvSpPr>
            <a:spLocks noGrp="1"/>
          </p:cNvSpPr>
          <p:nvPr>
            <p:ph type="title"/>
          </p:nvPr>
        </p:nvSpPr>
        <p:spPr/>
        <p:txBody>
          <a:bodyPr/>
          <a:lstStyle/>
          <a:p>
            <a:pPr eaLnBrk="1" hangingPunct="1"/>
            <a:r>
              <a:rPr lang="zh-CN" altLang="en-US"/>
              <a:t>更长的短语查询处理</a:t>
            </a:r>
            <a:endParaRPr lang="en-US" altLang="zh-CN"/>
          </a:p>
        </p:txBody>
      </p:sp>
      <p:sp>
        <p:nvSpPr>
          <p:cNvPr id="78850" name="Rectangle 3">
            <a:extLst>
              <a:ext uri="{FF2B5EF4-FFF2-40B4-BE49-F238E27FC236}">
                <a16:creationId xmlns:a16="http://schemas.microsoft.com/office/drawing/2014/main" id="{D60D3D96-3BEE-43C4-834A-6F38EF4790E6}"/>
              </a:ext>
            </a:extLst>
          </p:cNvPr>
          <p:cNvSpPr>
            <a:spLocks noGrp="1"/>
          </p:cNvSpPr>
          <p:nvPr>
            <p:ph idx="1"/>
          </p:nvPr>
        </p:nvSpPr>
        <p:spPr/>
        <p:txBody>
          <a:bodyPr/>
          <a:lstStyle/>
          <a:p>
            <a:pPr eaLnBrk="1" hangingPunct="1"/>
            <a:r>
              <a:rPr lang="zh-CN" altLang="en-US">
                <a:ea typeface="宋体" panose="02010600030101010101" pitchFamily="2" charset="-122"/>
              </a:rPr>
              <a:t>例子： </a:t>
            </a:r>
            <a:r>
              <a:rPr lang="en-US" altLang="zh-CN">
                <a:ea typeface="宋体" panose="02010600030101010101" pitchFamily="2" charset="-122"/>
              </a:rPr>
              <a:t>stanford university palo alto</a:t>
            </a:r>
            <a:r>
              <a:rPr lang="zh-CN" altLang="en-US">
                <a:ea typeface="宋体" panose="02010600030101010101" pitchFamily="2" charset="-122"/>
              </a:rPr>
              <a:t>，处理方法： 将其拆分成基于双词的布尔查询式</a:t>
            </a:r>
            <a:r>
              <a:rPr lang="en-US" altLang="zh-CN">
                <a:ea typeface="宋体" panose="02010600030101010101" pitchFamily="2" charset="-122"/>
              </a:rPr>
              <a:t>:</a:t>
            </a:r>
          </a:p>
          <a:p>
            <a:pPr eaLnBrk="1" hangingPunct="1"/>
            <a:r>
              <a:rPr lang="en-US" altLang="zh-CN">
                <a:ea typeface="宋体" panose="02010600030101010101" pitchFamily="2" charset="-122"/>
              </a:rPr>
              <a:t>stanford university AND university palo AND palo alto</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    </a:t>
            </a:r>
            <a:r>
              <a:rPr lang="zh-CN" altLang="en-US">
                <a:ea typeface="宋体" panose="02010600030101010101" pitchFamily="2" charset="-122"/>
              </a:rPr>
              <a:t>如果不检查文档，无法确认满足上述表达式的文档是否真正满足上述短语查询。也就是说满足上述布尔表达式只是满足短语查询的充分条件。</a:t>
            </a:r>
            <a:endParaRPr lang="en-US" altLang="zh-CN">
              <a:ea typeface="宋体" panose="02010600030101010101" pitchFamily="2" charset="-122"/>
            </a:endParaRPr>
          </a:p>
        </p:txBody>
      </p:sp>
      <p:sp>
        <p:nvSpPr>
          <p:cNvPr id="78851" name="AutoShape 5">
            <a:extLst>
              <a:ext uri="{FF2B5EF4-FFF2-40B4-BE49-F238E27FC236}">
                <a16:creationId xmlns:a16="http://schemas.microsoft.com/office/drawing/2014/main" id="{AAA135B6-3127-4947-BDE0-30C37E522317}"/>
              </a:ext>
            </a:extLst>
          </p:cNvPr>
          <p:cNvSpPr>
            <a:spLocks noChangeArrowheads="1"/>
          </p:cNvSpPr>
          <p:nvPr/>
        </p:nvSpPr>
        <p:spPr bwMode="auto">
          <a:xfrm>
            <a:off x="4630738" y="5846763"/>
            <a:ext cx="3568700" cy="690562"/>
          </a:xfrm>
          <a:prstGeom prst="upArrowCallout">
            <a:avLst>
              <a:gd name="adj1" fmla="val 147474"/>
              <a:gd name="adj2" fmla="val 147474"/>
              <a:gd name="adj3" fmla="val 16667"/>
              <a:gd name="adj4" fmla="val 66667"/>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zh-CN" altLang="en-US" sz="2400">
                <a:ea typeface="Arial Unicode MS" panose="020B0604020202020204" pitchFamily="34" charset="-128"/>
              </a:rPr>
              <a:t>很难避免伪正例的出现！</a:t>
            </a:r>
            <a:endParaRPr lang="en-US" altLang="zh-CN" sz="2400">
              <a:ea typeface="Arial Unicode MS" panose="020B0604020202020204"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FA7A04C-B161-4978-A3C8-973A1C1BB904}"/>
              </a:ext>
            </a:extLst>
          </p:cNvPr>
          <p:cNvSpPr>
            <a:spLocks noGrp="1"/>
          </p:cNvSpPr>
          <p:nvPr>
            <p:ph type="title"/>
          </p:nvPr>
        </p:nvSpPr>
        <p:spPr/>
        <p:txBody>
          <a:bodyPr/>
          <a:lstStyle/>
          <a:p>
            <a:pPr eaLnBrk="1" hangingPunct="1"/>
            <a:r>
              <a:rPr lang="zh-CN" altLang="en-US"/>
              <a:t>扩展的双词（</a:t>
            </a:r>
            <a:r>
              <a:rPr lang="en-US" altLang="zh-CN"/>
              <a:t>Extended Biword</a:t>
            </a:r>
            <a:r>
              <a:rPr lang="zh-CN" altLang="en-US"/>
              <a:t>）</a:t>
            </a:r>
            <a:endParaRPr lang="en-US" altLang="zh-CN"/>
          </a:p>
        </p:txBody>
      </p:sp>
      <p:sp>
        <p:nvSpPr>
          <p:cNvPr id="79874" name="Rectangle 3">
            <a:extLst>
              <a:ext uri="{FF2B5EF4-FFF2-40B4-BE49-F238E27FC236}">
                <a16:creationId xmlns:a16="http://schemas.microsoft.com/office/drawing/2014/main" id="{E594B8C2-ADEA-4D1B-889F-D317CFB5097A}"/>
              </a:ext>
            </a:extLst>
          </p:cNvPr>
          <p:cNvSpPr>
            <a:spLocks noGrp="1"/>
          </p:cNvSpPr>
          <p:nvPr>
            <p:ph idx="1"/>
          </p:nvPr>
        </p:nvSpPr>
        <p:spPr/>
        <p:txBody>
          <a:bodyPr/>
          <a:lstStyle/>
          <a:p>
            <a:pPr eaLnBrk="1" hangingPunct="1"/>
            <a:r>
              <a:rPr lang="zh-CN" altLang="en-US">
                <a:ea typeface="宋体" panose="02010600030101010101" pitchFamily="2" charset="-122"/>
              </a:rPr>
              <a:t>对待索引文档进行词性标注</a:t>
            </a:r>
            <a:endParaRPr lang="en-US" altLang="zh-CN">
              <a:ea typeface="宋体" panose="02010600030101010101" pitchFamily="2" charset="-122"/>
            </a:endParaRPr>
          </a:p>
          <a:p>
            <a:pPr eaLnBrk="1" hangingPunct="1"/>
            <a:r>
              <a:rPr lang="zh-CN" altLang="en-US">
                <a:ea typeface="宋体" panose="02010600030101010101" pitchFamily="2" charset="-122"/>
              </a:rPr>
              <a:t>将词项进行组块，每个组块包含名词</a:t>
            </a:r>
            <a:r>
              <a:rPr lang="en-US" altLang="zh-CN">
                <a:ea typeface="宋体" panose="02010600030101010101" pitchFamily="2" charset="-122"/>
              </a:rPr>
              <a:t> (N) </a:t>
            </a:r>
            <a:r>
              <a:rPr lang="zh-CN" altLang="en-US">
                <a:ea typeface="宋体" panose="02010600030101010101" pitchFamily="2" charset="-122"/>
              </a:rPr>
              <a:t>和冠词</a:t>
            </a:r>
            <a:r>
              <a:rPr lang="en-US" altLang="zh-CN">
                <a:ea typeface="宋体" panose="02010600030101010101" pitchFamily="2" charset="-122"/>
              </a:rPr>
              <a:t>/</a:t>
            </a:r>
            <a:r>
              <a:rPr lang="zh-CN" altLang="en-US">
                <a:ea typeface="宋体" panose="02010600030101010101" pitchFamily="2" charset="-122"/>
              </a:rPr>
              <a:t>介词</a:t>
            </a:r>
            <a:r>
              <a:rPr lang="en-US" altLang="zh-CN">
                <a:ea typeface="宋体" panose="02010600030101010101" pitchFamily="2" charset="-122"/>
              </a:rPr>
              <a:t> (X)</a:t>
            </a:r>
          </a:p>
          <a:p>
            <a:pPr eaLnBrk="1" hangingPunct="1"/>
            <a:r>
              <a:rPr lang="zh-CN" altLang="en-US">
                <a:ea typeface="宋体" panose="02010600030101010101" pitchFamily="2" charset="-122"/>
              </a:rPr>
              <a:t>称具有</a:t>
            </a:r>
            <a:r>
              <a:rPr lang="en-US" altLang="zh-CN">
                <a:ea typeface="宋体" panose="02010600030101010101" pitchFamily="2" charset="-122"/>
              </a:rPr>
              <a:t>NX*N</a:t>
            </a:r>
            <a:r>
              <a:rPr lang="zh-CN" altLang="en-US">
                <a:ea typeface="宋体" panose="02010600030101010101" pitchFamily="2" charset="-122"/>
              </a:rPr>
              <a:t>形式的词项序列为扩展双词</a:t>
            </a:r>
            <a:r>
              <a:rPr lang="en-US" altLang="zh-CN">
                <a:ea typeface="宋体" panose="02010600030101010101" pitchFamily="2" charset="-122"/>
              </a:rPr>
              <a:t>(extended biword)</a:t>
            </a:r>
          </a:p>
          <a:p>
            <a:pPr lvl="1" eaLnBrk="1" hangingPunct="1"/>
            <a:r>
              <a:rPr lang="zh-CN" altLang="en-US">
                <a:ea typeface="宋体" panose="02010600030101010101" pitchFamily="2" charset="-122"/>
              </a:rPr>
              <a:t>将这样扩展词对作为词项放入词典中</a:t>
            </a:r>
            <a:endParaRPr lang="en-US" altLang="zh-CN">
              <a:ea typeface="宋体" panose="02010600030101010101" pitchFamily="2" charset="-122"/>
            </a:endParaRPr>
          </a:p>
          <a:p>
            <a:pPr eaLnBrk="1" hangingPunct="1"/>
            <a:r>
              <a:rPr lang="zh-CN" altLang="en-US">
                <a:ea typeface="宋体" panose="02010600030101010101" pitchFamily="2" charset="-122"/>
              </a:rPr>
              <a:t>例子</a:t>
            </a:r>
            <a:r>
              <a:rPr lang="en-US" altLang="zh-CN">
                <a:ea typeface="宋体" panose="02010600030101010101" pitchFamily="2" charset="-122"/>
              </a:rPr>
              <a:t>:  catcher in the rye (</a:t>
            </a:r>
            <a:r>
              <a:rPr lang="zh-CN" altLang="en-US">
                <a:ea typeface="宋体" panose="02010600030101010101" pitchFamily="2" charset="-122"/>
              </a:rPr>
              <a:t>书名： 麦田守望者</a:t>
            </a:r>
            <a:r>
              <a:rPr lang="en-US" altLang="zh-CN">
                <a:ea typeface="宋体" panose="02010600030101010101" pitchFamily="2" charset="-122"/>
              </a:rPr>
              <a:t>)</a:t>
            </a:r>
          </a:p>
          <a:p>
            <a:pPr lvl="1" eaLnBrk="1" hangingPunct="1"/>
            <a:r>
              <a:rPr lang="en-US" altLang="zh-CN">
                <a:ea typeface="宋体" panose="02010600030101010101" pitchFamily="2" charset="-122"/>
              </a:rPr>
              <a:t>                N           X   X    N</a:t>
            </a:r>
          </a:p>
          <a:p>
            <a:pPr eaLnBrk="1" hangingPunct="1"/>
            <a:r>
              <a:rPr lang="zh-CN" altLang="en-US">
                <a:ea typeface="宋体" panose="02010600030101010101" pitchFamily="2" charset="-122"/>
              </a:rPr>
              <a:t>查询处理：将查询也分析成 </a:t>
            </a:r>
            <a:r>
              <a:rPr lang="en-US" altLang="zh-CN">
                <a:ea typeface="宋体" panose="02010600030101010101" pitchFamily="2" charset="-122"/>
              </a:rPr>
              <a:t>N</a:t>
            </a:r>
            <a:r>
              <a:rPr lang="zh-CN" altLang="en-US">
                <a:ea typeface="宋体" panose="02010600030101010101" pitchFamily="2" charset="-122"/>
              </a:rPr>
              <a:t>和</a:t>
            </a:r>
            <a:r>
              <a:rPr lang="en-US" altLang="zh-CN">
                <a:ea typeface="宋体" panose="02010600030101010101" pitchFamily="2" charset="-122"/>
              </a:rPr>
              <a:t>X</a:t>
            </a:r>
            <a:r>
              <a:rPr lang="zh-CN" altLang="en-US">
                <a:ea typeface="宋体" panose="02010600030101010101" pitchFamily="2" charset="-122"/>
              </a:rPr>
              <a:t>序列</a:t>
            </a:r>
            <a:endParaRPr lang="en-US" altLang="zh-CN">
              <a:ea typeface="宋体" panose="02010600030101010101" pitchFamily="2" charset="-122"/>
            </a:endParaRPr>
          </a:p>
          <a:p>
            <a:pPr lvl="1" eaLnBrk="1" hangingPunct="1"/>
            <a:r>
              <a:rPr lang="zh-CN" altLang="en-US">
                <a:ea typeface="宋体" panose="02010600030101010101" pitchFamily="2" charset="-122"/>
              </a:rPr>
              <a:t>将查询切分成扩展双词</a:t>
            </a:r>
            <a:endParaRPr lang="en-US" altLang="zh-CN">
              <a:ea typeface="宋体" panose="02010600030101010101" pitchFamily="2" charset="-122"/>
            </a:endParaRPr>
          </a:p>
          <a:p>
            <a:pPr lvl="1" eaLnBrk="1" hangingPunct="1"/>
            <a:r>
              <a:rPr lang="zh-CN" altLang="en-US">
                <a:ea typeface="宋体" panose="02010600030101010101" pitchFamily="2" charset="-122"/>
              </a:rPr>
              <a:t>在索引中查找</a:t>
            </a:r>
            <a:r>
              <a:rPr lang="en-US" altLang="zh-CN">
                <a:ea typeface="宋体" panose="02010600030101010101" pitchFamily="2" charset="-122"/>
              </a:rPr>
              <a:t>: catcher rye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5235B2F9-08C6-446E-8845-8B7687CE6BD0}"/>
              </a:ext>
            </a:extLst>
          </p:cNvPr>
          <p:cNvSpPr>
            <a:spLocks noGrp="1"/>
          </p:cNvSpPr>
          <p:nvPr>
            <p:ph type="title"/>
          </p:nvPr>
        </p:nvSpPr>
        <p:spPr/>
        <p:txBody>
          <a:bodyPr/>
          <a:lstStyle/>
          <a:p>
            <a:pPr eaLnBrk="1" hangingPunct="1"/>
            <a:r>
              <a:rPr lang="zh-CN" altLang="en-US"/>
              <a:t>关于双词索引</a:t>
            </a:r>
            <a:endParaRPr lang="en-US" altLang="zh-CN"/>
          </a:p>
        </p:txBody>
      </p:sp>
      <p:sp>
        <p:nvSpPr>
          <p:cNvPr id="80898" name="Rectangle 3">
            <a:extLst>
              <a:ext uri="{FF2B5EF4-FFF2-40B4-BE49-F238E27FC236}">
                <a16:creationId xmlns:a16="http://schemas.microsoft.com/office/drawing/2014/main" id="{BC1877B8-9E2D-455C-9096-B40686DDF16F}"/>
              </a:ext>
            </a:extLst>
          </p:cNvPr>
          <p:cNvSpPr>
            <a:spLocks noGrp="1"/>
          </p:cNvSpPr>
          <p:nvPr>
            <p:ph idx="1"/>
          </p:nvPr>
        </p:nvSpPr>
        <p:spPr/>
        <p:txBody>
          <a:bodyPr/>
          <a:lstStyle/>
          <a:p>
            <a:pPr eaLnBrk="1" hangingPunct="1"/>
            <a:r>
              <a:rPr lang="zh-CN" altLang="en-US">
                <a:ea typeface="宋体" panose="02010600030101010101" pitchFamily="2" charset="-122"/>
              </a:rPr>
              <a:t>会出现伪正例子</a:t>
            </a:r>
            <a:endParaRPr lang="en-US" altLang="zh-CN">
              <a:ea typeface="宋体" panose="02010600030101010101" pitchFamily="2" charset="-122"/>
            </a:endParaRPr>
          </a:p>
          <a:p>
            <a:pPr eaLnBrk="1" hangingPunct="1"/>
            <a:r>
              <a:rPr lang="zh-CN" altLang="en-US">
                <a:ea typeface="宋体" panose="02010600030101010101" pitchFamily="2" charset="-122"/>
              </a:rPr>
              <a:t>由于词典中词项数目剧增，导致索引空间也激增</a:t>
            </a:r>
            <a:endParaRPr lang="en-US" altLang="zh-CN">
              <a:ea typeface="宋体" panose="02010600030101010101" pitchFamily="2" charset="-122"/>
            </a:endParaRPr>
          </a:p>
          <a:p>
            <a:pPr lvl="1" eaLnBrk="1" hangingPunct="1"/>
            <a:r>
              <a:rPr lang="zh-CN" altLang="en-US">
                <a:ea typeface="宋体" panose="02010600030101010101" pitchFamily="2" charset="-122"/>
              </a:rPr>
              <a:t>如果</a:t>
            </a:r>
            <a:r>
              <a:rPr lang="en-US" altLang="zh-CN">
                <a:ea typeface="宋体" panose="02010600030101010101" pitchFamily="2" charset="-122"/>
              </a:rPr>
              <a:t>3</a:t>
            </a:r>
            <a:r>
              <a:rPr lang="zh-CN" altLang="en-US">
                <a:ea typeface="宋体" panose="02010600030101010101" pitchFamily="2" charset="-122"/>
              </a:rPr>
              <a:t>词索引，那么更是空间巨大，无法忍受</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eaLnBrk="1" hangingPunct="1"/>
            <a:r>
              <a:rPr lang="zh-CN" altLang="en-US">
                <a:ea typeface="宋体" panose="02010600030101010101" pitchFamily="2" charset="-122"/>
              </a:rPr>
              <a:t>双词索引方法并不是一个标准的做法</a:t>
            </a:r>
            <a:r>
              <a:rPr lang="en-US" altLang="zh-CN">
                <a:ea typeface="宋体" panose="02010600030101010101" pitchFamily="2" charset="-122"/>
              </a:rPr>
              <a:t> (</a:t>
            </a:r>
            <a:r>
              <a:rPr lang="zh-CN" altLang="en-US">
                <a:ea typeface="宋体" panose="02010600030101010101" pitchFamily="2" charset="-122"/>
              </a:rPr>
              <a:t>即倒排索引中一般不会全部采用双词索引方法</a:t>
            </a:r>
            <a:r>
              <a:rPr lang="en-US" altLang="zh-CN">
                <a:ea typeface="宋体" panose="02010600030101010101" pitchFamily="2" charset="-122"/>
              </a:rPr>
              <a:t>)</a:t>
            </a:r>
            <a:r>
              <a:rPr lang="zh-CN" altLang="en-US">
                <a:ea typeface="宋体" panose="02010600030101010101" pitchFamily="2" charset="-122"/>
              </a:rPr>
              <a:t>，但是可以和其他方法混合使用</a:t>
            </a:r>
            <a:endParaRPr lang="en-US" altLang="zh-CN">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4C229C76-E1C0-4D21-9CE8-396C4BC153F3}"/>
              </a:ext>
            </a:extLst>
          </p:cNvPr>
          <p:cNvSpPr>
            <a:spLocks noGrp="1"/>
          </p:cNvSpPr>
          <p:nvPr>
            <p:ph type="title"/>
          </p:nvPr>
        </p:nvSpPr>
        <p:spPr/>
        <p:txBody>
          <a:bodyPr/>
          <a:lstStyle/>
          <a:p>
            <a:pPr eaLnBrk="1" hangingPunct="1"/>
            <a:r>
              <a:rPr lang="zh-CN" altLang="en-US"/>
              <a:t>第二种解决方法</a:t>
            </a:r>
            <a:r>
              <a:rPr lang="en-US" altLang="zh-CN"/>
              <a:t>: </a:t>
            </a:r>
            <a:r>
              <a:rPr lang="zh-CN" altLang="en-US"/>
              <a:t>带位置信息索引</a:t>
            </a:r>
            <a:r>
              <a:rPr lang="en-US" altLang="zh-CN"/>
              <a:t>(Positional indexes)</a:t>
            </a:r>
          </a:p>
        </p:txBody>
      </p:sp>
      <p:sp>
        <p:nvSpPr>
          <p:cNvPr id="81922" name="Rectangle 3">
            <a:extLst>
              <a:ext uri="{FF2B5EF4-FFF2-40B4-BE49-F238E27FC236}">
                <a16:creationId xmlns:a16="http://schemas.microsoft.com/office/drawing/2014/main" id="{1F21456E-B4CB-4B0F-8A29-B3A035C94141}"/>
              </a:ext>
            </a:extLst>
          </p:cNvPr>
          <p:cNvSpPr>
            <a:spLocks noGrp="1"/>
          </p:cNvSpPr>
          <p:nvPr>
            <p:ph idx="1"/>
          </p:nvPr>
        </p:nvSpPr>
        <p:spPr/>
        <p:txBody>
          <a:bodyPr/>
          <a:lstStyle/>
          <a:p>
            <a:pPr eaLnBrk="1" hangingPunct="1"/>
            <a:r>
              <a:rPr lang="zh-CN" altLang="en-US">
                <a:ea typeface="宋体" panose="02010600030101010101" pitchFamily="2" charset="-122"/>
              </a:rPr>
              <a:t>在倒排记录表中，对每个</a:t>
            </a:r>
            <a:r>
              <a:rPr lang="en-US" altLang="zh-CN">
                <a:ea typeface="宋体" panose="02010600030101010101" pitchFamily="2" charset="-122"/>
              </a:rPr>
              <a:t>term</a:t>
            </a:r>
            <a:r>
              <a:rPr lang="zh-CN" altLang="en-US">
                <a:ea typeface="宋体" panose="02010600030101010101" pitchFamily="2" charset="-122"/>
              </a:rPr>
              <a:t>在每篇文档中的每个位置</a:t>
            </a:r>
            <a:r>
              <a:rPr lang="en-US" altLang="zh-CN">
                <a:ea typeface="宋体" panose="02010600030101010101" pitchFamily="2" charset="-122"/>
              </a:rPr>
              <a:t>(</a:t>
            </a:r>
            <a:r>
              <a:rPr lang="zh-CN" altLang="en-US">
                <a:ea typeface="宋体" panose="02010600030101010101" pitchFamily="2" charset="-122"/>
              </a:rPr>
              <a:t>偏移或者单词序号</a:t>
            </a:r>
            <a:r>
              <a:rPr lang="en-US" altLang="zh-CN">
                <a:ea typeface="宋体" panose="02010600030101010101" pitchFamily="2" charset="-122"/>
              </a:rPr>
              <a:t>)</a:t>
            </a:r>
            <a:r>
              <a:rPr lang="zh-CN" altLang="en-US">
                <a:ea typeface="宋体" panose="02010600030101010101" pitchFamily="2" charset="-122"/>
              </a:rPr>
              <a:t>进行存储</a:t>
            </a:r>
            <a:r>
              <a:rPr lang="en-US" altLang="zh-CN">
                <a:ea typeface="宋体" panose="02010600030101010101" pitchFamily="2" charset="-122"/>
              </a:rPr>
              <a:t>:</a:t>
            </a:r>
          </a:p>
          <a:p>
            <a:pPr eaLnBrk="1" hangingPunct="1"/>
            <a:endParaRPr lang="en-US" altLang="zh-CN">
              <a:ea typeface="宋体" panose="02010600030101010101" pitchFamily="2" charset="-122"/>
            </a:endParaRPr>
          </a:p>
          <a:p>
            <a:pPr lvl="1" eaLnBrk="1" hangingPunct="1"/>
            <a:r>
              <a:rPr lang="en-US" altLang="zh-CN">
                <a:ea typeface="宋体" panose="02010600030101010101" pitchFamily="2" charset="-122"/>
              </a:rPr>
              <a:t>&lt;term, </a:t>
            </a:r>
            <a:r>
              <a:rPr lang="zh-CN" altLang="en-US">
                <a:ea typeface="宋体" panose="02010600030101010101" pitchFamily="2" charset="-122"/>
              </a:rPr>
              <a:t>出现</a:t>
            </a:r>
            <a:r>
              <a:rPr lang="en-US" altLang="zh-CN">
                <a:ea typeface="宋体" panose="02010600030101010101" pitchFamily="2" charset="-122"/>
              </a:rPr>
              <a:t>term</a:t>
            </a:r>
            <a:r>
              <a:rPr lang="zh-CN" altLang="en-US">
                <a:ea typeface="宋体" panose="02010600030101010101" pitchFamily="2" charset="-122"/>
              </a:rPr>
              <a:t>的文档篇数；</a:t>
            </a:r>
            <a:endParaRPr lang="en-US" altLang="zh-CN">
              <a:ea typeface="宋体" panose="02010600030101010101" pitchFamily="2" charset="-122"/>
            </a:endParaRPr>
          </a:p>
          <a:p>
            <a:pPr lvl="1" eaLnBrk="1" hangingPunct="1"/>
            <a:r>
              <a:rPr lang="en-US" altLang="zh-CN">
                <a:ea typeface="宋体" panose="02010600030101010101" pitchFamily="2" charset="-122"/>
              </a:rPr>
              <a:t>doc1: </a:t>
            </a:r>
            <a:r>
              <a:rPr lang="zh-CN" altLang="en-US">
                <a:ea typeface="宋体" panose="02010600030101010101" pitchFamily="2" charset="-122"/>
              </a:rPr>
              <a:t>位置</a:t>
            </a:r>
            <a:r>
              <a:rPr lang="en-US" altLang="zh-CN">
                <a:ea typeface="宋体" panose="02010600030101010101" pitchFamily="2" charset="-122"/>
              </a:rPr>
              <a:t>1, </a:t>
            </a:r>
            <a:r>
              <a:rPr lang="zh-CN" altLang="en-US">
                <a:ea typeface="宋体" panose="02010600030101010101" pitchFamily="2" charset="-122"/>
              </a:rPr>
              <a:t>位置</a:t>
            </a:r>
            <a:r>
              <a:rPr lang="en-US" altLang="zh-CN">
                <a:ea typeface="宋体" panose="02010600030101010101" pitchFamily="2" charset="-122"/>
              </a:rPr>
              <a:t>2 … ;</a:t>
            </a:r>
          </a:p>
          <a:p>
            <a:pPr lvl="1" eaLnBrk="1" hangingPunct="1"/>
            <a:r>
              <a:rPr lang="en-US" altLang="zh-CN">
                <a:ea typeface="宋体" panose="02010600030101010101" pitchFamily="2" charset="-122"/>
              </a:rPr>
              <a:t>doc2: </a:t>
            </a:r>
            <a:r>
              <a:rPr lang="zh-CN" altLang="en-US">
                <a:ea typeface="宋体" panose="02010600030101010101" pitchFamily="2" charset="-122"/>
              </a:rPr>
              <a:t>位置</a:t>
            </a:r>
            <a:r>
              <a:rPr lang="en-US" altLang="zh-CN">
                <a:ea typeface="宋体" panose="02010600030101010101" pitchFamily="2" charset="-122"/>
              </a:rPr>
              <a:t>1, </a:t>
            </a:r>
            <a:r>
              <a:rPr lang="zh-CN" altLang="en-US">
                <a:ea typeface="宋体" panose="02010600030101010101" pitchFamily="2" charset="-122"/>
              </a:rPr>
              <a:t>位置</a:t>
            </a:r>
            <a:r>
              <a:rPr lang="en-US" altLang="zh-CN">
                <a:ea typeface="宋体" panose="02010600030101010101" pitchFamily="2" charset="-122"/>
              </a:rPr>
              <a:t>2 … ;</a:t>
            </a:r>
          </a:p>
          <a:p>
            <a:pPr lvl="1" eaLnBrk="1" hangingPunct="1"/>
            <a:r>
              <a:rPr lang="zh-CN" altLang="en-US">
                <a:ea typeface="宋体" panose="02010600030101010101" pitchFamily="2" charset="-122"/>
              </a:rPr>
              <a:t>等等</a:t>
            </a:r>
            <a:r>
              <a:rPr lang="en-US" altLang="zh-CN">
                <a:ea typeface="宋体" panose="02010600030101010101" pitchFamily="2" charset="-122"/>
              </a:rPr>
              <a:t>&gt;</a:t>
            </a:r>
          </a:p>
          <a:p>
            <a:pPr lvl="1" eaLnBrk="1" hangingPunct="1"/>
            <a:endParaRPr lang="en-US" altLang="zh-CN">
              <a:ea typeface="宋体" panose="02010600030101010101" pitchFamily="2" charset="-122"/>
            </a:endParaRPr>
          </a:p>
          <a:p>
            <a:pPr lvl="1" eaLnBrk="1" hangingPunct="1"/>
            <a:endParaRPr lang="en-US" altLang="zh-CN">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FC7DA0E-5A3F-4458-9507-60943C938BE3}"/>
              </a:ext>
            </a:extLst>
          </p:cNvPr>
          <p:cNvSpPr>
            <a:spLocks noGrp="1"/>
          </p:cNvSpPr>
          <p:nvPr>
            <p:ph type="title"/>
          </p:nvPr>
        </p:nvSpPr>
        <p:spPr/>
        <p:txBody>
          <a:bodyPr/>
          <a:lstStyle/>
          <a:p>
            <a:pPr eaLnBrk="1" hangingPunct="1"/>
            <a:r>
              <a:rPr lang="zh-CN" altLang="en-US"/>
              <a:t>位置索引的例子</a:t>
            </a:r>
            <a:endParaRPr lang="en-US" altLang="zh-CN"/>
          </a:p>
        </p:txBody>
      </p:sp>
      <p:sp>
        <p:nvSpPr>
          <p:cNvPr id="82946" name="Rectangle 3">
            <a:extLst>
              <a:ext uri="{FF2B5EF4-FFF2-40B4-BE49-F238E27FC236}">
                <a16:creationId xmlns:a16="http://schemas.microsoft.com/office/drawing/2014/main" id="{BCC2E736-F0C3-44E3-915D-CEBDB34A2FA4}"/>
              </a:ext>
            </a:extLst>
          </p:cNvPr>
          <p:cNvSpPr>
            <a:spLocks noGrp="1"/>
          </p:cNvSpPr>
          <p:nvPr>
            <p:ph idx="1"/>
          </p:nvPr>
        </p:nvSpPr>
        <p:spPr/>
        <p:txBody>
          <a:bodyPr/>
          <a:lstStyle/>
          <a:p>
            <a:pPr eaLnBrk="1" hangingPunct="1"/>
            <a:r>
              <a:rPr lang="zh-CN" altLang="en-US">
                <a:ea typeface="宋体" panose="02010600030101010101" pitchFamily="2" charset="-122"/>
              </a:rPr>
              <a:t>对于输入的短语查询，需要在文档的层次上进行迭代</a:t>
            </a:r>
            <a:r>
              <a:rPr lang="en-US" altLang="zh-CN">
                <a:ea typeface="宋体" panose="02010600030101010101" pitchFamily="2" charset="-122"/>
              </a:rPr>
              <a:t>(</a:t>
            </a:r>
            <a:r>
              <a:rPr lang="zh-CN" altLang="en-US">
                <a:ea typeface="宋体" panose="02010600030101010101" pitchFamily="2" charset="-122"/>
              </a:rPr>
              <a:t>不同位置上</a:t>
            </a:r>
            <a:r>
              <a:rPr lang="en-US" altLang="zh-CN">
                <a:ea typeface="宋体" panose="02010600030101010101" pitchFamily="2" charset="-122"/>
              </a:rPr>
              <a:t>)</a:t>
            </a:r>
            <a:r>
              <a:rPr lang="zh-CN" altLang="en-US">
                <a:ea typeface="宋体" panose="02010600030101010101" pitchFamily="2" charset="-122"/>
              </a:rPr>
              <a:t>合并</a:t>
            </a:r>
            <a:endParaRPr lang="en-US" altLang="zh-CN">
              <a:ea typeface="宋体" panose="02010600030101010101" pitchFamily="2" charset="-122"/>
            </a:endParaRPr>
          </a:p>
          <a:p>
            <a:pPr eaLnBrk="1" hangingPunct="1"/>
            <a:r>
              <a:rPr lang="zh-CN" altLang="en-US">
                <a:ea typeface="宋体" panose="02010600030101010101" pitchFamily="2" charset="-122"/>
              </a:rPr>
              <a:t>不仅仅简单合并，还要考虑位置匹配</a:t>
            </a:r>
            <a:endParaRPr lang="en-US" altLang="zh-CN">
              <a:ea typeface="宋体" panose="02010600030101010101" pitchFamily="2" charset="-122"/>
            </a:endParaRPr>
          </a:p>
        </p:txBody>
      </p:sp>
      <p:sp>
        <p:nvSpPr>
          <p:cNvPr id="82947" name="Text Box 4">
            <a:extLst>
              <a:ext uri="{FF2B5EF4-FFF2-40B4-BE49-F238E27FC236}">
                <a16:creationId xmlns:a16="http://schemas.microsoft.com/office/drawing/2014/main" id="{82514AAC-80FD-454A-BD51-EEA36F9496CE}"/>
              </a:ext>
            </a:extLst>
          </p:cNvPr>
          <p:cNvSpPr txBox="1">
            <a:spLocks noChangeArrowheads="1"/>
          </p:cNvSpPr>
          <p:nvPr/>
        </p:nvSpPr>
        <p:spPr bwMode="auto">
          <a:xfrm>
            <a:off x="685800" y="3810000"/>
            <a:ext cx="5410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r>
              <a:rPr lang="en-US" altLang="zh-CN">
                <a:ea typeface="Arial Unicode MS" panose="020B0604020202020204" pitchFamily="34" charset="-128"/>
              </a:rPr>
              <a:t>&lt;</a:t>
            </a:r>
            <a:r>
              <a:rPr lang="en-US" altLang="zh-CN" b="1" i="1">
                <a:ea typeface="Arial Unicode MS" panose="020B0604020202020204" pitchFamily="34" charset="-128"/>
              </a:rPr>
              <a:t>be</a:t>
            </a:r>
            <a:r>
              <a:rPr lang="en-US" altLang="zh-CN">
                <a:ea typeface="Arial Unicode MS" panose="020B0604020202020204" pitchFamily="34" charset="-128"/>
              </a:rPr>
              <a:t>: 993427;</a:t>
            </a:r>
          </a:p>
          <a:p>
            <a:pPr>
              <a:spcBef>
                <a:spcPct val="0"/>
              </a:spcBef>
              <a:buClrTx/>
              <a:buFontTx/>
              <a:buNone/>
            </a:pPr>
            <a:r>
              <a:rPr lang="en-US" altLang="zh-CN" i="1">
                <a:solidFill>
                  <a:srgbClr val="A40508"/>
                </a:solidFill>
                <a:ea typeface="Arial Unicode MS" panose="020B0604020202020204" pitchFamily="34" charset="-128"/>
              </a:rPr>
              <a:t>1</a:t>
            </a:r>
            <a:r>
              <a:rPr lang="en-US" altLang="zh-CN">
                <a:ea typeface="Arial Unicode MS" panose="020B0604020202020204" pitchFamily="34" charset="-128"/>
              </a:rPr>
              <a:t>: 7, 18, 33, 72, 86, 231;</a:t>
            </a:r>
          </a:p>
          <a:p>
            <a:pPr>
              <a:spcBef>
                <a:spcPct val="0"/>
              </a:spcBef>
              <a:buClrTx/>
              <a:buFontTx/>
              <a:buNone/>
            </a:pPr>
            <a:r>
              <a:rPr lang="en-US" altLang="zh-CN" i="1">
                <a:solidFill>
                  <a:srgbClr val="A40508"/>
                </a:solidFill>
                <a:ea typeface="Arial Unicode MS" panose="020B0604020202020204" pitchFamily="34" charset="-128"/>
              </a:rPr>
              <a:t>2</a:t>
            </a:r>
            <a:r>
              <a:rPr lang="en-US" altLang="zh-CN">
                <a:ea typeface="Arial Unicode MS" panose="020B0604020202020204" pitchFamily="34" charset="-128"/>
              </a:rPr>
              <a:t>: 3, 149;</a:t>
            </a:r>
          </a:p>
          <a:p>
            <a:pPr>
              <a:spcBef>
                <a:spcPct val="0"/>
              </a:spcBef>
              <a:buClrTx/>
              <a:buFontTx/>
              <a:buNone/>
            </a:pPr>
            <a:r>
              <a:rPr lang="en-US" altLang="zh-CN" i="1">
                <a:solidFill>
                  <a:srgbClr val="A40508"/>
                </a:solidFill>
                <a:ea typeface="Arial Unicode MS" panose="020B0604020202020204" pitchFamily="34" charset="-128"/>
              </a:rPr>
              <a:t>4</a:t>
            </a:r>
            <a:r>
              <a:rPr lang="en-US" altLang="zh-CN">
                <a:ea typeface="Arial Unicode MS" panose="020B0604020202020204" pitchFamily="34" charset="-128"/>
              </a:rPr>
              <a:t>: 17, 191, 291, 430, 434;</a:t>
            </a:r>
          </a:p>
          <a:p>
            <a:pPr>
              <a:spcBef>
                <a:spcPct val="0"/>
              </a:spcBef>
              <a:buClrTx/>
              <a:buFontTx/>
              <a:buNone/>
            </a:pPr>
            <a:r>
              <a:rPr lang="en-US" altLang="zh-CN" i="1">
                <a:solidFill>
                  <a:srgbClr val="A40508"/>
                </a:solidFill>
                <a:ea typeface="Arial Unicode MS" panose="020B0604020202020204" pitchFamily="34" charset="-128"/>
              </a:rPr>
              <a:t>5</a:t>
            </a:r>
            <a:r>
              <a:rPr lang="en-US" altLang="zh-CN">
                <a:ea typeface="Arial Unicode MS" panose="020B0604020202020204" pitchFamily="34" charset="-128"/>
              </a:rPr>
              <a:t>: 363, 367, …&gt;</a:t>
            </a:r>
          </a:p>
        </p:txBody>
      </p:sp>
      <p:sp>
        <p:nvSpPr>
          <p:cNvPr id="82948" name="AutoShape 5">
            <a:extLst>
              <a:ext uri="{FF2B5EF4-FFF2-40B4-BE49-F238E27FC236}">
                <a16:creationId xmlns:a16="http://schemas.microsoft.com/office/drawing/2014/main" id="{E6CDD569-DF0B-4929-BD4A-09931DF99694}"/>
              </a:ext>
            </a:extLst>
          </p:cNvPr>
          <p:cNvSpPr>
            <a:spLocks noChangeArrowheads="1"/>
          </p:cNvSpPr>
          <p:nvPr/>
        </p:nvSpPr>
        <p:spPr bwMode="auto">
          <a:xfrm>
            <a:off x="3962400" y="2971800"/>
            <a:ext cx="5181600" cy="1371600"/>
          </a:xfrm>
          <a:prstGeom prst="leftArrowCallout">
            <a:avLst>
              <a:gd name="adj1" fmla="val 25000"/>
              <a:gd name="adj2" fmla="val 25000"/>
              <a:gd name="adj3" fmla="val 49986"/>
              <a:gd name="adj4" fmla="val 66667"/>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FontTx/>
              <a:buNone/>
            </a:pPr>
            <a:r>
              <a:rPr lang="en-US" altLang="zh-CN" sz="2400">
                <a:solidFill>
                  <a:srgbClr val="A40508"/>
                </a:solidFill>
                <a:ea typeface="Arial Unicode MS" panose="020B0604020202020204" pitchFamily="34" charset="-128"/>
              </a:rPr>
              <a:t>1,2,4,5</a:t>
            </a:r>
            <a:r>
              <a:rPr lang="zh-CN" altLang="en-US" sz="2400">
                <a:solidFill>
                  <a:srgbClr val="A40508"/>
                </a:solidFill>
                <a:ea typeface="Arial Unicode MS" panose="020B0604020202020204" pitchFamily="34" charset="-128"/>
              </a:rPr>
              <a:t>这几篇文章</a:t>
            </a:r>
            <a:endParaRPr lang="en-US" altLang="zh-CN" sz="2400">
              <a:solidFill>
                <a:srgbClr val="A40508"/>
              </a:solidFill>
              <a:ea typeface="Arial Unicode MS" panose="020B0604020202020204" pitchFamily="34" charset="-128"/>
            </a:endParaRPr>
          </a:p>
          <a:p>
            <a:pPr algn="ctr">
              <a:spcBef>
                <a:spcPct val="0"/>
              </a:spcBef>
              <a:buClrTx/>
              <a:buFontTx/>
              <a:buNone/>
            </a:pPr>
            <a:r>
              <a:rPr lang="zh-CN" altLang="en-US" sz="2400">
                <a:solidFill>
                  <a:srgbClr val="A40508"/>
                </a:solidFill>
                <a:ea typeface="Arial Unicode MS" panose="020B0604020202020204" pitchFamily="34" charset="-128"/>
              </a:rPr>
              <a:t>中哪篇包含</a:t>
            </a:r>
            <a:r>
              <a:rPr lang="en-US" altLang="zh-CN" sz="2400">
                <a:solidFill>
                  <a:srgbClr val="A40508"/>
                </a:solidFill>
                <a:ea typeface="Arial Unicode MS" panose="020B0604020202020204" pitchFamily="34" charset="-128"/>
              </a:rPr>
              <a:t> </a:t>
            </a:r>
            <a:r>
              <a:rPr lang="en-US" altLang="zh-CN" sz="2400">
                <a:ea typeface="Arial Unicode MS" panose="020B0604020202020204" pitchFamily="34" charset="-128"/>
              </a:rPr>
              <a:t>“</a:t>
            </a:r>
            <a:r>
              <a:rPr lang="en-US" altLang="zh-CN" sz="2400" b="1" i="1">
                <a:ea typeface="Arial Unicode MS" panose="020B0604020202020204" pitchFamily="34" charset="-128"/>
              </a:rPr>
              <a:t>to be</a:t>
            </a:r>
          </a:p>
          <a:p>
            <a:pPr algn="ctr">
              <a:spcBef>
                <a:spcPct val="0"/>
              </a:spcBef>
              <a:buClrTx/>
              <a:buFontTx/>
              <a:buNone/>
            </a:pPr>
            <a:r>
              <a:rPr lang="en-US" altLang="zh-CN" sz="2400" b="1" i="1">
                <a:ea typeface="Arial Unicode MS" panose="020B0604020202020204" pitchFamily="34" charset="-128"/>
              </a:rPr>
              <a:t>or not to be</a:t>
            </a:r>
            <a:r>
              <a:rPr lang="en-US" altLang="zh-CN" sz="2400">
                <a:ea typeface="Arial Unicode MS" panose="020B0604020202020204" pitchFamily="34" charset="-128"/>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6B0E6BC5-16C5-4EC9-AA54-9F06AD03D1A5}"/>
              </a:ext>
            </a:extLst>
          </p:cNvPr>
          <p:cNvSpPr>
            <a:spLocks noGrp="1"/>
          </p:cNvSpPr>
          <p:nvPr>
            <p:ph type="title"/>
          </p:nvPr>
        </p:nvSpPr>
        <p:spPr/>
        <p:txBody>
          <a:bodyPr/>
          <a:lstStyle/>
          <a:p>
            <a:pPr eaLnBrk="1" hangingPunct="1"/>
            <a:r>
              <a:rPr lang="zh-CN" altLang="en-US"/>
              <a:t>短语查询的处理</a:t>
            </a:r>
            <a:endParaRPr lang="en-US" altLang="zh-CN"/>
          </a:p>
        </p:txBody>
      </p:sp>
      <p:sp>
        <p:nvSpPr>
          <p:cNvPr id="83970" name="Rectangle 3">
            <a:extLst>
              <a:ext uri="{FF2B5EF4-FFF2-40B4-BE49-F238E27FC236}">
                <a16:creationId xmlns:a16="http://schemas.microsoft.com/office/drawing/2014/main" id="{6193C270-E965-4154-AEE6-E4B43427688C}"/>
              </a:ext>
            </a:extLst>
          </p:cNvPr>
          <p:cNvSpPr>
            <a:spLocks noGrp="1"/>
          </p:cNvSpPr>
          <p:nvPr>
            <p:ph idx="1"/>
          </p:nvPr>
        </p:nvSpPr>
        <p:spPr/>
        <p:txBody>
          <a:bodyPr/>
          <a:lstStyle/>
          <a:p>
            <a:pPr eaLnBrk="1" hangingPunct="1"/>
            <a:r>
              <a:rPr lang="zh-CN" altLang="en-US">
                <a:ea typeface="宋体" panose="02010600030101010101" pitchFamily="2" charset="-122"/>
              </a:rPr>
              <a:t>短语查询：</a:t>
            </a:r>
            <a:r>
              <a:rPr lang="en-US" altLang="zh-CN">
                <a:ea typeface="宋体" panose="02010600030101010101" pitchFamily="2" charset="-122"/>
              </a:rPr>
              <a:t>“to be or not to be”</a:t>
            </a:r>
          </a:p>
          <a:p>
            <a:pPr eaLnBrk="1" hangingPunct="1"/>
            <a:r>
              <a:rPr lang="zh-CN" altLang="en-US">
                <a:ea typeface="宋体" panose="02010600030101010101" pitchFamily="2" charset="-122"/>
              </a:rPr>
              <a:t>对每个词项，抽出其对应的倒排记录表</a:t>
            </a:r>
            <a:r>
              <a:rPr lang="en-US" altLang="zh-CN">
                <a:ea typeface="宋体" panose="02010600030101010101" pitchFamily="2" charset="-122"/>
              </a:rPr>
              <a:t>: to, be, or, not.</a:t>
            </a:r>
          </a:p>
          <a:p>
            <a:pPr eaLnBrk="1" hangingPunct="1"/>
            <a:r>
              <a:rPr lang="zh-CN" altLang="en-US">
                <a:ea typeface="宋体" panose="02010600030101010101" pitchFamily="2" charset="-122"/>
              </a:rPr>
              <a:t>合并</a:t>
            </a:r>
            <a:r>
              <a:rPr lang="en-US" altLang="zh-CN">
                <a:ea typeface="宋体" panose="02010600030101010101" pitchFamily="2" charset="-122"/>
              </a:rPr>
              <a:t>&lt;docID:</a:t>
            </a:r>
            <a:r>
              <a:rPr lang="zh-CN" altLang="en-US">
                <a:ea typeface="宋体" panose="02010600030101010101" pitchFamily="2" charset="-122"/>
              </a:rPr>
              <a:t>位置</a:t>
            </a:r>
            <a:r>
              <a:rPr lang="en-US" altLang="zh-CN">
                <a:ea typeface="宋体" panose="02010600030101010101" pitchFamily="2" charset="-122"/>
              </a:rPr>
              <a:t> &gt;</a:t>
            </a:r>
            <a:r>
              <a:rPr lang="zh-CN" altLang="en-US">
                <a:ea typeface="宋体" panose="02010600030101010101" pitchFamily="2" charset="-122"/>
              </a:rPr>
              <a:t>表，考虑</a:t>
            </a:r>
            <a:r>
              <a:rPr lang="en-US" altLang="zh-CN">
                <a:ea typeface="宋体" panose="02010600030101010101" pitchFamily="2" charset="-122"/>
              </a:rPr>
              <a:t> “to be or not to be”.</a:t>
            </a:r>
          </a:p>
          <a:p>
            <a:pPr lvl="1" eaLnBrk="1" hangingPunct="1"/>
            <a:r>
              <a:rPr lang="en-US" altLang="zh-CN">
                <a:ea typeface="宋体" panose="02010600030101010101" pitchFamily="2" charset="-122"/>
              </a:rPr>
              <a:t>to: </a:t>
            </a:r>
          </a:p>
          <a:p>
            <a:pPr lvl="2" eaLnBrk="1" hangingPunct="1"/>
            <a:r>
              <a:rPr lang="en-US" altLang="zh-CN">
                <a:ea typeface="宋体" panose="02010600030101010101" pitchFamily="2" charset="-122"/>
              </a:rPr>
              <a:t>2:1,17,74,222,551; 4:8,16,190,429,433; 7:13,23,191; ...</a:t>
            </a:r>
          </a:p>
          <a:p>
            <a:pPr lvl="1" eaLnBrk="1" hangingPunct="1"/>
            <a:r>
              <a:rPr lang="en-US" altLang="zh-CN">
                <a:ea typeface="宋体" panose="02010600030101010101" pitchFamily="2" charset="-122"/>
              </a:rPr>
              <a:t>be:  </a:t>
            </a:r>
          </a:p>
          <a:p>
            <a:pPr lvl="2" eaLnBrk="1" hangingPunct="1"/>
            <a:r>
              <a:rPr lang="en-US" altLang="zh-CN">
                <a:ea typeface="宋体" panose="02010600030101010101" pitchFamily="2" charset="-122"/>
              </a:rPr>
              <a:t>1:17,19; 4:17,191,291,430,434; 5:14,19,101; ...</a:t>
            </a:r>
          </a:p>
          <a:p>
            <a:pPr eaLnBrk="1" hangingPunct="1"/>
            <a:r>
              <a:rPr lang="zh-CN" altLang="en-US">
                <a:ea typeface="宋体" panose="02010600030101010101" pitchFamily="2" charset="-122"/>
              </a:rPr>
              <a:t>邻近搜索中的搜索策略与此类似，不同的是此时考虑前后位置之间的距离不大于某个值</a:t>
            </a:r>
            <a:endParaRPr lang="en-US" altLang="zh-CN">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E20765B-E1FF-40E1-BEA0-D75F03D1727C}"/>
              </a:ext>
            </a:extLst>
          </p:cNvPr>
          <p:cNvSpPr>
            <a:spLocks noGrp="1"/>
          </p:cNvSpPr>
          <p:nvPr>
            <p:ph type="title"/>
          </p:nvPr>
        </p:nvSpPr>
        <p:spPr/>
        <p:txBody>
          <a:bodyPr/>
          <a:lstStyle/>
          <a:p>
            <a:pPr eaLnBrk="1" hangingPunct="1"/>
            <a:r>
              <a:rPr lang="zh-CN" altLang="en-US"/>
              <a:t>邻近式查询</a:t>
            </a:r>
            <a:r>
              <a:rPr lang="en-US" altLang="zh-CN"/>
              <a:t>(Proximity query)</a:t>
            </a:r>
          </a:p>
        </p:txBody>
      </p:sp>
      <p:sp>
        <p:nvSpPr>
          <p:cNvPr id="84994" name="Rectangle 3">
            <a:extLst>
              <a:ext uri="{FF2B5EF4-FFF2-40B4-BE49-F238E27FC236}">
                <a16:creationId xmlns:a16="http://schemas.microsoft.com/office/drawing/2014/main" id="{D6B1D25D-F63C-4642-97B5-208E55CB2F07}"/>
              </a:ext>
            </a:extLst>
          </p:cNvPr>
          <p:cNvSpPr>
            <a:spLocks noGrp="1"/>
          </p:cNvSpPr>
          <p:nvPr>
            <p:ph idx="1"/>
          </p:nvPr>
        </p:nvSpPr>
        <p:spPr/>
        <p:txBody>
          <a:bodyPr/>
          <a:lstStyle/>
          <a:p>
            <a:pPr eaLnBrk="1" hangingPunct="1"/>
            <a:r>
              <a:rPr lang="en-US" altLang="zh-CN">
                <a:ea typeface="宋体" panose="02010600030101010101" pitchFamily="2" charset="-122"/>
              </a:rPr>
              <a:t>LIMIT! /3 STATUTE /3 FEDERAL /2 TORT </a:t>
            </a:r>
          </a:p>
          <a:p>
            <a:pPr lvl="1" eaLnBrk="1" hangingPunct="1"/>
            <a:r>
              <a:rPr lang="en-US" altLang="zh-CN">
                <a:ea typeface="宋体" panose="02010600030101010101" pitchFamily="2" charset="-122"/>
              </a:rPr>
              <a:t>/k </a:t>
            </a:r>
            <a:r>
              <a:rPr lang="zh-CN" altLang="en-US">
                <a:ea typeface="宋体" panose="02010600030101010101" pitchFamily="2" charset="-122"/>
              </a:rPr>
              <a:t>表示</a:t>
            </a:r>
            <a:r>
              <a:rPr lang="en-US" altLang="zh-CN">
                <a:ea typeface="宋体" panose="02010600030101010101" pitchFamily="2" charset="-122"/>
              </a:rPr>
              <a:t> “</a:t>
            </a:r>
            <a:r>
              <a:rPr lang="zh-CN" altLang="en-US">
                <a:ea typeface="宋体" panose="02010600030101010101" pitchFamily="2" charset="-122"/>
              </a:rPr>
              <a:t>在</a:t>
            </a:r>
            <a:r>
              <a:rPr lang="en-US" altLang="zh-CN">
                <a:ea typeface="宋体" panose="02010600030101010101" pitchFamily="2" charset="-122"/>
              </a:rPr>
              <a:t> k </a:t>
            </a:r>
            <a:r>
              <a:rPr lang="zh-CN" altLang="en-US">
                <a:ea typeface="宋体" panose="02010600030101010101" pitchFamily="2" charset="-122"/>
              </a:rPr>
              <a:t>个词之内</a:t>
            </a:r>
            <a:r>
              <a:rPr lang="en-US" altLang="zh-CN">
                <a:ea typeface="宋体" panose="02010600030101010101" pitchFamily="2" charset="-122"/>
              </a:rPr>
              <a:t>”</a:t>
            </a:r>
          </a:p>
          <a:p>
            <a:pPr eaLnBrk="1" hangingPunct="1"/>
            <a:r>
              <a:rPr lang="zh-CN" altLang="en-US">
                <a:ea typeface="宋体" panose="02010600030101010101" pitchFamily="2" charset="-122"/>
              </a:rPr>
              <a:t>很明显，位置索引可以处理邻近式查询，而双词索引却不能</a:t>
            </a:r>
            <a:endParaRPr lang="en-US" altLang="zh-CN">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C3142302-1942-4A5A-B61D-BD18A04F3AEA}"/>
              </a:ext>
            </a:extLst>
          </p:cNvPr>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rgbClr val="437085"/>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0"/>
              </a:spcBef>
              <a:buClrTx/>
              <a:buFontTx/>
              <a:buNone/>
            </a:pPr>
            <a:fld id="{F1089875-FF51-4357-94A7-D975151CBE88}" type="slidenum">
              <a:rPr lang="en-US" altLang="zh-CN" sz="1200">
                <a:solidFill>
                  <a:srgbClr val="898989"/>
                </a:solidFill>
                <a:ea typeface="Arial Unicode MS" panose="020B0604020202020204" pitchFamily="34" charset="-128"/>
              </a:rPr>
              <a:pPr algn="r" eaLnBrk="1" hangingPunct="1">
                <a:spcBef>
                  <a:spcPct val="0"/>
                </a:spcBef>
                <a:buClrTx/>
                <a:buFontTx/>
                <a:buNone/>
              </a:pPr>
              <a:t>6</a:t>
            </a:fld>
            <a:endParaRPr lang="en-US" altLang="zh-CN" sz="1200">
              <a:solidFill>
                <a:srgbClr val="898989"/>
              </a:solidFill>
              <a:ea typeface="Arial Unicode MS" panose="020B0604020202020204" pitchFamily="34" charset="-128"/>
            </a:endParaRPr>
          </a:p>
        </p:txBody>
      </p:sp>
      <p:sp>
        <p:nvSpPr>
          <p:cNvPr id="22530" name="Text Box 2">
            <a:extLst>
              <a:ext uri="{FF2B5EF4-FFF2-40B4-BE49-F238E27FC236}">
                <a16:creationId xmlns:a16="http://schemas.microsoft.com/office/drawing/2014/main" id="{6253D8D3-D1FE-4352-B94F-5BC87E9B7F7B}"/>
              </a:ext>
            </a:extLst>
          </p:cNvPr>
          <p:cNvSpPr txBox="1">
            <a:spLocks noChangeArrowheads="1"/>
          </p:cNvSpPr>
          <p:nvPr/>
        </p:nvSpPr>
        <p:spPr bwMode="auto">
          <a:xfrm>
            <a:off x="285750" y="12700"/>
            <a:ext cx="85725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3600">
                <a:ea typeface="Arial Unicode MS" panose="020B0604020202020204" pitchFamily="34" charset="-128"/>
              </a:rPr>
              <a:t>倒排记录表的合并</a:t>
            </a:r>
          </a:p>
        </p:txBody>
      </p:sp>
      <p:sp>
        <p:nvSpPr>
          <p:cNvPr id="22531" name="Text Box 4">
            <a:extLst>
              <a:ext uri="{FF2B5EF4-FFF2-40B4-BE49-F238E27FC236}">
                <a16:creationId xmlns:a16="http://schemas.microsoft.com/office/drawing/2014/main" id="{E5383A53-2E0F-4AE6-867D-12A54B55308E}"/>
              </a:ext>
            </a:extLst>
          </p:cNvPr>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
                <a:srgbClr val="000000"/>
              </a:buClr>
              <a:buFont typeface="Times New Roman" panose="02020603050405020304" pitchFamily="18" charset="0"/>
              <a:buNone/>
            </a:pPr>
            <a:endParaRPr lang="de-DE" altLang="zh-CN" sz="2400">
              <a:ea typeface="Arial Unicode MS" panose="020B0604020202020204" pitchFamily="34" charset="-128"/>
            </a:endParaRPr>
          </a:p>
        </p:txBody>
      </p:sp>
      <p:sp>
        <p:nvSpPr>
          <p:cNvPr id="22532" name="Slide Number Placeholder 6">
            <a:extLst>
              <a:ext uri="{FF2B5EF4-FFF2-40B4-BE49-F238E27FC236}">
                <a16:creationId xmlns:a16="http://schemas.microsoft.com/office/drawing/2014/main" id="{03B882FC-0982-47D0-B293-DEF03FB87B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B3B0D134-E09F-45D9-894F-7B321F2F3310}"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6</a:t>
            </a:fld>
            <a:endParaRPr lang="en-US" altLang="zh-CN" sz="1200">
              <a:solidFill>
                <a:srgbClr val="898989"/>
              </a:solidFill>
              <a:ea typeface="宋体" panose="02010600030101010101" pitchFamily="2" charset="-122"/>
              <a:cs typeface="Arial Unicode MS" panose="020B0604020202020204" pitchFamily="34" charset="-128"/>
            </a:endParaRPr>
          </a:p>
        </p:txBody>
      </p:sp>
      <p:pic>
        <p:nvPicPr>
          <p:cNvPr id="22533" name="Picture 5" descr="242.png">
            <a:extLst>
              <a:ext uri="{FF2B5EF4-FFF2-40B4-BE49-F238E27FC236}">
                <a16:creationId xmlns:a16="http://schemas.microsoft.com/office/drawing/2014/main" id="{D73ABFB5-8CDA-40F2-8368-0518C2E62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555875"/>
            <a:ext cx="864235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47BA7CEC-5F9A-4365-80CB-A6AEEA0A5FDF}"/>
              </a:ext>
            </a:extLst>
          </p:cNvPr>
          <p:cNvSpPr>
            <a:spLocks noGrp="1"/>
          </p:cNvSpPr>
          <p:nvPr>
            <p:ph type="title"/>
          </p:nvPr>
        </p:nvSpPr>
        <p:spPr/>
        <p:txBody>
          <a:bodyPr/>
          <a:lstStyle/>
          <a:p>
            <a:pPr eaLnBrk="1" hangingPunct="1"/>
            <a:r>
              <a:rPr lang="zh-CN" altLang="en-US"/>
              <a:t>位置索引的大小</a:t>
            </a:r>
            <a:endParaRPr lang="en-US" altLang="zh-CN"/>
          </a:p>
        </p:txBody>
      </p:sp>
      <p:sp>
        <p:nvSpPr>
          <p:cNvPr id="86018" name="Rectangle 4">
            <a:extLst>
              <a:ext uri="{FF2B5EF4-FFF2-40B4-BE49-F238E27FC236}">
                <a16:creationId xmlns:a16="http://schemas.microsoft.com/office/drawing/2014/main" id="{F8740436-CC5F-4B74-8BA0-373D3DFE3480}"/>
              </a:ext>
            </a:extLst>
          </p:cNvPr>
          <p:cNvSpPr>
            <a:spLocks noGrp="1"/>
          </p:cNvSpPr>
          <p:nvPr>
            <p:ph idx="1"/>
          </p:nvPr>
        </p:nvSpPr>
        <p:spPr/>
        <p:txBody>
          <a:bodyPr/>
          <a:lstStyle/>
          <a:p>
            <a:pPr eaLnBrk="1" hangingPunct="1"/>
            <a:r>
              <a:rPr lang="zh-CN" altLang="en-US">
                <a:ea typeface="宋体" panose="02010600030101010101" pitchFamily="2" charset="-122"/>
              </a:rPr>
              <a:t>位置索引增加了位置信息，因此空间较大，但是可以采用索引压缩技术进行处理</a:t>
            </a:r>
            <a:endParaRPr lang="en-US" altLang="zh-CN">
              <a:ea typeface="宋体" panose="02010600030101010101" pitchFamily="2" charset="-122"/>
            </a:endParaRPr>
          </a:p>
          <a:p>
            <a:pPr eaLnBrk="1" hangingPunct="1"/>
            <a:r>
              <a:rPr lang="zh-CN" altLang="en-US">
                <a:ea typeface="宋体" panose="02010600030101010101" pitchFamily="2" charset="-122"/>
              </a:rPr>
              <a:t>当然，相对于没有位置信息的索引，位置索引的存储空间明显大于无位置信息的索引</a:t>
            </a:r>
            <a:endParaRPr lang="en-US" altLang="zh-CN">
              <a:ea typeface="宋体" panose="02010600030101010101" pitchFamily="2" charset="-122"/>
            </a:endParaRPr>
          </a:p>
          <a:p>
            <a:pPr eaLnBrk="1" hangingPunct="1"/>
            <a:r>
              <a:rPr lang="zh-CN" altLang="en-US">
                <a:ea typeface="宋体" panose="02010600030101010101" pitchFamily="2" charset="-122"/>
              </a:rPr>
              <a:t>另外，位置索引目前是实际检索系统的标配，这是因为实际中需要处理短语</a:t>
            </a:r>
            <a:r>
              <a:rPr lang="en-US" altLang="zh-CN">
                <a:ea typeface="宋体" panose="02010600030101010101" pitchFamily="2" charset="-122"/>
              </a:rPr>
              <a:t>(</a:t>
            </a:r>
            <a:r>
              <a:rPr lang="zh-CN" altLang="en-US">
                <a:ea typeface="宋体" panose="02010600030101010101" pitchFamily="2" charset="-122"/>
              </a:rPr>
              <a:t>显式和隐式</a:t>
            </a:r>
            <a:r>
              <a:rPr lang="en-US" altLang="zh-CN">
                <a:ea typeface="宋体" panose="02010600030101010101" pitchFamily="2" charset="-122"/>
              </a:rPr>
              <a:t>)</a:t>
            </a:r>
            <a:r>
              <a:rPr lang="zh-CN" altLang="en-US">
                <a:ea typeface="宋体" panose="02010600030101010101" pitchFamily="2" charset="-122"/>
              </a:rPr>
              <a:t>和邻近式查询</a:t>
            </a:r>
            <a:endParaRPr lang="en-US" altLang="zh-CN">
              <a:ea typeface="宋体" panose="02010600030101010101" pitchFamily="2" charset="-122"/>
            </a:endParaRPr>
          </a:p>
        </p:txBody>
      </p:sp>
      <p:sp>
        <p:nvSpPr>
          <p:cNvPr id="86019" name="Rectangle 3">
            <a:extLst>
              <a:ext uri="{FF2B5EF4-FFF2-40B4-BE49-F238E27FC236}">
                <a16:creationId xmlns:a16="http://schemas.microsoft.com/office/drawing/2014/main" id="{8B3A8EB0-49E2-443C-AFE1-B7B019551EEB}"/>
              </a:ext>
            </a:extLst>
          </p:cNvPr>
          <p:cNvSpPr>
            <a:spLocks noChangeArrowheads="1"/>
          </p:cNvSpPr>
          <p:nvPr/>
        </p:nvSpPr>
        <p:spPr bwMode="auto">
          <a:xfrm>
            <a:off x="685800" y="44196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Clr>
                <a:srgbClr val="A50021"/>
              </a:buClr>
              <a:buSzPct val="60000"/>
              <a:buFont typeface="Wingdings" panose="05000000000000000000" pitchFamily="2" charset="2"/>
              <a:buChar char="n"/>
            </a:pPr>
            <a:endParaRPr lang="zh-CN" altLang="en-US" sz="2600">
              <a:ea typeface="Arial Unicode MS" panose="020B060402020202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BB474D98-A69A-4F12-8E08-C8575D2C5F86}"/>
              </a:ext>
            </a:extLst>
          </p:cNvPr>
          <p:cNvSpPr>
            <a:spLocks noGrp="1"/>
          </p:cNvSpPr>
          <p:nvPr>
            <p:ph type="title"/>
          </p:nvPr>
        </p:nvSpPr>
        <p:spPr/>
        <p:txBody>
          <a:bodyPr/>
          <a:lstStyle/>
          <a:p>
            <a:pPr eaLnBrk="1" hangingPunct="1"/>
            <a:r>
              <a:rPr lang="zh-CN" altLang="en-US"/>
              <a:t>位置索引的大小</a:t>
            </a:r>
            <a:endParaRPr lang="en-US" altLang="zh-CN"/>
          </a:p>
        </p:txBody>
      </p:sp>
      <p:sp>
        <p:nvSpPr>
          <p:cNvPr id="87042" name="Rectangle 3">
            <a:extLst>
              <a:ext uri="{FF2B5EF4-FFF2-40B4-BE49-F238E27FC236}">
                <a16:creationId xmlns:a16="http://schemas.microsoft.com/office/drawing/2014/main" id="{45330CA5-FCBB-4FDE-8519-95FEFAE4EAE0}"/>
              </a:ext>
            </a:extLst>
          </p:cNvPr>
          <p:cNvSpPr>
            <a:spLocks noGrp="1"/>
          </p:cNvSpPr>
          <p:nvPr>
            <p:ph idx="1"/>
          </p:nvPr>
        </p:nvSpPr>
        <p:spPr/>
        <p:txBody>
          <a:bodyPr/>
          <a:lstStyle/>
          <a:p>
            <a:pPr eaLnBrk="1" hangingPunct="1"/>
            <a:r>
              <a:rPr lang="zh-CN" altLang="en-US">
                <a:ea typeface="宋体" panose="02010600030101010101" pitchFamily="2" charset="-122"/>
              </a:rPr>
              <a:t>词项在每篇文档中的每次出现都需要一个存储单元</a:t>
            </a:r>
            <a:endParaRPr lang="en-US" altLang="zh-CN">
              <a:ea typeface="宋体" panose="02010600030101010101" pitchFamily="2" charset="-122"/>
            </a:endParaRPr>
          </a:p>
          <a:p>
            <a:pPr eaLnBrk="1" hangingPunct="1"/>
            <a:r>
              <a:rPr lang="zh-CN" altLang="en-US">
                <a:ea typeface="宋体" panose="02010600030101010101" pitchFamily="2" charset="-122"/>
              </a:rPr>
              <a:t>因此索引的大小依赖于文档的平均长度</a:t>
            </a:r>
            <a:endParaRPr lang="en-US" altLang="zh-CN">
              <a:ea typeface="宋体" panose="02010600030101010101" pitchFamily="2" charset="-122"/>
            </a:endParaRPr>
          </a:p>
          <a:p>
            <a:pPr lvl="1" eaLnBrk="1" hangingPunct="1"/>
            <a:r>
              <a:rPr lang="zh-CN" altLang="en-US">
                <a:ea typeface="宋体" panose="02010600030101010101" pitchFamily="2" charset="-122"/>
              </a:rPr>
              <a:t>平均</a:t>
            </a:r>
            <a:r>
              <a:rPr lang="en-US" altLang="zh-CN">
                <a:ea typeface="宋体" panose="02010600030101010101" pitchFamily="2" charset="-122"/>
              </a:rPr>
              <a:t>Web</a:t>
            </a:r>
            <a:r>
              <a:rPr lang="zh-CN" altLang="en-US">
                <a:ea typeface="宋体" panose="02010600030101010101" pitchFamily="2" charset="-122"/>
              </a:rPr>
              <a:t>页面的长度</a:t>
            </a:r>
            <a:r>
              <a:rPr lang="en-US" altLang="zh-CN">
                <a:ea typeface="宋体" panose="02010600030101010101" pitchFamily="2" charset="-122"/>
              </a:rPr>
              <a:t> &lt;1000 </a:t>
            </a:r>
            <a:r>
              <a:rPr lang="zh-CN" altLang="en-US">
                <a:ea typeface="宋体" panose="02010600030101010101" pitchFamily="2" charset="-122"/>
              </a:rPr>
              <a:t>个词项</a:t>
            </a:r>
            <a:endParaRPr lang="en-US" altLang="zh-CN">
              <a:ea typeface="宋体" panose="02010600030101010101" pitchFamily="2" charset="-122"/>
            </a:endParaRPr>
          </a:p>
          <a:p>
            <a:pPr lvl="1" eaLnBrk="1" hangingPunct="1"/>
            <a:r>
              <a:rPr lang="zh-CN" altLang="en-US">
                <a:ea typeface="宋体" panose="02010600030101010101" pitchFamily="2" charset="-122"/>
              </a:rPr>
              <a:t>美国证监会文件</a:t>
            </a:r>
            <a:r>
              <a:rPr lang="en-US" altLang="zh-CN">
                <a:ea typeface="宋体" panose="02010600030101010101" pitchFamily="2" charset="-122"/>
              </a:rPr>
              <a:t>(SEC filings), </a:t>
            </a:r>
            <a:r>
              <a:rPr lang="zh-CN" altLang="en-US">
                <a:ea typeface="宋体" panose="02010600030101010101" pitchFamily="2" charset="-122"/>
              </a:rPr>
              <a:t>书籍</a:t>
            </a:r>
            <a:r>
              <a:rPr lang="en-US" altLang="zh-CN">
                <a:ea typeface="宋体" panose="02010600030101010101" pitchFamily="2" charset="-122"/>
              </a:rPr>
              <a:t>, </a:t>
            </a:r>
            <a:r>
              <a:rPr lang="zh-CN" altLang="en-US">
                <a:ea typeface="宋体" panose="02010600030101010101" pitchFamily="2" charset="-122"/>
              </a:rPr>
              <a:t>甚至一些史诗</a:t>
            </a:r>
            <a:r>
              <a:rPr lang="en-US" altLang="zh-CN">
                <a:ea typeface="宋体" panose="02010600030101010101" pitchFamily="2" charset="-122"/>
              </a:rPr>
              <a:t> … </a:t>
            </a:r>
            <a:r>
              <a:rPr lang="zh-CN" altLang="en-US">
                <a:ea typeface="宋体" panose="02010600030101010101" pitchFamily="2" charset="-122"/>
              </a:rPr>
              <a:t>和容易就超过</a:t>
            </a:r>
            <a:r>
              <a:rPr lang="en-US" altLang="zh-CN">
                <a:ea typeface="宋体" panose="02010600030101010101" pitchFamily="2" charset="-122"/>
              </a:rPr>
              <a:t> 100,000 </a:t>
            </a:r>
            <a:r>
              <a:rPr lang="zh-CN" altLang="en-US">
                <a:ea typeface="宋体" panose="02010600030101010101" pitchFamily="2" charset="-122"/>
              </a:rPr>
              <a:t>个词项</a:t>
            </a:r>
            <a:endParaRPr lang="en-US" altLang="zh-CN">
              <a:ea typeface="宋体" panose="02010600030101010101" pitchFamily="2" charset="-122"/>
            </a:endParaRPr>
          </a:p>
          <a:p>
            <a:pPr eaLnBrk="1" hangingPunct="1"/>
            <a:r>
              <a:rPr lang="zh-CN" altLang="en-US">
                <a:ea typeface="宋体" panose="02010600030101010101" pitchFamily="2" charset="-122"/>
              </a:rPr>
              <a:t>假定某个词项的出现频率是</a:t>
            </a:r>
            <a:r>
              <a:rPr lang="en-US" altLang="zh-CN">
                <a:ea typeface="宋体" panose="02010600030101010101" pitchFamily="2" charset="-122"/>
              </a:rPr>
              <a:t>0.1%</a:t>
            </a:r>
          </a:p>
        </p:txBody>
      </p:sp>
      <p:sp>
        <p:nvSpPr>
          <p:cNvPr id="87043" name="AutoShape 4">
            <a:extLst>
              <a:ext uri="{FF2B5EF4-FFF2-40B4-BE49-F238E27FC236}">
                <a16:creationId xmlns:a16="http://schemas.microsoft.com/office/drawing/2014/main" id="{0E1C464B-5FF0-409F-8D61-EB9C09E76F2F}"/>
              </a:ext>
            </a:extLst>
          </p:cNvPr>
          <p:cNvSpPr>
            <a:spLocks noChangeArrowheads="1"/>
          </p:cNvSpPr>
          <p:nvPr/>
        </p:nvSpPr>
        <p:spPr bwMode="auto">
          <a:xfrm>
            <a:off x="8091488" y="2514600"/>
            <a:ext cx="976312" cy="685800"/>
          </a:xfrm>
          <a:prstGeom prst="leftArrow">
            <a:avLst>
              <a:gd name="adj1" fmla="val 50000"/>
              <a:gd name="adj2" fmla="val 35590"/>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en-US" altLang="zh-CN" sz="2400" b="1">
                <a:ea typeface="Arial Unicode MS" panose="020B0604020202020204" pitchFamily="34" charset="-128"/>
              </a:rPr>
              <a:t>Why?</a:t>
            </a:r>
          </a:p>
        </p:txBody>
      </p:sp>
      <p:grpSp>
        <p:nvGrpSpPr>
          <p:cNvPr id="87044" name="Group 5">
            <a:extLst>
              <a:ext uri="{FF2B5EF4-FFF2-40B4-BE49-F238E27FC236}">
                <a16:creationId xmlns:a16="http://schemas.microsoft.com/office/drawing/2014/main" id="{495F71A7-F292-45AC-9B4D-5739EE256DC2}"/>
              </a:ext>
            </a:extLst>
          </p:cNvPr>
          <p:cNvGrpSpPr>
            <a:grpSpLocks/>
          </p:cNvGrpSpPr>
          <p:nvPr/>
        </p:nvGrpSpPr>
        <p:grpSpPr bwMode="auto">
          <a:xfrm>
            <a:off x="762000" y="5029200"/>
            <a:ext cx="7769225" cy="1524000"/>
            <a:chOff x="624" y="3168"/>
            <a:chExt cx="4894" cy="960"/>
          </a:xfrm>
        </p:grpSpPr>
        <p:grpSp>
          <p:nvGrpSpPr>
            <p:cNvPr id="87045" name="Group 6">
              <a:extLst>
                <a:ext uri="{FF2B5EF4-FFF2-40B4-BE49-F238E27FC236}">
                  <a16:creationId xmlns:a16="http://schemas.microsoft.com/office/drawing/2014/main" id="{98779D67-1087-41ED-8AE1-C43BED1BDC52}"/>
                </a:ext>
              </a:extLst>
            </p:cNvPr>
            <p:cNvGrpSpPr>
              <a:grpSpLocks/>
            </p:cNvGrpSpPr>
            <p:nvPr/>
          </p:nvGrpSpPr>
          <p:grpSpPr bwMode="auto">
            <a:xfrm>
              <a:off x="624" y="3216"/>
              <a:ext cx="4894" cy="912"/>
              <a:chOff x="912" y="2448"/>
              <a:chExt cx="3888" cy="992"/>
            </a:xfrm>
          </p:grpSpPr>
          <p:sp>
            <p:nvSpPr>
              <p:cNvPr id="87047" name="Rectangle 7">
                <a:extLst>
                  <a:ext uri="{FF2B5EF4-FFF2-40B4-BE49-F238E27FC236}">
                    <a16:creationId xmlns:a16="http://schemas.microsoft.com/office/drawing/2014/main" id="{91749DDE-3373-431B-95B9-94213F9C634A}"/>
                  </a:ext>
                </a:extLst>
              </p:cNvPr>
              <p:cNvSpPr>
                <a:spLocks noChangeArrowheads="1"/>
              </p:cNvSpPr>
              <p:nvPr/>
            </p:nvSpPr>
            <p:spPr bwMode="auto">
              <a:xfrm>
                <a:off x="3504"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100</a:t>
                </a:r>
              </a:p>
            </p:txBody>
          </p:sp>
          <p:sp>
            <p:nvSpPr>
              <p:cNvPr id="87048" name="Rectangle 8">
                <a:extLst>
                  <a:ext uri="{FF2B5EF4-FFF2-40B4-BE49-F238E27FC236}">
                    <a16:creationId xmlns:a16="http://schemas.microsoft.com/office/drawing/2014/main" id="{2B89E21A-35E1-4FA9-B4CD-408741E5CDE9}"/>
                  </a:ext>
                </a:extLst>
              </p:cNvPr>
              <p:cNvSpPr>
                <a:spLocks noChangeArrowheads="1"/>
              </p:cNvSpPr>
              <p:nvPr/>
            </p:nvSpPr>
            <p:spPr bwMode="auto">
              <a:xfrm>
                <a:off x="2208"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a:t>
                </a:r>
              </a:p>
            </p:txBody>
          </p:sp>
          <p:sp>
            <p:nvSpPr>
              <p:cNvPr id="87049" name="Rectangle 9">
                <a:extLst>
                  <a:ext uri="{FF2B5EF4-FFF2-40B4-BE49-F238E27FC236}">
                    <a16:creationId xmlns:a16="http://schemas.microsoft.com/office/drawing/2014/main" id="{7ECDA99A-D9E3-481E-BAA8-1D54511C9D60}"/>
                  </a:ext>
                </a:extLst>
              </p:cNvPr>
              <p:cNvSpPr>
                <a:spLocks noChangeArrowheads="1"/>
              </p:cNvSpPr>
              <p:nvPr/>
            </p:nvSpPr>
            <p:spPr bwMode="auto">
              <a:xfrm>
                <a:off x="912"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100,000</a:t>
                </a:r>
              </a:p>
            </p:txBody>
          </p:sp>
          <p:sp>
            <p:nvSpPr>
              <p:cNvPr id="87050" name="Rectangle 10">
                <a:extLst>
                  <a:ext uri="{FF2B5EF4-FFF2-40B4-BE49-F238E27FC236}">
                    <a16:creationId xmlns:a16="http://schemas.microsoft.com/office/drawing/2014/main" id="{A3465BF9-C350-4EF2-824E-6DF319F04BDB}"/>
                  </a:ext>
                </a:extLst>
              </p:cNvPr>
              <p:cNvSpPr>
                <a:spLocks noChangeArrowheads="1"/>
              </p:cNvSpPr>
              <p:nvPr/>
            </p:nvSpPr>
            <p:spPr bwMode="auto">
              <a:xfrm>
                <a:off x="3504"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a:t>
                </a:r>
              </a:p>
            </p:txBody>
          </p:sp>
          <p:sp>
            <p:nvSpPr>
              <p:cNvPr id="87051" name="Rectangle 11">
                <a:extLst>
                  <a:ext uri="{FF2B5EF4-FFF2-40B4-BE49-F238E27FC236}">
                    <a16:creationId xmlns:a16="http://schemas.microsoft.com/office/drawing/2014/main" id="{4A25731A-44F4-411F-A328-C154AA3661E1}"/>
                  </a:ext>
                </a:extLst>
              </p:cNvPr>
              <p:cNvSpPr>
                <a:spLocks noChangeArrowheads="1"/>
              </p:cNvSpPr>
              <p:nvPr/>
            </p:nvSpPr>
            <p:spPr bwMode="auto">
              <a:xfrm>
                <a:off x="2208"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a:t>
                </a:r>
              </a:p>
            </p:txBody>
          </p:sp>
          <p:sp>
            <p:nvSpPr>
              <p:cNvPr id="87052" name="Rectangle 12">
                <a:extLst>
                  <a:ext uri="{FF2B5EF4-FFF2-40B4-BE49-F238E27FC236}">
                    <a16:creationId xmlns:a16="http://schemas.microsoft.com/office/drawing/2014/main" id="{AFA6141F-CA78-4FA7-8658-B9C4EE930A0D}"/>
                  </a:ext>
                </a:extLst>
              </p:cNvPr>
              <p:cNvSpPr>
                <a:spLocks noChangeArrowheads="1"/>
              </p:cNvSpPr>
              <p:nvPr/>
            </p:nvSpPr>
            <p:spPr bwMode="auto">
              <a:xfrm>
                <a:off x="912"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r" eaLnBrk="1" hangingPunct="1">
                  <a:buClr>
                    <a:srgbClr val="A50021"/>
                  </a:buClr>
                  <a:buSzPct val="60000"/>
                  <a:buFont typeface="Wingdings" panose="05000000000000000000" pitchFamily="2" charset="2"/>
                  <a:buNone/>
                </a:pPr>
                <a:r>
                  <a:rPr lang="en-US" altLang="zh-CN" sz="2200">
                    <a:ea typeface="Arial Unicode MS" panose="020B0604020202020204" pitchFamily="34" charset="-128"/>
                  </a:rPr>
                  <a:t>1000</a:t>
                </a:r>
              </a:p>
            </p:txBody>
          </p:sp>
          <p:sp>
            <p:nvSpPr>
              <p:cNvPr id="87053" name="Rectangle 13">
                <a:extLst>
                  <a:ext uri="{FF2B5EF4-FFF2-40B4-BE49-F238E27FC236}">
                    <a16:creationId xmlns:a16="http://schemas.microsoft.com/office/drawing/2014/main" id="{E80E7284-BB81-4B37-8B34-361E596860EE}"/>
                  </a:ext>
                </a:extLst>
              </p:cNvPr>
              <p:cNvSpPr>
                <a:spLocks noChangeArrowheads="1"/>
              </p:cNvSpPr>
              <p:nvPr/>
            </p:nvSpPr>
            <p:spPr bwMode="auto">
              <a:xfrm>
                <a:off x="3504"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A50021"/>
                  </a:buClr>
                  <a:buSzPct val="60000"/>
                  <a:buFont typeface="Wingdings" panose="05000000000000000000" pitchFamily="2" charset="2"/>
                  <a:buNone/>
                </a:pPr>
                <a:r>
                  <a:rPr lang="zh-CN" altLang="en-US" sz="2000">
                    <a:ea typeface="Arial Unicode MS" panose="020B0604020202020204" pitchFamily="34" charset="-128"/>
                  </a:rPr>
                  <a:t>位置索引存储单元</a:t>
                </a:r>
                <a:endParaRPr lang="en-US" altLang="zh-CN" sz="2000">
                  <a:ea typeface="Arial Unicode MS" panose="020B0604020202020204" pitchFamily="34" charset="-128"/>
                </a:endParaRPr>
              </a:p>
            </p:txBody>
          </p:sp>
          <p:sp>
            <p:nvSpPr>
              <p:cNvPr id="87054" name="Rectangle 14">
                <a:extLst>
                  <a:ext uri="{FF2B5EF4-FFF2-40B4-BE49-F238E27FC236}">
                    <a16:creationId xmlns:a16="http://schemas.microsoft.com/office/drawing/2014/main" id="{1FA5D133-ABC8-484C-9879-A2C62173AA7B}"/>
                  </a:ext>
                </a:extLst>
              </p:cNvPr>
              <p:cNvSpPr>
                <a:spLocks noChangeArrowheads="1"/>
              </p:cNvSpPr>
              <p:nvPr/>
            </p:nvSpPr>
            <p:spPr bwMode="auto">
              <a:xfrm>
                <a:off x="2208"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A50021"/>
                  </a:buClr>
                  <a:buSzPct val="60000"/>
                  <a:buFont typeface="Wingdings" panose="05000000000000000000" pitchFamily="2" charset="2"/>
                  <a:buNone/>
                </a:pPr>
                <a:r>
                  <a:rPr lang="zh-CN" altLang="en-US" sz="2200">
                    <a:ea typeface="Arial Unicode MS" panose="020B0604020202020204" pitchFamily="34" charset="-128"/>
                  </a:rPr>
                  <a:t>倒排记录表的数目</a:t>
                </a:r>
                <a:endParaRPr lang="en-US" altLang="zh-CN" sz="2200">
                  <a:ea typeface="Arial Unicode MS" panose="020B0604020202020204" pitchFamily="34" charset="-128"/>
                </a:endParaRPr>
              </a:p>
            </p:txBody>
          </p:sp>
          <p:sp>
            <p:nvSpPr>
              <p:cNvPr id="87055" name="Rectangle 15">
                <a:extLst>
                  <a:ext uri="{FF2B5EF4-FFF2-40B4-BE49-F238E27FC236}">
                    <a16:creationId xmlns:a16="http://schemas.microsoft.com/office/drawing/2014/main" id="{DD22BCAD-D013-4BD0-8CF7-C9F5973922A1}"/>
                  </a:ext>
                </a:extLst>
              </p:cNvPr>
              <p:cNvSpPr>
                <a:spLocks noChangeArrowheads="1"/>
              </p:cNvSpPr>
              <p:nvPr/>
            </p:nvSpPr>
            <p:spPr bwMode="auto">
              <a:xfrm>
                <a:off x="912"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Clr>
                    <a:srgbClr val="A50021"/>
                  </a:buClr>
                  <a:buSzPct val="60000"/>
                  <a:buFont typeface="Wingdings" panose="05000000000000000000" pitchFamily="2" charset="2"/>
                  <a:buNone/>
                </a:pPr>
                <a:endParaRPr lang="zh-CN" altLang="en-US" sz="2200">
                  <a:ea typeface="Arial Unicode MS" panose="020B0604020202020204" pitchFamily="34" charset="-128"/>
                </a:endParaRPr>
              </a:p>
            </p:txBody>
          </p:sp>
          <p:sp>
            <p:nvSpPr>
              <p:cNvPr id="87056" name="Line 16">
                <a:extLst>
                  <a:ext uri="{FF2B5EF4-FFF2-40B4-BE49-F238E27FC236}">
                    <a16:creationId xmlns:a16="http://schemas.microsoft.com/office/drawing/2014/main" id="{95DC5FE8-DBA9-467F-A9AD-AE556DFAC976}"/>
                  </a:ext>
                </a:extLst>
              </p:cNvPr>
              <p:cNvSpPr>
                <a:spLocks noChangeShapeType="1"/>
              </p:cNvSpPr>
              <p:nvPr/>
            </p:nvSpPr>
            <p:spPr bwMode="auto">
              <a:xfrm>
                <a:off x="912" y="2448"/>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7" name="Line 17">
                <a:extLst>
                  <a:ext uri="{FF2B5EF4-FFF2-40B4-BE49-F238E27FC236}">
                    <a16:creationId xmlns:a16="http://schemas.microsoft.com/office/drawing/2014/main" id="{5E424CF5-73EE-420A-A0F9-521E0F62EC79}"/>
                  </a:ext>
                </a:extLst>
              </p:cNvPr>
              <p:cNvSpPr>
                <a:spLocks noChangeShapeType="1"/>
              </p:cNvSpPr>
              <p:nvPr/>
            </p:nvSpPr>
            <p:spPr bwMode="auto">
              <a:xfrm>
                <a:off x="912" y="277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8" name="Line 18">
                <a:extLst>
                  <a:ext uri="{FF2B5EF4-FFF2-40B4-BE49-F238E27FC236}">
                    <a16:creationId xmlns:a16="http://schemas.microsoft.com/office/drawing/2014/main" id="{D96A72D8-90CE-4483-B9D3-A61DD3F23047}"/>
                  </a:ext>
                </a:extLst>
              </p:cNvPr>
              <p:cNvSpPr>
                <a:spLocks noChangeShapeType="1"/>
              </p:cNvSpPr>
              <p:nvPr/>
            </p:nvSpPr>
            <p:spPr bwMode="auto">
              <a:xfrm>
                <a:off x="912" y="310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9" name="Line 19">
                <a:extLst>
                  <a:ext uri="{FF2B5EF4-FFF2-40B4-BE49-F238E27FC236}">
                    <a16:creationId xmlns:a16="http://schemas.microsoft.com/office/drawing/2014/main" id="{6F0F893D-AD1A-4409-9965-07226849798E}"/>
                  </a:ext>
                </a:extLst>
              </p:cNvPr>
              <p:cNvSpPr>
                <a:spLocks noChangeShapeType="1"/>
              </p:cNvSpPr>
              <p:nvPr/>
            </p:nvSpPr>
            <p:spPr bwMode="auto">
              <a:xfrm>
                <a:off x="912" y="3440"/>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20">
                <a:extLst>
                  <a:ext uri="{FF2B5EF4-FFF2-40B4-BE49-F238E27FC236}">
                    <a16:creationId xmlns:a16="http://schemas.microsoft.com/office/drawing/2014/main" id="{76CFCCAB-10E6-483B-9C10-CFF2204B3DE6}"/>
                  </a:ext>
                </a:extLst>
              </p:cNvPr>
              <p:cNvSpPr>
                <a:spLocks noChangeShapeType="1"/>
              </p:cNvSpPr>
              <p:nvPr/>
            </p:nvSpPr>
            <p:spPr bwMode="auto">
              <a:xfrm>
                <a:off x="912"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Line 21">
                <a:extLst>
                  <a:ext uri="{FF2B5EF4-FFF2-40B4-BE49-F238E27FC236}">
                    <a16:creationId xmlns:a16="http://schemas.microsoft.com/office/drawing/2014/main" id="{830799BE-0F36-4F26-924B-A7791868B8A2}"/>
                  </a:ext>
                </a:extLst>
              </p:cNvPr>
              <p:cNvSpPr>
                <a:spLocks noChangeShapeType="1"/>
              </p:cNvSpPr>
              <p:nvPr/>
            </p:nvSpPr>
            <p:spPr bwMode="auto">
              <a:xfrm>
                <a:off x="2208"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2" name="Line 22">
                <a:extLst>
                  <a:ext uri="{FF2B5EF4-FFF2-40B4-BE49-F238E27FC236}">
                    <a16:creationId xmlns:a16="http://schemas.microsoft.com/office/drawing/2014/main" id="{4FD83489-0A48-468C-8EA5-2B1C7C291B6F}"/>
                  </a:ext>
                </a:extLst>
              </p:cNvPr>
              <p:cNvSpPr>
                <a:spLocks noChangeShapeType="1"/>
              </p:cNvSpPr>
              <p:nvPr/>
            </p:nvSpPr>
            <p:spPr bwMode="auto">
              <a:xfrm>
                <a:off x="3504"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3" name="Line 23">
                <a:extLst>
                  <a:ext uri="{FF2B5EF4-FFF2-40B4-BE49-F238E27FC236}">
                    <a16:creationId xmlns:a16="http://schemas.microsoft.com/office/drawing/2014/main" id="{9BED7E18-839F-4C5E-B35F-CED6532A5EFC}"/>
                  </a:ext>
                </a:extLst>
              </p:cNvPr>
              <p:cNvSpPr>
                <a:spLocks noChangeShapeType="1"/>
              </p:cNvSpPr>
              <p:nvPr/>
            </p:nvSpPr>
            <p:spPr bwMode="auto">
              <a:xfrm>
                <a:off x="4800"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046" name="Rectangle 24">
              <a:extLst>
                <a:ext uri="{FF2B5EF4-FFF2-40B4-BE49-F238E27FC236}">
                  <a16:creationId xmlns:a16="http://schemas.microsoft.com/office/drawing/2014/main" id="{306F6C74-02C0-4FE0-954E-08D391EB62EC}"/>
                </a:ext>
              </a:extLst>
            </p:cNvPr>
            <p:cNvSpPr>
              <a:spLocks noChangeArrowheads="1"/>
            </p:cNvSpPr>
            <p:nvPr/>
          </p:nvSpPr>
          <p:spPr bwMode="auto">
            <a:xfrm>
              <a:off x="624" y="316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FontTx/>
                <a:buNone/>
              </a:pPr>
              <a:r>
                <a:rPr lang="zh-CN" altLang="en-US" sz="2400">
                  <a:ea typeface="Arial Unicode MS" panose="020B0604020202020204" pitchFamily="34" charset="-128"/>
                </a:rPr>
                <a:t>文档大小</a:t>
              </a:r>
              <a:endParaRPr lang="en-US" altLang="zh-CN" sz="2400" b="1">
                <a:ea typeface="Arial Unicode MS" panose="020B0604020202020204" pitchFamily="34" charset="-128"/>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381467F1-1B05-4C47-B9F1-9F0BD9CEBF32}"/>
              </a:ext>
            </a:extLst>
          </p:cNvPr>
          <p:cNvSpPr>
            <a:spLocks noGrp="1"/>
          </p:cNvSpPr>
          <p:nvPr>
            <p:ph type="title"/>
          </p:nvPr>
        </p:nvSpPr>
        <p:spPr/>
        <p:txBody>
          <a:bodyPr/>
          <a:lstStyle/>
          <a:p>
            <a:pPr eaLnBrk="1" hangingPunct="1"/>
            <a:r>
              <a:rPr lang="zh-CN" altLang="en-US"/>
              <a:t>一些经验规律</a:t>
            </a:r>
            <a:endParaRPr lang="en-US" altLang="zh-CN"/>
          </a:p>
        </p:txBody>
      </p:sp>
      <p:sp>
        <p:nvSpPr>
          <p:cNvPr id="88066" name="Rectangle 3">
            <a:extLst>
              <a:ext uri="{FF2B5EF4-FFF2-40B4-BE49-F238E27FC236}">
                <a16:creationId xmlns:a16="http://schemas.microsoft.com/office/drawing/2014/main" id="{C7B6E82F-7721-49C2-AE4E-935E1B5A9AAE}"/>
              </a:ext>
            </a:extLst>
          </p:cNvPr>
          <p:cNvSpPr>
            <a:spLocks noGrp="1"/>
          </p:cNvSpPr>
          <p:nvPr>
            <p:ph idx="1"/>
          </p:nvPr>
        </p:nvSpPr>
        <p:spPr/>
        <p:txBody>
          <a:bodyPr/>
          <a:lstStyle/>
          <a:p>
            <a:pPr eaLnBrk="1" hangingPunct="1"/>
            <a:r>
              <a:rPr lang="zh-CN" altLang="en-US">
                <a:ea typeface="宋体" panose="02010600030101010101" pitchFamily="2" charset="-122"/>
              </a:rPr>
              <a:t>位置索引的大小大概是无位置信息索引的</a:t>
            </a:r>
            <a:r>
              <a:rPr lang="en-US" altLang="zh-CN">
                <a:ea typeface="宋体" panose="02010600030101010101" pitchFamily="2" charset="-122"/>
              </a:rPr>
              <a:t>2-4</a:t>
            </a:r>
            <a:r>
              <a:rPr lang="zh-CN" altLang="en-US">
                <a:ea typeface="宋体" panose="02010600030101010101" pitchFamily="2" charset="-122"/>
              </a:rPr>
              <a:t>倍</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位置索引大概是原始文本容量的</a:t>
            </a:r>
            <a:r>
              <a:rPr lang="en-US" altLang="zh-CN">
                <a:ea typeface="宋体" panose="02010600030101010101" pitchFamily="2" charset="-122"/>
              </a:rPr>
              <a:t>35-50%</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提醒：上述经验规律适用于英语及类英语的语言</a:t>
            </a:r>
            <a:endParaRPr lang="en-US" altLang="zh-CN">
              <a:ea typeface="宋体" panose="02010600030101010101" pitchFamily="2" charset="-122"/>
            </a:endParaRPr>
          </a:p>
          <a:p>
            <a:pPr lvl="1" eaLnBrk="1" hangingPunct="1"/>
            <a:endParaRPr lang="zh-CN" altLang="en-US">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82143995-5A93-4463-A14E-EB3C3295D497}"/>
              </a:ext>
            </a:extLst>
          </p:cNvPr>
          <p:cNvSpPr>
            <a:spLocks noGrp="1"/>
          </p:cNvSpPr>
          <p:nvPr>
            <p:ph type="title"/>
          </p:nvPr>
        </p:nvSpPr>
        <p:spPr/>
        <p:txBody>
          <a:bodyPr/>
          <a:lstStyle/>
          <a:p>
            <a:pPr eaLnBrk="1" hangingPunct="1"/>
            <a:r>
              <a:rPr lang="zh-CN" altLang="en-US"/>
              <a:t>混合索引</a:t>
            </a:r>
            <a:endParaRPr lang="en-US" altLang="zh-CN"/>
          </a:p>
        </p:txBody>
      </p:sp>
      <p:sp>
        <p:nvSpPr>
          <p:cNvPr id="89090" name="Rectangle 3">
            <a:extLst>
              <a:ext uri="{FF2B5EF4-FFF2-40B4-BE49-F238E27FC236}">
                <a16:creationId xmlns:a16="http://schemas.microsoft.com/office/drawing/2014/main" id="{CD69032E-191E-4596-B713-60DCB5E1017F}"/>
              </a:ext>
            </a:extLst>
          </p:cNvPr>
          <p:cNvSpPr>
            <a:spLocks noGrp="1"/>
          </p:cNvSpPr>
          <p:nvPr>
            <p:ph idx="1"/>
          </p:nvPr>
        </p:nvSpPr>
        <p:spPr/>
        <p:txBody>
          <a:bodyPr/>
          <a:lstStyle/>
          <a:p>
            <a:pPr eaLnBrk="1" hangingPunct="1"/>
            <a:r>
              <a:rPr lang="zh-CN" altLang="en-US">
                <a:ea typeface="宋体" panose="02010600030101010101" pitchFamily="2" charset="-122"/>
              </a:rPr>
              <a:t>上述两种索引方式可以混合使用</a:t>
            </a:r>
            <a:endParaRPr lang="en-US" altLang="zh-CN">
              <a:ea typeface="宋体" panose="02010600030101010101" pitchFamily="2" charset="-122"/>
            </a:endParaRPr>
          </a:p>
          <a:p>
            <a:pPr lvl="1" eaLnBrk="1" hangingPunct="1"/>
            <a:r>
              <a:rPr lang="zh-CN" altLang="en-US">
                <a:ea typeface="宋体" panose="02010600030101010101" pitchFamily="2" charset="-122"/>
              </a:rPr>
              <a:t>对某些特定的短语</a:t>
            </a:r>
            <a:r>
              <a:rPr lang="en-US" altLang="zh-CN">
                <a:ea typeface="宋体" panose="02010600030101010101" pitchFamily="2" charset="-122"/>
              </a:rPr>
              <a:t> (</a:t>
            </a:r>
            <a:r>
              <a:rPr lang="zh-CN" altLang="en-US">
                <a:ea typeface="宋体" panose="02010600030101010101" pitchFamily="2" charset="-122"/>
              </a:rPr>
              <a:t>如</a:t>
            </a:r>
            <a:r>
              <a:rPr lang="en-US" altLang="zh-CN">
                <a:ea typeface="宋体" panose="02010600030101010101" pitchFamily="2" charset="-122"/>
              </a:rPr>
              <a:t>“Michael Jackson”, “Britney Spears”) </a:t>
            </a:r>
            <a:r>
              <a:rPr lang="zh-CN" altLang="en-US">
                <a:ea typeface="宋体" panose="02010600030101010101" pitchFamily="2" charset="-122"/>
              </a:rPr>
              <a:t>，如果采用位置索引的方式那么效率不高</a:t>
            </a:r>
            <a:endParaRPr lang="en-US" altLang="zh-CN">
              <a:ea typeface="宋体" panose="02010600030101010101" pitchFamily="2" charset="-122"/>
            </a:endParaRPr>
          </a:p>
          <a:p>
            <a:pPr lvl="2" eaLnBrk="1" hangingPunct="1"/>
            <a:r>
              <a:rPr lang="zh-CN" altLang="en-US">
                <a:ea typeface="宋体" panose="02010600030101010101" pitchFamily="2" charset="-122"/>
              </a:rPr>
              <a:t>还有</a:t>
            </a:r>
            <a:r>
              <a:rPr lang="en-US" altLang="zh-CN">
                <a:ea typeface="宋体" panose="02010600030101010101" pitchFamily="2" charset="-122"/>
              </a:rPr>
              <a:t>“The Who”</a:t>
            </a:r>
            <a:r>
              <a:rPr lang="zh-CN" altLang="en-US">
                <a:ea typeface="宋体" panose="02010600030101010101" pitchFamily="2" charset="-122"/>
              </a:rPr>
              <a:t>（英国一著名摇滚乐队），采用位置索引，效率更低</a:t>
            </a:r>
            <a:endParaRPr lang="en-US" altLang="zh-CN">
              <a:ea typeface="宋体" panose="02010600030101010101" pitchFamily="2" charset="-122"/>
            </a:endParaRPr>
          </a:p>
          <a:p>
            <a:pPr eaLnBrk="1" hangingPunct="1"/>
            <a:r>
              <a:rPr lang="en-US" altLang="zh-CN">
                <a:ea typeface="宋体" panose="02010600030101010101" pitchFamily="2" charset="-122"/>
              </a:rPr>
              <a:t>Williams et al. (2004)</a:t>
            </a:r>
            <a:r>
              <a:rPr lang="zh-CN" altLang="en-US">
                <a:ea typeface="宋体" panose="02010600030101010101" pitchFamily="2" charset="-122"/>
              </a:rPr>
              <a:t>对一种混合的索引机制进行了评估</a:t>
            </a:r>
            <a:endParaRPr lang="en-US" altLang="zh-CN">
              <a:ea typeface="宋体" panose="02010600030101010101" pitchFamily="2" charset="-122"/>
            </a:endParaRPr>
          </a:p>
          <a:p>
            <a:pPr lvl="1" eaLnBrk="1" hangingPunct="1"/>
            <a:r>
              <a:rPr lang="zh-CN" altLang="en-US">
                <a:ea typeface="宋体" panose="02010600030101010101" pitchFamily="2" charset="-122"/>
              </a:rPr>
              <a:t>采用混合机制，那么对于典型的</a:t>
            </a:r>
            <a:r>
              <a:rPr lang="en-US" altLang="zh-CN">
                <a:ea typeface="宋体" panose="02010600030101010101" pitchFamily="2" charset="-122"/>
              </a:rPr>
              <a:t>Web</a:t>
            </a:r>
            <a:r>
              <a:rPr lang="zh-CN" altLang="en-US">
                <a:ea typeface="宋体" panose="02010600030101010101" pitchFamily="2" charset="-122"/>
              </a:rPr>
              <a:t>查询</a:t>
            </a:r>
            <a:r>
              <a:rPr lang="en-US" altLang="zh-CN">
                <a:ea typeface="宋体" panose="02010600030101010101" pitchFamily="2" charset="-122"/>
              </a:rPr>
              <a:t>(</a:t>
            </a:r>
            <a:r>
              <a:rPr lang="zh-CN" altLang="en-US">
                <a:ea typeface="宋体" panose="02010600030101010101" pitchFamily="2" charset="-122"/>
              </a:rPr>
              <a:t>比例</a:t>
            </a:r>
            <a:r>
              <a:rPr lang="en-US" altLang="zh-CN">
                <a:ea typeface="宋体" panose="02010600030101010101" pitchFamily="2" charset="-122"/>
              </a:rPr>
              <a:t>)</a:t>
            </a:r>
            <a:r>
              <a:rPr lang="zh-CN" altLang="en-US">
                <a:ea typeface="宋体" panose="02010600030101010101" pitchFamily="2" charset="-122"/>
              </a:rPr>
              <a:t>来说，相对于只使用位置索引而言，仅需要其</a:t>
            </a:r>
            <a:r>
              <a:rPr lang="en-US" altLang="zh-CN">
                <a:ea typeface="宋体" panose="02010600030101010101" pitchFamily="2" charset="-122"/>
              </a:rPr>
              <a:t>¼ </a:t>
            </a:r>
            <a:r>
              <a:rPr lang="zh-CN" altLang="en-US">
                <a:ea typeface="宋体" panose="02010600030101010101" pitchFamily="2" charset="-122"/>
              </a:rPr>
              <a:t>的时间</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pPr lvl="1" eaLnBrk="1" hangingPunct="1"/>
            <a:r>
              <a:rPr lang="zh-CN" altLang="en-US">
                <a:ea typeface="宋体" panose="02010600030101010101" pitchFamily="2" charset="-122"/>
              </a:rPr>
              <a:t>相对于只使用位置索引，空间开销只增加了</a:t>
            </a:r>
            <a:r>
              <a:rPr lang="en-US" altLang="zh-CN">
                <a:ea typeface="宋体" panose="02010600030101010101" pitchFamily="2" charset="-122"/>
              </a:rPr>
              <a:t>26%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6EA4EC9D-8FDC-4F7C-810E-4EC118314FE9}"/>
              </a:ext>
            </a:extLst>
          </p:cNvPr>
          <p:cNvSpPr>
            <a:spLocks noGrp="1"/>
          </p:cNvSpPr>
          <p:nvPr>
            <p:ph type="title"/>
          </p:nvPr>
        </p:nvSpPr>
        <p:spPr/>
        <p:txBody>
          <a:bodyPr/>
          <a:lstStyle/>
          <a:p>
            <a:pPr eaLnBrk="1" hangingPunct="1"/>
            <a:r>
              <a:rPr lang="zh-CN" altLang="en-US"/>
              <a:t>本讲小结</a:t>
            </a:r>
            <a:endParaRPr lang="en-US" altLang="zh-CN"/>
          </a:p>
        </p:txBody>
      </p:sp>
      <p:sp>
        <p:nvSpPr>
          <p:cNvPr id="90114" name="Rectangle 3">
            <a:extLst>
              <a:ext uri="{FF2B5EF4-FFF2-40B4-BE49-F238E27FC236}">
                <a16:creationId xmlns:a16="http://schemas.microsoft.com/office/drawing/2014/main" id="{9A7E4183-BC10-4AD2-9E1E-83C3D423F8EF}"/>
              </a:ext>
            </a:extLst>
          </p:cNvPr>
          <p:cNvSpPr>
            <a:spLocks noGrp="1"/>
          </p:cNvSpPr>
          <p:nvPr>
            <p:ph idx="1"/>
          </p:nvPr>
        </p:nvSpPr>
        <p:spPr/>
        <p:txBody>
          <a:bodyPr/>
          <a:lstStyle/>
          <a:p>
            <a:pPr eaLnBrk="1" hangingPunct="1"/>
            <a:r>
              <a:rPr lang="zh-CN" altLang="en-US">
                <a:ea typeface="宋体" panose="02010600030101010101" pitchFamily="2" charset="-122"/>
              </a:rPr>
              <a:t>索引构建过程</a:t>
            </a:r>
            <a:r>
              <a:rPr lang="en-US" altLang="zh-CN">
                <a:ea typeface="宋体" panose="02010600030101010101" pitchFamily="2" charset="-122"/>
              </a:rPr>
              <a:t>(</a:t>
            </a:r>
            <a:r>
              <a:rPr lang="zh-CN" altLang="en-US">
                <a:ea typeface="宋体" panose="02010600030101010101" pitchFamily="2" charset="-122"/>
              </a:rPr>
              <a:t>特别是预处理）</a:t>
            </a:r>
            <a:endParaRPr lang="en-US" altLang="zh-CN">
              <a:ea typeface="宋体" panose="02010600030101010101" pitchFamily="2" charset="-122"/>
            </a:endParaRPr>
          </a:p>
          <a:p>
            <a:pPr eaLnBrk="1" hangingPunct="1"/>
            <a:r>
              <a:rPr lang="zh-CN" altLang="en-US">
                <a:ea typeface="宋体" panose="02010600030101010101" pitchFamily="2" charset="-122"/>
              </a:rPr>
              <a:t>如何对索引文档进行处理来得到词典</a:t>
            </a:r>
            <a:endParaRPr lang="en-US" altLang="zh-CN">
              <a:ea typeface="宋体" panose="02010600030101010101" pitchFamily="2" charset="-122"/>
            </a:endParaRPr>
          </a:p>
          <a:p>
            <a:pPr lvl="1" eaLnBrk="1" hangingPunct="1"/>
            <a:r>
              <a:rPr lang="zh-CN" altLang="en-US">
                <a:ea typeface="宋体" panose="02010600030101010101" pitchFamily="2" charset="-122"/>
              </a:rPr>
              <a:t>理解文档</a:t>
            </a:r>
            <a:r>
              <a:rPr lang="en-US" altLang="zh-CN">
                <a:ea typeface="宋体" panose="02010600030101010101" pitchFamily="2" charset="-122"/>
              </a:rPr>
              <a:t>(document)</a:t>
            </a:r>
            <a:r>
              <a:rPr lang="zh-CN" altLang="en-US">
                <a:ea typeface="宋体" panose="02010600030101010101" pitchFamily="2" charset="-122"/>
              </a:rPr>
              <a:t>的概念</a:t>
            </a:r>
            <a:endParaRPr lang="en-US" altLang="zh-CN">
              <a:ea typeface="宋体" panose="02010600030101010101" pitchFamily="2" charset="-122"/>
            </a:endParaRPr>
          </a:p>
          <a:p>
            <a:pPr lvl="1" eaLnBrk="1" hangingPunct="1"/>
            <a:r>
              <a:rPr lang="zh-CN" altLang="en-US">
                <a:ea typeface="宋体" panose="02010600030101010101" pitchFamily="2" charset="-122"/>
              </a:rPr>
              <a:t>词条化</a:t>
            </a:r>
            <a:r>
              <a:rPr lang="en-US" altLang="zh-CN">
                <a:ea typeface="宋体" panose="02010600030101010101" pitchFamily="2" charset="-122"/>
              </a:rPr>
              <a:t>(Tokenization)</a:t>
            </a:r>
            <a:r>
              <a:rPr lang="zh-CN" altLang="en-US">
                <a:ea typeface="宋体" panose="02010600030101010101" pitchFamily="2" charset="-122"/>
              </a:rPr>
              <a:t>，理解词条</a:t>
            </a:r>
            <a:r>
              <a:rPr lang="en-US" altLang="zh-CN">
                <a:ea typeface="宋体" panose="02010600030101010101" pitchFamily="2" charset="-122"/>
              </a:rPr>
              <a:t>(token)</a:t>
            </a:r>
            <a:r>
              <a:rPr lang="zh-CN" altLang="en-US">
                <a:ea typeface="宋体" panose="02010600030101010101" pitchFamily="2" charset="-122"/>
              </a:rPr>
              <a:t>的概念</a:t>
            </a:r>
            <a:endParaRPr lang="en-US" altLang="zh-CN">
              <a:ea typeface="宋体" panose="02010600030101010101" pitchFamily="2" charset="-122"/>
            </a:endParaRPr>
          </a:p>
          <a:p>
            <a:pPr lvl="1" eaLnBrk="1" hangingPunct="1"/>
            <a:r>
              <a:rPr lang="zh-CN" altLang="en-US">
                <a:ea typeface="宋体" panose="02010600030101010101" pitchFamily="2" charset="-122"/>
              </a:rPr>
              <a:t>词项生成，理解词项</a:t>
            </a:r>
            <a:r>
              <a:rPr lang="en-US" altLang="zh-CN">
                <a:ea typeface="宋体" panose="02010600030101010101" pitchFamily="2" charset="-122"/>
              </a:rPr>
              <a:t>(term)</a:t>
            </a:r>
            <a:r>
              <a:rPr lang="zh-CN" altLang="en-US">
                <a:ea typeface="宋体" panose="02010600030101010101" pitchFamily="2" charset="-122"/>
              </a:rPr>
              <a:t>的概念</a:t>
            </a:r>
            <a:endParaRPr lang="en-US" altLang="zh-CN">
              <a:ea typeface="宋体" panose="02010600030101010101" pitchFamily="2" charset="-122"/>
            </a:endParaRPr>
          </a:p>
          <a:p>
            <a:pPr eaLnBrk="1" hangingPunct="1"/>
            <a:r>
              <a:rPr lang="zh-CN" altLang="en-US">
                <a:ea typeface="宋体" panose="02010600030101010101" pitchFamily="2" charset="-122"/>
              </a:rPr>
              <a:t>倒排记录表</a:t>
            </a:r>
            <a:endParaRPr lang="en-US" altLang="zh-CN">
              <a:ea typeface="宋体" panose="02010600030101010101" pitchFamily="2" charset="-122"/>
            </a:endParaRPr>
          </a:p>
          <a:p>
            <a:pPr lvl="1" eaLnBrk="1" hangingPunct="1"/>
            <a:r>
              <a:rPr lang="zh-CN" altLang="en-US">
                <a:ea typeface="宋体" panose="02010600030101010101" pitchFamily="2" charset="-122"/>
              </a:rPr>
              <a:t>更快的合并算法</a:t>
            </a:r>
            <a:r>
              <a:rPr lang="en-US" altLang="zh-CN">
                <a:ea typeface="宋体" panose="02010600030101010101" pitchFamily="2" charset="-122"/>
              </a:rPr>
              <a:t>: </a:t>
            </a:r>
            <a:r>
              <a:rPr lang="zh-CN" altLang="en-US">
                <a:ea typeface="宋体" panose="02010600030101010101" pitchFamily="2" charset="-122"/>
              </a:rPr>
              <a:t>跳表法</a:t>
            </a:r>
            <a:r>
              <a:rPr lang="en-US" altLang="zh-CN">
                <a:ea typeface="宋体" panose="02010600030101010101" pitchFamily="2" charset="-122"/>
              </a:rPr>
              <a:t>(skip list)</a:t>
            </a:r>
          </a:p>
          <a:p>
            <a:pPr lvl="1" eaLnBrk="1" hangingPunct="1"/>
            <a:r>
              <a:rPr lang="zh-CN" altLang="en-US">
                <a:ea typeface="宋体" panose="02010600030101010101" pitchFamily="2" charset="-122"/>
              </a:rPr>
              <a:t>短语查询的处理及带位置信息的倒排索引</a:t>
            </a:r>
            <a:endParaRPr lang="en-US" altLang="zh-CN">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B12323B0-6CAC-48A7-95AF-AB4A4B2683B3}"/>
              </a:ext>
            </a:extLst>
          </p:cNvPr>
          <p:cNvSpPr>
            <a:spLocks noGrp="1"/>
          </p:cNvSpPr>
          <p:nvPr>
            <p:ph type="title"/>
          </p:nvPr>
        </p:nvSpPr>
        <p:spPr/>
        <p:txBody>
          <a:bodyPr/>
          <a:lstStyle/>
          <a:p>
            <a:pPr eaLnBrk="1" hangingPunct="1"/>
            <a:r>
              <a:rPr lang="zh-CN" altLang="en-US"/>
              <a:t>参考资料</a:t>
            </a:r>
            <a:endParaRPr lang="en-US" altLang="zh-CN"/>
          </a:p>
        </p:txBody>
      </p:sp>
      <p:sp>
        <p:nvSpPr>
          <p:cNvPr id="91138" name="Rectangle 3">
            <a:extLst>
              <a:ext uri="{FF2B5EF4-FFF2-40B4-BE49-F238E27FC236}">
                <a16:creationId xmlns:a16="http://schemas.microsoft.com/office/drawing/2014/main" id="{E1D07F3C-527F-4508-AE8B-12A7F11EECF2}"/>
              </a:ext>
            </a:extLst>
          </p:cNvPr>
          <p:cNvSpPr>
            <a:spLocks noGrp="1"/>
          </p:cNvSpPr>
          <p:nvPr>
            <p:ph idx="1"/>
          </p:nvPr>
        </p:nvSpPr>
        <p:spPr/>
        <p:txBody>
          <a:bodyPr/>
          <a:lstStyle/>
          <a:p>
            <a:pPr eaLnBrk="1" hangingPunct="1"/>
            <a:r>
              <a:rPr lang="en-US" altLang="zh-CN" sz="2400">
                <a:ea typeface="宋体" panose="02010600030101010101" pitchFamily="2" charset="-122"/>
              </a:rPr>
              <a:t>《</a:t>
            </a:r>
            <a:r>
              <a:rPr lang="zh-CN" altLang="en-US" sz="2400">
                <a:ea typeface="宋体" panose="02010600030101010101" pitchFamily="2" charset="-122"/>
              </a:rPr>
              <a:t>信息检索导论</a:t>
            </a:r>
            <a:r>
              <a:rPr lang="en-US" altLang="zh-CN" sz="2400">
                <a:ea typeface="宋体" panose="02010600030101010101" pitchFamily="2" charset="-122"/>
              </a:rPr>
              <a:t>》</a:t>
            </a:r>
            <a:r>
              <a:rPr lang="zh-CN" altLang="en-US" sz="2400">
                <a:ea typeface="宋体" panose="02010600030101010101" pitchFamily="2" charset="-122"/>
              </a:rPr>
              <a:t>第</a:t>
            </a:r>
            <a:r>
              <a:rPr lang="en-US" altLang="zh-CN" sz="2400">
                <a:ea typeface="宋体" panose="02010600030101010101" pitchFamily="2" charset="-122"/>
              </a:rPr>
              <a:t> 2</a:t>
            </a:r>
            <a:r>
              <a:rPr lang="zh-CN" altLang="en-US" sz="2400">
                <a:ea typeface="宋体" panose="02010600030101010101" pitchFamily="2" charset="-122"/>
              </a:rPr>
              <a:t>章</a:t>
            </a:r>
            <a:endParaRPr lang="en-US" altLang="zh-CN" sz="2400">
              <a:ea typeface="宋体" panose="02010600030101010101" pitchFamily="2" charset="-122"/>
            </a:endParaRPr>
          </a:p>
          <a:p>
            <a:pPr eaLnBrk="1" hangingPunct="1"/>
            <a:r>
              <a:rPr lang="en-US" altLang="zh-CN" sz="2400">
                <a:ea typeface="宋体" panose="02010600030101010101" pitchFamily="2" charset="-122"/>
              </a:rPr>
              <a:t>MG 3.6, 4.3; MIR 7.2</a:t>
            </a:r>
          </a:p>
          <a:p>
            <a:pPr eaLnBrk="1" hangingPunct="1"/>
            <a:r>
              <a:rPr lang="en-US" altLang="zh-CN" sz="2400">
                <a:ea typeface="宋体" panose="02010600030101010101" pitchFamily="2" charset="-122"/>
              </a:rPr>
              <a:t>Porter’s stemmer: </a:t>
            </a:r>
            <a:r>
              <a:rPr lang="en-US" altLang="zh-CN" sz="2400">
                <a:ea typeface="宋体" panose="02010600030101010101" pitchFamily="2" charset="-122"/>
                <a:hlinkClick r:id="rId2"/>
              </a:rPr>
              <a:t>http://www.tartarus.org/~martin/PorterStemmer/</a:t>
            </a:r>
            <a:endParaRPr lang="en-US" altLang="zh-CN" sz="2400">
              <a:ea typeface="宋体" panose="02010600030101010101" pitchFamily="2" charset="-122"/>
            </a:endParaRPr>
          </a:p>
          <a:p>
            <a:pPr eaLnBrk="1" hangingPunct="1"/>
            <a:r>
              <a:rPr lang="zh-CN" altLang="en-US" sz="2400">
                <a:ea typeface="宋体" panose="02010600030101010101" pitchFamily="2" charset="-122"/>
              </a:rPr>
              <a:t>跳表理论</a:t>
            </a:r>
            <a:r>
              <a:rPr lang="en-US" altLang="zh-CN" sz="2400">
                <a:ea typeface="宋体" panose="02010600030101010101" pitchFamily="2" charset="-122"/>
              </a:rPr>
              <a:t>: Pugh (1990)</a:t>
            </a:r>
          </a:p>
          <a:p>
            <a:pPr lvl="1" eaLnBrk="1" hangingPunct="1"/>
            <a:r>
              <a:rPr lang="en-US" altLang="zh-CN" sz="2000">
                <a:ea typeface="宋体" panose="02010600030101010101" pitchFamily="2" charset="-122"/>
              </a:rPr>
              <a:t>Multilevel skip lists give same O(log n) efficiency as trees</a:t>
            </a:r>
          </a:p>
          <a:p>
            <a:pPr eaLnBrk="1" hangingPunct="1"/>
            <a:r>
              <a:rPr lang="en-US" altLang="zh-CN" sz="2400">
                <a:ea typeface="宋体" panose="02010600030101010101" pitchFamily="2" charset="-122"/>
              </a:rPr>
              <a:t>H.E. Williams, J. Zobel, and D. Bahle. 2004. “Fast Phrase Querying with Combined Indexes”, ACM Transactions on Information Systems.</a:t>
            </a:r>
          </a:p>
          <a:p>
            <a:pPr eaLnBrk="1" hangingPunct="1"/>
            <a:r>
              <a:rPr lang="en-US" altLang="zh-CN" sz="2400">
                <a:ea typeface="宋体" panose="02010600030101010101" pitchFamily="2" charset="-122"/>
              </a:rPr>
              <a:t>	</a:t>
            </a:r>
            <a:r>
              <a:rPr lang="en-US" altLang="zh-CN" sz="2400">
                <a:ea typeface="宋体" panose="02010600030101010101" pitchFamily="2" charset="-122"/>
                <a:hlinkClick r:id="rId3"/>
              </a:rPr>
              <a:t>http://www.seg.rmit.edu.au/research/research.php?author=4</a:t>
            </a:r>
            <a:endParaRPr lang="en-US" altLang="zh-CN" sz="2400">
              <a:ea typeface="宋体" panose="02010600030101010101" pitchFamily="2" charset="-122"/>
            </a:endParaRPr>
          </a:p>
          <a:p>
            <a:pPr eaLnBrk="1" hangingPunct="1"/>
            <a:r>
              <a:rPr lang="en-US" altLang="zh-CN" sz="2400">
                <a:ea typeface="宋体" panose="02010600030101010101" pitchFamily="2" charset="-122"/>
              </a:rPr>
              <a:t>D. Bahle, H. Williams, and J. Zobel. Efficient phrase querying with an auxiliary index. SIGIR 2002, pp. 215-221.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9789FB24-4FD6-459E-B83E-39B9E49ADCC1}"/>
              </a:ext>
            </a:extLst>
          </p:cNvPr>
          <p:cNvSpPr txBox="1">
            <a:spLocks noChangeArrowheads="1"/>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Clr>
                <a:srgbClr val="437085"/>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0"/>
              </a:spcBef>
              <a:buClrTx/>
              <a:buFontTx/>
              <a:buNone/>
            </a:pPr>
            <a:fld id="{6912D524-531C-4622-9F56-3621323AEBC1}" type="slidenum">
              <a:rPr lang="en-US" altLang="zh-CN" sz="1200">
                <a:solidFill>
                  <a:srgbClr val="898989"/>
                </a:solidFill>
                <a:ea typeface="Arial Unicode MS" panose="020B0604020202020204" pitchFamily="34" charset="-128"/>
              </a:rPr>
              <a:pPr algn="r" eaLnBrk="1" hangingPunct="1">
                <a:spcBef>
                  <a:spcPct val="0"/>
                </a:spcBef>
                <a:buClrTx/>
                <a:buFontTx/>
                <a:buNone/>
              </a:pPr>
              <a:t>7</a:t>
            </a:fld>
            <a:endParaRPr lang="en-US" altLang="zh-CN" sz="1200">
              <a:solidFill>
                <a:srgbClr val="898989"/>
              </a:solidFill>
              <a:ea typeface="Arial Unicode MS" panose="020B0604020202020204" pitchFamily="34" charset="-128"/>
            </a:endParaRPr>
          </a:p>
        </p:txBody>
      </p:sp>
      <p:sp>
        <p:nvSpPr>
          <p:cNvPr id="24578" name="Text Box 2">
            <a:extLst>
              <a:ext uri="{FF2B5EF4-FFF2-40B4-BE49-F238E27FC236}">
                <a16:creationId xmlns:a16="http://schemas.microsoft.com/office/drawing/2014/main" id="{8A876C02-6BBD-4057-9D0D-5E601A9720A5}"/>
              </a:ext>
            </a:extLst>
          </p:cNvPr>
          <p:cNvSpPr txBox="1">
            <a:spLocks noChangeArrowheads="1"/>
          </p:cNvSpPr>
          <p:nvPr/>
        </p:nvSpPr>
        <p:spPr bwMode="auto">
          <a:xfrm>
            <a:off x="214313" y="12700"/>
            <a:ext cx="8643937"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3400">
                <a:ea typeface="Arial Unicode MS" panose="020B0604020202020204" pitchFamily="34" charset="-128"/>
              </a:rPr>
              <a:t>倒排索引构建</a:t>
            </a:r>
            <a:r>
              <a:rPr lang="en-US" altLang="zh-CN" sz="3400">
                <a:ea typeface="Arial Unicode MS" panose="020B0604020202020204" pitchFamily="34" charset="-128"/>
              </a:rPr>
              <a:t>: </a:t>
            </a:r>
            <a:r>
              <a:rPr lang="zh-CN" altLang="en-US" sz="3400">
                <a:ea typeface="Arial Unicode MS" panose="020B0604020202020204" pitchFamily="34" charset="-128"/>
              </a:rPr>
              <a:t>将倒排记录排序</a:t>
            </a:r>
          </a:p>
        </p:txBody>
      </p:sp>
      <p:sp>
        <p:nvSpPr>
          <p:cNvPr id="24579" name="Text Box 3">
            <a:extLst>
              <a:ext uri="{FF2B5EF4-FFF2-40B4-BE49-F238E27FC236}">
                <a16:creationId xmlns:a16="http://schemas.microsoft.com/office/drawing/2014/main" id="{8B8C41C7-66E2-4E76-9AC2-48292077D3D2}"/>
              </a:ext>
            </a:extLst>
          </p:cNvPr>
          <p:cNvSpPr txBox="1">
            <a:spLocks noChangeArrowheads="1"/>
          </p:cNvSpPr>
          <p:nvPr/>
        </p:nvSpPr>
        <p:spPr bwMode="auto">
          <a:xfrm>
            <a:off x="357188" y="2286000"/>
            <a:ext cx="84296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lvl="1" eaLnBrk="1" hangingPunct="1">
              <a:spcBef>
                <a:spcPts val="700"/>
              </a:spcBef>
              <a:buClr>
                <a:srgbClr val="336699"/>
              </a:buClr>
            </a:pPr>
            <a:endParaRPr lang="en-US" altLang="zh-CN" sz="2200">
              <a:ea typeface="Arial Unicode MS" panose="020B0604020202020204" pitchFamily="34" charset="-128"/>
            </a:endParaRPr>
          </a:p>
        </p:txBody>
      </p:sp>
      <p:sp>
        <p:nvSpPr>
          <p:cNvPr id="24580" name="Text Box 4">
            <a:extLst>
              <a:ext uri="{FF2B5EF4-FFF2-40B4-BE49-F238E27FC236}">
                <a16:creationId xmlns:a16="http://schemas.microsoft.com/office/drawing/2014/main" id="{4A19F7C9-68F5-46A4-BC19-890E38B6C661}"/>
              </a:ext>
            </a:extLst>
          </p:cNvPr>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
                <a:srgbClr val="000000"/>
              </a:buClr>
              <a:buFont typeface="Times New Roman" panose="02020603050405020304" pitchFamily="18" charset="0"/>
              <a:buNone/>
            </a:pPr>
            <a:endParaRPr lang="de-DE" altLang="zh-CN" sz="2400">
              <a:ea typeface="Arial Unicode MS" panose="020B0604020202020204" pitchFamily="34" charset="-128"/>
            </a:endParaRPr>
          </a:p>
        </p:txBody>
      </p:sp>
      <p:sp>
        <p:nvSpPr>
          <p:cNvPr id="24581" name="Slide Number Placeholder 6">
            <a:extLst>
              <a:ext uri="{FF2B5EF4-FFF2-40B4-BE49-F238E27FC236}">
                <a16:creationId xmlns:a16="http://schemas.microsoft.com/office/drawing/2014/main" id="{31BE607F-B069-4826-BA78-52B718847C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048839A5-7ED4-470C-94CF-09DAD144C7E2}" type="slidenum">
              <a:rPr lang="en-US" altLang="zh-CN"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7</a:t>
            </a:fld>
            <a:endParaRPr lang="en-US" altLang="zh-CN" sz="1200">
              <a:solidFill>
                <a:srgbClr val="898989"/>
              </a:solidFill>
              <a:ea typeface="宋体" panose="02010600030101010101" pitchFamily="2" charset="-122"/>
              <a:cs typeface="Arial Unicode MS" panose="020B0604020202020204" pitchFamily="34" charset="-128"/>
            </a:endParaRPr>
          </a:p>
        </p:txBody>
      </p:sp>
      <p:pic>
        <p:nvPicPr>
          <p:cNvPr id="24582" name="Picture 7" descr="123.png">
            <a:extLst>
              <a:ext uri="{FF2B5EF4-FFF2-40B4-BE49-F238E27FC236}">
                <a16:creationId xmlns:a16="http://schemas.microsoft.com/office/drawing/2014/main" id="{551EF281-F6EF-43C4-98F9-E88C43FE1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500188"/>
            <a:ext cx="2482850"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050">
            <a:extLst>
              <a:ext uri="{FF2B5EF4-FFF2-40B4-BE49-F238E27FC236}">
                <a16:creationId xmlns:a16="http://schemas.microsoft.com/office/drawing/2014/main" id="{BC763211-805A-4A69-8343-B73CE62F23EE}"/>
              </a:ext>
            </a:extLst>
          </p:cNvPr>
          <p:cNvSpPr>
            <a:spLocks noGrp="1"/>
          </p:cNvSpPr>
          <p:nvPr>
            <p:ph type="title"/>
          </p:nvPr>
        </p:nvSpPr>
        <p:spPr/>
        <p:txBody>
          <a:bodyPr/>
          <a:lstStyle/>
          <a:p>
            <a:pPr eaLnBrk="1" hangingPunct="1"/>
            <a:r>
              <a:rPr lang="zh-CN" altLang="en-US"/>
              <a:t>查询优化</a:t>
            </a:r>
            <a:endParaRPr lang="en-US" altLang="zh-CN"/>
          </a:p>
        </p:txBody>
      </p:sp>
      <p:sp>
        <p:nvSpPr>
          <p:cNvPr id="26626" name="Rectangle 2051">
            <a:extLst>
              <a:ext uri="{FF2B5EF4-FFF2-40B4-BE49-F238E27FC236}">
                <a16:creationId xmlns:a16="http://schemas.microsoft.com/office/drawing/2014/main" id="{44DCEFF3-4031-477E-9841-0EE565832FA2}"/>
              </a:ext>
            </a:extLst>
          </p:cNvPr>
          <p:cNvSpPr>
            <a:spLocks noGrp="1"/>
          </p:cNvSpPr>
          <p:nvPr>
            <p:ph idx="1"/>
          </p:nvPr>
        </p:nvSpPr>
        <p:spPr/>
        <p:txBody>
          <a:bodyPr/>
          <a:lstStyle/>
          <a:p>
            <a:pPr eaLnBrk="1" hangingPunct="1"/>
            <a:r>
              <a:rPr lang="zh-CN" altLang="en-US">
                <a:ea typeface="宋体" panose="02010600030101010101" pitchFamily="2" charset="-122"/>
              </a:rPr>
              <a:t>按照表从小到大</a:t>
            </a:r>
            <a:r>
              <a:rPr lang="en-US" altLang="zh-CN">
                <a:ea typeface="宋体" panose="02010600030101010101" pitchFamily="2" charset="-122"/>
              </a:rPr>
              <a:t>(</a:t>
            </a:r>
            <a:r>
              <a:rPr lang="zh-CN" altLang="en-US">
                <a:ea typeface="宋体" panose="02010600030101010101" pitchFamily="2" charset="-122"/>
              </a:rPr>
              <a:t>即</a:t>
            </a:r>
            <a:r>
              <a:rPr lang="en-US" altLang="zh-CN">
                <a:ea typeface="宋体" panose="02010600030101010101" pitchFamily="2" charset="-122"/>
              </a:rPr>
              <a:t>df</a:t>
            </a:r>
            <a:r>
              <a:rPr lang="zh-CN" altLang="en-US">
                <a:ea typeface="宋体" panose="02010600030101010101" pitchFamily="2" charset="-122"/>
              </a:rPr>
              <a:t>从小到大</a:t>
            </a:r>
            <a:r>
              <a:rPr lang="en-US" altLang="zh-CN">
                <a:ea typeface="宋体" panose="02010600030101010101" pitchFamily="2" charset="-122"/>
              </a:rPr>
              <a:t>)</a:t>
            </a:r>
            <a:r>
              <a:rPr lang="zh-CN" altLang="en-US">
                <a:ea typeface="宋体" panose="02010600030101010101" pitchFamily="2" charset="-122"/>
              </a:rPr>
              <a:t>的顺序进行处理</a:t>
            </a:r>
            <a:r>
              <a:rPr lang="en-US" altLang="zh-CN">
                <a:ea typeface="宋体" panose="02010600030101010101" pitchFamily="2" charset="-122"/>
              </a:rPr>
              <a:t>:</a:t>
            </a:r>
          </a:p>
          <a:p>
            <a:pPr lvl="1" eaLnBrk="1" hangingPunct="1"/>
            <a:r>
              <a:rPr lang="zh-CN" altLang="en-US">
                <a:ea typeface="宋体" panose="02010600030101010101" pitchFamily="2" charset="-122"/>
              </a:rPr>
              <a:t>每次从最小的开始合并</a:t>
            </a:r>
            <a:endParaRPr lang="en-US" altLang="zh-CN">
              <a:ea typeface="宋体" panose="02010600030101010101" pitchFamily="2" charset="-122"/>
            </a:endParaRPr>
          </a:p>
        </p:txBody>
      </p:sp>
      <p:sp>
        <p:nvSpPr>
          <p:cNvPr id="26627" name="Slide Number Placeholder 5">
            <a:extLst>
              <a:ext uri="{FF2B5EF4-FFF2-40B4-BE49-F238E27FC236}">
                <a16:creationId xmlns:a16="http://schemas.microsoft.com/office/drawing/2014/main" id="{61989CC2-4612-4CFF-B8ED-02BCA92666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AF898466-DB2B-4B3D-AA25-0617113AE266}"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8</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1214514" name="Text Box 2098">
            <a:extLst>
              <a:ext uri="{FF2B5EF4-FFF2-40B4-BE49-F238E27FC236}">
                <a16:creationId xmlns:a16="http://schemas.microsoft.com/office/drawing/2014/main" id="{925FC678-BB26-4686-BF51-AC76D9049618}"/>
              </a:ext>
            </a:extLst>
          </p:cNvPr>
          <p:cNvSpPr txBox="1">
            <a:spLocks noChangeArrowheads="1"/>
          </p:cNvSpPr>
          <p:nvPr/>
        </p:nvSpPr>
        <p:spPr bwMode="auto">
          <a:xfrm>
            <a:off x="808038" y="5076825"/>
            <a:ext cx="7300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2400">
                <a:ea typeface="宋体" panose="02010600030101010101" pitchFamily="2" charset="-122"/>
                <a:cs typeface="Arial Unicode MS" panose="020B0604020202020204" pitchFamily="34" charset="-128"/>
              </a:rPr>
              <a:t>相当于处理查询</a:t>
            </a:r>
            <a:r>
              <a:rPr lang="en-US" altLang="zh-CN" sz="2400">
                <a:ea typeface="宋体" panose="02010600030101010101" pitchFamily="2" charset="-122"/>
                <a:cs typeface="Arial Unicode MS" panose="020B0604020202020204" pitchFamily="34" charset="-128"/>
              </a:rPr>
              <a:t> (</a:t>
            </a:r>
            <a:r>
              <a:rPr lang="en-US" altLang="zh-CN" sz="2400" b="1" i="1">
                <a:ea typeface="宋体" panose="02010600030101010101" pitchFamily="2" charset="-122"/>
                <a:cs typeface="Arial Unicode MS" panose="020B0604020202020204" pitchFamily="34" charset="-128"/>
              </a:rPr>
              <a:t>Calpurnia</a:t>
            </a:r>
            <a:r>
              <a:rPr lang="en-US" altLang="zh-CN" sz="2400">
                <a:ea typeface="宋体" panose="02010600030101010101" pitchFamily="2" charset="-122"/>
                <a:cs typeface="Arial Unicode MS" panose="020B0604020202020204" pitchFamily="34" charset="-128"/>
              </a:rPr>
              <a:t> </a:t>
            </a:r>
            <a:r>
              <a:rPr lang="en-US" altLang="zh-CN" sz="2400" i="1">
                <a:ea typeface="宋体" panose="02010600030101010101" pitchFamily="2" charset="-122"/>
                <a:cs typeface="Arial Unicode MS" panose="020B0604020202020204" pitchFamily="34" charset="-128"/>
              </a:rPr>
              <a:t>AND</a:t>
            </a:r>
            <a:r>
              <a:rPr lang="en-US" altLang="zh-CN" sz="2400">
                <a:ea typeface="宋体" panose="02010600030101010101" pitchFamily="2" charset="-122"/>
                <a:cs typeface="Arial Unicode MS" panose="020B0604020202020204" pitchFamily="34" charset="-128"/>
              </a:rPr>
              <a:t> </a:t>
            </a:r>
            <a:r>
              <a:rPr lang="en-US" altLang="zh-CN" sz="2400" b="1" i="1">
                <a:ea typeface="宋体" panose="02010600030101010101" pitchFamily="2" charset="-122"/>
                <a:cs typeface="Arial Unicode MS" panose="020B0604020202020204" pitchFamily="34" charset="-128"/>
              </a:rPr>
              <a:t>Brutus)</a:t>
            </a:r>
            <a:r>
              <a:rPr lang="en-US" altLang="zh-CN" sz="2400">
                <a:ea typeface="宋体" panose="02010600030101010101" pitchFamily="2" charset="-122"/>
                <a:cs typeface="Arial Unicode MS" panose="020B0604020202020204" pitchFamily="34" charset="-128"/>
              </a:rPr>
              <a:t> </a:t>
            </a:r>
            <a:r>
              <a:rPr lang="en-US" altLang="zh-CN" sz="2400" i="1">
                <a:ea typeface="宋体" panose="02010600030101010101" pitchFamily="2" charset="-122"/>
                <a:cs typeface="Arial Unicode MS" panose="020B0604020202020204" pitchFamily="34" charset="-128"/>
              </a:rPr>
              <a:t>AND </a:t>
            </a:r>
            <a:r>
              <a:rPr lang="en-US" altLang="zh-CN" sz="2400" b="1" i="1">
                <a:ea typeface="宋体" panose="02010600030101010101" pitchFamily="2" charset="-122"/>
                <a:cs typeface="Arial Unicode MS" panose="020B0604020202020204" pitchFamily="34" charset="-128"/>
              </a:rPr>
              <a:t>Caesar</a:t>
            </a:r>
            <a:r>
              <a:rPr lang="en-US" altLang="zh-CN" sz="2400">
                <a:ea typeface="宋体" panose="02010600030101010101" pitchFamily="2" charset="-122"/>
                <a:cs typeface="Arial Unicode MS" panose="020B0604020202020204" pitchFamily="34" charset="-128"/>
              </a:rPr>
              <a:t>.</a:t>
            </a:r>
          </a:p>
        </p:txBody>
      </p:sp>
      <p:sp>
        <p:nvSpPr>
          <p:cNvPr id="26629" name="Text Box 1029">
            <a:extLst>
              <a:ext uri="{FF2B5EF4-FFF2-40B4-BE49-F238E27FC236}">
                <a16:creationId xmlns:a16="http://schemas.microsoft.com/office/drawing/2014/main" id="{95F5F43E-05B3-4F68-AC6A-39E6B96B1E02}"/>
              </a:ext>
            </a:extLst>
          </p:cNvPr>
          <p:cNvSpPr txBox="1">
            <a:spLocks noChangeArrowheads="1"/>
          </p:cNvSpPr>
          <p:nvPr/>
        </p:nvSpPr>
        <p:spPr bwMode="auto">
          <a:xfrm>
            <a:off x="574675" y="3352800"/>
            <a:ext cx="10922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Brutus</a:t>
            </a:r>
          </a:p>
        </p:txBody>
      </p:sp>
      <p:sp>
        <p:nvSpPr>
          <p:cNvPr id="26630" name="Text Box 1030">
            <a:extLst>
              <a:ext uri="{FF2B5EF4-FFF2-40B4-BE49-F238E27FC236}">
                <a16:creationId xmlns:a16="http://schemas.microsoft.com/office/drawing/2014/main" id="{94B7DD22-B4AC-4DDB-8144-E089FA8641DC}"/>
              </a:ext>
            </a:extLst>
          </p:cNvPr>
          <p:cNvSpPr txBox="1">
            <a:spLocks noChangeArrowheads="1"/>
          </p:cNvSpPr>
          <p:nvPr/>
        </p:nvSpPr>
        <p:spPr bwMode="auto">
          <a:xfrm>
            <a:off x="574675" y="3886200"/>
            <a:ext cx="10747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宋体" panose="02010600030101010101" pitchFamily="2" charset="-122"/>
                <a:cs typeface="Arial Unicode MS" panose="020B0604020202020204" pitchFamily="34" charset="-128"/>
              </a:rPr>
              <a:t>Caesar</a:t>
            </a:r>
          </a:p>
        </p:txBody>
      </p:sp>
      <p:sp>
        <p:nvSpPr>
          <p:cNvPr id="26631" name="Text Box 1031">
            <a:extLst>
              <a:ext uri="{FF2B5EF4-FFF2-40B4-BE49-F238E27FC236}">
                <a16:creationId xmlns:a16="http://schemas.microsoft.com/office/drawing/2014/main" id="{9BE4EDB0-E48B-47FC-9DE3-31E113662984}"/>
              </a:ext>
            </a:extLst>
          </p:cNvPr>
          <p:cNvSpPr txBox="1">
            <a:spLocks noChangeArrowheads="1"/>
          </p:cNvSpPr>
          <p:nvPr/>
        </p:nvSpPr>
        <p:spPr bwMode="auto">
          <a:xfrm>
            <a:off x="574675" y="4419600"/>
            <a:ext cx="14906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b="1" i="1">
                <a:ea typeface="Arial Unicode MS" panose="020B0604020202020204" pitchFamily="34" charset="-128"/>
              </a:rPr>
              <a:t>Calpurnia</a:t>
            </a:r>
          </a:p>
        </p:txBody>
      </p:sp>
      <p:sp>
        <p:nvSpPr>
          <p:cNvPr id="26632" name="AutoShape 1032">
            <a:extLst>
              <a:ext uri="{FF2B5EF4-FFF2-40B4-BE49-F238E27FC236}">
                <a16:creationId xmlns:a16="http://schemas.microsoft.com/office/drawing/2014/main" id="{24A12F8D-32A5-4A31-B7F9-DCE745521C14}"/>
              </a:ext>
            </a:extLst>
          </p:cNvPr>
          <p:cNvSpPr>
            <a:spLocks noChangeArrowheads="1"/>
          </p:cNvSpPr>
          <p:nvPr/>
        </p:nvSpPr>
        <p:spPr bwMode="auto">
          <a:xfrm>
            <a:off x="2251075" y="3084513"/>
            <a:ext cx="255588" cy="9175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6633" name="AutoShape 1033">
            <a:extLst>
              <a:ext uri="{FF2B5EF4-FFF2-40B4-BE49-F238E27FC236}">
                <a16:creationId xmlns:a16="http://schemas.microsoft.com/office/drawing/2014/main" id="{F1B956D4-2A93-432B-8ADF-8A60CDAD68D0}"/>
              </a:ext>
            </a:extLst>
          </p:cNvPr>
          <p:cNvSpPr>
            <a:spLocks noChangeArrowheads="1"/>
          </p:cNvSpPr>
          <p:nvPr/>
        </p:nvSpPr>
        <p:spPr bwMode="auto">
          <a:xfrm>
            <a:off x="2251075" y="3617913"/>
            <a:ext cx="255588" cy="9175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26634" name="Group 1034">
            <a:extLst>
              <a:ext uri="{FF2B5EF4-FFF2-40B4-BE49-F238E27FC236}">
                <a16:creationId xmlns:a16="http://schemas.microsoft.com/office/drawing/2014/main" id="{8C9D5B69-FA9C-4007-B1F1-D481B10A96C1}"/>
              </a:ext>
            </a:extLst>
          </p:cNvPr>
          <p:cNvGrpSpPr>
            <a:grpSpLocks/>
          </p:cNvGrpSpPr>
          <p:nvPr/>
        </p:nvGrpSpPr>
        <p:grpSpPr bwMode="auto">
          <a:xfrm>
            <a:off x="3470275" y="4418013"/>
            <a:ext cx="4267200" cy="461962"/>
            <a:chOff x="2064" y="2399"/>
            <a:chExt cx="2688" cy="291"/>
          </a:xfrm>
        </p:grpSpPr>
        <p:sp>
          <p:nvSpPr>
            <p:cNvPr id="26669" name="Rectangle 1035">
              <a:extLst>
                <a:ext uri="{FF2B5EF4-FFF2-40B4-BE49-F238E27FC236}">
                  <a16:creationId xmlns:a16="http://schemas.microsoft.com/office/drawing/2014/main" id="{BD8D7EFC-9CE3-4BFD-863E-6EDDEB5942F5}"/>
                </a:ext>
              </a:extLst>
            </p:cNvPr>
            <p:cNvSpPr>
              <a:spLocks noChangeArrowheads="1"/>
            </p:cNvSpPr>
            <p:nvPr/>
          </p:nvSpPr>
          <p:spPr bwMode="auto">
            <a:xfrm>
              <a:off x="2064" y="2399"/>
              <a:ext cx="116" cy="2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70" name="Rectangle 1036">
              <a:extLst>
                <a:ext uri="{FF2B5EF4-FFF2-40B4-BE49-F238E27FC236}">
                  <a16:creationId xmlns:a16="http://schemas.microsoft.com/office/drawing/2014/main" id="{3BFE2B20-CD38-47C6-A3AD-FFE6CE0D0B3F}"/>
                </a:ext>
              </a:extLst>
            </p:cNvPr>
            <p:cNvSpPr>
              <a:spLocks noChangeArrowheads="1"/>
            </p:cNvSpPr>
            <p:nvPr/>
          </p:nvSpPr>
          <p:spPr bwMode="auto">
            <a:xfrm>
              <a:off x="2448" y="2399"/>
              <a:ext cx="230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71" name="Rectangle 1037">
              <a:extLst>
                <a:ext uri="{FF2B5EF4-FFF2-40B4-BE49-F238E27FC236}">
                  <a16:creationId xmlns:a16="http://schemas.microsoft.com/office/drawing/2014/main" id="{B3C20C5B-7B0D-484C-95DD-1D2B93F1D808}"/>
                </a:ext>
              </a:extLst>
            </p:cNvPr>
            <p:cNvSpPr>
              <a:spLocks noChangeArrowheads="1"/>
            </p:cNvSpPr>
            <p:nvPr/>
          </p:nvSpPr>
          <p:spPr bwMode="auto">
            <a:xfrm>
              <a:off x="2832" y="2399"/>
              <a:ext cx="153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72" name="Rectangle 1038">
              <a:extLst>
                <a:ext uri="{FF2B5EF4-FFF2-40B4-BE49-F238E27FC236}">
                  <a16:creationId xmlns:a16="http://schemas.microsoft.com/office/drawing/2014/main" id="{1BA8CFB8-48CC-411E-87A3-829413223D0C}"/>
                </a:ext>
              </a:extLst>
            </p:cNvPr>
            <p:cNvSpPr>
              <a:spLocks noChangeArrowheads="1"/>
            </p:cNvSpPr>
            <p:nvPr/>
          </p:nvSpPr>
          <p:spPr bwMode="auto">
            <a:xfrm>
              <a:off x="3216" y="2399"/>
              <a:ext cx="768"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73" name="Line 1039">
              <a:extLst>
                <a:ext uri="{FF2B5EF4-FFF2-40B4-BE49-F238E27FC236}">
                  <a16:creationId xmlns:a16="http://schemas.microsoft.com/office/drawing/2014/main" id="{B4086A12-20D3-4BCF-807B-A443AE4BEC69}"/>
                </a:ext>
              </a:extLst>
            </p:cNvPr>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26635" name="Group 1040">
            <a:extLst>
              <a:ext uri="{FF2B5EF4-FFF2-40B4-BE49-F238E27FC236}">
                <a16:creationId xmlns:a16="http://schemas.microsoft.com/office/drawing/2014/main" id="{48DCDA68-3447-4246-B392-03D70A15659F}"/>
              </a:ext>
            </a:extLst>
          </p:cNvPr>
          <p:cNvGrpSpPr>
            <a:grpSpLocks/>
          </p:cNvGrpSpPr>
          <p:nvPr/>
        </p:nvGrpSpPr>
        <p:grpSpPr bwMode="auto">
          <a:xfrm>
            <a:off x="3470275" y="3884613"/>
            <a:ext cx="4911725" cy="463550"/>
            <a:chOff x="2064" y="2687"/>
            <a:chExt cx="3094" cy="292"/>
          </a:xfrm>
        </p:grpSpPr>
        <p:grpSp>
          <p:nvGrpSpPr>
            <p:cNvPr id="26655" name="Group 1041">
              <a:extLst>
                <a:ext uri="{FF2B5EF4-FFF2-40B4-BE49-F238E27FC236}">
                  <a16:creationId xmlns:a16="http://schemas.microsoft.com/office/drawing/2014/main" id="{84C8425C-9751-400D-A65D-EE6A5D678060}"/>
                </a:ext>
              </a:extLst>
            </p:cNvPr>
            <p:cNvGrpSpPr>
              <a:grpSpLocks/>
            </p:cNvGrpSpPr>
            <p:nvPr/>
          </p:nvGrpSpPr>
          <p:grpSpPr bwMode="auto">
            <a:xfrm>
              <a:off x="2064" y="2687"/>
              <a:ext cx="2688" cy="291"/>
              <a:chOff x="2064" y="2399"/>
              <a:chExt cx="2688" cy="291"/>
            </a:xfrm>
          </p:grpSpPr>
          <p:sp>
            <p:nvSpPr>
              <p:cNvPr id="26664" name="Rectangle 1042">
                <a:extLst>
                  <a:ext uri="{FF2B5EF4-FFF2-40B4-BE49-F238E27FC236}">
                    <a16:creationId xmlns:a16="http://schemas.microsoft.com/office/drawing/2014/main" id="{C0FC9A8D-11DA-4FD8-94E2-E5FC9E0467F2}"/>
                  </a:ext>
                </a:extLst>
              </p:cNvPr>
              <p:cNvSpPr>
                <a:spLocks noChangeArrowheads="1"/>
              </p:cNvSpPr>
              <p:nvPr/>
            </p:nvSpPr>
            <p:spPr bwMode="auto">
              <a:xfrm>
                <a:off x="2064" y="2399"/>
                <a:ext cx="116" cy="2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65" name="Rectangle 1043">
                <a:extLst>
                  <a:ext uri="{FF2B5EF4-FFF2-40B4-BE49-F238E27FC236}">
                    <a16:creationId xmlns:a16="http://schemas.microsoft.com/office/drawing/2014/main" id="{41404E40-A6E0-458F-92F0-9BF3A99961B9}"/>
                  </a:ext>
                </a:extLst>
              </p:cNvPr>
              <p:cNvSpPr>
                <a:spLocks noChangeArrowheads="1"/>
              </p:cNvSpPr>
              <p:nvPr/>
            </p:nvSpPr>
            <p:spPr bwMode="auto">
              <a:xfrm>
                <a:off x="2448" y="2399"/>
                <a:ext cx="230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66" name="Rectangle 1044">
                <a:extLst>
                  <a:ext uri="{FF2B5EF4-FFF2-40B4-BE49-F238E27FC236}">
                    <a16:creationId xmlns:a16="http://schemas.microsoft.com/office/drawing/2014/main" id="{50A6AB78-8B45-4C6F-B5E3-2B9ABE8C43C3}"/>
                  </a:ext>
                </a:extLst>
              </p:cNvPr>
              <p:cNvSpPr>
                <a:spLocks noChangeArrowheads="1"/>
              </p:cNvSpPr>
              <p:nvPr/>
            </p:nvSpPr>
            <p:spPr bwMode="auto">
              <a:xfrm>
                <a:off x="2832" y="2399"/>
                <a:ext cx="153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67" name="Rectangle 1045">
                <a:extLst>
                  <a:ext uri="{FF2B5EF4-FFF2-40B4-BE49-F238E27FC236}">
                    <a16:creationId xmlns:a16="http://schemas.microsoft.com/office/drawing/2014/main" id="{6B633568-241F-4792-B19F-89B767FF8577}"/>
                  </a:ext>
                </a:extLst>
              </p:cNvPr>
              <p:cNvSpPr>
                <a:spLocks noChangeArrowheads="1"/>
              </p:cNvSpPr>
              <p:nvPr/>
            </p:nvSpPr>
            <p:spPr bwMode="auto">
              <a:xfrm>
                <a:off x="3216" y="2399"/>
                <a:ext cx="768"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68" name="Line 1046">
                <a:extLst>
                  <a:ext uri="{FF2B5EF4-FFF2-40B4-BE49-F238E27FC236}">
                    <a16:creationId xmlns:a16="http://schemas.microsoft.com/office/drawing/2014/main" id="{130991F7-EC74-44C2-BB2D-8ECCFF979D05}"/>
                  </a:ext>
                </a:extLst>
              </p:cNvPr>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56" name="Text Box 1047">
              <a:extLst>
                <a:ext uri="{FF2B5EF4-FFF2-40B4-BE49-F238E27FC236}">
                  <a16:creationId xmlns:a16="http://schemas.microsoft.com/office/drawing/2014/main" id="{785AA774-5250-4B5A-8325-2575B5CDD57D}"/>
                </a:ext>
              </a:extLst>
            </p:cNvPr>
            <p:cNvSpPr txBox="1">
              <a:spLocks noChangeArrowheads="1"/>
            </p:cNvSpPr>
            <p:nvPr/>
          </p:nvSpPr>
          <p:spPr bwMode="auto">
            <a:xfrm>
              <a:off x="2150" y="268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a:t>
              </a:r>
            </a:p>
          </p:txBody>
        </p:sp>
        <p:sp>
          <p:nvSpPr>
            <p:cNvPr id="26657" name="Text Box 1048">
              <a:extLst>
                <a:ext uri="{FF2B5EF4-FFF2-40B4-BE49-F238E27FC236}">
                  <a16:creationId xmlns:a16="http://schemas.microsoft.com/office/drawing/2014/main" id="{B4B36034-66CD-456A-94C7-52B7B26DBBAD}"/>
                </a:ext>
              </a:extLst>
            </p:cNvPr>
            <p:cNvSpPr txBox="1">
              <a:spLocks noChangeArrowheads="1"/>
            </p:cNvSpPr>
            <p:nvPr/>
          </p:nvSpPr>
          <p:spPr bwMode="auto">
            <a:xfrm>
              <a:off x="2582" y="268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2</a:t>
              </a:r>
            </a:p>
          </p:txBody>
        </p:sp>
        <p:sp>
          <p:nvSpPr>
            <p:cNvPr id="26658" name="Text Box 1049">
              <a:extLst>
                <a:ext uri="{FF2B5EF4-FFF2-40B4-BE49-F238E27FC236}">
                  <a16:creationId xmlns:a16="http://schemas.microsoft.com/office/drawing/2014/main" id="{F15FAA88-5825-4C4B-90D9-54439C672DC3}"/>
                </a:ext>
              </a:extLst>
            </p:cNvPr>
            <p:cNvSpPr txBox="1">
              <a:spLocks noChangeArrowheads="1"/>
            </p:cNvSpPr>
            <p:nvPr/>
          </p:nvSpPr>
          <p:spPr bwMode="auto">
            <a:xfrm>
              <a:off x="2945" y="268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3</a:t>
              </a:r>
            </a:p>
          </p:txBody>
        </p:sp>
        <p:sp>
          <p:nvSpPr>
            <p:cNvPr id="26659" name="Text Box 1050">
              <a:extLst>
                <a:ext uri="{FF2B5EF4-FFF2-40B4-BE49-F238E27FC236}">
                  <a16:creationId xmlns:a16="http://schemas.microsoft.com/office/drawing/2014/main" id="{2FEDC4F0-8144-4726-A9F2-32C8F6877A06}"/>
                </a:ext>
              </a:extLst>
            </p:cNvPr>
            <p:cNvSpPr txBox="1">
              <a:spLocks noChangeArrowheads="1"/>
            </p:cNvSpPr>
            <p:nvPr/>
          </p:nvSpPr>
          <p:spPr bwMode="auto">
            <a:xfrm>
              <a:off x="3312" y="268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5</a:t>
              </a:r>
            </a:p>
          </p:txBody>
        </p:sp>
        <p:sp>
          <p:nvSpPr>
            <p:cNvPr id="26660" name="Text Box 1051">
              <a:extLst>
                <a:ext uri="{FF2B5EF4-FFF2-40B4-BE49-F238E27FC236}">
                  <a16:creationId xmlns:a16="http://schemas.microsoft.com/office/drawing/2014/main" id="{3097D647-95B8-472F-A15E-99F5545DD137}"/>
                </a:ext>
              </a:extLst>
            </p:cNvPr>
            <p:cNvSpPr txBox="1">
              <a:spLocks noChangeArrowheads="1"/>
            </p:cNvSpPr>
            <p:nvPr/>
          </p:nvSpPr>
          <p:spPr bwMode="auto">
            <a:xfrm>
              <a:off x="3665" y="2688"/>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8</a:t>
              </a:r>
            </a:p>
          </p:txBody>
        </p:sp>
        <p:sp>
          <p:nvSpPr>
            <p:cNvPr id="26661" name="Text Box 1052">
              <a:extLst>
                <a:ext uri="{FF2B5EF4-FFF2-40B4-BE49-F238E27FC236}">
                  <a16:creationId xmlns:a16="http://schemas.microsoft.com/office/drawing/2014/main" id="{C5B520B1-EDB3-4BD2-8958-954A2613CBE8}"/>
                </a:ext>
              </a:extLst>
            </p:cNvPr>
            <p:cNvSpPr txBox="1">
              <a:spLocks noChangeArrowheads="1"/>
            </p:cNvSpPr>
            <p:nvPr/>
          </p:nvSpPr>
          <p:spPr bwMode="auto">
            <a:xfrm>
              <a:off x="4049" y="2688"/>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16</a:t>
              </a:r>
            </a:p>
          </p:txBody>
        </p:sp>
        <p:sp>
          <p:nvSpPr>
            <p:cNvPr id="26662" name="Text Box 1053">
              <a:extLst>
                <a:ext uri="{FF2B5EF4-FFF2-40B4-BE49-F238E27FC236}">
                  <a16:creationId xmlns:a16="http://schemas.microsoft.com/office/drawing/2014/main" id="{F410C9D1-33CC-4775-B115-C6E0F6A36FCC}"/>
                </a:ext>
              </a:extLst>
            </p:cNvPr>
            <p:cNvSpPr txBox="1">
              <a:spLocks noChangeArrowheads="1"/>
            </p:cNvSpPr>
            <p:nvPr/>
          </p:nvSpPr>
          <p:spPr bwMode="auto">
            <a:xfrm>
              <a:off x="4464" y="2688"/>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21</a:t>
              </a:r>
            </a:p>
          </p:txBody>
        </p:sp>
        <p:sp>
          <p:nvSpPr>
            <p:cNvPr id="26663" name="Text Box 1054">
              <a:extLst>
                <a:ext uri="{FF2B5EF4-FFF2-40B4-BE49-F238E27FC236}">
                  <a16:creationId xmlns:a16="http://schemas.microsoft.com/office/drawing/2014/main" id="{B337B481-BA99-4BF2-A429-D278A989767C}"/>
                </a:ext>
              </a:extLst>
            </p:cNvPr>
            <p:cNvSpPr txBox="1">
              <a:spLocks noChangeArrowheads="1"/>
            </p:cNvSpPr>
            <p:nvPr/>
          </p:nvSpPr>
          <p:spPr bwMode="auto">
            <a:xfrm>
              <a:off x="4848" y="2688"/>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34</a:t>
              </a:r>
            </a:p>
          </p:txBody>
        </p:sp>
      </p:grpSp>
      <p:grpSp>
        <p:nvGrpSpPr>
          <p:cNvPr id="26636" name="Group 1055">
            <a:extLst>
              <a:ext uri="{FF2B5EF4-FFF2-40B4-BE49-F238E27FC236}">
                <a16:creationId xmlns:a16="http://schemas.microsoft.com/office/drawing/2014/main" id="{973AAB06-4970-4046-9495-8E8535E325C7}"/>
              </a:ext>
            </a:extLst>
          </p:cNvPr>
          <p:cNvGrpSpPr>
            <a:grpSpLocks/>
          </p:cNvGrpSpPr>
          <p:nvPr/>
        </p:nvGrpSpPr>
        <p:grpSpPr bwMode="auto">
          <a:xfrm>
            <a:off x="3470275" y="3351213"/>
            <a:ext cx="4443413" cy="463550"/>
            <a:chOff x="2064" y="2399"/>
            <a:chExt cx="2799" cy="292"/>
          </a:xfrm>
        </p:grpSpPr>
        <p:grpSp>
          <p:nvGrpSpPr>
            <p:cNvPr id="26641" name="Group 1056">
              <a:extLst>
                <a:ext uri="{FF2B5EF4-FFF2-40B4-BE49-F238E27FC236}">
                  <a16:creationId xmlns:a16="http://schemas.microsoft.com/office/drawing/2014/main" id="{FC24C52C-551B-4979-B987-A565076F7FB1}"/>
                </a:ext>
              </a:extLst>
            </p:cNvPr>
            <p:cNvGrpSpPr>
              <a:grpSpLocks/>
            </p:cNvGrpSpPr>
            <p:nvPr/>
          </p:nvGrpSpPr>
          <p:grpSpPr bwMode="auto">
            <a:xfrm>
              <a:off x="2064" y="2399"/>
              <a:ext cx="2688" cy="291"/>
              <a:chOff x="2064" y="2399"/>
              <a:chExt cx="2688" cy="291"/>
            </a:xfrm>
          </p:grpSpPr>
          <p:sp>
            <p:nvSpPr>
              <p:cNvPr id="26650" name="Rectangle 1057">
                <a:extLst>
                  <a:ext uri="{FF2B5EF4-FFF2-40B4-BE49-F238E27FC236}">
                    <a16:creationId xmlns:a16="http://schemas.microsoft.com/office/drawing/2014/main" id="{50984F41-F93E-4662-A96A-C09CA5AF1FB3}"/>
                  </a:ext>
                </a:extLst>
              </p:cNvPr>
              <p:cNvSpPr>
                <a:spLocks noChangeArrowheads="1"/>
              </p:cNvSpPr>
              <p:nvPr/>
            </p:nvSpPr>
            <p:spPr bwMode="auto">
              <a:xfrm>
                <a:off x="2064" y="2399"/>
                <a:ext cx="116" cy="2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51" name="Rectangle 1058">
                <a:extLst>
                  <a:ext uri="{FF2B5EF4-FFF2-40B4-BE49-F238E27FC236}">
                    <a16:creationId xmlns:a16="http://schemas.microsoft.com/office/drawing/2014/main" id="{297702EE-A9CC-456A-932B-35CE0B84513B}"/>
                  </a:ext>
                </a:extLst>
              </p:cNvPr>
              <p:cNvSpPr>
                <a:spLocks noChangeArrowheads="1"/>
              </p:cNvSpPr>
              <p:nvPr/>
            </p:nvSpPr>
            <p:spPr bwMode="auto">
              <a:xfrm>
                <a:off x="2448" y="2399"/>
                <a:ext cx="230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52" name="Rectangle 1059">
                <a:extLst>
                  <a:ext uri="{FF2B5EF4-FFF2-40B4-BE49-F238E27FC236}">
                    <a16:creationId xmlns:a16="http://schemas.microsoft.com/office/drawing/2014/main" id="{79242761-94B9-470F-A40B-2351AC7530DE}"/>
                  </a:ext>
                </a:extLst>
              </p:cNvPr>
              <p:cNvSpPr>
                <a:spLocks noChangeArrowheads="1"/>
              </p:cNvSpPr>
              <p:nvPr/>
            </p:nvSpPr>
            <p:spPr bwMode="auto">
              <a:xfrm>
                <a:off x="2832" y="2399"/>
                <a:ext cx="153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53" name="Rectangle 1060">
                <a:extLst>
                  <a:ext uri="{FF2B5EF4-FFF2-40B4-BE49-F238E27FC236}">
                    <a16:creationId xmlns:a16="http://schemas.microsoft.com/office/drawing/2014/main" id="{E3098B2C-451F-43F9-922A-AE2C1F8169A7}"/>
                  </a:ext>
                </a:extLst>
              </p:cNvPr>
              <p:cNvSpPr>
                <a:spLocks noChangeArrowheads="1"/>
              </p:cNvSpPr>
              <p:nvPr/>
            </p:nvSpPr>
            <p:spPr bwMode="auto">
              <a:xfrm>
                <a:off x="3216" y="2399"/>
                <a:ext cx="768"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sp>
            <p:nvSpPr>
              <p:cNvPr id="26654" name="Line 1061">
                <a:extLst>
                  <a:ext uri="{FF2B5EF4-FFF2-40B4-BE49-F238E27FC236}">
                    <a16:creationId xmlns:a16="http://schemas.microsoft.com/office/drawing/2014/main" id="{93870A7A-A8AC-4877-8E35-64D18EE3F895}"/>
                  </a:ext>
                </a:extLst>
              </p:cNvPr>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26642" name="Text Box 1062">
              <a:extLst>
                <a:ext uri="{FF2B5EF4-FFF2-40B4-BE49-F238E27FC236}">
                  <a16:creationId xmlns:a16="http://schemas.microsoft.com/office/drawing/2014/main" id="{1BD4C9AD-DD60-49C0-9561-591FD4401FAD}"/>
                </a:ext>
              </a:extLst>
            </p:cNvPr>
            <p:cNvSpPr txBox="1">
              <a:spLocks noChangeArrowheads="1"/>
            </p:cNvSpPr>
            <p:nvPr/>
          </p:nvSpPr>
          <p:spPr bwMode="auto">
            <a:xfrm>
              <a:off x="2160" y="240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2</a:t>
              </a:r>
            </a:p>
          </p:txBody>
        </p:sp>
        <p:sp>
          <p:nvSpPr>
            <p:cNvPr id="26643" name="Text Box 1063">
              <a:extLst>
                <a:ext uri="{FF2B5EF4-FFF2-40B4-BE49-F238E27FC236}">
                  <a16:creationId xmlns:a16="http://schemas.microsoft.com/office/drawing/2014/main" id="{E551D48F-289C-4FF3-9D53-29DCF97BE7E6}"/>
                </a:ext>
              </a:extLst>
            </p:cNvPr>
            <p:cNvSpPr txBox="1">
              <a:spLocks noChangeArrowheads="1"/>
            </p:cNvSpPr>
            <p:nvPr/>
          </p:nvSpPr>
          <p:spPr bwMode="auto">
            <a:xfrm>
              <a:off x="2513" y="240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4</a:t>
              </a:r>
            </a:p>
          </p:txBody>
        </p:sp>
        <p:sp>
          <p:nvSpPr>
            <p:cNvPr id="26644" name="Text Box 1064">
              <a:extLst>
                <a:ext uri="{FF2B5EF4-FFF2-40B4-BE49-F238E27FC236}">
                  <a16:creationId xmlns:a16="http://schemas.microsoft.com/office/drawing/2014/main" id="{0BF6E0E8-EE31-45CF-BE99-72705AD11214}"/>
                </a:ext>
              </a:extLst>
            </p:cNvPr>
            <p:cNvSpPr txBox="1">
              <a:spLocks noChangeArrowheads="1"/>
            </p:cNvSpPr>
            <p:nvPr/>
          </p:nvSpPr>
          <p:spPr bwMode="auto">
            <a:xfrm>
              <a:off x="2928" y="240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8</a:t>
              </a:r>
            </a:p>
          </p:txBody>
        </p:sp>
        <p:sp>
          <p:nvSpPr>
            <p:cNvPr id="26645" name="Text Box 1065">
              <a:extLst>
                <a:ext uri="{FF2B5EF4-FFF2-40B4-BE49-F238E27FC236}">
                  <a16:creationId xmlns:a16="http://schemas.microsoft.com/office/drawing/2014/main" id="{71CD0D6E-F4E3-4E4B-9CD9-B092993BD7A7}"/>
                </a:ext>
              </a:extLst>
            </p:cNvPr>
            <p:cNvSpPr txBox="1">
              <a:spLocks noChangeArrowheads="1"/>
            </p:cNvSpPr>
            <p:nvPr/>
          </p:nvSpPr>
          <p:spPr bwMode="auto">
            <a:xfrm>
              <a:off x="3264" y="240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16</a:t>
              </a:r>
            </a:p>
          </p:txBody>
        </p:sp>
        <p:sp>
          <p:nvSpPr>
            <p:cNvPr id="26646" name="Text Box 1066">
              <a:extLst>
                <a:ext uri="{FF2B5EF4-FFF2-40B4-BE49-F238E27FC236}">
                  <a16:creationId xmlns:a16="http://schemas.microsoft.com/office/drawing/2014/main" id="{2EB845AA-5468-4492-B56B-A9EBAFC5009D}"/>
                </a:ext>
              </a:extLst>
            </p:cNvPr>
            <p:cNvSpPr txBox="1">
              <a:spLocks noChangeArrowheads="1"/>
            </p:cNvSpPr>
            <p:nvPr/>
          </p:nvSpPr>
          <p:spPr bwMode="auto">
            <a:xfrm>
              <a:off x="3665" y="240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32</a:t>
              </a:r>
            </a:p>
          </p:txBody>
        </p:sp>
        <p:sp>
          <p:nvSpPr>
            <p:cNvPr id="26647" name="Text Box 1067">
              <a:extLst>
                <a:ext uri="{FF2B5EF4-FFF2-40B4-BE49-F238E27FC236}">
                  <a16:creationId xmlns:a16="http://schemas.microsoft.com/office/drawing/2014/main" id="{CEEDDBF4-934C-44DC-A878-B201BA7F64BE}"/>
                </a:ext>
              </a:extLst>
            </p:cNvPr>
            <p:cNvSpPr txBox="1">
              <a:spLocks noChangeArrowheads="1"/>
            </p:cNvSpPr>
            <p:nvPr/>
          </p:nvSpPr>
          <p:spPr bwMode="auto">
            <a:xfrm>
              <a:off x="4049" y="240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64</a:t>
              </a:r>
            </a:p>
          </p:txBody>
        </p:sp>
        <p:sp>
          <p:nvSpPr>
            <p:cNvPr id="26648" name="Text Box 1068">
              <a:extLst>
                <a:ext uri="{FF2B5EF4-FFF2-40B4-BE49-F238E27FC236}">
                  <a16:creationId xmlns:a16="http://schemas.microsoft.com/office/drawing/2014/main" id="{E0D36979-7070-4E53-8C8D-7C3B661483CA}"/>
                </a:ext>
              </a:extLst>
            </p:cNvPr>
            <p:cNvSpPr txBox="1">
              <a:spLocks noChangeArrowheads="1"/>
            </p:cNvSpPr>
            <p:nvPr/>
          </p:nvSpPr>
          <p:spPr bwMode="auto">
            <a:xfrm>
              <a:off x="4320" y="2400"/>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128</a:t>
              </a:r>
            </a:p>
          </p:txBody>
        </p:sp>
        <p:sp>
          <p:nvSpPr>
            <p:cNvPr id="26649" name="Text Box 1069">
              <a:extLst>
                <a:ext uri="{FF2B5EF4-FFF2-40B4-BE49-F238E27FC236}">
                  <a16:creationId xmlns:a16="http://schemas.microsoft.com/office/drawing/2014/main" id="{E9B34950-8B7B-448E-AC7E-D93488F17906}"/>
                </a:ext>
              </a:extLst>
            </p:cNvPr>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endParaRPr lang="zh-CN" altLang="en-US" sz="2400">
                <a:ea typeface="宋体" panose="02010600030101010101" pitchFamily="2" charset="-122"/>
                <a:cs typeface="Arial Unicode MS" panose="020B0604020202020204" pitchFamily="34" charset="-128"/>
              </a:endParaRPr>
            </a:p>
          </p:txBody>
        </p:sp>
      </p:grpSp>
      <p:sp>
        <p:nvSpPr>
          <p:cNvPr id="26637" name="Text Box 1070">
            <a:extLst>
              <a:ext uri="{FF2B5EF4-FFF2-40B4-BE49-F238E27FC236}">
                <a16:creationId xmlns:a16="http://schemas.microsoft.com/office/drawing/2014/main" id="{E3705590-C3FE-462F-B655-C7B84E455703}"/>
              </a:ext>
            </a:extLst>
          </p:cNvPr>
          <p:cNvSpPr txBox="1">
            <a:spLocks noChangeArrowheads="1"/>
          </p:cNvSpPr>
          <p:nvPr/>
        </p:nvSpPr>
        <p:spPr bwMode="auto">
          <a:xfrm>
            <a:off x="3470275" y="44196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13</a:t>
            </a:r>
          </a:p>
        </p:txBody>
      </p:sp>
      <p:sp>
        <p:nvSpPr>
          <p:cNvPr id="26638" name="AutoShape 1071">
            <a:extLst>
              <a:ext uri="{FF2B5EF4-FFF2-40B4-BE49-F238E27FC236}">
                <a16:creationId xmlns:a16="http://schemas.microsoft.com/office/drawing/2014/main" id="{F91C528C-BADE-4E95-BEF4-CB0FD83DBECB}"/>
              </a:ext>
            </a:extLst>
          </p:cNvPr>
          <p:cNvSpPr>
            <a:spLocks noChangeArrowheads="1"/>
          </p:cNvSpPr>
          <p:nvPr/>
        </p:nvSpPr>
        <p:spPr bwMode="auto">
          <a:xfrm>
            <a:off x="2251075" y="4151313"/>
            <a:ext cx="255588" cy="91757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6639" name="Text Box 1072">
            <a:extLst>
              <a:ext uri="{FF2B5EF4-FFF2-40B4-BE49-F238E27FC236}">
                <a16:creationId xmlns:a16="http://schemas.microsoft.com/office/drawing/2014/main" id="{0A3E76FE-1489-4EF4-91C0-903F17E98D8E}"/>
              </a:ext>
            </a:extLst>
          </p:cNvPr>
          <p:cNvSpPr txBox="1">
            <a:spLocks noChangeArrowheads="1"/>
          </p:cNvSpPr>
          <p:nvPr/>
        </p:nvSpPr>
        <p:spPr bwMode="auto">
          <a:xfrm>
            <a:off x="4089400" y="44196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en-US" altLang="zh-CN" sz="2400">
                <a:ea typeface="宋体" panose="02010600030101010101" pitchFamily="2" charset="-122"/>
                <a:cs typeface="Arial Unicode MS" panose="020B0604020202020204" pitchFamily="34" charset="-128"/>
              </a:rPr>
              <a:t>16</a:t>
            </a:r>
          </a:p>
        </p:txBody>
      </p:sp>
      <p:sp>
        <p:nvSpPr>
          <p:cNvPr id="26640" name="TextBox 6">
            <a:extLst>
              <a:ext uri="{FF2B5EF4-FFF2-40B4-BE49-F238E27FC236}">
                <a16:creationId xmlns:a16="http://schemas.microsoft.com/office/drawing/2014/main" id="{61A09C7D-DFFD-4096-9EFD-8AFABFFE6784}"/>
              </a:ext>
            </a:extLst>
          </p:cNvPr>
          <p:cNvSpPr txBox="1">
            <a:spLocks noChangeArrowheads="1"/>
          </p:cNvSpPr>
          <p:nvPr/>
        </p:nvSpPr>
        <p:spPr bwMode="auto">
          <a:xfrm>
            <a:off x="0" y="-20638"/>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1600">
                <a:solidFill>
                  <a:srgbClr val="FBFCFF"/>
                </a:solidFill>
                <a:ea typeface="宋体" panose="02010600030101010101" pitchFamily="2" charset="-122"/>
                <a:cs typeface="Arial Unicode MS" panose="020B0604020202020204" pitchFamily="34" charset="-128"/>
              </a:rPr>
              <a:t>第一讲：布尔检索</a:t>
            </a:r>
            <a:endParaRPr lang="en-US" altLang="zh-CN" sz="1600">
              <a:solidFill>
                <a:srgbClr val="FBFCFF"/>
              </a:solidFill>
              <a:ea typeface="宋体" panose="02010600030101010101" pitchFamily="2" charset="-122"/>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5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16BA8D26-0A4E-4EC0-A898-07C2D1F50489}"/>
              </a:ext>
            </a:extLst>
          </p:cNvPr>
          <p:cNvSpPr>
            <a:spLocks noGrp="1"/>
          </p:cNvSpPr>
          <p:nvPr>
            <p:ph type="title"/>
          </p:nvPr>
        </p:nvSpPr>
        <p:spPr/>
        <p:txBody>
          <a:bodyPr/>
          <a:lstStyle/>
          <a:p>
            <a:pPr eaLnBrk="1" hangingPunct="1"/>
            <a:r>
              <a:rPr lang="zh-CN" altLang="en-US"/>
              <a:t>更通用的优化策略</a:t>
            </a:r>
            <a:endParaRPr lang="en-US" altLang="zh-CN"/>
          </a:p>
        </p:txBody>
      </p:sp>
      <p:sp>
        <p:nvSpPr>
          <p:cNvPr id="27650" name="Rectangle 1027">
            <a:extLst>
              <a:ext uri="{FF2B5EF4-FFF2-40B4-BE49-F238E27FC236}">
                <a16:creationId xmlns:a16="http://schemas.microsoft.com/office/drawing/2014/main" id="{45AD64D1-B155-4924-AF59-CA823E8BF2BC}"/>
              </a:ext>
            </a:extLst>
          </p:cNvPr>
          <p:cNvSpPr>
            <a:spLocks noGrp="1"/>
          </p:cNvSpPr>
          <p:nvPr>
            <p:ph idx="1"/>
          </p:nvPr>
        </p:nvSpPr>
        <p:spPr/>
        <p:txBody>
          <a:bodyPr/>
          <a:lstStyle/>
          <a:p>
            <a:pPr eaLnBrk="1" hangingPunct="1"/>
            <a:r>
              <a:rPr lang="en-US" altLang="zh-CN">
                <a:ea typeface="宋体" panose="02010600030101010101" pitchFamily="2" charset="-122"/>
              </a:rPr>
              <a:t>e.g., (madding OR crowd) AND (ignoble OR strife)</a:t>
            </a:r>
          </a:p>
          <a:p>
            <a:pPr lvl="1" eaLnBrk="1" hangingPunct="1"/>
            <a:r>
              <a:rPr lang="zh-CN" altLang="en-US">
                <a:ea typeface="宋体" panose="02010600030101010101" pitchFamily="2" charset="-122"/>
              </a:rPr>
              <a:t>每个布尔表达式都能转换成上述形式</a:t>
            </a:r>
            <a:r>
              <a:rPr lang="en-US" altLang="zh-CN">
                <a:ea typeface="宋体" panose="02010600030101010101" pitchFamily="2" charset="-122"/>
              </a:rPr>
              <a:t>(</a:t>
            </a:r>
            <a:r>
              <a:rPr lang="zh-CN" altLang="en-US">
                <a:ea typeface="宋体" panose="02010600030101010101" pitchFamily="2" charset="-122"/>
              </a:rPr>
              <a:t>合取范式</a:t>
            </a:r>
            <a:r>
              <a:rPr lang="en-US" altLang="zh-CN">
                <a:ea typeface="宋体" panose="02010600030101010101" pitchFamily="2" charset="-122"/>
              </a:rPr>
              <a:t>)</a:t>
            </a:r>
          </a:p>
          <a:p>
            <a:pPr eaLnBrk="1" hangingPunct="1"/>
            <a:r>
              <a:rPr lang="zh-CN" altLang="en-US">
                <a:ea typeface="宋体" panose="02010600030101010101" pitchFamily="2" charset="-122"/>
              </a:rPr>
              <a:t>获得每个词项的</a:t>
            </a:r>
            <a:r>
              <a:rPr lang="en-US" altLang="zh-CN">
                <a:ea typeface="宋体" panose="02010600030101010101" pitchFamily="2" charset="-122"/>
              </a:rPr>
              <a:t>df</a:t>
            </a:r>
          </a:p>
          <a:p>
            <a:pPr eaLnBrk="1" hangingPunct="1"/>
            <a:r>
              <a:rPr lang="en-US" altLang="zh-CN">
                <a:ea typeface="宋体" panose="02010600030101010101" pitchFamily="2" charset="-122"/>
              </a:rPr>
              <a:t>(</a:t>
            </a:r>
            <a:r>
              <a:rPr lang="zh-CN" altLang="en-US">
                <a:ea typeface="宋体" panose="02010600030101010101" pitchFamily="2" charset="-122"/>
              </a:rPr>
              <a:t>保守</a:t>
            </a:r>
            <a:r>
              <a:rPr lang="en-US" altLang="zh-CN">
                <a:ea typeface="宋体" panose="02010600030101010101" pitchFamily="2" charset="-122"/>
              </a:rPr>
              <a:t>)</a:t>
            </a:r>
            <a:r>
              <a:rPr lang="zh-CN" altLang="en-US">
                <a:ea typeface="宋体" panose="02010600030101010101" pitchFamily="2" charset="-122"/>
              </a:rPr>
              <a:t>通过将词项的</a:t>
            </a:r>
            <a:r>
              <a:rPr lang="en-US" altLang="zh-CN">
                <a:ea typeface="宋体" panose="02010600030101010101" pitchFamily="2" charset="-122"/>
              </a:rPr>
              <a:t>df</a:t>
            </a:r>
            <a:r>
              <a:rPr lang="zh-CN" altLang="en-US">
                <a:ea typeface="宋体" panose="02010600030101010101" pitchFamily="2" charset="-122"/>
              </a:rPr>
              <a:t>相加，估计每个</a:t>
            </a:r>
            <a:r>
              <a:rPr lang="en-US" altLang="zh-CN">
                <a:ea typeface="宋体" panose="02010600030101010101" pitchFamily="2" charset="-122"/>
              </a:rPr>
              <a:t>OR</a:t>
            </a:r>
            <a:r>
              <a:rPr lang="zh-CN" altLang="en-US">
                <a:ea typeface="宋体" panose="02010600030101010101" pitchFamily="2" charset="-122"/>
              </a:rPr>
              <a:t>表达式对应的倒排记录表的大小</a:t>
            </a:r>
            <a:endParaRPr lang="en-US" altLang="zh-CN">
              <a:ea typeface="宋体" panose="02010600030101010101" pitchFamily="2" charset="-122"/>
            </a:endParaRPr>
          </a:p>
          <a:p>
            <a:pPr eaLnBrk="1" hangingPunct="1"/>
            <a:r>
              <a:rPr lang="zh-CN" altLang="en-US">
                <a:ea typeface="宋体" panose="02010600030101010101" pitchFamily="2" charset="-122"/>
              </a:rPr>
              <a:t>按照上述估计从小到大依次处理每个</a:t>
            </a:r>
            <a:r>
              <a:rPr lang="en-US" altLang="zh-CN">
                <a:ea typeface="宋体" panose="02010600030101010101" pitchFamily="2" charset="-122"/>
              </a:rPr>
              <a:t>OR</a:t>
            </a:r>
            <a:r>
              <a:rPr lang="zh-CN" altLang="en-US">
                <a:ea typeface="宋体" panose="02010600030101010101" pitchFamily="2" charset="-122"/>
              </a:rPr>
              <a:t>表达式</a:t>
            </a:r>
            <a:r>
              <a:rPr lang="en-US" altLang="zh-CN">
                <a:ea typeface="宋体" panose="02010600030101010101" pitchFamily="2" charset="-122"/>
              </a:rPr>
              <a:t>.</a:t>
            </a:r>
          </a:p>
        </p:txBody>
      </p:sp>
      <p:sp>
        <p:nvSpPr>
          <p:cNvPr id="27651" name="Slide Number Placeholder 5">
            <a:extLst>
              <a:ext uri="{FF2B5EF4-FFF2-40B4-BE49-F238E27FC236}">
                <a16:creationId xmlns:a16="http://schemas.microsoft.com/office/drawing/2014/main" id="{3059066E-54D0-4823-8CC9-7EE5411BEA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FontTx/>
              <a:buNone/>
            </a:pPr>
            <a:fld id="{0881675E-1846-41D6-A3D6-6B314172365C}" type="slidenum">
              <a:rPr lang="zh-CN" altLang="en-US" sz="1200" smtClean="0">
                <a:solidFill>
                  <a:srgbClr val="898989"/>
                </a:solidFill>
                <a:ea typeface="宋体" panose="02010600030101010101" pitchFamily="2" charset="-122"/>
                <a:cs typeface="Arial Unicode MS" panose="020B0604020202020204" pitchFamily="34" charset="-128"/>
              </a:rPr>
              <a:pPr>
                <a:spcBef>
                  <a:spcPct val="0"/>
                </a:spcBef>
                <a:buClrTx/>
                <a:buFontTx/>
                <a:buNone/>
              </a:pPr>
              <a:t>9</a:t>
            </a:fld>
            <a:endParaRPr lang="en-US" altLang="zh-CN" sz="1200">
              <a:solidFill>
                <a:srgbClr val="898989"/>
              </a:solidFill>
              <a:ea typeface="宋体" panose="02010600030101010101" pitchFamily="2" charset="-122"/>
              <a:cs typeface="Arial Unicode MS" panose="020B0604020202020204" pitchFamily="34" charset="-128"/>
            </a:endParaRPr>
          </a:p>
        </p:txBody>
      </p:sp>
      <p:sp>
        <p:nvSpPr>
          <p:cNvPr id="27652" name="TextBox 6">
            <a:extLst>
              <a:ext uri="{FF2B5EF4-FFF2-40B4-BE49-F238E27FC236}">
                <a16:creationId xmlns:a16="http://schemas.microsoft.com/office/drawing/2014/main" id="{AE527BB7-4484-43C0-8565-BE40C6DC3F5A}"/>
              </a:ext>
            </a:extLst>
          </p:cNvPr>
          <p:cNvSpPr txBox="1">
            <a:spLocks noChangeArrowheads="1"/>
          </p:cNvSpPr>
          <p:nvPr/>
        </p:nvSpPr>
        <p:spPr bwMode="auto">
          <a:xfrm>
            <a:off x="0" y="-20638"/>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Tx/>
              <a:buNone/>
            </a:pPr>
            <a:r>
              <a:rPr lang="zh-CN" altLang="en-US" sz="1600">
                <a:solidFill>
                  <a:srgbClr val="FBFCFF"/>
                </a:solidFill>
                <a:ea typeface="宋体" panose="02010600030101010101" pitchFamily="2" charset="-122"/>
                <a:cs typeface="Arial Unicode MS" panose="020B0604020202020204" pitchFamily="34" charset="-128"/>
              </a:rPr>
              <a:t>第一讲：布尔检索</a:t>
            </a:r>
            <a:endParaRPr lang="en-US" altLang="zh-CN" sz="1600">
              <a:solidFill>
                <a:srgbClr val="FBFCFF"/>
              </a:solidFill>
              <a:ea typeface="宋体" panose="02010600030101010101" pitchFamily="2" charset="-122"/>
              <a:cs typeface="Arial Unicode MS" panose="020B0604020202020204" pitchFamily="34" charset="-128"/>
            </a:endParaRPr>
          </a:p>
        </p:txBody>
      </p:sp>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23539</TotalTime>
  <Words>4209</Words>
  <Application>Microsoft Office PowerPoint</Application>
  <PresentationFormat>全屏显示(4:3)</PresentationFormat>
  <Paragraphs>639</Paragraphs>
  <Slides>65</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65</vt:i4>
      </vt:variant>
    </vt:vector>
  </HeadingPairs>
  <TitlesOfParts>
    <vt:vector size="78" baseType="lpstr">
      <vt:lpstr>Lucida Sans</vt:lpstr>
      <vt:lpstr>Arial Unicode MS</vt:lpstr>
      <vt:lpstr>Arial</vt:lpstr>
      <vt:lpstr>Times New Roman</vt:lpstr>
      <vt:lpstr>黑体</vt:lpstr>
      <vt:lpstr>Wingdings</vt:lpstr>
      <vt:lpstr>Calibri</vt:lpstr>
      <vt:lpstr>宋体</vt:lpstr>
      <vt:lpstr>楷体</vt:lpstr>
      <vt:lpstr>ＭＳ Ｐゴシック</vt:lpstr>
      <vt:lpstr>+mj-ea</vt:lpstr>
      <vt:lpstr>Symbol</vt:lpstr>
      <vt:lpstr>manning</vt:lpstr>
      <vt:lpstr>PowerPoint 演示文稿</vt:lpstr>
      <vt:lpstr>提纲</vt:lpstr>
      <vt:lpstr>提纲</vt:lpstr>
      <vt:lpstr>上一讲回顾</vt:lpstr>
      <vt:lpstr>PowerPoint 演示文稿</vt:lpstr>
      <vt:lpstr>PowerPoint 演示文稿</vt:lpstr>
      <vt:lpstr>PowerPoint 演示文稿</vt:lpstr>
      <vt:lpstr>查询优化</vt:lpstr>
      <vt:lpstr>更通用的优化策略</vt:lpstr>
      <vt:lpstr>PowerPoint 演示文稿</vt:lpstr>
      <vt:lpstr>PowerPoint 演示文稿</vt:lpstr>
      <vt:lpstr>本讲的内容</vt:lpstr>
      <vt:lpstr>提纲</vt:lpstr>
      <vt:lpstr>回顾倒排索引构建</vt:lpstr>
      <vt:lpstr>文档分析</vt:lpstr>
      <vt:lpstr>多格式/语言并存</vt:lpstr>
      <vt:lpstr>提纲</vt:lpstr>
      <vt:lpstr>Tokens and Terms</vt:lpstr>
      <vt:lpstr>词条化(Tokenization)</vt:lpstr>
      <vt:lpstr>词条化</vt:lpstr>
      <vt:lpstr>词条化中数字的处理</vt:lpstr>
      <vt:lpstr>语言问题：法语和德语</vt:lpstr>
      <vt:lpstr>语言问题：中文和日文</vt:lpstr>
      <vt:lpstr>中文分词(Chinese Word Segmentation)</vt:lpstr>
      <vt:lpstr>中文分词和检索</vt:lpstr>
      <vt:lpstr>语言问题：阿拉伯文</vt:lpstr>
      <vt:lpstr>停用词</vt:lpstr>
      <vt:lpstr>词条归一化(Normalization)成词项</vt:lpstr>
      <vt:lpstr>归一化中的语言问题</vt:lpstr>
      <vt:lpstr>归一化中的语言问题</vt:lpstr>
      <vt:lpstr>提纲</vt:lpstr>
      <vt:lpstr>大小写问题</vt:lpstr>
      <vt:lpstr>归一化成词项</vt:lpstr>
      <vt:lpstr>同义词词典(Thesauri)及soundex方法</vt:lpstr>
      <vt:lpstr>词形归并(Lemmatization)</vt:lpstr>
      <vt:lpstr>词干还原（Stemming）</vt:lpstr>
      <vt:lpstr>Porter算法</vt:lpstr>
      <vt:lpstr>Porter中的典型规则</vt:lpstr>
      <vt:lpstr>Martin Porter</vt:lpstr>
      <vt:lpstr>其他词干还原工具(stemmer)</vt:lpstr>
      <vt:lpstr>语言特性</vt:lpstr>
      <vt:lpstr>提纲</vt:lpstr>
      <vt:lpstr>Faster postings merges: Skip pointers/Skip lists</vt:lpstr>
      <vt:lpstr>基本合并算法的回顾</vt:lpstr>
      <vt:lpstr>索引构建时为倒排记录表增加跳表指针</vt:lpstr>
      <vt:lpstr>基于跳表指针的查询处理</vt:lpstr>
      <vt:lpstr>跳表指针的位置</vt:lpstr>
      <vt:lpstr>跳表指针的位置</vt:lpstr>
      <vt:lpstr>提纲</vt:lpstr>
      <vt:lpstr>Phrase queries and positional indexes</vt:lpstr>
      <vt:lpstr>短语查询</vt:lpstr>
      <vt:lpstr>第一种做法: 双词(Biword)索引</vt:lpstr>
      <vt:lpstr>更长的短语查询处理</vt:lpstr>
      <vt:lpstr>扩展的双词（Extended Biword）</vt:lpstr>
      <vt:lpstr>关于双词索引</vt:lpstr>
      <vt:lpstr>第二种解决方法: 带位置信息索引(Positional indexes)</vt:lpstr>
      <vt:lpstr>位置索引的例子</vt:lpstr>
      <vt:lpstr>短语查询的处理</vt:lpstr>
      <vt:lpstr>邻近式查询(Proximity query)</vt:lpstr>
      <vt:lpstr>位置索引的大小</vt:lpstr>
      <vt:lpstr>位置索引的大小</vt:lpstr>
      <vt:lpstr>一些经验规律</vt:lpstr>
      <vt:lpstr>混合索引</vt:lpstr>
      <vt:lpstr>本讲小结</vt:lpstr>
      <vt:lpstr>参考资料</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Pan Jinglun</cp:lastModifiedBy>
  <cp:revision>392</cp:revision>
  <cp:lastPrinted>2009-09-27T15:38:04Z</cp:lastPrinted>
  <dcterms:created xsi:type="dcterms:W3CDTF">2009-09-24T07:33:46Z</dcterms:created>
  <dcterms:modified xsi:type="dcterms:W3CDTF">2019-06-26T18:48:36Z</dcterms:modified>
</cp:coreProperties>
</file>