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tags/tag8.xml" ContentType="application/vnd.openxmlformats-officedocument.presentationml.tags+xml"/>
  <Override PartName="/ppt/notesSlides/notesSlide20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5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8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58" r:id="rId4"/>
    <p:sldId id="259" r:id="rId5"/>
    <p:sldId id="263" r:id="rId6"/>
    <p:sldId id="267" r:id="rId7"/>
    <p:sldId id="269" r:id="rId8"/>
    <p:sldId id="272" r:id="rId9"/>
    <p:sldId id="275" r:id="rId10"/>
    <p:sldId id="257" r:id="rId11"/>
    <p:sldId id="276" r:id="rId12"/>
    <p:sldId id="264" r:id="rId13"/>
    <p:sldId id="278" r:id="rId14"/>
    <p:sldId id="279" r:id="rId15"/>
    <p:sldId id="280" r:id="rId16"/>
    <p:sldId id="281" r:id="rId17"/>
    <p:sldId id="284" r:id="rId18"/>
    <p:sldId id="282" r:id="rId19"/>
    <p:sldId id="283" r:id="rId20"/>
    <p:sldId id="285" r:id="rId21"/>
    <p:sldId id="286" r:id="rId22"/>
    <p:sldId id="290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7" r:id="rId31"/>
    <p:sldId id="298" r:id="rId32"/>
    <p:sldId id="296" r:id="rId33"/>
    <p:sldId id="299" r:id="rId34"/>
    <p:sldId id="301" r:id="rId35"/>
    <p:sldId id="300" r:id="rId36"/>
    <p:sldId id="295" r:id="rId37"/>
    <p:sldId id="302" r:id="rId38"/>
    <p:sldId id="303" r:id="rId39"/>
    <p:sldId id="305" r:id="rId40"/>
    <p:sldId id="304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0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43D0E-DFD0-4243-BD7E-4FE8A0DBAD95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56AF4-9FCA-4818-B28D-98B33E97B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2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9070702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9070702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112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391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58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190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2573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514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94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053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118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5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39070702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39070702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185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17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6671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5128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017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734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03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0765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5794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884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9070702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9070702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920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5308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75137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804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108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39070702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39070702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39070702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39070702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274c57c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6274c57c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this to reflect the Winter 2022 situation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7c188a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7c188a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72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962fc4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962fc4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32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1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6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8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303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0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0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8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4808-1B82-CE47-B0AA-2CF74A43121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CBAC3-2F29-5645-8BB7-365A0F8E5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3.jpe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courses/57731/discussion/" TargetMode="External"/><Relationship Id="rId2" Type="http://schemas.openxmlformats.org/officeDocument/2006/relationships/hyperlink" Target="https://panageas.github.io/algo2024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jpe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3.jpe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3.jpeg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3.jpe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3.jpe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3.jpe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3.jpe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3.jpe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jpe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3.jpe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13.jpe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34.xml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F0D08-1508-4E75-B9DA-B64000D6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6" y="76200"/>
            <a:ext cx="2138362" cy="226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015" y="4052067"/>
            <a:ext cx="8649623" cy="1752600"/>
          </a:xfrm>
        </p:spPr>
        <p:txBody>
          <a:bodyPr>
            <a:normAutofit/>
          </a:bodyPr>
          <a:lstStyle/>
          <a:p>
            <a:r>
              <a:rPr lang="en-US" dirty="0"/>
              <a:t>CS 161 Design and Analysis of Algorithms</a:t>
            </a:r>
          </a:p>
          <a:p>
            <a:r>
              <a:rPr lang="en-US" dirty="0"/>
              <a:t>Ioannis Panageas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41790" y="2070920"/>
            <a:ext cx="77724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</a:rPr>
              <a:t>						 L</a:t>
            </a:r>
            <a:r>
              <a:rPr lang="en-US" dirty="0">
                <a:solidFill>
                  <a:srgbClr val="3A3A82"/>
                </a:solidFill>
              </a:rPr>
              <a:t>ecture 1</a:t>
            </a:r>
            <a:endParaRPr lang="en-US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2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2159550" y="487887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To-Do This Week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1"/>
          </p:nvPr>
        </p:nvSpPr>
        <p:spPr>
          <a:xfrm>
            <a:off x="311700" y="16668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Read</a:t>
            </a:r>
            <a:r>
              <a:rPr lang="en" dirty="0">
                <a:solidFill>
                  <a:srgbClr val="FF0000"/>
                </a:solidFill>
              </a:rPr>
              <a:t> the syllabus</a:t>
            </a:r>
            <a:endParaRPr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Treat it as though it’s a reading assignment.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Main document plus associated policy documents</a:t>
            </a:r>
            <a:endParaRPr dirty="0">
              <a:solidFill>
                <a:srgbClr val="3A3A82"/>
              </a:solidFill>
            </a:endParaRPr>
          </a:p>
          <a:p>
            <a:r>
              <a:rPr lang="en" dirty="0">
                <a:solidFill>
                  <a:srgbClr val="3A3A82"/>
                </a:solidFill>
              </a:rPr>
              <a:t>Review Prerequisites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Help is available all week, including at all discussion sections</a:t>
            </a:r>
          </a:p>
          <a:p>
            <a:pPr marL="571500" lvl="1" indent="0">
              <a:spcBef>
                <a:spcPts val="0"/>
              </a:spcBef>
              <a:buNone/>
            </a:pPr>
            <a:endParaRPr lang="en-US"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endParaRPr lang="en-US" dirty="0">
              <a:solidFill>
                <a:srgbClr val="3A3A82"/>
              </a:solidFill>
            </a:endParaRPr>
          </a:p>
          <a:p>
            <a:pPr marL="571500" lvl="1" indent="0">
              <a:spcBef>
                <a:spcPts val="0"/>
              </a:spcBef>
              <a:buNone/>
            </a:pPr>
            <a:endParaRPr lang="en"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endParaRPr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C7861F7-8427-47ED-8AE2-1F3DA468CAC1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What is algorithm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67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Algorithm is a procedure for solving a task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70" y="2539824"/>
            <a:ext cx="3248792" cy="3816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16499" y="2682097"/>
            <a:ext cx="36189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 </a:t>
            </a:r>
            <a:r>
              <a:rPr lang="en-US" dirty="0">
                <a:solidFill>
                  <a:srgbClr val="3A3A82"/>
                </a:solidFill>
              </a:rPr>
              <a:t>how do you sort a cart of books in increasing order of the volume number? (i.e. volume 1, volume 2, volume 3….)</a:t>
            </a:r>
          </a:p>
          <a:p>
            <a:endParaRPr lang="en-US" dirty="0">
              <a:solidFill>
                <a:srgbClr val="3A3A8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A3A82"/>
                </a:solidFill>
              </a:rPr>
              <a:t>Bad algorithm: compare all books, put smallest volume in the beginning and repeat.</a:t>
            </a:r>
          </a:p>
          <a:p>
            <a:endParaRPr lang="en-US" dirty="0">
              <a:solidFill>
                <a:srgbClr val="3A3A82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A3A82"/>
                </a:solidFill>
              </a:rPr>
              <a:t>Clever algorithm: divide the cart into two, sort the first half, sort the second half, merge them.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C18579D-36F4-4B4D-BED7-F6BB0F1D50FB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1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What is algorithm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600200"/>
            <a:ext cx="8229600" cy="672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A3A82"/>
                </a:solidFill>
              </a:rPr>
              <a:t>Algorithm is a procedure for solving a 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6499" y="2682097"/>
            <a:ext cx="3618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</a:t>
            </a:r>
            <a:r>
              <a:rPr lang="en-US" dirty="0">
                <a:solidFill>
                  <a:srgbClr val="3A3A82"/>
                </a:solidFill>
              </a:rPr>
              <a:t>g. How to find the best travelling time between from a station to </a:t>
            </a:r>
            <a:r>
              <a:rPr lang="en-US" dirty="0">
                <a:solidFill>
                  <a:srgbClr val="FF0000"/>
                </a:solidFill>
              </a:rPr>
              <a:t>any other</a:t>
            </a:r>
            <a:r>
              <a:rPr lang="en-US" dirty="0"/>
              <a:t> </a:t>
            </a:r>
            <a:r>
              <a:rPr lang="en-US" dirty="0">
                <a:solidFill>
                  <a:srgbClr val="3A3A82"/>
                </a:solidFill>
              </a:rPr>
              <a:t>station?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A3A82"/>
                </a:solidFill>
              </a:rPr>
              <a:t>Bad algorithm: manually find the travelling between each station.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3A3A82"/>
                </a:solidFill>
              </a:rPr>
              <a:t>Clever algorithm: just record the travelling time between consecutive stations, then use the </a:t>
            </a:r>
            <a:r>
              <a:rPr lang="en-US" dirty="0" err="1">
                <a:solidFill>
                  <a:srgbClr val="FF0000"/>
                </a:solidFill>
              </a:rPr>
              <a:t>Dijkstra</a:t>
            </a:r>
            <a:r>
              <a:rPr lang="en-US" dirty="0">
                <a:solidFill>
                  <a:srgbClr val="FF0000"/>
                </a:solidFill>
              </a:rPr>
              <a:t> shortest path</a:t>
            </a:r>
            <a:r>
              <a:rPr lang="en-US" dirty="0">
                <a:solidFill>
                  <a:srgbClr val="3A3A82"/>
                </a:solidFill>
              </a:rPr>
              <a:t> algorithm.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9A78F41-AFF3-43E5-BF3F-503A44D3B8F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8" name="Picture 2" descr="New York City Subway map - Wikipedia">
            <a:extLst>
              <a:ext uri="{FF2B5EF4-FFF2-40B4-BE49-F238E27FC236}">
                <a16:creationId xmlns:a16="http://schemas.microsoft.com/office/drawing/2014/main" id="{274D9BF3-CF63-4DEB-BAAD-6D4AE909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264" y="2568685"/>
            <a:ext cx="2851158" cy="307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07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5" y="61171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  Case study I: Finding a Celebrity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1712" y="17208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solidFill>
                  <a:srgbClr val="3A3A82"/>
                </a:solidFill>
              </a:rPr>
              <a:t>Since coming to UC Irvine, has anyone met a celebrity?</a:t>
            </a:r>
            <a:endParaRPr dirty="0">
              <a:solidFill>
                <a:srgbClr val="3A3A82"/>
              </a:solidFill>
            </a:endParaRPr>
          </a:p>
        </p:txBody>
      </p:sp>
      <p:pic>
        <p:nvPicPr>
          <p:cNvPr id="3076" name="Picture 4" descr="13 Celebrities Who Have (Surprisingly) Never Won an Oscar | Vogue">
            <a:extLst>
              <a:ext uri="{FF2B5EF4-FFF2-40B4-BE49-F238E27FC236}">
                <a16:creationId xmlns:a16="http://schemas.microsoft.com/office/drawing/2014/main" id="{2C00D557-7904-427F-B223-82E9B3636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74" y="2967038"/>
            <a:ext cx="147312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gnus Carlsen - Wikipedia">
            <a:extLst>
              <a:ext uri="{FF2B5EF4-FFF2-40B4-BE49-F238E27FC236}">
                <a16:creationId xmlns:a16="http://schemas.microsoft.com/office/drawing/2014/main" id="{C3FAA40A-68EC-4574-9A19-5D560457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004" y="2967038"/>
            <a:ext cx="1346943" cy="19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8DBB88-0D9A-4846-8189-1BDB47114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09" y="2967038"/>
            <a:ext cx="1640982" cy="2000250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Roger Federer - Wife, Children &amp; Titles">
            <a:extLst>
              <a:ext uri="{FF2B5EF4-FFF2-40B4-BE49-F238E27FC236}">
                <a16:creationId xmlns:a16="http://schemas.microsoft.com/office/drawing/2014/main" id="{1F812AEE-D2C4-864F-0919-3BAFC0D7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91" y="2975686"/>
            <a:ext cx="1979003" cy="197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What is a celebrity?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Within a group of people </a:t>
            </a:r>
            <a:r>
              <a:rPr lang="en" sz="2000" i="1" dirty="0">
                <a:solidFill>
                  <a:srgbClr val="3A3A82"/>
                </a:solidFill>
              </a:rPr>
              <a:t>G</a:t>
            </a:r>
            <a:r>
              <a:rPr lang="en" sz="2000" dirty="0">
                <a:solidFill>
                  <a:srgbClr val="3A3A82"/>
                </a:solidFill>
              </a:rPr>
              <a:t>, </a:t>
            </a:r>
            <a:br>
              <a:rPr lang="en" sz="2000" dirty="0">
                <a:solidFill>
                  <a:srgbClr val="3A3A82"/>
                </a:solidFill>
              </a:rPr>
            </a:br>
            <a:r>
              <a:rPr lang="en" sz="2000" dirty="0">
                <a:solidFill>
                  <a:srgbClr val="3A3A82"/>
                </a:solidFill>
              </a:rPr>
              <a:t>we say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</a:t>
            </a:r>
            <a:r>
              <a:rPr lang="en" sz="2000" dirty="0">
                <a:solidFill>
                  <a:srgbClr val="FF0000"/>
                </a:solidFill>
              </a:rPr>
              <a:t>celebrity</a:t>
            </a:r>
            <a:r>
              <a:rPr lang="en" sz="2000" dirty="0">
                <a:solidFill>
                  <a:srgbClr val="3A3A82"/>
                </a:solidFill>
              </a:rPr>
              <a:t> (famous) if: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FF0000"/>
                </a:solidFill>
              </a:rPr>
              <a:t>Everyone knows who </a:t>
            </a:r>
            <a:r>
              <a:rPr lang="en" sz="2000" i="1" dirty="0">
                <a:solidFill>
                  <a:srgbClr val="FF0000"/>
                </a:solidFill>
              </a:rPr>
              <a:t>p</a:t>
            </a:r>
            <a:r>
              <a:rPr lang="en" sz="2000" dirty="0">
                <a:solidFill>
                  <a:srgbClr val="FF0000"/>
                </a:solidFill>
              </a:rPr>
              <a:t> </a:t>
            </a:r>
            <a:r>
              <a:rPr lang="en" sz="2000" dirty="0">
                <a:solidFill>
                  <a:srgbClr val="3A3A82"/>
                </a:solidFill>
              </a:rPr>
              <a:t>is</a:t>
            </a:r>
            <a:br>
              <a:rPr lang="en" sz="2000" dirty="0">
                <a:solidFill>
                  <a:srgbClr val="3A3A82"/>
                </a:solidFill>
              </a:rPr>
            </a:br>
            <a:r>
              <a:rPr lang="en" sz="2000" dirty="0">
                <a:solidFill>
                  <a:srgbClr val="3A3A82"/>
                </a:solidFill>
              </a:rPr>
              <a:t>(celebrities must be known by everyone)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does not know who anyone else is</a:t>
            </a:r>
            <a:br>
              <a:rPr lang="en" sz="2000" dirty="0">
                <a:solidFill>
                  <a:srgbClr val="3A3A82"/>
                </a:solidFill>
              </a:rPr>
            </a:br>
            <a:endParaRPr sz="2000" dirty="0">
              <a:solidFill>
                <a:srgbClr val="3A3A82"/>
              </a:solidFill>
            </a:endParaRPr>
          </a:p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rgbClr val="FF0000"/>
                </a:solidFill>
              </a:rPr>
              <a:t>Goal</a:t>
            </a:r>
            <a:r>
              <a:rPr lang="en-US" sz="2000" dirty="0">
                <a:solidFill>
                  <a:srgbClr val="3A3A82"/>
                </a:solidFill>
              </a:rPr>
              <a:t>: Find a celebrity from </a:t>
            </a:r>
            <a:r>
              <a:rPr lang="en-US" sz="2000" i="1" dirty="0">
                <a:solidFill>
                  <a:srgbClr val="3A3A82"/>
                </a:solidFill>
              </a:rPr>
              <a:t>G</a:t>
            </a:r>
            <a:r>
              <a:rPr lang="en-US" sz="2000" dirty="0">
                <a:solidFill>
                  <a:srgbClr val="3A3A82"/>
                </a:solidFill>
              </a:rPr>
              <a:t> if there exists one. </a:t>
            </a: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Google Shape;65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23913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Within a group of people </a:t>
                </a:r>
                <a:r>
                  <a:rPr lang="en-US" sz="2000" i="1" dirty="0">
                    <a:solidFill>
                      <a:srgbClr val="3A3A82"/>
                    </a:solidFill>
                  </a:rPr>
                  <a:t>G</a:t>
                </a:r>
                <a:r>
                  <a:rPr lang="en-US" sz="2000" dirty="0">
                    <a:solidFill>
                      <a:srgbClr val="3A3A82"/>
                    </a:solidFill>
                  </a:rPr>
                  <a:t>, </a:t>
                </a:r>
                <a:br>
                  <a:rPr lang="en-US" sz="2000" dirty="0">
                    <a:solidFill>
                      <a:srgbClr val="3A3A82"/>
                    </a:solidFill>
                  </a:rPr>
                </a:br>
                <a:r>
                  <a:rPr lang="en-US" sz="2000" dirty="0">
                    <a:solidFill>
                      <a:srgbClr val="3A3A82"/>
                    </a:solidFill>
                  </a:rPr>
                  <a:t>we say a person </a:t>
                </a:r>
                <a:r>
                  <a:rPr lang="en-US" sz="2000" i="1" dirty="0">
                    <a:solidFill>
                      <a:srgbClr val="3A3A82"/>
                    </a:solidFill>
                  </a:rPr>
                  <a:t>p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is a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celebrity</a:t>
                </a:r>
                <a:r>
                  <a:rPr lang="en-US" sz="2000" dirty="0">
                    <a:solidFill>
                      <a:srgbClr val="3A3A82"/>
                    </a:solidFill>
                  </a:rPr>
                  <a:t> (famous) if:</a:t>
                </a:r>
              </a:p>
              <a:p>
                <a:pPr lvl="1" indent="-35560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FF0000"/>
                    </a:solidFill>
                  </a:rPr>
                  <a:t>Everyone knows who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p</a:t>
                </a:r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>
                    <a:solidFill>
                      <a:srgbClr val="3A3A82"/>
                    </a:solidFill>
                  </a:rPr>
                  <a:t>is</a:t>
                </a:r>
                <a:br>
                  <a:rPr lang="en-US" sz="2000" dirty="0">
                    <a:solidFill>
                      <a:srgbClr val="3A3A82"/>
                    </a:solidFill>
                  </a:rPr>
                </a:br>
                <a:r>
                  <a:rPr lang="en-US" sz="2000" dirty="0">
                    <a:solidFill>
                      <a:srgbClr val="3A3A82"/>
                    </a:solidFill>
                  </a:rPr>
                  <a:t>(celebrities must be known by everyone)</a:t>
                </a:r>
              </a:p>
              <a:p>
                <a:pPr lvl="1" indent="-35560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Person </a:t>
                </a:r>
                <a:r>
                  <a:rPr lang="en-US" sz="2000" i="1" dirty="0">
                    <a:solidFill>
                      <a:srgbClr val="3A3A82"/>
                    </a:solidFill>
                  </a:rPr>
                  <a:t>p</a:t>
                </a:r>
                <a:r>
                  <a:rPr lang="en-US" sz="2000" dirty="0">
                    <a:solidFill>
                      <a:srgbClr val="3A3A82"/>
                    </a:solidFill>
                  </a:rPr>
                  <a:t> does not know who anyone else is</a:t>
                </a:r>
                <a:br>
                  <a:rPr lang="en-US" sz="2000" dirty="0">
                    <a:solidFill>
                      <a:srgbClr val="3A3A82"/>
                    </a:solidFill>
                  </a:rPr>
                </a:b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FF0000"/>
                    </a:solidFill>
                  </a:rPr>
                  <a:t>Goal</a:t>
                </a:r>
                <a:r>
                  <a:rPr lang="en-US" sz="2000" dirty="0">
                    <a:solidFill>
                      <a:srgbClr val="3A3A82"/>
                    </a:solidFill>
                  </a:rPr>
                  <a:t>: Find a celebrity from </a:t>
                </a:r>
                <a:r>
                  <a:rPr lang="en-US" sz="2000" i="1" dirty="0">
                    <a:solidFill>
                      <a:srgbClr val="3A3A82"/>
                    </a:solidFill>
                  </a:rPr>
                  <a:t>G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if there exists one. 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You are allowed to only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query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if person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knows person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for various choices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err="1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. </a:t>
                </a:r>
              </a:p>
              <a:p>
                <a:pPr marL="558800" lvl="1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558800" lvl="1" indent="0">
                  <a:lnSpc>
                    <a:spcPct val="115000"/>
                  </a:lnSpc>
                  <a:spcBef>
                    <a:spcPts val="0"/>
                  </a:spcBef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</p:txBody>
          </p:sp>
        </mc:Choice>
        <mc:Fallback xmlns="">
          <p:sp>
            <p:nvSpPr>
              <p:cNvPr id="65" name="Google Shape;65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23913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r="-358" b="-1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0" name="Google Shape;64;p14">
            <a:extLst>
              <a:ext uri="{FF2B5EF4-FFF2-40B4-BE49-F238E27FC236}">
                <a16:creationId xmlns:a16="http://schemas.microsoft.com/office/drawing/2014/main" id="{AEDD3110-CEF9-4C7E-A4C1-E2E127C7F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What is a celebrity? </a:t>
            </a:r>
            <a:endParaRPr dirty="0">
              <a:solidFill>
                <a:srgbClr val="3A3A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Brute force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Given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we want to check if it is a celebrity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How </a:t>
            </a:r>
            <a:r>
              <a:rPr lang="en" sz="2000" dirty="0">
                <a:solidFill>
                  <a:srgbClr val="FF0000"/>
                </a:solidFill>
              </a:rPr>
              <a:t>efficiently</a:t>
            </a:r>
            <a:r>
              <a:rPr lang="en" sz="2000" dirty="0">
                <a:solidFill>
                  <a:srgbClr val="3A3A82"/>
                </a:solidFill>
              </a:rPr>
              <a:t> can I check if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celebrity? </a:t>
            </a:r>
            <a:r>
              <a:rPr lang="en" sz="2000" dirty="0">
                <a:solidFill>
                  <a:srgbClr val="FF0000"/>
                </a:solidFill>
              </a:rPr>
              <a:t># of queries</a:t>
            </a: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3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Brute force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Given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we want to check if it is a celebrity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How </a:t>
            </a:r>
            <a:r>
              <a:rPr lang="en" sz="2000" dirty="0">
                <a:solidFill>
                  <a:srgbClr val="FF0000"/>
                </a:solidFill>
              </a:rPr>
              <a:t>efficiently</a:t>
            </a:r>
            <a:r>
              <a:rPr lang="en" sz="2000" dirty="0">
                <a:solidFill>
                  <a:srgbClr val="3A3A82"/>
                </a:solidFill>
              </a:rPr>
              <a:t> can I check if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celebrity? </a:t>
            </a:r>
            <a:r>
              <a:rPr lang="en" sz="2000" dirty="0">
                <a:solidFill>
                  <a:srgbClr val="FF0000"/>
                </a:solidFill>
              </a:rPr>
              <a:t># of queries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</a:t>
            </a:r>
            <a:r>
              <a:rPr lang="en" sz="2000" dirty="0">
                <a:solidFill>
                  <a:srgbClr val="FF0000"/>
                </a:solidFill>
              </a:rPr>
              <a:t>all other persons</a:t>
            </a:r>
            <a:r>
              <a:rPr lang="en" sz="2000" dirty="0">
                <a:solidFill>
                  <a:srgbClr val="3A3A82"/>
                </a:solidFill>
              </a:rPr>
              <a:t> if they know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and also if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does not know them.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Brute force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Given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we want to check if it is a celebrity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How </a:t>
            </a:r>
            <a:r>
              <a:rPr lang="en" sz="2000" dirty="0">
                <a:solidFill>
                  <a:srgbClr val="FF0000"/>
                </a:solidFill>
              </a:rPr>
              <a:t>efficiently</a:t>
            </a:r>
            <a:r>
              <a:rPr lang="en" sz="2000" dirty="0">
                <a:solidFill>
                  <a:srgbClr val="3A3A82"/>
                </a:solidFill>
              </a:rPr>
              <a:t> can I check if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celebrity? </a:t>
            </a:r>
            <a:r>
              <a:rPr lang="en" sz="2000" dirty="0">
                <a:solidFill>
                  <a:srgbClr val="FF0000"/>
                </a:solidFill>
              </a:rPr>
              <a:t># of queries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</a:t>
            </a:r>
            <a:r>
              <a:rPr lang="en" sz="2000" dirty="0">
                <a:solidFill>
                  <a:srgbClr val="FF0000"/>
                </a:solidFill>
              </a:rPr>
              <a:t>all other persons</a:t>
            </a:r>
            <a:r>
              <a:rPr lang="en" sz="2000" dirty="0">
                <a:solidFill>
                  <a:srgbClr val="3A3A82"/>
                </a:solidFill>
              </a:rPr>
              <a:t> if they know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and also if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does not know them.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6" name="Picture 5" descr="\documentclass{article}&#10;\usepackage{amsmath}&#10;\pagestyle{empty}&#10;\begin{document}&#10;&#10;This gives $2n-2$ queries where $n$ is the group size.&#10;&#10;&#10;\end{document}" title="IguanaTex Bitmap Display">
            <a:extLst>
              <a:ext uri="{FF2B5EF4-FFF2-40B4-BE49-F238E27FC236}">
                <a16:creationId xmlns:a16="http://schemas.microsoft.com/office/drawing/2014/main" id="{7D649204-C437-54E9-AF0B-35998DA35C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3842" y="3105959"/>
            <a:ext cx="5659429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Brute force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Given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we want to check if it is a celebrity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How </a:t>
            </a:r>
            <a:r>
              <a:rPr lang="en" sz="2000" dirty="0">
                <a:solidFill>
                  <a:srgbClr val="FF0000"/>
                </a:solidFill>
              </a:rPr>
              <a:t>efficiently</a:t>
            </a:r>
            <a:r>
              <a:rPr lang="en" sz="2000" dirty="0">
                <a:solidFill>
                  <a:srgbClr val="3A3A82"/>
                </a:solidFill>
              </a:rPr>
              <a:t> can I check if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celebrity? </a:t>
            </a:r>
            <a:r>
              <a:rPr lang="en" sz="2000" dirty="0">
                <a:solidFill>
                  <a:srgbClr val="FF0000"/>
                </a:solidFill>
              </a:rPr>
              <a:t># of queries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</a:t>
            </a:r>
            <a:r>
              <a:rPr lang="en" sz="2000" dirty="0">
                <a:solidFill>
                  <a:srgbClr val="FF0000"/>
                </a:solidFill>
              </a:rPr>
              <a:t>all other persons</a:t>
            </a:r>
            <a:r>
              <a:rPr lang="en" sz="2000" dirty="0">
                <a:solidFill>
                  <a:srgbClr val="3A3A82"/>
                </a:solidFill>
              </a:rPr>
              <a:t> if they know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and also if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does not know them.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We have to do the above for </a:t>
            </a:r>
            <a:r>
              <a:rPr lang="en" sz="2000" dirty="0">
                <a:solidFill>
                  <a:srgbClr val="FF0000"/>
                </a:solidFill>
              </a:rPr>
              <a:t>all possible persons</a:t>
            </a:r>
            <a:r>
              <a:rPr lang="en" sz="2000" dirty="0">
                <a:solidFill>
                  <a:srgbClr val="3A3A82"/>
                </a:solidFill>
              </a:rPr>
              <a:t>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3" name="Picture 2" descr="\documentclass{article}&#10;\usepackage{amsmath}&#10;\pagestyle{empty}&#10;\begin{document}&#10;&#10;This gives $2n-2$ queries where $n$ is the group size.&#10;&#10;&#10;\end{document}" title="IguanaTex Bitmap Display">
            <a:extLst>
              <a:ext uri="{FF2B5EF4-FFF2-40B4-BE49-F238E27FC236}">
                <a16:creationId xmlns:a16="http://schemas.microsoft.com/office/drawing/2014/main" id="{DD3052EB-92DA-F158-629B-AD8AF6D056C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83842" y="3105959"/>
            <a:ext cx="5659429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4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Course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59" y="1600200"/>
            <a:ext cx="8676167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Instructor: Ioannis Panageas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 err="1"/>
              <a:t>ipanagea</a:t>
            </a:r>
            <a:r>
              <a:rPr lang="en-US" dirty="0"/>
              <a:t> at </a:t>
            </a:r>
            <a:r>
              <a:rPr lang="en-US" dirty="0" err="1"/>
              <a:t>ics</a:t>
            </a:r>
            <a:r>
              <a:rPr lang="en-US" dirty="0"/>
              <a:t> dot </a:t>
            </a:r>
            <a:r>
              <a:rPr lang="en-US" dirty="0" err="1"/>
              <a:t>uci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 hours: Wednesday 2:00-4:00pm (zoom)</a:t>
            </a:r>
          </a:p>
          <a:p>
            <a:pPr marL="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Head TA: Navin </a:t>
            </a:r>
            <a:r>
              <a:rPr lang="en-US" dirty="0" err="1">
                <a:solidFill>
                  <a:srgbClr val="3A3A82"/>
                </a:solidFill>
              </a:rPr>
              <a:t>Velazco</a:t>
            </a:r>
            <a:r>
              <a:rPr lang="en-US" dirty="0">
                <a:solidFill>
                  <a:srgbClr val="3A3A82"/>
                </a:solidFill>
              </a:rPr>
              <a:t> (any requests)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 err="1"/>
              <a:t>nvelazco</a:t>
            </a:r>
            <a:r>
              <a:rPr lang="en-US" dirty="0"/>
              <a:t> at </a:t>
            </a:r>
            <a:r>
              <a:rPr lang="en-US" dirty="0" err="1"/>
              <a:t>uci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Office hours: Monday 12:00-1:00pm (zoom)</a:t>
            </a:r>
          </a:p>
          <a:p>
            <a:pPr marL="0" indent="0">
              <a:buNone/>
            </a:pPr>
            <a:endParaRPr lang="en-US" dirty="0">
              <a:solidFill>
                <a:srgbClr val="3A3A8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TAs: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A3A82"/>
                </a:solidFill>
              </a:rPr>
              <a:t>Parnian</a:t>
            </a:r>
            <a:r>
              <a:rPr lang="en-US" dirty="0">
                <a:solidFill>
                  <a:srgbClr val="3A3A82"/>
                </a:solidFill>
              </a:rPr>
              <a:t> </a:t>
            </a:r>
            <a:r>
              <a:rPr lang="en-US" dirty="0" err="1">
                <a:solidFill>
                  <a:srgbClr val="3A3A82"/>
                </a:solidFill>
              </a:rPr>
              <a:t>Shahkar</a:t>
            </a:r>
            <a:r>
              <a:rPr lang="en-US" dirty="0">
                <a:solidFill>
                  <a:srgbClr val="3A3A82"/>
                </a:solidFill>
              </a:rPr>
              <a:t>  (</a:t>
            </a:r>
            <a:r>
              <a:rPr lang="en-US" dirty="0" err="1">
                <a:solidFill>
                  <a:srgbClr val="3A3A82"/>
                </a:solidFill>
              </a:rPr>
              <a:t>shahkarp</a:t>
            </a:r>
            <a:r>
              <a:rPr lang="en-US" dirty="0">
                <a:solidFill>
                  <a:srgbClr val="3A3A82"/>
                </a:solidFill>
              </a:rPr>
              <a:t> at </a:t>
            </a:r>
            <a:r>
              <a:rPr lang="en-US" dirty="0" err="1">
                <a:solidFill>
                  <a:srgbClr val="3A3A82"/>
                </a:solidFill>
              </a:rPr>
              <a:t>uci</a:t>
            </a:r>
            <a:r>
              <a:rPr lang="en-US" dirty="0">
                <a:solidFill>
                  <a:srgbClr val="3A3A82"/>
                </a:solidFill>
              </a:rPr>
              <a:t> dot </a:t>
            </a:r>
            <a:r>
              <a:rPr lang="en-US" dirty="0" err="1">
                <a:solidFill>
                  <a:srgbClr val="3A3A82"/>
                </a:solidFill>
              </a:rPr>
              <a:t>edu</a:t>
            </a:r>
            <a:r>
              <a:rPr lang="en-US" dirty="0">
                <a:solidFill>
                  <a:srgbClr val="3A3A8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Office hours: Friday 5:00-6:00pm (zoom)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Nikolas </a:t>
            </a:r>
            <a:r>
              <a:rPr lang="en-US" dirty="0" err="1">
                <a:solidFill>
                  <a:srgbClr val="3A3A82"/>
                </a:solidFill>
              </a:rPr>
              <a:t>Patris</a:t>
            </a:r>
            <a:r>
              <a:rPr lang="en-US" dirty="0">
                <a:solidFill>
                  <a:srgbClr val="3A3A82"/>
                </a:solidFill>
              </a:rPr>
              <a:t> (</a:t>
            </a:r>
            <a:r>
              <a:rPr lang="en-US" dirty="0" err="1">
                <a:solidFill>
                  <a:srgbClr val="3A3A82"/>
                </a:solidFill>
              </a:rPr>
              <a:t>npatris</a:t>
            </a:r>
            <a:r>
              <a:rPr lang="en-US" dirty="0">
                <a:solidFill>
                  <a:srgbClr val="3A3A82"/>
                </a:solidFill>
              </a:rPr>
              <a:t> at </a:t>
            </a:r>
            <a:r>
              <a:rPr lang="en-US" dirty="0" err="1">
                <a:solidFill>
                  <a:srgbClr val="3A3A82"/>
                </a:solidFill>
              </a:rPr>
              <a:t>uci</a:t>
            </a:r>
            <a:r>
              <a:rPr lang="en-US" dirty="0">
                <a:solidFill>
                  <a:srgbClr val="3A3A82"/>
                </a:solidFill>
              </a:rPr>
              <a:t> dot </a:t>
            </a:r>
            <a:r>
              <a:rPr lang="en-US" dirty="0" err="1">
                <a:solidFill>
                  <a:srgbClr val="3A3A82"/>
                </a:solidFill>
              </a:rPr>
              <a:t>edu</a:t>
            </a:r>
            <a:r>
              <a:rPr lang="en-US" dirty="0">
                <a:solidFill>
                  <a:srgbClr val="3A3A8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Office hours: Wednesday 1:00-2:00pm (zoom)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Stelios </a:t>
            </a:r>
            <a:r>
              <a:rPr lang="en-US" dirty="0" err="1">
                <a:solidFill>
                  <a:srgbClr val="3A3A82"/>
                </a:solidFill>
              </a:rPr>
              <a:t>Stavroulakis</a:t>
            </a:r>
            <a:r>
              <a:rPr lang="en-US" dirty="0">
                <a:solidFill>
                  <a:srgbClr val="3A3A82"/>
                </a:solidFill>
              </a:rPr>
              <a:t> (</a:t>
            </a:r>
            <a:r>
              <a:rPr lang="en-US" dirty="0" err="1">
                <a:solidFill>
                  <a:srgbClr val="3A3A82"/>
                </a:solidFill>
              </a:rPr>
              <a:t>sstavrou</a:t>
            </a:r>
            <a:r>
              <a:rPr lang="en-US" dirty="0">
                <a:solidFill>
                  <a:srgbClr val="3A3A82"/>
                </a:solidFill>
              </a:rPr>
              <a:t> at </a:t>
            </a:r>
            <a:r>
              <a:rPr lang="en-US" dirty="0" err="1">
                <a:solidFill>
                  <a:srgbClr val="3A3A82"/>
                </a:solidFill>
              </a:rPr>
              <a:t>uci</a:t>
            </a:r>
            <a:r>
              <a:rPr lang="en-US" dirty="0">
                <a:solidFill>
                  <a:srgbClr val="3A3A82"/>
                </a:solidFill>
              </a:rPr>
              <a:t> dot </a:t>
            </a:r>
            <a:r>
              <a:rPr lang="en-US" dirty="0" err="1">
                <a:solidFill>
                  <a:srgbClr val="3A3A82"/>
                </a:solidFill>
              </a:rPr>
              <a:t>edu</a:t>
            </a:r>
            <a:r>
              <a:rPr lang="en-US" dirty="0">
                <a:solidFill>
                  <a:srgbClr val="3A3A8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Office hours: Wednesday 11:00-12:00pm (zoom)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53EC5A8-7A27-4BA6-A0FB-5712CA9A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21129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Brute force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Given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we want to check if it is a celebrity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How </a:t>
            </a:r>
            <a:r>
              <a:rPr lang="en" sz="2000" dirty="0">
                <a:solidFill>
                  <a:srgbClr val="FF0000"/>
                </a:solidFill>
              </a:rPr>
              <a:t>efficiently</a:t>
            </a:r>
            <a:r>
              <a:rPr lang="en" sz="2000" dirty="0">
                <a:solidFill>
                  <a:srgbClr val="3A3A82"/>
                </a:solidFill>
              </a:rPr>
              <a:t> can I check if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celebrity? </a:t>
            </a:r>
            <a:r>
              <a:rPr lang="en" sz="2000" dirty="0">
                <a:solidFill>
                  <a:srgbClr val="FF0000"/>
                </a:solidFill>
              </a:rPr>
              <a:t># of queries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</a:t>
            </a:r>
            <a:r>
              <a:rPr lang="en" sz="2000" dirty="0">
                <a:solidFill>
                  <a:srgbClr val="FF0000"/>
                </a:solidFill>
              </a:rPr>
              <a:t>all other persons</a:t>
            </a:r>
            <a:r>
              <a:rPr lang="en" sz="2000" dirty="0">
                <a:solidFill>
                  <a:srgbClr val="3A3A82"/>
                </a:solidFill>
              </a:rPr>
              <a:t> if they know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and also if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does not know them.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We have to do the above for </a:t>
            </a:r>
            <a:r>
              <a:rPr lang="en" sz="2000" dirty="0">
                <a:solidFill>
                  <a:srgbClr val="FF0000"/>
                </a:solidFill>
              </a:rPr>
              <a:t>all possible persons</a:t>
            </a:r>
            <a:r>
              <a:rPr lang="en" sz="2000" dirty="0">
                <a:solidFill>
                  <a:srgbClr val="3A3A82"/>
                </a:solidFill>
              </a:rPr>
              <a:t>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6" name="Picture 5" descr="\documentclass{article}&#10;\usepackage{amsmath}&#10;\pagestyle{empty}&#10;\begin{document}&#10;&#10;This gives $2n-2$ queries where $n$ is the group size.&#10;&#10;&#10;\end{document}" title="IguanaTex Bitmap Display">
            <a:extLst>
              <a:ext uri="{FF2B5EF4-FFF2-40B4-BE49-F238E27FC236}">
                <a16:creationId xmlns:a16="http://schemas.microsoft.com/office/drawing/2014/main" id="{3456E8E0-6A24-7113-A5C0-757A017D34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83842" y="3105959"/>
            <a:ext cx="5659429" cy="22704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Total queries are $(2n-2) \cdot n$ which gives $\Theta(n^2)$ .&#10;&#10;&#10;\end{document}" title="IguanaTex Bitmap Display">
            <a:extLst>
              <a:ext uri="{FF2B5EF4-FFF2-40B4-BE49-F238E27FC236}">
                <a16:creationId xmlns:a16="http://schemas.microsoft.com/office/drawing/2014/main" id="{E013D038-E84A-5B5F-E0AF-D00B4A22C9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22544" y="4703252"/>
            <a:ext cx="5398860" cy="27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69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Brute force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Given a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we want to check if it is a celebrity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How </a:t>
            </a:r>
            <a:r>
              <a:rPr lang="en" sz="2000" dirty="0">
                <a:solidFill>
                  <a:srgbClr val="FF0000"/>
                </a:solidFill>
              </a:rPr>
              <a:t>efficiently</a:t>
            </a:r>
            <a:r>
              <a:rPr lang="en" sz="2000" dirty="0">
                <a:solidFill>
                  <a:srgbClr val="3A3A82"/>
                </a:solidFill>
              </a:rPr>
              <a:t> can I check if person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is a celebrity?</a:t>
            </a:r>
            <a:r>
              <a:rPr lang="en" sz="2000" dirty="0">
                <a:solidFill>
                  <a:srgbClr val="FF0000"/>
                </a:solidFill>
              </a:rPr>
              <a:t> # of queries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</a:t>
            </a:r>
            <a:r>
              <a:rPr lang="en" sz="2000" dirty="0">
                <a:solidFill>
                  <a:srgbClr val="FF0000"/>
                </a:solidFill>
              </a:rPr>
              <a:t>all other persons </a:t>
            </a:r>
            <a:r>
              <a:rPr lang="en" sz="2000" dirty="0">
                <a:solidFill>
                  <a:srgbClr val="3A3A82"/>
                </a:solidFill>
              </a:rPr>
              <a:t>if they know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and also if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does not know them.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We have to do the above for </a:t>
            </a:r>
            <a:r>
              <a:rPr lang="en" sz="2000" dirty="0">
                <a:solidFill>
                  <a:srgbClr val="FF0000"/>
                </a:solidFill>
              </a:rPr>
              <a:t>all possible persons</a:t>
            </a:r>
            <a:r>
              <a:rPr lang="en" sz="2000" dirty="0">
                <a:solidFill>
                  <a:srgbClr val="3A3A82"/>
                </a:solidFill>
              </a:rPr>
              <a:t>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.</a:t>
            </a: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D7073-1554-4516-A201-01C5C165F706}"/>
              </a:ext>
            </a:extLst>
          </p:cNvPr>
          <p:cNvSpPr txBox="1"/>
          <p:nvPr/>
        </p:nvSpPr>
        <p:spPr>
          <a:xfrm>
            <a:off x="2327062" y="5393618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E669C-5786-4917-A87F-C2800BC088AD}"/>
              </a:ext>
            </a:extLst>
          </p:cNvPr>
          <p:cNvSpPr txBox="1"/>
          <p:nvPr/>
        </p:nvSpPr>
        <p:spPr>
          <a:xfrm>
            <a:off x="3363289" y="5441871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Can we do better?</a:t>
            </a:r>
          </a:p>
        </p:txBody>
      </p:sp>
      <p:pic>
        <p:nvPicPr>
          <p:cNvPr id="15" name="Picture 14" descr="\documentclass{article}&#10;\usepackage{amsmath}&#10;\pagestyle{empty}&#10;\begin{document}&#10;&#10;Total queries are $(2n-2) \cdot n$ which gives $\Theta(n^2)$ .&#10;&#10;&#10;\end{document}" title="IguanaTex Bitmap Display">
            <a:extLst>
              <a:ext uri="{FF2B5EF4-FFF2-40B4-BE49-F238E27FC236}">
                <a16:creationId xmlns:a16="http://schemas.microsoft.com/office/drawing/2014/main" id="{05A27657-DAD0-FB07-6B9A-A4CD8C8435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22544" y="4703252"/>
            <a:ext cx="5398860" cy="272762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This gives $2n-2$ queries where $n$ is the group size.&#10;&#10;&#10;\end{document}" title="IguanaTex Bitmap Display">
            <a:extLst>
              <a:ext uri="{FF2B5EF4-FFF2-40B4-BE49-F238E27FC236}">
                <a16:creationId xmlns:a16="http://schemas.microsoft.com/office/drawing/2014/main" id="{221D946C-4E10-9C39-1EAF-DE00602B06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83842" y="3105959"/>
            <a:ext cx="5659429" cy="2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6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    Faster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SG" sz="2000" dirty="0">
                <a:solidFill>
                  <a:srgbClr val="3A3A82"/>
                </a:solidFill>
              </a:rPr>
              <a:t>Put all the members in a list (arbitrary order)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Pick the first two members of the list, let </a:t>
            </a:r>
            <a:r>
              <a:rPr lang="en" sz="2000" i="1" dirty="0">
                <a:solidFill>
                  <a:srgbClr val="3A3A82"/>
                </a:solidFill>
              </a:rPr>
              <a:t>p, q. 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if </a:t>
            </a:r>
            <a:r>
              <a:rPr lang="en" sz="2000" i="1" dirty="0">
                <a:solidFill>
                  <a:srgbClr val="3A3A82"/>
                </a:solidFill>
              </a:rPr>
              <a:t>p knows q.</a:t>
            </a: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60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    Faster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SG" sz="2000" dirty="0">
                <a:solidFill>
                  <a:srgbClr val="3A3A82"/>
                </a:solidFill>
              </a:rPr>
              <a:t>Put all the members in a list (arbitrary order)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Pick the first two members of the list, let </a:t>
            </a:r>
            <a:r>
              <a:rPr lang="en" sz="2000" i="1" dirty="0">
                <a:solidFill>
                  <a:srgbClr val="3A3A82"/>
                </a:solidFill>
              </a:rPr>
              <a:t>p, q. 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if </a:t>
            </a:r>
            <a:r>
              <a:rPr lang="en" sz="2000" i="1" dirty="0">
                <a:solidFill>
                  <a:srgbClr val="3A3A82"/>
                </a:solidFill>
              </a:rPr>
              <a:t>p knows q.</a:t>
            </a: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000" dirty="0">
                <a:solidFill>
                  <a:srgbClr val="3A3A82"/>
                </a:solidFill>
              </a:rPr>
              <a:t>2 Cases: 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i="1" dirty="0">
                <a:solidFill>
                  <a:srgbClr val="3A3A82"/>
                </a:solidFill>
              </a:rPr>
              <a:t>p knows q. </a:t>
            </a:r>
            <a:r>
              <a:rPr lang="en" sz="2000" dirty="0">
                <a:solidFill>
                  <a:srgbClr val="3A3A82"/>
                </a:solidFill>
              </a:rPr>
              <a:t>Then</a:t>
            </a:r>
            <a:r>
              <a:rPr lang="en" sz="2000" i="1" dirty="0">
                <a:solidFill>
                  <a:srgbClr val="3A3A82"/>
                </a:solidFill>
              </a:rPr>
              <a:t> p </a:t>
            </a:r>
            <a:r>
              <a:rPr lang="en" sz="2000" dirty="0">
                <a:solidFill>
                  <a:srgbClr val="3A3A82"/>
                </a:solidFill>
              </a:rPr>
              <a:t>is </a:t>
            </a:r>
            <a:r>
              <a:rPr lang="en" sz="2000" dirty="0">
                <a:solidFill>
                  <a:srgbClr val="FF0000"/>
                </a:solidFill>
              </a:rPr>
              <a:t>not a celebrity </a:t>
            </a:r>
            <a:r>
              <a:rPr lang="en" sz="2000" dirty="0">
                <a:solidFill>
                  <a:srgbClr val="3A3A82"/>
                </a:solidFill>
              </a:rPr>
              <a:t>(remove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from the list).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i="1" dirty="0">
                <a:solidFill>
                  <a:srgbClr val="3A3A82"/>
                </a:solidFill>
              </a:rPr>
              <a:t>p does not know q. </a:t>
            </a:r>
            <a:r>
              <a:rPr lang="en" sz="2000" dirty="0">
                <a:solidFill>
                  <a:srgbClr val="3A3A82"/>
                </a:solidFill>
              </a:rPr>
              <a:t>Then</a:t>
            </a:r>
            <a:r>
              <a:rPr lang="en" sz="2000" i="1" dirty="0">
                <a:solidFill>
                  <a:srgbClr val="3A3A82"/>
                </a:solidFill>
              </a:rPr>
              <a:t> q </a:t>
            </a:r>
            <a:r>
              <a:rPr lang="en" sz="2000" dirty="0">
                <a:solidFill>
                  <a:srgbClr val="3A3A82"/>
                </a:solidFill>
              </a:rPr>
              <a:t>is </a:t>
            </a:r>
            <a:r>
              <a:rPr lang="en" sz="2000" dirty="0">
                <a:solidFill>
                  <a:srgbClr val="FF0000"/>
                </a:solidFill>
              </a:rPr>
              <a:t>not a celebrity </a:t>
            </a:r>
            <a:r>
              <a:rPr lang="en" sz="2000" dirty="0">
                <a:solidFill>
                  <a:srgbClr val="3A3A82"/>
                </a:solidFill>
              </a:rPr>
              <a:t>(remove </a:t>
            </a:r>
            <a:r>
              <a:rPr lang="en" sz="2000" i="1" dirty="0">
                <a:solidFill>
                  <a:srgbClr val="3A3A82"/>
                </a:solidFill>
              </a:rPr>
              <a:t>q</a:t>
            </a:r>
            <a:r>
              <a:rPr lang="en" sz="2000" dirty="0">
                <a:solidFill>
                  <a:srgbClr val="3A3A82"/>
                </a:solidFill>
              </a:rPr>
              <a:t> from the list).</a:t>
            </a: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23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    Faster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SG" sz="2000" dirty="0">
                <a:solidFill>
                  <a:srgbClr val="3A3A82"/>
                </a:solidFill>
              </a:rPr>
              <a:t>Put all the members in a list (arbitrary order)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Pick the first two members of the list, let </a:t>
            </a:r>
            <a:r>
              <a:rPr lang="en" sz="2000" i="1" dirty="0">
                <a:solidFill>
                  <a:srgbClr val="3A3A82"/>
                </a:solidFill>
              </a:rPr>
              <a:t>p, q. 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if </a:t>
            </a:r>
            <a:r>
              <a:rPr lang="en" sz="2000" i="1" dirty="0">
                <a:solidFill>
                  <a:srgbClr val="3A3A82"/>
                </a:solidFill>
              </a:rPr>
              <a:t>p knows q.</a:t>
            </a: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" sz="2000" dirty="0">
                <a:solidFill>
                  <a:srgbClr val="3A3A82"/>
                </a:solidFill>
              </a:rPr>
              <a:t>2 Cases: 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i="1" dirty="0">
                <a:solidFill>
                  <a:srgbClr val="3A3A82"/>
                </a:solidFill>
              </a:rPr>
              <a:t>p knows q. </a:t>
            </a:r>
            <a:r>
              <a:rPr lang="en" sz="2000" dirty="0">
                <a:solidFill>
                  <a:srgbClr val="3A3A82"/>
                </a:solidFill>
              </a:rPr>
              <a:t>Then</a:t>
            </a:r>
            <a:r>
              <a:rPr lang="en" sz="2000" i="1" dirty="0">
                <a:solidFill>
                  <a:srgbClr val="3A3A82"/>
                </a:solidFill>
              </a:rPr>
              <a:t> p </a:t>
            </a:r>
            <a:r>
              <a:rPr lang="en" sz="2000" dirty="0">
                <a:solidFill>
                  <a:srgbClr val="3A3A82"/>
                </a:solidFill>
              </a:rPr>
              <a:t>is </a:t>
            </a:r>
            <a:r>
              <a:rPr lang="en" sz="2000" dirty="0">
                <a:solidFill>
                  <a:srgbClr val="FF0000"/>
                </a:solidFill>
              </a:rPr>
              <a:t>not a celebrity </a:t>
            </a:r>
            <a:r>
              <a:rPr lang="en" sz="2000" dirty="0">
                <a:solidFill>
                  <a:srgbClr val="3A3A82"/>
                </a:solidFill>
              </a:rPr>
              <a:t>(remove </a:t>
            </a:r>
            <a:r>
              <a:rPr lang="en" sz="2000" i="1" dirty="0">
                <a:solidFill>
                  <a:srgbClr val="3A3A82"/>
                </a:solidFill>
              </a:rPr>
              <a:t>p</a:t>
            </a:r>
            <a:r>
              <a:rPr lang="en" sz="2000" dirty="0">
                <a:solidFill>
                  <a:srgbClr val="3A3A82"/>
                </a:solidFill>
              </a:rPr>
              <a:t> from the list).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i="1" dirty="0">
                <a:solidFill>
                  <a:srgbClr val="3A3A82"/>
                </a:solidFill>
              </a:rPr>
              <a:t>p does not know q. </a:t>
            </a:r>
            <a:r>
              <a:rPr lang="en" sz="2000" dirty="0">
                <a:solidFill>
                  <a:srgbClr val="3A3A82"/>
                </a:solidFill>
              </a:rPr>
              <a:t>Then</a:t>
            </a:r>
            <a:r>
              <a:rPr lang="en" sz="2000" i="1" dirty="0">
                <a:solidFill>
                  <a:srgbClr val="3A3A82"/>
                </a:solidFill>
              </a:rPr>
              <a:t> q </a:t>
            </a:r>
            <a:r>
              <a:rPr lang="en" sz="2000" dirty="0">
                <a:solidFill>
                  <a:srgbClr val="3A3A82"/>
                </a:solidFill>
              </a:rPr>
              <a:t>is </a:t>
            </a:r>
            <a:r>
              <a:rPr lang="en" sz="2000" dirty="0">
                <a:solidFill>
                  <a:srgbClr val="FF0000"/>
                </a:solidFill>
              </a:rPr>
              <a:t>not a celebrity </a:t>
            </a:r>
            <a:r>
              <a:rPr lang="en" sz="2000" dirty="0">
                <a:solidFill>
                  <a:srgbClr val="3A3A82"/>
                </a:solidFill>
              </a:rPr>
              <a:t>(remove </a:t>
            </a:r>
            <a:r>
              <a:rPr lang="en" sz="2000" i="1" dirty="0">
                <a:solidFill>
                  <a:srgbClr val="3A3A82"/>
                </a:solidFill>
              </a:rPr>
              <a:t>q</a:t>
            </a:r>
            <a:r>
              <a:rPr lang="en" sz="2000" dirty="0">
                <a:solidFill>
                  <a:srgbClr val="3A3A82"/>
                </a:solidFill>
              </a:rPr>
              <a:t> from the list).</a:t>
            </a: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Repeat the above process. At </a:t>
            </a:r>
            <a:r>
              <a:rPr lang="en" sz="2000" dirty="0">
                <a:solidFill>
                  <a:srgbClr val="FF0000"/>
                </a:solidFill>
              </a:rPr>
              <a:t>every iterate</a:t>
            </a:r>
            <a:r>
              <a:rPr lang="en" sz="2000" dirty="0">
                <a:solidFill>
                  <a:srgbClr val="3A3A82"/>
                </a:solidFill>
              </a:rPr>
              <a:t>, we remove </a:t>
            </a:r>
            <a:r>
              <a:rPr lang="en" sz="2000" dirty="0">
                <a:solidFill>
                  <a:srgbClr val="FF0000"/>
                </a:solidFill>
              </a:rPr>
              <a:t>one person.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160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    Faster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SG" sz="2000" dirty="0">
                <a:solidFill>
                  <a:srgbClr val="3A3A82"/>
                </a:solidFill>
              </a:rPr>
              <a:t>Put all the members in a list (arbitrary order)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Pick the first two members of the list, let </a:t>
            </a:r>
            <a:r>
              <a:rPr lang="en" sz="2000" i="1" dirty="0">
                <a:solidFill>
                  <a:srgbClr val="3A3A82"/>
                </a:solidFill>
              </a:rPr>
              <a:t>p, q. 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if </a:t>
            </a:r>
            <a:r>
              <a:rPr lang="en" sz="2000" i="1" dirty="0">
                <a:solidFill>
                  <a:srgbClr val="3A3A82"/>
                </a:solidFill>
              </a:rPr>
              <a:t>p knows q.</a:t>
            </a: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Repeat the above process. At </a:t>
            </a:r>
            <a:r>
              <a:rPr lang="en" sz="2000" dirty="0">
                <a:solidFill>
                  <a:srgbClr val="FF0000"/>
                </a:solidFill>
              </a:rPr>
              <a:t>every iterate</a:t>
            </a:r>
            <a:r>
              <a:rPr lang="en" sz="2000" dirty="0">
                <a:solidFill>
                  <a:srgbClr val="3A3A82"/>
                </a:solidFill>
              </a:rPr>
              <a:t>, we remove </a:t>
            </a:r>
            <a:r>
              <a:rPr lang="en" sz="2000" dirty="0">
                <a:solidFill>
                  <a:srgbClr val="FF0000"/>
                </a:solidFill>
              </a:rPr>
              <a:t>one person.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SG" sz="2000" dirty="0">
                <a:solidFill>
                  <a:srgbClr val="FF0000"/>
                </a:solidFill>
              </a:rPr>
              <a:t>C</a:t>
            </a:r>
            <a:r>
              <a:rPr lang="en" sz="2000" dirty="0">
                <a:solidFill>
                  <a:srgbClr val="FF0000"/>
                </a:solidFill>
              </a:rPr>
              <a:t>heck</a:t>
            </a:r>
            <a:r>
              <a:rPr lang="en" sz="2000" dirty="0">
                <a:solidFill>
                  <a:srgbClr val="3A3A82"/>
                </a:solidFill>
              </a:rPr>
              <a:t> if this </a:t>
            </a:r>
            <a:r>
              <a:rPr lang="en" sz="2000" dirty="0">
                <a:solidFill>
                  <a:srgbClr val="FF0000"/>
                </a:solidFill>
              </a:rPr>
              <a:t>remaining</a:t>
            </a:r>
            <a:r>
              <a:rPr lang="en" sz="2000" dirty="0">
                <a:solidFill>
                  <a:srgbClr val="3A3A82"/>
                </a:solidFill>
              </a:rPr>
              <a:t> person is a celebrity.</a:t>
            </a: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7" name="Picture 6" descr="\documentclass{article}&#10;\usepackage{amsmath}&#10;\pagestyle{empty}&#10;\begin{document}&#10;&#10;After $n-1$ &quot;iterates&quot; we have \textbf{one} member in the list.&#10;&#10;&#10;\end{document}" title="IguanaTex Bitmap Display">
            <a:extLst>
              <a:ext uri="{FF2B5EF4-FFF2-40B4-BE49-F238E27FC236}">
                <a16:creationId xmlns:a16="http://schemas.microsoft.com/office/drawing/2014/main" id="{C37DB560-9799-4084-BCB3-470B53871D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9507" y="3686986"/>
            <a:ext cx="6048002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0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    Faster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SG" sz="2000" dirty="0">
                <a:solidFill>
                  <a:srgbClr val="3A3A82"/>
                </a:solidFill>
              </a:rPr>
              <a:t>Put all the members in a list (arbitrary order)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Pick the first two members of the list, let </a:t>
            </a:r>
            <a:r>
              <a:rPr lang="en" sz="2000" i="1" dirty="0">
                <a:solidFill>
                  <a:srgbClr val="3A3A82"/>
                </a:solidFill>
              </a:rPr>
              <a:t>p, q. 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if </a:t>
            </a:r>
            <a:r>
              <a:rPr lang="en" sz="2000" i="1" dirty="0">
                <a:solidFill>
                  <a:srgbClr val="3A3A82"/>
                </a:solidFill>
              </a:rPr>
              <a:t>p knows q.</a:t>
            </a: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Repeat the above process. At </a:t>
            </a:r>
            <a:r>
              <a:rPr lang="en" sz="2000" dirty="0">
                <a:solidFill>
                  <a:srgbClr val="FF0000"/>
                </a:solidFill>
              </a:rPr>
              <a:t>every iterate</a:t>
            </a:r>
            <a:r>
              <a:rPr lang="en" sz="2000" dirty="0">
                <a:solidFill>
                  <a:srgbClr val="3A3A82"/>
                </a:solidFill>
              </a:rPr>
              <a:t>, we remove </a:t>
            </a:r>
            <a:r>
              <a:rPr lang="en" sz="2000" dirty="0">
                <a:solidFill>
                  <a:srgbClr val="FF0000"/>
                </a:solidFill>
              </a:rPr>
              <a:t>one person.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SG" sz="2000" dirty="0">
                <a:solidFill>
                  <a:srgbClr val="FF0000"/>
                </a:solidFill>
              </a:rPr>
              <a:t>C</a:t>
            </a:r>
            <a:r>
              <a:rPr lang="en" sz="2000" dirty="0">
                <a:solidFill>
                  <a:srgbClr val="FF0000"/>
                </a:solidFill>
              </a:rPr>
              <a:t>heck</a:t>
            </a:r>
            <a:r>
              <a:rPr lang="en" sz="2000" dirty="0">
                <a:solidFill>
                  <a:srgbClr val="3A3A82"/>
                </a:solidFill>
              </a:rPr>
              <a:t> if this </a:t>
            </a:r>
            <a:r>
              <a:rPr lang="en" sz="2000" dirty="0">
                <a:solidFill>
                  <a:srgbClr val="FF0000"/>
                </a:solidFill>
              </a:rPr>
              <a:t>remaining</a:t>
            </a:r>
            <a:r>
              <a:rPr lang="en" sz="2000" dirty="0">
                <a:solidFill>
                  <a:srgbClr val="3A3A82"/>
                </a:solidFill>
              </a:rPr>
              <a:t> person is a celebrity. Why do you need to check?</a:t>
            </a: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7" name="Picture 6" descr="\documentclass{article}&#10;\usepackage{amsmath}&#10;\pagestyle{empty}&#10;\begin{document}&#10;&#10;After $n-1$ &quot;iterates&quot; we have \textbf{one} member in the list.&#10;&#10;&#10;\end{document}" title="IguanaTex Bitmap Display">
            <a:extLst>
              <a:ext uri="{FF2B5EF4-FFF2-40B4-BE49-F238E27FC236}">
                <a16:creationId xmlns:a16="http://schemas.microsoft.com/office/drawing/2014/main" id="{C37DB560-9799-4084-BCB3-470B53871D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39507" y="3686986"/>
            <a:ext cx="6048002" cy="1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89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612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                  Faster approach 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3913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55600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SG" sz="2000" dirty="0">
                <a:solidFill>
                  <a:srgbClr val="3A3A82"/>
                </a:solidFill>
              </a:rPr>
              <a:t>Put all the members in a list (arbitrary order)</a:t>
            </a:r>
            <a:endParaRPr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Pick the first two members of the list, let </a:t>
            </a:r>
            <a:r>
              <a:rPr lang="en" sz="2000" i="1" dirty="0">
                <a:solidFill>
                  <a:srgbClr val="3A3A82"/>
                </a:solidFill>
              </a:rPr>
              <a:t>p, q. </a:t>
            </a: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Query if </a:t>
            </a:r>
            <a:r>
              <a:rPr lang="en" sz="2000" i="1" dirty="0">
                <a:solidFill>
                  <a:srgbClr val="3A3A82"/>
                </a:solidFill>
              </a:rPr>
              <a:t>p knows q.</a:t>
            </a: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" sz="2000" dirty="0">
              <a:solidFill>
                <a:srgbClr val="3A3A82"/>
              </a:solidFill>
            </a:endParaRP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000" dirty="0">
                <a:solidFill>
                  <a:srgbClr val="3A3A82"/>
                </a:solidFill>
              </a:rPr>
              <a:t>Repeat the above process. At </a:t>
            </a:r>
            <a:r>
              <a:rPr lang="en" sz="2000" dirty="0">
                <a:solidFill>
                  <a:srgbClr val="FF0000"/>
                </a:solidFill>
              </a:rPr>
              <a:t>every iterate</a:t>
            </a:r>
            <a:r>
              <a:rPr lang="en" sz="2000" dirty="0">
                <a:solidFill>
                  <a:srgbClr val="3A3A82"/>
                </a:solidFill>
              </a:rPr>
              <a:t>, we remove </a:t>
            </a:r>
            <a:r>
              <a:rPr lang="en" sz="2000" dirty="0">
                <a:solidFill>
                  <a:srgbClr val="FF0000"/>
                </a:solidFill>
              </a:rPr>
              <a:t>one person.</a:t>
            </a:r>
          </a:p>
          <a:p>
            <a:pPr marL="1016000" lvl="1" indent="-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lvl="1" indent="-3556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</a:pPr>
            <a:endParaRPr lang="en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SG" sz="2000" dirty="0">
                <a:solidFill>
                  <a:srgbClr val="FF0000"/>
                </a:solidFill>
              </a:rPr>
              <a:t>C</a:t>
            </a:r>
            <a:r>
              <a:rPr lang="en" sz="2000" dirty="0">
                <a:solidFill>
                  <a:srgbClr val="FF0000"/>
                </a:solidFill>
              </a:rPr>
              <a:t>heck</a:t>
            </a:r>
            <a:r>
              <a:rPr lang="en" sz="2000" dirty="0">
                <a:solidFill>
                  <a:srgbClr val="3A3A82"/>
                </a:solidFill>
              </a:rPr>
              <a:t> if this </a:t>
            </a:r>
            <a:r>
              <a:rPr lang="en" sz="2000" dirty="0">
                <a:solidFill>
                  <a:srgbClr val="FF0000"/>
                </a:solidFill>
              </a:rPr>
              <a:t>remaining</a:t>
            </a:r>
            <a:r>
              <a:rPr lang="en" sz="2000" dirty="0">
                <a:solidFill>
                  <a:srgbClr val="3A3A82"/>
                </a:solidFill>
              </a:rPr>
              <a:t> person is a celebrity. Why do you need to check?</a:t>
            </a: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br>
              <a:rPr lang="en" sz="2000" dirty="0">
                <a:solidFill>
                  <a:schemeClr val="dk1"/>
                </a:solidFill>
              </a:rPr>
            </a:br>
            <a:r>
              <a:rPr lang="en" sz="2000" dirty="0">
                <a:solidFill>
                  <a:schemeClr val="dk1"/>
                </a:solidFill>
              </a:rPr>
              <a:t> </a:t>
            </a: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558800" lvl="1" indent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endParaRPr lang="en-SG" sz="2000" dirty="0">
              <a:solidFill>
                <a:srgbClr val="3A3A82"/>
              </a:solidFill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 </a:t>
            </a:r>
            <a:endParaRPr lang="en-SG" sz="1800"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333A7-6DF8-4896-AC05-144028BBC469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p:pic>
        <p:nvPicPr>
          <p:cNvPr id="7" name="Picture 6" descr="\documentclass{article}&#10;\usepackage{amsmath}&#10;\pagestyle{empty}&#10;\begin{document}&#10;&#10;After $n-1$ &quot;iterates&quot; we have \textbf{one} member in the list.&#10;&#10;&#10;\end{document}" title="IguanaTex Bitmap Display">
            <a:extLst>
              <a:ext uri="{FF2B5EF4-FFF2-40B4-BE49-F238E27FC236}">
                <a16:creationId xmlns:a16="http://schemas.microsoft.com/office/drawing/2014/main" id="{C37DB560-9799-4084-BCB3-470B53871D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39507" y="3686986"/>
            <a:ext cx="6048002" cy="184381"/>
          </a:xfrm>
          <a:prstGeom prst="rect">
            <a:avLst/>
          </a:prstGeom>
        </p:spPr>
      </p:pic>
      <p:pic>
        <p:nvPicPr>
          <p:cNvPr id="5" name="Picture 4" descr="\documentclass{article}&#10;\usepackage{amsmath}&#10;\pagestyle{empty}&#10;\begin{document}&#10;&#10;Total queries are $2n-2 + n-1 = 3n-3$ which gives $\Theta(n)$ .&#10;&#10;&#10;\end{document}" title="IguanaTex Bitmap Display">
            <a:extLst>
              <a:ext uri="{FF2B5EF4-FFF2-40B4-BE49-F238E27FC236}">
                <a16:creationId xmlns:a16="http://schemas.microsoft.com/office/drawing/2014/main" id="{7214F30A-3797-C2DF-4C19-59AF6C25CF7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8160" y="5303339"/>
            <a:ext cx="6703243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52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Case study II: Finding the heaviest and lightest item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2348933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We are given a set of </a:t>
                </a:r>
                <a:r>
                  <a:rPr lang="en" sz="2000" i="1" dirty="0">
                    <a:solidFill>
                      <a:srgbClr val="3A3A82"/>
                    </a:solidFill>
                  </a:rPr>
                  <a:t>n items of different weights</a:t>
                </a:r>
                <a:r>
                  <a:rPr lang="en" sz="2000" dirty="0">
                    <a:solidFill>
                      <a:srgbClr val="3A3A82"/>
                    </a:solidFill>
                  </a:rPr>
                  <a:t>: </a:t>
                </a:r>
                <a:br>
                  <a:rPr lang="en" sz="2000" dirty="0">
                    <a:solidFill>
                      <a:srgbClr val="3A3A8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FF0000"/>
                    </a:solidFill>
                  </a:rPr>
                  <a:t>Goal</a:t>
                </a:r>
                <a:r>
                  <a:rPr lang="en-US" sz="2000" dirty="0">
                    <a:solidFill>
                      <a:srgbClr val="3A3A82"/>
                    </a:solidFill>
                  </a:rPr>
                  <a:t>: Find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heaviest</a:t>
                </a:r>
                <a:r>
                  <a:rPr lang="en-US" sz="2000" dirty="0">
                    <a:solidFill>
                      <a:srgbClr val="3A3A82"/>
                    </a:solidFill>
                  </a:rPr>
                  <a:t> and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lightest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item. 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2348933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016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Case study II: Finding the heaviest and lightest item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2348933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We are given a set of </a:t>
                </a:r>
                <a:r>
                  <a:rPr lang="en" sz="2000" i="1" dirty="0">
                    <a:solidFill>
                      <a:srgbClr val="3A3A82"/>
                    </a:solidFill>
                  </a:rPr>
                  <a:t>n items of different weights</a:t>
                </a:r>
                <a:r>
                  <a:rPr lang="en" sz="2000" dirty="0">
                    <a:solidFill>
                      <a:srgbClr val="3A3A82"/>
                    </a:solidFill>
                  </a:rPr>
                  <a:t>: </a:t>
                </a:r>
                <a:br>
                  <a:rPr lang="en" sz="2000" dirty="0">
                    <a:solidFill>
                      <a:srgbClr val="3A3A82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FF0000"/>
                    </a:solidFill>
                  </a:rPr>
                  <a:t>Goal</a:t>
                </a:r>
                <a:r>
                  <a:rPr lang="en-US" sz="2000" dirty="0">
                    <a:solidFill>
                      <a:srgbClr val="3A3A82"/>
                    </a:solidFill>
                  </a:rPr>
                  <a:t>: Find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heaviest</a:t>
                </a:r>
                <a:r>
                  <a:rPr lang="en-US" sz="2000" dirty="0">
                    <a:solidFill>
                      <a:srgbClr val="3A3A82"/>
                    </a:solidFill>
                  </a:rPr>
                  <a:t> and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lightest</a:t>
                </a:r>
                <a:r>
                  <a:rPr lang="en-US" sz="2000" dirty="0">
                    <a:solidFill>
                      <a:srgbClr val="3A3A82"/>
                    </a:solidFill>
                  </a:rPr>
                  <a:t> item. 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You are allowed to only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for various choices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.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2348933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2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Course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59" y="1600200"/>
            <a:ext cx="8676167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We will use canvas for announcements. Slide materials will be posted on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https://panageas.github.io/algo2024.html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</a:t>
            </a:r>
            <a:r>
              <a:rPr lang="en-US" dirty="0" err="1"/>
              <a:t>gradescope</a:t>
            </a:r>
            <a:r>
              <a:rPr lang="en-US" dirty="0"/>
              <a:t> for posting </a:t>
            </a:r>
            <a:r>
              <a:rPr lang="en-US" dirty="0" err="1"/>
              <a:t>homeworks</a:t>
            </a:r>
            <a:r>
              <a:rPr lang="en-US" dirty="0"/>
              <a:t> and grading.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be using </a:t>
            </a:r>
            <a:r>
              <a:rPr lang="en-US" dirty="0" err="1"/>
              <a:t>Edstem</a:t>
            </a:r>
            <a:r>
              <a:rPr lang="en-US" dirty="0"/>
              <a:t> for </a:t>
            </a:r>
            <a:r>
              <a:rPr lang="en-US" dirty="0">
                <a:latin typeface="-apple-system"/>
              </a:rPr>
              <a:t>q</a:t>
            </a:r>
            <a:r>
              <a:rPr lang="en-US" b="0" i="0" dirty="0">
                <a:effectLst/>
                <a:latin typeface="-apple-system"/>
              </a:rPr>
              <a:t>uestions of general interest about the course material, the homework, and the tests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https://edstem.org/us/courses/57731/discussion/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Required Textbook</a:t>
            </a:r>
          </a:p>
          <a:p>
            <a:r>
              <a:rPr lang="en-US" b="0" i="0" u="none" strike="noStrike" baseline="0" dirty="0">
                <a:latin typeface="CMR12"/>
              </a:rPr>
              <a:t>Algorithm Design and Applications, by M. T. Goodrich and R. </a:t>
            </a:r>
            <a:r>
              <a:rPr lang="en-US" b="0" i="0" u="none" strike="noStrike" baseline="0" dirty="0" err="1">
                <a:latin typeface="CMR12"/>
              </a:rPr>
              <a:t>Tamassia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A3A82"/>
                </a:solidFill>
              </a:rPr>
              <a:t>Recommended Textbook</a:t>
            </a:r>
            <a:endParaRPr lang="en-US" dirty="0"/>
          </a:p>
          <a:p>
            <a:r>
              <a:rPr lang="en-US" dirty="0"/>
              <a:t>Introduction to Algorithms by Thomas H.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Rivest, and Clifford Stein.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585AF668-ED28-4C63-AE36-CA9CB95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4D5F8D-C757-9455-9033-2F815A493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5146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17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495057"/>
                </a:solidFill>
                <a:effectLst/>
                <a:latin typeface="Helvetica Neue"/>
              </a:rPr>
              <a:t>https://piazza.com/uci/spring2023/cs161</a:t>
            </a:r>
            <a:endParaRPr kumimoji="0" lang="en-US" altLang="en-US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06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Brute force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heaviest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How many comparisons?</a:t>
                </a: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1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Brute force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heaviest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Brute force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heaviest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lightest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How many comparisons?</a:t>
                </a: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				</a:t>
                </a: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82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Brute force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heaviest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lightest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				</a:t>
                </a: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21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Brute force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heaviest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lightest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	</a:t>
                </a:r>
                <a:r>
                  <a:rPr lang="en-US" sz="3200" dirty="0">
                    <a:solidFill>
                      <a:srgbClr val="3A3A82"/>
                    </a:solidFill>
                  </a:rPr>
                  <a:t> 			</a:t>
                </a:r>
                <a:r>
                  <a:rPr lang="en-US" sz="2000" dirty="0">
                    <a:solidFill>
                      <a:srgbClr val="3A3A82"/>
                    </a:solidFill>
                  </a:rPr>
                  <a:t>Total number of comparisons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.</a:t>
                </a:r>
                <a:endParaRPr sz="2000"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72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Brute force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heaviest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" sz="2000" dirty="0">
                    <a:solidFill>
                      <a:srgbClr val="3A3A82"/>
                    </a:solidFill>
                  </a:rPr>
                  <a:t>Find the lightest item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sz="200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" sz="2000" dirty="0">
                    <a:solidFill>
                      <a:srgbClr val="3A3A82"/>
                    </a:solidFill>
                  </a:rPr>
                  <a:t>. 			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	</a:t>
                </a:r>
                <a:r>
                  <a:rPr lang="en-US" sz="3200" dirty="0">
                    <a:solidFill>
                      <a:srgbClr val="3A3A82"/>
                    </a:solidFill>
                  </a:rPr>
                  <a:t> 	</a:t>
                </a:r>
                <a:r>
                  <a:rPr lang="en-US" sz="2000" dirty="0">
                    <a:solidFill>
                      <a:srgbClr val="3A3A82"/>
                    </a:solidFill>
                  </a:rPr>
                  <a:t>Total number of comparisons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. You may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. </a:t>
                </a:r>
                <a:endParaRPr sz="2000"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5B509E-5077-3450-CD5D-D02F70094206}"/>
              </a:ext>
            </a:extLst>
          </p:cNvPr>
          <p:cNvSpPr txBox="1"/>
          <p:nvPr/>
        </p:nvSpPr>
        <p:spPr>
          <a:xfrm>
            <a:off x="2178089" y="3944966"/>
            <a:ext cx="4402079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839B4-1DAD-C2A9-0D32-67AFEA79021A}"/>
              </a:ext>
            </a:extLst>
          </p:cNvPr>
          <p:cNvSpPr txBox="1"/>
          <p:nvPr/>
        </p:nvSpPr>
        <p:spPr>
          <a:xfrm>
            <a:off x="3214316" y="3993219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200" b="1" dirty="0">
                <a:solidFill>
                  <a:schemeClr val="bg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024594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		Faster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3A3A82"/>
                    </a:solidFill>
                  </a:rPr>
                  <a:t>etc</a:t>
                </a:r>
                <a:r>
                  <a:rPr lang="en-US" sz="2000" dirty="0">
                    <a:solidFill>
                      <a:srgbClr val="3A3A82"/>
                    </a:solidFill>
                  </a:rPr>
                  <a:t> (like round 1 of knock-out tournament). </a:t>
                </a:r>
                <a:endParaRPr lang="en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8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		Faster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3A3A82"/>
                    </a:solidFill>
                  </a:rPr>
                  <a:t>etc</a:t>
                </a:r>
                <a:r>
                  <a:rPr lang="en-US" sz="2000" dirty="0">
                    <a:solidFill>
                      <a:srgbClr val="3A3A82"/>
                    </a:solidFill>
                  </a:rPr>
                  <a:t> (like round 1 of knock-out tournament). </a:t>
                </a:r>
                <a:endParaRPr lang="en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444500" indent="-3429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Find heaviest among winners of round 1.</a:t>
                </a: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35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		Faster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3A3A82"/>
                    </a:solidFill>
                  </a:rPr>
                  <a:t>etc</a:t>
                </a:r>
                <a:r>
                  <a:rPr lang="en-US" sz="2000" dirty="0">
                    <a:solidFill>
                      <a:srgbClr val="3A3A82"/>
                    </a:solidFill>
                  </a:rPr>
                  <a:t> (like round 1 of knock-out tournament). </a:t>
                </a:r>
                <a:endParaRPr lang="en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444500" indent="-3429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Find heaviest among winners of round 1.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2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			Faster 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3A3A82"/>
                    </a:solidFill>
                  </a:rPr>
                  <a:t>etc</a:t>
                </a:r>
                <a:r>
                  <a:rPr lang="en-US" sz="2000" dirty="0">
                    <a:solidFill>
                      <a:srgbClr val="3A3A82"/>
                    </a:solidFill>
                  </a:rPr>
                  <a:t> (like round 1 of knock-out tournament). </a:t>
                </a:r>
                <a:endParaRPr lang="en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444500" indent="-3429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Find heaviest among winners of round 1.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444500" indent="-3429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Find lightest among losers of round 1.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7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82"/>
                </a:solidFill>
              </a:rPr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25544" cy="494032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 err="1">
                <a:solidFill>
                  <a:srgbClr val="FF0000"/>
                </a:solidFill>
              </a:rPr>
              <a:t>Homeworks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3A3A82"/>
                </a:solidFill>
              </a:rPr>
              <a:t>20%</a:t>
            </a:r>
          </a:p>
          <a:p>
            <a:pPr lvl="1"/>
            <a:r>
              <a:rPr lang="en-US" sz="2200" dirty="0">
                <a:solidFill>
                  <a:srgbClr val="3A3A82"/>
                </a:solidFill>
              </a:rPr>
              <a:t>There will be given 4 </a:t>
            </a:r>
            <a:r>
              <a:rPr lang="en-US" sz="2200" dirty="0" err="1">
                <a:solidFill>
                  <a:srgbClr val="3A3A82"/>
                </a:solidFill>
              </a:rPr>
              <a:t>Homeworks</a:t>
            </a:r>
            <a:r>
              <a:rPr lang="en-US" sz="2200" dirty="0">
                <a:solidFill>
                  <a:srgbClr val="3A3A82"/>
                </a:solidFill>
              </a:rPr>
              <a:t> to solve (</a:t>
            </a:r>
            <a:r>
              <a:rPr lang="en-US" sz="2200" dirty="0">
                <a:solidFill>
                  <a:srgbClr val="FF0000"/>
                </a:solidFill>
              </a:rPr>
              <a:t>+5% bonus</a:t>
            </a:r>
            <a:r>
              <a:rPr lang="en-US" sz="2200" dirty="0">
                <a:solidFill>
                  <a:srgbClr val="3A3A82"/>
                </a:solidFill>
              </a:rPr>
              <a:t> for Homework 5).</a:t>
            </a:r>
          </a:p>
          <a:p>
            <a:r>
              <a:rPr lang="en-US" sz="2200" dirty="0">
                <a:solidFill>
                  <a:srgbClr val="FF0000"/>
                </a:solidFill>
              </a:rPr>
              <a:t>Midterms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3A3A82"/>
                </a:solidFill>
              </a:rPr>
              <a:t>20+20+20%</a:t>
            </a:r>
          </a:p>
          <a:p>
            <a:pPr lvl="1"/>
            <a:r>
              <a:rPr lang="en-US" sz="2200" dirty="0">
                <a:solidFill>
                  <a:srgbClr val="3A3A82"/>
                </a:solidFill>
              </a:rPr>
              <a:t>There will be given 3 midterms, on Tuesdays of week 4,6 and 9. Each midterm will contain topics from previous weeks.</a:t>
            </a:r>
            <a:endParaRPr lang="en-US" sz="2200" b="1" dirty="0">
              <a:solidFill>
                <a:srgbClr val="3A3A82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Final </a:t>
            </a:r>
            <a:r>
              <a:rPr lang="en-US" sz="2200" dirty="0"/>
              <a:t>: </a:t>
            </a:r>
            <a:r>
              <a:rPr lang="en-US" sz="2200" dirty="0">
                <a:solidFill>
                  <a:srgbClr val="3A3A82"/>
                </a:solidFill>
              </a:rPr>
              <a:t>20%</a:t>
            </a:r>
          </a:p>
          <a:p>
            <a:pPr lvl="1"/>
            <a:r>
              <a:rPr lang="en-US" sz="2200" dirty="0">
                <a:solidFill>
                  <a:srgbClr val="3A3A82"/>
                </a:solidFill>
              </a:rPr>
              <a:t>Material from all weeks (except last week).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+1% </a:t>
            </a:r>
            <a:r>
              <a:rPr lang="en-US" sz="2200" dirty="0">
                <a:solidFill>
                  <a:srgbClr val="3A3A82"/>
                </a:solidFill>
              </a:rPr>
              <a:t>for </a:t>
            </a:r>
            <a:r>
              <a:rPr lang="en-SG" sz="1800" b="0" i="0" u="none" strike="noStrike" dirty="0">
                <a:solidFill>
                  <a:srgbClr val="3A3A82"/>
                </a:solidFill>
                <a:effectLst/>
                <a:latin typeface="Arial" panose="020B0604020202020204" pitchFamily="34" charset="0"/>
              </a:rPr>
              <a:t>Course Evaluation</a:t>
            </a:r>
            <a:endParaRPr lang="en-US" sz="2200" dirty="0">
              <a:solidFill>
                <a:srgbClr val="3A3A82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3A3A82"/>
              </a:solidFill>
            </a:endParaRPr>
          </a:p>
          <a:p>
            <a:pPr marL="457200" lvl="1" indent="0">
              <a:buNone/>
            </a:pPr>
            <a:endParaRPr lang="en-US" sz="2200" dirty="0">
              <a:solidFill>
                <a:srgbClr val="3A3A82"/>
              </a:solidFill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CF3711B-0438-45DB-9858-410CCB85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8370" y="6308725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Design and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0175303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92674" y="611712"/>
            <a:ext cx="8748929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		</a:t>
            </a:r>
            <a:r>
              <a:rPr lang="en">
                <a:solidFill>
                  <a:srgbClr val="3A3A82"/>
                </a:solidFill>
              </a:rPr>
              <a:t>			Faster </a:t>
            </a:r>
            <a:r>
              <a:rPr lang="en" dirty="0">
                <a:solidFill>
                  <a:srgbClr val="3A3A82"/>
                </a:solidFill>
              </a:rPr>
              <a:t>approach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FA3A465F-4345-4913-BF4D-54D3C5DE3384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/>
              <a:p>
                <a:pPr indent="-3556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3A3A8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3A3A82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3A3A82"/>
                    </a:solidFill>
                  </a:rPr>
                  <a:t>etc</a:t>
                </a:r>
                <a:r>
                  <a:rPr lang="en-US" sz="2000" dirty="0">
                    <a:solidFill>
                      <a:srgbClr val="3A3A82"/>
                    </a:solidFill>
                  </a:rPr>
                  <a:t> (like round 1 of knock-out tournament). </a:t>
                </a:r>
                <a:endParaRPr lang="en" sz="20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r>
                  <a:rPr lang="en-US" sz="2000" dirty="0">
                    <a:solidFill>
                      <a:srgbClr val="3A3A82"/>
                    </a:solidFill>
                  </a:rPr>
                  <a:t>Total number of comparisons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3A3A8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444500" indent="-3429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Find heaviest among winners of round 1.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101600" indent="0">
                  <a:lnSpc>
                    <a:spcPct val="115000"/>
                  </a:lnSpc>
                  <a:buClr>
                    <a:schemeClr val="dk1"/>
                  </a:buClr>
                  <a:buSzPts val="2000"/>
                  <a:buNone/>
                </a:pPr>
                <a:endParaRPr lang="en-US" sz="2000" dirty="0">
                  <a:solidFill>
                    <a:srgbClr val="3A3A82"/>
                  </a:solidFill>
                </a:endParaRPr>
              </a:p>
              <a:p>
                <a:pPr marL="444500" indent="-342900">
                  <a:lnSpc>
                    <a:spcPct val="115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rgbClr val="3A3A82"/>
                    </a:solidFill>
                  </a:rPr>
                  <a:t>Find lightest among losers of round 1.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200" dirty="0">
                  <a:solidFill>
                    <a:srgbClr val="3A3A82"/>
                  </a:solidFill>
                </a:endParaRPr>
              </a:p>
              <a:p>
                <a:pPr marL="0" indent="0"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5" name="Google Shape;65;p14">
                <a:extLst>
                  <a:ext uri="{FF2B5EF4-FFF2-40B4-BE49-F238E27FC236}">
                    <a16:creationId xmlns:a16="http://schemas.microsoft.com/office/drawing/2014/main" id="{E4EF7E3F-B739-B3C1-2A37-8A0CF158204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2674" y="1672975"/>
                <a:ext cx="8520600" cy="3416400"/>
              </a:xfrm>
              <a:prstGeom prst="rect">
                <a:avLst/>
              </a:prstGeom>
              <a:blipFill>
                <a:blip r:embed="rId5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What are Measuring Scales? - Answered ...">
            <a:extLst>
              <a:ext uri="{FF2B5EF4-FFF2-40B4-BE49-F238E27FC236}">
                <a16:creationId xmlns:a16="http://schemas.microsoft.com/office/drawing/2014/main" id="{9401ABDE-D745-CF80-D9D7-B484E72E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4823763"/>
            <a:ext cx="2054565" cy="13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\documentclass{article}&#10;\usepackage{amsmath}&#10;\pagestyle{empty}&#10;\begin{document}&#10;&#10;$x_i$&#10;&#10;&#10;\end{document}" title="IguanaTex Bitmap Display">
            <a:extLst>
              <a:ext uri="{FF2B5EF4-FFF2-40B4-BE49-F238E27FC236}">
                <a16:creationId xmlns:a16="http://schemas.microsoft.com/office/drawing/2014/main" id="{AAB71B45-6CC9-BC8B-87C0-74444DA0D2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91597" y="5462518"/>
            <a:ext cx="458347" cy="34376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x_j$&#10;&#10;&#10;\end{document}" title="IguanaTex Bitmap Display">
            <a:extLst>
              <a:ext uri="{FF2B5EF4-FFF2-40B4-BE49-F238E27FC236}">
                <a16:creationId xmlns:a16="http://schemas.microsoft.com/office/drawing/2014/main" id="{DF22629A-4271-84B8-C0D4-0FF2A6D6BC9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07026" y="5464049"/>
            <a:ext cx="493070" cy="423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5D5B44-47C4-83AC-736F-2A8A7A66B263}"/>
              </a:ext>
            </a:extLst>
          </p:cNvPr>
          <p:cNvSpPr txBox="1"/>
          <p:nvPr/>
        </p:nvSpPr>
        <p:spPr>
          <a:xfrm>
            <a:off x="2232044" y="3973712"/>
            <a:ext cx="4679911" cy="7554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5A77AB-62B5-DA3E-612F-463A62919A04}"/>
                  </a:ext>
                </a:extLst>
              </p:cNvPr>
              <p:cNvSpPr txBox="1"/>
              <p:nvPr/>
            </p:nvSpPr>
            <p:spPr>
              <a:xfrm>
                <a:off x="3035747" y="4039401"/>
                <a:ext cx="4572000" cy="62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2400" b="1" dirty="0">
                    <a:solidFill>
                      <a:schemeClr val="bg1"/>
                    </a:solidFill>
                  </a:rPr>
                  <a:t># comparisons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SG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SG" sz="2400" b="1" dirty="0">
                    <a:solidFill>
                      <a:schemeClr val="bg1"/>
                    </a:solidFill>
                  </a:rPr>
                  <a:t> - 2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5A77AB-62B5-DA3E-612F-463A6291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747" y="4039401"/>
                <a:ext cx="4572000" cy="624082"/>
              </a:xfrm>
              <a:prstGeom prst="rect">
                <a:avLst/>
              </a:prstGeom>
              <a:blipFill>
                <a:blip r:embed="rId9"/>
                <a:stretch>
                  <a:fillRect l="-213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6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xfrm>
            <a:off x="2435775" y="729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Letter Grades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Not</a:t>
            </a:r>
            <a:r>
              <a:rPr lang="en" dirty="0">
                <a:solidFill>
                  <a:srgbClr val="3A3A82"/>
                </a:solidFill>
              </a:rPr>
              <a:t> a straight scale nor straight curve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  <a:p>
            <a:r>
              <a:rPr lang="en" dirty="0">
                <a:solidFill>
                  <a:srgbClr val="3A3A82"/>
                </a:solidFill>
              </a:rPr>
              <a:t>90% and up guaranteed some sort of A or A-</a:t>
            </a:r>
            <a:endParaRPr dirty="0">
              <a:solidFill>
                <a:srgbClr val="3A3A82"/>
              </a:solidFill>
            </a:endParaRPr>
          </a:p>
          <a:p>
            <a:r>
              <a:rPr lang="en" dirty="0">
                <a:solidFill>
                  <a:srgbClr val="3A3A82"/>
                </a:solidFill>
              </a:rPr>
              <a:t>80% and up guaranteed at least B-</a:t>
            </a:r>
            <a:endParaRPr dirty="0">
              <a:solidFill>
                <a:srgbClr val="3A3A82"/>
              </a:solidFill>
            </a:endParaRPr>
          </a:p>
          <a:p>
            <a:r>
              <a:rPr lang="en" dirty="0">
                <a:solidFill>
                  <a:srgbClr val="3A3A82"/>
                </a:solidFill>
              </a:rPr>
              <a:t>70% and up guaranteed at least C- 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3238-86CE-4569-855F-E56CE4DA6F2A}"/>
              </a:ext>
            </a:extLst>
          </p:cNvPr>
          <p:cNvSpPr txBox="1">
            <a:spLocks/>
          </p:cNvSpPr>
          <p:nvPr/>
        </p:nvSpPr>
        <p:spPr>
          <a:xfrm>
            <a:off x="3124200" y="6370638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1292775" y="816500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Submitting Assignments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311700" y="17208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FF0000"/>
                </a:solidFill>
              </a:rPr>
              <a:t>Written</a:t>
            </a:r>
            <a:r>
              <a:rPr lang="en" dirty="0">
                <a:solidFill>
                  <a:srgbClr val="3A3A82"/>
                </a:solidFill>
              </a:rPr>
              <a:t> assignments in </a:t>
            </a:r>
            <a:r>
              <a:rPr lang="en" dirty="0">
                <a:solidFill>
                  <a:srgbClr val="FF0000"/>
                </a:solidFill>
              </a:rPr>
              <a:t>Gradescope</a:t>
            </a:r>
            <a:endParaRPr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Must be legible</a:t>
            </a:r>
            <a:endParaRPr dirty="0">
              <a:solidFill>
                <a:srgbClr val="3A3A82"/>
              </a:solidFill>
            </a:endParaRPr>
          </a:p>
          <a:p>
            <a:pPr lvl="2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If you have messy handwriting, </a:t>
            </a:r>
            <a:r>
              <a:rPr lang="en" dirty="0">
                <a:solidFill>
                  <a:srgbClr val="FF0000"/>
                </a:solidFill>
              </a:rPr>
              <a:t>type</a:t>
            </a:r>
            <a:r>
              <a:rPr lang="en" dirty="0">
                <a:solidFill>
                  <a:srgbClr val="3A3A82"/>
                </a:solidFill>
              </a:rPr>
              <a:t> your homework!</a:t>
            </a:r>
          </a:p>
          <a:p>
            <a:pPr lvl="2">
              <a:spcBef>
                <a:spcPts val="0"/>
              </a:spcBef>
            </a:pPr>
            <a:r>
              <a:rPr lang="en" dirty="0">
                <a:solidFill>
                  <a:srgbClr val="FF0000"/>
                </a:solidFill>
              </a:rPr>
              <a:t>Bonus</a:t>
            </a:r>
            <a:r>
              <a:rPr lang="en" dirty="0">
                <a:solidFill>
                  <a:srgbClr val="3A3A82"/>
                </a:solidFill>
              </a:rPr>
              <a:t> 5% for </a:t>
            </a:r>
            <a:r>
              <a:rPr lang="en" dirty="0">
                <a:solidFill>
                  <a:srgbClr val="FF0000"/>
                </a:solidFill>
              </a:rPr>
              <a:t>Homework 5</a:t>
            </a:r>
            <a:r>
              <a:rPr lang="en" dirty="0">
                <a:solidFill>
                  <a:srgbClr val="3A3A82"/>
                </a:solidFill>
              </a:rPr>
              <a:t>!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Must be </a:t>
            </a:r>
            <a:r>
              <a:rPr lang="en" dirty="0">
                <a:solidFill>
                  <a:srgbClr val="FF0000"/>
                </a:solidFill>
              </a:rPr>
              <a:t>on-time. </a:t>
            </a: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FF0000"/>
                </a:solidFill>
              </a:rPr>
              <a:t>Deadline: Fridays 23:59pm </a:t>
            </a:r>
            <a:r>
              <a:rPr lang="en" dirty="0">
                <a:solidFill>
                  <a:srgbClr val="3A3A82"/>
                </a:solidFill>
              </a:rPr>
              <a:t>(see syllabus)</a:t>
            </a:r>
            <a:br>
              <a:rPr lang="en" dirty="0">
                <a:solidFill>
                  <a:srgbClr val="3A3A82"/>
                </a:solidFill>
              </a:rPr>
            </a:br>
            <a:endParaRPr dirty="0">
              <a:solidFill>
                <a:srgbClr val="3A3A82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Programming</a:t>
            </a:r>
            <a:r>
              <a:rPr lang="en-SG" dirty="0">
                <a:solidFill>
                  <a:srgbClr val="3A3A82"/>
                </a:solidFill>
              </a:rPr>
              <a:t> assignments </a:t>
            </a:r>
            <a:r>
              <a:rPr lang="en-SG" dirty="0">
                <a:solidFill>
                  <a:srgbClr val="FF0000"/>
                </a:solidFill>
              </a:rPr>
              <a:t>optional</a:t>
            </a:r>
            <a:r>
              <a:rPr lang="en-SG" dirty="0">
                <a:solidFill>
                  <a:srgbClr val="3A3A82"/>
                </a:solidFill>
              </a:rPr>
              <a:t> in </a:t>
            </a:r>
            <a:r>
              <a:rPr lang="en-SG" dirty="0" err="1">
                <a:solidFill>
                  <a:srgbClr val="FF0000"/>
                </a:solidFill>
              </a:rPr>
              <a:t>Gradescope</a:t>
            </a:r>
            <a:endParaRPr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-SG" dirty="0">
                <a:solidFill>
                  <a:srgbClr val="3A3A82"/>
                </a:solidFill>
              </a:rPr>
              <a:t>Code must be in python and need to pass test cases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F1EA2-4FBC-4829-AE46-47A20ED6598F}"/>
              </a:ext>
            </a:extLst>
          </p:cNvPr>
          <p:cNvSpPr txBox="1">
            <a:spLocks/>
          </p:cNvSpPr>
          <p:nvPr/>
        </p:nvSpPr>
        <p:spPr>
          <a:xfrm>
            <a:off x="3124200" y="6370638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>
            <a:spLocks noGrp="1"/>
          </p:cNvSpPr>
          <p:nvPr>
            <p:ph type="title"/>
          </p:nvPr>
        </p:nvSpPr>
        <p:spPr>
          <a:xfrm>
            <a:off x="1854751" y="66886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Exam Dates and Rules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454575" y="2419300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The exams are held on the </a:t>
            </a:r>
            <a:r>
              <a:rPr lang="en" dirty="0">
                <a:solidFill>
                  <a:srgbClr val="FF0000"/>
                </a:solidFill>
              </a:rPr>
              <a:t>days listed (syllabus)</a:t>
            </a:r>
            <a:endParaRPr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See policy in syllabus, </a:t>
            </a:r>
            <a:r>
              <a:rPr lang="en" b="1" dirty="0">
                <a:solidFill>
                  <a:srgbClr val="3A3A82"/>
                </a:solidFill>
              </a:rPr>
              <a:t>no</a:t>
            </a:r>
            <a:r>
              <a:rPr lang="en" dirty="0">
                <a:solidFill>
                  <a:srgbClr val="3A3A82"/>
                </a:solidFill>
              </a:rPr>
              <a:t> makeup exams</a:t>
            </a:r>
            <a:endParaRPr dirty="0">
              <a:solidFill>
                <a:srgbClr val="3A3A82"/>
              </a:solidFill>
            </a:endParaRPr>
          </a:p>
          <a:p>
            <a:r>
              <a:rPr lang="en" dirty="0">
                <a:solidFill>
                  <a:srgbClr val="3A3A82"/>
                </a:solidFill>
              </a:rPr>
              <a:t>Exams will not be excused for reasons within your control.</a:t>
            </a:r>
          </a:p>
          <a:p>
            <a:r>
              <a:rPr lang="en" dirty="0">
                <a:solidFill>
                  <a:srgbClr val="3A3A82"/>
                </a:solidFill>
              </a:rPr>
              <a:t>If there is a valid reason (needs approval from instructor) for missing an exam, the grade will be </a:t>
            </a:r>
            <a:r>
              <a:rPr lang="en" b="1" dirty="0">
                <a:solidFill>
                  <a:srgbClr val="3A3A82"/>
                </a:solidFill>
              </a:rPr>
              <a:t>split equally </a:t>
            </a:r>
            <a:r>
              <a:rPr lang="en" dirty="0">
                <a:solidFill>
                  <a:srgbClr val="3A3A82"/>
                </a:solidFill>
              </a:rPr>
              <a:t>among the other components.</a:t>
            </a:r>
          </a:p>
          <a:p>
            <a:pPr marL="76200" indent="0">
              <a:buNone/>
            </a:pPr>
            <a:br>
              <a:rPr lang="en" dirty="0">
                <a:solidFill>
                  <a:srgbClr val="3A3A82"/>
                </a:solidFill>
              </a:rPr>
            </a:br>
            <a:endParaRPr lang="en" dirty="0">
              <a:solidFill>
                <a:srgbClr val="3A3A8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>
            <a:spLocks noGrp="1"/>
          </p:cNvSpPr>
          <p:nvPr>
            <p:ph type="title"/>
          </p:nvPr>
        </p:nvSpPr>
        <p:spPr>
          <a:xfrm>
            <a:off x="1226100" y="687913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Academic Integrity Policy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" dirty="0">
                <a:solidFill>
                  <a:srgbClr val="3A3A82"/>
                </a:solidFill>
              </a:rPr>
              <a:t>If you </a:t>
            </a:r>
            <a:r>
              <a:rPr lang="en" dirty="0">
                <a:solidFill>
                  <a:srgbClr val="FF0000"/>
                </a:solidFill>
              </a:rPr>
              <a:t>need help</a:t>
            </a:r>
            <a:r>
              <a:rPr lang="en" dirty="0">
                <a:solidFill>
                  <a:srgbClr val="3A3A82"/>
                </a:solidFill>
              </a:rPr>
              <a:t>, see: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-SG" dirty="0">
                <a:solidFill>
                  <a:srgbClr val="3A3A82"/>
                </a:solidFill>
              </a:rPr>
              <a:t>Ioannis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-SG" dirty="0">
                <a:solidFill>
                  <a:srgbClr val="3A3A82"/>
                </a:solidFill>
              </a:rPr>
              <a:t>TAs</a:t>
            </a:r>
            <a:endParaRPr dirty="0">
              <a:solidFill>
                <a:srgbClr val="3A3A82"/>
              </a:solidFill>
            </a:endParaRPr>
          </a:p>
          <a:p>
            <a:pPr indent="-342900">
              <a:lnSpc>
                <a:spcPct val="115000"/>
              </a:lnSpc>
              <a:buClr>
                <a:schemeClr val="dk2"/>
              </a:buClr>
              <a:buSzPts val="1800"/>
            </a:pPr>
            <a:r>
              <a:rPr lang="en" dirty="0">
                <a:solidFill>
                  <a:srgbClr val="FF0000"/>
                </a:solidFill>
              </a:rPr>
              <a:t>Plagiarism</a:t>
            </a:r>
            <a:r>
              <a:rPr lang="en" dirty="0">
                <a:solidFill>
                  <a:srgbClr val="3A3A82"/>
                </a:solidFill>
              </a:rPr>
              <a:t> risks an </a:t>
            </a:r>
            <a:r>
              <a:rPr lang="en" dirty="0">
                <a:solidFill>
                  <a:srgbClr val="FF0000"/>
                </a:solidFill>
              </a:rPr>
              <a:t>F</a:t>
            </a:r>
            <a:r>
              <a:rPr lang="en" dirty="0">
                <a:solidFill>
                  <a:srgbClr val="3A3A82"/>
                </a:solidFill>
              </a:rPr>
              <a:t> in the class and more.</a:t>
            </a:r>
            <a:endParaRPr dirty="0">
              <a:solidFill>
                <a:srgbClr val="3A3A82"/>
              </a:solidFill>
            </a:endParaRPr>
          </a:p>
          <a:p>
            <a:r>
              <a:rPr lang="en" dirty="0">
                <a:solidFill>
                  <a:srgbClr val="3A3A82"/>
                </a:solidFill>
              </a:rPr>
              <a:t>The following are examples of </a:t>
            </a:r>
            <a:r>
              <a:rPr lang="en" b="1" dirty="0">
                <a:solidFill>
                  <a:srgbClr val="FF0000"/>
                </a:solidFill>
              </a:rPr>
              <a:t>not okay</a:t>
            </a:r>
            <a:r>
              <a:rPr lang="en" b="1" dirty="0">
                <a:solidFill>
                  <a:srgbClr val="3A3A82"/>
                </a:solidFill>
              </a:rPr>
              <a:t>: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Chegg				GeeksForGeeks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CourseHero			Quora</a:t>
            </a:r>
            <a:endParaRPr dirty="0">
              <a:solidFill>
                <a:srgbClr val="3A3A82"/>
              </a:solidFill>
            </a:endParaRP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StackOverflow		Github (generally)</a:t>
            </a:r>
          </a:p>
          <a:p>
            <a:pPr lvl="1">
              <a:spcBef>
                <a:spcPts val="0"/>
              </a:spcBef>
            </a:pPr>
            <a:r>
              <a:rPr lang="en" dirty="0">
                <a:solidFill>
                  <a:srgbClr val="3A3A82"/>
                </a:solidFill>
              </a:rPr>
              <a:t>Chatgpt or related platform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6435D20-9939-4CE3-BD5C-B21184E75C97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>
            <a:spLocks noGrp="1"/>
          </p:cNvSpPr>
          <p:nvPr>
            <p:ph type="title"/>
          </p:nvPr>
        </p:nvSpPr>
        <p:spPr>
          <a:xfrm>
            <a:off x="787950" y="649812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/>
            <a:r>
              <a:rPr lang="en" dirty="0">
                <a:solidFill>
                  <a:srgbClr val="3A3A82"/>
                </a:solidFill>
              </a:rPr>
              <a:t>Collaboration with classmates</a:t>
            </a:r>
            <a:endParaRPr dirty="0">
              <a:solidFill>
                <a:srgbClr val="3A3A82"/>
              </a:solidFill>
            </a:endParaRPr>
          </a:p>
        </p:txBody>
      </p:sp>
      <p:sp>
        <p:nvSpPr>
          <p:cNvPr id="219" name="Google Shape;219;p44"/>
          <p:cNvSpPr txBox="1">
            <a:spLocks noGrp="1"/>
          </p:cNvSpPr>
          <p:nvPr>
            <p:ph type="body" idx="1"/>
          </p:nvPr>
        </p:nvSpPr>
        <p:spPr>
          <a:xfrm>
            <a:off x="483151" y="2119262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" sz="1800" dirty="0">
                <a:solidFill>
                  <a:srgbClr val="3A3A82"/>
                </a:solidFill>
              </a:rPr>
              <a:t>You can discuss some things freely with others:</a:t>
            </a:r>
            <a:endParaRPr sz="1800"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3A3A82"/>
                </a:solidFill>
              </a:rPr>
              <a:t>What a problem is asking</a:t>
            </a:r>
            <a:endParaRPr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3A3A82"/>
                </a:solidFill>
              </a:rPr>
              <a:t>How to do a non-homework or non-exam problem</a:t>
            </a:r>
            <a:endParaRPr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3A3A82"/>
                </a:solidFill>
              </a:rPr>
              <a:t>How something from lecture worked</a:t>
            </a:r>
            <a:endParaRPr dirty="0">
              <a:solidFill>
                <a:srgbClr val="3A3A82"/>
              </a:solidFill>
            </a:endParaRPr>
          </a:p>
          <a:p>
            <a:pPr indent="-342900"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" sz="1800" dirty="0">
                <a:solidFill>
                  <a:srgbClr val="3A3A82"/>
                </a:solidFill>
              </a:rPr>
              <a:t>You should </a:t>
            </a:r>
            <a:r>
              <a:rPr lang="en" sz="1800" b="1" dirty="0">
                <a:solidFill>
                  <a:srgbClr val="3A3A82"/>
                </a:solidFill>
              </a:rPr>
              <a:t>never</a:t>
            </a:r>
            <a:r>
              <a:rPr lang="en" sz="1800" dirty="0">
                <a:solidFill>
                  <a:srgbClr val="3A3A82"/>
                </a:solidFill>
              </a:rPr>
              <a:t>:</a:t>
            </a:r>
            <a:endParaRPr sz="1800"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FF0000"/>
                </a:solidFill>
              </a:rPr>
              <a:t>Show</a:t>
            </a:r>
            <a:r>
              <a:rPr lang="en" sz="1800" dirty="0">
                <a:solidFill>
                  <a:srgbClr val="3A3A82"/>
                </a:solidFill>
              </a:rPr>
              <a:t> your homework assignment to someone else</a:t>
            </a:r>
            <a:endParaRPr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3A3A82"/>
                </a:solidFill>
              </a:rPr>
              <a:t>Write your solutions from notes taken </a:t>
            </a:r>
            <a:r>
              <a:rPr lang="en" sz="1800" dirty="0">
                <a:solidFill>
                  <a:srgbClr val="FF0000"/>
                </a:solidFill>
              </a:rPr>
              <a:t>outside</a:t>
            </a:r>
            <a:r>
              <a:rPr lang="en" sz="1800" dirty="0">
                <a:solidFill>
                  <a:srgbClr val="3A3A82"/>
                </a:solidFill>
              </a:rPr>
              <a:t> lecture</a:t>
            </a:r>
            <a:r>
              <a:rPr lang="en" dirty="0">
                <a:solidFill>
                  <a:srgbClr val="3A3A82"/>
                </a:solidFill>
              </a:rPr>
              <a:t> / discussion</a:t>
            </a:r>
            <a:endParaRPr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3A3A82"/>
                </a:solidFill>
              </a:rPr>
              <a:t>Seek homework solutions from </a:t>
            </a:r>
            <a:r>
              <a:rPr lang="en" sz="1800" dirty="0">
                <a:solidFill>
                  <a:srgbClr val="FF0000"/>
                </a:solidFill>
              </a:rPr>
              <a:t>outside</a:t>
            </a:r>
            <a:r>
              <a:rPr lang="en" sz="1800" dirty="0">
                <a:solidFill>
                  <a:srgbClr val="3A3A82"/>
                </a:solidFill>
              </a:rPr>
              <a:t> sources -- especially online!</a:t>
            </a:r>
            <a:endParaRPr dirty="0">
              <a:solidFill>
                <a:srgbClr val="3A3A82"/>
              </a:solidFill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z="1800" dirty="0">
                <a:solidFill>
                  <a:srgbClr val="3A3A82"/>
                </a:solidFill>
              </a:rPr>
              <a:t>Tell a student specifically how to solve a homework problem</a:t>
            </a:r>
            <a:endParaRPr dirty="0">
              <a:solidFill>
                <a:srgbClr val="3A3A82"/>
              </a:solidFill>
            </a:endParaRPr>
          </a:p>
          <a:p>
            <a:pPr indent="-342900"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en" sz="1800" dirty="0">
                <a:solidFill>
                  <a:srgbClr val="3A3A82"/>
                </a:solidFill>
              </a:rPr>
              <a:t>Penalty for academic </a:t>
            </a:r>
            <a:r>
              <a:rPr lang="en" sz="1800" dirty="0">
                <a:solidFill>
                  <a:srgbClr val="FF0000"/>
                </a:solidFill>
              </a:rPr>
              <a:t>dishonesty</a:t>
            </a:r>
            <a:r>
              <a:rPr lang="en" sz="1800" dirty="0">
                <a:solidFill>
                  <a:srgbClr val="3A3A82"/>
                </a:solidFill>
              </a:rPr>
              <a:t>:  </a:t>
            </a:r>
            <a:r>
              <a:rPr lang="en" sz="1800" dirty="0">
                <a:solidFill>
                  <a:srgbClr val="FF0000"/>
                </a:solidFill>
              </a:rPr>
              <a:t>F</a:t>
            </a:r>
            <a:r>
              <a:rPr lang="en" sz="1800" dirty="0">
                <a:solidFill>
                  <a:srgbClr val="3A3A82"/>
                </a:solidFill>
              </a:rPr>
              <a:t> in the course.</a:t>
            </a:r>
            <a:endParaRPr sz="1800" dirty="0">
              <a:solidFill>
                <a:srgbClr val="3A3A82"/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A6FEEE6-CE91-48E7-B388-9BE72C907B03}"/>
              </a:ext>
            </a:extLst>
          </p:cNvPr>
          <p:cNvSpPr txBox="1">
            <a:spLocks/>
          </p:cNvSpPr>
          <p:nvPr/>
        </p:nvSpPr>
        <p:spPr>
          <a:xfrm>
            <a:off x="3124200" y="6380162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0070C0"/>
                </a:solidFill>
              </a:rPr>
              <a:t>Design and Analysis of Algorithms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85.152"/>
  <p:tag name="LATEXADDIN" val="\documentclass{article}&#10;\usepackage{amsmath}&#10;\pagestyle{empty}&#10;\begin{document}&#10;&#10;This gives $2n-2$ queries where $n$ is the group size.&#10;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98.838"/>
  <p:tag name="LATEXADDIN" val="\documentclass{article}&#10;\usepackage{amsmath}&#10;\pagestyle{empty}&#10;\begin{document}&#10;&#10;Total queries are $2n-2 + n-1 = 3n-3$ which gives $\Theta(n)$ .&#10;&#10;&#10;\end{document}"/>
  <p:tag name="IGUANATEXSIZE" val="20"/>
  <p:tag name="IGUANATEXCURSOR" val="11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85.152"/>
  <p:tag name="LATEXADDIN" val="\documentclass{article}&#10;\usepackage{amsmath}&#10;\pagestyle{empty}&#10;\begin{document}&#10;&#10;This gives $2n-2$ queries where $n$ is the group size.&#10;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85.152"/>
  <p:tag name="LATEXADDIN" val="\documentclass{article}&#10;\usepackage{amsmath}&#10;\pagestyle{empty}&#10;\begin{document}&#10;&#10;This gives $2n-2$ queries where $n$ is the group size.&#10;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8.98764"/>
  <p:tag name="LATEXADDIN" val="\documentclass{article}&#10;\usepackage{amsmath}&#10;\pagestyle{empty}&#10;\begin{document}&#10;&#10;$x_i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106.4867"/>
  <p:tag name="LATEXADDIN" val="\documentclass{article}&#10;\usepackage{amsmath}&#10;\pagestyle{empty}&#10;\begin{document}&#10;&#10;$x_j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56.918"/>
  <p:tag name="LATEXADDIN" val="\documentclass{article}&#10;\usepackage{amsmath}&#10;\pagestyle{empty}&#10;\begin{document}&#10;&#10;Total queries are $(2n-2) \cdot n$ which gives $\Theta(n^2)$ .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656.918"/>
  <p:tag name="LATEXADDIN" val="\documentclass{article}&#10;\usepackage{amsmath}&#10;\pagestyle{empty}&#10;\begin{document}&#10;&#10;Total queries are $(2n-2) \cdot n$ which gives $\Theta(n^2)$ .&#10;&#10;&#10;\end{document}"/>
  <p:tag name="IGUANATEXSIZE" val="20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85.152"/>
  <p:tag name="LATEXADDIN" val="\documentclass{article}&#10;\usepackage{amsmath}&#10;\pagestyle{empty}&#10;\begin{document}&#10;&#10;This gives $2n-2$ queries where $n$ is the group size.&#10;&#10;&#10;\end{document}"/>
  <p:tag name="IGUANATEXSIZE" val="20"/>
  <p:tag name="IGUANATEXCURSOR" val="10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76.378"/>
  <p:tag name="LATEXADDIN" val="\documentclass{article}&#10;\usepackage{amsmath}&#10;\pagestyle{empty}&#10;\begin{document}&#10;&#10;After $n-1$ &quot;iterates&quot; we have \textbf{one} member in the list.&#10;&#10;&#10;\end{document}"/>
  <p:tag name="IGUANATEXSIZE" val="20"/>
  <p:tag name="IGUANATEXCURSOR" val="124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76.378"/>
  <p:tag name="LATEXADDIN" val="\documentclass{article}&#10;\usepackage{amsmath}&#10;\pagestyle{empty}&#10;\begin{document}&#10;&#10;After $n-1$ &quot;iterates&quot; we have \textbf{one} member in the list.&#10;&#10;&#10;\end{document}"/>
  <p:tag name="IGUANATEXSIZE" val="20"/>
  <p:tag name="IGUANATEXCURSOR" val="124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976.378"/>
  <p:tag name="LATEXADDIN" val="\documentclass{article}&#10;\usepackage{amsmath}&#10;\pagestyle{empty}&#10;\begin{document}&#10;&#10;After $n-1$ &quot;iterates&quot; we have \textbf{one} member in the list.&#10;&#10;&#10;\end{document}"/>
  <p:tag name="IGUANATEXSIZE" val="20"/>
  <p:tag name="IGUANATEXCURSOR" val="124"/>
  <p:tag name="TRANSPARENCY" val="True"/>
  <p:tag name="LATEXENGINEID" val="0"/>
  <p:tag name="TEMPFOLDER" val="c:\testa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2471</Words>
  <Application>Microsoft Office PowerPoint</Application>
  <PresentationFormat>On-screen Show (4:3)</PresentationFormat>
  <Paragraphs>399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-apple-system</vt:lpstr>
      <vt:lpstr>Arial</vt:lpstr>
      <vt:lpstr>Calibri</vt:lpstr>
      <vt:lpstr>Cambria Math</vt:lpstr>
      <vt:lpstr>CMR12</vt:lpstr>
      <vt:lpstr>Helvetica Neue</vt:lpstr>
      <vt:lpstr>Office Theme</vt:lpstr>
      <vt:lpstr>       Lecture 1</vt:lpstr>
      <vt:lpstr>Course staff</vt:lpstr>
      <vt:lpstr>Course material</vt:lpstr>
      <vt:lpstr>Grading</vt:lpstr>
      <vt:lpstr>Letter Grades</vt:lpstr>
      <vt:lpstr>Submitting Assignments</vt:lpstr>
      <vt:lpstr>Exam Dates and Rules</vt:lpstr>
      <vt:lpstr>Academic Integrity Policy</vt:lpstr>
      <vt:lpstr>Collaboration with classmates</vt:lpstr>
      <vt:lpstr>To-Do This Week</vt:lpstr>
      <vt:lpstr>What is algorithm</vt:lpstr>
      <vt:lpstr>What is algorithm</vt:lpstr>
      <vt:lpstr>   Case study I: Finding a Celebrity</vt:lpstr>
      <vt:lpstr>             What is a celebrity? </vt:lpstr>
      <vt:lpstr>             What is a celebrity? </vt:lpstr>
      <vt:lpstr>              Brute force approach </vt:lpstr>
      <vt:lpstr>              Brute force approach </vt:lpstr>
      <vt:lpstr>              Brute force approach </vt:lpstr>
      <vt:lpstr>              Brute force approach </vt:lpstr>
      <vt:lpstr>              Brute force approach </vt:lpstr>
      <vt:lpstr>              Brute force approach </vt:lpstr>
      <vt:lpstr>                  Faster approach </vt:lpstr>
      <vt:lpstr>                  Faster approach </vt:lpstr>
      <vt:lpstr>                  Faster approach </vt:lpstr>
      <vt:lpstr>                  Faster approach </vt:lpstr>
      <vt:lpstr>                  Faster approach </vt:lpstr>
      <vt:lpstr>                  Faster approach </vt:lpstr>
      <vt:lpstr>Case study II: Finding the heaviest and lightest item</vt:lpstr>
      <vt:lpstr>Case study II: Finding the heaviest and lightest item</vt:lpstr>
      <vt:lpstr>   Brute force approach</vt:lpstr>
      <vt:lpstr>   Brute force approach</vt:lpstr>
      <vt:lpstr>   Brute force approach</vt:lpstr>
      <vt:lpstr>   Brute force approach</vt:lpstr>
      <vt:lpstr>   Brute force approach</vt:lpstr>
      <vt:lpstr>   Brute force approach</vt:lpstr>
      <vt:lpstr>     Faster approach</vt:lpstr>
      <vt:lpstr>     Faster approach</vt:lpstr>
      <vt:lpstr>     Faster approach</vt:lpstr>
      <vt:lpstr>     Faster approach</vt:lpstr>
      <vt:lpstr>     Faster approach</vt:lpstr>
    </vt:vector>
  </TitlesOfParts>
  <Company>SUTD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L00 Introduction</dc:title>
  <dc:creator>Simon Lui</dc:creator>
  <cp:lastModifiedBy>Ioannis Panageas</cp:lastModifiedBy>
  <cp:revision>90</cp:revision>
  <dcterms:created xsi:type="dcterms:W3CDTF">2015-09-14T04:42:16Z</dcterms:created>
  <dcterms:modified xsi:type="dcterms:W3CDTF">2024-04-03T21:45:18Z</dcterms:modified>
</cp:coreProperties>
</file>