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9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32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501" r:id="rId3"/>
    <p:sldId id="804" r:id="rId4"/>
    <p:sldId id="803" r:id="rId5"/>
    <p:sldId id="510" r:id="rId6"/>
    <p:sldId id="805" r:id="rId7"/>
    <p:sldId id="497" r:id="rId8"/>
    <p:sldId id="511" r:id="rId9"/>
    <p:sldId id="806" r:id="rId10"/>
    <p:sldId id="538" r:id="rId11"/>
    <p:sldId id="744" r:id="rId12"/>
    <p:sldId id="807" r:id="rId13"/>
    <p:sldId id="593" r:id="rId14"/>
    <p:sldId id="808" r:id="rId15"/>
    <p:sldId id="592" r:id="rId16"/>
    <p:sldId id="402" r:id="rId17"/>
    <p:sldId id="809" r:id="rId18"/>
    <p:sldId id="810" r:id="rId19"/>
    <p:sldId id="594" r:id="rId20"/>
    <p:sldId id="811" r:id="rId21"/>
    <p:sldId id="812" r:id="rId22"/>
    <p:sldId id="813" r:id="rId23"/>
    <p:sldId id="596" r:id="rId24"/>
    <p:sldId id="597" r:id="rId25"/>
    <p:sldId id="814" r:id="rId26"/>
    <p:sldId id="360" r:id="rId27"/>
    <p:sldId id="817" r:id="rId28"/>
    <p:sldId id="816" r:id="rId29"/>
    <p:sldId id="815" r:id="rId30"/>
    <p:sldId id="36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3" d="100"/>
          <a:sy n="93" d="100"/>
        </p:scale>
        <p:origin x="1005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43D0E-DFD0-4243-BD7E-4FE8A0DBAD95}" type="datetimeFigureOut">
              <a:rPr lang="en-SG" smtClean="0"/>
              <a:t>30/5/2024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56AF4-9FCA-4818-B28D-98B33E97B4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22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338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12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10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14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1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9301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378FCA-D71B-DF4A-AF6C-ADCCCD4A78EF}" type="slidenum">
              <a:rPr lang="en-US"/>
              <a:pPr/>
              <a:t>16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2778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378FCA-D71B-DF4A-AF6C-ADCCCD4A78EF}" type="slidenum">
              <a:rPr lang="en-US"/>
              <a:pPr/>
              <a:t>17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0494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378FCA-D71B-DF4A-AF6C-ADCCCD4A78EF}" type="slidenum">
              <a:rPr lang="en-US"/>
              <a:pPr/>
              <a:t>18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5446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26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91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1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647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465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2577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35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58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17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855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07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30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18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95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6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8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0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2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0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5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8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D4808-1B82-CE47-B0AA-2CF74A43121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7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12" Type="http://schemas.openxmlformats.org/officeDocument/2006/relationships/image" Target="../media/image6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8.png"/><Relationship Id="rId11" Type="http://schemas.openxmlformats.org/officeDocument/2006/relationships/image" Target="../media/image50.png"/><Relationship Id="rId5" Type="http://schemas.openxmlformats.org/officeDocument/2006/relationships/image" Target="../media/image17.png"/><Relationship Id="rId15" Type="http://schemas.openxmlformats.org/officeDocument/2006/relationships/image" Target="../media/image90.png"/><Relationship Id="rId10" Type="http://schemas.openxmlformats.org/officeDocument/2006/relationships/image" Target="../media/image44.png"/><Relationship Id="rId4" Type="http://schemas.openxmlformats.org/officeDocument/2006/relationships/notesSlide" Target="../notesSlides/notesSlide15.xml"/><Relationship Id="rId9" Type="http://schemas.openxmlformats.org/officeDocument/2006/relationships/image" Target="../media/image30.png"/><Relationship Id="rId14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9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0.png"/><Relationship Id="rId12" Type="http://schemas.openxmlformats.org/officeDocument/2006/relationships/image" Target="../media/image80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7.png"/><Relationship Id="rId11" Type="http://schemas.openxmlformats.org/officeDocument/2006/relationships/image" Target="../media/image70.png"/><Relationship Id="rId5" Type="http://schemas.openxmlformats.org/officeDocument/2006/relationships/image" Target="../media/image17.png"/><Relationship Id="rId15" Type="http://schemas.openxmlformats.org/officeDocument/2006/relationships/image" Target="../media/image19.png"/><Relationship Id="rId10" Type="http://schemas.openxmlformats.org/officeDocument/2006/relationships/image" Target="../media/image60.png"/><Relationship Id="rId4" Type="http://schemas.openxmlformats.org/officeDocument/2006/relationships/notesSlide" Target="../notesSlides/notesSlide16.xml"/><Relationship Id="rId9" Type="http://schemas.openxmlformats.org/officeDocument/2006/relationships/image" Target="../media/image50.png"/><Relationship Id="rId1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80.png"/><Relationship Id="rId3" Type="http://schemas.openxmlformats.org/officeDocument/2006/relationships/tags" Target="../tags/tag7.xml"/><Relationship Id="rId7" Type="http://schemas.openxmlformats.org/officeDocument/2006/relationships/image" Target="../media/image27.png"/><Relationship Id="rId12" Type="http://schemas.openxmlformats.org/officeDocument/2006/relationships/image" Target="../media/image70.png"/><Relationship Id="rId17" Type="http://schemas.openxmlformats.org/officeDocument/2006/relationships/image" Target="../media/image20.png"/><Relationship Id="rId2" Type="http://schemas.openxmlformats.org/officeDocument/2006/relationships/tags" Target="../tags/tag6.xml"/><Relationship Id="rId16" Type="http://schemas.openxmlformats.org/officeDocument/2006/relationships/image" Target="../media/image19.png"/><Relationship Id="rId1" Type="http://schemas.openxmlformats.org/officeDocument/2006/relationships/tags" Target="../tags/tag5.xml"/><Relationship Id="rId6" Type="http://schemas.openxmlformats.org/officeDocument/2006/relationships/image" Target="../media/image17.png"/><Relationship Id="rId11" Type="http://schemas.openxmlformats.org/officeDocument/2006/relationships/image" Target="../media/image60.png"/><Relationship Id="rId5" Type="http://schemas.openxmlformats.org/officeDocument/2006/relationships/notesSlide" Target="../notesSlides/notesSlide17.xml"/><Relationship Id="rId15" Type="http://schemas.openxmlformats.org/officeDocument/2006/relationships/image" Target="../media/image18.png"/><Relationship Id="rId10" Type="http://schemas.openxmlformats.org/officeDocument/2006/relationships/image" Target="../media/image5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4.png"/><Relationship Id="rId14" Type="http://schemas.openxmlformats.org/officeDocument/2006/relationships/image" Target="../media/image9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oleObject" Target="../embeddings/oleObject2.bin"/><Relationship Id="rId26" Type="http://schemas.openxmlformats.org/officeDocument/2006/relationships/image" Target="../media/image30.wmf"/><Relationship Id="rId21" Type="http://schemas.openxmlformats.org/officeDocument/2006/relationships/image" Target="../media/image28.wmf"/><Relationship Id="rId34" Type="http://schemas.openxmlformats.org/officeDocument/2006/relationships/oleObject" Target="../embeddings/oleObject11.bin"/><Relationship Id="rId7" Type="http://schemas.openxmlformats.org/officeDocument/2006/relationships/tags" Target="../tags/tag14.xml"/><Relationship Id="rId12" Type="http://schemas.openxmlformats.org/officeDocument/2006/relationships/image" Target="../media/image22.png"/><Relationship Id="rId17" Type="http://schemas.openxmlformats.org/officeDocument/2006/relationships/image" Target="../media/image26.wmf"/><Relationship Id="rId25" Type="http://schemas.openxmlformats.org/officeDocument/2006/relationships/oleObject" Target="../embeddings/oleObject6.bin"/><Relationship Id="rId33" Type="http://schemas.openxmlformats.org/officeDocument/2006/relationships/image" Target="../media/image33.wmf"/><Relationship Id="rId2" Type="http://schemas.openxmlformats.org/officeDocument/2006/relationships/tags" Target="../tags/tag9.xml"/><Relationship Id="rId16" Type="http://schemas.openxmlformats.org/officeDocument/2006/relationships/oleObject" Target="../embeddings/oleObject1.bin"/><Relationship Id="rId20" Type="http://schemas.openxmlformats.org/officeDocument/2006/relationships/oleObject" Target="../embeddings/oleObject3.bin"/><Relationship Id="rId29" Type="http://schemas.openxmlformats.org/officeDocument/2006/relationships/oleObject" Target="../embeddings/oleObject8.bin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21.png"/><Relationship Id="rId24" Type="http://schemas.openxmlformats.org/officeDocument/2006/relationships/oleObject" Target="../embeddings/oleObject5.bin"/><Relationship Id="rId32" Type="http://schemas.openxmlformats.org/officeDocument/2006/relationships/oleObject" Target="../embeddings/oleObject10.bin"/><Relationship Id="rId37" Type="http://schemas.openxmlformats.org/officeDocument/2006/relationships/image" Target="../media/image35.wmf"/><Relationship Id="rId5" Type="http://schemas.openxmlformats.org/officeDocument/2006/relationships/tags" Target="../tags/tag12.xml"/><Relationship Id="rId15" Type="http://schemas.openxmlformats.org/officeDocument/2006/relationships/image" Target="../media/image25.png"/><Relationship Id="rId23" Type="http://schemas.openxmlformats.org/officeDocument/2006/relationships/image" Target="../media/image29.wmf"/><Relationship Id="rId28" Type="http://schemas.openxmlformats.org/officeDocument/2006/relationships/image" Target="../media/image31.wmf"/><Relationship Id="rId36" Type="http://schemas.openxmlformats.org/officeDocument/2006/relationships/oleObject" Target="../embeddings/oleObject12.bin"/><Relationship Id="rId10" Type="http://schemas.openxmlformats.org/officeDocument/2006/relationships/notesSlide" Target="../notesSlides/notesSlide19.xml"/><Relationship Id="rId19" Type="http://schemas.openxmlformats.org/officeDocument/2006/relationships/image" Target="../media/image27.wmf"/><Relationship Id="rId31" Type="http://schemas.openxmlformats.org/officeDocument/2006/relationships/oleObject" Target="../embeddings/oleObject9.bin"/><Relationship Id="rId4" Type="http://schemas.openxmlformats.org/officeDocument/2006/relationships/tags" Target="../tags/tag1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4.png"/><Relationship Id="rId22" Type="http://schemas.openxmlformats.org/officeDocument/2006/relationships/oleObject" Target="../embeddings/oleObject4.bin"/><Relationship Id="rId27" Type="http://schemas.openxmlformats.org/officeDocument/2006/relationships/oleObject" Target="../embeddings/oleObject7.bin"/><Relationship Id="rId30" Type="http://schemas.openxmlformats.org/officeDocument/2006/relationships/image" Target="../media/image32.wmf"/><Relationship Id="rId35" Type="http://schemas.openxmlformats.org/officeDocument/2006/relationships/image" Target="../media/image34.wmf"/><Relationship Id="rId8" Type="http://schemas.openxmlformats.org/officeDocument/2006/relationships/tags" Target="../tags/tag15.xml"/><Relationship Id="rId3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oleObject" Target="../embeddings/oleObject5.bin"/><Relationship Id="rId26" Type="http://schemas.openxmlformats.org/officeDocument/2006/relationships/oleObject" Target="../embeddings/oleObject12.bin"/><Relationship Id="rId21" Type="http://schemas.openxmlformats.org/officeDocument/2006/relationships/image" Target="../media/image30.wmf"/><Relationship Id="rId34" Type="http://schemas.openxmlformats.org/officeDocument/2006/relationships/image" Target="../media/image31.wmf"/><Relationship Id="rId7" Type="http://schemas.openxmlformats.org/officeDocument/2006/relationships/tags" Target="../tags/tag22.xml"/><Relationship Id="rId12" Type="http://schemas.openxmlformats.org/officeDocument/2006/relationships/image" Target="../media/image22.png"/><Relationship Id="rId17" Type="http://schemas.openxmlformats.org/officeDocument/2006/relationships/image" Target="../media/image29.wmf"/><Relationship Id="rId25" Type="http://schemas.openxmlformats.org/officeDocument/2006/relationships/image" Target="../media/image34.wmf"/><Relationship Id="rId33" Type="http://schemas.openxmlformats.org/officeDocument/2006/relationships/oleObject" Target="../embeddings/oleObject7.bin"/><Relationship Id="rId2" Type="http://schemas.openxmlformats.org/officeDocument/2006/relationships/tags" Target="../tags/tag17.xml"/><Relationship Id="rId16" Type="http://schemas.openxmlformats.org/officeDocument/2006/relationships/oleObject" Target="../embeddings/oleObject4.bin"/><Relationship Id="rId20" Type="http://schemas.openxmlformats.org/officeDocument/2006/relationships/oleObject" Target="../embeddings/oleObject6.bin"/><Relationship Id="rId29" Type="http://schemas.openxmlformats.org/officeDocument/2006/relationships/image" Target="../media/image26.wmf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21.png"/><Relationship Id="rId24" Type="http://schemas.openxmlformats.org/officeDocument/2006/relationships/oleObject" Target="../embeddings/oleObject11.bin"/><Relationship Id="rId32" Type="http://schemas.openxmlformats.org/officeDocument/2006/relationships/image" Target="../media/image28.wmf"/><Relationship Id="rId37" Type="http://schemas.openxmlformats.org/officeDocument/2006/relationships/oleObject" Target="../embeddings/oleObject9.bin"/><Relationship Id="rId5" Type="http://schemas.openxmlformats.org/officeDocument/2006/relationships/tags" Target="../tags/tag20.xml"/><Relationship Id="rId15" Type="http://schemas.openxmlformats.org/officeDocument/2006/relationships/image" Target="../media/image25.png"/><Relationship Id="rId23" Type="http://schemas.openxmlformats.org/officeDocument/2006/relationships/image" Target="../media/image33.wmf"/><Relationship Id="rId28" Type="http://schemas.openxmlformats.org/officeDocument/2006/relationships/oleObject" Target="../embeddings/oleObject13.bin"/><Relationship Id="rId36" Type="http://schemas.openxmlformats.org/officeDocument/2006/relationships/image" Target="../media/image32.wmf"/><Relationship Id="rId10" Type="http://schemas.openxmlformats.org/officeDocument/2006/relationships/notesSlide" Target="../notesSlides/notesSlide20.xml"/><Relationship Id="rId19" Type="http://schemas.openxmlformats.org/officeDocument/2006/relationships/image" Target="../media/image27.wmf"/><Relationship Id="rId31" Type="http://schemas.openxmlformats.org/officeDocument/2006/relationships/oleObject" Target="../embeddings/oleObject3.bin"/><Relationship Id="rId4" Type="http://schemas.openxmlformats.org/officeDocument/2006/relationships/tags" Target="../tags/tag19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4.png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35.wmf"/><Relationship Id="rId30" Type="http://schemas.openxmlformats.org/officeDocument/2006/relationships/oleObject" Target="../embeddings/oleObject2.bin"/><Relationship Id="rId35" Type="http://schemas.openxmlformats.org/officeDocument/2006/relationships/oleObject" Target="../embeddings/oleObject8.bin"/><Relationship Id="rId8" Type="http://schemas.openxmlformats.org/officeDocument/2006/relationships/tags" Target="../tags/tag23.xml"/><Relationship Id="rId3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oleObject" Target="../embeddings/oleObject5.bin"/><Relationship Id="rId26" Type="http://schemas.openxmlformats.org/officeDocument/2006/relationships/oleObject" Target="../embeddings/oleObject12.bin"/><Relationship Id="rId21" Type="http://schemas.openxmlformats.org/officeDocument/2006/relationships/image" Target="../media/image30.wmf"/><Relationship Id="rId34" Type="http://schemas.openxmlformats.org/officeDocument/2006/relationships/image" Target="../media/image31.wmf"/><Relationship Id="rId7" Type="http://schemas.openxmlformats.org/officeDocument/2006/relationships/tags" Target="../tags/tag30.xml"/><Relationship Id="rId12" Type="http://schemas.openxmlformats.org/officeDocument/2006/relationships/image" Target="../media/image22.png"/><Relationship Id="rId17" Type="http://schemas.openxmlformats.org/officeDocument/2006/relationships/image" Target="../media/image29.wmf"/><Relationship Id="rId25" Type="http://schemas.openxmlformats.org/officeDocument/2006/relationships/image" Target="../media/image34.wmf"/><Relationship Id="rId33" Type="http://schemas.openxmlformats.org/officeDocument/2006/relationships/oleObject" Target="../embeddings/oleObject7.bin"/><Relationship Id="rId2" Type="http://schemas.openxmlformats.org/officeDocument/2006/relationships/tags" Target="../tags/tag25.xml"/><Relationship Id="rId16" Type="http://schemas.openxmlformats.org/officeDocument/2006/relationships/oleObject" Target="../embeddings/oleObject4.bin"/><Relationship Id="rId20" Type="http://schemas.openxmlformats.org/officeDocument/2006/relationships/oleObject" Target="../embeddings/oleObject6.bin"/><Relationship Id="rId29" Type="http://schemas.openxmlformats.org/officeDocument/2006/relationships/image" Target="../media/image26.wmf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21.png"/><Relationship Id="rId24" Type="http://schemas.openxmlformats.org/officeDocument/2006/relationships/oleObject" Target="../embeddings/oleObject11.bin"/><Relationship Id="rId32" Type="http://schemas.openxmlformats.org/officeDocument/2006/relationships/image" Target="../media/image28.wmf"/><Relationship Id="rId37" Type="http://schemas.openxmlformats.org/officeDocument/2006/relationships/oleObject" Target="../embeddings/oleObject9.bin"/><Relationship Id="rId5" Type="http://schemas.openxmlformats.org/officeDocument/2006/relationships/tags" Target="../tags/tag28.xml"/><Relationship Id="rId15" Type="http://schemas.openxmlformats.org/officeDocument/2006/relationships/image" Target="../media/image25.png"/><Relationship Id="rId23" Type="http://schemas.openxmlformats.org/officeDocument/2006/relationships/image" Target="../media/image33.wmf"/><Relationship Id="rId28" Type="http://schemas.openxmlformats.org/officeDocument/2006/relationships/oleObject" Target="../embeddings/oleObject14.bin"/><Relationship Id="rId36" Type="http://schemas.openxmlformats.org/officeDocument/2006/relationships/image" Target="../media/image32.wmf"/><Relationship Id="rId10" Type="http://schemas.openxmlformats.org/officeDocument/2006/relationships/notesSlide" Target="../notesSlides/notesSlide21.xml"/><Relationship Id="rId19" Type="http://schemas.openxmlformats.org/officeDocument/2006/relationships/image" Target="../media/image27.wmf"/><Relationship Id="rId31" Type="http://schemas.openxmlformats.org/officeDocument/2006/relationships/oleObject" Target="../embeddings/oleObject3.bin"/><Relationship Id="rId4" Type="http://schemas.openxmlformats.org/officeDocument/2006/relationships/tags" Target="../tags/tag2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4.png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35.wmf"/><Relationship Id="rId30" Type="http://schemas.openxmlformats.org/officeDocument/2006/relationships/oleObject" Target="../embeddings/oleObject2.bin"/><Relationship Id="rId35" Type="http://schemas.openxmlformats.org/officeDocument/2006/relationships/oleObject" Target="../embeddings/oleObject8.bin"/><Relationship Id="rId8" Type="http://schemas.openxmlformats.org/officeDocument/2006/relationships/tags" Target="../tags/tag31.xml"/><Relationship Id="rId3" Type="http://schemas.openxmlformats.org/officeDocument/2006/relationships/tags" Target="../tags/tag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5" Type="http://schemas.openxmlformats.org/officeDocument/2006/relationships/image" Target="../media/image36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37F0D08-1508-4E75-B9DA-B64000D67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6" y="76200"/>
            <a:ext cx="2138362" cy="22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015" y="4689065"/>
            <a:ext cx="8649623" cy="1752600"/>
          </a:xfrm>
        </p:spPr>
        <p:txBody>
          <a:bodyPr>
            <a:normAutofit/>
          </a:bodyPr>
          <a:lstStyle/>
          <a:p>
            <a:r>
              <a:rPr lang="en-US" dirty="0"/>
              <a:t>CS 161 Design and Analysis of Algorithms</a:t>
            </a:r>
          </a:p>
          <a:p>
            <a:r>
              <a:rPr lang="en-US" dirty="0"/>
              <a:t>Ioannis Panageas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90764" y="2292225"/>
            <a:ext cx="8286108" cy="187435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</a:rPr>
              <a:t>						 L</a:t>
            </a:r>
            <a:r>
              <a:rPr lang="en-US" dirty="0">
                <a:solidFill>
                  <a:srgbClr val="3A3A82"/>
                </a:solidFill>
              </a:rPr>
              <a:t>ecture 18</a:t>
            </a:r>
            <a:br>
              <a:rPr lang="en-US" dirty="0">
                <a:solidFill>
                  <a:srgbClr val="3A3A82"/>
                </a:solidFill>
              </a:rPr>
            </a:br>
            <a:br>
              <a:rPr lang="en-US" sz="2400" dirty="0">
                <a:solidFill>
                  <a:srgbClr val="3A3A82"/>
                </a:solidFill>
              </a:rPr>
            </a:br>
            <a:r>
              <a:rPr lang="en-US" sz="2400" dirty="0">
                <a:solidFill>
                  <a:srgbClr val="3A3A82"/>
                </a:solidFill>
              </a:rPr>
              <a:t>			</a:t>
            </a:r>
            <a:r>
              <a:rPr lang="en-US" dirty="0">
                <a:solidFill>
                  <a:srgbClr val="3A3A82"/>
                </a:solidFill>
              </a:rPr>
              <a:t>P, NP and reductions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12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18" y="25653"/>
            <a:ext cx="9002881" cy="7793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The idea of reductions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1118" y="1056741"/>
                <a:ext cx="9002882" cy="59435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solidFill>
                      <a:srgbClr val="3A3A82"/>
                    </a:solidFill>
                  </a:rPr>
                  <a:t>There are so many </a:t>
                </a:r>
                <a:r>
                  <a:rPr lang="en-US" sz="2800" dirty="0">
                    <a:solidFill>
                      <a:srgbClr val="FF0000"/>
                    </a:solidFill>
                  </a:rPr>
                  <a:t>different</a:t>
                </a:r>
                <a:r>
                  <a:rPr lang="en-US" sz="2800" dirty="0">
                    <a:solidFill>
                      <a:srgbClr val="3A3A82"/>
                    </a:solidFill>
                  </a:rPr>
                  <a:t> computational </a:t>
                </a:r>
                <a:r>
                  <a:rPr lang="en-US" sz="2800" dirty="0">
                    <a:solidFill>
                      <a:srgbClr val="FF0000"/>
                    </a:solidFill>
                  </a:rPr>
                  <a:t>problems</a:t>
                </a:r>
                <a:r>
                  <a:rPr lang="en-US" sz="2800" dirty="0">
                    <a:solidFill>
                      <a:srgbClr val="3A3A82"/>
                    </a:solidFill>
                  </a:rPr>
                  <a:t> that we may want to solve.</a:t>
                </a:r>
              </a:p>
              <a:p>
                <a:r>
                  <a:rPr lang="en-US" sz="2400" dirty="0">
                    <a:solidFill>
                      <a:srgbClr val="3A3A82"/>
                    </a:solidFill>
                  </a:rPr>
                  <a:t>Do we have to solve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every </a:t>
                </a:r>
                <a:r>
                  <a:rPr lang="en-US" sz="2400" dirty="0">
                    <a:solidFill>
                      <a:srgbClr val="3A3A82"/>
                    </a:solidFill>
                  </a:rPr>
                  <a:t>one of these problems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from scratch</a:t>
                </a:r>
                <a:r>
                  <a:rPr lang="en-US" sz="2400" dirty="0">
                    <a:solidFill>
                      <a:srgbClr val="3A3A82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00B0F0"/>
                    </a:solidFill>
                  </a:rPr>
                  <a:t>Key Idea of reductions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Given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Problem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that we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want to solve</a:t>
                </a:r>
                <a:r>
                  <a:rPr lang="en-US" sz="2400" dirty="0">
                    <a:solidFill>
                      <a:srgbClr val="3A3A82"/>
                    </a:solidFill>
                  </a:rPr>
                  <a:t>, and suppose there is another </a:t>
                </a:r>
                <a:r>
                  <a:rPr lang="en-US" sz="2400" dirty="0">
                    <a:solidFill>
                      <a:srgbClr val="FF0000"/>
                    </a:solidFill>
                  </a:rPr>
                  <a:t>Problem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that we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already know how </a:t>
                </a:r>
                <a:r>
                  <a:rPr lang="en-US" sz="2400" dirty="0">
                    <a:solidFill>
                      <a:srgbClr val="3A3A82"/>
                    </a:solidFill>
                  </a:rPr>
                  <a:t>to solve.</a:t>
                </a:r>
              </a:p>
              <a:p>
                <a:r>
                  <a:rPr lang="en-US" sz="2400" dirty="0">
                    <a:solidFill>
                      <a:srgbClr val="3A3A82"/>
                    </a:solidFill>
                  </a:rPr>
                  <a:t>If we can reformulate Problem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“</a:t>
                </a:r>
                <a:r>
                  <a:rPr lang="en-US" sz="2400" dirty="0">
                    <a:solidFill>
                      <a:srgbClr val="FF0000"/>
                    </a:solidFill>
                  </a:rPr>
                  <a:t>look like</a:t>
                </a:r>
                <a:r>
                  <a:rPr lang="en-US" sz="2400" dirty="0">
                    <a:solidFill>
                      <a:srgbClr val="3A3A82"/>
                    </a:solidFill>
                  </a:rPr>
                  <a:t>” Problem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so that by solving Problem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we are able to solve Problem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Example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=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maximum matching </a:t>
                </a:r>
                <a:r>
                  <a:rPr lang="en-US" sz="2400" dirty="0">
                    <a:solidFill>
                      <a:srgbClr val="3A3A82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=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Maxflow</a:t>
                </a:r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r>
                  <a:rPr lang="en-US" sz="2400" dirty="0">
                    <a:solidFill>
                      <a:srgbClr val="3A3A82"/>
                    </a:solidFill>
                  </a:rPr>
                  <a:t>Then we say that we have </a:t>
                </a:r>
                <a:r>
                  <a:rPr lang="en-US" sz="2400" b="1" dirty="0">
                    <a:solidFill>
                      <a:srgbClr val="3A3A82"/>
                    </a:solidFill>
                  </a:rPr>
                  <a:t>reduced</a:t>
                </a:r>
                <a:r>
                  <a:rPr lang="en-US" sz="2400" dirty="0">
                    <a:solidFill>
                      <a:srgbClr val="3A3A82"/>
                    </a:solidFill>
                  </a:rPr>
                  <a:t> Problem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Problem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r>
                  <a:rPr lang="en-US" sz="2400" dirty="0">
                    <a:solidFill>
                      <a:srgbClr val="3A3A82"/>
                    </a:solidFill>
                  </a:rPr>
                  <a:t>Problem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at least as hard as Problem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18" y="1056741"/>
                <a:ext cx="9002882" cy="5943506"/>
              </a:xfrm>
              <a:blipFill>
                <a:blip r:embed="rId3"/>
                <a:stretch>
                  <a:fillRect l="-1354" t="-923" r="-2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BA8CD-037B-95DE-7253-87FF135F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473109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84153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NP-complete problems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E6EB8F-DDBF-212E-0FE3-6F6417616D62}"/>
                  </a:ext>
                </a:extLst>
              </p:cNvPr>
              <p:cNvSpPr txBox="1"/>
              <p:nvPr/>
            </p:nvSpPr>
            <p:spPr>
              <a:xfrm>
                <a:off x="672957" y="1345914"/>
                <a:ext cx="8332341" cy="3970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>
                    <a:solidFill>
                      <a:srgbClr val="3A3A82"/>
                    </a:solidFill>
                  </a:rPr>
                  <a:t>NP-complete: </a:t>
                </a:r>
                <a:r>
                  <a:rPr lang="en-US" sz="2400" dirty="0">
                    <a:solidFill>
                      <a:srgbClr val="3A3A82"/>
                    </a:solidFill>
                  </a:rPr>
                  <a:t>A problem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NP-complete if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FF0000"/>
                    </a:solidFill>
                  </a:rPr>
                  <a:t>Belongs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in NP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3A3A82"/>
                    </a:solidFill>
                  </a:rPr>
                  <a:t>Any other problem in NP reduces in poly-time to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/>
                  <a:t>. </a:t>
                </a:r>
                <a:r>
                  <a:rPr lang="en-US" sz="2400" dirty="0">
                    <a:solidFill>
                      <a:srgbClr val="3A3A82"/>
                    </a:solidFill>
                  </a:rPr>
                  <a:t>In other words,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is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NP-hard</a:t>
                </a:r>
                <a:r>
                  <a:rPr lang="en-US" sz="24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r>
                  <a:rPr lang="en-US" sz="2400" dirty="0">
                    <a:solidFill>
                      <a:srgbClr val="3A3A82"/>
                    </a:solidFill>
                  </a:rPr>
                  <a:t>What does this mean</a:t>
                </a:r>
                <a:r>
                  <a:rPr lang="en-US" sz="2400" dirty="0"/>
                  <a:t>?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is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“hardest”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problem in class NP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E6EB8F-DDBF-212E-0FE3-6F641761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57" y="1345914"/>
                <a:ext cx="8332341" cy="3970318"/>
              </a:xfrm>
              <a:prstGeom prst="rect">
                <a:avLst/>
              </a:prstGeom>
              <a:blipFill>
                <a:blip r:embed="rId3"/>
                <a:stretch>
                  <a:fillRect l="-2195" t="-2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367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NP-complete problems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E6EB8F-DDBF-212E-0FE3-6F6417616D62}"/>
                  </a:ext>
                </a:extLst>
              </p:cNvPr>
              <p:cNvSpPr txBox="1"/>
              <p:nvPr/>
            </p:nvSpPr>
            <p:spPr>
              <a:xfrm>
                <a:off x="672957" y="1345914"/>
                <a:ext cx="8332341" cy="3970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>
                    <a:solidFill>
                      <a:srgbClr val="3A3A82"/>
                    </a:solidFill>
                  </a:rPr>
                  <a:t>NP-complete: </a:t>
                </a:r>
                <a:r>
                  <a:rPr lang="en-US" sz="2400" dirty="0">
                    <a:solidFill>
                      <a:srgbClr val="3A3A82"/>
                    </a:solidFill>
                  </a:rPr>
                  <a:t>A problem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NP-complete if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FF0000"/>
                    </a:solidFill>
                  </a:rPr>
                  <a:t>Belongs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in NP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3A3A82"/>
                    </a:solidFill>
                  </a:rPr>
                  <a:t>Any other problem in NP reduces in poly-time to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/>
                  <a:t>. </a:t>
                </a:r>
                <a:r>
                  <a:rPr lang="en-US" sz="2400" dirty="0">
                    <a:solidFill>
                      <a:srgbClr val="3A3A82"/>
                    </a:solidFill>
                  </a:rPr>
                  <a:t>In other words,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is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NP-hard</a:t>
                </a:r>
                <a:r>
                  <a:rPr lang="en-US" sz="24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r>
                  <a:rPr lang="en-US" sz="2400" dirty="0">
                    <a:solidFill>
                      <a:srgbClr val="3A3A82"/>
                    </a:solidFill>
                  </a:rPr>
                  <a:t>What does this mean</a:t>
                </a:r>
                <a:r>
                  <a:rPr lang="en-US" sz="2400" dirty="0"/>
                  <a:t>?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is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“hardest”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problem in class NP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E6EB8F-DDBF-212E-0FE3-6F641761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57" y="1345914"/>
                <a:ext cx="8332341" cy="3970318"/>
              </a:xfrm>
              <a:prstGeom prst="rect">
                <a:avLst/>
              </a:prstGeom>
              <a:blipFill>
                <a:blip r:embed="rId3"/>
                <a:stretch>
                  <a:fillRect l="-2195" t="-2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A771740-49B4-FCF1-FD6F-22D96AA85D99}"/>
              </a:ext>
            </a:extLst>
          </p:cNvPr>
          <p:cNvSpPr txBox="1"/>
          <p:nvPr/>
        </p:nvSpPr>
        <p:spPr>
          <a:xfrm>
            <a:off x="672957" y="3804478"/>
            <a:ext cx="822959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3A3A82"/>
                </a:solidFill>
              </a:rPr>
              <a:t>In 1971, the </a:t>
            </a:r>
            <a:r>
              <a:rPr lang="en-US" sz="3200" b="1" dirty="0">
                <a:solidFill>
                  <a:srgbClr val="FF0000"/>
                </a:solidFill>
              </a:rPr>
              <a:t>first</a:t>
            </a:r>
            <a:r>
              <a:rPr lang="en-US" sz="3200" dirty="0">
                <a:solidFill>
                  <a:srgbClr val="3A3A82"/>
                </a:solidFill>
              </a:rPr>
              <a:t> NP-complete problem appears.</a:t>
            </a:r>
          </a:p>
          <a:p>
            <a:pPr marL="0" indent="0">
              <a:buNone/>
            </a:pPr>
            <a:endParaRPr lang="en-US" sz="3200" dirty="0">
              <a:solidFill>
                <a:srgbClr val="3A3A82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Theorem</a:t>
            </a:r>
            <a:r>
              <a:rPr lang="en-US" sz="3200" b="1" dirty="0"/>
              <a:t>: </a:t>
            </a:r>
            <a:r>
              <a:rPr lang="en-US" sz="3200" dirty="0">
                <a:solidFill>
                  <a:srgbClr val="3A3A82"/>
                </a:solidFill>
              </a:rPr>
              <a:t>The </a:t>
            </a:r>
            <a:r>
              <a:rPr lang="en-US" sz="3200" b="1" dirty="0">
                <a:solidFill>
                  <a:srgbClr val="FF0000"/>
                </a:solidFill>
              </a:rPr>
              <a:t>3-SAT</a:t>
            </a:r>
            <a:r>
              <a:rPr lang="en-US" sz="3200" dirty="0">
                <a:solidFill>
                  <a:srgbClr val="3A3A82"/>
                </a:solidFill>
              </a:rPr>
              <a:t> problem is NP-complete. (Cook–Levin’s </a:t>
            </a:r>
            <a:r>
              <a:rPr lang="en-US" sz="3200" dirty="0" err="1">
                <a:solidFill>
                  <a:srgbClr val="3A3A82"/>
                </a:solidFill>
              </a:rPr>
              <a:t>Thm</a:t>
            </a:r>
            <a:r>
              <a:rPr lang="en-US" sz="3200" dirty="0">
                <a:solidFill>
                  <a:srgbClr val="3A3A82"/>
                </a:solidFill>
              </a:rPr>
              <a:t>, 1971)</a:t>
            </a:r>
            <a:endParaRPr lang="en-US" sz="3200" b="1"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76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1117" y="952662"/>
                <a:ext cx="9002882" cy="60529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500" b="1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500" b="1" dirty="0">
                    <a:solidFill>
                      <a:srgbClr val="3A3A82"/>
                    </a:solidFill>
                  </a:rPr>
                  <a:t>: 3-SAT</a:t>
                </a:r>
                <a:endParaRPr lang="en-US" sz="2300" i="1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3A3A82"/>
                    </a:solidFill>
                  </a:rPr>
                  <a:t>Given a Boolean expression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, such that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is a </a:t>
                </a:r>
                <a:r>
                  <a:rPr lang="en-US" sz="2800" dirty="0">
                    <a:solidFill>
                      <a:srgbClr val="FF0000"/>
                    </a:solidFill>
                  </a:rPr>
                  <a:t>conjunction</a:t>
                </a:r>
                <a:r>
                  <a:rPr lang="en-US" sz="2800" dirty="0">
                    <a:solidFill>
                      <a:srgbClr val="3A3A82"/>
                    </a:solidFill>
                  </a:rPr>
                  <a:t> of </a:t>
                </a:r>
                <a:r>
                  <a:rPr lang="en-US" sz="2800" dirty="0">
                    <a:solidFill>
                      <a:srgbClr val="FF0000"/>
                    </a:solidFill>
                  </a:rPr>
                  <a:t>clauses</a:t>
                </a:r>
                <a:r>
                  <a:rPr lang="en-US" sz="2800" dirty="0">
                    <a:solidFill>
                      <a:srgbClr val="3A3A82"/>
                    </a:solidFill>
                  </a:rPr>
                  <a:t>, where each clause is a </a:t>
                </a:r>
                <a:r>
                  <a:rPr lang="en-US" sz="2800" dirty="0">
                    <a:solidFill>
                      <a:srgbClr val="FF0000"/>
                    </a:solidFill>
                  </a:rPr>
                  <a:t>disjunction</a:t>
                </a:r>
                <a:r>
                  <a:rPr lang="en-US" sz="2800" dirty="0">
                    <a:solidFill>
                      <a:srgbClr val="3A3A82"/>
                    </a:solidFill>
                  </a:rPr>
                  <a:t> of exactly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literals</a:t>
                </a:r>
                <a:r>
                  <a:rPr lang="en-US" sz="2800" dirty="0">
                    <a:solidFill>
                      <a:srgbClr val="3A3A82"/>
                    </a:solidFill>
                  </a:rPr>
                  <a:t>, is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satisfiable</a:t>
                </a:r>
                <a:r>
                  <a:rPr lang="en-US" sz="2800" dirty="0">
                    <a:solidFill>
                      <a:srgbClr val="3A3A82"/>
                    </a:solidFill>
                  </a:rPr>
                  <a:t>?</a:t>
                </a:r>
              </a:p>
              <a:p>
                <a:endParaRPr lang="en-US" sz="2400" dirty="0">
                  <a:solidFill>
                    <a:srgbClr val="3A3A82"/>
                  </a:solidFill>
                </a:endParaRPr>
              </a:p>
              <a:p>
                <a:endParaRPr lang="en-US" sz="23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600" b="1" dirty="0">
                  <a:solidFill>
                    <a:srgbClr val="002060"/>
                  </a:solidFill>
                </a:endParaRPr>
              </a:p>
              <a:p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17" y="952662"/>
                <a:ext cx="9002882" cy="6052976"/>
              </a:xfrm>
              <a:blipFill>
                <a:blip r:embed="rId3"/>
                <a:stretch>
                  <a:fillRect l="-1354" t="-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18" y="25653"/>
            <a:ext cx="9002881" cy="7793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3-SAT is NP-complete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AE883-E0CF-0CB6-AC9C-6F0A5E54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938816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1117" y="952662"/>
                <a:ext cx="9002882" cy="60529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500" b="1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500" b="1" dirty="0">
                    <a:solidFill>
                      <a:srgbClr val="3A3A82"/>
                    </a:solidFill>
                  </a:rPr>
                  <a:t>: 3-SAT</a:t>
                </a:r>
                <a:endParaRPr lang="en-US" sz="2300" i="1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3A3A82"/>
                    </a:solidFill>
                  </a:rPr>
                  <a:t>Given a Boolean expression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, such that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is a </a:t>
                </a:r>
                <a:r>
                  <a:rPr lang="en-US" sz="2800" dirty="0">
                    <a:solidFill>
                      <a:srgbClr val="FF0000"/>
                    </a:solidFill>
                  </a:rPr>
                  <a:t>conjunction</a:t>
                </a:r>
                <a:r>
                  <a:rPr lang="en-US" sz="2800" dirty="0">
                    <a:solidFill>
                      <a:srgbClr val="3A3A82"/>
                    </a:solidFill>
                  </a:rPr>
                  <a:t> of </a:t>
                </a:r>
                <a:r>
                  <a:rPr lang="en-US" sz="2800" dirty="0">
                    <a:solidFill>
                      <a:srgbClr val="FF0000"/>
                    </a:solidFill>
                  </a:rPr>
                  <a:t>clauses</a:t>
                </a:r>
                <a:r>
                  <a:rPr lang="en-US" sz="2800" dirty="0">
                    <a:solidFill>
                      <a:srgbClr val="3A3A82"/>
                    </a:solidFill>
                  </a:rPr>
                  <a:t>, where each clause is a </a:t>
                </a:r>
                <a:r>
                  <a:rPr lang="en-US" sz="2800" dirty="0">
                    <a:solidFill>
                      <a:srgbClr val="FF0000"/>
                    </a:solidFill>
                  </a:rPr>
                  <a:t>disjunction</a:t>
                </a:r>
                <a:r>
                  <a:rPr lang="en-US" sz="2800" dirty="0">
                    <a:solidFill>
                      <a:srgbClr val="3A3A82"/>
                    </a:solidFill>
                  </a:rPr>
                  <a:t> of exactly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literals</a:t>
                </a:r>
                <a:r>
                  <a:rPr lang="en-US" sz="2800" dirty="0">
                    <a:solidFill>
                      <a:srgbClr val="3A3A82"/>
                    </a:solidFill>
                  </a:rPr>
                  <a:t>, is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satisfiable</a:t>
                </a:r>
                <a:r>
                  <a:rPr lang="en-US" sz="2800" dirty="0">
                    <a:solidFill>
                      <a:srgbClr val="3A3A82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A </a:t>
                </a:r>
                <a:r>
                  <a:rPr lang="en-US" sz="2400" b="1" dirty="0">
                    <a:solidFill>
                      <a:srgbClr val="3A3A82"/>
                    </a:solidFill>
                  </a:rPr>
                  <a:t>literal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is a Boolean expression consisting of just a single Boolean variable, or the negation of a Boolean variable.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Example</a:t>
                </a:r>
                <a:r>
                  <a:rPr lang="en-US" sz="2000" dirty="0">
                    <a:solidFill>
                      <a:srgbClr val="3A3A82"/>
                    </a:solidFill>
                  </a:rPr>
                  <a:t>: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̄"/>
                            <m:ctrlPr>
                              <a:rPr lang="en-US" sz="2000" i="1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3A3A82"/>
                    </a:solidFill>
                  </a:rPr>
                  <a:t>” and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3A3A82"/>
                    </a:solidFill>
                  </a:rPr>
                  <a:t>” are literals.</a:t>
                </a:r>
              </a:p>
              <a:p>
                <a:pPr marL="0" indent="0">
                  <a:buNone/>
                </a:pPr>
                <a:endParaRPr lang="en-US" sz="9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A </a:t>
                </a:r>
                <a:r>
                  <a:rPr lang="en-US" sz="2400" b="1" dirty="0">
                    <a:solidFill>
                      <a:srgbClr val="3A3A82"/>
                    </a:solidFill>
                  </a:rPr>
                  <a:t>clause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is a Boolean expression of the form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∨…∨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”, i.e. a </a:t>
                </a:r>
                <a:r>
                  <a:rPr lang="en-US" sz="2400" b="1" dirty="0">
                    <a:solidFill>
                      <a:srgbClr val="3A3A82"/>
                    </a:solidFill>
                  </a:rPr>
                  <a:t>disjunction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 of some literals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In 3-SAT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Example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2400" b="0" i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SG" sz="2400" b="0" i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̄"/>
                            <m:ctrlPr>
                              <a:rPr lang="en-US" sz="2400" i="1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” is a clause.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endParaRPr lang="en-US" sz="2400" dirty="0">
                  <a:solidFill>
                    <a:srgbClr val="3A3A82"/>
                  </a:solidFill>
                </a:endParaRPr>
              </a:p>
              <a:p>
                <a:endParaRPr lang="en-US" sz="23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600" b="1" dirty="0">
                  <a:solidFill>
                    <a:srgbClr val="002060"/>
                  </a:solidFill>
                </a:endParaRPr>
              </a:p>
              <a:p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17" y="952662"/>
                <a:ext cx="9002882" cy="6052976"/>
              </a:xfrm>
              <a:blipFill>
                <a:blip r:embed="rId3"/>
                <a:stretch>
                  <a:fillRect l="-1354" t="-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18" y="25653"/>
            <a:ext cx="9002881" cy="7793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3-SAT is NP-complete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CF7AB-BFE1-5A54-640F-06CD5AB1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3704280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1117" y="952662"/>
                <a:ext cx="9002882" cy="60529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500" b="1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500" b="1" dirty="0">
                    <a:solidFill>
                      <a:srgbClr val="3A3A82"/>
                    </a:solidFill>
                  </a:rPr>
                  <a:t>: 3-SAT</a:t>
                </a:r>
                <a:endParaRPr lang="en-US" sz="2300" i="1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3A3A82"/>
                    </a:solidFill>
                  </a:rPr>
                  <a:t>Given a Boolean expression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, such that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is a </a:t>
                </a:r>
                <a:r>
                  <a:rPr lang="en-US" sz="2800" dirty="0">
                    <a:solidFill>
                      <a:srgbClr val="FF0000"/>
                    </a:solidFill>
                  </a:rPr>
                  <a:t>conjunction</a:t>
                </a:r>
                <a:r>
                  <a:rPr lang="en-US" sz="2800" dirty="0">
                    <a:solidFill>
                      <a:srgbClr val="3A3A82"/>
                    </a:solidFill>
                  </a:rPr>
                  <a:t> of </a:t>
                </a:r>
                <a:r>
                  <a:rPr lang="en-US" sz="2800" dirty="0">
                    <a:solidFill>
                      <a:srgbClr val="FF0000"/>
                    </a:solidFill>
                  </a:rPr>
                  <a:t>clauses</a:t>
                </a:r>
                <a:r>
                  <a:rPr lang="en-US" sz="2800" dirty="0">
                    <a:solidFill>
                      <a:srgbClr val="3A3A82"/>
                    </a:solidFill>
                  </a:rPr>
                  <a:t>, where each clause is a </a:t>
                </a:r>
                <a:r>
                  <a:rPr lang="en-US" sz="2800" dirty="0">
                    <a:solidFill>
                      <a:srgbClr val="FF0000"/>
                    </a:solidFill>
                  </a:rPr>
                  <a:t>disjunction</a:t>
                </a:r>
                <a:r>
                  <a:rPr lang="en-US" sz="2800" dirty="0">
                    <a:solidFill>
                      <a:srgbClr val="3A3A82"/>
                    </a:solidFill>
                  </a:rPr>
                  <a:t> of exactly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literals</a:t>
                </a:r>
                <a:r>
                  <a:rPr lang="en-US" sz="2800" dirty="0">
                    <a:solidFill>
                      <a:srgbClr val="3A3A82"/>
                    </a:solidFill>
                  </a:rPr>
                  <a:t>, is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satisfiable</a:t>
                </a:r>
                <a:r>
                  <a:rPr lang="en-US" sz="2800" dirty="0">
                    <a:solidFill>
                      <a:srgbClr val="3A3A82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A </a:t>
                </a:r>
                <a:r>
                  <a:rPr lang="en-US" sz="2400" b="1" dirty="0">
                    <a:solidFill>
                      <a:srgbClr val="3A3A82"/>
                    </a:solidFill>
                  </a:rPr>
                  <a:t>literal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is a Boolean expression consisting of just a single Boolean variable, or the negation of a Boolean variable.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Example</a:t>
                </a:r>
                <a:r>
                  <a:rPr lang="en-US" sz="2000" dirty="0">
                    <a:solidFill>
                      <a:srgbClr val="3A3A82"/>
                    </a:solidFill>
                  </a:rPr>
                  <a:t>: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̄"/>
                            <m:ctrlPr>
                              <a:rPr lang="en-US" sz="2000" i="1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3A3A82"/>
                    </a:solidFill>
                  </a:rPr>
                  <a:t>” and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3A3A82"/>
                    </a:solidFill>
                  </a:rPr>
                  <a:t>” are literals.</a:t>
                </a:r>
              </a:p>
              <a:p>
                <a:pPr marL="0" indent="0">
                  <a:buNone/>
                </a:pPr>
                <a:endParaRPr lang="en-US" sz="9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A </a:t>
                </a:r>
                <a:r>
                  <a:rPr lang="en-US" sz="2400" b="1" dirty="0">
                    <a:solidFill>
                      <a:srgbClr val="3A3A82"/>
                    </a:solidFill>
                  </a:rPr>
                  <a:t>clause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is a Boolean expression of the form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∨…∨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”, i.e. a </a:t>
                </a:r>
                <a:r>
                  <a:rPr lang="en-US" sz="2400" b="1" dirty="0">
                    <a:solidFill>
                      <a:srgbClr val="3A3A82"/>
                    </a:solidFill>
                  </a:rPr>
                  <a:t>disjunction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 of some literals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In 3-SAT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Example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2400" b="0" i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SG" sz="2400" b="0" i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̄"/>
                            <m:ctrlPr>
                              <a:rPr lang="en-US" sz="2400" i="1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3A3A8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” is a clause.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A Boolean expression is a conjunction of clauses.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Example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endParaRPr lang="en-US" sz="2400" dirty="0">
                  <a:solidFill>
                    <a:srgbClr val="3A3A82"/>
                  </a:solidFill>
                </a:endParaRPr>
              </a:p>
              <a:p>
                <a:endParaRPr lang="en-US" sz="23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600" b="1" dirty="0">
                  <a:solidFill>
                    <a:srgbClr val="002060"/>
                  </a:solidFill>
                </a:endParaRPr>
              </a:p>
              <a:p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17" y="952662"/>
                <a:ext cx="9002882" cy="6052976"/>
              </a:xfrm>
              <a:blipFill>
                <a:blip r:embed="rId3"/>
                <a:stretch>
                  <a:fillRect l="-1354" t="-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18" y="25653"/>
            <a:ext cx="9002881" cy="7793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3-SAT is NP-complete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0291A032-431A-2E5A-32A6-0B2AE1D7183A}"/>
                  </a:ext>
                </a:extLst>
              </p:cNvPr>
              <p:cNvSpPr txBox="1"/>
              <p:nvPr/>
            </p:nvSpPr>
            <p:spPr bwMode="auto">
              <a:xfrm>
                <a:off x="1442921" y="5820288"/>
                <a:ext cx="8018462" cy="552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b="1" i="1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100" b="1" i="1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100" b="1" i="1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100" b="1" i="1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100" b="1" i="1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sz="2100" b="1" i="1">
                                  <a:solidFill>
                                    <a:srgbClr val="3A3A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100" b="1" i="1">
                                  <a:solidFill>
                                    <a:srgbClr val="3A3A8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100" b="1" i="1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100" b="1" i="1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100" b="1" i="1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sz="2100" b="1" i="1">
                                  <a:solidFill>
                                    <a:srgbClr val="3A3A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100" b="1" i="1">
                                  <a:solidFill>
                                    <a:srgbClr val="3A3A8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100" b="1" i="1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100" b="1" i="1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en-US" sz="2100" b="1" i="1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sz="2100" b="1" i="1">
                                  <a:solidFill>
                                    <a:srgbClr val="3A3A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100" b="1" i="1">
                                  <a:solidFill>
                                    <a:srgbClr val="3A3A8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100" b="1" i="1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100" b="1" i="1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100" b="1" i="1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100" b="1" i="1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100" b="1" i="1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100" b="1" i="1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100" b="1" i="1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100" b="1" i="1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en-US" sz="2100" b="1" i="1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sz="2100" b="1" i="1">
                                  <a:solidFill>
                                    <a:srgbClr val="3A3A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100" b="1" i="1">
                                  <a:solidFill>
                                    <a:srgbClr val="3A3A8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100" b="1" i="1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100" b="1" i="1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100" b="1" i="1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100" b="1" i="1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100" b="1" i="1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100" b="1" i="1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sz="2100" b="1" i="1">
                                  <a:solidFill>
                                    <a:srgbClr val="3A3A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100" b="1" i="1">
                                  <a:solidFill>
                                    <a:srgbClr val="3A3A8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100" b="1" i="1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100" b="1" i="1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en-US" sz="2100" b="1" i="1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100" b="1" i="1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100" b="1" i="1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100" b="1" i="1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sz="2100" b="1" i="1">
                                  <a:solidFill>
                                    <a:srgbClr val="3A3A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100" b="1" i="1">
                                  <a:solidFill>
                                    <a:srgbClr val="3A3A8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100" b="1" i="1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100" b="1" i="1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100" b="1" i="1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100" b="1" i="1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100" b="1" i="1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b="1" dirty="0"/>
              </a:p>
            </p:txBody>
          </p:sp>
        </mc:Choice>
        <mc:Fallback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0291A032-431A-2E5A-32A6-0B2AE1D71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2921" y="5820288"/>
                <a:ext cx="8018462" cy="552450"/>
              </a:xfrm>
              <a:prstGeom prst="rect">
                <a:avLst/>
              </a:prstGeom>
              <a:blipFill>
                <a:blip r:embed="rId4"/>
                <a:stretch>
                  <a:fillRect l="-4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41219A8-1D42-C02B-3E31-6A3F2C59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280894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ChangeArrowheads="1"/>
          </p:cNvSpPr>
          <p:nvPr/>
        </p:nvSpPr>
        <p:spPr bwMode="auto">
          <a:xfrm>
            <a:off x="152400" y="168275"/>
            <a:ext cx="86868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4200" dirty="0">
                <a:solidFill>
                  <a:srgbClr val="3A3A82"/>
                </a:solidFill>
                <a:latin typeface="Times New Roman" charset="0"/>
              </a:rPr>
              <a:t>Reductions in NP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D8B4063-070C-44E4-A8E5-96495554A43A}"/>
                  </a:ext>
                </a:extLst>
              </p:cNvPr>
              <p:cNvSpPr txBox="1"/>
              <p:nvPr/>
            </p:nvSpPr>
            <p:spPr>
              <a:xfrm>
                <a:off x="276740" y="1101480"/>
                <a:ext cx="8206581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Example</a:t>
                </a:r>
                <a:r>
                  <a:rPr lang="en-US" sz="2400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: </a:t>
                </a:r>
                <a:r>
                  <a:rPr lang="en-US" sz="2400" b="1" dirty="0">
                    <a:solidFill>
                      <a:srgbClr val="3A3A82"/>
                    </a:solidFill>
                  </a:rPr>
                  <a:t>INDEPENDENT SET (IS) Problem</a:t>
                </a:r>
              </a:p>
              <a:p>
                <a:endParaRPr lang="en-US" sz="2400" b="1" dirty="0">
                  <a:solidFill>
                    <a:srgbClr val="3A3A82"/>
                  </a:solidFill>
                </a:endParaRPr>
              </a:p>
              <a:p>
                <a:r>
                  <a:rPr lang="en-US" sz="2400" dirty="0">
                    <a:solidFill>
                      <a:srgbClr val="3A3A82"/>
                    </a:solidFill>
                  </a:rPr>
                  <a:t>Given a simple undirected graph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SG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SG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SG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is there an </a:t>
                </a:r>
                <a:r>
                  <a:rPr lang="en-US" sz="2400" dirty="0">
                    <a:solidFill>
                      <a:srgbClr val="FF0000"/>
                    </a:solidFill>
                  </a:rPr>
                  <a:t>independent set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 of size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Times New Roman"/>
                      </a:rPr>
                      <m:t>≥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? Independent set is called a set </a:t>
                </a:r>
                <a14:m>
                  <m:oMath xmlns:m="http://schemas.openxmlformats.org/officeDocument/2006/math">
                    <m:r>
                      <a:rPr lang="en-SG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SG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a:rPr lang="en-SG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 of vertices such that pairwise the vertices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𝐼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do not share an</a:t>
                </a:r>
                <a:r>
                  <a:rPr lang="en-US" sz="2400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edge</a:t>
                </a:r>
                <a:r>
                  <a:rPr lang="en-US" sz="2400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.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D8B4063-070C-44E4-A8E5-96495554A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40" y="1101480"/>
                <a:ext cx="8206581" cy="2308324"/>
              </a:xfrm>
              <a:prstGeom prst="rect">
                <a:avLst/>
              </a:prstGeom>
              <a:blipFill>
                <a:blip r:embed="rId5"/>
                <a:stretch>
                  <a:fillRect l="-1114" t="-2381" r="-1114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\documentclass{article}&#10;\usepackage{amsmath}&#10;\pagestyle{empty}&#10;\begin{document}&#10;&#10;&#10;Graph $G$. &#10;&#10;\end{document}" title="IguanaTex Bitmap Display">
            <a:extLst>
              <a:ext uri="{FF2B5EF4-FFF2-40B4-BE49-F238E27FC236}">
                <a16:creationId xmlns:a16="http://schemas.microsoft.com/office/drawing/2014/main" id="{7BDEA336-200E-424C-A98C-CECDD0260A2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554407" y="3722938"/>
            <a:ext cx="1024000" cy="227048"/>
          </a:xfrm>
          <a:prstGeom prst="rect">
            <a:avLst/>
          </a:prstGeom>
        </p:spPr>
      </p:pic>
      <p:pic>
        <p:nvPicPr>
          <p:cNvPr id="39937" name="Picture 39936" descr="\documentclass{article}&#10;\usepackage{amsmath}&#10;\usepackage{xcolor}&#10;\pagestyle{empty}&#10;\begin{document}&#10;&#10;&#10;\noindent Vertices $v_3, v_5, v_7, v_8$ form&#10;\\ an \textcolor{red}{independent set}.&#10;&#10;\end{document}" title="IguanaTex Bitmap Display">
            <a:extLst>
              <a:ext uri="{FF2B5EF4-FFF2-40B4-BE49-F238E27FC236}">
                <a16:creationId xmlns:a16="http://schemas.microsoft.com/office/drawing/2014/main" id="{7D290A5B-2992-415D-ACE6-F16AB064654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826161" y="4128457"/>
            <a:ext cx="2828190" cy="53028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4D12C3D-EF60-4DFA-9FE4-F6976FB2A037}"/>
              </a:ext>
            </a:extLst>
          </p:cNvPr>
          <p:cNvGrpSpPr/>
          <p:nvPr/>
        </p:nvGrpSpPr>
        <p:grpSpPr>
          <a:xfrm>
            <a:off x="2600524" y="3159455"/>
            <a:ext cx="3617967" cy="1935893"/>
            <a:chOff x="2616164" y="2851280"/>
            <a:chExt cx="3617967" cy="193589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4DAAD59-5DA9-FDF6-0B8B-AD2DC536DEBD}"/>
                </a:ext>
              </a:extLst>
            </p:cNvPr>
            <p:cNvSpPr/>
            <p:nvPr/>
          </p:nvSpPr>
          <p:spPr>
            <a:xfrm>
              <a:off x="2999263" y="4509071"/>
              <a:ext cx="103031" cy="115909"/>
            </a:xfrm>
            <a:prstGeom prst="ellipse">
              <a:avLst/>
            </a:prstGeom>
            <a:solidFill>
              <a:srgbClr val="FFC000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0E5891D-ECF7-9F54-5F2E-FDAFE6B31BC8}"/>
                </a:ext>
              </a:extLst>
            </p:cNvPr>
            <p:cNvSpPr/>
            <p:nvPr/>
          </p:nvSpPr>
          <p:spPr>
            <a:xfrm>
              <a:off x="3886132" y="3695648"/>
              <a:ext cx="103031" cy="115909"/>
            </a:xfrm>
            <a:prstGeom prst="ellipse">
              <a:avLst/>
            </a:prstGeom>
            <a:solidFill>
              <a:srgbClr val="FFC000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781870A-17F1-2541-884D-01B8703EC278}"/>
                </a:ext>
              </a:extLst>
            </p:cNvPr>
            <p:cNvSpPr/>
            <p:nvPr/>
          </p:nvSpPr>
          <p:spPr>
            <a:xfrm>
              <a:off x="4180874" y="4632898"/>
              <a:ext cx="137134" cy="154275"/>
            </a:xfrm>
            <a:prstGeom prst="ellipse">
              <a:avLst/>
            </a:prstGeom>
            <a:solidFill>
              <a:schemeClr val="tx1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692884D-86CA-2DED-28A1-545D0F48CC70}"/>
                </a:ext>
              </a:extLst>
            </p:cNvPr>
            <p:cNvSpPr/>
            <p:nvPr/>
          </p:nvSpPr>
          <p:spPr>
            <a:xfrm>
              <a:off x="3045467" y="2998474"/>
              <a:ext cx="137134" cy="154275"/>
            </a:xfrm>
            <a:prstGeom prst="ellipse">
              <a:avLst/>
            </a:prstGeom>
            <a:solidFill>
              <a:schemeClr val="tx1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D798914-104F-19CA-8E36-348F4F0AD74E}"/>
                </a:ext>
              </a:extLst>
            </p:cNvPr>
            <p:cNvSpPr/>
            <p:nvPr/>
          </p:nvSpPr>
          <p:spPr>
            <a:xfrm>
              <a:off x="4977054" y="3813251"/>
              <a:ext cx="137134" cy="154275"/>
            </a:xfrm>
            <a:prstGeom prst="ellipse">
              <a:avLst/>
            </a:prstGeom>
            <a:solidFill>
              <a:schemeClr val="tx1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B0BDE4C-64AE-9D85-5B02-5AFA5BF625FE}"/>
                </a:ext>
              </a:extLst>
            </p:cNvPr>
            <p:cNvCxnSpPr>
              <a:stCxn id="4" idx="3"/>
              <a:endCxn id="7" idx="2"/>
            </p:cNvCxnSpPr>
            <p:nvPr/>
          </p:nvCxnSpPr>
          <p:spPr>
            <a:xfrm>
              <a:off x="3901221" y="3794583"/>
              <a:ext cx="1075833" cy="95806"/>
            </a:xfrm>
            <a:prstGeom prst="line">
              <a:avLst/>
            </a:prstGeom>
            <a:ln w="254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27FAEF1-3746-1737-51C9-92DE2B73CC9C}"/>
                </a:ext>
              </a:extLst>
            </p:cNvPr>
            <p:cNvCxnSpPr>
              <a:stCxn id="56" idx="2"/>
              <a:endCxn id="14" idx="6"/>
            </p:cNvCxnSpPr>
            <p:nvPr/>
          </p:nvCxnSpPr>
          <p:spPr>
            <a:xfrm flipH="1" flipV="1">
              <a:off x="4698245" y="3048776"/>
              <a:ext cx="1056545" cy="141058"/>
            </a:xfrm>
            <a:prstGeom prst="line">
              <a:avLst/>
            </a:prstGeom>
            <a:ln w="254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B4C9A1A-E483-BED4-F38C-CC5359C2AC94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>
              <a:off x="3937648" y="3811557"/>
              <a:ext cx="311793" cy="821341"/>
            </a:xfrm>
            <a:prstGeom prst="line">
              <a:avLst/>
            </a:prstGeom>
            <a:ln w="254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47F1A08-B21A-C6A3-AC66-5EA0A526F716}"/>
                </a:ext>
              </a:extLst>
            </p:cNvPr>
            <p:cNvCxnSpPr>
              <a:stCxn id="3" idx="0"/>
              <a:endCxn id="6" idx="4"/>
            </p:cNvCxnSpPr>
            <p:nvPr/>
          </p:nvCxnSpPr>
          <p:spPr>
            <a:xfrm flipV="1">
              <a:off x="3050779" y="3152749"/>
              <a:ext cx="63255" cy="1356322"/>
            </a:xfrm>
            <a:prstGeom prst="line">
              <a:avLst/>
            </a:prstGeom>
            <a:ln w="254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E0D88C5-9BD9-849F-BCB6-B079FB1B5ADB}"/>
                </a:ext>
              </a:extLst>
            </p:cNvPr>
            <p:cNvCxnSpPr>
              <a:cxnSpLocks/>
              <a:stCxn id="5" idx="1"/>
              <a:endCxn id="3" idx="5"/>
            </p:cNvCxnSpPr>
            <p:nvPr/>
          </p:nvCxnSpPr>
          <p:spPr>
            <a:xfrm flipH="1" flipV="1">
              <a:off x="3087205" y="4608006"/>
              <a:ext cx="1113752" cy="47485"/>
            </a:xfrm>
            <a:prstGeom prst="line">
              <a:avLst/>
            </a:prstGeom>
            <a:ln w="254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A92832-FF47-2DDB-5982-1B0F523D9EF7}"/>
                </a:ext>
              </a:extLst>
            </p:cNvPr>
            <p:cNvSpPr/>
            <p:nvPr/>
          </p:nvSpPr>
          <p:spPr>
            <a:xfrm>
              <a:off x="4561111" y="2971638"/>
              <a:ext cx="137134" cy="154275"/>
            </a:xfrm>
            <a:prstGeom prst="ellipse">
              <a:avLst/>
            </a:prstGeom>
            <a:solidFill>
              <a:schemeClr val="tx1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BD490D-59AA-F118-C6C4-281D043E87B4}"/>
                </a:ext>
              </a:extLst>
            </p:cNvPr>
            <p:cNvCxnSpPr>
              <a:stCxn id="4" idx="7"/>
              <a:endCxn id="14" idx="3"/>
            </p:cNvCxnSpPr>
            <p:nvPr/>
          </p:nvCxnSpPr>
          <p:spPr>
            <a:xfrm flipV="1">
              <a:off x="3974074" y="3103320"/>
              <a:ext cx="607120" cy="609302"/>
            </a:xfrm>
            <a:prstGeom prst="line">
              <a:avLst/>
            </a:prstGeom>
            <a:ln w="254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31343B4-1692-DA69-47A7-9B334E5E926E}"/>
                </a:ext>
              </a:extLst>
            </p:cNvPr>
            <p:cNvCxnSpPr>
              <a:cxnSpLocks/>
              <a:stCxn id="5" idx="7"/>
              <a:endCxn id="7" idx="3"/>
            </p:cNvCxnSpPr>
            <p:nvPr/>
          </p:nvCxnSpPr>
          <p:spPr>
            <a:xfrm flipV="1">
              <a:off x="4297925" y="3944933"/>
              <a:ext cx="699212" cy="710558"/>
            </a:xfrm>
            <a:prstGeom prst="line">
              <a:avLst/>
            </a:prstGeom>
            <a:ln w="254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B646CE-7E58-FE3B-8682-4A988BF66C4E}"/>
                </a:ext>
              </a:extLst>
            </p:cNvPr>
            <p:cNvCxnSpPr>
              <a:stCxn id="7" idx="1"/>
              <a:endCxn id="14" idx="4"/>
            </p:cNvCxnSpPr>
            <p:nvPr/>
          </p:nvCxnSpPr>
          <p:spPr>
            <a:xfrm flipH="1" flipV="1">
              <a:off x="4629678" y="3125913"/>
              <a:ext cx="367459" cy="709931"/>
            </a:xfrm>
            <a:prstGeom prst="line">
              <a:avLst/>
            </a:prstGeom>
            <a:ln w="254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599CB71-0AD3-D7CB-AFCF-9145F586DC67}"/>
                </a:ext>
              </a:extLst>
            </p:cNvPr>
            <p:cNvCxnSpPr>
              <a:stCxn id="6" idx="6"/>
              <a:endCxn id="14" idx="2"/>
            </p:cNvCxnSpPr>
            <p:nvPr/>
          </p:nvCxnSpPr>
          <p:spPr>
            <a:xfrm flipV="1">
              <a:off x="3182601" y="3048776"/>
              <a:ext cx="1378510" cy="26836"/>
            </a:xfrm>
            <a:prstGeom prst="line">
              <a:avLst/>
            </a:prstGeom>
            <a:ln w="254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2EAD3E2-4021-AD57-6697-89F8DD12EA4B}"/>
                    </a:ext>
                  </a:extLst>
                </p:cNvPr>
                <p:cNvSpPr/>
                <p:nvPr/>
              </p:nvSpPr>
              <p:spPr>
                <a:xfrm>
                  <a:off x="4395671" y="3036388"/>
                  <a:ext cx="43347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6C9223FB-36AD-4435-B649-20DBCE93DA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5671" y="3036388"/>
                  <a:ext cx="433476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7D1492A-D0C9-B1EE-FC24-E0D0E9C907E6}"/>
                    </a:ext>
                  </a:extLst>
                </p:cNvPr>
                <p:cNvSpPr/>
                <p:nvPr/>
              </p:nvSpPr>
              <p:spPr>
                <a:xfrm>
                  <a:off x="5800655" y="3011145"/>
                  <a:ext cx="43347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3EAFB29-D008-4F88-BA98-7B163B7415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0655" y="3011145"/>
                  <a:ext cx="433476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4411D6D9-5911-3241-4FEA-9B3E1A892B6E}"/>
                    </a:ext>
                  </a:extLst>
                </p:cNvPr>
                <p:cNvSpPr/>
                <p:nvPr/>
              </p:nvSpPr>
              <p:spPr>
                <a:xfrm>
                  <a:off x="4857389" y="3502218"/>
                  <a:ext cx="43347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93CC54A6-8C0B-4F35-AB2E-16246DEF73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7389" y="3502218"/>
                  <a:ext cx="433476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9576DF1-D783-9EAF-9CC9-F29C2BA21AE5}"/>
                    </a:ext>
                  </a:extLst>
                </p:cNvPr>
                <p:cNvSpPr/>
                <p:nvPr/>
              </p:nvSpPr>
              <p:spPr>
                <a:xfrm>
                  <a:off x="5492270" y="4299976"/>
                  <a:ext cx="43347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59C710CB-761E-43F1-84D5-C083E89FD1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2270" y="4299976"/>
                  <a:ext cx="433476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3E01357-FCCD-5998-67D5-8609808EB925}"/>
                    </a:ext>
                  </a:extLst>
                </p:cNvPr>
                <p:cNvSpPr/>
                <p:nvPr/>
              </p:nvSpPr>
              <p:spPr>
                <a:xfrm>
                  <a:off x="4072239" y="4274603"/>
                  <a:ext cx="43347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919E534-68AD-4BEB-9F24-31A97F3EA9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2239" y="4274603"/>
                  <a:ext cx="433476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1A70666-2210-8FA7-A92D-DAA53EC7EB55}"/>
                    </a:ext>
                  </a:extLst>
                </p:cNvPr>
                <p:cNvSpPr/>
                <p:nvPr/>
              </p:nvSpPr>
              <p:spPr>
                <a:xfrm>
                  <a:off x="2719195" y="2851280"/>
                  <a:ext cx="43347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CDDEB1C-CE3C-45EE-9244-F304A4F631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9195" y="2851280"/>
                  <a:ext cx="433476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6DC3513-BC20-A5D2-6783-7EC79CB657E7}"/>
                </a:ext>
              </a:extLst>
            </p:cNvPr>
            <p:cNvSpPr/>
            <p:nvPr/>
          </p:nvSpPr>
          <p:spPr>
            <a:xfrm>
              <a:off x="5754790" y="3131879"/>
              <a:ext cx="103031" cy="115909"/>
            </a:xfrm>
            <a:prstGeom prst="ellipse">
              <a:avLst/>
            </a:prstGeom>
            <a:solidFill>
              <a:srgbClr val="FFC000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C336136-023F-CE3A-A16C-8DA66F487780}"/>
                </a:ext>
              </a:extLst>
            </p:cNvPr>
            <p:cNvSpPr/>
            <p:nvPr/>
          </p:nvSpPr>
          <p:spPr>
            <a:xfrm>
              <a:off x="5433373" y="4393162"/>
              <a:ext cx="103031" cy="115909"/>
            </a:xfrm>
            <a:prstGeom prst="ellipse">
              <a:avLst/>
            </a:prstGeom>
            <a:solidFill>
              <a:srgbClr val="FFC000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F4E4555-A131-6E3A-A083-CB3DBB47C058}"/>
                </a:ext>
              </a:extLst>
            </p:cNvPr>
            <p:cNvCxnSpPr>
              <a:stCxn id="56" idx="3"/>
              <a:endCxn id="7" idx="7"/>
            </p:cNvCxnSpPr>
            <p:nvPr/>
          </p:nvCxnSpPr>
          <p:spPr>
            <a:xfrm flipH="1">
              <a:off x="5094105" y="3230814"/>
              <a:ext cx="675774" cy="605030"/>
            </a:xfrm>
            <a:prstGeom prst="line">
              <a:avLst/>
            </a:prstGeom>
            <a:ln w="254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87A61E2-B881-0729-8948-245C2BDC1BC6}"/>
                </a:ext>
              </a:extLst>
            </p:cNvPr>
            <p:cNvCxnSpPr>
              <a:stCxn id="57" idx="1"/>
              <a:endCxn id="7" idx="5"/>
            </p:cNvCxnSpPr>
            <p:nvPr/>
          </p:nvCxnSpPr>
          <p:spPr>
            <a:xfrm flipH="1" flipV="1">
              <a:off x="5094105" y="3944933"/>
              <a:ext cx="354357" cy="465203"/>
            </a:xfrm>
            <a:prstGeom prst="line">
              <a:avLst/>
            </a:prstGeom>
            <a:ln w="254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F475DC0-1D54-188A-BE57-0DA1ED52C89B}"/>
                </a:ext>
              </a:extLst>
            </p:cNvPr>
            <p:cNvCxnSpPr>
              <a:cxnSpLocks/>
              <a:stCxn id="57" idx="2"/>
              <a:endCxn id="5" idx="7"/>
            </p:cNvCxnSpPr>
            <p:nvPr/>
          </p:nvCxnSpPr>
          <p:spPr>
            <a:xfrm flipH="1">
              <a:off x="4297925" y="4451117"/>
              <a:ext cx="1135448" cy="204374"/>
            </a:xfrm>
            <a:prstGeom prst="line">
              <a:avLst/>
            </a:prstGeom>
            <a:ln w="254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82AA299C-8A37-476E-375E-276BBB4EA82E}"/>
                    </a:ext>
                  </a:extLst>
                </p:cNvPr>
                <p:cNvSpPr/>
                <p:nvPr/>
              </p:nvSpPr>
              <p:spPr>
                <a:xfrm>
                  <a:off x="3567432" y="3643974"/>
                  <a:ext cx="43347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A16FC4C4-8891-4D67-9118-AC4F10F49F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7432" y="3643974"/>
                  <a:ext cx="433476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540093BE-92A4-A43B-8820-E09DDBC9CDB6}"/>
                    </a:ext>
                  </a:extLst>
                </p:cNvPr>
                <p:cNvSpPr/>
                <p:nvPr/>
              </p:nvSpPr>
              <p:spPr>
                <a:xfrm>
                  <a:off x="2616164" y="4361813"/>
                  <a:ext cx="43347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1B38242-D271-4A52-A680-C9EDE2B098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6164" y="4361813"/>
                  <a:ext cx="433476" cy="33855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3" name="Footer Placeholder 3">
            <a:extLst>
              <a:ext uri="{FF2B5EF4-FFF2-40B4-BE49-F238E27FC236}">
                <a16:creationId xmlns:a16="http://schemas.microsoft.com/office/drawing/2014/main" id="{4974B9C9-4619-1939-092F-4B20FCD9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81931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ChangeArrowheads="1"/>
          </p:cNvSpPr>
          <p:nvPr/>
        </p:nvSpPr>
        <p:spPr bwMode="auto">
          <a:xfrm>
            <a:off x="152400" y="168275"/>
            <a:ext cx="86868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4200" dirty="0">
                <a:solidFill>
                  <a:srgbClr val="3A3A82"/>
                </a:solidFill>
                <a:latin typeface="Times New Roman" charset="0"/>
              </a:rPr>
              <a:t>Reductions in NP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D8B4063-070C-44E4-A8E5-96495554A43A}"/>
                  </a:ext>
                </a:extLst>
              </p:cNvPr>
              <p:cNvSpPr txBox="1"/>
              <p:nvPr/>
            </p:nvSpPr>
            <p:spPr>
              <a:xfrm>
                <a:off x="276740" y="1101480"/>
                <a:ext cx="8206581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Example</a:t>
                </a:r>
                <a:r>
                  <a:rPr lang="en-US" sz="2400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: </a:t>
                </a:r>
                <a:r>
                  <a:rPr lang="en-US" sz="2400" b="1" dirty="0">
                    <a:solidFill>
                      <a:srgbClr val="3A3A82"/>
                    </a:solidFill>
                  </a:rPr>
                  <a:t>INDEPENDENT SET (IS) Problem</a:t>
                </a:r>
              </a:p>
              <a:p>
                <a:endParaRPr lang="en-US" sz="2400" b="1" dirty="0">
                  <a:solidFill>
                    <a:srgbClr val="3A3A82"/>
                  </a:solidFill>
                </a:endParaRPr>
              </a:p>
              <a:p>
                <a:r>
                  <a:rPr lang="en-US" sz="2400" dirty="0">
                    <a:solidFill>
                      <a:srgbClr val="3A3A82"/>
                    </a:solidFill>
                  </a:rPr>
                  <a:t>Given a simple undirected graph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SG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SG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SG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is there an </a:t>
                </a:r>
                <a:r>
                  <a:rPr lang="en-US" sz="2400" dirty="0">
                    <a:solidFill>
                      <a:srgbClr val="FF0000"/>
                    </a:solidFill>
                  </a:rPr>
                  <a:t>independent set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 of size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Times New Roman"/>
                      </a:rPr>
                      <m:t>≥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? Independent set is called a set </a:t>
                </a:r>
                <a14:m>
                  <m:oMath xmlns:m="http://schemas.openxmlformats.org/officeDocument/2006/math">
                    <m:r>
                      <a:rPr lang="en-SG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SG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a:rPr lang="en-SG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 of vertices such that pairwise the vertices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𝐼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do not share an</a:t>
                </a:r>
                <a:r>
                  <a:rPr lang="en-US" sz="2400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edge</a:t>
                </a:r>
                <a:r>
                  <a:rPr lang="en-US" sz="2400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.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D8B4063-070C-44E4-A8E5-96495554A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40" y="1101480"/>
                <a:ext cx="8206581" cy="2308324"/>
              </a:xfrm>
              <a:prstGeom prst="rect">
                <a:avLst/>
              </a:prstGeom>
              <a:blipFill>
                <a:blip r:embed="rId5"/>
                <a:stretch>
                  <a:fillRect l="-1114" t="-2381" r="-1114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F466F495-BA5E-4708-B64B-7EE7A7DA5461}"/>
              </a:ext>
            </a:extLst>
          </p:cNvPr>
          <p:cNvGrpSpPr/>
          <p:nvPr/>
        </p:nvGrpSpPr>
        <p:grpSpPr>
          <a:xfrm>
            <a:off x="2600524" y="3159455"/>
            <a:ext cx="3617967" cy="1935893"/>
            <a:chOff x="2616164" y="2851280"/>
            <a:chExt cx="3617967" cy="193589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A91E0B3-4D76-45DC-AE81-85D5F06E07C1}"/>
                </a:ext>
              </a:extLst>
            </p:cNvPr>
            <p:cNvSpPr/>
            <p:nvPr/>
          </p:nvSpPr>
          <p:spPr>
            <a:xfrm>
              <a:off x="2999263" y="4509071"/>
              <a:ext cx="103031" cy="115909"/>
            </a:xfrm>
            <a:prstGeom prst="ellipse">
              <a:avLst/>
            </a:prstGeom>
            <a:solidFill>
              <a:srgbClr val="FFC000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45AD1F8-27DB-4CC0-ADF8-09BC9DDBE7B6}"/>
                </a:ext>
              </a:extLst>
            </p:cNvPr>
            <p:cNvSpPr/>
            <p:nvPr/>
          </p:nvSpPr>
          <p:spPr>
            <a:xfrm>
              <a:off x="3886132" y="3695648"/>
              <a:ext cx="103031" cy="115909"/>
            </a:xfrm>
            <a:prstGeom prst="ellipse">
              <a:avLst/>
            </a:prstGeom>
            <a:solidFill>
              <a:srgbClr val="FFC000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5678CE-FD71-4FCC-B10D-94909F51020D}"/>
                </a:ext>
              </a:extLst>
            </p:cNvPr>
            <p:cNvSpPr/>
            <p:nvPr/>
          </p:nvSpPr>
          <p:spPr>
            <a:xfrm>
              <a:off x="4180874" y="4632898"/>
              <a:ext cx="137134" cy="154275"/>
            </a:xfrm>
            <a:prstGeom prst="ellipse">
              <a:avLst/>
            </a:prstGeom>
            <a:solidFill>
              <a:schemeClr val="tx1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E8AD227-60F0-4243-8D3A-3C3D564140B5}"/>
                </a:ext>
              </a:extLst>
            </p:cNvPr>
            <p:cNvSpPr/>
            <p:nvPr/>
          </p:nvSpPr>
          <p:spPr>
            <a:xfrm>
              <a:off x="3045467" y="2998474"/>
              <a:ext cx="137134" cy="154275"/>
            </a:xfrm>
            <a:prstGeom prst="ellipse">
              <a:avLst/>
            </a:prstGeom>
            <a:solidFill>
              <a:schemeClr val="tx1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1CE9251-8FE1-4A58-9F24-74784AABF0C9}"/>
                </a:ext>
              </a:extLst>
            </p:cNvPr>
            <p:cNvSpPr/>
            <p:nvPr/>
          </p:nvSpPr>
          <p:spPr>
            <a:xfrm>
              <a:off x="4977054" y="3813251"/>
              <a:ext cx="137134" cy="154275"/>
            </a:xfrm>
            <a:prstGeom prst="ellipse">
              <a:avLst/>
            </a:prstGeom>
            <a:solidFill>
              <a:schemeClr val="tx1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C0BE907-627B-4C37-AE36-1723769A1E0E}"/>
                </a:ext>
              </a:extLst>
            </p:cNvPr>
            <p:cNvCxnSpPr>
              <a:stCxn id="25" idx="3"/>
              <a:endCxn id="30" idx="2"/>
            </p:cNvCxnSpPr>
            <p:nvPr/>
          </p:nvCxnSpPr>
          <p:spPr>
            <a:xfrm>
              <a:off x="3901221" y="3794583"/>
              <a:ext cx="1075833" cy="95806"/>
            </a:xfrm>
            <a:prstGeom prst="line">
              <a:avLst/>
            </a:prstGeom>
            <a:ln w="254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D6561-46A0-43BE-B2B1-43A7F44219CE}"/>
                </a:ext>
              </a:extLst>
            </p:cNvPr>
            <p:cNvCxnSpPr>
              <a:stCxn id="49" idx="2"/>
              <a:endCxn id="38" idx="6"/>
            </p:cNvCxnSpPr>
            <p:nvPr/>
          </p:nvCxnSpPr>
          <p:spPr>
            <a:xfrm flipH="1" flipV="1">
              <a:off x="4698245" y="3048776"/>
              <a:ext cx="1056545" cy="141058"/>
            </a:xfrm>
            <a:prstGeom prst="line">
              <a:avLst/>
            </a:prstGeom>
            <a:ln w="254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94E3B40-30F4-4012-ACB4-24E9B27AF7D5}"/>
                </a:ext>
              </a:extLst>
            </p:cNvPr>
            <p:cNvCxnSpPr>
              <a:cxnSpLocks/>
              <a:stCxn id="25" idx="4"/>
              <a:endCxn id="26" idx="0"/>
            </p:cNvCxnSpPr>
            <p:nvPr/>
          </p:nvCxnSpPr>
          <p:spPr>
            <a:xfrm>
              <a:off x="3937648" y="3811557"/>
              <a:ext cx="311793" cy="821341"/>
            </a:xfrm>
            <a:prstGeom prst="line">
              <a:avLst/>
            </a:prstGeom>
            <a:ln w="254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967602A-BD77-4316-AB4B-B28AAFE323B7}"/>
                </a:ext>
              </a:extLst>
            </p:cNvPr>
            <p:cNvCxnSpPr>
              <a:stCxn id="24" idx="0"/>
              <a:endCxn id="27" idx="4"/>
            </p:cNvCxnSpPr>
            <p:nvPr/>
          </p:nvCxnSpPr>
          <p:spPr>
            <a:xfrm flipV="1">
              <a:off x="3050779" y="3152749"/>
              <a:ext cx="63255" cy="1356322"/>
            </a:xfrm>
            <a:prstGeom prst="line">
              <a:avLst/>
            </a:prstGeom>
            <a:ln w="254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135C04F-F3D2-4F30-89FD-21687510F6FE}"/>
                </a:ext>
              </a:extLst>
            </p:cNvPr>
            <p:cNvCxnSpPr>
              <a:cxnSpLocks/>
              <a:stCxn id="26" idx="1"/>
              <a:endCxn id="24" idx="5"/>
            </p:cNvCxnSpPr>
            <p:nvPr/>
          </p:nvCxnSpPr>
          <p:spPr>
            <a:xfrm flipH="1" flipV="1">
              <a:off x="3087205" y="4608006"/>
              <a:ext cx="1113752" cy="47485"/>
            </a:xfrm>
            <a:prstGeom prst="line">
              <a:avLst/>
            </a:prstGeom>
            <a:ln w="254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379A8B-1CDB-418A-BE41-AE3EB8619BEB}"/>
                </a:ext>
              </a:extLst>
            </p:cNvPr>
            <p:cNvSpPr/>
            <p:nvPr/>
          </p:nvSpPr>
          <p:spPr>
            <a:xfrm>
              <a:off x="4561111" y="2971638"/>
              <a:ext cx="137134" cy="154275"/>
            </a:xfrm>
            <a:prstGeom prst="ellipse">
              <a:avLst/>
            </a:prstGeom>
            <a:solidFill>
              <a:schemeClr val="tx1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5FCA89E-9AD4-4448-BD42-5195EFBC94B4}"/>
                </a:ext>
              </a:extLst>
            </p:cNvPr>
            <p:cNvCxnSpPr>
              <a:stCxn id="25" idx="7"/>
              <a:endCxn id="38" idx="3"/>
            </p:cNvCxnSpPr>
            <p:nvPr/>
          </p:nvCxnSpPr>
          <p:spPr>
            <a:xfrm flipV="1">
              <a:off x="3974074" y="3103320"/>
              <a:ext cx="607120" cy="609302"/>
            </a:xfrm>
            <a:prstGeom prst="line">
              <a:avLst/>
            </a:prstGeom>
            <a:ln w="254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A43E534-F373-4F8E-9E58-A33133D350A1}"/>
                </a:ext>
              </a:extLst>
            </p:cNvPr>
            <p:cNvCxnSpPr>
              <a:cxnSpLocks/>
              <a:stCxn id="26" idx="7"/>
              <a:endCxn id="30" idx="3"/>
            </p:cNvCxnSpPr>
            <p:nvPr/>
          </p:nvCxnSpPr>
          <p:spPr>
            <a:xfrm flipV="1">
              <a:off x="4297925" y="3944933"/>
              <a:ext cx="699212" cy="710558"/>
            </a:xfrm>
            <a:prstGeom prst="line">
              <a:avLst/>
            </a:prstGeom>
            <a:ln w="254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1D26EEF-7EFE-4491-A8A0-871C8CBD1F12}"/>
                </a:ext>
              </a:extLst>
            </p:cNvPr>
            <p:cNvCxnSpPr>
              <a:stCxn id="30" idx="1"/>
              <a:endCxn id="38" idx="4"/>
            </p:cNvCxnSpPr>
            <p:nvPr/>
          </p:nvCxnSpPr>
          <p:spPr>
            <a:xfrm flipH="1" flipV="1">
              <a:off x="4629678" y="3125913"/>
              <a:ext cx="367459" cy="709931"/>
            </a:xfrm>
            <a:prstGeom prst="line">
              <a:avLst/>
            </a:prstGeom>
            <a:ln w="254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E562C67-5AA6-457E-A9D7-9335055FAEAE}"/>
                </a:ext>
              </a:extLst>
            </p:cNvPr>
            <p:cNvCxnSpPr>
              <a:stCxn id="27" idx="6"/>
              <a:endCxn id="38" idx="2"/>
            </p:cNvCxnSpPr>
            <p:nvPr/>
          </p:nvCxnSpPr>
          <p:spPr>
            <a:xfrm flipV="1">
              <a:off x="3182601" y="3048776"/>
              <a:ext cx="1378510" cy="26836"/>
            </a:xfrm>
            <a:prstGeom prst="line">
              <a:avLst/>
            </a:prstGeom>
            <a:ln w="254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6C9223FB-36AD-4435-B649-20DBCE93DADA}"/>
                    </a:ext>
                  </a:extLst>
                </p:cNvPr>
                <p:cNvSpPr/>
                <p:nvPr/>
              </p:nvSpPr>
              <p:spPr>
                <a:xfrm>
                  <a:off x="4395671" y="3036388"/>
                  <a:ext cx="43347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6C9223FB-36AD-4435-B649-20DBCE93DA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5671" y="3036388"/>
                  <a:ext cx="43347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3EAFB29-D008-4F88-BA98-7B163B74151C}"/>
                    </a:ext>
                  </a:extLst>
                </p:cNvPr>
                <p:cNvSpPr/>
                <p:nvPr/>
              </p:nvSpPr>
              <p:spPr>
                <a:xfrm>
                  <a:off x="5800655" y="3011145"/>
                  <a:ext cx="43347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3EAFB29-D008-4F88-BA98-7B163B7415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0655" y="3011145"/>
                  <a:ext cx="433476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93CC54A6-8C0B-4F35-AB2E-16246DEF73B7}"/>
                    </a:ext>
                  </a:extLst>
                </p:cNvPr>
                <p:cNvSpPr/>
                <p:nvPr/>
              </p:nvSpPr>
              <p:spPr>
                <a:xfrm>
                  <a:off x="4857389" y="3502218"/>
                  <a:ext cx="43347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93CC54A6-8C0B-4F35-AB2E-16246DEF73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7389" y="3502218"/>
                  <a:ext cx="433476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59C710CB-761E-43F1-84D5-C083E89FD1B7}"/>
                    </a:ext>
                  </a:extLst>
                </p:cNvPr>
                <p:cNvSpPr/>
                <p:nvPr/>
              </p:nvSpPr>
              <p:spPr>
                <a:xfrm>
                  <a:off x="5492270" y="4299976"/>
                  <a:ext cx="43347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59C710CB-761E-43F1-84D5-C083E89FD1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2270" y="4299976"/>
                  <a:ext cx="433476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919E534-68AD-4BEB-9F24-31A97F3EA98E}"/>
                    </a:ext>
                  </a:extLst>
                </p:cNvPr>
                <p:cNvSpPr/>
                <p:nvPr/>
              </p:nvSpPr>
              <p:spPr>
                <a:xfrm>
                  <a:off x="4072239" y="4274603"/>
                  <a:ext cx="43347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919E534-68AD-4BEB-9F24-31A97F3EA9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2239" y="4274603"/>
                  <a:ext cx="433476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CDDEB1C-CE3C-45EE-9244-F304A4F631D7}"/>
                    </a:ext>
                  </a:extLst>
                </p:cNvPr>
                <p:cNvSpPr/>
                <p:nvPr/>
              </p:nvSpPr>
              <p:spPr>
                <a:xfrm>
                  <a:off x="2719195" y="2851280"/>
                  <a:ext cx="43347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CDDEB1C-CE3C-45EE-9244-F304A4F631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9195" y="2851280"/>
                  <a:ext cx="433476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269D963-A759-4D75-833C-717482904FC5}"/>
                </a:ext>
              </a:extLst>
            </p:cNvPr>
            <p:cNvSpPr/>
            <p:nvPr/>
          </p:nvSpPr>
          <p:spPr>
            <a:xfrm>
              <a:off x="5754790" y="3131879"/>
              <a:ext cx="103031" cy="115909"/>
            </a:xfrm>
            <a:prstGeom prst="ellipse">
              <a:avLst/>
            </a:prstGeom>
            <a:solidFill>
              <a:srgbClr val="FFC000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1419088-778D-4FF3-9343-9A2D7CAE2F75}"/>
                </a:ext>
              </a:extLst>
            </p:cNvPr>
            <p:cNvSpPr/>
            <p:nvPr/>
          </p:nvSpPr>
          <p:spPr>
            <a:xfrm>
              <a:off x="5433373" y="4393162"/>
              <a:ext cx="103031" cy="115909"/>
            </a:xfrm>
            <a:prstGeom prst="ellipse">
              <a:avLst/>
            </a:prstGeom>
            <a:solidFill>
              <a:srgbClr val="FFC000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375E19B-49D9-4494-8E5F-396611E16D43}"/>
                </a:ext>
              </a:extLst>
            </p:cNvPr>
            <p:cNvCxnSpPr>
              <a:stCxn id="49" idx="3"/>
              <a:endCxn id="30" idx="7"/>
            </p:cNvCxnSpPr>
            <p:nvPr/>
          </p:nvCxnSpPr>
          <p:spPr>
            <a:xfrm flipH="1">
              <a:off x="5094105" y="3230814"/>
              <a:ext cx="675774" cy="605030"/>
            </a:xfrm>
            <a:prstGeom prst="line">
              <a:avLst/>
            </a:prstGeom>
            <a:ln w="254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06037DB-A9D7-4FA7-A168-50B37BC076CC}"/>
                </a:ext>
              </a:extLst>
            </p:cNvPr>
            <p:cNvCxnSpPr>
              <a:stCxn id="50" idx="1"/>
              <a:endCxn id="30" idx="5"/>
            </p:cNvCxnSpPr>
            <p:nvPr/>
          </p:nvCxnSpPr>
          <p:spPr>
            <a:xfrm flipH="1" flipV="1">
              <a:off x="5094105" y="3944933"/>
              <a:ext cx="354357" cy="465203"/>
            </a:xfrm>
            <a:prstGeom prst="line">
              <a:avLst/>
            </a:prstGeom>
            <a:ln w="254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6D59228-C596-4FA5-91D3-DA1F08B5124B}"/>
                </a:ext>
              </a:extLst>
            </p:cNvPr>
            <p:cNvCxnSpPr>
              <a:cxnSpLocks/>
              <a:stCxn id="50" idx="2"/>
              <a:endCxn id="26" idx="7"/>
            </p:cNvCxnSpPr>
            <p:nvPr/>
          </p:nvCxnSpPr>
          <p:spPr>
            <a:xfrm flipH="1">
              <a:off x="4297925" y="4451117"/>
              <a:ext cx="1135448" cy="204374"/>
            </a:xfrm>
            <a:prstGeom prst="line">
              <a:avLst/>
            </a:prstGeom>
            <a:ln w="254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A16FC4C4-8891-4D67-9118-AC4F10F49F5A}"/>
                    </a:ext>
                  </a:extLst>
                </p:cNvPr>
                <p:cNvSpPr/>
                <p:nvPr/>
              </p:nvSpPr>
              <p:spPr>
                <a:xfrm>
                  <a:off x="3567432" y="3643974"/>
                  <a:ext cx="43347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A16FC4C4-8891-4D67-9118-AC4F10F49F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7432" y="3643974"/>
                  <a:ext cx="433476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1B38242-D271-4A52-A680-C9EDE2B0982C}"/>
                    </a:ext>
                  </a:extLst>
                </p:cNvPr>
                <p:cNvSpPr/>
                <p:nvPr/>
              </p:nvSpPr>
              <p:spPr>
                <a:xfrm>
                  <a:off x="2616164" y="4361813"/>
                  <a:ext cx="43347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1B38242-D271-4A52-A680-C9EDE2B098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6164" y="4361813"/>
                  <a:ext cx="433476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9" name="Picture 18" descr="\documentclass{article}&#10;\usepackage{amsmath}&#10;\pagestyle{empty}&#10;\begin{document}&#10;&#10;&#10;Graph $G$. &#10;&#10;\end{document}" title="IguanaTex Bitmap Display">
            <a:extLst>
              <a:ext uri="{FF2B5EF4-FFF2-40B4-BE49-F238E27FC236}">
                <a16:creationId xmlns:a16="http://schemas.microsoft.com/office/drawing/2014/main" id="{7BDEA336-200E-424C-A98C-CECDD0260A2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554407" y="3722938"/>
            <a:ext cx="1024000" cy="227048"/>
          </a:xfrm>
          <a:prstGeom prst="rect">
            <a:avLst/>
          </a:prstGeom>
        </p:spPr>
      </p:pic>
      <p:pic>
        <p:nvPicPr>
          <p:cNvPr id="39937" name="Picture 39936" descr="\documentclass{article}&#10;\usepackage{amsmath}&#10;\usepackage{xcolor}&#10;\pagestyle{empty}&#10;\begin{document}&#10;&#10;&#10;\noindent Vertices $v_3, v_5, v_7, v_8$ form&#10;\\ an \textcolor{red}{independent set}.&#10;&#10;\end{document}" title="IguanaTex Bitmap Display">
            <a:extLst>
              <a:ext uri="{FF2B5EF4-FFF2-40B4-BE49-F238E27FC236}">
                <a16:creationId xmlns:a16="http://schemas.microsoft.com/office/drawing/2014/main" id="{7D290A5B-2992-415D-ACE6-F16AB064654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826161" y="4128457"/>
            <a:ext cx="2828190" cy="5302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A363E1-97A4-9C68-8B6F-E57261A0F2CA}"/>
              </a:ext>
            </a:extLst>
          </p:cNvPr>
          <p:cNvSpPr txBox="1"/>
          <p:nvPr/>
        </p:nvSpPr>
        <p:spPr>
          <a:xfrm>
            <a:off x="380739" y="5055836"/>
            <a:ext cx="5404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Claim</a:t>
            </a:r>
            <a:r>
              <a:rPr lang="en-US" sz="2000" dirty="0">
                <a:solidFill>
                  <a:srgbClr val="3A3A82"/>
                </a:solidFill>
                <a:latin typeface="Times New Roman"/>
                <a:cs typeface="Times New Roman"/>
              </a:rPr>
              <a:t>: INDEPENDENT SET is </a:t>
            </a:r>
            <a:r>
              <a:rPr lang="en-US" sz="2000" b="1" dirty="0">
                <a:solidFill>
                  <a:srgbClr val="3A3A82"/>
                </a:solidFill>
                <a:latin typeface="Times New Roman"/>
                <a:cs typeface="Times New Roman"/>
              </a:rPr>
              <a:t>NP-complete</a:t>
            </a:r>
            <a:r>
              <a:rPr lang="en-US" sz="2000" dirty="0">
                <a:solidFill>
                  <a:srgbClr val="3A3A82"/>
                </a:solidFill>
                <a:latin typeface="Times New Roman"/>
                <a:cs typeface="Times New Roman"/>
              </a:rPr>
              <a:t>.</a:t>
            </a:r>
            <a:endParaRPr lang="en-US" sz="20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415FA-2EEC-7C9C-B011-CB3A7B0EFFB1}"/>
              </a:ext>
            </a:extLst>
          </p:cNvPr>
          <p:cNvSpPr txBox="1"/>
          <p:nvPr/>
        </p:nvSpPr>
        <p:spPr>
          <a:xfrm>
            <a:off x="396256" y="5460579"/>
            <a:ext cx="6914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Proof</a:t>
            </a:r>
            <a:r>
              <a:rPr lang="en-US" sz="2000" dirty="0">
                <a:solidFill>
                  <a:srgbClr val="3A3A82"/>
                </a:solidFill>
                <a:latin typeface="Times New Roman"/>
                <a:cs typeface="Times New Roman"/>
              </a:rPr>
              <a:t>: (1) INDEPENDENT SET </a:t>
            </a:r>
            <a:r>
              <a:rPr lang="en-US" sz="2000" b="1" dirty="0">
                <a:solidFill>
                  <a:srgbClr val="3A3A82"/>
                </a:solidFill>
                <a:latin typeface="Times New Roman"/>
                <a:cs typeface="Times New Roman"/>
              </a:rPr>
              <a:t>belongs</a:t>
            </a:r>
            <a:r>
              <a:rPr lang="en-US" sz="2000" dirty="0">
                <a:solidFill>
                  <a:srgbClr val="3A3A82"/>
                </a:solidFill>
                <a:latin typeface="Times New Roman"/>
                <a:cs typeface="Times New Roman"/>
              </a:rPr>
              <a:t> to 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NP</a:t>
            </a:r>
            <a:r>
              <a:rPr lang="en-US" sz="2000" dirty="0">
                <a:solidFill>
                  <a:srgbClr val="3A3A82"/>
                </a:solidFill>
                <a:latin typeface="Times New Roman"/>
                <a:cs typeface="Times New Roman"/>
              </a:rPr>
              <a:t> (why?).</a:t>
            </a:r>
          </a:p>
          <a:p>
            <a:r>
              <a:rPr lang="en-US" sz="2000" dirty="0">
                <a:solidFill>
                  <a:srgbClr val="3A3A82"/>
                </a:solidFill>
                <a:latin typeface="Times New Roman"/>
                <a:cs typeface="Times New Roman"/>
              </a:rPr>
              <a:t>(2) Reduce 3-SAT to INDEPENDENT SET. Since 3-SAT is NP-hard, INDEPENDENT SET is NP-hard. </a:t>
            </a:r>
            <a:endParaRPr lang="en-US" sz="20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CB2AA-81DA-E6F8-8A6F-D4930867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82191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ChangeArrowheads="1"/>
          </p:cNvSpPr>
          <p:nvPr/>
        </p:nvSpPr>
        <p:spPr bwMode="auto">
          <a:xfrm>
            <a:off x="152400" y="168275"/>
            <a:ext cx="86868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4200" dirty="0">
                <a:solidFill>
                  <a:srgbClr val="3A3A82"/>
                </a:solidFill>
                <a:latin typeface="Times New Roman" charset="0"/>
              </a:rPr>
              <a:t>Reductions in NP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D8B4063-070C-44E4-A8E5-96495554A43A}"/>
                  </a:ext>
                </a:extLst>
              </p:cNvPr>
              <p:cNvSpPr txBox="1"/>
              <p:nvPr/>
            </p:nvSpPr>
            <p:spPr>
              <a:xfrm>
                <a:off x="276740" y="1101480"/>
                <a:ext cx="8206581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Example</a:t>
                </a:r>
                <a:r>
                  <a:rPr lang="en-US" sz="2400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: </a:t>
                </a:r>
                <a:r>
                  <a:rPr lang="en-US" sz="2400" b="1" dirty="0">
                    <a:solidFill>
                      <a:srgbClr val="3A3A82"/>
                    </a:solidFill>
                  </a:rPr>
                  <a:t>INDEPENDENT SET (IS) Problem</a:t>
                </a:r>
              </a:p>
              <a:p>
                <a:endParaRPr lang="en-US" sz="2400" b="1" dirty="0">
                  <a:solidFill>
                    <a:srgbClr val="3A3A82"/>
                  </a:solidFill>
                </a:endParaRPr>
              </a:p>
              <a:p>
                <a:r>
                  <a:rPr lang="en-US" sz="2400" dirty="0">
                    <a:solidFill>
                      <a:srgbClr val="3A3A82"/>
                    </a:solidFill>
                  </a:rPr>
                  <a:t>Given a simple undirected graph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SG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SG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SG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is there an </a:t>
                </a:r>
                <a:r>
                  <a:rPr lang="en-US" sz="2400" dirty="0">
                    <a:solidFill>
                      <a:srgbClr val="FF0000"/>
                    </a:solidFill>
                  </a:rPr>
                  <a:t>independent set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 of size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Times New Roman"/>
                      </a:rPr>
                      <m:t>≥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? Independent set is called a set </a:t>
                </a:r>
                <a14:m>
                  <m:oMath xmlns:m="http://schemas.openxmlformats.org/officeDocument/2006/math">
                    <m:r>
                      <a:rPr lang="en-SG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SG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a:rPr lang="en-SG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 of vertices such that pairwise the vertices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𝐼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do not share an</a:t>
                </a:r>
                <a:r>
                  <a:rPr lang="en-US" sz="2400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edge</a:t>
                </a:r>
                <a:r>
                  <a:rPr lang="en-US" sz="2400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.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D8B4063-070C-44E4-A8E5-96495554A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40" y="1101480"/>
                <a:ext cx="8206581" cy="2308324"/>
              </a:xfrm>
              <a:prstGeom prst="rect">
                <a:avLst/>
              </a:prstGeom>
              <a:blipFill>
                <a:blip r:embed="rId6"/>
                <a:stretch>
                  <a:fillRect l="-1114" t="-2381" r="-1114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F466F495-BA5E-4708-B64B-7EE7A7DA5461}"/>
              </a:ext>
            </a:extLst>
          </p:cNvPr>
          <p:cNvGrpSpPr/>
          <p:nvPr/>
        </p:nvGrpSpPr>
        <p:grpSpPr>
          <a:xfrm>
            <a:off x="2600524" y="3159455"/>
            <a:ext cx="3617967" cy="1935893"/>
            <a:chOff x="2616164" y="2851280"/>
            <a:chExt cx="3617967" cy="193589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A91E0B3-4D76-45DC-AE81-85D5F06E07C1}"/>
                </a:ext>
              </a:extLst>
            </p:cNvPr>
            <p:cNvSpPr/>
            <p:nvPr/>
          </p:nvSpPr>
          <p:spPr>
            <a:xfrm>
              <a:off x="2999263" y="4509071"/>
              <a:ext cx="103031" cy="115909"/>
            </a:xfrm>
            <a:prstGeom prst="ellipse">
              <a:avLst/>
            </a:prstGeom>
            <a:solidFill>
              <a:srgbClr val="FFC000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45AD1F8-27DB-4CC0-ADF8-09BC9DDBE7B6}"/>
                </a:ext>
              </a:extLst>
            </p:cNvPr>
            <p:cNvSpPr/>
            <p:nvPr/>
          </p:nvSpPr>
          <p:spPr>
            <a:xfrm>
              <a:off x="3886132" y="3695648"/>
              <a:ext cx="103031" cy="115909"/>
            </a:xfrm>
            <a:prstGeom prst="ellipse">
              <a:avLst/>
            </a:prstGeom>
            <a:solidFill>
              <a:srgbClr val="FFC000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5678CE-FD71-4FCC-B10D-94909F51020D}"/>
                </a:ext>
              </a:extLst>
            </p:cNvPr>
            <p:cNvSpPr/>
            <p:nvPr/>
          </p:nvSpPr>
          <p:spPr>
            <a:xfrm>
              <a:off x="4180874" y="4632898"/>
              <a:ext cx="137134" cy="154275"/>
            </a:xfrm>
            <a:prstGeom prst="ellipse">
              <a:avLst/>
            </a:prstGeom>
            <a:solidFill>
              <a:schemeClr val="tx1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E8AD227-60F0-4243-8D3A-3C3D564140B5}"/>
                </a:ext>
              </a:extLst>
            </p:cNvPr>
            <p:cNvSpPr/>
            <p:nvPr/>
          </p:nvSpPr>
          <p:spPr>
            <a:xfrm>
              <a:off x="3045467" y="2998474"/>
              <a:ext cx="137134" cy="154275"/>
            </a:xfrm>
            <a:prstGeom prst="ellipse">
              <a:avLst/>
            </a:prstGeom>
            <a:solidFill>
              <a:schemeClr val="tx1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1CE9251-8FE1-4A58-9F24-74784AABF0C9}"/>
                </a:ext>
              </a:extLst>
            </p:cNvPr>
            <p:cNvSpPr/>
            <p:nvPr/>
          </p:nvSpPr>
          <p:spPr>
            <a:xfrm>
              <a:off x="4977054" y="3813251"/>
              <a:ext cx="137134" cy="154275"/>
            </a:xfrm>
            <a:prstGeom prst="ellipse">
              <a:avLst/>
            </a:prstGeom>
            <a:solidFill>
              <a:schemeClr val="tx1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C0BE907-627B-4C37-AE36-1723769A1E0E}"/>
                </a:ext>
              </a:extLst>
            </p:cNvPr>
            <p:cNvCxnSpPr>
              <a:stCxn id="25" idx="3"/>
              <a:endCxn id="30" idx="2"/>
            </p:cNvCxnSpPr>
            <p:nvPr/>
          </p:nvCxnSpPr>
          <p:spPr>
            <a:xfrm>
              <a:off x="3901221" y="3794583"/>
              <a:ext cx="1075833" cy="95806"/>
            </a:xfrm>
            <a:prstGeom prst="line">
              <a:avLst/>
            </a:prstGeom>
            <a:ln w="254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D6561-46A0-43BE-B2B1-43A7F44219CE}"/>
                </a:ext>
              </a:extLst>
            </p:cNvPr>
            <p:cNvCxnSpPr>
              <a:stCxn id="49" idx="2"/>
              <a:endCxn id="38" idx="6"/>
            </p:cNvCxnSpPr>
            <p:nvPr/>
          </p:nvCxnSpPr>
          <p:spPr>
            <a:xfrm flipH="1" flipV="1">
              <a:off x="4698245" y="3048776"/>
              <a:ext cx="1056545" cy="141058"/>
            </a:xfrm>
            <a:prstGeom prst="line">
              <a:avLst/>
            </a:prstGeom>
            <a:ln w="254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94E3B40-30F4-4012-ACB4-24E9B27AF7D5}"/>
                </a:ext>
              </a:extLst>
            </p:cNvPr>
            <p:cNvCxnSpPr>
              <a:cxnSpLocks/>
              <a:stCxn id="25" idx="4"/>
              <a:endCxn id="26" idx="0"/>
            </p:cNvCxnSpPr>
            <p:nvPr/>
          </p:nvCxnSpPr>
          <p:spPr>
            <a:xfrm>
              <a:off x="3937648" y="3811557"/>
              <a:ext cx="311793" cy="821341"/>
            </a:xfrm>
            <a:prstGeom prst="line">
              <a:avLst/>
            </a:prstGeom>
            <a:ln w="254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967602A-BD77-4316-AB4B-B28AAFE323B7}"/>
                </a:ext>
              </a:extLst>
            </p:cNvPr>
            <p:cNvCxnSpPr>
              <a:stCxn id="24" idx="0"/>
              <a:endCxn id="27" idx="4"/>
            </p:cNvCxnSpPr>
            <p:nvPr/>
          </p:nvCxnSpPr>
          <p:spPr>
            <a:xfrm flipV="1">
              <a:off x="3050779" y="3152749"/>
              <a:ext cx="63255" cy="1356322"/>
            </a:xfrm>
            <a:prstGeom prst="line">
              <a:avLst/>
            </a:prstGeom>
            <a:ln w="254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135C04F-F3D2-4F30-89FD-21687510F6FE}"/>
                </a:ext>
              </a:extLst>
            </p:cNvPr>
            <p:cNvCxnSpPr>
              <a:cxnSpLocks/>
              <a:stCxn id="26" idx="1"/>
              <a:endCxn id="24" idx="5"/>
            </p:cNvCxnSpPr>
            <p:nvPr/>
          </p:nvCxnSpPr>
          <p:spPr>
            <a:xfrm flipH="1" flipV="1">
              <a:off x="3087205" y="4608006"/>
              <a:ext cx="1113752" cy="47485"/>
            </a:xfrm>
            <a:prstGeom prst="line">
              <a:avLst/>
            </a:prstGeom>
            <a:ln w="254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379A8B-1CDB-418A-BE41-AE3EB8619BEB}"/>
                </a:ext>
              </a:extLst>
            </p:cNvPr>
            <p:cNvSpPr/>
            <p:nvPr/>
          </p:nvSpPr>
          <p:spPr>
            <a:xfrm>
              <a:off x="4561111" y="2971638"/>
              <a:ext cx="137134" cy="154275"/>
            </a:xfrm>
            <a:prstGeom prst="ellipse">
              <a:avLst/>
            </a:prstGeom>
            <a:solidFill>
              <a:schemeClr val="tx1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5FCA89E-9AD4-4448-BD42-5195EFBC94B4}"/>
                </a:ext>
              </a:extLst>
            </p:cNvPr>
            <p:cNvCxnSpPr>
              <a:stCxn id="25" idx="7"/>
              <a:endCxn id="38" idx="3"/>
            </p:cNvCxnSpPr>
            <p:nvPr/>
          </p:nvCxnSpPr>
          <p:spPr>
            <a:xfrm flipV="1">
              <a:off x="3974074" y="3103320"/>
              <a:ext cx="607120" cy="609302"/>
            </a:xfrm>
            <a:prstGeom prst="line">
              <a:avLst/>
            </a:prstGeom>
            <a:ln w="254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A43E534-F373-4F8E-9E58-A33133D350A1}"/>
                </a:ext>
              </a:extLst>
            </p:cNvPr>
            <p:cNvCxnSpPr>
              <a:cxnSpLocks/>
              <a:stCxn id="26" idx="7"/>
              <a:endCxn id="30" idx="3"/>
            </p:cNvCxnSpPr>
            <p:nvPr/>
          </p:nvCxnSpPr>
          <p:spPr>
            <a:xfrm flipV="1">
              <a:off x="4297925" y="3944933"/>
              <a:ext cx="699212" cy="710558"/>
            </a:xfrm>
            <a:prstGeom prst="line">
              <a:avLst/>
            </a:prstGeom>
            <a:ln w="254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1D26EEF-7EFE-4491-A8A0-871C8CBD1F12}"/>
                </a:ext>
              </a:extLst>
            </p:cNvPr>
            <p:cNvCxnSpPr>
              <a:stCxn id="30" idx="1"/>
              <a:endCxn id="38" idx="4"/>
            </p:cNvCxnSpPr>
            <p:nvPr/>
          </p:nvCxnSpPr>
          <p:spPr>
            <a:xfrm flipH="1" flipV="1">
              <a:off x="4629678" y="3125913"/>
              <a:ext cx="367459" cy="709931"/>
            </a:xfrm>
            <a:prstGeom prst="line">
              <a:avLst/>
            </a:prstGeom>
            <a:ln w="254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E562C67-5AA6-457E-A9D7-9335055FAEAE}"/>
                </a:ext>
              </a:extLst>
            </p:cNvPr>
            <p:cNvCxnSpPr>
              <a:stCxn id="27" idx="6"/>
              <a:endCxn id="38" idx="2"/>
            </p:cNvCxnSpPr>
            <p:nvPr/>
          </p:nvCxnSpPr>
          <p:spPr>
            <a:xfrm flipV="1">
              <a:off x="3182601" y="3048776"/>
              <a:ext cx="1378510" cy="26836"/>
            </a:xfrm>
            <a:prstGeom prst="line">
              <a:avLst/>
            </a:prstGeom>
            <a:ln w="254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6C9223FB-36AD-4435-B649-20DBCE93DADA}"/>
                    </a:ext>
                  </a:extLst>
                </p:cNvPr>
                <p:cNvSpPr/>
                <p:nvPr/>
              </p:nvSpPr>
              <p:spPr>
                <a:xfrm>
                  <a:off x="4395671" y="3036388"/>
                  <a:ext cx="43347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6C9223FB-36AD-4435-B649-20DBCE93DA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5671" y="3036388"/>
                  <a:ext cx="433476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3EAFB29-D008-4F88-BA98-7B163B74151C}"/>
                    </a:ext>
                  </a:extLst>
                </p:cNvPr>
                <p:cNvSpPr/>
                <p:nvPr/>
              </p:nvSpPr>
              <p:spPr>
                <a:xfrm>
                  <a:off x="5800655" y="3011145"/>
                  <a:ext cx="43347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3EAFB29-D008-4F88-BA98-7B163B7415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0655" y="3011145"/>
                  <a:ext cx="433476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93CC54A6-8C0B-4F35-AB2E-16246DEF73B7}"/>
                    </a:ext>
                  </a:extLst>
                </p:cNvPr>
                <p:cNvSpPr/>
                <p:nvPr/>
              </p:nvSpPr>
              <p:spPr>
                <a:xfrm>
                  <a:off x="4857389" y="3502218"/>
                  <a:ext cx="43347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93CC54A6-8C0B-4F35-AB2E-16246DEF73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7389" y="3502218"/>
                  <a:ext cx="433476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59C710CB-761E-43F1-84D5-C083E89FD1B7}"/>
                    </a:ext>
                  </a:extLst>
                </p:cNvPr>
                <p:cNvSpPr/>
                <p:nvPr/>
              </p:nvSpPr>
              <p:spPr>
                <a:xfrm>
                  <a:off x="5492270" y="4299976"/>
                  <a:ext cx="43347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59C710CB-761E-43F1-84D5-C083E89FD1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2270" y="4299976"/>
                  <a:ext cx="433476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919E534-68AD-4BEB-9F24-31A97F3EA98E}"/>
                    </a:ext>
                  </a:extLst>
                </p:cNvPr>
                <p:cNvSpPr/>
                <p:nvPr/>
              </p:nvSpPr>
              <p:spPr>
                <a:xfrm>
                  <a:off x="4072239" y="4274603"/>
                  <a:ext cx="43347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919E534-68AD-4BEB-9F24-31A97F3EA9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2239" y="4274603"/>
                  <a:ext cx="433476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CDDEB1C-CE3C-45EE-9244-F304A4F631D7}"/>
                    </a:ext>
                  </a:extLst>
                </p:cNvPr>
                <p:cNvSpPr/>
                <p:nvPr/>
              </p:nvSpPr>
              <p:spPr>
                <a:xfrm>
                  <a:off x="2719195" y="2851280"/>
                  <a:ext cx="43347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CDDEB1C-CE3C-45EE-9244-F304A4F631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9195" y="2851280"/>
                  <a:ext cx="433476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269D963-A759-4D75-833C-717482904FC5}"/>
                </a:ext>
              </a:extLst>
            </p:cNvPr>
            <p:cNvSpPr/>
            <p:nvPr/>
          </p:nvSpPr>
          <p:spPr>
            <a:xfrm>
              <a:off x="5754790" y="3131879"/>
              <a:ext cx="103031" cy="115909"/>
            </a:xfrm>
            <a:prstGeom prst="ellipse">
              <a:avLst/>
            </a:prstGeom>
            <a:solidFill>
              <a:srgbClr val="FFC000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1419088-778D-4FF3-9343-9A2D7CAE2F75}"/>
                </a:ext>
              </a:extLst>
            </p:cNvPr>
            <p:cNvSpPr/>
            <p:nvPr/>
          </p:nvSpPr>
          <p:spPr>
            <a:xfrm>
              <a:off x="5433373" y="4393162"/>
              <a:ext cx="103031" cy="115909"/>
            </a:xfrm>
            <a:prstGeom prst="ellipse">
              <a:avLst/>
            </a:prstGeom>
            <a:solidFill>
              <a:srgbClr val="FFC000"/>
            </a:solidFill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375E19B-49D9-4494-8E5F-396611E16D43}"/>
                </a:ext>
              </a:extLst>
            </p:cNvPr>
            <p:cNvCxnSpPr>
              <a:stCxn id="49" idx="3"/>
              <a:endCxn id="30" idx="7"/>
            </p:cNvCxnSpPr>
            <p:nvPr/>
          </p:nvCxnSpPr>
          <p:spPr>
            <a:xfrm flipH="1">
              <a:off x="5094105" y="3230814"/>
              <a:ext cx="675774" cy="605030"/>
            </a:xfrm>
            <a:prstGeom prst="line">
              <a:avLst/>
            </a:prstGeom>
            <a:ln w="254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06037DB-A9D7-4FA7-A168-50B37BC076CC}"/>
                </a:ext>
              </a:extLst>
            </p:cNvPr>
            <p:cNvCxnSpPr>
              <a:stCxn id="50" idx="1"/>
              <a:endCxn id="30" idx="5"/>
            </p:cNvCxnSpPr>
            <p:nvPr/>
          </p:nvCxnSpPr>
          <p:spPr>
            <a:xfrm flipH="1" flipV="1">
              <a:off x="5094105" y="3944933"/>
              <a:ext cx="354357" cy="465203"/>
            </a:xfrm>
            <a:prstGeom prst="line">
              <a:avLst/>
            </a:prstGeom>
            <a:ln w="254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6D59228-C596-4FA5-91D3-DA1F08B5124B}"/>
                </a:ext>
              </a:extLst>
            </p:cNvPr>
            <p:cNvCxnSpPr>
              <a:cxnSpLocks/>
              <a:stCxn id="50" idx="2"/>
              <a:endCxn id="26" idx="7"/>
            </p:cNvCxnSpPr>
            <p:nvPr/>
          </p:nvCxnSpPr>
          <p:spPr>
            <a:xfrm flipH="1">
              <a:off x="4297925" y="4451117"/>
              <a:ext cx="1135448" cy="204374"/>
            </a:xfrm>
            <a:prstGeom prst="line">
              <a:avLst/>
            </a:prstGeom>
            <a:ln w="254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A16FC4C4-8891-4D67-9118-AC4F10F49F5A}"/>
                    </a:ext>
                  </a:extLst>
                </p:cNvPr>
                <p:cNvSpPr/>
                <p:nvPr/>
              </p:nvSpPr>
              <p:spPr>
                <a:xfrm>
                  <a:off x="3567432" y="3643974"/>
                  <a:ext cx="43347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A16FC4C4-8891-4D67-9118-AC4F10F49F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7432" y="3643974"/>
                  <a:ext cx="433476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1B38242-D271-4A52-A680-C9EDE2B0982C}"/>
                    </a:ext>
                  </a:extLst>
                </p:cNvPr>
                <p:cNvSpPr/>
                <p:nvPr/>
              </p:nvSpPr>
              <p:spPr>
                <a:xfrm>
                  <a:off x="2616164" y="4361813"/>
                  <a:ext cx="43347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1B38242-D271-4A52-A680-C9EDE2B098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6164" y="4361813"/>
                  <a:ext cx="433476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9" name="Picture 18" descr="\documentclass{article}&#10;\usepackage{amsmath}&#10;\pagestyle{empty}&#10;\begin{document}&#10;&#10;&#10;Graph $G$. &#10;&#10;\end{document}" title="IguanaTex Bitmap Display">
            <a:extLst>
              <a:ext uri="{FF2B5EF4-FFF2-40B4-BE49-F238E27FC236}">
                <a16:creationId xmlns:a16="http://schemas.microsoft.com/office/drawing/2014/main" id="{7BDEA336-200E-424C-A98C-CECDD0260A2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554407" y="3722938"/>
            <a:ext cx="1024000" cy="227048"/>
          </a:xfrm>
          <a:prstGeom prst="rect">
            <a:avLst/>
          </a:prstGeom>
        </p:spPr>
      </p:pic>
      <p:pic>
        <p:nvPicPr>
          <p:cNvPr id="39937" name="Picture 39936" descr="\documentclass{article}&#10;\usepackage{amsmath}&#10;\usepackage{xcolor}&#10;\pagestyle{empty}&#10;\begin{document}&#10;&#10;&#10;\noindent Vertices $v_3, v_5, v_7, v_8$ form&#10;\\ an \textcolor{red}{independent set}.&#10;&#10;\end{document}" title="IguanaTex Bitmap Display">
            <a:extLst>
              <a:ext uri="{FF2B5EF4-FFF2-40B4-BE49-F238E27FC236}">
                <a16:creationId xmlns:a16="http://schemas.microsoft.com/office/drawing/2014/main" id="{7D290A5B-2992-415D-ACE6-F16AB064654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826161" y="4128457"/>
            <a:ext cx="2828190" cy="5302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A363E1-97A4-9C68-8B6F-E57261A0F2CA}"/>
              </a:ext>
            </a:extLst>
          </p:cNvPr>
          <p:cNvSpPr txBox="1"/>
          <p:nvPr/>
        </p:nvSpPr>
        <p:spPr>
          <a:xfrm>
            <a:off x="380739" y="5055836"/>
            <a:ext cx="5404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Claim</a:t>
            </a:r>
            <a:r>
              <a:rPr lang="en-US" sz="2000" dirty="0">
                <a:solidFill>
                  <a:srgbClr val="3A3A82"/>
                </a:solidFill>
                <a:latin typeface="Times New Roman"/>
                <a:cs typeface="Times New Roman"/>
              </a:rPr>
              <a:t>: INDEPENDENT SET is </a:t>
            </a:r>
            <a:r>
              <a:rPr lang="en-US" sz="2000" b="1" dirty="0">
                <a:solidFill>
                  <a:srgbClr val="3A3A82"/>
                </a:solidFill>
                <a:latin typeface="Times New Roman"/>
                <a:cs typeface="Times New Roman"/>
              </a:rPr>
              <a:t>NP-complete</a:t>
            </a:r>
            <a:r>
              <a:rPr lang="en-US" sz="2000" dirty="0">
                <a:solidFill>
                  <a:srgbClr val="3A3A82"/>
                </a:solidFill>
                <a:latin typeface="Times New Roman"/>
                <a:cs typeface="Times New Roman"/>
              </a:rPr>
              <a:t>.</a:t>
            </a:r>
            <a:endParaRPr lang="en-US" sz="20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415FA-2EEC-7C9C-B011-CB3A7B0EFFB1}"/>
              </a:ext>
            </a:extLst>
          </p:cNvPr>
          <p:cNvSpPr txBox="1"/>
          <p:nvPr/>
        </p:nvSpPr>
        <p:spPr>
          <a:xfrm>
            <a:off x="396256" y="5460579"/>
            <a:ext cx="6914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Proof</a:t>
            </a:r>
            <a:r>
              <a:rPr lang="en-US" sz="2000" dirty="0">
                <a:solidFill>
                  <a:srgbClr val="3A3A82"/>
                </a:solidFill>
                <a:latin typeface="Times New Roman"/>
                <a:cs typeface="Times New Roman"/>
              </a:rPr>
              <a:t>: (1) INDEPENDENT SET </a:t>
            </a:r>
            <a:r>
              <a:rPr lang="en-US" sz="2000" b="1" dirty="0">
                <a:solidFill>
                  <a:srgbClr val="3A3A82"/>
                </a:solidFill>
                <a:latin typeface="Times New Roman"/>
                <a:cs typeface="Times New Roman"/>
              </a:rPr>
              <a:t>belongs</a:t>
            </a:r>
            <a:r>
              <a:rPr lang="en-US" sz="2000" dirty="0">
                <a:solidFill>
                  <a:srgbClr val="3A3A82"/>
                </a:solidFill>
                <a:latin typeface="Times New Roman"/>
                <a:cs typeface="Times New Roman"/>
              </a:rPr>
              <a:t> to 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NP</a:t>
            </a:r>
            <a:r>
              <a:rPr lang="en-US" sz="2000" dirty="0">
                <a:solidFill>
                  <a:srgbClr val="3A3A82"/>
                </a:solidFill>
                <a:latin typeface="Times New Roman"/>
                <a:cs typeface="Times New Roman"/>
              </a:rPr>
              <a:t> (why?).</a:t>
            </a:r>
          </a:p>
          <a:p>
            <a:r>
              <a:rPr lang="en-US" sz="2000" dirty="0">
                <a:solidFill>
                  <a:srgbClr val="3A3A82"/>
                </a:solidFill>
                <a:latin typeface="Times New Roman"/>
                <a:cs typeface="Times New Roman"/>
              </a:rPr>
              <a:t>(2) Reduce 3-SAT to INDEPENDENT SET. Since 3-SAT is NP-hard, INDEPENDENT SET is NP-hard. </a:t>
            </a:r>
            <a:endParaRPr lang="en-US" sz="20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9EA826-96FF-23EC-F659-B4D84D4890B0}"/>
              </a:ext>
            </a:extLst>
          </p:cNvPr>
          <p:cNvSpPr txBox="1"/>
          <p:nvPr/>
        </p:nvSpPr>
        <p:spPr>
          <a:xfrm>
            <a:off x="6157927" y="4704534"/>
            <a:ext cx="2664000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5" name="Picture 4" descr="\documentclass{article}&#10;&#10;\linespread{1.06}&#10;\usepackage[sc]{mathpazo}&#10;&#10;\usepackage{amsmath}&#10;\usepackage{amsfonts}&#10;\usepackage{amssymb}&#10;\usepackage{amsbsy}&#10;\usepackage{amsthm}&#10;\usepackage{xcolor}&#10;&#10;\definecolor{niceRed}{RGB}{190,38,38}&#10;\definecolor{themeRed}{RGB}{91,53,46}&#10;\definecolor{themeBlue}{RGB}{76,90,106}&#10;\definecolor{themeYellow}{RGB}{90,72,48}&#10;\definecolor{themePurple}{RGB}{60,35,31}&#10;\definecolor{themeLightGreen}{RGB}{202,212,184}&#10;&#10;\definecolor{themeOrange}{RGB}{204,102,0}&#10;\definecolor{themeLOrange}{RGB}{255,153,0}&#10;&#10;\definecolor{themeBrown1}{RGB}{134,86,64}&#10;&#10;\newcommand{\Domain}{\mathcal{D}}&#10;\newcommand{\eps}{\varepsilon}&#10;\renewcommand{\vec}[1]{\boldsymbol{#1}}&#10;\newcommand{\matr}[1]{\boldsymbol{#1}}&#10;\newcommand{\abs}[1]{\left|#1\right|}&#10;\newcommand{\norm}[1]{\left\|#1\right\|}&#10;&#10;\newcommand{\renyi}[3]{D_{#1}\left( #2 \| #3 \right)}&#10;\newcommand{\renyis}[3]{D^S_{#1}\left( #2 \| #3 \right)}&#10;&#10;\newcommand{\Ground}{\mathcal{M}}&#10;\newcommand{\Distr}{\mathcal{F}}&#10;\newcommand{\Image}{\Omega}&#10;\newcommand{\Rec}{\textsc{Rec}}&#10;&#10;\newcommand{\realsp}{\mathbb{R}_{+}}&#10;\newcommand{\reals}{\mathbb{R}}&#10;\newcommand{\nats}{\mathbb{N}}&#10;&#10;\newcommand{\circuit}{\mathcal}&#10;&#10;\newcommand{\Rev}[1]{\textsc{Rev}(#1)}&#10;\newcommand{\OptM}[1]{\textsc{Opt}(#1)}&#10;&#10;\newtheorem*{BessagaCT}{Bessaga's Converse Theorem}&#10;\newtheorem{theorem}{Definition}&#10;\newtheorem*{theorem*}{Definition}&#10;&#10;% font for complexity classes&#10;\newcommand{\class}[1]{\ensuremath{\mathsf{#1}}}&#10;&#10;\def\compactify{\itemsep=0pt \topsep=0pt \partopsep=0pt \parsep=0pt}&#10;\let\latexusecounter=\usecounter&#10;&#10;\newenvironment{Enumerate}&#10;  {\def\usecounter{\compactify\latexusecounter}&#10;   \begin{enumerate}}&#10;  {\end{enumerate}\let\usecounter=\latexusecounter}&#10;&#10;\newcommand{\pigeon}{\class{PIGEONHOLE CIRCUCIT}}&#10;&#10;\pagestyle{empty}&#10;&#10;\newcommand{\clocal}{\class{Continuous LocalOpt}}&#10;\newcommand{\local}{\class{LocalOpt}}&#10;&#10;\begin{document}&#10;\noindent \textcolor{white}{&#10;(1), (2) imply IND. SET \\is NP-complete!&#10;}&#10;&#10;&#10;\end{document}" title="IguanaTex Bitmap Display">
            <a:extLst>
              <a:ext uri="{FF2B5EF4-FFF2-40B4-BE49-F238E27FC236}">
                <a16:creationId xmlns:a16="http://schemas.microsoft.com/office/drawing/2014/main" id="{2219FC53-1B11-A890-269F-48493DF7C82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176280" y="4873065"/>
            <a:ext cx="2210069" cy="462921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7D20F31-2799-28B4-F001-9C756171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75506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229642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72ED3C5-4169-4AF0-ADF0-AA8AD79A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8" y="-21973"/>
            <a:ext cx="9002881" cy="7793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3-SAT reduction to 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1E0F43-B146-4154-AA83-D7ACEBCAC90E}"/>
              </a:ext>
            </a:extLst>
          </p:cNvPr>
          <p:cNvSpPr txBox="1"/>
          <p:nvPr/>
        </p:nvSpPr>
        <p:spPr>
          <a:xfrm>
            <a:off x="199894" y="672883"/>
            <a:ext cx="82108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3-SAT instance</a:t>
            </a:r>
            <a:r>
              <a:rPr lang="en-US" sz="2000" dirty="0">
                <a:solidFill>
                  <a:srgbClr val="3A3A82"/>
                </a:solidFill>
                <a:latin typeface="Times New Roman"/>
                <a:cs typeface="Times New Roman"/>
              </a:rPr>
              <a:t>: Can you assign True, False to the variables of the formula below so that the expression is True? </a:t>
            </a:r>
          </a:p>
          <a:p>
            <a:endParaRPr lang="en-US" sz="2000" b="1" dirty="0">
              <a:solidFill>
                <a:srgbClr val="3A3A82"/>
              </a:solidFill>
              <a:latin typeface="Times New Roman"/>
              <a:cs typeface="Times New Roman"/>
            </a:endParaRPr>
          </a:p>
          <a:p>
            <a:endParaRPr lang="en-US" sz="2000" b="1" dirty="0">
              <a:solidFill>
                <a:srgbClr val="3A3A82"/>
              </a:solidFill>
              <a:latin typeface="Times New Roman"/>
              <a:cs typeface="Times New Roman"/>
            </a:endParaRPr>
          </a:p>
          <a:p>
            <a:endParaRPr lang="en-US" sz="2000" b="1" dirty="0">
              <a:solidFill>
                <a:srgbClr val="3A3A82"/>
              </a:solidFill>
              <a:latin typeface="Times New Roman"/>
              <a:cs typeface="Times New Roman"/>
            </a:endParaRPr>
          </a:p>
          <a:p>
            <a:r>
              <a:rPr lang="en-US" sz="2000" b="1" dirty="0">
                <a:solidFill>
                  <a:srgbClr val="3A3A82"/>
                </a:solidFill>
                <a:latin typeface="Times New Roman"/>
                <a:cs typeface="Times New Roman"/>
              </a:rPr>
              <a:t>        	Let’s </a:t>
            </a:r>
            <a:r>
              <a:rPr lang="en-US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reduce</a:t>
            </a:r>
            <a:r>
              <a:rPr lang="en-US" sz="2000" b="1" dirty="0">
                <a:solidFill>
                  <a:srgbClr val="3A3A82"/>
                </a:solidFill>
                <a:latin typeface="Times New Roman"/>
                <a:cs typeface="Times New Roman"/>
              </a:rPr>
              <a:t> the above to an </a:t>
            </a:r>
            <a:r>
              <a:rPr lang="en-US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lang="en-US" sz="2000" b="1" dirty="0">
                <a:solidFill>
                  <a:srgbClr val="3A3A82"/>
                </a:solidFill>
                <a:latin typeface="Times New Roman"/>
                <a:cs typeface="Times New Roman"/>
              </a:rPr>
              <a:t> instance. We need a </a:t>
            </a:r>
            <a:r>
              <a:rPr lang="en-US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graph</a:t>
            </a:r>
            <a:r>
              <a:rPr lang="en-US" sz="2000" b="1" dirty="0">
                <a:solidFill>
                  <a:srgbClr val="3A3A82"/>
                </a:solidFill>
                <a:latin typeface="Times New Roman"/>
                <a:cs typeface="Times New Roman"/>
              </a:rPr>
              <a:t>! </a:t>
            </a:r>
            <a:endParaRPr lang="en-US" sz="20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9BF8067E-568B-4447-9E9E-E56CECC51258}"/>
                  </a:ext>
                </a:extLst>
              </p:cNvPr>
              <p:cNvSpPr txBox="1"/>
              <p:nvPr/>
            </p:nvSpPr>
            <p:spPr bwMode="auto">
              <a:xfrm>
                <a:off x="513111" y="1523175"/>
                <a:ext cx="8018462" cy="552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9BF8067E-568B-4447-9E9E-E56CECC51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3111" y="1523175"/>
                <a:ext cx="8018462" cy="5524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C1813CB9-C1E1-2032-7533-F8CF0588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75791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18" y="25653"/>
            <a:ext cx="9002881" cy="7793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Different time complexities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1118" y="805024"/>
                <a:ext cx="9002882" cy="57646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solidFill>
                      <a:srgbClr val="3A3A82"/>
                    </a:solidFill>
                  </a:rPr>
                  <a:t>Different algorithms can have different </a:t>
                </a:r>
                <a:r>
                  <a:rPr lang="en-US" sz="2800" dirty="0">
                    <a:solidFill>
                      <a:srgbClr val="FF0000"/>
                    </a:solidFill>
                  </a:rPr>
                  <a:t>time complexities</a:t>
                </a:r>
                <a:r>
                  <a:rPr lang="en-US" sz="2800" dirty="0">
                    <a:solidFill>
                      <a:srgbClr val="3A3A82"/>
                    </a:solidFill>
                  </a:rPr>
                  <a:t>.</a:t>
                </a:r>
                <a:endParaRPr lang="en-US" sz="2800" b="1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3A3A82"/>
                    </a:solidFill>
                  </a:rPr>
                  <a:t>We say an algorithm runs in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polynomial time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rgbClr val="3A3A82"/>
                    </a:solidFill>
                  </a:rPr>
                  <a:t>if its time complexity is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p>
                    </m:sSup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for some constant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18" y="805024"/>
                <a:ext cx="9002882" cy="5764629"/>
              </a:xfrm>
              <a:blipFill>
                <a:blip r:embed="rId3"/>
                <a:stretch>
                  <a:fillRect l="-1354" t="-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953038" y="1500031"/>
              <a:ext cx="6054936" cy="37283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1957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353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Some common complexity classes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Notation (input size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0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Constant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Logarithmic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Log-linear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Quadratic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Cubic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Exponential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Factorial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!)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Doubly-exponential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953038" y="1500031"/>
              <a:ext cx="6054936" cy="37283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19574"/>
                    <a:gridCol w="263536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Some common complexity classes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9792" t="-8197" r="-924" b="-9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Constant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9792" t="-108197" r="-924" b="-8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Logarithmic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9792" t="-208197" r="-924" b="-7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Linear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9792" t="-313333" r="-924" b="-635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Log-linear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9792" t="-406557" r="-924" b="-5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Quadratic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9792" t="-506557" r="-924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Cubic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9792" t="-606557" r="-924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Exponential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9792" t="-706557" r="-924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Factorial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9792" t="-806557" r="-924" b="-124590"/>
                          </a:stretch>
                        </a:blipFill>
                      </a:tcPr>
                    </a:tc>
                  </a:tr>
                  <a:tr h="39077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Doubly-exponential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9792" t="-864063" r="-924" b="-187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Left Brace 8"/>
          <p:cNvSpPr/>
          <p:nvPr/>
        </p:nvSpPr>
        <p:spPr>
          <a:xfrm rot="10800000">
            <a:off x="6969018" y="1864067"/>
            <a:ext cx="479813" cy="225717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48831" y="2612727"/>
            <a:ext cx="1579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Polynomial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E492C-65E4-C6B1-615B-4E1E90E1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2019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72ED3C5-4169-4AF0-ADF0-AA8AD79A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8" y="-21973"/>
            <a:ext cx="9002881" cy="7793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3-SAT reduction to 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1E0F43-B146-4154-AA83-D7ACEBCAC90E}"/>
              </a:ext>
            </a:extLst>
          </p:cNvPr>
          <p:cNvSpPr txBox="1"/>
          <p:nvPr/>
        </p:nvSpPr>
        <p:spPr>
          <a:xfrm>
            <a:off x="199894" y="672883"/>
            <a:ext cx="8210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3-SAT instance</a:t>
            </a:r>
            <a:r>
              <a:rPr lang="en-US" sz="2000" dirty="0">
                <a:solidFill>
                  <a:srgbClr val="3A3A82"/>
                </a:solidFill>
                <a:latin typeface="Times New Roman"/>
                <a:cs typeface="Times New Roman"/>
              </a:rPr>
              <a:t>: Can you assign True, False to the variables of the formula below so that the expression is True? </a:t>
            </a:r>
            <a:endParaRPr lang="en-US" sz="20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9BF8067E-568B-4447-9E9E-E56CECC51258}"/>
                  </a:ext>
                </a:extLst>
              </p:cNvPr>
              <p:cNvSpPr txBox="1"/>
              <p:nvPr/>
            </p:nvSpPr>
            <p:spPr bwMode="auto">
              <a:xfrm>
                <a:off x="513111" y="1523175"/>
                <a:ext cx="8018462" cy="552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9BF8067E-568B-4447-9E9E-E56CECC51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3111" y="1523175"/>
                <a:ext cx="8018462" cy="5524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\documentclass{article}&#10;\usepackage{amsmath}&#10;\pagestyle{empty}&#10;\begin{document}&#10;&#10;$C_1$&#10;&#10;&#10;\end{document}" title="IguanaTex Bitmap Display">
            <a:extLst>
              <a:ext uri="{FF2B5EF4-FFF2-40B4-BE49-F238E27FC236}">
                <a16:creationId xmlns:a16="http://schemas.microsoft.com/office/drawing/2014/main" id="{E5B73CD3-31E6-7A38-3B8D-3BB356394DF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676400" y="1358130"/>
            <a:ext cx="252952" cy="216381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begin{document}&#10;&#10;$C_2$&#10;&#10;&#10;\end{document}" title="IguanaTex Bitmap Display">
            <a:extLst>
              <a:ext uri="{FF2B5EF4-FFF2-40B4-BE49-F238E27FC236}">
                <a16:creationId xmlns:a16="http://schemas.microsoft.com/office/drawing/2014/main" id="{38C50C51-CC02-835E-556B-0C80A6942C0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480849" y="1368321"/>
            <a:ext cx="259047" cy="216381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$C_3$&#10;&#10;&#10;\end{document}" title="IguanaTex Bitmap Display">
            <a:extLst>
              <a:ext uri="{FF2B5EF4-FFF2-40B4-BE49-F238E27FC236}">
                <a16:creationId xmlns:a16="http://schemas.microsoft.com/office/drawing/2014/main" id="{3F2A5FF3-1EA7-DC71-0F64-0D2D65788AE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323682" y="1368321"/>
            <a:ext cx="260571" cy="219429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$C_4$&#10;&#10;&#10;\end{document}" title="IguanaTex Bitmap Display">
            <a:extLst>
              <a:ext uri="{FF2B5EF4-FFF2-40B4-BE49-F238E27FC236}">
                <a16:creationId xmlns:a16="http://schemas.microsoft.com/office/drawing/2014/main" id="{57F55857-E756-815C-83E6-ECC6B8A5490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153058" y="1363769"/>
            <a:ext cx="263619" cy="216381"/>
          </a:xfrm>
          <a:prstGeom prst="rect">
            <a:avLst/>
          </a:prstGeom>
        </p:spPr>
      </p:pic>
      <p:grpSp>
        <p:nvGrpSpPr>
          <p:cNvPr id="6" name="Group 29">
            <a:extLst>
              <a:ext uri="{FF2B5EF4-FFF2-40B4-BE49-F238E27FC236}">
                <a16:creationId xmlns:a16="http://schemas.microsoft.com/office/drawing/2014/main" id="{8FCCF2C8-12EF-22ED-C2C6-5D17BB772140}"/>
              </a:ext>
            </a:extLst>
          </p:cNvPr>
          <p:cNvGrpSpPr>
            <a:grpSpLocks/>
          </p:cNvGrpSpPr>
          <p:nvPr/>
        </p:nvGrpSpPr>
        <p:grpSpPr bwMode="auto">
          <a:xfrm>
            <a:off x="596900" y="2947992"/>
            <a:ext cx="1071563" cy="2609850"/>
            <a:chOff x="376" y="1920"/>
            <a:chExt cx="675" cy="1644"/>
          </a:xfrm>
        </p:grpSpPr>
        <p:sp>
          <p:nvSpPr>
            <p:cNvPr id="7" name="Line 30">
              <a:extLst>
                <a:ext uri="{FF2B5EF4-FFF2-40B4-BE49-F238E27FC236}">
                  <a16:creationId xmlns:a16="http://schemas.microsoft.com/office/drawing/2014/main" id="{618F01D9-52FE-028D-C1A4-E2E52FBAA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904"/>
              <a:ext cx="0" cy="33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5D6746F0-09F2-D40A-9089-971FAEB373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1920"/>
            <a:ext cx="23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52268" imgH="215713" progId="Equation.3">
                    <p:embed/>
                  </p:oleObj>
                </mc:Choice>
                <mc:Fallback>
                  <p:oleObj name="Equation" r:id="rId16" imgW="152268" imgH="215713" progId="Equation.3">
                    <p:embed/>
                    <p:pic>
                      <p:nvPicPr>
                        <p:cNvPr id="40" name="Object 7">
                          <a:extLst>
                            <a:ext uri="{FF2B5EF4-FFF2-40B4-BE49-F238E27FC236}">
                              <a16:creationId xmlns:a16="http://schemas.microsoft.com/office/drawing/2014/main" id="{3E424492-6699-4F82-9A66-DBCB26098DB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920"/>
                          <a:ext cx="23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Oval 32">
              <a:extLst>
                <a:ext uri="{FF2B5EF4-FFF2-40B4-BE49-F238E27FC236}">
                  <a16:creationId xmlns:a16="http://schemas.microsoft.com/office/drawing/2014/main" id="{CB7AD96C-5799-3875-71E8-AB9AE60EC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194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10" name="Object 8">
              <a:extLst>
                <a:ext uri="{FF2B5EF4-FFF2-40B4-BE49-F238E27FC236}">
                  <a16:creationId xmlns:a16="http://schemas.microsoft.com/office/drawing/2014/main" id="{480A76E3-7C2F-2F9A-C609-3702DE35F8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58" y="2568"/>
            <a:ext cx="23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64885" imgH="215619" progId="Equation.3">
                    <p:embed/>
                  </p:oleObj>
                </mc:Choice>
                <mc:Fallback>
                  <p:oleObj name="Equation" r:id="rId18" imgW="164885" imgH="215619" progId="Equation.3">
                    <p:embed/>
                    <p:pic>
                      <p:nvPicPr>
                        <p:cNvPr id="42" name="Object 8">
                          <a:extLst>
                            <a:ext uri="{FF2B5EF4-FFF2-40B4-BE49-F238E27FC236}">
                              <a16:creationId xmlns:a16="http://schemas.microsoft.com/office/drawing/2014/main" id="{7899057F-16BB-451E-8277-A2FAB1FD75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8" y="2568"/>
                          <a:ext cx="23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Oval 34">
              <a:extLst>
                <a:ext uri="{FF2B5EF4-FFF2-40B4-BE49-F238E27FC236}">
                  <a16:creationId xmlns:a16="http://schemas.microsoft.com/office/drawing/2014/main" id="{DF317023-11A6-A237-773D-1F0766E98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" y="256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Oval 35">
              <a:extLst>
                <a:ext uri="{FF2B5EF4-FFF2-40B4-BE49-F238E27FC236}">
                  <a16:creationId xmlns:a16="http://schemas.microsoft.com/office/drawing/2014/main" id="{CF281B00-135C-1B18-C274-93190E454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" y="322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14" name="Object 9">
              <a:extLst>
                <a:ext uri="{FF2B5EF4-FFF2-40B4-BE49-F238E27FC236}">
                  <a16:creationId xmlns:a16="http://schemas.microsoft.com/office/drawing/2014/main" id="{2A899933-E77D-5827-CB8E-568E5A7B47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5" y="3216"/>
            <a:ext cx="233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65028" imgH="228501" progId="Equation.3">
                    <p:embed/>
                  </p:oleObj>
                </mc:Choice>
                <mc:Fallback>
                  <p:oleObj name="Equation" r:id="rId20" imgW="165028" imgH="228501" progId="Equation.3">
                    <p:embed/>
                    <p:pic>
                      <p:nvPicPr>
                        <p:cNvPr id="45" name="Object 9">
                          <a:extLst>
                            <a:ext uri="{FF2B5EF4-FFF2-40B4-BE49-F238E27FC236}">
                              <a16:creationId xmlns:a16="http://schemas.microsoft.com/office/drawing/2014/main" id="{89F0465B-58FA-4F64-9580-4143B7CD611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5" y="3216"/>
                          <a:ext cx="233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Line 37">
              <a:extLst>
                <a:ext uri="{FF2B5EF4-FFF2-40B4-BE49-F238E27FC236}">
                  <a16:creationId xmlns:a16="http://schemas.microsoft.com/office/drawing/2014/main" id="{14797242-CB0A-92D0-3C7C-C26716DE9C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280"/>
              <a:ext cx="0" cy="2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6" name="Freeform 38">
              <a:extLst>
                <a:ext uri="{FF2B5EF4-FFF2-40B4-BE49-F238E27FC236}">
                  <a16:creationId xmlns:a16="http://schemas.microsoft.com/office/drawing/2014/main" id="{549F3844-DCAD-96DF-F54E-8E429A59F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" y="2160"/>
              <a:ext cx="344" cy="1248"/>
            </a:xfrm>
            <a:custGeom>
              <a:avLst/>
              <a:gdLst>
                <a:gd name="T0" fmla="*/ 344 w 344"/>
                <a:gd name="T1" fmla="*/ 1248 h 1248"/>
                <a:gd name="T2" fmla="*/ 8 w 344"/>
                <a:gd name="T3" fmla="*/ 576 h 1248"/>
                <a:gd name="T4" fmla="*/ 296 w 344"/>
                <a:gd name="T5" fmla="*/ 0 h 1248"/>
                <a:gd name="T6" fmla="*/ 0 60000 65536"/>
                <a:gd name="T7" fmla="*/ 0 60000 65536"/>
                <a:gd name="T8" fmla="*/ 0 60000 65536"/>
                <a:gd name="T9" fmla="*/ 0 w 344"/>
                <a:gd name="T10" fmla="*/ 0 h 1248"/>
                <a:gd name="T11" fmla="*/ 344 w 344"/>
                <a:gd name="T12" fmla="*/ 1248 h 1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1248">
                  <a:moveTo>
                    <a:pt x="344" y="1248"/>
                  </a:moveTo>
                  <a:cubicBezTo>
                    <a:pt x="180" y="1016"/>
                    <a:pt x="16" y="784"/>
                    <a:pt x="8" y="576"/>
                  </a:cubicBezTo>
                  <a:cubicBezTo>
                    <a:pt x="0" y="368"/>
                    <a:pt x="148" y="184"/>
                    <a:pt x="296" y="0"/>
                  </a:cubicBezTo>
                </a:path>
              </a:pathLst>
            </a:cu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pic>
        <p:nvPicPr>
          <p:cNvPr id="20" name="Picture 19" descr="\documentclass{article}&#10;\usepackage{amsmath}&#10;\pagestyle{empty}&#10;\begin{document}&#10;&#10;$C_1$&#10;&#10;&#10;\end{document}" title="IguanaTex Bitmap Display">
            <a:extLst>
              <a:ext uri="{FF2B5EF4-FFF2-40B4-BE49-F238E27FC236}">
                <a16:creationId xmlns:a16="http://schemas.microsoft.com/office/drawing/2014/main" id="{4901661D-2EAF-C8D7-EA47-282EF56ACF0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492261" y="2001409"/>
            <a:ext cx="463026" cy="396083"/>
          </a:xfrm>
          <a:prstGeom prst="rect">
            <a:avLst/>
          </a:prstGeom>
        </p:spPr>
      </p:pic>
      <p:grpSp>
        <p:nvGrpSpPr>
          <p:cNvPr id="21" name="Group 9">
            <a:extLst>
              <a:ext uri="{FF2B5EF4-FFF2-40B4-BE49-F238E27FC236}">
                <a16:creationId xmlns:a16="http://schemas.microsoft.com/office/drawing/2014/main" id="{C3A331BC-3ED0-DF07-FCE3-A668984F687C}"/>
              </a:ext>
            </a:extLst>
          </p:cNvPr>
          <p:cNvGrpSpPr>
            <a:grpSpLocks/>
          </p:cNvGrpSpPr>
          <p:nvPr/>
        </p:nvGrpSpPr>
        <p:grpSpPr bwMode="auto">
          <a:xfrm>
            <a:off x="2476500" y="2219037"/>
            <a:ext cx="3124200" cy="914400"/>
            <a:chOff x="1728" y="1392"/>
            <a:chExt cx="1968" cy="576"/>
          </a:xfrm>
        </p:grpSpPr>
        <p:sp>
          <p:nvSpPr>
            <p:cNvPr id="22" name="Line 10">
              <a:extLst>
                <a:ext uri="{FF2B5EF4-FFF2-40B4-BE49-F238E27FC236}">
                  <a16:creationId xmlns:a16="http://schemas.microsoft.com/office/drawing/2014/main" id="{D241F00A-4EB4-BCDA-D5F5-710F2F0F4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788"/>
              <a:ext cx="48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3" name="Line 11">
              <a:extLst>
                <a:ext uri="{FF2B5EF4-FFF2-40B4-BE49-F238E27FC236}">
                  <a16:creationId xmlns:a16="http://schemas.microsoft.com/office/drawing/2014/main" id="{F22F4A59-76C1-D510-3CF6-2EAAA0A5EF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800"/>
              <a:ext cx="48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24" name="Object 13">
              <a:extLst>
                <a:ext uri="{FF2B5EF4-FFF2-40B4-BE49-F238E27FC236}">
                  <a16:creationId xmlns:a16="http://schemas.microsoft.com/office/drawing/2014/main" id="{BACB3830-D8B0-46E8-4A85-D85978ABEA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1632"/>
            <a:ext cx="228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52268" imgH="215713" progId="Equation.3">
                    <p:embed/>
                  </p:oleObj>
                </mc:Choice>
                <mc:Fallback>
                  <p:oleObj name="Equation" r:id="rId22" imgW="152268" imgH="215713" progId="Equation.3">
                    <p:embed/>
                    <p:pic>
                      <p:nvPicPr>
                        <p:cNvPr id="21" name="Object 13">
                          <a:extLst>
                            <a:ext uri="{FF2B5EF4-FFF2-40B4-BE49-F238E27FC236}">
                              <a16:creationId xmlns:a16="http://schemas.microsoft.com/office/drawing/2014/main" id="{89269385-5F0F-467D-831B-31765CE73A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632"/>
                          <a:ext cx="228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Oval 13">
              <a:extLst>
                <a:ext uri="{FF2B5EF4-FFF2-40B4-BE49-F238E27FC236}">
                  <a16:creationId xmlns:a16="http://schemas.microsoft.com/office/drawing/2014/main" id="{7FA3DA9A-8D54-E46F-7CCE-D4AB9629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6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26" name="Object 14">
              <a:extLst>
                <a:ext uri="{FF2B5EF4-FFF2-40B4-BE49-F238E27FC236}">
                  <a16:creationId xmlns:a16="http://schemas.microsoft.com/office/drawing/2014/main" id="{C5F377EA-7FF0-0AAC-9287-302649EC1E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87" y="1584"/>
            <a:ext cx="266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64885" imgH="215619" progId="Equation.3">
                    <p:embed/>
                  </p:oleObj>
                </mc:Choice>
                <mc:Fallback>
                  <p:oleObj name="Equation" r:id="rId24" imgW="164885" imgH="215619" progId="Equation.3">
                    <p:embed/>
                    <p:pic>
                      <p:nvPicPr>
                        <p:cNvPr id="23" name="Object 14">
                          <a:extLst>
                            <a:ext uri="{FF2B5EF4-FFF2-40B4-BE49-F238E27FC236}">
                              <a16:creationId xmlns:a16="http://schemas.microsoft.com/office/drawing/2014/main" id="{A52EE5BE-62F0-472D-9263-9B4AF7F050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7" y="1584"/>
                          <a:ext cx="266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Oval 15">
              <a:extLst>
                <a:ext uri="{FF2B5EF4-FFF2-40B4-BE49-F238E27FC236}">
                  <a16:creationId xmlns:a16="http://schemas.microsoft.com/office/drawing/2014/main" id="{75B51BC4-998D-2105-17B2-1E419C7B9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6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Oval 16">
              <a:extLst>
                <a:ext uri="{FF2B5EF4-FFF2-40B4-BE49-F238E27FC236}">
                  <a16:creationId xmlns:a16="http://schemas.microsoft.com/office/drawing/2014/main" id="{A4BA67AF-BD74-6F81-B854-D6EE05590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6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29" name="Object 15">
              <a:extLst>
                <a:ext uri="{FF2B5EF4-FFF2-40B4-BE49-F238E27FC236}">
                  <a16:creationId xmlns:a16="http://schemas.microsoft.com/office/drawing/2014/main" id="{DE045412-A4DB-63AE-3037-EF94ED5592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1596"/>
            <a:ext cx="258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165028" imgH="228501" progId="Equation.3">
                    <p:embed/>
                  </p:oleObj>
                </mc:Choice>
                <mc:Fallback>
                  <p:oleObj name="Equation" r:id="rId25" imgW="165028" imgH="228501" progId="Equation.3">
                    <p:embed/>
                    <p:pic>
                      <p:nvPicPr>
                        <p:cNvPr id="26" name="Object 15">
                          <a:extLst>
                            <a:ext uri="{FF2B5EF4-FFF2-40B4-BE49-F238E27FC236}">
                              <a16:creationId xmlns:a16="http://schemas.microsoft.com/office/drawing/2014/main" id="{98A21108-4A3E-4B72-BB36-AE647FB118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596"/>
                          <a:ext cx="258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E48079BA-1D58-4C69-1DF5-4828E34A7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1392"/>
              <a:ext cx="1584" cy="240"/>
            </a:xfrm>
            <a:custGeom>
              <a:avLst/>
              <a:gdLst>
                <a:gd name="T0" fmla="*/ 0 w 1584"/>
                <a:gd name="T1" fmla="*/ 240 h 240"/>
                <a:gd name="T2" fmla="*/ 864 w 1584"/>
                <a:gd name="T3" fmla="*/ 0 h 240"/>
                <a:gd name="T4" fmla="*/ 1584 w 1584"/>
                <a:gd name="T5" fmla="*/ 240 h 240"/>
                <a:gd name="T6" fmla="*/ 0 60000 65536"/>
                <a:gd name="T7" fmla="*/ 0 60000 65536"/>
                <a:gd name="T8" fmla="*/ 0 60000 65536"/>
                <a:gd name="T9" fmla="*/ 0 w 1584"/>
                <a:gd name="T10" fmla="*/ 0 h 240"/>
                <a:gd name="T11" fmla="*/ 1584 w 158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84" h="240">
                  <a:moveTo>
                    <a:pt x="0" y="240"/>
                  </a:moveTo>
                  <a:cubicBezTo>
                    <a:pt x="300" y="120"/>
                    <a:pt x="600" y="0"/>
                    <a:pt x="864" y="0"/>
                  </a:cubicBezTo>
                  <a:cubicBezTo>
                    <a:pt x="1128" y="0"/>
                    <a:pt x="1356" y="120"/>
                    <a:pt x="1584" y="240"/>
                  </a:cubicBezTo>
                </a:path>
              </a:pathLst>
            </a:cu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" name="Group 55">
            <a:extLst>
              <a:ext uri="{FF2B5EF4-FFF2-40B4-BE49-F238E27FC236}">
                <a16:creationId xmlns:a16="http://schemas.microsoft.com/office/drawing/2014/main" id="{15EC109B-3DAA-82A1-6D0C-0C08E28C2B69}"/>
              </a:ext>
            </a:extLst>
          </p:cNvPr>
          <p:cNvGrpSpPr>
            <a:grpSpLocks/>
          </p:cNvGrpSpPr>
          <p:nvPr/>
        </p:nvGrpSpPr>
        <p:grpSpPr bwMode="auto">
          <a:xfrm>
            <a:off x="7045325" y="3167067"/>
            <a:ext cx="1044575" cy="2628900"/>
            <a:chOff x="4438" y="1884"/>
            <a:chExt cx="658" cy="1656"/>
          </a:xfrm>
        </p:grpSpPr>
        <p:sp>
          <p:nvSpPr>
            <p:cNvPr id="32" name="Line 56">
              <a:extLst>
                <a:ext uri="{FF2B5EF4-FFF2-40B4-BE49-F238E27FC236}">
                  <a16:creationId xmlns:a16="http://schemas.microsoft.com/office/drawing/2014/main" id="{C02BC872-C8DF-B856-36E2-3ACA1AE162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8" y="2880"/>
              <a:ext cx="0" cy="33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3" name="Object 4">
              <a:extLst>
                <a:ext uri="{FF2B5EF4-FFF2-40B4-BE49-F238E27FC236}">
                  <a16:creationId xmlns:a16="http://schemas.microsoft.com/office/drawing/2014/main" id="{AA909750-926F-3261-3CEF-7C2100464D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98" y="1884"/>
            <a:ext cx="23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52268" imgH="215713" progId="Equation.3">
                    <p:embed/>
                  </p:oleObj>
                </mc:Choice>
                <mc:Fallback>
                  <p:oleObj name="Equation" r:id="rId27" imgW="152268" imgH="215713" progId="Equation.3">
                    <p:embed/>
                    <p:pic>
                      <p:nvPicPr>
                        <p:cNvPr id="65" name="Object 4">
                          <a:extLst>
                            <a:ext uri="{FF2B5EF4-FFF2-40B4-BE49-F238E27FC236}">
                              <a16:creationId xmlns:a16="http://schemas.microsoft.com/office/drawing/2014/main" id="{2A7DFA6D-DA6C-45AB-A913-5CDD5DF5F1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8" y="1884"/>
                          <a:ext cx="23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Oval 58">
              <a:extLst>
                <a:ext uri="{FF2B5EF4-FFF2-40B4-BE49-F238E27FC236}">
                  <a16:creationId xmlns:a16="http://schemas.microsoft.com/office/drawing/2014/main" id="{61AFEC66-E0ED-9AC5-52AA-AFC1A02A1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8" y="192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5" name="Object 5">
              <a:extLst>
                <a:ext uri="{FF2B5EF4-FFF2-40B4-BE49-F238E27FC236}">
                  <a16:creationId xmlns:a16="http://schemas.microsoft.com/office/drawing/2014/main" id="{2822EED8-E7CC-25FD-0B3B-F5B94EECA0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2" y="2544"/>
            <a:ext cx="23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64885" imgH="215619" progId="Equation.3">
                    <p:embed/>
                  </p:oleObj>
                </mc:Choice>
                <mc:Fallback>
                  <p:oleObj name="Equation" r:id="rId29" imgW="164885" imgH="215619" progId="Equation.3">
                    <p:embed/>
                    <p:pic>
                      <p:nvPicPr>
                        <p:cNvPr id="67" name="Object 5">
                          <a:extLst>
                            <a:ext uri="{FF2B5EF4-FFF2-40B4-BE49-F238E27FC236}">
                              <a16:creationId xmlns:a16="http://schemas.microsoft.com/office/drawing/2014/main" id="{6C72AEFE-88D3-41B9-9E43-95D045A5019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544"/>
                          <a:ext cx="23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Oval 60">
              <a:extLst>
                <a:ext uri="{FF2B5EF4-FFF2-40B4-BE49-F238E27FC236}">
                  <a16:creationId xmlns:a16="http://schemas.microsoft.com/office/drawing/2014/main" id="{10618BAA-275A-B732-9B0A-A6B04E166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54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Oval 61">
              <a:extLst>
                <a:ext uri="{FF2B5EF4-FFF2-40B4-BE49-F238E27FC236}">
                  <a16:creationId xmlns:a16="http://schemas.microsoft.com/office/drawing/2014/main" id="{84AAF94C-F49F-72D5-F933-2FCE2E660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9" y="32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8" name="Object 6">
              <a:extLst>
                <a:ext uri="{FF2B5EF4-FFF2-40B4-BE49-F238E27FC236}">
                  <a16:creationId xmlns:a16="http://schemas.microsoft.com/office/drawing/2014/main" id="{99C44151-3F71-6C0F-9B7C-30B2860008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29" y="3192"/>
            <a:ext cx="233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165028" imgH="228501" progId="Equation.3">
                    <p:embed/>
                  </p:oleObj>
                </mc:Choice>
                <mc:Fallback>
                  <p:oleObj name="Equation" r:id="rId31" imgW="165028" imgH="228501" progId="Equation.3">
                    <p:embed/>
                    <p:pic>
                      <p:nvPicPr>
                        <p:cNvPr id="70" name="Object 6">
                          <a:extLst>
                            <a:ext uri="{FF2B5EF4-FFF2-40B4-BE49-F238E27FC236}">
                              <a16:creationId xmlns:a16="http://schemas.microsoft.com/office/drawing/2014/main" id="{1663F5B3-6E4E-43BD-BF3B-D4BCE2748F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9" y="3192"/>
                          <a:ext cx="233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Line 63">
              <a:extLst>
                <a:ext uri="{FF2B5EF4-FFF2-40B4-BE49-F238E27FC236}">
                  <a16:creationId xmlns:a16="http://schemas.microsoft.com/office/drawing/2014/main" id="{3F3BB5BB-B017-44A3-A2CA-935BAE7771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8" y="2256"/>
              <a:ext cx="0" cy="2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40" name="Freeform 64">
              <a:extLst>
                <a:ext uri="{FF2B5EF4-FFF2-40B4-BE49-F238E27FC236}">
                  <a16:creationId xmlns:a16="http://schemas.microsoft.com/office/drawing/2014/main" id="{E0169202-966F-FE1D-C594-0AE8F0C2A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" y="2112"/>
              <a:ext cx="344" cy="1200"/>
            </a:xfrm>
            <a:custGeom>
              <a:avLst/>
              <a:gdLst>
                <a:gd name="T0" fmla="*/ 0 w 344"/>
                <a:gd name="T1" fmla="*/ 0 h 1200"/>
                <a:gd name="T2" fmla="*/ 336 w 344"/>
                <a:gd name="T3" fmla="*/ 624 h 1200"/>
                <a:gd name="T4" fmla="*/ 48 w 344"/>
                <a:gd name="T5" fmla="*/ 1200 h 1200"/>
                <a:gd name="T6" fmla="*/ 0 60000 65536"/>
                <a:gd name="T7" fmla="*/ 0 60000 65536"/>
                <a:gd name="T8" fmla="*/ 0 60000 65536"/>
                <a:gd name="T9" fmla="*/ 0 w 344"/>
                <a:gd name="T10" fmla="*/ 0 h 1200"/>
                <a:gd name="T11" fmla="*/ 344 w 344"/>
                <a:gd name="T12" fmla="*/ 1200 h 1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1200">
                  <a:moveTo>
                    <a:pt x="0" y="0"/>
                  </a:moveTo>
                  <a:cubicBezTo>
                    <a:pt x="164" y="212"/>
                    <a:pt x="328" y="424"/>
                    <a:pt x="336" y="624"/>
                  </a:cubicBezTo>
                  <a:cubicBezTo>
                    <a:pt x="344" y="824"/>
                    <a:pt x="196" y="1012"/>
                    <a:pt x="48" y="1200"/>
                  </a:cubicBezTo>
                </a:path>
              </a:pathLst>
            </a:cu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" name="Group 19">
            <a:extLst>
              <a:ext uri="{FF2B5EF4-FFF2-40B4-BE49-F238E27FC236}">
                <a16:creationId xmlns:a16="http://schemas.microsoft.com/office/drawing/2014/main" id="{DC4265BA-8772-0BCC-69DA-876E8797AFF3}"/>
              </a:ext>
            </a:extLst>
          </p:cNvPr>
          <p:cNvGrpSpPr>
            <a:grpSpLocks/>
          </p:cNvGrpSpPr>
          <p:nvPr/>
        </p:nvGrpSpPr>
        <p:grpSpPr bwMode="auto">
          <a:xfrm>
            <a:off x="2552700" y="5385214"/>
            <a:ext cx="3124200" cy="971550"/>
            <a:chOff x="1781" y="3468"/>
            <a:chExt cx="1968" cy="612"/>
          </a:xfrm>
        </p:grpSpPr>
        <p:sp>
          <p:nvSpPr>
            <p:cNvPr id="42" name="Line 20">
              <a:extLst>
                <a:ext uri="{FF2B5EF4-FFF2-40B4-BE49-F238E27FC236}">
                  <a16:creationId xmlns:a16="http://schemas.microsoft.com/office/drawing/2014/main" id="{305AFB72-C439-4791-086A-E6196C3D61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7" y="3672"/>
              <a:ext cx="48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43" name="Line 21">
              <a:extLst>
                <a:ext uri="{FF2B5EF4-FFF2-40B4-BE49-F238E27FC236}">
                  <a16:creationId xmlns:a16="http://schemas.microsoft.com/office/drawing/2014/main" id="{B293B7F2-FAFD-6392-3F3B-3B9B4491E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3" y="3672"/>
              <a:ext cx="48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44" name="Object 10">
              <a:extLst>
                <a:ext uri="{FF2B5EF4-FFF2-40B4-BE49-F238E27FC236}">
                  <a16:creationId xmlns:a16="http://schemas.microsoft.com/office/drawing/2014/main" id="{6F75DA91-F22F-9D54-92EF-C38A5EAE84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9" y="3504"/>
            <a:ext cx="2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152268" imgH="215713" progId="Equation.3">
                    <p:embed/>
                  </p:oleObj>
                </mc:Choice>
                <mc:Fallback>
                  <p:oleObj name="Equation" r:id="rId32" imgW="152268" imgH="215713" progId="Equation.3">
                    <p:embed/>
                    <p:pic>
                      <p:nvPicPr>
                        <p:cNvPr id="31" name="Object 10">
                          <a:extLst>
                            <a:ext uri="{FF2B5EF4-FFF2-40B4-BE49-F238E27FC236}">
                              <a16:creationId xmlns:a16="http://schemas.microsoft.com/office/drawing/2014/main" id="{4418DB30-73DD-45AA-A2A1-5F7C8A633E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9" y="3504"/>
                          <a:ext cx="2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Oval 23">
              <a:extLst>
                <a:ext uri="{FF2B5EF4-FFF2-40B4-BE49-F238E27FC236}">
                  <a16:creationId xmlns:a16="http://schemas.microsoft.com/office/drawing/2014/main" id="{B6E31A33-BB46-0798-9462-DCC89853B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1" y="35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46" name="Object 11">
              <a:extLst>
                <a:ext uri="{FF2B5EF4-FFF2-40B4-BE49-F238E27FC236}">
                  <a16:creationId xmlns:a16="http://schemas.microsoft.com/office/drawing/2014/main" id="{28E7EE1A-6327-3600-1B50-E497FC4344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52" y="3468"/>
            <a:ext cx="25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164885" imgH="215619" progId="Equation.3">
                    <p:embed/>
                  </p:oleObj>
                </mc:Choice>
                <mc:Fallback>
                  <p:oleObj name="Equation" r:id="rId34" imgW="164885" imgH="215619" progId="Equation.3">
                    <p:embed/>
                    <p:pic>
                      <p:nvPicPr>
                        <p:cNvPr id="33" name="Object 11">
                          <a:extLst>
                            <a:ext uri="{FF2B5EF4-FFF2-40B4-BE49-F238E27FC236}">
                              <a16:creationId xmlns:a16="http://schemas.microsoft.com/office/drawing/2014/main" id="{6A393F96-FC16-4E5A-A3FD-E52E034021E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2" y="3468"/>
                          <a:ext cx="25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Oval 25">
              <a:extLst>
                <a:ext uri="{FF2B5EF4-FFF2-40B4-BE49-F238E27FC236}">
                  <a16:creationId xmlns:a16="http://schemas.microsoft.com/office/drawing/2014/main" id="{F9CFE564-DB4A-723B-1FB3-25C975629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" y="35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Oval 26">
              <a:extLst>
                <a:ext uri="{FF2B5EF4-FFF2-40B4-BE49-F238E27FC236}">
                  <a16:creationId xmlns:a16="http://schemas.microsoft.com/office/drawing/2014/main" id="{C1F23806-E2D9-32CD-6979-61B628DE6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35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49" name="Object 12">
              <a:extLst>
                <a:ext uri="{FF2B5EF4-FFF2-40B4-BE49-F238E27FC236}">
                  <a16:creationId xmlns:a16="http://schemas.microsoft.com/office/drawing/2014/main" id="{8068376D-EEA1-A4DB-27E3-42B6CA1755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3504"/>
            <a:ext cx="250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165028" imgH="228501" progId="Equation.3">
                    <p:embed/>
                  </p:oleObj>
                </mc:Choice>
                <mc:Fallback>
                  <p:oleObj name="Equation" r:id="rId36" imgW="165028" imgH="228501" progId="Equation.3">
                    <p:embed/>
                    <p:pic>
                      <p:nvPicPr>
                        <p:cNvPr id="36" name="Object 12">
                          <a:extLst>
                            <a:ext uri="{FF2B5EF4-FFF2-40B4-BE49-F238E27FC236}">
                              <a16:creationId xmlns:a16="http://schemas.microsoft.com/office/drawing/2014/main" id="{9FDB3C5B-ABC4-434B-A5D3-3BC7DA86D3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504"/>
                          <a:ext cx="250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Freeform 28">
              <a:extLst>
                <a:ext uri="{FF2B5EF4-FFF2-40B4-BE49-F238E27FC236}">
                  <a16:creationId xmlns:a16="http://schemas.microsoft.com/office/drawing/2014/main" id="{30F2BDB2-722D-10E0-FB9B-CB87D10582E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968" y="3840"/>
              <a:ext cx="1584" cy="240"/>
            </a:xfrm>
            <a:custGeom>
              <a:avLst/>
              <a:gdLst>
                <a:gd name="T0" fmla="*/ 0 w 1584"/>
                <a:gd name="T1" fmla="*/ 240 h 240"/>
                <a:gd name="T2" fmla="*/ 864 w 1584"/>
                <a:gd name="T3" fmla="*/ 0 h 240"/>
                <a:gd name="T4" fmla="*/ 1584 w 1584"/>
                <a:gd name="T5" fmla="*/ 240 h 240"/>
                <a:gd name="T6" fmla="*/ 0 60000 65536"/>
                <a:gd name="T7" fmla="*/ 0 60000 65536"/>
                <a:gd name="T8" fmla="*/ 0 60000 65536"/>
                <a:gd name="T9" fmla="*/ 0 w 1584"/>
                <a:gd name="T10" fmla="*/ 0 h 240"/>
                <a:gd name="T11" fmla="*/ 1584 w 158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84" h="240">
                  <a:moveTo>
                    <a:pt x="0" y="240"/>
                  </a:moveTo>
                  <a:cubicBezTo>
                    <a:pt x="300" y="120"/>
                    <a:pt x="600" y="0"/>
                    <a:pt x="864" y="0"/>
                  </a:cubicBezTo>
                  <a:cubicBezTo>
                    <a:pt x="1128" y="0"/>
                    <a:pt x="1356" y="120"/>
                    <a:pt x="1584" y="240"/>
                  </a:cubicBezTo>
                </a:path>
              </a:pathLst>
            </a:cu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pic>
        <p:nvPicPr>
          <p:cNvPr id="51" name="Picture 50" descr="\documentclass{article}&#10;\usepackage{amsmath}&#10;\pagestyle{empty}&#10;\begin{document}&#10;&#10;$C_2$&#10;&#10;&#10;\end{document}" title="IguanaTex Bitmap Display">
            <a:extLst>
              <a:ext uri="{FF2B5EF4-FFF2-40B4-BE49-F238E27FC236}">
                <a16:creationId xmlns:a16="http://schemas.microsoft.com/office/drawing/2014/main" id="{DA811F5F-694D-24E4-E0EA-64F9AF82EDB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190787" y="2652717"/>
            <a:ext cx="444439" cy="371238"/>
          </a:xfrm>
          <a:prstGeom prst="rect">
            <a:avLst/>
          </a:prstGeom>
        </p:spPr>
      </p:pic>
      <p:pic>
        <p:nvPicPr>
          <p:cNvPr id="52" name="Picture 51" descr="\documentclass{article}&#10;\usepackage{amsmath}&#10;\pagestyle{empty}&#10;\begin{document}&#10;&#10;$C_3$&#10;&#10;&#10;\end{document}" title="IguanaTex Bitmap Display">
            <a:extLst>
              <a:ext uri="{FF2B5EF4-FFF2-40B4-BE49-F238E27FC236}">
                <a16:creationId xmlns:a16="http://schemas.microsoft.com/office/drawing/2014/main" id="{FAEB18DC-1E22-F0E1-DF23-7B765480F8D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422789" y="6166851"/>
            <a:ext cx="433584" cy="365125"/>
          </a:xfrm>
          <a:prstGeom prst="rect">
            <a:avLst/>
          </a:prstGeom>
        </p:spPr>
      </p:pic>
      <p:pic>
        <p:nvPicPr>
          <p:cNvPr id="53" name="Picture 52" descr="\documentclass{article}&#10;\usepackage{amsmath}&#10;\pagestyle{empty}&#10;\begin{document}&#10;&#10;$C_4$&#10;&#10;&#10;\end{document}" title="IguanaTex Bitmap Display">
            <a:extLst>
              <a:ext uri="{FF2B5EF4-FFF2-40B4-BE49-F238E27FC236}">
                <a16:creationId xmlns:a16="http://schemas.microsoft.com/office/drawing/2014/main" id="{C2243475-3146-6DEB-D89F-79DD5AEDB06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47435" y="2788651"/>
            <a:ext cx="449423" cy="368891"/>
          </a:xfrm>
          <a:prstGeom prst="rect">
            <a:avLst/>
          </a:prstGeom>
        </p:spPr>
      </p:pic>
      <p:sp>
        <p:nvSpPr>
          <p:cNvPr id="54" name="Footer Placeholder 3">
            <a:extLst>
              <a:ext uri="{FF2B5EF4-FFF2-40B4-BE49-F238E27FC236}">
                <a16:creationId xmlns:a16="http://schemas.microsoft.com/office/drawing/2014/main" id="{ED61F565-550F-0CF7-CFD4-FBD8FCC2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75506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98949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72ED3C5-4169-4AF0-ADF0-AA8AD79A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8" y="-21973"/>
            <a:ext cx="9002881" cy="7793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3-SAT reduction to 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1E0F43-B146-4154-AA83-D7ACEBCAC90E}"/>
              </a:ext>
            </a:extLst>
          </p:cNvPr>
          <p:cNvSpPr txBox="1"/>
          <p:nvPr/>
        </p:nvSpPr>
        <p:spPr>
          <a:xfrm>
            <a:off x="199894" y="672883"/>
            <a:ext cx="8210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3-SAT instance</a:t>
            </a:r>
            <a:r>
              <a:rPr lang="en-US" sz="2000" dirty="0">
                <a:solidFill>
                  <a:srgbClr val="3A3A82"/>
                </a:solidFill>
                <a:latin typeface="Times New Roman"/>
                <a:cs typeface="Times New Roman"/>
              </a:rPr>
              <a:t>: Can you assign True, False to the variables of the formula below so that the expression is True? </a:t>
            </a:r>
            <a:endParaRPr lang="en-US" sz="20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9BF8067E-568B-4447-9E9E-E56CECC51258}"/>
                  </a:ext>
                </a:extLst>
              </p:cNvPr>
              <p:cNvSpPr txBox="1"/>
              <p:nvPr/>
            </p:nvSpPr>
            <p:spPr bwMode="auto">
              <a:xfrm>
                <a:off x="513111" y="1523175"/>
                <a:ext cx="8018462" cy="552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9BF8067E-568B-4447-9E9E-E56CECC51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3111" y="1523175"/>
                <a:ext cx="8018462" cy="5524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\documentclass{article}&#10;\usepackage{amsmath}&#10;\pagestyle{empty}&#10;\begin{document}&#10;&#10;$C_1$&#10;&#10;&#10;\end{document}" title="IguanaTex Bitmap Display">
            <a:extLst>
              <a:ext uri="{FF2B5EF4-FFF2-40B4-BE49-F238E27FC236}">
                <a16:creationId xmlns:a16="http://schemas.microsoft.com/office/drawing/2014/main" id="{E5B73CD3-31E6-7A38-3B8D-3BB356394DF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781747" y="1347767"/>
            <a:ext cx="252952" cy="216381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begin{document}&#10;&#10;$C_2$&#10;&#10;&#10;\end{document}" title="IguanaTex Bitmap Display">
            <a:extLst>
              <a:ext uri="{FF2B5EF4-FFF2-40B4-BE49-F238E27FC236}">
                <a16:creationId xmlns:a16="http://schemas.microsoft.com/office/drawing/2014/main" id="{38C50C51-CC02-835E-556B-0C80A6942C0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569789" y="1348138"/>
            <a:ext cx="259047" cy="216381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$C_3$&#10;&#10;&#10;\end{document}" title="IguanaTex Bitmap Display">
            <a:extLst>
              <a:ext uri="{FF2B5EF4-FFF2-40B4-BE49-F238E27FC236}">
                <a16:creationId xmlns:a16="http://schemas.microsoft.com/office/drawing/2014/main" id="{3F2A5FF3-1EA7-DC71-0F64-0D2D65788AE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432314" y="1348227"/>
            <a:ext cx="260571" cy="219429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$C_4$&#10;&#10;&#10;\end{document}" title="IguanaTex Bitmap Display">
            <a:extLst>
              <a:ext uri="{FF2B5EF4-FFF2-40B4-BE49-F238E27FC236}">
                <a16:creationId xmlns:a16="http://schemas.microsoft.com/office/drawing/2014/main" id="{57F55857-E756-815C-83E6-ECC6B8A5490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230443" y="1338690"/>
            <a:ext cx="263619" cy="216381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$C_1$&#10;&#10;&#10;\end{document}" title="IguanaTex Bitmap Display">
            <a:extLst>
              <a:ext uri="{FF2B5EF4-FFF2-40B4-BE49-F238E27FC236}">
                <a16:creationId xmlns:a16="http://schemas.microsoft.com/office/drawing/2014/main" id="{4901661D-2EAF-C8D7-EA47-282EF56ACF0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124200" y="1953428"/>
            <a:ext cx="463026" cy="396083"/>
          </a:xfrm>
          <a:prstGeom prst="rect">
            <a:avLst/>
          </a:prstGeom>
        </p:spPr>
      </p:pic>
      <p:pic>
        <p:nvPicPr>
          <p:cNvPr id="51" name="Picture 50" descr="\documentclass{article}&#10;\usepackage{amsmath}&#10;\pagestyle{empty}&#10;\begin{document}&#10;&#10;$C_2$&#10;&#10;&#10;\end{document}" title="IguanaTex Bitmap Display">
            <a:extLst>
              <a:ext uri="{FF2B5EF4-FFF2-40B4-BE49-F238E27FC236}">
                <a16:creationId xmlns:a16="http://schemas.microsoft.com/office/drawing/2014/main" id="{DA811F5F-694D-24E4-E0EA-64F9AF82EDB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991536" y="3085306"/>
            <a:ext cx="444439" cy="371238"/>
          </a:xfrm>
          <a:prstGeom prst="rect">
            <a:avLst/>
          </a:prstGeom>
        </p:spPr>
      </p:pic>
      <p:pic>
        <p:nvPicPr>
          <p:cNvPr id="52" name="Picture 51" descr="\documentclass{article}&#10;\usepackage{amsmath}&#10;\pagestyle{empty}&#10;\begin{document}&#10;&#10;$C_3$&#10;&#10;&#10;\end{document}" title="IguanaTex Bitmap Display">
            <a:extLst>
              <a:ext uri="{FF2B5EF4-FFF2-40B4-BE49-F238E27FC236}">
                <a16:creationId xmlns:a16="http://schemas.microsoft.com/office/drawing/2014/main" id="{FAEB18DC-1E22-F0E1-DF23-7B765480F8D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027738" y="6122192"/>
            <a:ext cx="433584" cy="365125"/>
          </a:xfrm>
          <a:prstGeom prst="rect">
            <a:avLst/>
          </a:prstGeom>
        </p:spPr>
      </p:pic>
      <p:pic>
        <p:nvPicPr>
          <p:cNvPr id="53" name="Picture 52" descr="\documentclass{article}&#10;\usepackage{amsmath}&#10;\pagestyle{empty}&#10;\begin{document}&#10;&#10;$C_4$&#10;&#10;&#10;\end{document}" title="IguanaTex Bitmap Display">
            <a:extLst>
              <a:ext uri="{FF2B5EF4-FFF2-40B4-BE49-F238E27FC236}">
                <a16:creationId xmlns:a16="http://schemas.microsoft.com/office/drawing/2014/main" id="{C2243475-3146-6DEB-D89F-79DD5AEDB06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70626" y="2909156"/>
            <a:ext cx="449423" cy="368891"/>
          </a:xfrm>
          <a:prstGeom prst="rect">
            <a:avLst/>
          </a:prstGeom>
        </p:spPr>
      </p:pic>
      <p:grpSp>
        <p:nvGrpSpPr>
          <p:cNvPr id="64" name="Group 9">
            <a:extLst>
              <a:ext uri="{FF2B5EF4-FFF2-40B4-BE49-F238E27FC236}">
                <a16:creationId xmlns:a16="http://schemas.microsoft.com/office/drawing/2014/main" id="{1A9CD48F-9587-3028-388F-FB88E224070B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266156"/>
            <a:ext cx="3124200" cy="914400"/>
            <a:chOff x="1728" y="1392"/>
            <a:chExt cx="1968" cy="576"/>
          </a:xfrm>
        </p:grpSpPr>
        <p:sp>
          <p:nvSpPr>
            <p:cNvPr id="65" name="Line 10">
              <a:extLst>
                <a:ext uri="{FF2B5EF4-FFF2-40B4-BE49-F238E27FC236}">
                  <a16:creationId xmlns:a16="http://schemas.microsoft.com/office/drawing/2014/main" id="{6ECD700B-91DA-1DD3-DB9A-1A713217B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788"/>
              <a:ext cx="48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66" name="Line 11">
              <a:extLst>
                <a:ext uri="{FF2B5EF4-FFF2-40B4-BE49-F238E27FC236}">
                  <a16:creationId xmlns:a16="http://schemas.microsoft.com/office/drawing/2014/main" id="{644945B5-DA47-666B-92E9-A37FAA095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800"/>
              <a:ext cx="48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67" name="Object 13">
              <a:extLst>
                <a:ext uri="{FF2B5EF4-FFF2-40B4-BE49-F238E27FC236}">
                  <a16:creationId xmlns:a16="http://schemas.microsoft.com/office/drawing/2014/main" id="{3094D770-D5EC-63E7-6F1A-4774BC850C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1632"/>
            <a:ext cx="228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52268" imgH="215713" progId="Equation.3">
                    <p:embed/>
                  </p:oleObj>
                </mc:Choice>
                <mc:Fallback>
                  <p:oleObj name="Equation" r:id="rId16" imgW="152268" imgH="215713" progId="Equation.3">
                    <p:embed/>
                    <p:pic>
                      <p:nvPicPr>
                        <p:cNvPr id="21" name="Object 13">
                          <a:extLst>
                            <a:ext uri="{FF2B5EF4-FFF2-40B4-BE49-F238E27FC236}">
                              <a16:creationId xmlns:a16="http://schemas.microsoft.com/office/drawing/2014/main" id="{89269385-5F0F-467D-831B-31765CE73A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632"/>
                          <a:ext cx="228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" name="Oval 13">
              <a:extLst>
                <a:ext uri="{FF2B5EF4-FFF2-40B4-BE49-F238E27FC236}">
                  <a16:creationId xmlns:a16="http://schemas.microsoft.com/office/drawing/2014/main" id="{F097C6CB-E819-9960-2B66-C6ACC635F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6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69" name="Object 14">
              <a:extLst>
                <a:ext uri="{FF2B5EF4-FFF2-40B4-BE49-F238E27FC236}">
                  <a16:creationId xmlns:a16="http://schemas.microsoft.com/office/drawing/2014/main" id="{705C4AA9-39CD-A88D-2B90-479AD0CA45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87" y="1584"/>
            <a:ext cx="266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64885" imgH="215619" progId="Equation.3">
                    <p:embed/>
                  </p:oleObj>
                </mc:Choice>
                <mc:Fallback>
                  <p:oleObj name="Equation" r:id="rId18" imgW="164885" imgH="215619" progId="Equation.3">
                    <p:embed/>
                    <p:pic>
                      <p:nvPicPr>
                        <p:cNvPr id="23" name="Object 14">
                          <a:extLst>
                            <a:ext uri="{FF2B5EF4-FFF2-40B4-BE49-F238E27FC236}">
                              <a16:creationId xmlns:a16="http://schemas.microsoft.com/office/drawing/2014/main" id="{A52EE5BE-62F0-472D-9263-9B4AF7F050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7" y="1584"/>
                          <a:ext cx="266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" name="Oval 15">
              <a:extLst>
                <a:ext uri="{FF2B5EF4-FFF2-40B4-BE49-F238E27FC236}">
                  <a16:creationId xmlns:a16="http://schemas.microsoft.com/office/drawing/2014/main" id="{278D5D6A-061A-DBD2-871C-140CF376B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6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Oval 16">
              <a:extLst>
                <a:ext uri="{FF2B5EF4-FFF2-40B4-BE49-F238E27FC236}">
                  <a16:creationId xmlns:a16="http://schemas.microsoft.com/office/drawing/2014/main" id="{D819F6FE-A4D2-702A-A091-AA66489CA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6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72" name="Object 15">
              <a:extLst>
                <a:ext uri="{FF2B5EF4-FFF2-40B4-BE49-F238E27FC236}">
                  <a16:creationId xmlns:a16="http://schemas.microsoft.com/office/drawing/2014/main" id="{6E397FDB-E428-819C-33AD-1D9EA2878D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1596"/>
            <a:ext cx="258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65028" imgH="228501" progId="Equation.3">
                    <p:embed/>
                  </p:oleObj>
                </mc:Choice>
                <mc:Fallback>
                  <p:oleObj name="Equation" r:id="rId20" imgW="165028" imgH="228501" progId="Equation.3">
                    <p:embed/>
                    <p:pic>
                      <p:nvPicPr>
                        <p:cNvPr id="26" name="Object 15">
                          <a:extLst>
                            <a:ext uri="{FF2B5EF4-FFF2-40B4-BE49-F238E27FC236}">
                              <a16:creationId xmlns:a16="http://schemas.microsoft.com/office/drawing/2014/main" id="{98A21108-4A3E-4B72-BB36-AE647FB118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596"/>
                          <a:ext cx="258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CE5222F8-1841-906A-DFAD-567FB6112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1392"/>
              <a:ext cx="1584" cy="240"/>
            </a:xfrm>
            <a:custGeom>
              <a:avLst/>
              <a:gdLst>
                <a:gd name="T0" fmla="*/ 0 w 1584"/>
                <a:gd name="T1" fmla="*/ 240 h 240"/>
                <a:gd name="T2" fmla="*/ 864 w 1584"/>
                <a:gd name="T3" fmla="*/ 0 h 240"/>
                <a:gd name="T4" fmla="*/ 1584 w 1584"/>
                <a:gd name="T5" fmla="*/ 240 h 240"/>
                <a:gd name="T6" fmla="*/ 0 60000 65536"/>
                <a:gd name="T7" fmla="*/ 0 60000 65536"/>
                <a:gd name="T8" fmla="*/ 0 60000 65536"/>
                <a:gd name="T9" fmla="*/ 0 w 1584"/>
                <a:gd name="T10" fmla="*/ 0 h 240"/>
                <a:gd name="T11" fmla="*/ 1584 w 158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84" h="240">
                  <a:moveTo>
                    <a:pt x="0" y="240"/>
                  </a:moveTo>
                  <a:cubicBezTo>
                    <a:pt x="300" y="120"/>
                    <a:pt x="600" y="0"/>
                    <a:pt x="864" y="0"/>
                  </a:cubicBezTo>
                  <a:cubicBezTo>
                    <a:pt x="1128" y="0"/>
                    <a:pt x="1356" y="120"/>
                    <a:pt x="1584" y="240"/>
                  </a:cubicBezTo>
                </a:path>
              </a:pathLst>
            </a:cu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74" name="Group 19">
            <a:extLst>
              <a:ext uri="{FF2B5EF4-FFF2-40B4-BE49-F238E27FC236}">
                <a16:creationId xmlns:a16="http://schemas.microsoft.com/office/drawing/2014/main" id="{8B535BA9-C7F9-C6FC-B5A6-3AAD35494B6C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542756"/>
            <a:ext cx="3124200" cy="971550"/>
            <a:chOff x="1781" y="3468"/>
            <a:chExt cx="1968" cy="612"/>
          </a:xfrm>
        </p:grpSpPr>
        <p:sp>
          <p:nvSpPr>
            <p:cNvPr id="75" name="Line 20">
              <a:extLst>
                <a:ext uri="{FF2B5EF4-FFF2-40B4-BE49-F238E27FC236}">
                  <a16:creationId xmlns:a16="http://schemas.microsoft.com/office/drawing/2014/main" id="{A90DA894-CB4D-4826-2E37-B841FE035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7" y="3672"/>
              <a:ext cx="48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76" name="Line 21">
              <a:extLst>
                <a:ext uri="{FF2B5EF4-FFF2-40B4-BE49-F238E27FC236}">
                  <a16:creationId xmlns:a16="http://schemas.microsoft.com/office/drawing/2014/main" id="{0BC0ECE1-DF0D-3044-5011-E44113AAB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3" y="3672"/>
              <a:ext cx="48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77" name="Object 10">
              <a:extLst>
                <a:ext uri="{FF2B5EF4-FFF2-40B4-BE49-F238E27FC236}">
                  <a16:creationId xmlns:a16="http://schemas.microsoft.com/office/drawing/2014/main" id="{62E8EF27-4A89-8BB7-872A-7EE47EC03B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9" y="3504"/>
            <a:ext cx="2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52268" imgH="215713" progId="Equation.3">
                    <p:embed/>
                  </p:oleObj>
                </mc:Choice>
                <mc:Fallback>
                  <p:oleObj name="Equation" r:id="rId22" imgW="152268" imgH="215713" progId="Equation.3">
                    <p:embed/>
                    <p:pic>
                      <p:nvPicPr>
                        <p:cNvPr id="31" name="Object 10">
                          <a:extLst>
                            <a:ext uri="{FF2B5EF4-FFF2-40B4-BE49-F238E27FC236}">
                              <a16:creationId xmlns:a16="http://schemas.microsoft.com/office/drawing/2014/main" id="{4418DB30-73DD-45AA-A2A1-5F7C8A633E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9" y="3504"/>
                          <a:ext cx="2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Oval 23">
              <a:extLst>
                <a:ext uri="{FF2B5EF4-FFF2-40B4-BE49-F238E27FC236}">
                  <a16:creationId xmlns:a16="http://schemas.microsoft.com/office/drawing/2014/main" id="{AF59A653-8B48-35BB-65F4-FC6C3557A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1" y="35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79" name="Object 11">
              <a:extLst>
                <a:ext uri="{FF2B5EF4-FFF2-40B4-BE49-F238E27FC236}">
                  <a16:creationId xmlns:a16="http://schemas.microsoft.com/office/drawing/2014/main" id="{7F85E3E2-DD8B-0A14-E948-CC3D088627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52" y="3468"/>
            <a:ext cx="25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64885" imgH="215619" progId="Equation.3">
                    <p:embed/>
                  </p:oleObj>
                </mc:Choice>
                <mc:Fallback>
                  <p:oleObj name="Equation" r:id="rId24" imgW="164885" imgH="215619" progId="Equation.3">
                    <p:embed/>
                    <p:pic>
                      <p:nvPicPr>
                        <p:cNvPr id="33" name="Object 11">
                          <a:extLst>
                            <a:ext uri="{FF2B5EF4-FFF2-40B4-BE49-F238E27FC236}">
                              <a16:creationId xmlns:a16="http://schemas.microsoft.com/office/drawing/2014/main" id="{6A393F96-FC16-4E5A-A3FD-E52E034021E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2" y="3468"/>
                          <a:ext cx="25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" name="Oval 25">
              <a:extLst>
                <a:ext uri="{FF2B5EF4-FFF2-40B4-BE49-F238E27FC236}">
                  <a16:creationId xmlns:a16="http://schemas.microsoft.com/office/drawing/2014/main" id="{6CA2C45B-15A0-7A2E-251D-313FBB3B4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" y="35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1" name="Oval 26">
              <a:extLst>
                <a:ext uri="{FF2B5EF4-FFF2-40B4-BE49-F238E27FC236}">
                  <a16:creationId xmlns:a16="http://schemas.microsoft.com/office/drawing/2014/main" id="{3DF80BBB-CF69-D1AD-594B-6A2D6D70B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35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82" name="Object 12">
              <a:extLst>
                <a:ext uri="{FF2B5EF4-FFF2-40B4-BE49-F238E27FC236}">
                  <a16:creationId xmlns:a16="http://schemas.microsoft.com/office/drawing/2014/main" id="{52B4A2CF-0774-3AAA-5942-87D35B20C3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3504"/>
            <a:ext cx="250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65028" imgH="228501" progId="Equation.3">
                    <p:embed/>
                  </p:oleObj>
                </mc:Choice>
                <mc:Fallback>
                  <p:oleObj name="Equation" r:id="rId26" imgW="165028" imgH="228501" progId="Equation.3">
                    <p:embed/>
                    <p:pic>
                      <p:nvPicPr>
                        <p:cNvPr id="36" name="Object 12">
                          <a:extLst>
                            <a:ext uri="{FF2B5EF4-FFF2-40B4-BE49-F238E27FC236}">
                              <a16:creationId xmlns:a16="http://schemas.microsoft.com/office/drawing/2014/main" id="{9FDB3C5B-ABC4-434B-A5D3-3BC7DA86D3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504"/>
                          <a:ext cx="250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" name="Freeform 28">
              <a:extLst>
                <a:ext uri="{FF2B5EF4-FFF2-40B4-BE49-F238E27FC236}">
                  <a16:creationId xmlns:a16="http://schemas.microsoft.com/office/drawing/2014/main" id="{99257AE6-02ED-8862-BC68-4ED51032009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968" y="3840"/>
              <a:ext cx="1584" cy="240"/>
            </a:xfrm>
            <a:custGeom>
              <a:avLst/>
              <a:gdLst>
                <a:gd name="T0" fmla="*/ 0 w 1584"/>
                <a:gd name="T1" fmla="*/ 240 h 240"/>
                <a:gd name="T2" fmla="*/ 864 w 1584"/>
                <a:gd name="T3" fmla="*/ 0 h 240"/>
                <a:gd name="T4" fmla="*/ 1584 w 1584"/>
                <a:gd name="T5" fmla="*/ 240 h 240"/>
                <a:gd name="T6" fmla="*/ 0 60000 65536"/>
                <a:gd name="T7" fmla="*/ 0 60000 65536"/>
                <a:gd name="T8" fmla="*/ 0 60000 65536"/>
                <a:gd name="T9" fmla="*/ 0 w 1584"/>
                <a:gd name="T10" fmla="*/ 0 h 240"/>
                <a:gd name="T11" fmla="*/ 1584 w 158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84" h="240">
                  <a:moveTo>
                    <a:pt x="0" y="240"/>
                  </a:moveTo>
                  <a:cubicBezTo>
                    <a:pt x="300" y="120"/>
                    <a:pt x="600" y="0"/>
                    <a:pt x="864" y="0"/>
                  </a:cubicBezTo>
                  <a:cubicBezTo>
                    <a:pt x="1128" y="0"/>
                    <a:pt x="1356" y="120"/>
                    <a:pt x="1584" y="240"/>
                  </a:cubicBezTo>
                </a:path>
              </a:pathLst>
            </a:cu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84" name="Group 29">
            <a:extLst>
              <a:ext uri="{FF2B5EF4-FFF2-40B4-BE49-F238E27FC236}">
                <a16:creationId xmlns:a16="http://schemas.microsoft.com/office/drawing/2014/main" id="{F218475D-6AB8-7BC1-9CDD-39EDD8A49127}"/>
              </a:ext>
            </a:extLst>
          </p:cNvPr>
          <p:cNvGrpSpPr>
            <a:grpSpLocks/>
          </p:cNvGrpSpPr>
          <p:nvPr/>
        </p:nvGrpSpPr>
        <p:grpSpPr bwMode="auto">
          <a:xfrm>
            <a:off x="749300" y="3104356"/>
            <a:ext cx="1071563" cy="2609850"/>
            <a:chOff x="376" y="1920"/>
            <a:chExt cx="675" cy="1644"/>
          </a:xfrm>
        </p:grpSpPr>
        <p:sp>
          <p:nvSpPr>
            <p:cNvPr id="85" name="Line 30">
              <a:extLst>
                <a:ext uri="{FF2B5EF4-FFF2-40B4-BE49-F238E27FC236}">
                  <a16:creationId xmlns:a16="http://schemas.microsoft.com/office/drawing/2014/main" id="{D57CEEC9-7584-1617-B5CB-E355D48F8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904"/>
              <a:ext cx="0" cy="33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86" name="Object 7">
              <a:extLst>
                <a:ext uri="{FF2B5EF4-FFF2-40B4-BE49-F238E27FC236}">
                  <a16:creationId xmlns:a16="http://schemas.microsoft.com/office/drawing/2014/main" id="{555780DD-40FB-A945-2EEB-09FEDBCB66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1920"/>
            <a:ext cx="23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52268" imgH="215713" progId="Equation.3">
                    <p:embed/>
                  </p:oleObj>
                </mc:Choice>
                <mc:Fallback>
                  <p:oleObj name="Equation" r:id="rId28" imgW="152268" imgH="215713" progId="Equation.3">
                    <p:embed/>
                    <p:pic>
                      <p:nvPicPr>
                        <p:cNvPr id="40" name="Object 7">
                          <a:extLst>
                            <a:ext uri="{FF2B5EF4-FFF2-40B4-BE49-F238E27FC236}">
                              <a16:creationId xmlns:a16="http://schemas.microsoft.com/office/drawing/2014/main" id="{3E424492-6699-4F82-9A66-DBCB26098DB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920"/>
                          <a:ext cx="23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" name="Oval 32">
              <a:extLst>
                <a:ext uri="{FF2B5EF4-FFF2-40B4-BE49-F238E27FC236}">
                  <a16:creationId xmlns:a16="http://schemas.microsoft.com/office/drawing/2014/main" id="{D49A1C73-05A5-F1BC-DEE8-92A9108B7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194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88" name="Object 8">
              <a:extLst>
                <a:ext uri="{FF2B5EF4-FFF2-40B4-BE49-F238E27FC236}">
                  <a16:creationId xmlns:a16="http://schemas.microsoft.com/office/drawing/2014/main" id="{D15A88CB-BB99-2973-1563-A6CDE0B54D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58" y="2568"/>
            <a:ext cx="23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64885" imgH="215619" progId="Equation.3">
                    <p:embed/>
                  </p:oleObj>
                </mc:Choice>
                <mc:Fallback>
                  <p:oleObj name="Equation" r:id="rId30" imgW="164885" imgH="215619" progId="Equation.3">
                    <p:embed/>
                    <p:pic>
                      <p:nvPicPr>
                        <p:cNvPr id="42" name="Object 8">
                          <a:extLst>
                            <a:ext uri="{FF2B5EF4-FFF2-40B4-BE49-F238E27FC236}">
                              <a16:creationId xmlns:a16="http://schemas.microsoft.com/office/drawing/2014/main" id="{7899057F-16BB-451E-8277-A2FAB1FD75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8" y="2568"/>
                          <a:ext cx="23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" name="Oval 34">
              <a:extLst>
                <a:ext uri="{FF2B5EF4-FFF2-40B4-BE49-F238E27FC236}">
                  <a16:creationId xmlns:a16="http://schemas.microsoft.com/office/drawing/2014/main" id="{847B3733-EDEE-0DB2-DF8D-1B40EE20E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" y="256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90" name="Oval 35">
              <a:extLst>
                <a:ext uri="{FF2B5EF4-FFF2-40B4-BE49-F238E27FC236}">
                  <a16:creationId xmlns:a16="http://schemas.microsoft.com/office/drawing/2014/main" id="{62F8F80F-5B26-5453-31CD-CE499C6E8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" y="322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91" name="Object 9">
              <a:extLst>
                <a:ext uri="{FF2B5EF4-FFF2-40B4-BE49-F238E27FC236}">
                  <a16:creationId xmlns:a16="http://schemas.microsoft.com/office/drawing/2014/main" id="{81BF59DD-16AF-FD95-8666-94E317BF77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5" y="3216"/>
            <a:ext cx="233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165028" imgH="228501" progId="Equation.3">
                    <p:embed/>
                  </p:oleObj>
                </mc:Choice>
                <mc:Fallback>
                  <p:oleObj name="Equation" r:id="rId31" imgW="165028" imgH="228501" progId="Equation.3">
                    <p:embed/>
                    <p:pic>
                      <p:nvPicPr>
                        <p:cNvPr id="45" name="Object 9">
                          <a:extLst>
                            <a:ext uri="{FF2B5EF4-FFF2-40B4-BE49-F238E27FC236}">
                              <a16:creationId xmlns:a16="http://schemas.microsoft.com/office/drawing/2014/main" id="{89F0465B-58FA-4F64-9580-4143B7CD611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5" y="3216"/>
                          <a:ext cx="233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" name="Line 37">
              <a:extLst>
                <a:ext uri="{FF2B5EF4-FFF2-40B4-BE49-F238E27FC236}">
                  <a16:creationId xmlns:a16="http://schemas.microsoft.com/office/drawing/2014/main" id="{14F2B0F9-1614-AED5-034C-98A70E514A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280"/>
              <a:ext cx="0" cy="2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3" name="Freeform 38">
              <a:extLst>
                <a:ext uri="{FF2B5EF4-FFF2-40B4-BE49-F238E27FC236}">
                  <a16:creationId xmlns:a16="http://schemas.microsoft.com/office/drawing/2014/main" id="{B4AF2AC1-58D2-8603-98C5-5654AC25A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" y="2160"/>
              <a:ext cx="344" cy="1248"/>
            </a:xfrm>
            <a:custGeom>
              <a:avLst/>
              <a:gdLst>
                <a:gd name="T0" fmla="*/ 344 w 344"/>
                <a:gd name="T1" fmla="*/ 1248 h 1248"/>
                <a:gd name="T2" fmla="*/ 8 w 344"/>
                <a:gd name="T3" fmla="*/ 576 h 1248"/>
                <a:gd name="T4" fmla="*/ 296 w 344"/>
                <a:gd name="T5" fmla="*/ 0 h 1248"/>
                <a:gd name="T6" fmla="*/ 0 60000 65536"/>
                <a:gd name="T7" fmla="*/ 0 60000 65536"/>
                <a:gd name="T8" fmla="*/ 0 60000 65536"/>
                <a:gd name="T9" fmla="*/ 0 w 344"/>
                <a:gd name="T10" fmla="*/ 0 h 1248"/>
                <a:gd name="T11" fmla="*/ 344 w 344"/>
                <a:gd name="T12" fmla="*/ 1248 h 1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1248">
                  <a:moveTo>
                    <a:pt x="344" y="1248"/>
                  </a:moveTo>
                  <a:cubicBezTo>
                    <a:pt x="180" y="1016"/>
                    <a:pt x="16" y="784"/>
                    <a:pt x="8" y="576"/>
                  </a:cubicBezTo>
                  <a:cubicBezTo>
                    <a:pt x="0" y="368"/>
                    <a:pt x="148" y="184"/>
                    <a:pt x="296" y="0"/>
                  </a:cubicBezTo>
                </a:path>
              </a:pathLst>
            </a:cu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94" name="Group 39">
            <a:extLst>
              <a:ext uri="{FF2B5EF4-FFF2-40B4-BE49-F238E27FC236}">
                <a16:creationId xmlns:a16="http://schemas.microsoft.com/office/drawing/2014/main" id="{EB68A69B-0C00-4A89-02BA-BA7B72FDEEA7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104356"/>
            <a:ext cx="5486400" cy="2514600"/>
            <a:chOff x="1008" y="1920"/>
            <a:chExt cx="3456" cy="1584"/>
          </a:xfrm>
        </p:grpSpPr>
        <p:sp>
          <p:nvSpPr>
            <p:cNvPr id="95" name="Line 40">
              <a:extLst>
                <a:ext uri="{FF2B5EF4-FFF2-40B4-BE49-F238E27FC236}">
                  <a16:creationId xmlns:a16="http://schemas.microsoft.com/office/drawing/2014/main" id="{8EE48BCD-EE91-D67B-E792-DAD8916E5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112"/>
              <a:ext cx="34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6" name="Line 41">
              <a:extLst>
                <a:ext uri="{FF2B5EF4-FFF2-40B4-BE49-F238E27FC236}">
                  <a16:creationId xmlns:a16="http://schemas.microsoft.com/office/drawing/2014/main" id="{F89E902D-E5AD-4AE4-08B1-056BB8E40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1968"/>
              <a:ext cx="0" cy="15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7" name="Line 42">
              <a:extLst>
                <a:ext uri="{FF2B5EF4-FFF2-40B4-BE49-F238E27FC236}">
                  <a16:creationId xmlns:a16="http://schemas.microsoft.com/office/drawing/2014/main" id="{DD6D32DF-A6CF-4F1D-D3DD-97082CD304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208"/>
              <a:ext cx="864" cy="12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8" name="Freeform 43">
              <a:extLst>
                <a:ext uri="{FF2B5EF4-FFF2-40B4-BE49-F238E27FC236}">
                  <a16:creationId xmlns:a16="http://schemas.microsoft.com/office/drawing/2014/main" id="{3FAE52E1-1428-FCC5-547D-E442CA112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2" y="1920"/>
              <a:ext cx="2472" cy="376"/>
            </a:xfrm>
            <a:custGeom>
              <a:avLst/>
              <a:gdLst>
                <a:gd name="T0" fmla="*/ 24 w 2472"/>
                <a:gd name="T1" fmla="*/ 0 h 376"/>
                <a:gd name="T2" fmla="*/ 408 w 2472"/>
                <a:gd name="T3" fmla="*/ 336 h 376"/>
                <a:gd name="T4" fmla="*/ 2472 w 2472"/>
                <a:gd name="T5" fmla="*/ 240 h 376"/>
                <a:gd name="T6" fmla="*/ 0 60000 65536"/>
                <a:gd name="T7" fmla="*/ 0 60000 65536"/>
                <a:gd name="T8" fmla="*/ 0 60000 65536"/>
                <a:gd name="T9" fmla="*/ 0 w 2472"/>
                <a:gd name="T10" fmla="*/ 0 h 376"/>
                <a:gd name="T11" fmla="*/ 2472 w 2472"/>
                <a:gd name="T12" fmla="*/ 376 h 3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72" h="376">
                  <a:moveTo>
                    <a:pt x="24" y="0"/>
                  </a:moveTo>
                  <a:cubicBezTo>
                    <a:pt x="12" y="148"/>
                    <a:pt x="0" y="296"/>
                    <a:pt x="408" y="336"/>
                  </a:cubicBezTo>
                  <a:cubicBezTo>
                    <a:pt x="816" y="376"/>
                    <a:pt x="1644" y="308"/>
                    <a:pt x="2472" y="24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99" name="Group 44">
            <a:extLst>
              <a:ext uri="{FF2B5EF4-FFF2-40B4-BE49-F238E27FC236}">
                <a16:creationId xmlns:a16="http://schemas.microsoft.com/office/drawing/2014/main" id="{D5F1D0EC-CB40-7AE8-D867-694566E717A2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180556"/>
            <a:ext cx="5486400" cy="2514600"/>
            <a:chOff x="1008" y="1968"/>
            <a:chExt cx="3456" cy="1584"/>
          </a:xfrm>
        </p:grpSpPr>
        <p:sp>
          <p:nvSpPr>
            <p:cNvPr id="100" name="Line 45">
              <a:extLst>
                <a:ext uri="{FF2B5EF4-FFF2-40B4-BE49-F238E27FC236}">
                  <a16:creationId xmlns:a16="http://schemas.microsoft.com/office/drawing/2014/main" id="{0714D504-368F-5CD8-4DD7-692756F060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784"/>
              <a:ext cx="1632" cy="76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1" name="Line 46">
              <a:extLst>
                <a:ext uri="{FF2B5EF4-FFF2-40B4-BE49-F238E27FC236}">
                  <a16:creationId xmlns:a16="http://schemas.microsoft.com/office/drawing/2014/main" id="{5D4D0924-51DF-86C9-FA7F-3DD9A446F8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736"/>
              <a:ext cx="345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2" name="Line 47">
              <a:extLst>
                <a:ext uri="{FF2B5EF4-FFF2-40B4-BE49-F238E27FC236}">
                  <a16:creationId xmlns:a16="http://schemas.microsoft.com/office/drawing/2014/main" id="{E5E7FEA9-3A8D-6762-E031-26E2F838B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968"/>
              <a:ext cx="48" cy="15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3" name="Line 48">
              <a:extLst>
                <a:ext uri="{FF2B5EF4-FFF2-40B4-BE49-F238E27FC236}">
                  <a16:creationId xmlns:a16="http://schemas.microsoft.com/office/drawing/2014/main" id="{F1AF441A-6EB9-186E-97AE-D81E76F287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968"/>
              <a:ext cx="1680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4" name="Group 49">
            <a:extLst>
              <a:ext uri="{FF2B5EF4-FFF2-40B4-BE49-F238E27FC236}">
                <a16:creationId xmlns:a16="http://schemas.microsoft.com/office/drawing/2014/main" id="{E1D17635-CC34-6AFF-FE40-86C23E8F8D13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104356"/>
            <a:ext cx="5410200" cy="2743200"/>
            <a:chOff x="1056" y="1920"/>
            <a:chExt cx="3408" cy="1728"/>
          </a:xfrm>
        </p:grpSpPr>
        <p:sp>
          <p:nvSpPr>
            <p:cNvPr id="105" name="Line 50">
              <a:extLst>
                <a:ext uri="{FF2B5EF4-FFF2-40B4-BE49-F238E27FC236}">
                  <a16:creationId xmlns:a16="http://schemas.microsoft.com/office/drawing/2014/main" id="{F887C683-F5F4-6E4C-DAEA-95344B16D4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1920"/>
              <a:ext cx="2352" cy="13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6" name="Line 51">
              <a:extLst>
                <a:ext uri="{FF2B5EF4-FFF2-40B4-BE49-F238E27FC236}">
                  <a16:creationId xmlns:a16="http://schemas.microsoft.com/office/drawing/2014/main" id="{1DF37EF2-9276-3A5C-B673-8E43F29EC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0" y="1968"/>
              <a:ext cx="864" cy="13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7" name="Line 52">
              <a:extLst>
                <a:ext uri="{FF2B5EF4-FFF2-40B4-BE49-F238E27FC236}">
                  <a16:creationId xmlns:a16="http://schemas.microsoft.com/office/drawing/2014/main" id="{8C0D6F02-27FC-7D41-A22E-3EB2AEEA6D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3408"/>
              <a:ext cx="72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8" name="Freeform 53">
              <a:extLst>
                <a:ext uri="{FF2B5EF4-FFF2-40B4-BE49-F238E27FC236}">
                  <a16:creationId xmlns:a16="http://schemas.microsoft.com/office/drawing/2014/main" id="{1AAD3740-8C93-AA46-8F88-2D775DF5B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3336"/>
              <a:ext cx="2848" cy="216"/>
            </a:xfrm>
            <a:custGeom>
              <a:avLst/>
              <a:gdLst>
                <a:gd name="T0" fmla="*/ 0 w 2848"/>
                <a:gd name="T1" fmla="*/ 72 h 216"/>
                <a:gd name="T2" fmla="*/ 2400 w 2848"/>
                <a:gd name="T3" fmla="*/ 24 h 216"/>
                <a:gd name="T4" fmla="*/ 2688 w 2848"/>
                <a:gd name="T5" fmla="*/ 216 h 216"/>
                <a:gd name="T6" fmla="*/ 0 60000 65536"/>
                <a:gd name="T7" fmla="*/ 0 60000 65536"/>
                <a:gd name="T8" fmla="*/ 0 60000 65536"/>
                <a:gd name="T9" fmla="*/ 0 w 2848"/>
                <a:gd name="T10" fmla="*/ 0 h 216"/>
                <a:gd name="T11" fmla="*/ 2848 w 2848"/>
                <a:gd name="T12" fmla="*/ 216 h 2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48" h="216">
                  <a:moveTo>
                    <a:pt x="0" y="72"/>
                  </a:moveTo>
                  <a:cubicBezTo>
                    <a:pt x="976" y="36"/>
                    <a:pt x="1952" y="0"/>
                    <a:pt x="2400" y="24"/>
                  </a:cubicBezTo>
                  <a:cubicBezTo>
                    <a:pt x="2848" y="48"/>
                    <a:pt x="2768" y="132"/>
                    <a:pt x="2688" y="21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9" name="Group 55">
            <a:extLst>
              <a:ext uri="{FF2B5EF4-FFF2-40B4-BE49-F238E27FC236}">
                <a16:creationId xmlns:a16="http://schemas.microsoft.com/office/drawing/2014/main" id="{C7196599-BCA3-C4E9-A13B-B3F46A2DD568}"/>
              </a:ext>
            </a:extLst>
          </p:cNvPr>
          <p:cNvGrpSpPr>
            <a:grpSpLocks/>
          </p:cNvGrpSpPr>
          <p:nvPr/>
        </p:nvGrpSpPr>
        <p:grpSpPr bwMode="auto">
          <a:xfrm>
            <a:off x="7197725" y="3047206"/>
            <a:ext cx="1044575" cy="2628900"/>
            <a:chOff x="4438" y="1884"/>
            <a:chExt cx="658" cy="1656"/>
          </a:xfrm>
        </p:grpSpPr>
        <p:sp>
          <p:nvSpPr>
            <p:cNvPr id="110" name="Line 56">
              <a:extLst>
                <a:ext uri="{FF2B5EF4-FFF2-40B4-BE49-F238E27FC236}">
                  <a16:creationId xmlns:a16="http://schemas.microsoft.com/office/drawing/2014/main" id="{7325F295-27B7-D659-234C-078B6CD03F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8" y="2880"/>
              <a:ext cx="0" cy="33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111" name="Object 4">
              <a:extLst>
                <a:ext uri="{FF2B5EF4-FFF2-40B4-BE49-F238E27FC236}">
                  <a16:creationId xmlns:a16="http://schemas.microsoft.com/office/drawing/2014/main" id="{601A3245-F121-D4F5-0FCE-4373696959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98" y="1884"/>
            <a:ext cx="23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152268" imgH="215713" progId="Equation.3">
                    <p:embed/>
                  </p:oleObj>
                </mc:Choice>
                <mc:Fallback>
                  <p:oleObj name="Equation" r:id="rId33" imgW="152268" imgH="215713" progId="Equation.3">
                    <p:embed/>
                    <p:pic>
                      <p:nvPicPr>
                        <p:cNvPr id="65" name="Object 4">
                          <a:extLst>
                            <a:ext uri="{FF2B5EF4-FFF2-40B4-BE49-F238E27FC236}">
                              <a16:creationId xmlns:a16="http://schemas.microsoft.com/office/drawing/2014/main" id="{2A7DFA6D-DA6C-45AB-A913-5CDD5DF5F1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8" y="1884"/>
                          <a:ext cx="23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" name="Oval 58">
              <a:extLst>
                <a:ext uri="{FF2B5EF4-FFF2-40B4-BE49-F238E27FC236}">
                  <a16:creationId xmlns:a16="http://schemas.microsoft.com/office/drawing/2014/main" id="{24591C2C-5908-2872-9726-1360613A1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8" y="192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113" name="Object 5">
              <a:extLst>
                <a:ext uri="{FF2B5EF4-FFF2-40B4-BE49-F238E27FC236}">
                  <a16:creationId xmlns:a16="http://schemas.microsoft.com/office/drawing/2014/main" id="{A8172487-58B3-5B0F-2C58-70313EA2AF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2" y="2544"/>
            <a:ext cx="23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164885" imgH="215619" progId="Equation.3">
                    <p:embed/>
                  </p:oleObj>
                </mc:Choice>
                <mc:Fallback>
                  <p:oleObj name="Equation" r:id="rId35" imgW="164885" imgH="215619" progId="Equation.3">
                    <p:embed/>
                    <p:pic>
                      <p:nvPicPr>
                        <p:cNvPr id="67" name="Object 5">
                          <a:extLst>
                            <a:ext uri="{FF2B5EF4-FFF2-40B4-BE49-F238E27FC236}">
                              <a16:creationId xmlns:a16="http://schemas.microsoft.com/office/drawing/2014/main" id="{6C72AEFE-88D3-41B9-9E43-95D045A5019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544"/>
                          <a:ext cx="23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Oval 60">
              <a:extLst>
                <a:ext uri="{FF2B5EF4-FFF2-40B4-BE49-F238E27FC236}">
                  <a16:creationId xmlns:a16="http://schemas.microsoft.com/office/drawing/2014/main" id="{7A1B10D2-FD15-331B-8968-ADE09FB5A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54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15" name="Oval 61">
              <a:extLst>
                <a:ext uri="{FF2B5EF4-FFF2-40B4-BE49-F238E27FC236}">
                  <a16:creationId xmlns:a16="http://schemas.microsoft.com/office/drawing/2014/main" id="{8B4E0263-5FCC-187C-60B1-923060BE5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9" y="32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116" name="Object 6">
              <a:extLst>
                <a:ext uri="{FF2B5EF4-FFF2-40B4-BE49-F238E27FC236}">
                  <a16:creationId xmlns:a16="http://schemas.microsoft.com/office/drawing/2014/main" id="{357F1FE0-7BFE-BEE5-AF02-93840581C6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29" y="3192"/>
            <a:ext cx="233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165028" imgH="228501" progId="Equation.3">
                    <p:embed/>
                  </p:oleObj>
                </mc:Choice>
                <mc:Fallback>
                  <p:oleObj name="Equation" r:id="rId37" imgW="165028" imgH="228501" progId="Equation.3">
                    <p:embed/>
                    <p:pic>
                      <p:nvPicPr>
                        <p:cNvPr id="70" name="Object 6">
                          <a:extLst>
                            <a:ext uri="{FF2B5EF4-FFF2-40B4-BE49-F238E27FC236}">
                              <a16:creationId xmlns:a16="http://schemas.microsoft.com/office/drawing/2014/main" id="{1663F5B3-6E4E-43BD-BF3B-D4BCE2748F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9" y="3192"/>
                          <a:ext cx="233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" name="Line 63">
              <a:extLst>
                <a:ext uri="{FF2B5EF4-FFF2-40B4-BE49-F238E27FC236}">
                  <a16:creationId xmlns:a16="http://schemas.microsoft.com/office/drawing/2014/main" id="{14DDAAAB-B8E9-C5E8-7DFD-0E210C594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8" y="2256"/>
              <a:ext cx="0" cy="2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18" name="Freeform 64">
              <a:extLst>
                <a:ext uri="{FF2B5EF4-FFF2-40B4-BE49-F238E27FC236}">
                  <a16:creationId xmlns:a16="http://schemas.microsoft.com/office/drawing/2014/main" id="{6D314963-510B-7EFC-BAAC-19C670012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" y="2112"/>
              <a:ext cx="344" cy="1200"/>
            </a:xfrm>
            <a:custGeom>
              <a:avLst/>
              <a:gdLst>
                <a:gd name="T0" fmla="*/ 0 w 344"/>
                <a:gd name="T1" fmla="*/ 0 h 1200"/>
                <a:gd name="T2" fmla="*/ 336 w 344"/>
                <a:gd name="T3" fmla="*/ 624 h 1200"/>
                <a:gd name="T4" fmla="*/ 48 w 344"/>
                <a:gd name="T5" fmla="*/ 1200 h 1200"/>
                <a:gd name="T6" fmla="*/ 0 60000 65536"/>
                <a:gd name="T7" fmla="*/ 0 60000 65536"/>
                <a:gd name="T8" fmla="*/ 0 60000 65536"/>
                <a:gd name="T9" fmla="*/ 0 w 344"/>
                <a:gd name="T10" fmla="*/ 0 h 1200"/>
                <a:gd name="T11" fmla="*/ 344 w 344"/>
                <a:gd name="T12" fmla="*/ 1200 h 1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1200">
                  <a:moveTo>
                    <a:pt x="0" y="0"/>
                  </a:moveTo>
                  <a:cubicBezTo>
                    <a:pt x="164" y="212"/>
                    <a:pt x="328" y="424"/>
                    <a:pt x="336" y="624"/>
                  </a:cubicBezTo>
                  <a:cubicBezTo>
                    <a:pt x="344" y="824"/>
                    <a:pt x="196" y="1012"/>
                    <a:pt x="48" y="1200"/>
                  </a:cubicBezTo>
                </a:path>
              </a:pathLst>
            </a:cu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119" name="Footer Placeholder 3">
            <a:extLst>
              <a:ext uri="{FF2B5EF4-FFF2-40B4-BE49-F238E27FC236}">
                <a16:creationId xmlns:a16="http://schemas.microsoft.com/office/drawing/2014/main" id="{8123C27F-A00A-9FBC-335C-A04F9D34E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473109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214332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2">
            <a:extLst>
              <a:ext uri="{FF2B5EF4-FFF2-40B4-BE49-F238E27FC236}">
                <a16:creationId xmlns:a16="http://schemas.microsoft.com/office/drawing/2014/main" id="{5137F530-7F14-204F-34DD-77939AEF4F55}"/>
              </a:ext>
            </a:extLst>
          </p:cNvPr>
          <p:cNvGrpSpPr>
            <a:grpSpLocks/>
          </p:cNvGrpSpPr>
          <p:nvPr/>
        </p:nvGrpSpPr>
        <p:grpSpPr bwMode="auto">
          <a:xfrm>
            <a:off x="1238250" y="2643981"/>
            <a:ext cx="6534150" cy="3505200"/>
            <a:chOff x="684" y="1632"/>
            <a:chExt cx="4116" cy="2208"/>
          </a:xfrm>
        </p:grpSpPr>
        <p:sp>
          <p:nvSpPr>
            <p:cNvPr id="60" name="Oval 3">
              <a:extLst>
                <a:ext uri="{FF2B5EF4-FFF2-40B4-BE49-F238E27FC236}">
                  <a16:creationId xmlns:a16="http://schemas.microsoft.com/office/drawing/2014/main" id="{163C1C19-7DDA-3FCC-3197-063505B60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19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1" name="Oval 4">
              <a:extLst>
                <a:ext uri="{FF2B5EF4-FFF2-40B4-BE49-F238E27FC236}">
                  <a16:creationId xmlns:a16="http://schemas.microsoft.com/office/drawing/2014/main" id="{FEC6937C-3493-E2F3-7896-9E7AD2F1D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Oval 5">
              <a:extLst>
                <a:ext uri="{FF2B5EF4-FFF2-40B4-BE49-F238E27FC236}">
                  <a16:creationId xmlns:a16="http://schemas.microsoft.com/office/drawing/2014/main" id="{2A836B31-28A5-C9DD-49F7-4DC286F18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Oval 6">
              <a:extLst>
                <a:ext uri="{FF2B5EF4-FFF2-40B4-BE49-F238E27FC236}">
                  <a16:creationId xmlns:a16="http://schemas.microsoft.com/office/drawing/2014/main" id="{A8E538EA-7909-0C5F-6182-0F25A44A0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5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872ED3C5-4169-4AF0-ADF0-AA8AD79A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8" y="-21973"/>
            <a:ext cx="9002881" cy="7793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3-SAT reduction to 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1E0F43-B146-4154-AA83-D7ACEBCAC90E}"/>
              </a:ext>
            </a:extLst>
          </p:cNvPr>
          <p:cNvSpPr txBox="1"/>
          <p:nvPr/>
        </p:nvSpPr>
        <p:spPr>
          <a:xfrm>
            <a:off x="199894" y="672883"/>
            <a:ext cx="8210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3-SAT instance</a:t>
            </a:r>
            <a:r>
              <a:rPr lang="en-US" sz="2000" dirty="0">
                <a:solidFill>
                  <a:srgbClr val="3A3A82"/>
                </a:solidFill>
                <a:latin typeface="Times New Roman"/>
                <a:cs typeface="Times New Roman"/>
              </a:rPr>
              <a:t>: Can you assign True, False to the variables of the formula below so that the expression is True? </a:t>
            </a:r>
            <a:endParaRPr lang="en-US" sz="20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9BF8067E-568B-4447-9E9E-E56CECC51258}"/>
                  </a:ext>
                </a:extLst>
              </p:cNvPr>
              <p:cNvSpPr txBox="1"/>
              <p:nvPr/>
            </p:nvSpPr>
            <p:spPr bwMode="auto">
              <a:xfrm>
                <a:off x="513111" y="1523175"/>
                <a:ext cx="8018462" cy="552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9BF8067E-568B-4447-9E9E-E56CECC51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3111" y="1523175"/>
                <a:ext cx="8018462" cy="5524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\documentclass{article}&#10;\usepackage{amsmath}&#10;\pagestyle{empty}&#10;\begin{document}&#10;&#10;$C_1$&#10;&#10;&#10;\end{document}" title="IguanaTex Bitmap Display">
            <a:extLst>
              <a:ext uri="{FF2B5EF4-FFF2-40B4-BE49-F238E27FC236}">
                <a16:creationId xmlns:a16="http://schemas.microsoft.com/office/drawing/2014/main" id="{E5B73CD3-31E6-7A38-3B8D-3BB356394DF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781747" y="1347767"/>
            <a:ext cx="252952" cy="216381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begin{document}&#10;&#10;$C_2$&#10;&#10;&#10;\end{document}" title="IguanaTex Bitmap Display">
            <a:extLst>
              <a:ext uri="{FF2B5EF4-FFF2-40B4-BE49-F238E27FC236}">
                <a16:creationId xmlns:a16="http://schemas.microsoft.com/office/drawing/2014/main" id="{38C50C51-CC02-835E-556B-0C80A6942C0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569789" y="1348138"/>
            <a:ext cx="259047" cy="216381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$C_3$&#10;&#10;&#10;\end{document}" title="IguanaTex Bitmap Display">
            <a:extLst>
              <a:ext uri="{FF2B5EF4-FFF2-40B4-BE49-F238E27FC236}">
                <a16:creationId xmlns:a16="http://schemas.microsoft.com/office/drawing/2014/main" id="{3F2A5FF3-1EA7-DC71-0F64-0D2D65788AE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432314" y="1348227"/>
            <a:ext cx="260571" cy="219429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$C_4$&#10;&#10;&#10;\end{document}" title="IguanaTex Bitmap Display">
            <a:extLst>
              <a:ext uri="{FF2B5EF4-FFF2-40B4-BE49-F238E27FC236}">
                <a16:creationId xmlns:a16="http://schemas.microsoft.com/office/drawing/2014/main" id="{57F55857-E756-815C-83E6-ECC6B8A5490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230443" y="1338690"/>
            <a:ext cx="263619" cy="216381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$C_1$&#10;&#10;&#10;\end{document}" title="IguanaTex Bitmap Display">
            <a:extLst>
              <a:ext uri="{FF2B5EF4-FFF2-40B4-BE49-F238E27FC236}">
                <a16:creationId xmlns:a16="http://schemas.microsoft.com/office/drawing/2014/main" id="{4901661D-2EAF-C8D7-EA47-282EF56ACF0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124200" y="1953428"/>
            <a:ext cx="463026" cy="396083"/>
          </a:xfrm>
          <a:prstGeom prst="rect">
            <a:avLst/>
          </a:prstGeom>
        </p:spPr>
      </p:pic>
      <p:pic>
        <p:nvPicPr>
          <p:cNvPr id="51" name="Picture 50" descr="\documentclass{article}&#10;\usepackage{amsmath}&#10;\pagestyle{empty}&#10;\begin{document}&#10;&#10;$C_2$&#10;&#10;&#10;\end{document}" title="IguanaTex Bitmap Display">
            <a:extLst>
              <a:ext uri="{FF2B5EF4-FFF2-40B4-BE49-F238E27FC236}">
                <a16:creationId xmlns:a16="http://schemas.microsoft.com/office/drawing/2014/main" id="{DA811F5F-694D-24E4-E0EA-64F9AF82EDB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991536" y="3085306"/>
            <a:ext cx="444439" cy="371238"/>
          </a:xfrm>
          <a:prstGeom prst="rect">
            <a:avLst/>
          </a:prstGeom>
        </p:spPr>
      </p:pic>
      <p:pic>
        <p:nvPicPr>
          <p:cNvPr id="52" name="Picture 51" descr="\documentclass{article}&#10;\usepackage{amsmath}&#10;\pagestyle{empty}&#10;\begin{document}&#10;&#10;$C_3$&#10;&#10;&#10;\end{document}" title="IguanaTex Bitmap Display">
            <a:extLst>
              <a:ext uri="{FF2B5EF4-FFF2-40B4-BE49-F238E27FC236}">
                <a16:creationId xmlns:a16="http://schemas.microsoft.com/office/drawing/2014/main" id="{FAEB18DC-1E22-F0E1-DF23-7B765480F8D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027738" y="6122192"/>
            <a:ext cx="433584" cy="365125"/>
          </a:xfrm>
          <a:prstGeom prst="rect">
            <a:avLst/>
          </a:prstGeom>
        </p:spPr>
      </p:pic>
      <p:pic>
        <p:nvPicPr>
          <p:cNvPr id="53" name="Picture 52" descr="\documentclass{article}&#10;\usepackage{amsmath}&#10;\pagestyle{empty}&#10;\begin{document}&#10;&#10;$C_4$&#10;&#10;&#10;\end{document}" title="IguanaTex Bitmap Display">
            <a:extLst>
              <a:ext uri="{FF2B5EF4-FFF2-40B4-BE49-F238E27FC236}">
                <a16:creationId xmlns:a16="http://schemas.microsoft.com/office/drawing/2014/main" id="{C2243475-3146-6DEB-D89F-79DD5AEDB06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70626" y="2909156"/>
            <a:ext cx="449423" cy="368891"/>
          </a:xfrm>
          <a:prstGeom prst="rect">
            <a:avLst/>
          </a:prstGeom>
        </p:spPr>
      </p:pic>
      <p:grpSp>
        <p:nvGrpSpPr>
          <p:cNvPr id="64" name="Group 9">
            <a:extLst>
              <a:ext uri="{FF2B5EF4-FFF2-40B4-BE49-F238E27FC236}">
                <a16:creationId xmlns:a16="http://schemas.microsoft.com/office/drawing/2014/main" id="{1A9CD48F-9587-3028-388F-FB88E224070B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266156"/>
            <a:ext cx="3124200" cy="914400"/>
            <a:chOff x="1728" y="1392"/>
            <a:chExt cx="1968" cy="576"/>
          </a:xfrm>
        </p:grpSpPr>
        <p:sp>
          <p:nvSpPr>
            <p:cNvPr id="65" name="Line 10">
              <a:extLst>
                <a:ext uri="{FF2B5EF4-FFF2-40B4-BE49-F238E27FC236}">
                  <a16:creationId xmlns:a16="http://schemas.microsoft.com/office/drawing/2014/main" id="{6ECD700B-91DA-1DD3-DB9A-1A713217B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788"/>
              <a:ext cx="48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66" name="Line 11">
              <a:extLst>
                <a:ext uri="{FF2B5EF4-FFF2-40B4-BE49-F238E27FC236}">
                  <a16:creationId xmlns:a16="http://schemas.microsoft.com/office/drawing/2014/main" id="{644945B5-DA47-666B-92E9-A37FAA095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800"/>
              <a:ext cx="48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67" name="Object 13">
              <a:extLst>
                <a:ext uri="{FF2B5EF4-FFF2-40B4-BE49-F238E27FC236}">
                  <a16:creationId xmlns:a16="http://schemas.microsoft.com/office/drawing/2014/main" id="{3094D770-D5EC-63E7-6F1A-4774BC850C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1632"/>
            <a:ext cx="228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52268" imgH="215713" progId="Equation.3">
                    <p:embed/>
                  </p:oleObj>
                </mc:Choice>
                <mc:Fallback>
                  <p:oleObj name="Equation" r:id="rId16" imgW="152268" imgH="215713" progId="Equation.3">
                    <p:embed/>
                    <p:pic>
                      <p:nvPicPr>
                        <p:cNvPr id="67" name="Object 13">
                          <a:extLst>
                            <a:ext uri="{FF2B5EF4-FFF2-40B4-BE49-F238E27FC236}">
                              <a16:creationId xmlns:a16="http://schemas.microsoft.com/office/drawing/2014/main" id="{3094D770-D5EC-63E7-6F1A-4774BC850C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632"/>
                          <a:ext cx="228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" name="Oval 13">
              <a:extLst>
                <a:ext uri="{FF2B5EF4-FFF2-40B4-BE49-F238E27FC236}">
                  <a16:creationId xmlns:a16="http://schemas.microsoft.com/office/drawing/2014/main" id="{F097C6CB-E819-9960-2B66-C6ACC635F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6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69" name="Object 14">
              <a:extLst>
                <a:ext uri="{FF2B5EF4-FFF2-40B4-BE49-F238E27FC236}">
                  <a16:creationId xmlns:a16="http://schemas.microsoft.com/office/drawing/2014/main" id="{705C4AA9-39CD-A88D-2B90-479AD0CA45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87" y="1584"/>
            <a:ext cx="266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64885" imgH="215619" progId="Equation.3">
                    <p:embed/>
                  </p:oleObj>
                </mc:Choice>
                <mc:Fallback>
                  <p:oleObj name="Equation" r:id="rId18" imgW="164885" imgH="215619" progId="Equation.3">
                    <p:embed/>
                    <p:pic>
                      <p:nvPicPr>
                        <p:cNvPr id="69" name="Object 14">
                          <a:extLst>
                            <a:ext uri="{FF2B5EF4-FFF2-40B4-BE49-F238E27FC236}">
                              <a16:creationId xmlns:a16="http://schemas.microsoft.com/office/drawing/2014/main" id="{705C4AA9-39CD-A88D-2B90-479AD0CA45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7" y="1584"/>
                          <a:ext cx="266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" name="Oval 15">
              <a:extLst>
                <a:ext uri="{FF2B5EF4-FFF2-40B4-BE49-F238E27FC236}">
                  <a16:creationId xmlns:a16="http://schemas.microsoft.com/office/drawing/2014/main" id="{278D5D6A-061A-DBD2-871C-140CF376B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6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Oval 16">
              <a:extLst>
                <a:ext uri="{FF2B5EF4-FFF2-40B4-BE49-F238E27FC236}">
                  <a16:creationId xmlns:a16="http://schemas.microsoft.com/office/drawing/2014/main" id="{D819F6FE-A4D2-702A-A091-AA66489CA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6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72" name="Object 15">
              <a:extLst>
                <a:ext uri="{FF2B5EF4-FFF2-40B4-BE49-F238E27FC236}">
                  <a16:creationId xmlns:a16="http://schemas.microsoft.com/office/drawing/2014/main" id="{6E397FDB-E428-819C-33AD-1D9EA2878D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1596"/>
            <a:ext cx="258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65028" imgH="228501" progId="Equation.3">
                    <p:embed/>
                  </p:oleObj>
                </mc:Choice>
                <mc:Fallback>
                  <p:oleObj name="Equation" r:id="rId20" imgW="165028" imgH="228501" progId="Equation.3">
                    <p:embed/>
                    <p:pic>
                      <p:nvPicPr>
                        <p:cNvPr id="72" name="Object 15">
                          <a:extLst>
                            <a:ext uri="{FF2B5EF4-FFF2-40B4-BE49-F238E27FC236}">
                              <a16:creationId xmlns:a16="http://schemas.microsoft.com/office/drawing/2014/main" id="{6E397FDB-E428-819C-33AD-1D9EA2878D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596"/>
                          <a:ext cx="258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CE5222F8-1841-906A-DFAD-567FB6112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1392"/>
              <a:ext cx="1584" cy="240"/>
            </a:xfrm>
            <a:custGeom>
              <a:avLst/>
              <a:gdLst>
                <a:gd name="T0" fmla="*/ 0 w 1584"/>
                <a:gd name="T1" fmla="*/ 240 h 240"/>
                <a:gd name="T2" fmla="*/ 864 w 1584"/>
                <a:gd name="T3" fmla="*/ 0 h 240"/>
                <a:gd name="T4" fmla="*/ 1584 w 1584"/>
                <a:gd name="T5" fmla="*/ 240 h 240"/>
                <a:gd name="T6" fmla="*/ 0 60000 65536"/>
                <a:gd name="T7" fmla="*/ 0 60000 65536"/>
                <a:gd name="T8" fmla="*/ 0 60000 65536"/>
                <a:gd name="T9" fmla="*/ 0 w 1584"/>
                <a:gd name="T10" fmla="*/ 0 h 240"/>
                <a:gd name="T11" fmla="*/ 1584 w 158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84" h="240">
                  <a:moveTo>
                    <a:pt x="0" y="240"/>
                  </a:moveTo>
                  <a:cubicBezTo>
                    <a:pt x="300" y="120"/>
                    <a:pt x="600" y="0"/>
                    <a:pt x="864" y="0"/>
                  </a:cubicBezTo>
                  <a:cubicBezTo>
                    <a:pt x="1128" y="0"/>
                    <a:pt x="1356" y="120"/>
                    <a:pt x="1584" y="240"/>
                  </a:cubicBezTo>
                </a:path>
              </a:pathLst>
            </a:cu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74" name="Group 19">
            <a:extLst>
              <a:ext uri="{FF2B5EF4-FFF2-40B4-BE49-F238E27FC236}">
                <a16:creationId xmlns:a16="http://schemas.microsoft.com/office/drawing/2014/main" id="{8B535BA9-C7F9-C6FC-B5A6-3AAD35494B6C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542756"/>
            <a:ext cx="3124200" cy="971550"/>
            <a:chOff x="1781" y="3468"/>
            <a:chExt cx="1968" cy="612"/>
          </a:xfrm>
        </p:grpSpPr>
        <p:sp>
          <p:nvSpPr>
            <p:cNvPr id="75" name="Line 20">
              <a:extLst>
                <a:ext uri="{FF2B5EF4-FFF2-40B4-BE49-F238E27FC236}">
                  <a16:creationId xmlns:a16="http://schemas.microsoft.com/office/drawing/2014/main" id="{A90DA894-CB4D-4826-2E37-B841FE035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7" y="3672"/>
              <a:ext cx="48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76" name="Line 21">
              <a:extLst>
                <a:ext uri="{FF2B5EF4-FFF2-40B4-BE49-F238E27FC236}">
                  <a16:creationId xmlns:a16="http://schemas.microsoft.com/office/drawing/2014/main" id="{0BC0ECE1-DF0D-3044-5011-E44113AAB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3" y="3672"/>
              <a:ext cx="48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77" name="Object 10">
              <a:extLst>
                <a:ext uri="{FF2B5EF4-FFF2-40B4-BE49-F238E27FC236}">
                  <a16:creationId xmlns:a16="http://schemas.microsoft.com/office/drawing/2014/main" id="{62E8EF27-4A89-8BB7-872A-7EE47EC03B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9" y="3504"/>
            <a:ext cx="2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52268" imgH="215713" progId="Equation.3">
                    <p:embed/>
                  </p:oleObj>
                </mc:Choice>
                <mc:Fallback>
                  <p:oleObj name="Equation" r:id="rId22" imgW="152268" imgH="215713" progId="Equation.3">
                    <p:embed/>
                    <p:pic>
                      <p:nvPicPr>
                        <p:cNvPr id="77" name="Object 10">
                          <a:extLst>
                            <a:ext uri="{FF2B5EF4-FFF2-40B4-BE49-F238E27FC236}">
                              <a16:creationId xmlns:a16="http://schemas.microsoft.com/office/drawing/2014/main" id="{62E8EF27-4A89-8BB7-872A-7EE47EC03B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9" y="3504"/>
                          <a:ext cx="2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Oval 23">
              <a:extLst>
                <a:ext uri="{FF2B5EF4-FFF2-40B4-BE49-F238E27FC236}">
                  <a16:creationId xmlns:a16="http://schemas.microsoft.com/office/drawing/2014/main" id="{AF59A653-8B48-35BB-65F4-FC6C3557A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1" y="35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79" name="Object 11">
              <a:extLst>
                <a:ext uri="{FF2B5EF4-FFF2-40B4-BE49-F238E27FC236}">
                  <a16:creationId xmlns:a16="http://schemas.microsoft.com/office/drawing/2014/main" id="{7F85E3E2-DD8B-0A14-E948-CC3D088627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52" y="3468"/>
            <a:ext cx="25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64885" imgH="215619" progId="Equation.3">
                    <p:embed/>
                  </p:oleObj>
                </mc:Choice>
                <mc:Fallback>
                  <p:oleObj name="Equation" r:id="rId24" imgW="164885" imgH="215619" progId="Equation.3">
                    <p:embed/>
                    <p:pic>
                      <p:nvPicPr>
                        <p:cNvPr id="79" name="Object 11">
                          <a:extLst>
                            <a:ext uri="{FF2B5EF4-FFF2-40B4-BE49-F238E27FC236}">
                              <a16:creationId xmlns:a16="http://schemas.microsoft.com/office/drawing/2014/main" id="{7F85E3E2-DD8B-0A14-E948-CC3D088627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2" y="3468"/>
                          <a:ext cx="25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" name="Oval 25">
              <a:extLst>
                <a:ext uri="{FF2B5EF4-FFF2-40B4-BE49-F238E27FC236}">
                  <a16:creationId xmlns:a16="http://schemas.microsoft.com/office/drawing/2014/main" id="{6CA2C45B-15A0-7A2E-251D-313FBB3B4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" y="35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1" name="Oval 26">
              <a:extLst>
                <a:ext uri="{FF2B5EF4-FFF2-40B4-BE49-F238E27FC236}">
                  <a16:creationId xmlns:a16="http://schemas.microsoft.com/office/drawing/2014/main" id="{3DF80BBB-CF69-D1AD-594B-6A2D6D70B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35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82" name="Object 12">
              <a:extLst>
                <a:ext uri="{FF2B5EF4-FFF2-40B4-BE49-F238E27FC236}">
                  <a16:creationId xmlns:a16="http://schemas.microsoft.com/office/drawing/2014/main" id="{52B4A2CF-0774-3AAA-5942-87D35B20C3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3504"/>
            <a:ext cx="250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65028" imgH="228501" progId="Equation.3">
                    <p:embed/>
                  </p:oleObj>
                </mc:Choice>
                <mc:Fallback>
                  <p:oleObj name="Equation" r:id="rId26" imgW="165028" imgH="228501" progId="Equation.3">
                    <p:embed/>
                    <p:pic>
                      <p:nvPicPr>
                        <p:cNvPr id="82" name="Object 12">
                          <a:extLst>
                            <a:ext uri="{FF2B5EF4-FFF2-40B4-BE49-F238E27FC236}">
                              <a16:creationId xmlns:a16="http://schemas.microsoft.com/office/drawing/2014/main" id="{52B4A2CF-0774-3AAA-5942-87D35B20C3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504"/>
                          <a:ext cx="250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" name="Freeform 28">
              <a:extLst>
                <a:ext uri="{FF2B5EF4-FFF2-40B4-BE49-F238E27FC236}">
                  <a16:creationId xmlns:a16="http://schemas.microsoft.com/office/drawing/2014/main" id="{99257AE6-02ED-8862-BC68-4ED51032009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968" y="3840"/>
              <a:ext cx="1584" cy="240"/>
            </a:xfrm>
            <a:custGeom>
              <a:avLst/>
              <a:gdLst>
                <a:gd name="T0" fmla="*/ 0 w 1584"/>
                <a:gd name="T1" fmla="*/ 240 h 240"/>
                <a:gd name="T2" fmla="*/ 864 w 1584"/>
                <a:gd name="T3" fmla="*/ 0 h 240"/>
                <a:gd name="T4" fmla="*/ 1584 w 1584"/>
                <a:gd name="T5" fmla="*/ 240 h 240"/>
                <a:gd name="T6" fmla="*/ 0 60000 65536"/>
                <a:gd name="T7" fmla="*/ 0 60000 65536"/>
                <a:gd name="T8" fmla="*/ 0 60000 65536"/>
                <a:gd name="T9" fmla="*/ 0 w 1584"/>
                <a:gd name="T10" fmla="*/ 0 h 240"/>
                <a:gd name="T11" fmla="*/ 1584 w 158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84" h="240">
                  <a:moveTo>
                    <a:pt x="0" y="240"/>
                  </a:moveTo>
                  <a:cubicBezTo>
                    <a:pt x="300" y="120"/>
                    <a:pt x="600" y="0"/>
                    <a:pt x="864" y="0"/>
                  </a:cubicBezTo>
                  <a:cubicBezTo>
                    <a:pt x="1128" y="0"/>
                    <a:pt x="1356" y="120"/>
                    <a:pt x="1584" y="240"/>
                  </a:cubicBezTo>
                </a:path>
              </a:pathLst>
            </a:cu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84" name="Group 29">
            <a:extLst>
              <a:ext uri="{FF2B5EF4-FFF2-40B4-BE49-F238E27FC236}">
                <a16:creationId xmlns:a16="http://schemas.microsoft.com/office/drawing/2014/main" id="{F218475D-6AB8-7BC1-9CDD-39EDD8A49127}"/>
              </a:ext>
            </a:extLst>
          </p:cNvPr>
          <p:cNvGrpSpPr>
            <a:grpSpLocks/>
          </p:cNvGrpSpPr>
          <p:nvPr/>
        </p:nvGrpSpPr>
        <p:grpSpPr bwMode="auto">
          <a:xfrm>
            <a:off x="749300" y="3104356"/>
            <a:ext cx="1071563" cy="2609850"/>
            <a:chOff x="376" y="1920"/>
            <a:chExt cx="675" cy="1644"/>
          </a:xfrm>
        </p:grpSpPr>
        <p:sp>
          <p:nvSpPr>
            <p:cNvPr id="85" name="Line 30">
              <a:extLst>
                <a:ext uri="{FF2B5EF4-FFF2-40B4-BE49-F238E27FC236}">
                  <a16:creationId xmlns:a16="http://schemas.microsoft.com/office/drawing/2014/main" id="{D57CEEC9-7584-1617-B5CB-E355D48F8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904"/>
              <a:ext cx="0" cy="33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86" name="Object 7">
              <a:extLst>
                <a:ext uri="{FF2B5EF4-FFF2-40B4-BE49-F238E27FC236}">
                  <a16:creationId xmlns:a16="http://schemas.microsoft.com/office/drawing/2014/main" id="{555780DD-40FB-A945-2EEB-09FEDBCB66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1920"/>
            <a:ext cx="23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52268" imgH="215713" progId="Equation.3">
                    <p:embed/>
                  </p:oleObj>
                </mc:Choice>
                <mc:Fallback>
                  <p:oleObj name="Equation" r:id="rId28" imgW="152268" imgH="215713" progId="Equation.3">
                    <p:embed/>
                    <p:pic>
                      <p:nvPicPr>
                        <p:cNvPr id="86" name="Object 7">
                          <a:extLst>
                            <a:ext uri="{FF2B5EF4-FFF2-40B4-BE49-F238E27FC236}">
                              <a16:creationId xmlns:a16="http://schemas.microsoft.com/office/drawing/2014/main" id="{555780DD-40FB-A945-2EEB-09FEDBCB66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920"/>
                          <a:ext cx="23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" name="Oval 32">
              <a:extLst>
                <a:ext uri="{FF2B5EF4-FFF2-40B4-BE49-F238E27FC236}">
                  <a16:creationId xmlns:a16="http://schemas.microsoft.com/office/drawing/2014/main" id="{D49A1C73-05A5-F1BC-DEE8-92A9108B7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194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88" name="Object 8">
              <a:extLst>
                <a:ext uri="{FF2B5EF4-FFF2-40B4-BE49-F238E27FC236}">
                  <a16:creationId xmlns:a16="http://schemas.microsoft.com/office/drawing/2014/main" id="{D15A88CB-BB99-2973-1563-A6CDE0B54D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58" y="2568"/>
            <a:ext cx="23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64885" imgH="215619" progId="Equation.3">
                    <p:embed/>
                  </p:oleObj>
                </mc:Choice>
                <mc:Fallback>
                  <p:oleObj name="Equation" r:id="rId30" imgW="164885" imgH="215619" progId="Equation.3">
                    <p:embed/>
                    <p:pic>
                      <p:nvPicPr>
                        <p:cNvPr id="88" name="Object 8">
                          <a:extLst>
                            <a:ext uri="{FF2B5EF4-FFF2-40B4-BE49-F238E27FC236}">
                              <a16:creationId xmlns:a16="http://schemas.microsoft.com/office/drawing/2014/main" id="{D15A88CB-BB99-2973-1563-A6CDE0B54D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8" y="2568"/>
                          <a:ext cx="23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" name="Oval 34">
              <a:extLst>
                <a:ext uri="{FF2B5EF4-FFF2-40B4-BE49-F238E27FC236}">
                  <a16:creationId xmlns:a16="http://schemas.microsoft.com/office/drawing/2014/main" id="{847B3733-EDEE-0DB2-DF8D-1B40EE20E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" y="256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90" name="Oval 35">
              <a:extLst>
                <a:ext uri="{FF2B5EF4-FFF2-40B4-BE49-F238E27FC236}">
                  <a16:creationId xmlns:a16="http://schemas.microsoft.com/office/drawing/2014/main" id="{62F8F80F-5B26-5453-31CD-CE499C6E8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" y="322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91" name="Object 9">
              <a:extLst>
                <a:ext uri="{FF2B5EF4-FFF2-40B4-BE49-F238E27FC236}">
                  <a16:creationId xmlns:a16="http://schemas.microsoft.com/office/drawing/2014/main" id="{81BF59DD-16AF-FD95-8666-94E317BF77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5" y="3216"/>
            <a:ext cx="233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165028" imgH="228501" progId="Equation.3">
                    <p:embed/>
                  </p:oleObj>
                </mc:Choice>
                <mc:Fallback>
                  <p:oleObj name="Equation" r:id="rId31" imgW="165028" imgH="228501" progId="Equation.3">
                    <p:embed/>
                    <p:pic>
                      <p:nvPicPr>
                        <p:cNvPr id="91" name="Object 9">
                          <a:extLst>
                            <a:ext uri="{FF2B5EF4-FFF2-40B4-BE49-F238E27FC236}">
                              <a16:creationId xmlns:a16="http://schemas.microsoft.com/office/drawing/2014/main" id="{81BF59DD-16AF-FD95-8666-94E317BF77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5" y="3216"/>
                          <a:ext cx="233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" name="Line 37">
              <a:extLst>
                <a:ext uri="{FF2B5EF4-FFF2-40B4-BE49-F238E27FC236}">
                  <a16:creationId xmlns:a16="http://schemas.microsoft.com/office/drawing/2014/main" id="{14F2B0F9-1614-AED5-034C-98A70E514A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280"/>
              <a:ext cx="0" cy="2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3" name="Freeform 38">
              <a:extLst>
                <a:ext uri="{FF2B5EF4-FFF2-40B4-BE49-F238E27FC236}">
                  <a16:creationId xmlns:a16="http://schemas.microsoft.com/office/drawing/2014/main" id="{B4AF2AC1-58D2-8603-98C5-5654AC25A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" y="2160"/>
              <a:ext cx="344" cy="1248"/>
            </a:xfrm>
            <a:custGeom>
              <a:avLst/>
              <a:gdLst>
                <a:gd name="T0" fmla="*/ 344 w 344"/>
                <a:gd name="T1" fmla="*/ 1248 h 1248"/>
                <a:gd name="T2" fmla="*/ 8 w 344"/>
                <a:gd name="T3" fmla="*/ 576 h 1248"/>
                <a:gd name="T4" fmla="*/ 296 w 344"/>
                <a:gd name="T5" fmla="*/ 0 h 1248"/>
                <a:gd name="T6" fmla="*/ 0 60000 65536"/>
                <a:gd name="T7" fmla="*/ 0 60000 65536"/>
                <a:gd name="T8" fmla="*/ 0 60000 65536"/>
                <a:gd name="T9" fmla="*/ 0 w 344"/>
                <a:gd name="T10" fmla="*/ 0 h 1248"/>
                <a:gd name="T11" fmla="*/ 344 w 344"/>
                <a:gd name="T12" fmla="*/ 1248 h 1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1248">
                  <a:moveTo>
                    <a:pt x="344" y="1248"/>
                  </a:moveTo>
                  <a:cubicBezTo>
                    <a:pt x="180" y="1016"/>
                    <a:pt x="16" y="784"/>
                    <a:pt x="8" y="576"/>
                  </a:cubicBezTo>
                  <a:cubicBezTo>
                    <a:pt x="0" y="368"/>
                    <a:pt x="148" y="184"/>
                    <a:pt x="296" y="0"/>
                  </a:cubicBezTo>
                </a:path>
              </a:pathLst>
            </a:cu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94" name="Group 39">
            <a:extLst>
              <a:ext uri="{FF2B5EF4-FFF2-40B4-BE49-F238E27FC236}">
                <a16:creationId xmlns:a16="http://schemas.microsoft.com/office/drawing/2014/main" id="{EB68A69B-0C00-4A89-02BA-BA7B72FDEEA7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104356"/>
            <a:ext cx="5486400" cy="2514600"/>
            <a:chOff x="1008" y="1920"/>
            <a:chExt cx="3456" cy="1584"/>
          </a:xfrm>
        </p:grpSpPr>
        <p:sp>
          <p:nvSpPr>
            <p:cNvPr id="95" name="Line 40">
              <a:extLst>
                <a:ext uri="{FF2B5EF4-FFF2-40B4-BE49-F238E27FC236}">
                  <a16:creationId xmlns:a16="http://schemas.microsoft.com/office/drawing/2014/main" id="{8EE48BCD-EE91-D67B-E792-DAD8916E5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112"/>
              <a:ext cx="34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6" name="Line 41">
              <a:extLst>
                <a:ext uri="{FF2B5EF4-FFF2-40B4-BE49-F238E27FC236}">
                  <a16:creationId xmlns:a16="http://schemas.microsoft.com/office/drawing/2014/main" id="{F89E902D-E5AD-4AE4-08B1-056BB8E40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1968"/>
              <a:ext cx="0" cy="15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7" name="Line 42">
              <a:extLst>
                <a:ext uri="{FF2B5EF4-FFF2-40B4-BE49-F238E27FC236}">
                  <a16:creationId xmlns:a16="http://schemas.microsoft.com/office/drawing/2014/main" id="{DD6D32DF-A6CF-4F1D-D3DD-97082CD304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208"/>
              <a:ext cx="864" cy="12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8" name="Freeform 43">
              <a:extLst>
                <a:ext uri="{FF2B5EF4-FFF2-40B4-BE49-F238E27FC236}">
                  <a16:creationId xmlns:a16="http://schemas.microsoft.com/office/drawing/2014/main" id="{3FAE52E1-1428-FCC5-547D-E442CA112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2" y="1920"/>
              <a:ext cx="2472" cy="376"/>
            </a:xfrm>
            <a:custGeom>
              <a:avLst/>
              <a:gdLst>
                <a:gd name="T0" fmla="*/ 24 w 2472"/>
                <a:gd name="T1" fmla="*/ 0 h 376"/>
                <a:gd name="T2" fmla="*/ 408 w 2472"/>
                <a:gd name="T3" fmla="*/ 336 h 376"/>
                <a:gd name="T4" fmla="*/ 2472 w 2472"/>
                <a:gd name="T5" fmla="*/ 240 h 376"/>
                <a:gd name="T6" fmla="*/ 0 60000 65536"/>
                <a:gd name="T7" fmla="*/ 0 60000 65536"/>
                <a:gd name="T8" fmla="*/ 0 60000 65536"/>
                <a:gd name="T9" fmla="*/ 0 w 2472"/>
                <a:gd name="T10" fmla="*/ 0 h 376"/>
                <a:gd name="T11" fmla="*/ 2472 w 2472"/>
                <a:gd name="T12" fmla="*/ 376 h 3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72" h="376">
                  <a:moveTo>
                    <a:pt x="24" y="0"/>
                  </a:moveTo>
                  <a:cubicBezTo>
                    <a:pt x="12" y="148"/>
                    <a:pt x="0" y="296"/>
                    <a:pt x="408" y="336"/>
                  </a:cubicBezTo>
                  <a:cubicBezTo>
                    <a:pt x="816" y="376"/>
                    <a:pt x="1644" y="308"/>
                    <a:pt x="2472" y="24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99" name="Group 44">
            <a:extLst>
              <a:ext uri="{FF2B5EF4-FFF2-40B4-BE49-F238E27FC236}">
                <a16:creationId xmlns:a16="http://schemas.microsoft.com/office/drawing/2014/main" id="{D5F1D0EC-CB40-7AE8-D867-694566E717A2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180556"/>
            <a:ext cx="5486400" cy="2514600"/>
            <a:chOff x="1008" y="1968"/>
            <a:chExt cx="3456" cy="1584"/>
          </a:xfrm>
        </p:grpSpPr>
        <p:sp>
          <p:nvSpPr>
            <p:cNvPr id="100" name="Line 45">
              <a:extLst>
                <a:ext uri="{FF2B5EF4-FFF2-40B4-BE49-F238E27FC236}">
                  <a16:creationId xmlns:a16="http://schemas.microsoft.com/office/drawing/2014/main" id="{0714D504-368F-5CD8-4DD7-692756F060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784"/>
              <a:ext cx="1632" cy="76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1" name="Line 46">
              <a:extLst>
                <a:ext uri="{FF2B5EF4-FFF2-40B4-BE49-F238E27FC236}">
                  <a16:creationId xmlns:a16="http://schemas.microsoft.com/office/drawing/2014/main" id="{5D4D0924-51DF-86C9-FA7F-3DD9A446F8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736"/>
              <a:ext cx="345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2" name="Line 47">
              <a:extLst>
                <a:ext uri="{FF2B5EF4-FFF2-40B4-BE49-F238E27FC236}">
                  <a16:creationId xmlns:a16="http://schemas.microsoft.com/office/drawing/2014/main" id="{E5E7FEA9-3A8D-6762-E031-26E2F838B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968"/>
              <a:ext cx="48" cy="15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3" name="Line 48">
              <a:extLst>
                <a:ext uri="{FF2B5EF4-FFF2-40B4-BE49-F238E27FC236}">
                  <a16:creationId xmlns:a16="http://schemas.microsoft.com/office/drawing/2014/main" id="{F1AF441A-6EB9-186E-97AE-D81E76F287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968"/>
              <a:ext cx="1680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4" name="Group 49">
            <a:extLst>
              <a:ext uri="{FF2B5EF4-FFF2-40B4-BE49-F238E27FC236}">
                <a16:creationId xmlns:a16="http://schemas.microsoft.com/office/drawing/2014/main" id="{E1D17635-CC34-6AFF-FE40-86C23E8F8D13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104356"/>
            <a:ext cx="5410200" cy="2743200"/>
            <a:chOff x="1056" y="1920"/>
            <a:chExt cx="3408" cy="1728"/>
          </a:xfrm>
        </p:grpSpPr>
        <p:sp>
          <p:nvSpPr>
            <p:cNvPr id="105" name="Line 50">
              <a:extLst>
                <a:ext uri="{FF2B5EF4-FFF2-40B4-BE49-F238E27FC236}">
                  <a16:creationId xmlns:a16="http://schemas.microsoft.com/office/drawing/2014/main" id="{F887C683-F5F4-6E4C-DAEA-95344B16D4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1920"/>
              <a:ext cx="2352" cy="13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6" name="Line 51">
              <a:extLst>
                <a:ext uri="{FF2B5EF4-FFF2-40B4-BE49-F238E27FC236}">
                  <a16:creationId xmlns:a16="http://schemas.microsoft.com/office/drawing/2014/main" id="{1DF37EF2-9276-3A5C-B673-8E43F29EC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0" y="1968"/>
              <a:ext cx="864" cy="13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7" name="Line 52">
              <a:extLst>
                <a:ext uri="{FF2B5EF4-FFF2-40B4-BE49-F238E27FC236}">
                  <a16:creationId xmlns:a16="http://schemas.microsoft.com/office/drawing/2014/main" id="{8C0D6F02-27FC-7D41-A22E-3EB2AEEA6D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3408"/>
              <a:ext cx="72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8" name="Freeform 53">
              <a:extLst>
                <a:ext uri="{FF2B5EF4-FFF2-40B4-BE49-F238E27FC236}">
                  <a16:creationId xmlns:a16="http://schemas.microsoft.com/office/drawing/2014/main" id="{1AAD3740-8C93-AA46-8F88-2D775DF5B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3336"/>
              <a:ext cx="2848" cy="216"/>
            </a:xfrm>
            <a:custGeom>
              <a:avLst/>
              <a:gdLst>
                <a:gd name="T0" fmla="*/ 0 w 2848"/>
                <a:gd name="T1" fmla="*/ 72 h 216"/>
                <a:gd name="T2" fmla="*/ 2400 w 2848"/>
                <a:gd name="T3" fmla="*/ 24 h 216"/>
                <a:gd name="T4" fmla="*/ 2688 w 2848"/>
                <a:gd name="T5" fmla="*/ 216 h 216"/>
                <a:gd name="T6" fmla="*/ 0 60000 65536"/>
                <a:gd name="T7" fmla="*/ 0 60000 65536"/>
                <a:gd name="T8" fmla="*/ 0 60000 65536"/>
                <a:gd name="T9" fmla="*/ 0 w 2848"/>
                <a:gd name="T10" fmla="*/ 0 h 216"/>
                <a:gd name="T11" fmla="*/ 2848 w 2848"/>
                <a:gd name="T12" fmla="*/ 216 h 2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48" h="216">
                  <a:moveTo>
                    <a:pt x="0" y="72"/>
                  </a:moveTo>
                  <a:cubicBezTo>
                    <a:pt x="976" y="36"/>
                    <a:pt x="1952" y="0"/>
                    <a:pt x="2400" y="24"/>
                  </a:cubicBezTo>
                  <a:cubicBezTo>
                    <a:pt x="2848" y="48"/>
                    <a:pt x="2768" y="132"/>
                    <a:pt x="2688" y="21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9" name="Group 55">
            <a:extLst>
              <a:ext uri="{FF2B5EF4-FFF2-40B4-BE49-F238E27FC236}">
                <a16:creationId xmlns:a16="http://schemas.microsoft.com/office/drawing/2014/main" id="{C7196599-BCA3-C4E9-A13B-B3F46A2DD568}"/>
              </a:ext>
            </a:extLst>
          </p:cNvPr>
          <p:cNvGrpSpPr>
            <a:grpSpLocks/>
          </p:cNvGrpSpPr>
          <p:nvPr/>
        </p:nvGrpSpPr>
        <p:grpSpPr bwMode="auto">
          <a:xfrm>
            <a:off x="7197725" y="3047206"/>
            <a:ext cx="1044575" cy="2628900"/>
            <a:chOff x="4438" y="1884"/>
            <a:chExt cx="658" cy="1656"/>
          </a:xfrm>
        </p:grpSpPr>
        <p:sp>
          <p:nvSpPr>
            <p:cNvPr id="110" name="Line 56">
              <a:extLst>
                <a:ext uri="{FF2B5EF4-FFF2-40B4-BE49-F238E27FC236}">
                  <a16:creationId xmlns:a16="http://schemas.microsoft.com/office/drawing/2014/main" id="{7325F295-27B7-D659-234C-078B6CD03F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8" y="2880"/>
              <a:ext cx="0" cy="33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111" name="Object 4">
              <a:extLst>
                <a:ext uri="{FF2B5EF4-FFF2-40B4-BE49-F238E27FC236}">
                  <a16:creationId xmlns:a16="http://schemas.microsoft.com/office/drawing/2014/main" id="{601A3245-F121-D4F5-0FCE-4373696959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98" y="1884"/>
            <a:ext cx="23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152268" imgH="215713" progId="Equation.3">
                    <p:embed/>
                  </p:oleObj>
                </mc:Choice>
                <mc:Fallback>
                  <p:oleObj name="Equation" r:id="rId33" imgW="152268" imgH="215713" progId="Equation.3">
                    <p:embed/>
                    <p:pic>
                      <p:nvPicPr>
                        <p:cNvPr id="111" name="Object 4">
                          <a:extLst>
                            <a:ext uri="{FF2B5EF4-FFF2-40B4-BE49-F238E27FC236}">
                              <a16:creationId xmlns:a16="http://schemas.microsoft.com/office/drawing/2014/main" id="{601A3245-F121-D4F5-0FCE-4373696959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8" y="1884"/>
                          <a:ext cx="23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" name="Oval 58">
              <a:extLst>
                <a:ext uri="{FF2B5EF4-FFF2-40B4-BE49-F238E27FC236}">
                  <a16:creationId xmlns:a16="http://schemas.microsoft.com/office/drawing/2014/main" id="{24591C2C-5908-2872-9726-1360613A1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8" y="192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113" name="Object 5">
              <a:extLst>
                <a:ext uri="{FF2B5EF4-FFF2-40B4-BE49-F238E27FC236}">
                  <a16:creationId xmlns:a16="http://schemas.microsoft.com/office/drawing/2014/main" id="{A8172487-58B3-5B0F-2C58-70313EA2AF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2" y="2544"/>
            <a:ext cx="23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164885" imgH="215619" progId="Equation.3">
                    <p:embed/>
                  </p:oleObj>
                </mc:Choice>
                <mc:Fallback>
                  <p:oleObj name="Equation" r:id="rId35" imgW="164885" imgH="215619" progId="Equation.3">
                    <p:embed/>
                    <p:pic>
                      <p:nvPicPr>
                        <p:cNvPr id="113" name="Object 5">
                          <a:extLst>
                            <a:ext uri="{FF2B5EF4-FFF2-40B4-BE49-F238E27FC236}">
                              <a16:creationId xmlns:a16="http://schemas.microsoft.com/office/drawing/2014/main" id="{A8172487-58B3-5B0F-2C58-70313EA2AF0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544"/>
                          <a:ext cx="23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Oval 60">
              <a:extLst>
                <a:ext uri="{FF2B5EF4-FFF2-40B4-BE49-F238E27FC236}">
                  <a16:creationId xmlns:a16="http://schemas.microsoft.com/office/drawing/2014/main" id="{7A1B10D2-FD15-331B-8968-ADE09FB5A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54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15" name="Oval 61">
              <a:extLst>
                <a:ext uri="{FF2B5EF4-FFF2-40B4-BE49-F238E27FC236}">
                  <a16:creationId xmlns:a16="http://schemas.microsoft.com/office/drawing/2014/main" id="{8B4E0263-5FCC-187C-60B1-923060BE5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9" y="32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116" name="Object 6">
              <a:extLst>
                <a:ext uri="{FF2B5EF4-FFF2-40B4-BE49-F238E27FC236}">
                  <a16:creationId xmlns:a16="http://schemas.microsoft.com/office/drawing/2014/main" id="{357F1FE0-7BFE-BEE5-AF02-93840581C6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29" y="3192"/>
            <a:ext cx="233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165028" imgH="228501" progId="Equation.3">
                    <p:embed/>
                  </p:oleObj>
                </mc:Choice>
                <mc:Fallback>
                  <p:oleObj name="Equation" r:id="rId37" imgW="165028" imgH="228501" progId="Equation.3">
                    <p:embed/>
                    <p:pic>
                      <p:nvPicPr>
                        <p:cNvPr id="116" name="Object 6">
                          <a:extLst>
                            <a:ext uri="{FF2B5EF4-FFF2-40B4-BE49-F238E27FC236}">
                              <a16:creationId xmlns:a16="http://schemas.microsoft.com/office/drawing/2014/main" id="{357F1FE0-7BFE-BEE5-AF02-93840581C6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9" y="3192"/>
                          <a:ext cx="233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" name="Line 63">
              <a:extLst>
                <a:ext uri="{FF2B5EF4-FFF2-40B4-BE49-F238E27FC236}">
                  <a16:creationId xmlns:a16="http://schemas.microsoft.com/office/drawing/2014/main" id="{14DDAAAB-B8E9-C5E8-7DFD-0E210C594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8" y="2256"/>
              <a:ext cx="0" cy="2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18" name="Freeform 64">
              <a:extLst>
                <a:ext uri="{FF2B5EF4-FFF2-40B4-BE49-F238E27FC236}">
                  <a16:creationId xmlns:a16="http://schemas.microsoft.com/office/drawing/2014/main" id="{6D314963-510B-7EFC-BAAC-19C670012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" y="2112"/>
              <a:ext cx="344" cy="1200"/>
            </a:xfrm>
            <a:custGeom>
              <a:avLst/>
              <a:gdLst>
                <a:gd name="T0" fmla="*/ 0 w 344"/>
                <a:gd name="T1" fmla="*/ 0 h 1200"/>
                <a:gd name="T2" fmla="*/ 336 w 344"/>
                <a:gd name="T3" fmla="*/ 624 h 1200"/>
                <a:gd name="T4" fmla="*/ 48 w 344"/>
                <a:gd name="T5" fmla="*/ 1200 h 1200"/>
                <a:gd name="T6" fmla="*/ 0 60000 65536"/>
                <a:gd name="T7" fmla="*/ 0 60000 65536"/>
                <a:gd name="T8" fmla="*/ 0 60000 65536"/>
                <a:gd name="T9" fmla="*/ 0 w 344"/>
                <a:gd name="T10" fmla="*/ 0 h 1200"/>
                <a:gd name="T11" fmla="*/ 344 w 344"/>
                <a:gd name="T12" fmla="*/ 1200 h 1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1200">
                  <a:moveTo>
                    <a:pt x="0" y="0"/>
                  </a:moveTo>
                  <a:cubicBezTo>
                    <a:pt x="164" y="212"/>
                    <a:pt x="328" y="424"/>
                    <a:pt x="336" y="624"/>
                  </a:cubicBezTo>
                  <a:cubicBezTo>
                    <a:pt x="344" y="824"/>
                    <a:pt x="196" y="1012"/>
                    <a:pt x="48" y="1200"/>
                  </a:cubicBezTo>
                </a:path>
              </a:pathLst>
            </a:cu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119" name="Footer Placeholder 3">
            <a:extLst>
              <a:ext uri="{FF2B5EF4-FFF2-40B4-BE49-F238E27FC236}">
                <a16:creationId xmlns:a16="http://schemas.microsoft.com/office/drawing/2014/main" id="{8123C27F-A00A-9FBC-335C-A04F9D34E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473109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C370A5-3AF5-6A66-155B-2080E6E60248}"/>
              </a:ext>
            </a:extLst>
          </p:cNvPr>
          <p:cNvSpPr txBox="1"/>
          <p:nvPr/>
        </p:nvSpPr>
        <p:spPr>
          <a:xfrm>
            <a:off x="9261" y="5809090"/>
            <a:ext cx="2664000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IS of size 4</a:t>
            </a:r>
            <a:endParaRPr lang="en-US" sz="2800" b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72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72ED3C5-4169-4AF0-ADF0-AA8AD79A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8" y="-21973"/>
            <a:ext cx="9002881" cy="7793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3-SAT reduction to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1E0F43-B146-4154-AA83-D7ACEBCAC90E}"/>
                  </a:ext>
                </a:extLst>
              </p:cNvPr>
              <p:cNvSpPr txBox="1"/>
              <p:nvPr/>
            </p:nvSpPr>
            <p:spPr>
              <a:xfrm>
                <a:off x="199894" y="672883"/>
                <a:ext cx="821081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Claim</a:t>
                </a:r>
                <a:r>
                  <a:rPr lang="en-US" sz="2000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: Expression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𝐸</m:t>
                    </m:r>
                  </m:oMath>
                </a14:m>
                <a:r>
                  <a:rPr lang="en-US" sz="2000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 clauses is satisfiable if and only if the induced graph G has an IS of size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.</a:t>
                </a:r>
              </a:p>
              <a:p>
                <a:endParaRPr lang="en-US" sz="2000" b="1" dirty="0">
                  <a:solidFill>
                    <a:srgbClr val="3A3A82"/>
                  </a:solidFill>
                  <a:latin typeface="Times New Roman"/>
                  <a:cs typeface="Times New Roman"/>
                </a:endParaRPr>
              </a:p>
              <a:p>
                <a:r>
                  <a:rPr lang="en-US" sz="2000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Therefore, given a </a:t>
                </a:r>
                <a:r>
                  <a:rPr lang="en-US" sz="2000" b="1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𝑮</m:t>
                    </m:r>
                  </m:oMath>
                </a14:m>
                <a:r>
                  <a:rPr lang="en-US" sz="2000" b="1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 and a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𝒌</m:t>
                    </m:r>
                  </m:oMath>
                </a14:m>
                <a:r>
                  <a:rPr lang="en-US" sz="2000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, if we can identify in </a:t>
                </a:r>
                <a:r>
                  <a:rPr lang="en-US" sz="2000" b="1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poly-time</a:t>
                </a:r>
                <a:r>
                  <a:rPr lang="en-US" sz="2000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 if there exists an </a:t>
                </a:r>
                <a:r>
                  <a:rPr lang="en-US" sz="2000" b="1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Independent Set of size at least k</a:t>
                </a:r>
                <a:r>
                  <a:rPr lang="en-US" sz="2000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, then we can solve </a:t>
                </a:r>
                <a:r>
                  <a:rPr lang="en-US" sz="2000" b="1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in poly-time 3-SAT</a:t>
                </a:r>
                <a:r>
                  <a:rPr lang="en-US" sz="2000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.</a:t>
                </a:r>
                <a:r>
                  <a:rPr lang="en-US" sz="2000" b="1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 </a:t>
                </a:r>
                <a:endParaRPr lang="en-US" sz="2000" b="1" dirty="0"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1E0F43-B146-4154-AA83-D7ACEBCAC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94" y="672883"/>
                <a:ext cx="8210812" cy="1938992"/>
              </a:xfrm>
              <a:prstGeom prst="rect">
                <a:avLst/>
              </a:prstGeom>
              <a:blipFill>
                <a:blip r:embed="rId3"/>
                <a:stretch>
                  <a:fillRect l="-817" t="-1572" b="-47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C6EA57C7-4713-DCB9-33D1-35D4A1D1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473109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66649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72ED3C5-4169-4AF0-ADF0-AA8AD79A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8" y="-21973"/>
            <a:ext cx="9002881" cy="7793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3-SAT reduction to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1E0F43-B146-4154-AA83-D7ACEBCAC90E}"/>
                  </a:ext>
                </a:extLst>
              </p:cNvPr>
              <p:cNvSpPr txBox="1"/>
              <p:nvPr/>
            </p:nvSpPr>
            <p:spPr>
              <a:xfrm>
                <a:off x="199894" y="672883"/>
                <a:ext cx="821081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Claim</a:t>
                </a:r>
                <a:r>
                  <a:rPr lang="en-US" sz="2000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: Expression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𝐸</m:t>
                    </m:r>
                  </m:oMath>
                </a14:m>
                <a:r>
                  <a:rPr lang="en-US" sz="2000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 clauses is satisfiable if and only if the induced graph G has an IS of size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.</a:t>
                </a:r>
              </a:p>
              <a:p>
                <a:endParaRPr lang="en-US" sz="2000" b="1" dirty="0">
                  <a:solidFill>
                    <a:srgbClr val="3A3A82"/>
                  </a:solidFill>
                  <a:latin typeface="Times New Roman"/>
                  <a:cs typeface="Times New Roman"/>
                </a:endParaRPr>
              </a:p>
              <a:p>
                <a:r>
                  <a:rPr lang="en-US" sz="2000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Therefore, given a </a:t>
                </a:r>
                <a:r>
                  <a:rPr lang="en-US" sz="2000" b="1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𝑮</m:t>
                    </m:r>
                  </m:oMath>
                </a14:m>
                <a:r>
                  <a:rPr lang="en-US" sz="2000" b="1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 and a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𝒌</m:t>
                    </m:r>
                  </m:oMath>
                </a14:m>
                <a:r>
                  <a:rPr lang="en-US" sz="2000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, if we can identify in </a:t>
                </a:r>
                <a:r>
                  <a:rPr lang="en-US" sz="2000" b="1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poly-time</a:t>
                </a:r>
                <a:r>
                  <a:rPr lang="en-US" sz="2000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 if there exists an </a:t>
                </a:r>
                <a:r>
                  <a:rPr lang="en-US" sz="2000" b="1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Independent Set of size at least k</a:t>
                </a:r>
                <a:r>
                  <a:rPr lang="en-US" sz="2000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, then we can solve </a:t>
                </a:r>
                <a:r>
                  <a:rPr lang="en-US" sz="2000" b="1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in poly-time 3-SAT</a:t>
                </a:r>
                <a:r>
                  <a:rPr lang="en-US" sz="2000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.</a:t>
                </a:r>
                <a:r>
                  <a:rPr lang="en-US" sz="2000" b="1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 </a:t>
                </a:r>
                <a:endParaRPr lang="en-US" sz="2000" b="1" dirty="0"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1E0F43-B146-4154-AA83-D7ACEBCAC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94" y="672883"/>
                <a:ext cx="8210812" cy="1938992"/>
              </a:xfrm>
              <a:prstGeom prst="rect">
                <a:avLst/>
              </a:prstGeom>
              <a:blipFill>
                <a:blip r:embed="rId4"/>
                <a:stretch>
                  <a:fillRect l="-817" t="-1572" b="-47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B671142-79E1-42FF-849C-E0186B589F7D}"/>
              </a:ext>
            </a:extLst>
          </p:cNvPr>
          <p:cNvSpPr txBox="1"/>
          <p:nvPr/>
        </p:nvSpPr>
        <p:spPr>
          <a:xfrm>
            <a:off x="2776529" y="2859831"/>
            <a:ext cx="3905259" cy="90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7" name="Picture 6" descr="\documentclass{article}&#10;&#10;\linespread{1.06}&#10;\usepackage[sc]{mathpazo}&#10;&#10;\usepackage{amsmath}&#10;\usepackage{amsfonts}&#10;\usepackage{amssymb}&#10;\usepackage{amsbsy}&#10;\usepackage{amsthm}&#10;\usepackage{xcolor}&#10;&#10;\definecolor{niceRed}{RGB}{190,38,38}&#10;\definecolor{themeRed}{RGB}{91,53,46}&#10;\definecolor{themeBlue}{RGB}{76,90,106}&#10;\definecolor{themeYellow}{RGB}{90,72,48}&#10;\definecolor{themePurple}{RGB}{60,35,31}&#10;\definecolor{themeLightGreen}{RGB}{202,212,184}&#10;&#10;\definecolor{themeOrange}{RGB}{204,102,0}&#10;\definecolor{themeLOrange}{RGB}{255,153,0}&#10;&#10;\definecolor{themeBrown1}{RGB}{134,86,64}&#10;&#10;\newcommand{\Domain}{\mathcal{D}}&#10;\newcommand{\eps}{\varepsilon}&#10;\renewcommand{\vec}[1]{\boldsymbol{#1}}&#10;\newcommand{\matr}[1]{\boldsymbol{#1}}&#10;\newcommand{\abs}[1]{\left|#1\right|}&#10;\newcommand{\norm}[1]{\left\|#1\right\|}&#10;&#10;\newcommand{\renyi}[3]{D_{#1}\left( #2 \| #3 \right)}&#10;\newcommand{\renyis}[3]{D^S_{#1}\left( #2 \| #3 \right)}&#10;&#10;\newcommand{\Ground}{\mathcal{M}}&#10;\newcommand{\Distr}{\mathcal{F}}&#10;\newcommand{\Image}{\Omega}&#10;\newcommand{\Rec}{\textsc{Rec}}&#10;&#10;\newcommand{\realsp}{\mathbb{R}_{+}}&#10;\newcommand{\reals}{\mathbb{R}}&#10;\newcommand{\nats}{\mathbb{N}}&#10;&#10;\newcommand{\circuit}{\mathcal}&#10;&#10;\newcommand{\Rev}[1]{\textsc{Rev}(#1)}&#10;\newcommand{\OptM}[1]{\textsc{Opt}(#1)}&#10;&#10;\newtheorem*{BessagaCT}{Bessaga's Converse Theorem}&#10;\newtheorem{theorem}{Definition}&#10;\newtheorem*{theorem*}{Definition}&#10;&#10;% font for complexity classes&#10;\newcommand{\class}[1]{\ensuremath{\mathsf{#1}}}&#10;&#10;\def\compactify{\itemsep=0pt \topsep=0pt \partopsep=0pt \parsep=0pt}&#10;\let\latexusecounter=\usecounter&#10;&#10;\newenvironment{Enumerate}&#10;  {\def\usecounter{\compactify\latexusecounter}&#10;   \begin{enumerate}}&#10;  {\end{enumerate}\let\usecounter=\latexusecounter}&#10;&#10;\newcommand{\pigeon}{\class{PIGEONHOLE CIRCUCIT}}&#10;&#10;\pagestyle{empty}&#10;&#10;\newcommand{\clocal}{\class{Continuous LocalOpt}}&#10;\newcommand{\local}{\class{LocalOpt}}&#10;&#10;\begin{document}&#10;\noindent \textbf{\textcolor{white}{&#10;3-SAT $\leq_{p}$ INDEPENDENT SET $\Rightarrow$\\ INDEPENDENT SET is NP-complete!&#10;}}&#10;&#10;&#10;\end{document}" title="IguanaTex Bitmap Display">
            <a:extLst>
              <a:ext uri="{FF2B5EF4-FFF2-40B4-BE49-F238E27FC236}">
                <a16:creationId xmlns:a16="http://schemas.microsoft.com/office/drawing/2014/main" id="{0A399736-F335-42E5-AA6A-D4509859753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862589" y="3081377"/>
            <a:ext cx="3733137" cy="450707"/>
          </a:xfrm>
          <a:prstGeom prst="rect">
            <a:avLst/>
          </a:prstGeom>
        </p:spPr>
      </p:pic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EFD02217-09BB-A7B5-39FB-4311CCF8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473109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295831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33" y="-38724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  <a:ea typeface="ＭＳ Ｐゴシック" charset="0"/>
                <a:cs typeface="Arial" charset="0"/>
              </a:rPr>
              <a:t>Vertex Cover (VC)</a:t>
            </a:r>
            <a:endParaRPr lang="en-US"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9594" y="1032357"/>
                <a:ext cx="8229600" cy="452596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b="1" dirty="0">
                    <a:solidFill>
                      <a:srgbClr val="3A3A82"/>
                    </a:solidFill>
                  </a:rPr>
                  <a:t>Vertex Cover (VC): 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Given a simple undirected graph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SG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SG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SG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is there an </a:t>
                </a:r>
                <a:r>
                  <a:rPr lang="en-US" sz="2400" dirty="0">
                    <a:solidFill>
                      <a:srgbClr val="FF0000"/>
                    </a:solidFill>
                  </a:rPr>
                  <a:t>vertex cover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 of size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Times New Roman"/>
                      </a:rPr>
                      <m:t>≥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? Vertex cover is called a set </a:t>
                </a:r>
                <a14:m>
                  <m:oMath xmlns:m="http://schemas.openxmlformats.org/officeDocument/2006/math">
                    <m:r>
                      <a:rPr lang="en-SG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SG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a:rPr lang="en-SG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 of vertices such that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all edges are “covered”?</a:t>
                </a:r>
                <a:r>
                  <a:rPr lang="en-US" sz="2400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594" y="1032357"/>
                <a:ext cx="8229600" cy="4525963"/>
              </a:xfrm>
              <a:blipFill>
                <a:blip r:embed="rId2"/>
                <a:stretch>
                  <a:fillRect l="-1185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144" y="2831907"/>
            <a:ext cx="2298700" cy="177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07432" y="3287614"/>
            <a:ext cx="37327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A3A82"/>
                </a:solidFill>
              </a:rPr>
              <a:t>e.g., in this graph, 4 of the 8</a:t>
            </a:r>
          </a:p>
          <a:p>
            <a:r>
              <a:rPr lang="en-US" sz="2400" dirty="0">
                <a:solidFill>
                  <a:srgbClr val="3A3A82"/>
                </a:solidFill>
              </a:rPr>
              <a:t>vertices are enough to cover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all edges</a:t>
            </a:r>
            <a:r>
              <a:rPr lang="en-US" sz="2400" dirty="0">
                <a:solidFill>
                  <a:srgbClr val="3A3A82"/>
                </a:solidFill>
              </a:rPr>
              <a:t>.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DF36258-DFCA-85F4-2878-C18942F4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473109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2235972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33" y="-38724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  <a:ea typeface="ＭＳ Ｐゴシック" charset="0"/>
                <a:cs typeface="Arial" charset="0"/>
              </a:rPr>
              <a:t>Vertex Cover (VC)</a:t>
            </a:r>
            <a:endParaRPr lang="en-US"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9594" y="1032357"/>
                <a:ext cx="8229600" cy="452596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b="1" dirty="0">
                    <a:solidFill>
                      <a:srgbClr val="3A3A82"/>
                    </a:solidFill>
                  </a:rPr>
                  <a:t>Vertex Cover (VC): 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Given a simple undirected graph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SG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SG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SG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is there an </a:t>
                </a:r>
                <a:r>
                  <a:rPr lang="en-US" sz="2400" dirty="0">
                    <a:solidFill>
                      <a:srgbClr val="FF0000"/>
                    </a:solidFill>
                  </a:rPr>
                  <a:t>vertex cover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 of size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Times New Roman"/>
                      </a:rPr>
                      <m:t>≥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? Vertex cover is called a set </a:t>
                </a:r>
                <a14:m>
                  <m:oMath xmlns:m="http://schemas.openxmlformats.org/officeDocument/2006/math">
                    <m:r>
                      <a:rPr lang="en-SG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SG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a:rPr lang="en-SG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 of vertices such that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all edges are “covered”?</a:t>
                </a:r>
                <a:r>
                  <a:rPr lang="en-US" sz="2400" dirty="0">
                    <a:solidFill>
                      <a:srgbClr val="3A3A82"/>
                    </a:solidFill>
                    <a:latin typeface="Times New Roman"/>
                    <a:cs typeface="Times New Roman"/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FF0000"/>
                  </a:solidFill>
                  <a:latin typeface="Times New Roman"/>
                  <a:cs typeface="Times New Roman"/>
                </a:endParaRPr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1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Question</a:t>
                </a:r>
                <a:r>
                  <a:rPr lang="en-US" sz="2400" dirty="0"/>
                  <a:t>: </a:t>
                </a:r>
                <a:r>
                  <a:rPr lang="en-US" sz="2400" dirty="0">
                    <a:solidFill>
                      <a:srgbClr val="3A3A82"/>
                    </a:solidFill>
                  </a:rPr>
                  <a:t>VC is NP-Complete</a:t>
                </a:r>
                <a:r>
                  <a:rPr lang="en-US" sz="2400" dirty="0"/>
                  <a:t>? </a:t>
                </a:r>
                <a:r>
                  <a:rPr lang="en-US" sz="2400" dirty="0">
                    <a:solidFill>
                      <a:srgbClr val="FF0000"/>
                    </a:solidFill>
                  </a:rPr>
                  <a:t>Answer</a:t>
                </a:r>
                <a:r>
                  <a:rPr lang="en-US" sz="2400" dirty="0"/>
                  <a:t>: </a:t>
                </a:r>
                <a:r>
                  <a:rPr lang="en-US" sz="2400" dirty="0">
                    <a:solidFill>
                      <a:srgbClr val="3A3A82"/>
                    </a:solidFill>
                  </a:rPr>
                  <a:t>YES</a:t>
                </a:r>
              </a:p>
              <a:p>
                <a:pPr lvl="2"/>
                <a:r>
                  <a:rPr lang="en-US" dirty="0">
                    <a:solidFill>
                      <a:srgbClr val="3A3A82"/>
                    </a:solidFill>
                  </a:rPr>
                  <a:t>First, it belongs in NP (why?)</a:t>
                </a:r>
              </a:p>
              <a:p>
                <a:pPr lvl="2"/>
                <a:r>
                  <a:rPr lang="en-US" dirty="0">
                    <a:solidFill>
                      <a:srgbClr val="3A3A82"/>
                    </a:solidFill>
                  </a:rPr>
                  <a:t>Reduce 3-SAT to VC (or there is something </a:t>
                </a:r>
                <a:r>
                  <a:rPr lang="en-US" b="1" dirty="0">
                    <a:solidFill>
                      <a:srgbClr val="FF0000"/>
                    </a:solidFill>
                  </a:rPr>
                  <a:t>simpler</a:t>
                </a:r>
                <a:r>
                  <a:rPr lang="en-US" dirty="0">
                    <a:solidFill>
                      <a:srgbClr val="3A3A82"/>
                    </a:solidFill>
                  </a:rPr>
                  <a:t>?)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594" y="1032357"/>
                <a:ext cx="8229600" cy="4525963"/>
              </a:xfrm>
              <a:blipFill>
                <a:blip r:embed="rId2"/>
                <a:stretch>
                  <a:fillRect l="-1185" t="-1077" b="-20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144" y="2831907"/>
            <a:ext cx="2298700" cy="177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07432" y="3287614"/>
            <a:ext cx="37327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A3A82"/>
                </a:solidFill>
              </a:rPr>
              <a:t>e.g., in this graph, 4 of the 8</a:t>
            </a:r>
          </a:p>
          <a:p>
            <a:r>
              <a:rPr lang="en-US" sz="2400" dirty="0">
                <a:solidFill>
                  <a:srgbClr val="3A3A82"/>
                </a:solidFill>
              </a:rPr>
              <a:t>vertices are enough to cover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all edges</a:t>
            </a:r>
            <a:r>
              <a:rPr lang="en-US" sz="2400" dirty="0">
                <a:solidFill>
                  <a:srgbClr val="3A3A82"/>
                </a:solidFill>
              </a:rPr>
              <a:t>.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DF36258-DFCA-85F4-2878-C18942F4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473109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2767167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3A3A82"/>
                </a:solidFill>
                <a:ea typeface="ＭＳ Ｐゴシック" charset="0"/>
                <a:cs typeface="Arial" charset="0"/>
              </a:rPr>
              <a:t>Reduction of IS to Vertex Cover (VC)</a:t>
            </a:r>
            <a:endParaRPr lang="en-US"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5757" y="1600200"/>
                <a:ext cx="8763856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3A3A82"/>
                    </a:solidFill>
                  </a:rPr>
                  <a:t>Given a graph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,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l-GR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b="0" i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, we want to know if there exists an Independent Set of </a:t>
                </a:r>
                <a:r>
                  <a:rPr lang="en-US" dirty="0">
                    <a:solidFill>
                      <a:srgbClr val="FF0000"/>
                    </a:solidFill>
                  </a:rPr>
                  <a:t>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757" y="1600200"/>
                <a:ext cx="8763856" cy="4525963"/>
              </a:xfrm>
              <a:blipFill>
                <a:blip r:embed="rId2"/>
                <a:stretch>
                  <a:fillRect l="-1599" t="-1617" r="-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560F3C1-76FE-D8D5-D6F9-13AB5229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473109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3514696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3A3A82"/>
                </a:solidFill>
                <a:ea typeface="ＭＳ Ｐゴシック" charset="0"/>
                <a:cs typeface="Arial" charset="0"/>
              </a:rPr>
              <a:t>Reduction of IS to Vertex Cover (VC)</a:t>
            </a:r>
            <a:endParaRPr lang="en-US"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5757" y="1600200"/>
                <a:ext cx="8763856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3A3A82"/>
                    </a:solidFill>
                  </a:rPr>
                  <a:t>Given a graph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,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l-GR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b="0" i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, we want to know if there exists an Independent Set of </a:t>
                </a:r>
                <a:r>
                  <a:rPr lang="en-US" dirty="0">
                    <a:solidFill>
                      <a:srgbClr val="FF0000"/>
                    </a:solidFill>
                  </a:rPr>
                  <a:t>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Lemma: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3A3A82"/>
                    </a:solidFill>
                  </a:rPr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, the set of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is an </a:t>
                </a:r>
                <a:r>
                  <a:rPr lang="en-US" i="1" dirty="0">
                    <a:solidFill>
                      <a:srgbClr val="3A3A82"/>
                    </a:solidFill>
                  </a:rPr>
                  <a:t>independent set</a:t>
                </a:r>
                <a:r>
                  <a:rPr lang="en-US" i="1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if and only 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				   </a:t>
                </a:r>
                <a:r>
                  <a:rPr lang="en-US" dirty="0">
                    <a:solidFill>
                      <a:srgbClr val="FF0000"/>
                    </a:solidFill>
                  </a:rPr>
                  <a:t>(set of remaining vertices)</a:t>
                </a:r>
                <a:r>
                  <a:rPr lang="en-US" dirty="0">
                    <a:solidFill>
                      <a:srgbClr val="3A3A82"/>
                    </a:solidFill>
                  </a:rPr>
                  <a:t> is a </a:t>
                </a:r>
                <a:r>
                  <a:rPr lang="en-US" i="1" dirty="0">
                    <a:solidFill>
                      <a:srgbClr val="3A3A82"/>
                    </a:solidFill>
                  </a:rPr>
                  <a:t>vertex cover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757" y="1600200"/>
                <a:ext cx="8763856" cy="4525963"/>
              </a:xfrm>
              <a:blipFill>
                <a:blip r:embed="rId2"/>
                <a:stretch>
                  <a:fillRect l="-1599" t="-161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ED1AD7E-E5B0-08E8-5663-BC454413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473109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3535886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3A3A82"/>
                </a:solidFill>
                <a:ea typeface="ＭＳ Ｐゴシック" charset="0"/>
                <a:cs typeface="Arial" charset="0"/>
              </a:rPr>
              <a:t>Reduction of IS to Vertex Cover (VC)</a:t>
            </a:r>
            <a:endParaRPr lang="en-US"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330" y="1600200"/>
                <a:ext cx="9056670" cy="452596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solidFill>
                      <a:srgbClr val="3A3A82"/>
                    </a:solidFill>
                  </a:rPr>
                  <a:t>Given a graph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,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l-GR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, we want to know if there exists an Independent Set of </a:t>
                </a:r>
                <a:r>
                  <a:rPr lang="en-US" dirty="0">
                    <a:solidFill>
                      <a:srgbClr val="FF0000"/>
                    </a:solidFill>
                  </a:rPr>
                  <a:t>size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Lemma: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3A3A82"/>
                    </a:solidFill>
                  </a:rPr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, the set of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is an </a:t>
                </a:r>
                <a:r>
                  <a:rPr lang="en-US" i="1" dirty="0">
                    <a:solidFill>
                      <a:srgbClr val="3A3A82"/>
                    </a:solidFill>
                  </a:rPr>
                  <a:t>independent set</a:t>
                </a:r>
                <a:r>
                  <a:rPr lang="en-US" i="1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if and only 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is a </a:t>
                </a:r>
                <a:r>
                  <a:rPr lang="en-US" i="1" dirty="0">
                    <a:solidFill>
                      <a:srgbClr val="3A3A82"/>
                    </a:solidFill>
                  </a:rPr>
                  <a:t>vertex cover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Reduction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>
                    <a:solidFill>
                      <a:srgbClr val="3A3A82"/>
                    </a:solidFill>
                  </a:rPr>
                  <a:t>Does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have a VC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?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Yes:</a:t>
                </a:r>
                <a:r>
                  <a:rPr lang="en-US" dirty="0">
                    <a:solidFill>
                      <a:srgbClr val="3A3A82"/>
                    </a:solidFill>
                  </a:rPr>
                  <a:t> Then it has an IS of size k.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No:</a:t>
                </a:r>
                <a:r>
                  <a:rPr lang="en-US" dirty="0">
                    <a:solidFill>
                      <a:srgbClr val="3A3A82"/>
                    </a:solidFill>
                  </a:rPr>
                  <a:t> Then it does not.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330" y="1600200"/>
                <a:ext cx="9056670" cy="4525963"/>
              </a:xfrm>
              <a:blipFill>
                <a:blip r:embed="rId2"/>
                <a:stretch>
                  <a:fillRect l="-1548" t="-1617" r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D789A8B-6720-B1B4-152A-C8016523E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473109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70299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29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P and NP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7778" y="1355324"/>
                <a:ext cx="8889989" cy="6012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Given a decision problem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(output yes/no), there could be many possible solutions, with possibly different time complexities.</a:t>
                </a:r>
                <a:endParaRPr lang="en-US" sz="42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4200" dirty="0">
                    <a:solidFill>
                      <a:srgbClr val="3A3A82"/>
                    </a:solidFill>
                  </a:rPr>
                  <a:t>The class P: </a:t>
                </a:r>
                <a:r>
                  <a:rPr lang="en-US" sz="2400" dirty="0">
                    <a:solidFill>
                      <a:srgbClr val="3A3A82"/>
                    </a:solidFill>
                  </a:rPr>
                  <a:t>We say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can be solved in polynomial time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or belongs in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if there exist </a:t>
                </a:r>
                <a:r>
                  <a:rPr lang="en-US" sz="2400" u="sng" dirty="0">
                    <a:solidFill>
                      <a:srgbClr val="3A3A82"/>
                    </a:solidFill>
                  </a:rPr>
                  <a:t>at least one</a:t>
                </a:r>
                <a:r>
                  <a:rPr lang="en-US" sz="2400" dirty="0">
                    <a:solidFill>
                      <a:srgbClr val="3A3A82"/>
                    </a:solidFill>
                  </a:rPr>
                  <a:t> algorithm that solves the problem and runs in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polynomial</a:t>
                </a:r>
                <a:r>
                  <a:rPr lang="en-US" sz="2400" dirty="0">
                    <a:solidFill>
                      <a:srgbClr val="3A3A82"/>
                    </a:solidFill>
                  </a:rPr>
                  <a:t> time.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778" y="1355324"/>
                <a:ext cx="8889989" cy="6012849"/>
              </a:xfrm>
              <a:blipFill>
                <a:blip r:embed="rId3"/>
                <a:stretch>
                  <a:fillRect l="-2606" t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395137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3A3A82"/>
                </a:solidFill>
                <a:ea typeface="ＭＳ Ｐゴシック" charset="0"/>
                <a:cs typeface="Arial" charset="0"/>
              </a:rPr>
              <a:t>Reduction of IS to Vertex Cover (VC)</a:t>
            </a:r>
            <a:endParaRPr lang="en-US"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rgbClr val="3A3A82"/>
                    </a:solidFill>
                  </a:rPr>
                  <a:t>Given a graph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,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l-GR" b="0" i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b="0" i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, suppose there exists an Independent Set of </a:t>
                </a:r>
                <a:r>
                  <a:rPr lang="en-US" dirty="0">
                    <a:solidFill>
                      <a:srgbClr val="FF0000"/>
                    </a:solidFill>
                  </a:rPr>
                  <a:t>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Lemma: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3A3A82"/>
                    </a:solidFill>
                  </a:rPr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, the set of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is an </a:t>
                </a:r>
                <a:r>
                  <a:rPr lang="en-US" i="1" dirty="0">
                    <a:solidFill>
                      <a:srgbClr val="3A3A82"/>
                    </a:solidFill>
                  </a:rPr>
                  <a:t>independent set</a:t>
                </a:r>
                <a:r>
                  <a:rPr lang="en-US" i="1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if and only 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is a </a:t>
                </a:r>
                <a:r>
                  <a:rPr lang="en-US" i="1" dirty="0">
                    <a:solidFill>
                      <a:srgbClr val="3A3A82"/>
                    </a:solidFill>
                  </a:rPr>
                  <a:t>vertex cover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Proof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>
                    <a:solidFill>
                      <a:srgbClr val="3A3A82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be an independent set,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be some edge.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Only one of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can be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 Hence, </a:t>
                </a:r>
                <a:r>
                  <a:rPr lang="en-US" dirty="0">
                    <a:solidFill>
                      <a:srgbClr val="FF0000"/>
                    </a:solidFill>
                  </a:rPr>
                  <a:t>at least one </a:t>
                </a:r>
                <a:r>
                  <a:rPr lang="en-US" dirty="0">
                    <a:solidFill>
                      <a:srgbClr val="3A3A82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is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 So,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is a vertex cover. The other direction is similar.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695" r="-963" b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A534619-7D22-2D23-9DEA-FF865A2B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473109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264115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355324"/>
                <a:ext cx="9097767" cy="6012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Given a decision problem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(output yes/no), there could be many possible solutions, with possibly different time complexities.</a:t>
                </a:r>
                <a:endParaRPr lang="en-US" sz="42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4200" dirty="0">
                    <a:solidFill>
                      <a:srgbClr val="3A3A82"/>
                    </a:solidFill>
                  </a:rPr>
                  <a:t>The class P: </a:t>
                </a:r>
                <a:r>
                  <a:rPr lang="en-US" sz="2400" dirty="0">
                    <a:solidFill>
                      <a:srgbClr val="3A3A82"/>
                    </a:solidFill>
                  </a:rPr>
                  <a:t>We say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can be solved in polynomial time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or belongs in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if there exist </a:t>
                </a:r>
                <a:r>
                  <a:rPr lang="en-US" sz="2400" u="sng" dirty="0">
                    <a:solidFill>
                      <a:srgbClr val="3A3A82"/>
                    </a:solidFill>
                  </a:rPr>
                  <a:t>at least one</a:t>
                </a:r>
                <a:r>
                  <a:rPr lang="en-US" sz="2400" dirty="0">
                    <a:solidFill>
                      <a:srgbClr val="3A3A82"/>
                    </a:solidFill>
                  </a:rPr>
                  <a:t> algorithm that solves the problem and runs in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polynomial</a:t>
                </a:r>
                <a:r>
                  <a:rPr lang="en-US" sz="2400" dirty="0">
                    <a:solidFill>
                      <a:srgbClr val="3A3A82"/>
                    </a:solidFill>
                  </a:rPr>
                  <a:t> time.</a:t>
                </a:r>
              </a:p>
              <a:p>
                <a:pPr marL="0" indent="0">
                  <a:buNone/>
                </a:pPr>
                <a:r>
                  <a:rPr lang="en-US" sz="4200" dirty="0">
                    <a:solidFill>
                      <a:srgbClr val="3A3A82"/>
                    </a:solidFill>
                  </a:rPr>
                  <a:t>The class NP: </a:t>
                </a:r>
                <a:r>
                  <a:rPr lang="en-US" sz="2400" dirty="0">
                    <a:solidFill>
                      <a:srgbClr val="3A3A82"/>
                    </a:solidFill>
                  </a:rPr>
                  <a:t>It stands for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Non-deterministic polynomial time</a:t>
                </a:r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In high level, if the answer is “yes”, it can be verified in polynomial time.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Example: “Given a number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is it composite?”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Example: “Given a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does it contain a cycle?”.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55324"/>
                <a:ext cx="9097767" cy="6012849"/>
              </a:xfrm>
              <a:blipFill>
                <a:blip r:embed="rId3"/>
                <a:stretch>
                  <a:fillRect l="-2547" t="-811" r="-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67B4FCD-F248-6831-0AF9-CEA039A78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429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P and NP</a:t>
            </a:r>
          </a:p>
        </p:txBody>
      </p:sp>
    </p:spTree>
    <p:extLst>
      <p:ext uri="{BB962C8B-B14F-4D97-AF65-F5344CB8AC3E}">
        <p14:creationId xmlns:p14="http://schemas.microsoft.com/office/powerpoint/2010/main" val="924146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18" y="25653"/>
            <a:ext cx="9002881" cy="7793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Optimization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8" y="805024"/>
            <a:ext cx="9002882" cy="5764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Problem</a:t>
            </a:r>
            <a:r>
              <a:rPr lang="en-US" sz="2800" b="1" dirty="0">
                <a:solidFill>
                  <a:srgbClr val="3A3A82"/>
                </a:solidFill>
              </a:rPr>
              <a:t>: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rgbClr val="3A3A82"/>
                </a:solidFill>
              </a:rPr>
              <a:t>The traveling salesman problem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3A3A82"/>
                </a:solidFill>
              </a:rPr>
              <a:t>Given a list of cities and the distances between each pair of cities, </a:t>
            </a:r>
            <a:r>
              <a:rPr lang="en-US" sz="2600" dirty="0">
                <a:solidFill>
                  <a:srgbClr val="FF0000"/>
                </a:solidFill>
              </a:rPr>
              <a:t>what is a shortest possible route </a:t>
            </a:r>
            <a:r>
              <a:rPr lang="en-US" sz="2600" dirty="0">
                <a:solidFill>
                  <a:srgbClr val="3A3A82"/>
                </a:solidFill>
              </a:rPr>
              <a:t>that visits </a:t>
            </a:r>
            <a:r>
              <a:rPr lang="en-US" sz="2600" dirty="0">
                <a:solidFill>
                  <a:srgbClr val="FF0000"/>
                </a:solidFill>
              </a:rPr>
              <a:t>each city </a:t>
            </a:r>
            <a:r>
              <a:rPr lang="en-US" sz="2600" dirty="0">
                <a:solidFill>
                  <a:srgbClr val="3A3A82"/>
                </a:solidFill>
              </a:rPr>
              <a:t>exactly </a:t>
            </a:r>
            <a:r>
              <a:rPr lang="en-US" sz="2600" dirty="0">
                <a:solidFill>
                  <a:srgbClr val="FF0000"/>
                </a:solidFill>
              </a:rPr>
              <a:t>once</a:t>
            </a:r>
            <a:r>
              <a:rPr lang="en-US" sz="2600" dirty="0">
                <a:solidFill>
                  <a:srgbClr val="3A3A82"/>
                </a:solidFill>
              </a:rPr>
              <a:t> and returns to the origin city?</a:t>
            </a: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3A3A82"/>
                </a:solidFill>
              </a:rPr>
              <a:t>This problem is </a:t>
            </a:r>
            <a:r>
              <a:rPr lang="en-US" sz="2600" u="sng" dirty="0">
                <a:solidFill>
                  <a:srgbClr val="FF0000"/>
                </a:solidFill>
              </a:rPr>
              <a:t>suspected</a:t>
            </a:r>
            <a:r>
              <a:rPr lang="en-US" sz="2600" dirty="0">
                <a:solidFill>
                  <a:srgbClr val="3A3A82"/>
                </a:solidFill>
              </a:rPr>
              <a:t> to be </a:t>
            </a:r>
            <a:r>
              <a:rPr lang="en-US" sz="2600" dirty="0">
                <a:solidFill>
                  <a:srgbClr val="FF0000"/>
                </a:solidFill>
              </a:rPr>
              <a:t>not solvable in polynomial time</a:t>
            </a:r>
            <a:r>
              <a:rPr lang="en-US" sz="2600" dirty="0">
                <a:solidFill>
                  <a:srgbClr val="3A3A82"/>
                </a:solidFill>
              </a:rPr>
              <a:t>.</a:t>
            </a:r>
          </a:p>
          <a:p>
            <a:r>
              <a:rPr lang="en-US" sz="2600" dirty="0">
                <a:solidFill>
                  <a:srgbClr val="3A3A82"/>
                </a:solidFill>
              </a:rPr>
              <a:t>We still do not know…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3A3A82"/>
                </a:solidFill>
              </a:rPr>
              <a:t>Other example: 0/1 Knapsack problem.</a:t>
            </a:r>
          </a:p>
        </p:txBody>
      </p:sp>
      <p:pic>
        <p:nvPicPr>
          <p:cNvPr id="6" name="Picture 5" descr="GLPK_solution_of_a_travelling_salesman_problem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850" y="2491075"/>
            <a:ext cx="2286000" cy="2286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44320" y="2664579"/>
                <a:ext cx="5824862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3A3A82"/>
                    </a:solidFill>
                  </a:rPr>
                  <a:t>If there are n cities, then the “best” known solution uses dynamic programming and has time complexity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3A3A82"/>
                    </a:solidFill>
                  </a:rPr>
                  <a:t>“best” solution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	brute-force search + 							dynamic programming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20" y="2664579"/>
                <a:ext cx="5824862" cy="1938992"/>
              </a:xfrm>
              <a:prstGeom prst="rect">
                <a:avLst/>
              </a:prstGeom>
              <a:blipFill>
                <a:blip r:embed="rId4"/>
                <a:stretch>
                  <a:fillRect l="-1466" t="-2516" r="-1571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D94682B-2FF4-7FEF-EBB7-A7BFBBD6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39547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237154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18" y="25653"/>
            <a:ext cx="9002881" cy="7793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3A3A82"/>
                </a:solidFill>
              </a:rPr>
              <a:t>Convert optimization to decision problems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1118" y="805024"/>
                <a:ext cx="9002882" cy="57646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800" b="1" dirty="0">
                    <a:solidFill>
                      <a:srgbClr val="3A3A82"/>
                    </a:solidFill>
                  </a:rPr>
                  <a:t>: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b="1" dirty="0">
                    <a:solidFill>
                      <a:srgbClr val="3A3A82"/>
                    </a:solidFill>
                  </a:rPr>
                  <a:t>The traveling salesman problem</a:t>
                </a: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rgbClr val="3A3A82"/>
                    </a:solidFill>
                  </a:rPr>
                  <a:t>Given a list of cities and the distances between each pair of cities, </a:t>
                </a:r>
                <a:r>
                  <a:rPr lang="en-US" sz="2600" dirty="0">
                    <a:solidFill>
                      <a:srgbClr val="FF0000"/>
                    </a:solidFill>
                  </a:rPr>
                  <a:t>is there a route of length at most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>
                    <a:solidFill>
                      <a:srgbClr val="3A3A82"/>
                    </a:solidFill>
                  </a:rPr>
                  <a:t> that visits each city </a:t>
                </a:r>
                <a:r>
                  <a:rPr lang="en-US" sz="2600" dirty="0">
                    <a:solidFill>
                      <a:srgbClr val="FF0000"/>
                    </a:solidFill>
                  </a:rPr>
                  <a:t>exactly once </a:t>
                </a:r>
                <a:r>
                  <a:rPr lang="en-US" sz="2600" dirty="0">
                    <a:solidFill>
                      <a:srgbClr val="3A3A82"/>
                    </a:solidFill>
                  </a:rPr>
                  <a:t>and returns to the origin city?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rgbClr val="3A3A82"/>
                    </a:solidFill>
                  </a:rPr>
                  <a:t>This problem </a:t>
                </a:r>
                <a:r>
                  <a:rPr lang="en-US" sz="2600" dirty="0">
                    <a:solidFill>
                      <a:srgbClr val="FF0000"/>
                    </a:solidFill>
                  </a:rPr>
                  <a:t>belongs to NP</a:t>
                </a:r>
                <a:r>
                  <a:rPr lang="en-US" sz="2600" dirty="0">
                    <a:solidFill>
                      <a:srgbClr val="3A3A82"/>
                    </a:solidFill>
                  </a:rPr>
                  <a:t>. Why?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18" y="805024"/>
                <a:ext cx="9002882" cy="5764629"/>
              </a:xfrm>
              <a:blipFill>
                <a:blip r:embed="rId3"/>
                <a:stretch>
                  <a:fillRect l="-1354" t="-951" r="-1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GLPK_solution_of_a_travelling_salesman_problem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850" y="2491075"/>
            <a:ext cx="2286000" cy="2286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44320" y="2664579"/>
                <a:ext cx="5824862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3A3A82"/>
                    </a:solidFill>
                  </a:rPr>
                  <a:t>If there are n cities, then the “best” known solution uses dynamic programming and has time complexity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3A3A82"/>
                    </a:solidFill>
                  </a:rPr>
                  <a:t>“best” solution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	brute-force search + 							dynamic programming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20" y="2664579"/>
                <a:ext cx="5824862" cy="1938992"/>
              </a:xfrm>
              <a:prstGeom prst="rect">
                <a:avLst/>
              </a:prstGeom>
              <a:blipFill>
                <a:blip r:embed="rId5"/>
                <a:stretch>
                  <a:fillRect l="-1466" t="-2516" r="-1571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D94682B-2FF4-7FEF-EBB7-A7BFBBD6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39547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386793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18" y="25653"/>
            <a:ext cx="9002881" cy="7793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Unsolvable problems?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1118" y="681735"/>
                <a:ext cx="9002882" cy="59177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FF0000"/>
                    </a:solidFill>
                  </a:rPr>
                  <a:t>Question</a:t>
                </a:r>
                <a:r>
                  <a:rPr lang="en-US" sz="2800" b="1" dirty="0">
                    <a:solidFill>
                      <a:srgbClr val="3A3A82"/>
                    </a:solidFill>
                  </a:rPr>
                  <a:t>:</a:t>
                </a:r>
                <a:r>
                  <a:rPr lang="en-US" sz="2800" dirty="0">
                    <a:solidFill>
                      <a:srgbClr val="3A3A82"/>
                    </a:solidFill>
                  </a:rPr>
                  <a:t> Are there unsolvable computational problems?</a:t>
                </a:r>
                <a:endParaRPr lang="en-US" sz="2800" b="1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11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3A3A82"/>
                    </a:solidFill>
                  </a:rPr>
                  <a:t>There are examples of unsolvable problems.</a:t>
                </a:r>
              </a:p>
              <a:p>
                <a:r>
                  <a:rPr lang="en-US" sz="2600" dirty="0">
                    <a:solidFill>
                      <a:srgbClr val="3A3A82"/>
                    </a:solidFill>
                  </a:rPr>
                  <a:t>The most famous one is called the </a:t>
                </a:r>
                <a:r>
                  <a:rPr lang="en-US" sz="2600" b="1" dirty="0">
                    <a:solidFill>
                      <a:srgbClr val="FF0000"/>
                    </a:solidFill>
                  </a:rPr>
                  <a:t>halting problem</a:t>
                </a:r>
                <a:r>
                  <a:rPr lang="en-US" sz="2600" dirty="0">
                    <a:solidFill>
                      <a:srgbClr val="3A3A82"/>
                    </a:solidFill>
                  </a:rPr>
                  <a:t>.</a:t>
                </a:r>
              </a:p>
              <a:p>
                <a:endParaRPr lang="en-US" sz="11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600" b="1" dirty="0">
                    <a:solidFill>
                      <a:srgbClr val="FF0000"/>
                    </a:solidFill>
                  </a:rPr>
                  <a:t>The Halting Problem</a:t>
                </a:r>
                <a:r>
                  <a:rPr lang="en-US" sz="2600" b="1" dirty="0">
                    <a:solidFill>
                      <a:srgbClr val="3A3A82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500" dirty="0">
                    <a:solidFill>
                      <a:srgbClr val="3A3A82"/>
                    </a:solidFill>
                  </a:rPr>
                  <a:t>Given a computer program </a:t>
                </a:r>
                <a14:m>
                  <m:oMath xmlns:m="http://schemas.openxmlformats.org/officeDocument/2006/math">
                    <m:r>
                      <a:rPr lang="en-US" sz="2500" b="1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𝚷</m:t>
                    </m:r>
                  </m:oMath>
                </a14:m>
                <a:r>
                  <a:rPr lang="en-US" sz="2500" dirty="0">
                    <a:solidFill>
                      <a:srgbClr val="3A3A82"/>
                    </a:solidFill>
                  </a:rPr>
                  <a:t> and some input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500" dirty="0">
                    <a:solidFill>
                      <a:srgbClr val="3A3A82"/>
                    </a:solidFill>
                  </a:rPr>
                  <a:t>, determine whether </a:t>
                </a:r>
                <a14:m>
                  <m:oMath xmlns:m="http://schemas.openxmlformats.org/officeDocument/2006/math">
                    <m:r>
                      <a:rPr lang="en-US" sz="2500" b="1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𝚷</m:t>
                    </m:r>
                    <m:r>
                      <a:rPr lang="en-US" sz="25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00" dirty="0">
                    <a:solidFill>
                      <a:srgbClr val="3A3A82"/>
                    </a:solidFill>
                  </a:rPr>
                  <a:t>will terminate when executed with input </a:t>
                </a:r>
                <a14:m>
                  <m:oMath xmlns:m="http://schemas.openxmlformats.org/officeDocument/2006/math">
                    <m:r>
                      <a:rPr lang="en-US" sz="25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500" dirty="0">
                    <a:solidFill>
                      <a:srgbClr val="3A3A82"/>
                    </a:solidFill>
                  </a:rPr>
                  <a:t>.</a:t>
                </a:r>
              </a:p>
              <a:p>
                <a:r>
                  <a:rPr lang="en-US" sz="2500" dirty="0">
                    <a:solidFill>
                      <a:srgbClr val="3A3A82"/>
                    </a:solidFill>
                  </a:rPr>
                  <a:t>This is a decision (</a:t>
                </a:r>
                <a:r>
                  <a:rPr lang="en-US" sz="2500" dirty="0">
                    <a:solidFill>
                      <a:srgbClr val="FF0000"/>
                    </a:solidFill>
                  </a:rPr>
                  <a:t>yes/no</a:t>
                </a:r>
                <a:r>
                  <a:rPr lang="en-US" sz="2500" dirty="0">
                    <a:solidFill>
                      <a:srgbClr val="3A3A82"/>
                    </a:solidFill>
                  </a:rPr>
                  <a:t>)</a:t>
                </a:r>
                <a:r>
                  <a:rPr lang="en-US" sz="2500" dirty="0">
                    <a:solidFill>
                      <a:srgbClr val="FF0000"/>
                    </a:solidFill>
                  </a:rPr>
                  <a:t> </a:t>
                </a:r>
                <a:r>
                  <a:rPr lang="en-US" sz="2500" dirty="0">
                    <a:solidFill>
                      <a:srgbClr val="3A3A82"/>
                    </a:solidFill>
                  </a:rPr>
                  <a:t>problem. The answer to the halting problem is either yes or no.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FF0000"/>
                    </a:solidFill>
                  </a:rPr>
                  <a:t>Yes</a:t>
                </a:r>
                <a:r>
                  <a:rPr lang="en-US" sz="2400" dirty="0">
                    <a:solidFill>
                      <a:srgbClr val="3A3A82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𝚷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terminates.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FF0000"/>
                    </a:solidFill>
                  </a:rPr>
                  <a:t>No</a:t>
                </a:r>
                <a:r>
                  <a:rPr lang="en-US" sz="2400" dirty="0">
                    <a:solidFill>
                      <a:srgbClr val="3A3A82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𝚷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runs forever (e.g. enters an infinite loop).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500" dirty="0">
                    <a:solidFill>
                      <a:srgbClr val="3A3A82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500" dirty="0">
                    <a:solidFill>
                      <a:srgbClr val="3A3A82"/>
                    </a:solidFill>
                  </a:rPr>
                  <a:t> is not a valid input for </a:t>
                </a:r>
                <a14:m>
                  <m:oMath xmlns:m="http://schemas.openxmlformats.org/officeDocument/2006/math">
                    <m:r>
                      <a:rPr lang="en-US" sz="2500" b="1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𝚷</m:t>
                    </m:r>
                  </m:oMath>
                </a14:m>
                <a:r>
                  <a:rPr lang="en-US" sz="2500" dirty="0">
                    <a:solidFill>
                      <a:srgbClr val="3A3A82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500" b="1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𝚷</m:t>
                    </m:r>
                    <m:r>
                      <a:rPr lang="en-US" sz="25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00" dirty="0">
                    <a:solidFill>
                      <a:srgbClr val="3A3A82"/>
                    </a:solidFill>
                  </a:rPr>
                  <a:t>executed with input </a:t>
                </a:r>
                <a14:m>
                  <m:oMath xmlns:m="http://schemas.openxmlformats.org/officeDocument/2006/math">
                    <m:r>
                      <a:rPr lang="en-US" sz="25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500" dirty="0">
                    <a:solidFill>
                      <a:srgbClr val="3A3A82"/>
                    </a:solidFill>
                  </a:rPr>
                  <a:t> will terminate with an error message.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18" y="681735"/>
                <a:ext cx="9002882" cy="5917748"/>
              </a:xfrm>
              <a:blipFill>
                <a:blip r:embed="rId3"/>
                <a:stretch>
                  <a:fillRect l="-1354" t="-1030" b="-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F005B-6B02-5B18-E65A-C142F273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54958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342864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18" y="25653"/>
            <a:ext cx="9002881" cy="7793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3A3A82"/>
                </a:solidFill>
              </a:rPr>
              <a:t>How do we show a problem is not in P?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1118" y="805024"/>
                <a:ext cx="9002882" cy="57646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b="1" dirty="0">
                    <a:solidFill>
                      <a:srgbClr val="FF0000"/>
                    </a:solidFill>
                  </a:rPr>
                  <a:t>Question</a:t>
                </a:r>
                <a:r>
                  <a:rPr lang="en-US" sz="2600" dirty="0">
                    <a:solidFill>
                      <a:srgbClr val="3A3A82"/>
                    </a:solidFill>
                  </a:rPr>
                  <a:t>: How can we prove that a problem is not in P?</a:t>
                </a:r>
                <a:endParaRPr lang="en-US" sz="2200" dirty="0">
                  <a:solidFill>
                    <a:srgbClr val="3A3A82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600" b="1" dirty="0">
                    <a:solidFill>
                      <a:srgbClr val="FF0000"/>
                    </a:solidFill>
                  </a:rPr>
                  <a:t>Short answer</a:t>
                </a:r>
                <a:r>
                  <a:rPr lang="en-US" sz="2600" b="1" dirty="0">
                    <a:solidFill>
                      <a:srgbClr val="3A3A82"/>
                    </a:solidFill>
                  </a:rPr>
                  <a:t>:</a:t>
                </a:r>
                <a:r>
                  <a:rPr lang="en-US" sz="2600" dirty="0">
                    <a:solidFill>
                      <a:srgbClr val="3A3A82"/>
                    </a:solidFill>
                  </a:rPr>
                  <a:t> For many problems, we don’t know how!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600" b="1" dirty="0">
                    <a:solidFill>
                      <a:srgbClr val="3A3A82"/>
                    </a:solidFill>
                  </a:rPr>
                  <a:t>Current Status:</a:t>
                </a:r>
                <a:r>
                  <a:rPr lang="en-US" sz="2600" dirty="0">
                    <a:solidFill>
                      <a:srgbClr val="3A3A82"/>
                    </a:solidFill>
                  </a:rPr>
                  <a:t> We do </a:t>
                </a:r>
                <a:r>
                  <a:rPr lang="en-US" sz="2600" u="sng" dirty="0">
                    <a:solidFill>
                      <a:srgbClr val="3A3A82"/>
                    </a:solidFill>
                  </a:rPr>
                  <a:t>not</a:t>
                </a:r>
                <a:r>
                  <a:rPr lang="en-US" sz="2600" dirty="0">
                    <a:solidFill>
                      <a:srgbClr val="3A3A82"/>
                    </a:solidFill>
                  </a:rPr>
                  <a:t> know of any </a:t>
                </a:r>
                <a:r>
                  <a:rPr lang="en-US" sz="2600" dirty="0">
                    <a:solidFill>
                      <a:srgbClr val="FF0000"/>
                    </a:solidFill>
                  </a:rPr>
                  <a:t>general method </a:t>
                </a:r>
                <a:r>
                  <a:rPr lang="en-US" sz="2600" dirty="0">
                    <a:solidFill>
                      <a:srgbClr val="3A3A82"/>
                    </a:solidFill>
                  </a:rPr>
                  <a:t>that works on all problems, that can </a:t>
                </a:r>
                <a:r>
                  <a:rPr lang="en-US" sz="2600" dirty="0">
                    <a:solidFill>
                      <a:srgbClr val="FF0000"/>
                    </a:solidFill>
                  </a:rPr>
                  <a:t>prove</a:t>
                </a:r>
                <a:r>
                  <a:rPr lang="en-US" sz="2600" dirty="0">
                    <a:solidFill>
                      <a:srgbClr val="3A3A82"/>
                    </a:solidFill>
                  </a:rPr>
                  <a:t> that a problem is </a:t>
                </a:r>
                <a:r>
                  <a:rPr lang="en-US" sz="2600" dirty="0">
                    <a:solidFill>
                      <a:srgbClr val="FF0000"/>
                    </a:solidFill>
                  </a:rPr>
                  <a:t>not</a:t>
                </a:r>
                <a:r>
                  <a:rPr lang="en-US" sz="2600" dirty="0">
                    <a:solidFill>
                      <a:srgbClr val="3A3A82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600" dirty="0">
                    <a:solidFill>
                      <a:srgbClr val="3A3A82"/>
                    </a:solidFill>
                  </a:rPr>
                  <a:t>.</a:t>
                </a:r>
              </a:p>
              <a:p>
                <a:r>
                  <a:rPr lang="en-US" sz="2600" dirty="0">
                    <a:solidFill>
                      <a:srgbClr val="3A3A82"/>
                    </a:solidFill>
                  </a:rPr>
                  <a:t>In fact, we do not even know of any general method that can prove that a problem is not solvable in linear time.</a:t>
                </a:r>
              </a:p>
              <a:p>
                <a:endParaRPr lang="en-US" sz="2600" dirty="0">
                  <a:solidFill>
                    <a:srgbClr val="3A3A82"/>
                  </a:solidFill>
                </a:endParaRPr>
              </a:p>
              <a:p>
                <a:r>
                  <a:rPr lang="en-US" sz="2600" dirty="0">
                    <a:solidFill>
                      <a:srgbClr val="3A3A82"/>
                    </a:solidFill>
                  </a:rPr>
                  <a:t>We can characterize their computational difficulty using </a:t>
                </a:r>
                <a:r>
                  <a:rPr lang="en-US" sz="2600" b="1" dirty="0">
                    <a:solidFill>
                      <a:srgbClr val="FF0000"/>
                    </a:solidFill>
                  </a:rPr>
                  <a:t>reductions</a:t>
                </a:r>
                <a:r>
                  <a:rPr lang="en-US" sz="2600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rgbClr val="3A3A82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18" y="805024"/>
                <a:ext cx="9002882" cy="5764629"/>
              </a:xfrm>
              <a:blipFill>
                <a:blip r:embed="rId3"/>
                <a:stretch>
                  <a:fillRect l="-1219" t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6D5D0-84BF-4E6B-8E4D-954CA23E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96054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322307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18" y="25653"/>
            <a:ext cx="9002881" cy="7793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The idea of reductions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1118" y="1056741"/>
                <a:ext cx="9002882" cy="59435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solidFill>
                      <a:srgbClr val="3A3A82"/>
                    </a:solidFill>
                  </a:rPr>
                  <a:t>There are so many </a:t>
                </a:r>
                <a:r>
                  <a:rPr lang="en-US" sz="2800" dirty="0">
                    <a:solidFill>
                      <a:srgbClr val="FF0000"/>
                    </a:solidFill>
                  </a:rPr>
                  <a:t>different</a:t>
                </a:r>
                <a:r>
                  <a:rPr lang="en-US" sz="2800" dirty="0">
                    <a:solidFill>
                      <a:srgbClr val="3A3A82"/>
                    </a:solidFill>
                  </a:rPr>
                  <a:t> computational </a:t>
                </a:r>
                <a:r>
                  <a:rPr lang="en-US" sz="2800" dirty="0">
                    <a:solidFill>
                      <a:srgbClr val="FF0000"/>
                    </a:solidFill>
                  </a:rPr>
                  <a:t>problems</a:t>
                </a:r>
                <a:r>
                  <a:rPr lang="en-US" sz="2800" dirty="0">
                    <a:solidFill>
                      <a:srgbClr val="3A3A82"/>
                    </a:solidFill>
                  </a:rPr>
                  <a:t> that we may want to solve.</a:t>
                </a:r>
              </a:p>
              <a:p>
                <a:r>
                  <a:rPr lang="en-US" sz="2400" dirty="0">
                    <a:solidFill>
                      <a:srgbClr val="3A3A82"/>
                    </a:solidFill>
                  </a:rPr>
                  <a:t>Do we have to solve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every </a:t>
                </a:r>
                <a:r>
                  <a:rPr lang="en-US" sz="2400" dirty="0">
                    <a:solidFill>
                      <a:srgbClr val="3A3A82"/>
                    </a:solidFill>
                  </a:rPr>
                  <a:t>one of these problems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from scratch</a:t>
                </a:r>
                <a:r>
                  <a:rPr lang="en-US" sz="2400" dirty="0">
                    <a:solidFill>
                      <a:srgbClr val="3A3A82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10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00B0F0"/>
                    </a:solidFill>
                  </a:rPr>
                  <a:t>Key Idea of reductions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Given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Problem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that we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want to solve</a:t>
                </a:r>
                <a:r>
                  <a:rPr lang="en-US" sz="2400" dirty="0">
                    <a:solidFill>
                      <a:srgbClr val="3A3A82"/>
                    </a:solidFill>
                  </a:rPr>
                  <a:t>, and suppose there is another </a:t>
                </a:r>
                <a:r>
                  <a:rPr lang="en-US" sz="2400" dirty="0">
                    <a:solidFill>
                      <a:srgbClr val="FF0000"/>
                    </a:solidFill>
                  </a:rPr>
                  <a:t>Problem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that we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already know how </a:t>
                </a:r>
                <a:r>
                  <a:rPr lang="en-US" sz="2400" dirty="0">
                    <a:solidFill>
                      <a:srgbClr val="3A3A82"/>
                    </a:solidFill>
                  </a:rPr>
                  <a:t>to solve.</a:t>
                </a:r>
              </a:p>
              <a:p>
                <a:r>
                  <a:rPr lang="en-US" sz="2400" dirty="0">
                    <a:solidFill>
                      <a:srgbClr val="3A3A82"/>
                    </a:solidFill>
                  </a:rPr>
                  <a:t>If we can reformulate Problem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to “</a:t>
                </a:r>
                <a:r>
                  <a:rPr lang="en-US" sz="2400" dirty="0">
                    <a:solidFill>
                      <a:srgbClr val="FF0000"/>
                    </a:solidFill>
                  </a:rPr>
                  <a:t>look like</a:t>
                </a:r>
                <a:r>
                  <a:rPr lang="en-US" sz="2400" dirty="0">
                    <a:solidFill>
                      <a:srgbClr val="3A3A82"/>
                    </a:solidFill>
                  </a:rPr>
                  <a:t>” Problem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so that by solving Problem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we are able to solve Problem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18" y="1056741"/>
                <a:ext cx="9002882" cy="5943506"/>
              </a:xfrm>
              <a:blipFill>
                <a:blip r:embed="rId3"/>
                <a:stretch>
                  <a:fillRect l="-1354" t="-923" r="-2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C48D9-7309-9CE5-1B8D-DC2FD0FB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96054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46938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03.937"/>
  <p:tag name="LATEXADDIN" val="\documentclass{article}&#10;\usepackage{amsmath}&#10;\pagestyle{empty}&#10;\begin{document}&#10;&#10;&#10;Graph $G$. &#10;&#10;\end{document}"/>
  <p:tag name="IGUANATEXSIZE" val="20"/>
  <p:tag name="IGUANATEXCURSOR" val="93"/>
  <p:tag name="TRANSPARENCY" val="True"/>
  <p:tag name="LATEXENGINEID" val="0"/>
  <p:tag name="TEMPFOLDER" val="c:\testa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128.2339"/>
  <p:tag name="LATEXADDIN" val="\documentclass{article}&#10;\usepackage{amsmath}&#10;\pagestyle{empty}&#10;\begin{document}&#10;&#10;$C_3$&#10;&#10;&#10;\end{document}"/>
  <p:tag name="IGUANATEXSIZE" val="20"/>
  <p:tag name="IGUANATEXCURSOR" val="85"/>
  <p:tag name="TRANSPARENCY" val="True"/>
  <p:tag name="LATEXENGINEID" val="0"/>
  <p:tag name="TEMPFOLDER" val="c:\testa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29.7338"/>
  <p:tag name="LATEXADDIN" val="\documentclass{article}&#10;\usepackage{amsmath}&#10;\pagestyle{empty}&#10;\begin{document}&#10;&#10;$C_4$&#10;&#10;&#10;\end{document}"/>
  <p:tag name="IGUANATEXSIZE" val="20"/>
  <p:tag name="IGUANATEXCURSOR" val="85"/>
  <p:tag name="TRANSPARENCY" val="True"/>
  <p:tag name="LATEXENGINEID" val="0"/>
  <p:tag name="TEMPFOLDER" val="c:\testa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24.4844"/>
  <p:tag name="LATEXADDIN" val="\documentclass{article}&#10;\usepackage{amsmath}&#10;\pagestyle{empty}&#10;\begin{document}&#10;&#10;$C_1$&#10;&#10;&#10;\end{document}"/>
  <p:tag name="IGUANATEXSIZE" val="20"/>
  <p:tag name="IGUANATEXCURSOR" val="86"/>
  <p:tag name="TRANSPARENCY" val="True"/>
  <p:tag name="LATEXENGINEID" val="0"/>
  <p:tag name="TEMPFOLDER" val="c:\testa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27.4841"/>
  <p:tag name="LATEXADDIN" val="\documentclass{article}&#10;\usepackage{amsmath}&#10;\pagestyle{empty}&#10;\begin{document}&#10;&#10;$C_2$&#10;&#10;&#10;\end{document}"/>
  <p:tag name="IGUANATEXSIZE" val="20"/>
  <p:tag name="IGUANATEXCURSOR" val="85"/>
  <p:tag name="TRANSPARENCY" val="True"/>
  <p:tag name="LATEXENGINEID" val="0"/>
  <p:tag name="TEMPFOLDER" val="c:\testa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128.2339"/>
  <p:tag name="LATEXADDIN" val="\documentclass{article}&#10;\usepackage{amsmath}&#10;\pagestyle{empty}&#10;\begin{document}&#10;&#10;$C_3$&#10;&#10;&#10;\end{document}"/>
  <p:tag name="IGUANATEXSIZE" val="20"/>
  <p:tag name="IGUANATEXCURSOR" val="85"/>
  <p:tag name="TRANSPARENCY" val="True"/>
  <p:tag name="LATEXENGINEID" val="0"/>
  <p:tag name="TEMPFOLDER" val="c:\testa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29.7338"/>
  <p:tag name="LATEXADDIN" val="\documentclass{article}&#10;\usepackage{amsmath}&#10;\pagestyle{empty}&#10;\begin{document}&#10;&#10;$C_4$&#10;&#10;&#10;\end{document}"/>
  <p:tag name="IGUANATEXSIZE" val="20"/>
  <p:tag name="IGUANATEXCURSOR" val="85"/>
  <p:tag name="TRANSPARENCY" val="True"/>
  <p:tag name="LATEXENGINEID" val="0"/>
  <p:tag name="TEMPFOLDER" val="c:\testa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24.4844"/>
  <p:tag name="LATEXADDIN" val="\documentclass{article}&#10;\usepackage{amsmath}&#10;\pagestyle{empty}&#10;\begin{document}&#10;&#10;$C_1$&#10;&#10;&#10;\end{document}"/>
  <p:tag name="IGUANATEXSIZE" val="20"/>
  <p:tag name="IGUANATEXCURSOR" val="86"/>
  <p:tag name="TRANSPARENCY" val="True"/>
  <p:tag name="LATEXENGINEID" val="0"/>
  <p:tag name="TEMPFOLDER" val="c:\testa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27.4841"/>
  <p:tag name="LATEXADDIN" val="\documentclass{article}&#10;\usepackage{amsmath}&#10;\pagestyle{empty}&#10;\begin{document}&#10;&#10;$C_2$&#10;&#10;&#10;\end{document}"/>
  <p:tag name="IGUANATEXSIZE" val="20"/>
  <p:tag name="IGUANATEXCURSOR" val="85"/>
  <p:tag name="TRANSPARENCY" val="True"/>
  <p:tag name="LATEXENGINEID" val="0"/>
  <p:tag name="TEMPFOLDER" val="c:\testa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128.2339"/>
  <p:tag name="LATEXADDIN" val="\documentclass{article}&#10;\usepackage{amsmath}&#10;\pagestyle{empty}&#10;\begin{document}&#10;&#10;$C_3$&#10;&#10;&#10;\end{document}"/>
  <p:tag name="IGUANATEXSIZE" val="20"/>
  <p:tag name="IGUANATEXCURSOR" val="85"/>
  <p:tag name="TRANSPARENCY" val="True"/>
  <p:tag name="LATEXENGINEID" val="0"/>
  <p:tag name="TEMPFOLDER" val="c:\testa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29.7338"/>
  <p:tag name="LATEXADDIN" val="\documentclass{article}&#10;\usepackage{amsmath}&#10;\pagestyle{empty}&#10;\begin{document}&#10;&#10;$C_4$&#10;&#10;&#10;\end{document}"/>
  <p:tag name="IGUANATEXSIZE" val="20"/>
  <p:tag name="IGUANATEXCURSOR" val="85"/>
  <p:tag name="TRANSPARENCY" val="True"/>
  <p:tag name="LATEXENGINEID" val="0"/>
  <p:tag name="TEMPFOLDER" val="c:\testa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9674"/>
  <p:tag name="ORIGINALWIDTH" val="1391.826"/>
  <p:tag name="LATEXADDIN" val="\documentclass{article}&#10;\usepackage{amsmath}&#10;\usepackage{xcolor}&#10;\pagestyle{empty}&#10;\begin{document}&#10;&#10;&#10;\noindent Vertices $v_3, v_5, v_7, v_8$ form&#10;\\ an \textcolor{red}{independent set}.&#10;&#10;\end{document}"/>
  <p:tag name="IGUANATEXSIZE" val="20"/>
  <p:tag name="IGUANATEXCURSOR" val="112"/>
  <p:tag name="TRANSPARENCY" val="True"/>
  <p:tag name="LATEXENGINEID" val="0"/>
  <p:tag name="TEMPFOLDER" val="c:\testa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24.4844"/>
  <p:tag name="LATEXADDIN" val="\documentclass{article}&#10;\usepackage{amsmath}&#10;\pagestyle{empty}&#10;\begin{document}&#10;&#10;$C_1$&#10;&#10;&#10;\end{document}"/>
  <p:tag name="IGUANATEXSIZE" val="20"/>
  <p:tag name="IGUANATEXCURSOR" val="86"/>
  <p:tag name="TRANSPARENCY" val="True"/>
  <p:tag name="LATEXENGINEID" val="0"/>
  <p:tag name="TEMPFOLDER" val="c:\testa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27.4841"/>
  <p:tag name="LATEXADDIN" val="\documentclass{article}&#10;\usepackage{amsmath}&#10;\pagestyle{empty}&#10;\begin{document}&#10;&#10;$C_2$&#10;&#10;&#10;\end{document}"/>
  <p:tag name="IGUANATEXSIZE" val="20"/>
  <p:tag name="IGUANATEXCURSOR" val="85"/>
  <p:tag name="TRANSPARENCY" val="True"/>
  <p:tag name="LATEXENGINEID" val="0"/>
  <p:tag name="TEMPFOLDER" val="c:\testa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128.2339"/>
  <p:tag name="LATEXADDIN" val="\documentclass{article}&#10;\usepackage{amsmath}&#10;\pagestyle{empty}&#10;\begin{document}&#10;&#10;$C_3$&#10;&#10;&#10;\end{document}"/>
  <p:tag name="IGUANATEXSIZE" val="20"/>
  <p:tag name="IGUANATEXCURSOR" val="85"/>
  <p:tag name="TRANSPARENCY" val="True"/>
  <p:tag name="LATEXENGINEID" val="0"/>
  <p:tag name="TEMPFOLDER" val="c:\testa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29.7338"/>
  <p:tag name="LATEXADDIN" val="\documentclass{article}&#10;\usepackage{amsmath}&#10;\pagestyle{empty}&#10;\begin{document}&#10;&#10;$C_4$&#10;&#10;&#10;\end{document}"/>
  <p:tag name="IGUANATEXSIZE" val="20"/>
  <p:tag name="IGUANATEXCURSOR" val="85"/>
  <p:tag name="TRANSPARENCY" val="True"/>
  <p:tag name="LATEXENGINEID" val="0"/>
  <p:tag name="TEMPFOLDER" val="c:\testa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24.4844"/>
  <p:tag name="LATEXADDIN" val="\documentclass{article}&#10;\usepackage{amsmath}&#10;\pagestyle{empty}&#10;\begin{document}&#10;&#10;$C_1$&#10;&#10;&#10;\end{document}"/>
  <p:tag name="IGUANATEXSIZE" val="20"/>
  <p:tag name="IGUANATEXCURSOR" val="86"/>
  <p:tag name="TRANSPARENCY" val="True"/>
  <p:tag name="LATEXENGINEID" val="0"/>
  <p:tag name="TEMPFOLDER" val="c:\testa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27.4841"/>
  <p:tag name="LATEXADDIN" val="\documentclass{article}&#10;\usepackage{amsmath}&#10;\pagestyle{empty}&#10;\begin{document}&#10;&#10;$C_2$&#10;&#10;&#10;\end{document}"/>
  <p:tag name="IGUANATEXSIZE" val="20"/>
  <p:tag name="IGUANATEXCURSOR" val="85"/>
  <p:tag name="TRANSPARENCY" val="True"/>
  <p:tag name="LATEXENGINEID" val="0"/>
  <p:tag name="TEMPFOLDER" val="c:\testa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128.2339"/>
  <p:tag name="LATEXADDIN" val="\documentclass{article}&#10;\usepackage{amsmath}&#10;\pagestyle{empty}&#10;\begin{document}&#10;&#10;$C_3$&#10;&#10;&#10;\end{document}"/>
  <p:tag name="IGUANATEXSIZE" val="20"/>
  <p:tag name="IGUANATEXCURSOR" val="85"/>
  <p:tag name="TRANSPARENCY" val="True"/>
  <p:tag name="LATEXENGINEID" val="0"/>
  <p:tag name="TEMPFOLDER" val="c:\testa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29.7338"/>
  <p:tag name="LATEXADDIN" val="\documentclass{article}&#10;\usepackage{amsmath}&#10;\pagestyle{empty}&#10;\begin{document}&#10;&#10;$C_4$&#10;&#10;&#10;\end{document}"/>
  <p:tag name="IGUANATEXSIZE" val="20"/>
  <p:tag name="IGUANATEXCURSOR" val="85"/>
  <p:tag name="TRANSPARENCY" val="True"/>
  <p:tag name="LATEXENGINEID" val="0"/>
  <p:tag name="TEMPFOLDER" val="c:\testa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24.4844"/>
  <p:tag name="LATEXADDIN" val="\documentclass{article}&#10;\usepackage{amsmath}&#10;\pagestyle{empty}&#10;\begin{document}&#10;&#10;$C_1$&#10;&#10;&#10;\end{document}"/>
  <p:tag name="IGUANATEXSIZE" val="20"/>
  <p:tag name="IGUANATEXCURSOR" val="86"/>
  <p:tag name="TRANSPARENCY" val="True"/>
  <p:tag name="LATEXENGINEID" val="0"/>
  <p:tag name="TEMPFOLDER" val="c:\testa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27.4841"/>
  <p:tag name="LATEXADDIN" val="\documentclass{article}&#10;\usepackage{amsmath}&#10;\pagestyle{empty}&#10;\begin{document}&#10;&#10;$C_2$&#10;&#10;&#10;\end{document}"/>
  <p:tag name="IGUANATEXSIZE" val="20"/>
  <p:tag name="IGUANATEXCURSOR" val="85"/>
  <p:tag name="TRANSPARENCY" val="True"/>
  <p:tag name="LATEXENGINEID" val="0"/>
  <p:tag name="TEMPFOLDER" val="c:\testa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03.937"/>
  <p:tag name="LATEXADDIN" val="\documentclass{article}&#10;\usepackage{amsmath}&#10;\pagestyle{empty}&#10;\begin{document}&#10;&#10;&#10;Graph $G$. &#10;&#10;\end{document}"/>
  <p:tag name="IGUANATEXSIZE" val="20"/>
  <p:tag name="IGUANATEXCURSOR" val="93"/>
  <p:tag name="TRANSPARENCY" val="True"/>
  <p:tag name="LATEXENGINEID" val="0"/>
  <p:tag name="TEMPFOLDER" val="c:\testa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128.2339"/>
  <p:tag name="LATEXADDIN" val="\documentclass{article}&#10;\usepackage{amsmath}&#10;\pagestyle{empty}&#10;\begin{document}&#10;&#10;$C_3$&#10;&#10;&#10;\end{document}"/>
  <p:tag name="IGUANATEXSIZE" val="20"/>
  <p:tag name="IGUANATEXCURSOR" val="85"/>
  <p:tag name="TRANSPARENCY" val="True"/>
  <p:tag name="LATEXENGINEID" val="0"/>
  <p:tag name="TEMPFOLDER" val="c:\testa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29.7338"/>
  <p:tag name="LATEXADDIN" val="\documentclass{article}&#10;\usepackage{amsmath}&#10;\pagestyle{empty}&#10;\begin{document}&#10;&#10;$C_4$&#10;&#10;&#10;\end{document}"/>
  <p:tag name="IGUANATEXSIZE" val="20"/>
  <p:tag name="IGUANATEXCURSOR" val="85"/>
  <p:tag name="TRANSPARENCY" val="True"/>
  <p:tag name="LATEXENGINEID" val="0"/>
  <p:tag name="TEMPFOLDER" val="c:\testa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6.7154"/>
  <p:tag name="ORIGINALWIDTH" val="2159.73"/>
  <p:tag name="LATEXADDIN" val="\documentclass{article}&#10;&#10;\linespread{1.06}&#10;\usepackage[sc]{mathpazo}&#10;&#10;\usepackage{amsmath}&#10;\usepackage{amsfonts}&#10;\usepackage{amssymb}&#10;\usepackage{amsbsy}&#10;\usepackage{amsthm}&#10;\usepackage{xcolor}&#10;&#10;\definecolor{niceRed}{RGB}{190,38,38}&#10;\definecolor{themeRed}{RGB}{91,53,46}&#10;\definecolor{themeBlue}{RGB}{76,90,106}&#10;\definecolor{themeYellow}{RGB}{90,72,48}&#10;\definecolor{themePurple}{RGB}{60,35,31}&#10;\definecolor{themeLightGreen}{RGB}{202,212,184}&#10;&#10;\definecolor{themeOrange}{RGB}{204,102,0}&#10;\definecolor{themeLOrange}{RGB}{255,153,0}&#10;&#10;\definecolor{themeBrown1}{RGB}{134,86,64}&#10;&#10;\newcommand{\Domain}{\mathcal{D}}&#10;\newcommand{\eps}{\varepsilon}&#10;\renewcommand{\vec}[1]{\boldsymbol{#1}}&#10;\newcommand{\matr}[1]{\boldsymbol{#1}}&#10;\newcommand{\abs}[1]{\left|#1\right|}&#10;\newcommand{\norm}[1]{\left\|#1\right\|}&#10;&#10;\newcommand{\renyi}[3]{D_{#1}\left( #2 \| #3 \right)}&#10;\newcommand{\renyis}[3]{D^S_{#1}\left( #2 \| #3 \right)}&#10;&#10;\newcommand{\Ground}{\mathcal{M}}&#10;\newcommand{\Distr}{\mathcal{F}}&#10;\newcommand{\Image}{\Omega}&#10;\newcommand{\Rec}{\textsc{Rec}}&#10;&#10;\newcommand{\realsp}{\mathbb{R}_{+}}&#10;\newcommand{\reals}{\mathbb{R}}&#10;\newcommand{\nats}{\mathbb{N}}&#10;&#10;\newcommand{\circuit}{\mathcal}&#10;&#10;\newcommand{\Rev}[1]{\textsc{Rev}(#1)}&#10;\newcommand{\OptM}[1]{\textsc{Opt}(#1)}&#10;&#10;\newtheorem*{BessagaCT}{Bessaga's Converse Theorem}&#10;\newtheorem{theorem}{Definition}&#10;\newtheorem*{theorem*}{Definition}&#10;&#10;% font for complexity classes&#10;\newcommand{\class}[1]{\ensuremath{\mathsf{#1}}}&#10;&#10;\def\compactify{\itemsep=0pt \topsep=0pt \partopsep=0pt \parsep=0pt}&#10;\let\latexusecounter=\usecounter&#10;&#10;\newenvironment{Enumerate}&#10;  {\def\usecounter{\compactify\latexusecounter}&#10;   \begin{enumerate}}&#10;  {\end{enumerate}\let\usecounter=\latexusecounter}&#10;&#10;\newcommand{\pigeon}{\class{PIGEONHOLE CIRCUCIT}}&#10;&#10;\pagestyle{empty}&#10;&#10;\newcommand{\clocal}{\class{Continuous LocalOpt}}&#10;\newcommand{\local}{\class{LocalOpt}}&#10;&#10;\begin{document}&#10;\noindent \textbf{\textcolor{white}{&#10;3-SAT $\leq_{p}$ INDEPENDENT SET $\Rightarrow$\\ INDEPENDENT SET is NP-complete!&#10;}}&#10;&#10;&#10;\end{document}"/>
  <p:tag name="IGUANATEXSIZE" val="20"/>
  <p:tag name="IGUANATEXCURSOR" val="1999"/>
  <p:tag name="TRANSPARENCY" val="True"/>
  <p:tag name="LATEXENGINEID" val="0"/>
  <p:tag name="TEMPFOLDER" val="c:\testa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9674"/>
  <p:tag name="ORIGINALWIDTH" val="1391.826"/>
  <p:tag name="LATEXADDIN" val="\documentclass{article}&#10;\usepackage{amsmath}&#10;\usepackage{xcolor}&#10;\pagestyle{empty}&#10;\begin{document}&#10;&#10;&#10;\noindent Vertices $v_3, v_5, v_7, v_8$ form&#10;\\ an \textcolor{red}{independent set}.&#10;&#10;\end{document}"/>
  <p:tag name="IGUANATEXSIZE" val="20"/>
  <p:tag name="IGUANATEXCURSOR" val="112"/>
  <p:tag name="TRANSPARENCY" val="True"/>
  <p:tag name="LATEXENGINEID" val="0"/>
  <p:tag name="TEMPFOLDER" val="c:\testa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03.937"/>
  <p:tag name="LATEXADDIN" val="\documentclass{article}&#10;\usepackage{amsmath}&#10;\pagestyle{empty}&#10;\begin{document}&#10;&#10;&#10;Graph $G$. &#10;&#10;\end{document}"/>
  <p:tag name="IGUANATEXSIZE" val="20"/>
  <p:tag name="IGUANATEXCURSOR" val="93"/>
  <p:tag name="TRANSPARENCY" val="True"/>
  <p:tag name="LATEXENGINEID" val="0"/>
  <p:tag name="TEMPFOLDER" val="c:\testa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9674"/>
  <p:tag name="ORIGINALWIDTH" val="1391.826"/>
  <p:tag name="LATEXADDIN" val="\documentclass{article}&#10;\usepackage{amsmath}&#10;\usepackage{xcolor}&#10;\pagestyle{empty}&#10;\begin{document}&#10;&#10;&#10;\noindent Vertices $v_3, v_5, v_7, v_8$ form&#10;\\ an \textcolor{red}{independent set}.&#10;&#10;\end{document}"/>
  <p:tag name="IGUANATEXSIZE" val="20"/>
  <p:tag name="IGUANATEXCURSOR" val="112"/>
  <p:tag name="TRANSPARENCY" val="True"/>
  <p:tag name="LATEXENGINEID" val="0"/>
  <p:tag name="TEMPFOLDER" val="c:\testa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.2145"/>
  <p:tag name="ORIGINALWIDTH" val="1278.59"/>
  <p:tag name="LATEXADDIN" val="\documentclass{article}&#10;&#10;\linespread{1.06}&#10;\usepackage[sc]{mathpazo}&#10;&#10;\usepackage{amsmath}&#10;\usepackage{amsfonts}&#10;\usepackage{amssymb}&#10;\usepackage{amsbsy}&#10;\usepackage{amsthm}&#10;\usepackage{xcolor}&#10;&#10;\definecolor{niceRed}{RGB}{190,38,38}&#10;\definecolor{themeRed}{RGB}{91,53,46}&#10;\definecolor{themeBlue}{RGB}{76,90,106}&#10;\definecolor{themeYellow}{RGB}{90,72,48}&#10;\definecolor{themePurple}{RGB}{60,35,31}&#10;\definecolor{themeLightGreen}{RGB}{202,212,184}&#10;&#10;\definecolor{themeOrange}{RGB}{204,102,0}&#10;\definecolor{themeLOrange}{RGB}{255,153,0}&#10;&#10;\definecolor{themeBrown1}{RGB}{134,86,64}&#10;&#10;\newcommand{\Domain}{\mathcal{D}}&#10;\newcommand{\eps}{\varepsilon}&#10;\renewcommand{\vec}[1]{\boldsymbol{#1}}&#10;\newcommand{\matr}[1]{\boldsymbol{#1}}&#10;\newcommand{\abs}[1]{\left|#1\right|}&#10;\newcommand{\norm}[1]{\left\|#1\right\|}&#10;&#10;\newcommand{\renyi}[3]{D_{#1}\left( #2 \| #3 \right)}&#10;\newcommand{\renyis}[3]{D^S_{#1}\left( #2 \| #3 \right)}&#10;&#10;\newcommand{\Ground}{\mathcal{M}}&#10;\newcommand{\Distr}{\mathcal{F}}&#10;\newcommand{\Image}{\Omega}&#10;\newcommand{\Rec}{\textsc{Rec}}&#10;&#10;\newcommand{\realsp}{\mathbb{R}_{+}}&#10;\newcommand{\reals}{\mathbb{R}}&#10;\newcommand{\nats}{\mathbb{N}}&#10;&#10;\newcommand{\circuit}{\mathcal}&#10;&#10;\newcommand{\Rev}[1]{\textsc{Rev}(#1)}&#10;\newcommand{\OptM}[1]{\textsc{Opt}(#1)}&#10;&#10;\newtheorem*{BessagaCT}{Bessaga's Converse Theorem}&#10;\newtheorem{theorem}{Definition}&#10;\newtheorem*{theorem*}{Definition}&#10;&#10;% font for complexity classes&#10;\newcommand{\class}[1]{\ensuremath{\mathsf{#1}}}&#10;&#10;\def\compactify{\itemsep=0pt \topsep=0pt \partopsep=0pt \parsep=0pt}&#10;\let\latexusecounter=\usecounter&#10;&#10;\newenvironment{Enumerate}&#10;  {\def\usecounter{\compactify\latexusecounter}&#10;   \begin{enumerate}}&#10;  {\end{enumerate}\let\usecounter=\latexusecounter}&#10;&#10;\newcommand{\pigeon}{\class{PIGEONHOLE CIRCUCIT}}&#10;&#10;\pagestyle{empty}&#10;&#10;\newcommand{\clocal}{\class{Continuous LocalOpt}}&#10;\newcommand{\local}{\class{LocalOpt}}&#10;&#10;\begin{document}&#10;\noindent \textcolor{white}{&#10;(1), (2) imply IND. SET \\is NP-complete!&#10;}&#10;&#10;&#10;\end{document}"/>
  <p:tag name="IGUANATEXSIZE" val="20"/>
  <p:tag name="IGUANATEXCURSOR" val="1931"/>
  <p:tag name="TRANSPARENCY" val="True"/>
  <p:tag name="LATEXENGINEID" val="0"/>
  <p:tag name="TEMPFOLDER" val="c:\testa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24.4844"/>
  <p:tag name="LATEXADDIN" val="\documentclass{article}&#10;\usepackage{amsmath}&#10;\pagestyle{empty}&#10;\begin{document}&#10;&#10;$C_1$&#10;&#10;&#10;\end{document}"/>
  <p:tag name="IGUANATEXSIZE" val="20"/>
  <p:tag name="IGUANATEXCURSOR" val="86"/>
  <p:tag name="TRANSPARENCY" val="True"/>
  <p:tag name="LATEXENGINEID" val="0"/>
  <p:tag name="TEMPFOLDER" val="c:\testa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27.4841"/>
  <p:tag name="LATEXADDIN" val="\documentclass{article}&#10;\usepackage{amsmath}&#10;\pagestyle{empty}&#10;\begin{document}&#10;&#10;$C_2$&#10;&#10;&#10;\end{document}"/>
  <p:tag name="IGUANATEXSIZE" val="20"/>
  <p:tag name="IGUANATEXCURSOR" val="85"/>
  <p:tag name="TRANSPARENCY" val="True"/>
  <p:tag name="LATEXENGINEID" val="0"/>
  <p:tag name="TEMPFOLDER" val="c:\testa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9148</TotalTime>
  <Words>2746</Words>
  <Application>Microsoft Office PowerPoint</Application>
  <PresentationFormat>On-screen Show (4:3)</PresentationFormat>
  <Paragraphs>319</Paragraphs>
  <Slides>30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ＭＳ Ｐゴシック</vt:lpstr>
      <vt:lpstr>Arial</vt:lpstr>
      <vt:lpstr>Calibri</vt:lpstr>
      <vt:lpstr>Cambria Math</vt:lpstr>
      <vt:lpstr>Times New Roman</vt:lpstr>
      <vt:lpstr>Wingdings</vt:lpstr>
      <vt:lpstr>Office Theme</vt:lpstr>
      <vt:lpstr>Equation</vt:lpstr>
      <vt:lpstr>       Lecture 18     P, NP and reductions</vt:lpstr>
      <vt:lpstr>Different time complexities</vt:lpstr>
      <vt:lpstr>P and NP</vt:lpstr>
      <vt:lpstr>P and NP</vt:lpstr>
      <vt:lpstr>Optimization Problems</vt:lpstr>
      <vt:lpstr>Convert optimization to decision problems </vt:lpstr>
      <vt:lpstr>Unsolvable problems?</vt:lpstr>
      <vt:lpstr>How do we show a problem is not in P?</vt:lpstr>
      <vt:lpstr>The idea of reductions</vt:lpstr>
      <vt:lpstr>The idea of reductions</vt:lpstr>
      <vt:lpstr>NP-complete problems </vt:lpstr>
      <vt:lpstr>NP-complete problems </vt:lpstr>
      <vt:lpstr>3-SAT is NP-complete</vt:lpstr>
      <vt:lpstr>3-SAT is NP-complete</vt:lpstr>
      <vt:lpstr>3-SAT is NP-complete</vt:lpstr>
      <vt:lpstr>PowerPoint Presentation</vt:lpstr>
      <vt:lpstr>PowerPoint Presentation</vt:lpstr>
      <vt:lpstr>PowerPoint Presentation</vt:lpstr>
      <vt:lpstr>3-SAT reduction to IS</vt:lpstr>
      <vt:lpstr>3-SAT reduction to IS</vt:lpstr>
      <vt:lpstr>3-SAT reduction to IS</vt:lpstr>
      <vt:lpstr>3-SAT reduction to IS</vt:lpstr>
      <vt:lpstr>3-SAT reduction to IS</vt:lpstr>
      <vt:lpstr>3-SAT reduction to IS</vt:lpstr>
      <vt:lpstr>Vertex Cover (VC)</vt:lpstr>
      <vt:lpstr>Vertex Cover (VC)</vt:lpstr>
      <vt:lpstr>Reduction of IS to Vertex Cover (VC)</vt:lpstr>
      <vt:lpstr>Reduction of IS to Vertex Cover (VC)</vt:lpstr>
      <vt:lpstr>Reduction of IS to Vertex Cover (VC)</vt:lpstr>
      <vt:lpstr>Reduction of IS to Vertex Cover (VC)</vt:lpstr>
    </vt:vector>
  </TitlesOfParts>
  <Company>SUTD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L00 Introduction</dc:title>
  <dc:creator>Simon Lui</dc:creator>
  <cp:lastModifiedBy>Ioannis Panageas</cp:lastModifiedBy>
  <cp:revision>310</cp:revision>
  <dcterms:created xsi:type="dcterms:W3CDTF">2015-09-14T04:42:16Z</dcterms:created>
  <dcterms:modified xsi:type="dcterms:W3CDTF">2024-05-30T23:10:55Z</dcterms:modified>
</cp:coreProperties>
</file>