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9.xml" ContentType="application/vnd.openxmlformats-officedocument.presentationml.tags+xml"/>
  <Override PartName="/ppt/notesSlides/notesSlide2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3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3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ink/ink7.xml" ContentType="application/inkml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310" r:id="rId3"/>
    <p:sldId id="624" r:id="rId4"/>
    <p:sldId id="626" r:id="rId5"/>
    <p:sldId id="625" r:id="rId6"/>
    <p:sldId id="630" r:id="rId7"/>
    <p:sldId id="627" r:id="rId8"/>
    <p:sldId id="628" r:id="rId9"/>
    <p:sldId id="564" r:id="rId10"/>
    <p:sldId id="629" r:id="rId11"/>
    <p:sldId id="634" r:id="rId12"/>
    <p:sldId id="635" r:id="rId13"/>
    <p:sldId id="566" r:id="rId14"/>
    <p:sldId id="636" r:id="rId15"/>
    <p:sldId id="565" r:id="rId16"/>
    <p:sldId id="637" r:id="rId17"/>
    <p:sldId id="638" r:id="rId18"/>
    <p:sldId id="648" r:id="rId19"/>
    <p:sldId id="649" r:id="rId20"/>
    <p:sldId id="652" r:id="rId21"/>
    <p:sldId id="650" r:id="rId22"/>
    <p:sldId id="651" r:id="rId23"/>
    <p:sldId id="653" r:id="rId24"/>
    <p:sldId id="654" r:id="rId25"/>
    <p:sldId id="655" r:id="rId26"/>
    <p:sldId id="657" r:id="rId27"/>
    <p:sldId id="656" r:id="rId28"/>
    <p:sldId id="658" r:id="rId29"/>
    <p:sldId id="661" r:id="rId30"/>
    <p:sldId id="662" r:id="rId31"/>
    <p:sldId id="318" r:id="rId32"/>
    <p:sldId id="663" r:id="rId33"/>
    <p:sldId id="640" r:id="rId34"/>
    <p:sldId id="567" r:id="rId35"/>
    <p:sldId id="641" r:id="rId36"/>
    <p:sldId id="642" r:id="rId37"/>
    <p:sldId id="643" r:id="rId38"/>
    <p:sldId id="644" r:id="rId39"/>
    <p:sldId id="645" r:id="rId40"/>
    <p:sldId id="646" r:id="rId41"/>
    <p:sldId id="647" r:id="rId42"/>
    <p:sldId id="659" r:id="rId43"/>
    <p:sldId id="665" r:id="rId44"/>
    <p:sldId id="660" r:id="rId45"/>
    <p:sldId id="664" r:id="rId46"/>
    <p:sldId id="666" r:id="rId47"/>
    <p:sldId id="667" r:id="rId48"/>
    <p:sldId id="668" r:id="rId49"/>
    <p:sldId id="669" r:id="rId50"/>
    <p:sldId id="670" r:id="rId51"/>
    <p:sldId id="671" r:id="rId52"/>
    <p:sldId id="67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2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07:08:32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5783 3177 24575,'-3'1'0,"0"-1"0,-1 1 0,1-1 0,0 1 0,-4 2 0,-11 2 0,-22-1 0,1-2 0,-47-3 0,17-1 0,-443 2 0,503 0 0,0-1 0,0-1 0,0 0 0,-1 0 0,-16-7 0,7 3 0,7 3 0,1 1 0,-1 0 0,0 1 0,-24 0 0,18 1 0,-22-3 0,-66-18 0,98 18 0,-1 0 0,1 0 0,-1-1 0,-8-5 0,10 4 0,-1 1 0,0 1 0,0-1 0,-15-3 0,-147-41 0,161 45 0,-12-5 0,0 0 0,-35-21 0,-18-8 0,-4 1 0,50 22 0,0 2 0,0 0 0,-1 2 0,-39-8 0,48 14 0,1-1 0,-1-1 0,1-1 0,0 0 0,0-2 0,1 0 0,0-1 0,0 0 0,-28-24 0,36 25 0,-2 0 0,1 1 0,-1 1 0,0 0 0,-1 1 0,1 0 0,-20-6 0,7 5 0,12 4 0,-1-1 0,1-1 0,0 0 0,-22-12 0,16 6 0,-1 1 0,0 0 0,-34-10 0,-11 4 0,50 13 0,-1-1 0,0 0 0,1-1 0,-25-12 0,23 9 0,-115-57 0,55 30 0,51 22 0,-2 1 0,-28-9 0,18 9 0,26 7 0,-1 1 0,1 1 0,-1 0 0,1 0 0,-22 0 0,31 3 0,-1 0 0,1 0 0,-1 0 0,1 0 0,0-1 0,-1 1 0,1-1 0,-1 0 0,1 0 0,0 0 0,0 0 0,-1-1 0,1 1 0,0-1 0,0 0 0,0 0 0,1 0 0,-1 0 0,-3-4 0,-23-26 0,2-1 0,2-1 0,-32-57 0,30 47 0,1 8 0,18 25 0,0 0 0,-11-21 0,4 5 0,-1 1 0,-1 1 0,-24-28 0,10 13 0,20 28 0,-22-22 0,-2-1 0,8 5 0,-59-52 0,73 72 0,-21-11 0,22 14 0,-1-1 0,-14-13 0,3 3 0,-47-30 0,2 3 0,58 36 0,-141-99 0,115 81 0,-51-49 0,-20-15 0,93 82 0,-1 0 0,0 1 0,-1 0 0,-18-5 0,21 8 0,0 0 0,0-1 0,1 0 0,0-1 0,0-1 0,-20-15 0,11 5 0,-38-24 0,-2-1 0,52 36 0,0 1 0,0 0 0,-1 1 0,1 0 0,-1 1 0,0 0 0,-18-4 0,21 6 0,-48-20 0,8 4 0,40 14 0,0 1 0,0-1 0,1 0 0,-1 0 0,1-1 0,0 0 0,0-1 0,-11-10 0,3 0 0,2 0 0,-19-27 0,18 15 0,12 23 0,0 1 0,0 0 0,0-1 0,0 1 0,-1 0 0,0 1 0,0-1 0,0 0 0,-5-4 0,-7-4 0,1-1 0,0 0 0,-18-24 0,27 31 0,0 1 0,-1 0 0,0 0 0,0 0 0,-13-7 0,10 7 0,1-1 0,0 1 0,-8-9 0,-7-10 0,12 11 0,-2 0 0,-15-12 0,24 22 0,0 0 0,0 0 0,0 1 0,-1-1 0,1 1 0,-1 0 0,0 0 0,1 1 0,-1 0 0,0-1 0,0 1 0,-5 0 0,3 0 0,0 0 0,1 0 0,-1-1 0,0 0 0,-9-4 0,10 3 0,-2 0 0,1 1 0,0 0 0,-14-2 0,18 4 0,-1-1 0,0 1 0,0-1 0,1 0 0,-1 0 0,0-1 0,1 1 0,0-1 0,-1 1 0,1-1 0,0 0 0,0-1 0,0 1 0,0 0 0,0-1 0,0 0 0,1 1 0,-5-7 0,-6-6 0,-24-21 0,24 24 0,-11-15 0,20 22 0,0-1 0,-1 2 0,1-1 0,-1 0 0,0 1 0,-9-6 0,4 4 0,-44-24 0,48 28 0,1 0 0,0 0 0,-1 0 0,1 0 0,-1 1 0,1 0 0,-1 0 0,-7 0 0,12 1 0,0 1 0,1-1 0,-1 0 0,0 1 0,0-1 0,1 0 0,-1 1 0,0-1 0,1 1 0,-1-1 0,0 1 0,1-1 0,-1 1 0,1-1 0,-1 1 0,1 0 0,-1-1 0,1 1 0,-1 0 0,1 0 0,0-1 0,-1 1 0,1 0 0,0 0 0,0-1 0,-1 1 0,1 0 0,0 0 0,0 1 0,-1 29 0,1-26 0,3 267 0,1-280 0,3-9 0,5-20 0,-1 1 0,-2-1 0,5-50 0,-12 73 0,0 0 0,8-24 0,-6 24 0,0 0 0,2-21 0,-6-31 0,0 1 0,0 64 0,1 0 0,-1 0 0,0-1 0,0 1 0,0 0 0,1 0 0,-1 0 0,1 0 0,-1-1 0,1 1 0,-1 0 0,1 0 0,1-2 0,-1 3 0,-1-1 0,0 1 0,1 0 0,-1-1 0,1 1 0,-1 0 0,1 0 0,0-1 0,-1 1 0,1 0 0,-1 0 0,1 0 0,-1 0 0,1 0 0,0-1 0,-1 1 0,1 0 0,-1 0 0,1 0 0,1 1 0,-1-1 0,1 1 0,0 0 0,-1-1 0,1 1 0,0 0 0,-1 0 0,1 0 0,-1 0 0,1 0 0,-1 1 0,0-1 0,0 0 0,1 1 0,-1-1 0,0 1 0,1 2 0,0-1 0,-1 0 0,0 0 0,1 0 0,-1-1 0,1 1 0,0-1 0,0 1 0,0-1 0,0 0 0,0 1 0,0-1 0,1 0 0,-1-1 0,1 1 0,-1 0 0,1-1 0,0 1 0,0-1 0,5 2 0,12 4 0,-8-2 0,-1-1 0,0-1 0,1 0 0,0-1 0,21 2 0,-14-3-120,2 0-191,0-1 0,1 0-1,24-5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07:08:50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1696 24575,'5'-6'0,"0"0"0,-1 0 0,0 0 0,0-1 0,4-9 0,1-1 0,14-24 0,1 1 0,3 1 0,60-69 0,-67 87 0,1 1 0,1 1 0,1 1 0,0 1 0,35-19 0,-40 26 0,-2-1 0,27-22 0,13-10 0,-21 20 0,-1-2 0,40-39 0,-35 31 0,-25 22 0,1-2 0,14-15 0,-24 21 0,0 1 0,1 1 0,-1-1 0,1 1 0,1 0 0,-1 1 0,1-1 0,-1 1 0,1 0 0,0 1 0,1 0 0,-1 0 0,1 1 0,7-2 0,-2 0 0,-1 1 0,0-2 0,0 1 0,0-2 0,15-8 0,54-40 0,-28 17 0,-43 30 0,0 0 0,0 0 0,-1-1 0,-1 0 0,1 0 0,10-15 0,-15 18 0,1 0 0,-1 0 0,1 1 0,0-1 0,0 1 0,0 0 0,11-6 0,46-19 0,-5 3 0,12-10 0,-60 32 0,-1 0 0,1 1 0,16-5 0,18-7 0,-33 10 0,1 1 0,0 1 0,14-3 0,23-8 0,-33 7 0,1-1 0,13-9 0,13-8 0,-3 9 0,0 1 0,53-13 0,-87 26 0,0-1 0,0 1 0,0-1 0,0 1 0,-1-1 0,1-1 0,4-4 0,-4 4 0,1 0 0,-1 0 0,0 0 0,11-4 0,-6 5 0,-1 0 0,1 1 0,0 0 0,0 1 0,0 0 0,14 1 0,-10 0 0,0-1 0,16-3 0,-25 3 0,0 0 0,-1-1 0,1 1 0,-1-1 0,0 0 0,1 0 0,-1-1 0,0 1 0,0-1 0,5-4 0,-7 4 0,1 0 0,-1 0 0,0-1 0,0 1 0,0-1 0,0 1 0,0-1 0,-1 0 0,0 1 0,2-9 0,0-2 0,2-23 0,-5 32 0,-1 0 0,1 1 0,0-1 0,-1 1 0,0-1 0,0 1 0,-1-1 0,1 1 0,-1 0 0,0 0 0,0 0 0,0 0 0,-1 0 0,1 0 0,-1 0 0,0 1 0,-6-6 0,3 3 0,0 1 0,0 0 0,0 1 0,-1-1 0,1 1 0,-1 0 0,0 1 0,-1 0 0,-11-4 0,4 3 0,-15-4 0,-37-15 0,61 21 0,-1 1 0,1-1 0,0 1 0,-1 0 0,0 1 0,1-1 0,-8 2 0,9-1 0,0 0 0,0 0 0,0 0 0,0-1 0,0 1 0,0-1 0,0 0 0,0-1 0,1 1 0,-1-1 0,-8-4 0,12 6 0,0-1 0,0 0 0,0 1 0,0-1 0,1 0 0,-1 0 0,0 1 0,0-1 0,1 0 0,-1 0 0,0 0 0,1 0 0,-1 0 0,0-2 0,1 3 0,0 0 0,0-1 0,0 1 0,0-1 0,0 1 0,0 0 0,0-1 0,0 1 0,0 0 0,0-1 0,0 1 0,1-1 0,-1 1 0,0 0 0,0-1 0,0 1 0,1 0 0,-1-1 0,0 1 0,0 0 0,1 0 0,-1-1 0,0 1 0,0 0 0,1 0 0,-1-1 0,1 1 0,0-1 0,1 0 0,0 1 0,0-1 0,-1 0 0,1 1 0,0 0 0,0-1 0,0 1 0,0 0 0,0 0 0,-1 0 0,1 0 0,0 0 0,0 1 0,2 0 0,3 1 0,0 1 0,-1 0 0,1 0 0,-1 1 0,0 0 0,11 8 0,-10-6 0,0-1 0,0 0 0,0-1 0,12 6 0,-4-5 0,32 6 0,-34-9 0,0 1 0,0 1 0,20 8 0,-26-9 0,0 2 0,0-1 0,-1 1 0,1 0 0,6 8 0,29 32 0,-39-41 0,-1-2 0,0 1 0,-1 0 0,1 0 0,-1-1 0,0 1 0,1 0 0,-2 1 0,1-1 0,0 0 0,0 0 0,-1 0 0,1 4 0,-2 43 0,0-29 0,1-3 0,0-6 0,0-1 0,-1 1 0,-4 21 0,4-29 0,0-1 0,-1 1 0,1-1 0,-1 0 0,1 1 0,-1-1 0,0 0 0,0 0 0,-1 0 0,1-1 0,0 1 0,-1 0 0,0-1 0,1 0 0,-1 1 0,-6 2 0,3-1-124,1 1 0,-1 0 0,1 0 0,0 0 0,1 1 0,-1-1-1,1 1 1,0 0 0,0 1 0,-5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07:08:58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3063 24575,'0'-6'0,"1"1"0,0-1 0,0 1 0,0 0 0,1-1 0,0 1 0,0 0 0,0 0 0,1 0 0,0 0 0,-1 1 0,2-1 0,-1 1 0,8-8 0,5-4 0,1 0 0,23-16 0,-24 20 0,-8 6 0,0-1 0,0 1 0,0 0 0,1 1 0,0 0 0,0 1 0,1 0 0,-1 0 0,1 1 0,17-4 0,71-7 0,-59 8 0,-24 3 0,28-2 0,5 7 0,-30-1 0,-1-1 0,0 0 0,26-5 0,-35 3 0,1-1 0,0 0 0,-1-1 0,16-9 0,-14 7 0,1 1 0,12-5 0,12-7 0,-28 13 0,1 1 0,0-1 0,12-3 0,-12 5 0,0 0 0,-1 0 0,0-1 0,1 0 0,-1 0 0,0-1 0,0 0 0,-1 0 0,1 0 0,-1-1 0,8-8 0,-5 6 0,-1 0 0,17-10 0,-15 11 0,-1 0 0,15-14 0,-8 3 0,13-12 0,-26 27 0,0 0 0,0 0 0,0 1 0,0-1 0,0 1 0,0 0 0,0 0 0,0 0 0,0 0 0,5-1 0,30-1 0,-21 2 0,-1-1 0,1-1 0,20-5 0,-25 5 0,0 0 0,0 2 0,20-2 0,-15 2 0,-10-1 0,-1 1 0,1-1 0,0-1 0,-1 1 0,0-1 0,0 0 0,0-1 0,0 1 0,8-8 0,19-9 0,0 4 0,-17 9 0,25-16 0,-37 20 0,0-1 0,0 0 0,-1 0 0,1 0 0,-1-1 0,0 1 0,0-1 0,3-8 0,6-7 0,2-2 0,-3 6 0,-1 1 0,-1-2 0,13-30 0,-3 5 0,-14 34 0,-1 0 0,0-1 0,-1 1 0,0-1 0,0 0 0,2-9 0,-5 11 0,1 1 0,1-1 0,-1 0 0,1 1 0,0 0 0,1-1 0,-1 1 0,1 0 0,6-8 0,-2 1 0,9-20 0,-11 22 0,0 1 0,1 0 0,12-19 0,-13 23 0,-1-1 0,0 0 0,6-13 0,-7 14 0,-1 0 0,1 1 0,0-1 0,1 1 0,-1 0 0,1 0 0,6-6 0,-2 4 0,-1 0 0,0 0 0,0 0 0,-1-1 0,0 0 0,0 0 0,0 0 0,-1-1 0,5-13 0,-5 7 0,-1 1 0,-1-1 0,3-22 0,-3 16 0,4-77 0,-1 16 0,-1-70 0,-5 133 0,0 15 0,1-1 0,0 1 0,-1-1 0,1 1 0,1 0 0,-1 0 0,1-1 0,0 1 0,-1 0 0,2 0 0,4-6 0,9-19 0,-14 19 0,1 0 0,-1 0 0,-1-1 0,1 1 0,-2-1 0,0 1 0,0-1 0,-2-11 0,0-12 0,2 8 0,-1-2 0,4-32 0,-2 51 0,0 0 0,1-1 0,0 2 0,1-1 0,0 0 0,1 0 0,6-12 0,-7 15 0,0-1 0,-1 0 0,1 0 0,-1 0 0,-1-1 0,0 1 0,1-9 0,2-10 0,-1 4 0,1-29 0,-4 35 0,1 0 0,1 1 0,0-1 0,5-16 0,-2 18 0,-1-1 0,-1 1 0,0-1 0,0-24 0,-2 32 0,0 0 0,0 0 0,1 1 0,0-1 0,0 1 0,3-8 0,-2 7 0,0-1 0,0 0 0,2-15 0,1-20 0,-2 20 0,1-39 0,-6-259 0,1 321 0,0 0 0,0 0 0,0 0 0,0 0 0,0 0 0,0 0 0,0 0 0,0 0 0,0 1 0,0-1 0,0 0 0,0 0 0,0 0 0,0 0 0,0 0 0,0 0 0,0 0 0,0 0 0,0 0 0,0 0 0,0 0 0,0 0 0,0 0 0,-1 0 0,1 0 0,0 0 0,0 0 0,0 0 0,0 0 0,0 0 0,0 0 0,0 0 0,0 0 0,0 0 0,0 0 0,0 0 0,0 0 0,0 0 0,0 0 0,0 0 0,0 0 0,0 0 0,0 0 0,-1 0 0,1 0 0,0 0 0,0 0 0,0-1 0,0 1 0,0 0 0,0 0 0,0 0 0,0 0 0,0 0 0,0 0 0,0 0 0,0 0 0,0 0 0,0 0 0,0 0 0,0 0 0,-5 8 0,-6 10 0,3 0 0,1 1 0,0 0 0,1 1 0,-3 24 0,7-38 0,0 0 0,-1 0 0,1 0 0,-1 0 0,0-1 0,-1 1 0,1-1 0,-1 0 0,0 0 0,-1 0 0,-6 6 0,-4 6 0,10-12 0,-1 0 0,0 0 0,-9 7 0,14-11 0,-1 0 0,1 0 0,-1 1 0,0-1 0,1-1 0,-1 1 0,0 0 0,0 0 0,0-1 0,0 1 0,0-1 0,1 1 0,-1-1 0,0 0 0,0 0 0,0 0 0,0 0 0,-3 0 0,5-1 0,0 1 0,-1 0 0,1 0 0,0-1 0,-1 1 0,1-1 0,0 1 0,-1 0 0,1-1 0,0 1 0,0-1 0,-1 1 0,1 0 0,0-1 0,0 1 0,0-1 0,0 1 0,-1-1 0,1 1 0,0-1 0,0 1 0,0-1 0,0 1 0,0-1 0,0 1 0,0-1 0,1 1 0,-1-1 0,0 1 0,0-1 0,0 1 0,0-1 0,1 1 0,-1 0 0,0-1 0,0 1 0,1-1 0,-1 1 0,1-1 0,13-16 0,-10 15 0,0-1 0,0 1 0,0 0 0,0 0 0,1 1 0,-1-1 0,1 1 0,8-1 0,-11 1 0,0 1 0,0 0 0,1-1 0,-1 1 0,0 0 0,0 0 0,1 1 0,-1-1 0,0 0 0,0 1 0,1-1 0,-1 1 0,0 0 0,0 0 0,0 0 0,0 0 0,0 0 0,0 0 0,3 3 0,0 3 0,0 0 0,0 0 0,-1 1 0,4 7 0,-5-7 0,1-1 0,0 0 0,0 0 0,1-1 0,6 8 0,-9-11 0,0-1 0,0 1 0,0 0 0,0 0 0,0 0 0,-1 1 0,1-1 0,-1 0 0,0 1 0,0-1 0,0 0 0,0 1 0,-1-1 0,0 1 0,1 6 0,-1-4 0,1 0 0,-1 1 0,4 8 0,-3-13 0,-1 0 0,1 0 0,0 0 0,0-1 0,0 1 0,0 0 0,0-1 0,0 1 0,0-1 0,1 1 0,-1-1 0,0 0 0,1 0 0,-1 1 0,1-1 0,0 0 0,-1 0 0,4 1 0,1 0 0,0 0 0,0-1 0,0 1 0,8-1 0,5 2 0,-17-2 0,0-1 0,0 1 0,-1-1 0,1 0 0,0 0 0,0 0 0,0 0 0,0 0 0,0 0 0,0-1 0,0 1 0,0 0 0,2-2 0,-3 1 0,0 1 0,0-1 0,0 0 0,0 0 0,-1 0 0,1 0 0,0 0 0,0 0 0,0 0 0,-1 0 0,1 0 0,-1 0 0,1 0 0,-1-1 0,1 1 0,-1 0 0,0 0 0,1-1 0,-1 1 0,0 0 0,0-2 0,2-37 0,-2-1 0,-2 0 0,-10-63 0,9 92 0,0 1 0,0-1 0,-9-19 0,0 2 0,11 23 0,-2 1 0,1 0 0,-1 0 0,0 1 0,0-1 0,0 0 0,-7-6 0,9 9-170,-1 0-1,1 0 0,0 0 1,0 0-1,0 0 0,0 0 1,-2-5-1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07:08:32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5783 3177 24575,'-3'1'0,"0"-1"0,-1 1 0,1-1 0,0 1 0,-4 2 0,-11 2 0,-22-1 0,1-2 0,-47-3 0,17-1 0,-443 2 0,503 0 0,0-1 0,0-1 0,0 0 0,-1 0 0,-16-7 0,7 3 0,7 3 0,1 1 0,-1 0 0,0 1 0,-24 0 0,18 1 0,-22-3 0,-66-18 0,98 18 0,-1 0 0,1 0 0,-1-1 0,-8-5 0,10 4 0,-1 1 0,0 1 0,0-1 0,-15-3 0,-147-41 0,161 45 0,-12-5 0,0 0 0,-35-21 0,-18-8 0,-4 1 0,50 22 0,0 2 0,0 0 0,-1 2 0,-39-8 0,48 14 0,1-1 0,-1-1 0,1-1 0,0 0 0,0-2 0,1 0 0,0-1 0,0 0 0,-28-24 0,36 25 0,-2 0 0,1 1 0,-1 1 0,0 0 0,-1 1 0,1 0 0,-20-6 0,7 5 0,12 4 0,-1-1 0,1-1 0,0 0 0,-22-12 0,16 6 0,-1 1 0,0 0 0,-34-10 0,-11 4 0,50 13 0,-1-1 0,0 0 0,1-1 0,-25-12 0,23 9 0,-115-57 0,55 30 0,51 22 0,-2 1 0,-28-9 0,18 9 0,26 7 0,-1 1 0,1 1 0,-1 0 0,1 0 0,-22 0 0,31 3 0,-1 0 0,1 0 0,-1 0 0,1 0 0,0-1 0,-1 1 0,1-1 0,-1 0 0,1 0 0,0 0 0,0 0 0,-1-1 0,1 1 0,0-1 0,0 0 0,0 0 0,1 0 0,-1 0 0,-3-4 0,-23-26 0,2-1 0,2-1 0,-32-57 0,30 47 0,1 8 0,18 25 0,0 0 0,-11-21 0,4 5 0,-1 1 0,-1 1 0,-24-28 0,10 13 0,20 28 0,-22-22 0,-2-1 0,8 5 0,-59-52 0,73 72 0,-21-11 0,22 14 0,-1-1 0,-14-13 0,3 3 0,-47-30 0,2 3 0,58 36 0,-141-99 0,115 81 0,-51-49 0,-20-15 0,93 82 0,-1 0 0,0 1 0,-1 0 0,-18-5 0,21 8 0,0 0 0,0-1 0,1 0 0,0-1 0,0-1 0,-20-15 0,11 5 0,-38-24 0,-2-1 0,52 36 0,0 1 0,0 0 0,-1 1 0,1 0 0,-1 1 0,0 0 0,-18-4 0,21 6 0,-48-20 0,8 4 0,40 14 0,0 1 0,0-1 0,1 0 0,-1 0 0,1-1 0,0 0 0,0-1 0,-11-10 0,3 0 0,2 0 0,-19-27 0,18 15 0,12 23 0,0 1 0,0 0 0,0-1 0,0 1 0,-1 0 0,0 1 0,0-1 0,0 0 0,-5-4 0,-7-4 0,1-1 0,0 0 0,-18-24 0,27 31 0,0 1 0,-1 0 0,0 0 0,0 0 0,-13-7 0,10 7 0,1-1 0,0 1 0,-8-9 0,-7-10 0,12 11 0,-2 0 0,-15-12 0,24 22 0,0 0 0,0 0 0,0 1 0,-1-1 0,1 1 0,-1 0 0,0 0 0,1 1 0,-1 0 0,0-1 0,0 1 0,-5 0 0,3 0 0,0 0 0,1 0 0,-1-1 0,0 0 0,-9-4 0,10 3 0,-2 0 0,1 1 0,0 0 0,-14-2 0,18 4 0,-1-1 0,0 1 0,0-1 0,1 0 0,-1 0 0,0-1 0,1 1 0,0-1 0,-1 1 0,1-1 0,0 0 0,0-1 0,0 1 0,0 0 0,0-1 0,0 0 0,1 1 0,-5-7 0,-6-6 0,-24-21 0,24 24 0,-11-15 0,20 22 0,0-1 0,-1 2 0,1-1 0,-1 0 0,0 1 0,-9-6 0,4 4 0,-44-24 0,48 28 0,1 0 0,0 0 0,-1 0 0,1 0 0,-1 1 0,1 0 0,-1 0 0,-7 0 0,12 1 0,0 1 0,1-1 0,-1 0 0,0 1 0,0-1 0,1 0 0,-1 1 0,0-1 0,1 1 0,-1-1 0,0 1 0,1-1 0,-1 1 0,1-1 0,-1 1 0,1 0 0,-1-1 0,1 1 0,-1 0 0,1 0 0,0-1 0,-1 1 0,1 0 0,0 0 0,0-1 0,-1 1 0,1 0 0,0 0 0,0 1 0,-1 29 0,1-26 0,3 267 0,1-280 0,3-9 0,5-20 0,-1 1 0,-2-1 0,5-50 0,-12 73 0,0 0 0,8-24 0,-6 24 0,0 0 0,2-21 0,-6-31 0,0 1 0,0 64 0,1 0 0,-1 0 0,0-1 0,0 1 0,0 0 0,1 0 0,-1 0 0,1 0 0,-1-1 0,1 1 0,-1 0 0,1 0 0,1-2 0,-1 3 0,-1-1 0,0 1 0,1 0 0,-1-1 0,1 1 0,-1 0 0,1 0 0,0-1 0,-1 1 0,1 0 0,-1 0 0,1 0 0,-1 0 0,1 0 0,0-1 0,-1 1 0,1 0 0,-1 0 0,1 0 0,1 1 0,-1-1 0,1 1 0,0 0 0,-1-1 0,1 1 0,0 0 0,-1 0 0,1 0 0,-1 0 0,1 0 0,-1 1 0,0-1 0,0 0 0,1 1 0,-1-1 0,0 1 0,1 2 0,0-1 0,-1 0 0,0 0 0,1 0 0,-1-1 0,1 1 0,0-1 0,0 1 0,0-1 0,0 0 0,0 1 0,0-1 0,1 0 0,-1-1 0,1 1 0,-1 0 0,1-1 0,0 1 0,0-1 0,5 2 0,12 4 0,-8-2 0,-1-1 0,0-1 0,1 0 0,0-1 0,21 2 0,-14-3-120,2 0-191,0-1 0,1 0-1,24-5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07:08:50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1696 24575,'5'-6'0,"0"0"0,-1 0 0,0 0 0,0-1 0,4-9 0,1-1 0,14-24 0,1 1 0,3 1 0,60-69 0,-67 87 0,1 1 0,1 1 0,1 1 0,0 1 0,35-19 0,-40 26 0,-2-1 0,27-22 0,13-10 0,-21 20 0,-1-2 0,40-39 0,-35 31 0,-25 22 0,1-2 0,14-15 0,-24 21 0,0 1 0,1 1 0,-1-1 0,1 1 0,1 0 0,-1 1 0,1-1 0,-1 1 0,1 0 0,0 1 0,1 0 0,-1 0 0,1 1 0,7-2 0,-2 0 0,-1 1 0,0-2 0,0 1 0,0-2 0,15-8 0,54-40 0,-28 17 0,-43 30 0,0 0 0,0 0 0,-1-1 0,-1 0 0,1 0 0,10-15 0,-15 18 0,1 0 0,-1 0 0,1 1 0,0-1 0,0 1 0,0 0 0,11-6 0,46-19 0,-5 3 0,12-10 0,-60 32 0,-1 0 0,1 1 0,16-5 0,18-7 0,-33 10 0,1 1 0,0 1 0,14-3 0,23-8 0,-33 7 0,1-1 0,13-9 0,13-8 0,-3 9 0,0 1 0,53-13 0,-87 26 0,0-1 0,0 1 0,0-1 0,0 1 0,-1-1 0,1-1 0,4-4 0,-4 4 0,1 0 0,-1 0 0,0 0 0,11-4 0,-6 5 0,-1 0 0,1 1 0,0 0 0,0 1 0,0 0 0,14 1 0,-10 0 0,0-1 0,16-3 0,-25 3 0,0 0 0,-1-1 0,1 1 0,-1-1 0,0 0 0,1 0 0,-1-1 0,0 1 0,0-1 0,5-4 0,-7 4 0,1 0 0,-1 0 0,0-1 0,0 1 0,0-1 0,0 1 0,0-1 0,-1 0 0,0 1 0,2-9 0,0-2 0,2-23 0,-5 32 0,-1 0 0,1 1 0,0-1 0,-1 1 0,0-1 0,0 1 0,-1-1 0,1 1 0,-1 0 0,0 0 0,0 0 0,0 0 0,-1 0 0,1 0 0,-1 0 0,0 1 0,-6-6 0,3 3 0,0 1 0,0 0 0,0 1 0,-1-1 0,1 1 0,-1 0 0,0 1 0,-1 0 0,-11-4 0,4 3 0,-15-4 0,-37-15 0,61 21 0,-1 1 0,1-1 0,0 1 0,-1 0 0,0 1 0,1-1 0,-8 2 0,9-1 0,0 0 0,0 0 0,0 0 0,0-1 0,0 1 0,0-1 0,0 0 0,0-1 0,1 1 0,-1-1 0,-8-4 0,12 6 0,0-1 0,0 0 0,0 1 0,0-1 0,1 0 0,-1 0 0,0 1 0,0-1 0,1 0 0,-1 0 0,0 0 0,1 0 0,-1 0 0,0-2 0,1 3 0,0 0 0,0-1 0,0 1 0,0-1 0,0 1 0,0 0 0,0-1 0,0 1 0,0 0 0,0-1 0,0 1 0,1-1 0,-1 1 0,0 0 0,0-1 0,0 1 0,1 0 0,-1-1 0,0 1 0,0 0 0,1 0 0,-1-1 0,0 1 0,0 0 0,1 0 0,-1-1 0,1 1 0,0-1 0,1 0 0,0 1 0,0-1 0,-1 0 0,1 1 0,0 0 0,0-1 0,0 1 0,0 0 0,0 0 0,-1 0 0,1 0 0,0 0 0,0 1 0,2 0 0,3 1 0,0 1 0,-1 0 0,1 0 0,-1 1 0,0 0 0,11 8 0,-10-6 0,0-1 0,0 0 0,0-1 0,12 6 0,-4-5 0,32 6 0,-34-9 0,0 1 0,0 1 0,20 8 0,-26-9 0,0 2 0,0-1 0,-1 1 0,1 0 0,6 8 0,29 32 0,-39-41 0,-1-2 0,0 1 0,-1 0 0,1 0 0,-1-1 0,0 1 0,1 0 0,-2 1 0,1-1 0,0 0 0,0 0 0,-1 0 0,1 4 0,-2 43 0,0-29 0,1-3 0,0-6 0,0-1 0,-1 1 0,-4 21 0,4-29 0,0-1 0,-1 1 0,1-1 0,-1 0 0,1 1 0,-1-1 0,0 0 0,0 0 0,-1 0 0,1-1 0,0 1 0,-1 0 0,0-1 0,1 0 0,-1 1 0,-6 2 0,3-1-124,1 1 0,-1 0 0,1 0 0,0 0 0,1 1 0,-1-1-1,1 1 1,0 0 0,0 1 0,-5 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07:08:58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3063 24575,'0'-6'0,"1"1"0,0-1 0,0 1 0,0 0 0,1-1 0,0 1 0,0 0 0,0 0 0,1 0 0,0 0 0,-1 1 0,2-1 0,-1 1 0,8-8 0,5-4 0,1 0 0,23-16 0,-24 20 0,-8 6 0,0-1 0,0 1 0,0 0 0,1 1 0,0 0 0,0 1 0,1 0 0,-1 0 0,1 1 0,17-4 0,71-7 0,-59 8 0,-24 3 0,28-2 0,5 7 0,-30-1 0,-1-1 0,0 0 0,26-5 0,-35 3 0,1-1 0,0 0 0,-1-1 0,16-9 0,-14 7 0,1 1 0,12-5 0,12-7 0,-28 13 0,1 1 0,0-1 0,12-3 0,-12 5 0,0 0 0,-1 0 0,0-1 0,1 0 0,-1 0 0,0-1 0,0 0 0,-1 0 0,1 0 0,-1-1 0,8-8 0,-5 6 0,-1 0 0,17-10 0,-15 11 0,-1 0 0,15-14 0,-8 3 0,13-12 0,-26 27 0,0 0 0,0 0 0,0 1 0,0-1 0,0 1 0,0 0 0,0 0 0,0 0 0,0 0 0,5-1 0,30-1 0,-21 2 0,-1-1 0,1-1 0,20-5 0,-25 5 0,0 0 0,0 2 0,20-2 0,-15 2 0,-10-1 0,-1 1 0,1-1 0,0-1 0,-1 1 0,0-1 0,0 0 0,0-1 0,0 1 0,8-8 0,19-9 0,0 4 0,-17 9 0,25-16 0,-37 20 0,0-1 0,0 0 0,-1 0 0,1 0 0,-1-1 0,0 1 0,0-1 0,3-8 0,6-7 0,2-2 0,-3 6 0,-1 1 0,-1-2 0,13-30 0,-3 5 0,-14 34 0,-1 0 0,0-1 0,-1 1 0,0-1 0,0 0 0,2-9 0,-5 11 0,1 1 0,1-1 0,-1 0 0,1 1 0,0 0 0,1-1 0,-1 1 0,1 0 0,6-8 0,-2 1 0,9-20 0,-11 22 0,0 1 0,1 0 0,12-19 0,-13 23 0,-1-1 0,0 0 0,6-13 0,-7 14 0,-1 0 0,1 1 0,0-1 0,1 1 0,-1 0 0,1 0 0,6-6 0,-2 4 0,-1 0 0,0 0 0,0 0 0,-1-1 0,0 0 0,0 0 0,0 0 0,-1-1 0,5-13 0,-5 7 0,-1 1 0,-1-1 0,3-22 0,-3 16 0,4-77 0,-1 16 0,-1-70 0,-5 133 0,0 15 0,1-1 0,0 1 0,-1-1 0,1 1 0,1 0 0,-1 0 0,1-1 0,0 1 0,-1 0 0,2 0 0,4-6 0,9-19 0,-14 19 0,1 0 0,-1 0 0,-1-1 0,1 1 0,-2-1 0,0 1 0,0-1 0,-2-11 0,0-12 0,2 8 0,-1-2 0,4-32 0,-2 51 0,0 0 0,1-1 0,0 2 0,1-1 0,0 0 0,1 0 0,6-12 0,-7 15 0,0-1 0,-1 0 0,1 0 0,-1 0 0,-1-1 0,0 1 0,1-9 0,2-10 0,-1 4 0,1-29 0,-4 35 0,1 0 0,1 1 0,0-1 0,5-16 0,-2 18 0,-1-1 0,-1 1 0,0-1 0,0-24 0,-2 32 0,0 0 0,0 0 0,1 1 0,0-1 0,0 1 0,3-8 0,-2 7 0,0-1 0,0 0 0,2-15 0,1-20 0,-2 20 0,1-39 0,-6-259 0,1 321 0,0 0 0,0 0 0,0 0 0,0 0 0,0 0 0,0 0 0,0 0 0,0 0 0,0 1 0,0-1 0,0 0 0,0 0 0,0 0 0,0 0 0,0 0 0,0 0 0,0 0 0,0 0 0,0 0 0,0 0 0,0 0 0,0 0 0,0 0 0,-1 0 0,1 0 0,0 0 0,0 0 0,0 0 0,0 0 0,0 0 0,0 0 0,0 0 0,0 0 0,0 0 0,0 0 0,0 0 0,0 0 0,0 0 0,0 0 0,0 0 0,0 0 0,0 0 0,0 0 0,-1 0 0,1 0 0,0 0 0,0 0 0,0-1 0,0 1 0,0 0 0,0 0 0,0 0 0,0 0 0,0 0 0,0 0 0,0 0 0,0 0 0,0 0 0,0 0 0,0 0 0,0 0 0,-5 8 0,-6 10 0,3 0 0,1 1 0,0 0 0,1 1 0,-3 24 0,7-38 0,0 0 0,-1 0 0,1 0 0,-1 0 0,0-1 0,-1 1 0,1-1 0,-1 0 0,0 0 0,-1 0 0,-6 6 0,-4 6 0,10-12 0,-1 0 0,0 0 0,-9 7 0,14-11 0,-1 0 0,1 0 0,-1 1 0,0-1 0,1-1 0,-1 1 0,0 0 0,0 0 0,0-1 0,0 1 0,0-1 0,1 1 0,-1-1 0,0 0 0,0 0 0,0 0 0,0 0 0,-3 0 0,5-1 0,0 1 0,-1 0 0,1 0 0,0-1 0,-1 1 0,1-1 0,0 1 0,-1 0 0,1-1 0,0 1 0,0-1 0,-1 1 0,1 0 0,0-1 0,0 1 0,0-1 0,0 1 0,-1-1 0,1 1 0,0-1 0,0 1 0,0-1 0,0 1 0,0-1 0,0 1 0,0-1 0,1 1 0,-1-1 0,0 1 0,0-1 0,0 1 0,0-1 0,1 1 0,-1 0 0,0-1 0,0 1 0,1-1 0,-1 1 0,1-1 0,13-16 0,-10 15 0,0-1 0,0 1 0,0 0 0,0 0 0,1 1 0,-1-1 0,1 1 0,8-1 0,-11 1 0,0 1 0,0 0 0,1-1 0,-1 1 0,0 0 0,0 0 0,1 1 0,-1-1 0,0 0 0,0 1 0,1-1 0,-1 1 0,0 0 0,0 0 0,0 0 0,0 0 0,0 0 0,0 0 0,3 3 0,0 3 0,0 0 0,0 0 0,-1 1 0,4 7 0,-5-7 0,1-1 0,0 0 0,0 0 0,1-1 0,6 8 0,-9-11 0,0-1 0,0 1 0,0 0 0,0 0 0,0 0 0,-1 1 0,1-1 0,-1 0 0,0 1 0,0-1 0,0 0 0,0 1 0,-1-1 0,0 1 0,1 6 0,-1-4 0,1 0 0,-1 1 0,4 8 0,-3-13 0,-1 0 0,1 0 0,0 0 0,0-1 0,0 1 0,0 0 0,0-1 0,0 1 0,0-1 0,1 1 0,-1-1 0,0 0 0,1 0 0,-1 1 0,1-1 0,0 0 0,-1 0 0,4 1 0,1 0 0,0 0 0,0-1 0,0 1 0,8-1 0,5 2 0,-17-2 0,0-1 0,0 1 0,-1-1 0,1 0 0,0 0 0,0 0 0,0 0 0,0 0 0,0 0 0,0-1 0,0 1 0,0 0 0,2-2 0,-3 1 0,0 1 0,0-1 0,0 0 0,0 0 0,-1 0 0,1 0 0,0 0 0,0 0 0,0 0 0,-1 0 0,1 0 0,-1 0 0,1 0 0,-1-1 0,1 1 0,-1 0 0,0 0 0,1-1 0,-1 1 0,0 0 0,0-2 0,2-37 0,-2-1 0,-2 0 0,-10-63 0,9 92 0,0 1 0,0-1 0,-9-19 0,0 2 0,11 23 0,-2 1 0,1 0 0,-1 0 0,0 1 0,0-1 0,0 0 0,-7-6 0,9 9-170,-1 0-1,1 0 0,0 0 1,0 0-1,0 0 0,0 0 1,-2-5-1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8:41:28.0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1713 433 24575,'0'301'0,"-1"-292"0,0 1 0,0-1 0,-1 0 0,-1 0 0,0 0 0,0 0 0,-5 8 0,4-7 0,0-1 0,1 1 0,0 0 0,0 0 0,-2 20 0,3-14 0,-1-1 0,0 1 0,-1-1 0,-1 0 0,0 0 0,-16 28 0,3-2 0,7-20 0,0 0 0,-2-1 0,-20 26 0,12-18 0,6-9 0,10-12 0,0-1 0,0 1 0,0-1 0,1 1 0,-5 12 0,-2 7 0,-4 11 0,3 3 0,7-27 0,1 0 0,0 1 0,-2 19 0,4-17 0,-1 0 0,-9 27 0,-1 2 0,8-29 0,0-1 0,-12 26 0,-4 8 0,6-1 0,8-25 0,0 0 0,-2 0 0,-1 0 0,0-1 0,-22 32 0,19-36 0,-2-1 0,0-1 0,-1 0 0,-19 15 0,13-13 0,5-3 0,-27 17 0,37-27 0,-1-1 0,1-1 0,-1 1 0,0-1 0,1 0 0,-1-1 0,-13 2 0,-60 4 0,26-4 0,25-2 0,-52 0 0,69-3 0,1-1 0,-1 0 0,1 0 0,0-1 0,0-1 0,0 0 0,-12-5 0,-46-30 0,-89-65 0,84 54 0,46 29 0,0-2 0,1 0 0,-28-32 0,44 42 0,1 0 0,1-1 0,0-1 0,0 0 0,1 0 0,1-1 0,-10-27 0,4 5 0,2-1 0,1 0 0,2-1 0,-4-48 0,-12-110 0,17 145 0,-1-68 0,8-54 0,1 122 0,0 49 0,1-1 0,-1 0 0,1 1 0,0-1 0,0 0 0,0 1 0,1 0 0,3-8 0,1 1 0,0 1 0,9-11 0,-10 15 0,107-149 0,-17 25 0,-81 111 0,-7 8 0,1 1 0,0 0 0,0 1 0,1 0 0,0 0 0,18-13 0,18-10 0,54-50 0,-66 51 0,2 2 0,69-43 0,-88 63 0,0 1 0,0 0 0,1 1 0,0 1 0,0 0 0,0 2 0,1 0 0,0 0 0,0 2 0,0 0 0,20 1 0,383 6 0,-310-5 0,-101 0 0,1 0 0,-1 1 0,1 1 0,-1-1 0,0 2 0,14 3 0,-19-3 0,0-1 0,1 0 0,-1 1 0,-1 0 0,1 0 0,0 1 0,-1-1 0,0 1 0,0 0 0,0 0 0,0 1 0,0-1 0,3 8 0,-1-3 0,-2 1 0,1 0 0,-1 0 0,-1 0 0,0 0 0,0 1 0,-1 0 0,1 16 0,-1 12 0,-4 42 0,0-17 0,2-54-117,-1-7 43,1 0 1,0-1-1,0 1 1,0 0 0,0-1-1,0 1 1,0 0-1,1-1 1,-1 1 0,1 0-1,0-1 1,0 1 0,0-1-1,0 0 1,0 1-1,4 4 1,4 0-6753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9/5/2024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60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3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016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453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086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718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208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915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89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018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05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52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10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639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501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527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028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643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571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842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86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36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461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10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272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286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018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655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828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746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94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56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44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86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53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42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4.xml"/><Relationship Id="rId7" Type="http://schemas.openxmlformats.org/officeDocument/2006/relationships/image" Target="../media/image40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7.xml"/><Relationship Id="rId7" Type="http://schemas.openxmlformats.org/officeDocument/2006/relationships/image" Target="../media/image4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3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3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3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3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8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8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8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8.png"/><Relationship Id="rId5" Type="http://schemas.openxmlformats.org/officeDocument/2006/relationships/image" Target="../media/image53.png"/><Relationship Id="rId4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8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8.png"/><Relationship Id="rId5" Type="http://schemas.openxmlformats.org/officeDocument/2006/relationships/image" Target="../media/image55.png"/><Relationship Id="rId4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8.png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4.png"/><Relationship Id="rId17" Type="http://schemas.openxmlformats.org/officeDocument/2006/relationships/image" Target="../media/image10.png"/><Relationship Id="rId2" Type="http://schemas.openxmlformats.org/officeDocument/2006/relationships/tags" Target="../tags/tag6.xml"/><Relationship Id="rId16" Type="http://schemas.openxmlformats.org/officeDocument/2006/relationships/image" Target="../media/image9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8.png"/><Relationship Id="rId5" Type="http://schemas.openxmlformats.org/officeDocument/2006/relationships/tags" Target="../tags/tag9.xm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8.png"/><Relationship Id="rId5" Type="http://schemas.openxmlformats.org/officeDocument/2006/relationships/image" Target="../media/image57.png"/><Relationship Id="rId4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8.png"/><Relationship Id="rId5" Type="http://schemas.openxmlformats.org/officeDocument/2006/relationships/image" Target="../media/image57.png"/><Relationship Id="rId4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4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0.png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4.png"/><Relationship Id="rId3" Type="http://schemas.openxmlformats.org/officeDocument/2006/relationships/tags" Target="../tags/tag70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4.png"/><Relationship Id="rId3" Type="http://schemas.openxmlformats.org/officeDocument/2006/relationships/tags" Target="../tags/tag7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0.png"/><Relationship Id="rId2" Type="http://schemas.openxmlformats.org/officeDocument/2006/relationships/tags" Target="../tags/tag72.xml"/><Relationship Id="rId16" Type="http://schemas.openxmlformats.org/officeDocument/2006/relationships/image" Target="../media/image67.png"/><Relationship Id="rId1" Type="http://schemas.openxmlformats.org/officeDocument/2006/relationships/tags" Target="../tags/tag71.x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15" Type="http://schemas.openxmlformats.org/officeDocument/2006/relationships/customXml" Target="../ink/ink7.xml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4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0.png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openxmlformats.org/officeDocument/2006/relationships/tags" Target="../tags/tag14.xml"/><Relationship Id="rId21" Type="http://schemas.openxmlformats.org/officeDocument/2006/relationships/customXml" Target="../ink/ink3.xml"/><Relationship Id="rId7" Type="http://schemas.openxmlformats.org/officeDocument/2006/relationships/tags" Target="../tags/tag18.xml"/><Relationship Id="rId12" Type="http://schemas.openxmlformats.org/officeDocument/2006/relationships/image" Target="../media/image4.png"/><Relationship Id="rId17" Type="http://schemas.openxmlformats.org/officeDocument/2006/relationships/customXml" Target="../ink/ink1.xml"/><Relationship Id="rId2" Type="http://schemas.openxmlformats.org/officeDocument/2006/relationships/tags" Target="../tags/tag13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8.png"/><Relationship Id="rId5" Type="http://schemas.openxmlformats.org/officeDocument/2006/relationships/tags" Target="../tags/tag16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10" Type="http://schemas.openxmlformats.org/officeDocument/2006/relationships/image" Target="../media/image3.png"/><Relationship Id="rId19" Type="http://schemas.openxmlformats.org/officeDocument/2006/relationships/customXml" Target="../ink/ink2.xml"/><Relationship Id="rId4" Type="http://schemas.openxmlformats.org/officeDocument/2006/relationships/tags" Target="../tags/tag15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3" Type="http://schemas.openxmlformats.org/officeDocument/2006/relationships/tags" Target="../tags/tag78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image" Target="../media/image70.pn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image" Target="../media/image72.png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image" Target="../media/image71.png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image" Target="../media/image70.png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image" Target="../media/image69.png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26" Type="http://schemas.openxmlformats.org/officeDocument/2006/relationships/image" Target="../media/image72.png"/><Relationship Id="rId3" Type="http://schemas.openxmlformats.org/officeDocument/2006/relationships/tags" Target="../tags/tag119.xml"/><Relationship Id="rId21" Type="http://schemas.openxmlformats.org/officeDocument/2006/relationships/tags" Target="../tags/tag137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image" Target="../media/image71.png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tags" Target="../tags/tag136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image" Target="../media/image70.png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image" Target="../media/image69.png"/><Relationship Id="rId10" Type="http://schemas.openxmlformats.org/officeDocument/2006/relationships/tags" Target="../tags/tag126.xml"/><Relationship Id="rId19" Type="http://schemas.openxmlformats.org/officeDocument/2006/relationships/tags" Target="../tags/tag135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slideLayout" Target="../slideLayouts/slideLayout6.xml"/><Relationship Id="rId27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openxmlformats.org/officeDocument/2006/relationships/tags" Target="../tags/tag21.xml"/><Relationship Id="rId21" Type="http://schemas.openxmlformats.org/officeDocument/2006/relationships/customXml" Target="../ink/ink6.xml"/><Relationship Id="rId7" Type="http://schemas.openxmlformats.org/officeDocument/2006/relationships/tags" Target="../tags/tag25.xml"/><Relationship Id="rId12" Type="http://schemas.openxmlformats.org/officeDocument/2006/relationships/image" Target="../media/image4.png"/><Relationship Id="rId17" Type="http://schemas.openxmlformats.org/officeDocument/2006/relationships/customXml" Target="../ink/ink4.xml"/><Relationship Id="rId2" Type="http://schemas.openxmlformats.org/officeDocument/2006/relationships/tags" Target="../tags/tag20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5" Type="http://schemas.openxmlformats.org/officeDocument/2006/relationships/tags" Target="../tags/tag23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10" Type="http://schemas.openxmlformats.org/officeDocument/2006/relationships/image" Target="../media/image3.png"/><Relationship Id="rId19" Type="http://schemas.openxmlformats.org/officeDocument/2006/relationships/customXml" Target="../ink/ink5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098531" cy="187435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12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Network flows, Max flow, Min-cut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Problem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How large can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in terms of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capacities</a:t>
                </a:r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024A47F-2E36-557A-0982-311700E1049C}"/>
              </a:ext>
            </a:extLst>
          </p:cNvPr>
          <p:cNvSpPr/>
          <p:nvPr/>
        </p:nvSpPr>
        <p:spPr>
          <a:xfrm>
            <a:off x="585626" y="1764510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29">
            <a:extLst>
              <a:ext uri="{FF2B5EF4-FFF2-40B4-BE49-F238E27FC236}">
                <a16:creationId xmlns:a16="http://schemas.microsoft.com/office/drawing/2014/main" id="{23F9B109-B140-D65A-5419-EE79752811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6203" y="287842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8" name="Oval 1030 1">
            <a:extLst>
              <a:ext uri="{FF2B5EF4-FFF2-40B4-BE49-F238E27FC236}">
                <a16:creationId xmlns:a16="http://schemas.microsoft.com/office/drawing/2014/main" id="{F47D1716-A6FF-DA0B-9FD7-E9E121D4F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6765" y="2652997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9" name="Oval 1031 1">
            <a:extLst>
              <a:ext uri="{FF2B5EF4-FFF2-40B4-BE49-F238E27FC236}">
                <a16:creationId xmlns:a16="http://schemas.microsoft.com/office/drawing/2014/main" id="{6009777A-4D43-7124-D40F-60F924960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0078" y="191957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0" name="Oval 1032 1">
            <a:extLst>
              <a:ext uri="{FF2B5EF4-FFF2-40B4-BE49-F238E27FC236}">
                <a16:creationId xmlns:a16="http://schemas.microsoft.com/office/drawing/2014/main" id="{5AE03F48-EFFF-FA03-0F56-4E26E5164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865" y="357216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2" name="Oval 1033">
            <a:extLst>
              <a:ext uri="{FF2B5EF4-FFF2-40B4-BE49-F238E27FC236}">
                <a16:creationId xmlns:a16="http://schemas.microsoft.com/office/drawing/2014/main" id="{09091222-F046-216E-1E00-E06E2515A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228" y="2449797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3" name="Oval 1034">
            <a:extLst>
              <a:ext uri="{FF2B5EF4-FFF2-40B4-BE49-F238E27FC236}">
                <a16:creationId xmlns:a16="http://schemas.microsoft.com/office/drawing/2014/main" id="{05EE8E2A-6013-E533-D1D2-1211E750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1553" y="356104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6" name="Text Box 1035">
            <a:extLst>
              <a:ext uri="{FF2B5EF4-FFF2-40B4-BE49-F238E27FC236}">
                <a16:creationId xmlns:a16="http://schemas.microsoft.com/office/drawing/2014/main" id="{C3EF0662-0E21-CD03-5022-8E18E269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390" y="26307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7" name="Text Box 1036">
            <a:extLst>
              <a:ext uri="{FF2B5EF4-FFF2-40B4-BE49-F238E27FC236}">
                <a16:creationId xmlns:a16="http://schemas.microsoft.com/office/drawing/2014/main" id="{E407649B-E38C-2A38-A1B8-F251ED0B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90" y="306416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8" name="Text Box 1037 1">
            <a:extLst>
              <a:ext uri="{FF2B5EF4-FFF2-40B4-BE49-F238E27FC236}">
                <a16:creationId xmlns:a16="http://schemas.microsoft.com/office/drawing/2014/main" id="{467C01B2-AFCF-A1EC-BFF6-2796490F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765" y="2354547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9" name="Text Box 1038 1">
            <a:extLst>
              <a:ext uri="{FF2B5EF4-FFF2-40B4-BE49-F238E27FC236}">
                <a16:creationId xmlns:a16="http://schemas.microsoft.com/office/drawing/2014/main" id="{965104E8-9702-19B2-F59F-0C460B4B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15" y="1935447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0" name="Text Box 1039">
            <a:extLst>
              <a:ext uri="{FF2B5EF4-FFF2-40B4-BE49-F238E27FC236}">
                <a16:creationId xmlns:a16="http://schemas.microsoft.com/office/drawing/2014/main" id="{767B597B-BAD1-D42E-277A-173CF3D5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240" y="2484722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1" name="Text Box 1040 1">
            <a:extLst>
              <a:ext uri="{FF2B5EF4-FFF2-40B4-BE49-F238E27FC236}">
                <a16:creationId xmlns:a16="http://schemas.microsoft.com/office/drawing/2014/main" id="{21B6749C-ED55-8A76-154C-01A3EBD1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415" y="21481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2" name="Text Box 1041">
            <a:extLst>
              <a:ext uri="{FF2B5EF4-FFF2-40B4-BE49-F238E27FC236}">
                <a16:creationId xmlns:a16="http://schemas.microsoft.com/office/drawing/2014/main" id="{FC1E905C-914C-9A11-B998-85D03BA4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990" y="306416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3" name="Text Box 1042">
            <a:extLst>
              <a:ext uri="{FF2B5EF4-FFF2-40B4-BE49-F238E27FC236}">
                <a16:creationId xmlns:a16="http://schemas.microsoft.com/office/drawing/2014/main" id="{6B5EB527-120D-05D6-28EE-B9D4CE06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065" y="31387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4" name="Text Box 1043 1">
            <a:extLst>
              <a:ext uri="{FF2B5EF4-FFF2-40B4-BE49-F238E27FC236}">
                <a16:creationId xmlns:a16="http://schemas.microsoft.com/office/drawing/2014/main" id="{420CB221-7D7B-83CA-5972-C06D24602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15" y="324831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4">
            <a:extLst>
              <a:ext uri="{FF2B5EF4-FFF2-40B4-BE49-F238E27FC236}">
                <a16:creationId xmlns:a16="http://schemas.microsoft.com/office/drawing/2014/main" id="{180F251D-3026-978D-2935-B6EC87C2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565" y="3695985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6" name="AutoShape 1045 1">
            <a:extLst>
              <a:ext uri="{FF2B5EF4-FFF2-40B4-BE49-F238E27FC236}">
                <a16:creationId xmlns:a16="http://schemas.microsoft.com/office/drawing/2014/main" id="{1DBC8DFB-2668-7051-60E5-85DCF0D1FDC2}"/>
              </a:ext>
            </a:extLst>
          </p:cNvPr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1159503" y="2241835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1046 1">
            <a:extLst>
              <a:ext uri="{FF2B5EF4-FFF2-40B4-BE49-F238E27FC236}">
                <a16:creationId xmlns:a16="http://schemas.microsoft.com/office/drawing/2014/main" id="{5B4B8EA5-03CF-FFB9-EC9C-30A98B32E8CD}"/>
              </a:ext>
            </a:extLst>
          </p:cNvPr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1159503" y="2984785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047 1">
            <a:extLst>
              <a:ext uri="{FF2B5EF4-FFF2-40B4-BE49-F238E27FC236}">
                <a16:creationId xmlns:a16="http://schemas.microsoft.com/office/drawing/2014/main" id="{57CDFC17-8098-DFDE-152F-E7B15EBF848E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2262815" y="2241835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8 1">
            <a:extLst>
              <a:ext uri="{FF2B5EF4-FFF2-40B4-BE49-F238E27FC236}">
                <a16:creationId xmlns:a16="http://schemas.microsoft.com/office/drawing/2014/main" id="{0EDF4E39-98AF-86A7-EFC3-EB03AFF6C481}"/>
              </a:ext>
            </a:extLst>
          </p:cNvPr>
          <p:cNvCxnSpPr>
            <a:cxnSpLocks noChangeShapeType="1"/>
            <a:stCxn id="9" idx="6"/>
            <a:endCxn id="12" idx="1"/>
          </p:cNvCxnSpPr>
          <p:nvPr/>
        </p:nvCxnSpPr>
        <p:spPr bwMode="auto">
          <a:xfrm>
            <a:off x="2324728" y="2102135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9">
            <a:extLst>
              <a:ext uri="{FF2B5EF4-FFF2-40B4-BE49-F238E27FC236}">
                <a16:creationId xmlns:a16="http://schemas.microsoft.com/office/drawing/2014/main" id="{73BF4730-B477-9E53-44F6-C593CDD59C69}"/>
              </a:ext>
            </a:extLst>
          </p:cNvPr>
          <p:cNvCxnSpPr>
            <a:cxnSpLocks noChangeShapeType="1"/>
            <a:stCxn id="7" idx="7"/>
            <a:endCxn id="12" idx="2"/>
          </p:cNvCxnSpPr>
          <p:nvPr/>
        </p:nvCxnSpPr>
        <p:spPr bwMode="auto">
          <a:xfrm flipV="1">
            <a:off x="3009211" y="2633154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50">
            <a:extLst>
              <a:ext uri="{FF2B5EF4-FFF2-40B4-BE49-F238E27FC236}">
                <a16:creationId xmlns:a16="http://schemas.microsoft.com/office/drawing/2014/main" id="{F3DCA92A-3B05-EA04-08B7-C65BD2EE4F2C}"/>
              </a:ext>
            </a:extLst>
          </p:cNvPr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3009211" y="3191431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51">
            <a:extLst>
              <a:ext uri="{FF2B5EF4-FFF2-40B4-BE49-F238E27FC236}">
                <a16:creationId xmlns:a16="http://schemas.microsoft.com/office/drawing/2014/main" id="{DCC1E6AF-8C46-B02D-1028-673650ABF55D}"/>
              </a:ext>
            </a:extLst>
          </p:cNvPr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3774909" y="2762806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2">
            <a:extLst>
              <a:ext uri="{FF2B5EF4-FFF2-40B4-BE49-F238E27FC236}">
                <a16:creationId xmlns:a16="http://schemas.microsoft.com/office/drawing/2014/main" id="{5EB65A13-861B-1CB5-F257-7EDF75DED961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 flipV="1">
            <a:off x="2148515" y="3743610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3">
            <a:extLst>
              <a:ext uri="{FF2B5EF4-FFF2-40B4-BE49-F238E27FC236}">
                <a16:creationId xmlns:a16="http://schemas.microsoft.com/office/drawing/2014/main" id="{5D1C583C-9EFE-51AF-DF07-94D29835C4D5}"/>
              </a:ext>
            </a:extLst>
          </p:cNvPr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2086874" y="3191431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4 1">
            <a:extLst>
              <a:ext uri="{FF2B5EF4-FFF2-40B4-BE49-F238E27FC236}">
                <a16:creationId xmlns:a16="http://schemas.microsoft.com/office/drawing/2014/main" id="{B56A8DB9-B023-14C2-5B51-4C08372671D6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1230940" y="2835560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258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Problem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 1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How large can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in terms of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capacities</a:t>
                </a:r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2 1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024A47F-2E36-557A-0982-311700E1049C}"/>
              </a:ext>
            </a:extLst>
          </p:cNvPr>
          <p:cNvSpPr/>
          <p:nvPr/>
        </p:nvSpPr>
        <p:spPr>
          <a:xfrm>
            <a:off x="585626" y="1764510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29">
            <a:extLst>
              <a:ext uri="{FF2B5EF4-FFF2-40B4-BE49-F238E27FC236}">
                <a16:creationId xmlns:a16="http://schemas.microsoft.com/office/drawing/2014/main" id="{23F9B109-B140-D65A-5419-EE79752811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6203" y="287842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8" name="Oval 1030 1">
            <a:extLst>
              <a:ext uri="{FF2B5EF4-FFF2-40B4-BE49-F238E27FC236}">
                <a16:creationId xmlns:a16="http://schemas.microsoft.com/office/drawing/2014/main" id="{F47D1716-A6FF-DA0B-9FD7-E9E121D4F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6765" y="2652997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9" name="Oval 1031 1">
            <a:extLst>
              <a:ext uri="{FF2B5EF4-FFF2-40B4-BE49-F238E27FC236}">
                <a16:creationId xmlns:a16="http://schemas.microsoft.com/office/drawing/2014/main" id="{6009777A-4D43-7124-D40F-60F924960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0078" y="191957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0" name="Oval 1032 1">
            <a:extLst>
              <a:ext uri="{FF2B5EF4-FFF2-40B4-BE49-F238E27FC236}">
                <a16:creationId xmlns:a16="http://schemas.microsoft.com/office/drawing/2014/main" id="{5AE03F48-EFFF-FA03-0F56-4E26E5164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865" y="357216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2" name="Oval 1033">
            <a:extLst>
              <a:ext uri="{FF2B5EF4-FFF2-40B4-BE49-F238E27FC236}">
                <a16:creationId xmlns:a16="http://schemas.microsoft.com/office/drawing/2014/main" id="{09091222-F046-216E-1E00-E06E2515A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228" y="2449797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3" name="Oval 1034">
            <a:extLst>
              <a:ext uri="{FF2B5EF4-FFF2-40B4-BE49-F238E27FC236}">
                <a16:creationId xmlns:a16="http://schemas.microsoft.com/office/drawing/2014/main" id="{05EE8E2A-6013-E533-D1D2-1211E750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1553" y="356104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6" name="Text Box 1035">
            <a:extLst>
              <a:ext uri="{FF2B5EF4-FFF2-40B4-BE49-F238E27FC236}">
                <a16:creationId xmlns:a16="http://schemas.microsoft.com/office/drawing/2014/main" id="{C3EF0662-0E21-CD03-5022-8E18E269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390" y="26307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7" name="Text Box 1036">
            <a:extLst>
              <a:ext uri="{FF2B5EF4-FFF2-40B4-BE49-F238E27FC236}">
                <a16:creationId xmlns:a16="http://schemas.microsoft.com/office/drawing/2014/main" id="{E407649B-E38C-2A38-A1B8-F251ED0B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90" y="306416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8" name="Text Box 1037 1">
            <a:extLst>
              <a:ext uri="{FF2B5EF4-FFF2-40B4-BE49-F238E27FC236}">
                <a16:creationId xmlns:a16="http://schemas.microsoft.com/office/drawing/2014/main" id="{467C01B2-AFCF-A1EC-BFF6-2796490F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765" y="2354547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9" name="Text Box 1038 1">
            <a:extLst>
              <a:ext uri="{FF2B5EF4-FFF2-40B4-BE49-F238E27FC236}">
                <a16:creationId xmlns:a16="http://schemas.microsoft.com/office/drawing/2014/main" id="{965104E8-9702-19B2-F59F-0C460B4B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15" y="1935447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0" name="Text Box 1039">
            <a:extLst>
              <a:ext uri="{FF2B5EF4-FFF2-40B4-BE49-F238E27FC236}">
                <a16:creationId xmlns:a16="http://schemas.microsoft.com/office/drawing/2014/main" id="{767B597B-BAD1-D42E-277A-173CF3D5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240" y="2484722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1" name="Text Box 1040 1">
            <a:extLst>
              <a:ext uri="{FF2B5EF4-FFF2-40B4-BE49-F238E27FC236}">
                <a16:creationId xmlns:a16="http://schemas.microsoft.com/office/drawing/2014/main" id="{21B6749C-ED55-8A76-154C-01A3EBD1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415" y="21481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2" name="Text Box 1041">
            <a:extLst>
              <a:ext uri="{FF2B5EF4-FFF2-40B4-BE49-F238E27FC236}">
                <a16:creationId xmlns:a16="http://schemas.microsoft.com/office/drawing/2014/main" id="{FC1E905C-914C-9A11-B998-85D03BA4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990" y="306416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3" name="Text Box 1042">
            <a:extLst>
              <a:ext uri="{FF2B5EF4-FFF2-40B4-BE49-F238E27FC236}">
                <a16:creationId xmlns:a16="http://schemas.microsoft.com/office/drawing/2014/main" id="{6B5EB527-120D-05D6-28EE-B9D4CE06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065" y="31387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4" name="Text Box 1043 1">
            <a:extLst>
              <a:ext uri="{FF2B5EF4-FFF2-40B4-BE49-F238E27FC236}">
                <a16:creationId xmlns:a16="http://schemas.microsoft.com/office/drawing/2014/main" id="{420CB221-7D7B-83CA-5972-C06D24602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15" y="324831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4">
            <a:extLst>
              <a:ext uri="{FF2B5EF4-FFF2-40B4-BE49-F238E27FC236}">
                <a16:creationId xmlns:a16="http://schemas.microsoft.com/office/drawing/2014/main" id="{180F251D-3026-978D-2935-B6EC87C2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565" y="3695985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6" name="AutoShape 1045 1">
            <a:extLst>
              <a:ext uri="{FF2B5EF4-FFF2-40B4-BE49-F238E27FC236}">
                <a16:creationId xmlns:a16="http://schemas.microsoft.com/office/drawing/2014/main" id="{1DBC8DFB-2668-7051-60E5-85DCF0D1FDC2}"/>
              </a:ext>
            </a:extLst>
          </p:cNvPr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1159503" y="2241835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1046 1">
            <a:extLst>
              <a:ext uri="{FF2B5EF4-FFF2-40B4-BE49-F238E27FC236}">
                <a16:creationId xmlns:a16="http://schemas.microsoft.com/office/drawing/2014/main" id="{5B4B8EA5-03CF-FFB9-EC9C-30A98B32E8CD}"/>
              </a:ext>
            </a:extLst>
          </p:cNvPr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1159503" y="2984785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047 1">
            <a:extLst>
              <a:ext uri="{FF2B5EF4-FFF2-40B4-BE49-F238E27FC236}">
                <a16:creationId xmlns:a16="http://schemas.microsoft.com/office/drawing/2014/main" id="{57CDFC17-8098-DFDE-152F-E7B15EBF848E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2262815" y="2241835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8 1">
            <a:extLst>
              <a:ext uri="{FF2B5EF4-FFF2-40B4-BE49-F238E27FC236}">
                <a16:creationId xmlns:a16="http://schemas.microsoft.com/office/drawing/2014/main" id="{0EDF4E39-98AF-86A7-EFC3-EB03AFF6C481}"/>
              </a:ext>
            </a:extLst>
          </p:cNvPr>
          <p:cNvCxnSpPr>
            <a:cxnSpLocks noChangeShapeType="1"/>
            <a:stCxn id="9" idx="6"/>
            <a:endCxn id="12" idx="1"/>
          </p:cNvCxnSpPr>
          <p:nvPr/>
        </p:nvCxnSpPr>
        <p:spPr bwMode="auto">
          <a:xfrm>
            <a:off x="2324728" y="2102135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9">
            <a:extLst>
              <a:ext uri="{FF2B5EF4-FFF2-40B4-BE49-F238E27FC236}">
                <a16:creationId xmlns:a16="http://schemas.microsoft.com/office/drawing/2014/main" id="{73BF4730-B477-9E53-44F6-C593CDD59C69}"/>
              </a:ext>
            </a:extLst>
          </p:cNvPr>
          <p:cNvCxnSpPr>
            <a:cxnSpLocks noChangeShapeType="1"/>
            <a:stCxn id="7" idx="7"/>
            <a:endCxn id="12" idx="2"/>
          </p:cNvCxnSpPr>
          <p:nvPr/>
        </p:nvCxnSpPr>
        <p:spPr bwMode="auto">
          <a:xfrm flipV="1">
            <a:off x="3009211" y="2633154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50">
            <a:extLst>
              <a:ext uri="{FF2B5EF4-FFF2-40B4-BE49-F238E27FC236}">
                <a16:creationId xmlns:a16="http://schemas.microsoft.com/office/drawing/2014/main" id="{F3DCA92A-3B05-EA04-08B7-C65BD2EE4F2C}"/>
              </a:ext>
            </a:extLst>
          </p:cNvPr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3009211" y="3191431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51">
            <a:extLst>
              <a:ext uri="{FF2B5EF4-FFF2-40B4-BE49-F238E27FC236}">
                <a16:creationId xmlns:a16="http://schemas.microsoft.com/office/drawing/2014/main" id="{DCC1E6AF-8C46-B02D-1028-673650ABF55D}"/>
              </a:ext>
            </a:extLst>
          </p:cNvPr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3774909" y="2762806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2">
            <a:extLst>
              <a:ext uri="{FF2B5EF4-FFF2-40B4-BE49-F238E27FC236}">
                <a16:creationId xmlns:a16="http://schemas.microsoft.com/office/drawing/2014/main" id="{5EB65A13-861B-1CB5-F257-7EDF75DED961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 flipV="1">
            <a:off x="2148515" y="3743610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3">
            <a:extLst>
              <a:ext uri="{FF2B5EF4-FFF2-40B4-BE49-F238E27FC236}">
                <a16:creationId xmlns:a16="http://schemas.microsoft.com/office/drawing/2014/main" id="{5D1C583C-9EFE-51AF-DF07-94D29835C4D5}"/>
              </a:ext>
            </a:extLst>
          </p:cNvPr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2086874" y="3191431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4 1">
            <a:extLst>
              <a:ext uri="{FF2B5EF4-FFF2-40B4-BE49-F238E27FC236}">
                <a16:creationId xmlns:a16="http://schemas.microsoft.com/office/drawing/2014/main" id="{B56A8DB9-B023-14C2-5B51-4C08372671D6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1230940" y="2835560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Content Placeholder 2 2">
            <a:extLst>
              <a:ext uri="{FF2B5EF4-FFF2-40B4-BE49-F238E27FC236}">
                <a16:creationId xmlns:a16="http://schemas.microsoft.com/office/drawing/2014/main" id="{CF58282B-1F11-EDE0-3FAD-FB1214D4D7DC}"/>
              </a:ext>
            </a:extLst>
          </p:cNvPr>
          <p:cNvSpPr txBox="1">
            <a:spLocks/>
          </p:cNvSpPr>
          <p:nvPr/>
        </p:nvSpPr>
        <p:spPr>
          <a:xfrm>
            <a:off x="301940" y="4191556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Answer</a:t>
            </a: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A3A82"/>
                </a:solidFill>
              </a:rPr>
              <a:t>Focusing on </a:t>
            </a:r>
            <a:r>
              <a:rPr lang="en-US" sz="2400" dirty="0">
                <a:solidFill>
                  <a:srgbClr val="FF0000"/>
                </a:solidFill>
              </a:rPr>
              <a:t>Cut 1</a:t>
            </a:r>
            <a:r>
              <a:rPr lang="en-US" sz="2400" dirty="0">
                <a:solidFill>
                  <a:srgbClr val="3A3A82"/>
                </a:solidFill>
              </a:rPr>
              <a:t>, it should be </a:t>
            </a:r>
            <a:r>
              <a:rPr lang="en-US" sz="2400" b="1" dirty="0">
                <a:solidFill>
                  <a:srgbClr val="FF0000"/>
                </a:solidFill>
              </a:rPr>
              <a:t>at most </a:t>
            </a:r>
            <a:r>
              <a:rPr lang="en-US" sz="2400" dirty="0">
                <a:solidFill>
                  <a:srgbClr val="3A3A82"/>
                </a:solidFill>
              </a:rPr>
              <a:t>6+3+5=</a:t>
            </a:r>
            <a:r>
              <a:rPr lang="en-US" sz="2400" b="1" dirty="0">
                <a:solidFill>
                  <a:srgbClr val="FF0000"/>
                </a:solidFill>
              </a:rPr>
              <a:t>14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</p:txBody>
      </p:sp>
      <p:sp>
        <p:nvSpPr>
          <p:cNvPr id="3" name="Oval 1032 2 1 1">
            <a:extLst>
              <a:ext uri="{FF2B5EF4-FFF2-40B4-BE49-F238E27FC236}">
                <a16:creationId xmlns:a16="http://schemas.microsoft.com/office/drawing/2014/main" id="{224A4786-681E-543F-3673-943A7BC00C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2228" y="2245638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v</a:t>
            </a:r>
          </a:p>
        </p:txBody>
      </p:sp>
      <p:cxnSp>
        <p:nvCxnSpPr>
          <p:cNvPr id="5" name="AutoShape 1046 2">
            <a:extLst>
              <a:ext uri="{FF2B5EF4-FFF2-40B4-BE49-F238E27FC236}">
                <a16:creationId xmlns:a16="http://schemas.microsoft.com/office/drawing/2014/main" id="{C5FF3FF7-11E5-6334-2B2C-4B09F1F23DA2}"/>
              </a:ext>
            </a:extLst>
          </p:cNvPr>
          <p:cNvCxnSpPr>
            <a:cxnSpLocks noChangeShapeType="1"/>
            <a:endCxn id="3" idx="2"/>
          </p:cNvCxnSpPr>
          <p:nvPr/>
        </p:nvCxnSpPr>
        <p:spPr bwMode="auto">
          <a:xfrm>
            <a:off x="6406400" y="2571587"/>
            <a:ext cx="1175828" cy="81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 Box 1043 2 1">
            <a:extLst>
              <a:ext uri="{FF2B5EF4-FFF2-40B4-BE49-F238E27FC236}">
                <a16:creationId xmlns:a16="http://schemas.microsoft.com/office/drawing/2014/main" id="{50FB2CFE-0ACA-25AE-D2B6-2D7EE04D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30" y="2105479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6</a:t>
            </a:r>
          </a:p>
        </p:txBody>
      </p:sp>
      <p:sp>
        <p:nvSpPr>
          <p:cNvPr id="36" name="Oval 1032 2 2">
            <a:extLst>
              <a:ext uri="{FF2B5EF4-FFF2-40B4-BE49-F238E27FC236}">
                <a16:creationId xmlns:a16="http://schemas.microsoft.com/office/drawing/2014/main" id="{1C8679D7-2E1F-68B9-F057-5FAB19DC7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38116" y="2233003"/>
            <a:ext cx="668284" cy="66828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s</a:t>
            </a:r>
          </a:p>
        </p:txBody>
      </p:sp>
      <p:cxnSp>
        <p:nvCxnSpPr>
          <p:cNvPr id="37" name="AutoShape 1054 2">
            <a:extLst>
              <a:ext uri="{FF2B5EF4-FFF2-40B4-BE49-F238E27FC236}">
                <a16:creationId xmlns:a16="http://schemas.microsoft.com/office/drawing/2014/main" id="{A561C969-46CB-7196-01C3-ECFEB381ED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3051" y="2794815"/>
            <a:ext cx="1076088" cy="799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Oval 1032 2 1 2">
            <a:extLst>
              <a:ext uri="{FF2B5EF4-FFF2-40B4-BE49-F238E27FC236}">
                <a16:creationId xmlns:a16="http://schemas.microsoft.com/office/drawing/2014/main" id="{86D83B61-41A4-F7DD-390A-95865FF62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41592" y="3371815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w</a:t>
            </a:r>
          </a:p>
        </p:txBody>
      </p:sp>
      <p:sp>
        <p:nvSpPr>
          <p:cNvPr id="39" name="Oval 1032 2 1 3">
            <a:extLst>
              <a:ext uri="{FF2B5EF4-FFF2-40B4-BE49-F238E27FC236}">
                <a16:creationId xmlns:a16="http://schemas.microsoft.com/office/drawing/2014/main" id="{517CF4F5-AA29-5782-AB74-BBA29B148B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8909" y="3517889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u</a:t>
            </a:r>
          </a:p>
        </p:txBody>
      </p:sp>
      <p:cxnSp>
        <p:nvCxnSpPr>
          <p:cNvPr id="40" name="AutoShape 1054 3">
            <a:extLst>
              <a:ext uri="{FF2B5EF4-FFF2-40B4-BE49-F238E27FC236}">
                <a16:creationId xmlns:a16="http://schemas.microsoft.com/office/drawing/2014/main" id="{1C9905CC-DF49-DB73-D24D-85B58E7A2E30}"/>
              </a:ext>
            </a:extLst>
          </p:cNvPr>
          <p:cNvCxnSpPr>
            <a:cxnSpLocks noChangeShapeType="1"/>
            <a:stCxn id="36" idx="4"/>
            <a:endCxn id="39" idx="0"/>
          </p:cNvCxnSpPr>
          <p:nvPr/>
        </p:nvCxnSpPr>
        <p:spPr bwMode="auto">
          <a:xfrm>
            <a:off x="6072258" y="2901285"/>
            <a:ext cx="230793" cy="6166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 Box 1043 2 2">
            <a:extLst>
              <a:ext uri="{FF2B5EF4-FFF2-40B4-BE49-F238E27FC236}">
                <a16:creationId xmlns:a16="http://schemas.microsoft.com/office/drawing/2014/main" id="{5010A822-D7A0-A807-4869-7077B8F08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522" y="269488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charset="0"/>
              </a:rPr>
              <a:t>3</a:t>
            </a:r>
          </a:p>
        </p:txBody>
      </p:sp>
      <p:sp>
        <p:nvSpPr>
          <p:cNvPr id="42" name="Text Box 1043 2 3">
            <a:extLst>
              <a:ext uri="{FF2B5EF4-FFF2-40B4-BE49-F238E27FC236}">
                <a16:creationId xmlns:a16="http://schemas.microsoft.com/office/drawing/2014/main" id="{399596AC-5B90-AA41-96FB-15AE91E3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195" y="294431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2400" dirty="0">
                <a:latin typeface="Times New Roman" charset="0"/>
              </a:rPr>
              <a:t>5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CE85709-5FC4-AE70-B371-F814B382F4AC}"/>
              </a:ext>
            </a:extLst>
          </p:cNvPr>
          <p:cNvSpPr/>
          <p:nvPr/>
        </p:nvSpPr>
        <p:spPr>
          <a:xfrm rot="4420452">
            <a:off x="4240531" y="1136436"/>
            <a:ext cx="2490632" cy="2272215"/>
          </a:xfrm>
          <a:prstGeom prst="arc">
            <a:avLst/>
          </a:prstGeom>
          <a:ln w="79375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\documentclass{article}&#10;\usepackage{amsmath}&#10;\pagestyle{empty}&#10;\usepackage{xcolor}&#10;\begin{document}&#10;&#10;\textcolor{red}{Cut $1$}&#10;&#10;&#10;\end{document}" title="IguanaTex Bitmap Display">
            <a:extLst>
              <a:ext uri="{FF2B5EF4-FFF2-40B4-BE49-F238E27FC236}">
                <a16:creationId xmlns:a16="http://schemas.microsoft.com/office/drawing/2014/main" id="{2619EC85-C690-60F1-F809-484283906B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64047" y="1703362"/>
            <a:ext cx="598857" cy="18438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838710-96BC-5ED5-6E74-198CD7F920C7}"/>
              </a:ext>
            </a:extLst>
          </p:cNvPr>
          <p:cNvCxnSpPr>
            <a:cxnSpLocks/>
          </p:cNvCxnSpPr>
          <p:nvPr/>
        </p:nvCxnSpPr>
        <p:spPr>
          <a:xfrm flipH="1">
            <a:off x="1596914" y="1935447"/>
            <a:ext cx="98545" cy="1750642"/>
          </a:xfrm>
          <a:prstGeom prst="line">
            <a:avLst/>
          </a:prstGeom>
          <a:ln w="53975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\documentclass{article}&#10;\usepackage{amsmath}&#10;\pagestyle{empty}&#10;\usepackage{xcolor}&#10;\begin{document}&#10;&#10;\textcolor{red}{Cut $1$}&#10;&#10;&#10;\end{document}" title="IguanaTex Bitmap Display">
            <a:extLst>
              <a:ext uri="{FF2B5EF4-FFF2-40B4-BE49-F238E27FC236}">
                <a16:creationId xmlns:a16="http://schemas.microsoft.com/office/drawing/2014/main" id="{2237F1AB-FDFA-5FF4-04DD-3AA9B9417B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89186" y="1679343"/>
            <a:ext cx="598857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Problem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 1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How large can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in terms of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capacities</a:t>
                </a:r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2 1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024A47F-2E36-557A-0982-311700E1049C}"/>
              </a:ext>
            </a:extLst>
          </p:cNvPr>
          <p:cNvSpPr/>
          <p:nvPr/>
        </p:nvSpPr>
        <p:spPr>
          <a:xfrm>
            <a:off x="585626" y="1764510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29">
            <a:extLst>
              <a:ext uri="{FF2B5EF4-FFF2-40B4-BE49-F238E27FC236}">
                <a16:creationId xmlns:a16="http://schemas.microsoft.com/office/drawing/2014/main" id="{23F9B109-B140-D65A-5419-EE79752811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6203" y="287842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8" name="Oval 1030 1">
            <a:extLst>
              <a:ext uri="{FF2B5EF4-FFF2-40B4-BE49-F238E27FC236}">
                <a16:creationId xmlns:a16="http://schemas.microsoft.com/office/drawing/2014/main" id="{F47D1716-A6FF-DA0B-9FD7-E9E121D4F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6765" y="2652997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9" name="Oval 1031 1">
            <a:extLst>
              <a:ext uri="{FF2B5EF4-FFF2-40B4-BE49-F238E27FC236}">
                <a16:creationId xmlns:a16="http://schemas.microsoft.com/office/drawing/2014/main" id="{6009777A-4D43-7124-D40F-60F924960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0078" y="191957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0" name="Oval 1032 1">
            <a:extLst>
              <a:ext uri="{FF2B5EF4-FFF2-40B4-BE49-F238E27FC236}">
                <a16:creationId xmlns:a16="http://schemas.microsoft.com/office/drawing/2014/main" id="{5AE03F48-EFFF-FA03-0F56-4E26E5164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865" y="357216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2" name="Oval 1033">
            <a:extLst>
              <a:ext uri="{FF2B5EF4-FFF2-40B4-BE49-F238E27FC236}">
                <a16:creationId xmlns:a16="http://schemas.microsoft.com/office/drawing/2014/main" id="{09091222-F046-216E-1E00-E06E2515A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228" y="2449797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3" name="Oval 1034">
            <a:extLst>
              <a:ext uri="{FF2B5EF4-FFF2-40B4-BE49-F238E27FC236}">
                <a16:creationId xmlns:a16="http://schemas.microsoft.com/office/drawing/2014/main" id="{05EE8E2A-6013-E533-D1D2-1211E750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1553" y="356104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6" name="Text Box 1035">
            <a:extLst>
              <a:ext uri="{FF2B5EF4-FFF2-40B4-BE49-F238E27FC236}">
                <a16:creationId xmlns:a16="http://schemas.microsoft.com/office/drawing/2014/main" id="{C3EF0662-0E21-CD03-5022-8E18E269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390" y="26307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7" name="Text Box 1036">
            <a:extLst>
              <a:ext uri="{FF2B5EF4-FFF2-40B4-BE49-F238E27FC236}">
                <a16:creationId xmlns:a16="http://schemas.microsoft.com/office/drawing/2014/main" id="{E407649B-E38C-2A38-A1B8-F251ED0B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90" y="306416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8" name="Text Box 1037 1">
            <a:extLst>
              <a:ext uri="{FF2B5EF4-FFF2-40B4-BE49-F238E27FC236}">
                <a16:creationId xmlns:a16="http://schemas.microsoft.com/office/drawing/2014/main" id="{467C01B2-AFCF-A1EC-BFF6-2796490F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765" y="2354547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9" name="Text Box 1038 1">
            <a:extLst>
              <a:ext uri="{FF2B5EF4-FFF2-40B4-BE49-F238E27FC236}">
                <a16:creationId xmlns:a16="http://schemas.microsoft.com/office/drawing/2014/main" id="{965104E8-9702-19B2-F59F-0C460B4B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15" y="1935447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0" name="Text Box 1039">
            <a:extLst>
              <a:ext uri="{FF2B5EF4-FFF2-40B4-BE49-F238E27FC236}">
                <a16:creationId xmlns:a16="http://schemas.microsoft.com/office/drawing/2014/main" id="{767B597B-BAD1-D42E-277A-173CF3D5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240" y="2484722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1" name="Text Box 1040 1">
            <a:extLst>
              <a:ext uri="{FF2B5EF4-FFF2-40B4-BE49-F238E27FC236}">
                <a16:creationId xmlns:a16="http://schemas.microsoft.com/office/drawing/2014/main" id="{21B6749C-ED55-8A76-154C-01A3EBD1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415" y="21481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2" name="Text Box 1041">
            <a:extLst>
              <a:ext uri="{FF2B5EF4-FFF2-40B4-BE49-F238E27FC236}">
                <a16:creationId xmlns:a16="http://schemas.microsoft.com/office/drawing/2014/main" id="{FC1E905C-914C-9A11-B998-85D03BA4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990" y="306416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3" name="Text Box 1042">
            <a:extLst>
              <a:ext uri="{FF2B5EF4-FFF2-40B4-BE49-F238E27FC236}">
                <a16:creationId xmlns:a16="http://schemas.microsoft.com/office/drawing/2014/main" id="{6B5EB527-120D-05D6-28EE-B9D4CE06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065" y="31387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4" name="Text Box 1043 1">
            <a:extLst>
              <a:ext uri="{FF2B5EF4-FFF2-40B4-BE49-F238E27FC236}">
                <a16:creationId xmlns:a16="http://schemas.microsoft.com/office/drawing/2014/main" id="{420CB221-7D7B-83CA-5972-C06D24602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15" y="324831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4">
            <a:extLst>
              <a:ext uri="{FF2B5EF4-FFF2-40B4-BE49-F238E27FC236}">
                <a16:creationId xmlns:a16="http://schemas.microsoft.com/office/drawing/2014/main" id="{180F251D-3026-978D-2935-B6EC87C2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565" y="3695985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6" name="AutoShape 1045 1">
            <a:extLst>
              <a:ext uri="{FF2B5EF4-FFF2-40B4-BE49-F238E27FC236}">
                <a16:creationId xmlns:a16="http://schemas.microsoft.com/office/drawing/2014/main" id="{1DBC8DFB-2668-7051-60E5-85DCF0D1FDC2}"/>
              </a:ext>
            </a:extLst>
          </p:cNvPr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1159503" y="2241835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1046 1">
            <a:extLst>
              <a:ext uri="{FF2B5EF4-FFF2-40B4-BE49-F238E27FC236}">
                <a16:creationId xmlns:a16="http://schemas.microsoft.com/office/drawing/2014/main" id="{5B4B8EA5-03CF-FFB9-EC9C-30A98B32E8CD}"/>
              </a:ext>
            </a:extLst>
          </p:cNvPr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1159503" y="2984785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047 1">
            <a:extLst>
              <a:ext uri="{FF2B5EF4-FFF2-40B4-BE49-F238E27FC236}">
                <a16:creationId xmlns:a16="http://schemas.microsoft.com/office/drawing/2014/main" id="{57CDFC17-8098-DFDE-152F-E7B15EBF848E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2262815" y="2241835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8 1">
            <a:extLst>
              <a:ext uri="{FF2B5EF4-FFF2-40B4-BE49-F238E27FC236}">
                <a16:creationId xmlns:a16="http://schemas.microsoft.com/office/drawing/2014/main" id="{0EDF4E39-98AF-86A7-EFC3-EB03AFF6C481}"/>
              </a:ext>
            </a:extLst>
          </p:cNvPr>
          <p:cNvCxnSpPr>
            <a:cxnSpLocks noChangeShapeType="1"/>
            <a:stCxn id="9" idx="6"/>
            <a:endCxn id="12" idx="1"/>
          </p:cNvCxnSpPr>
          <p:nvPr/>
        </p:nvCxnSpPr>
        <p:spPr bwMode="auto">
          <a:xfrm>
            <a:off x="2324728" y="2102135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9">
            <a:extLst>
              <a:ext uri="{FF2B5EF4-FFF2-40B4-BE49-F238E27FC236}">
                <a16:creationId xmlns:a16="http://schemas.microsoft.com/office/drawing/2014/main" id="{73BF4730-B477-9E53-44F6-C593CDD59C69}"/>
              </a:ext>
            </a:extLst>
          </p:cNvPr>
          <p:cNvCxnSpPr>
            <a:cxnSpLocks noChangeShapeType="1"/>
            <a:stCxn id="7" idx="7"/>
            <a:endCxn id="12" idx="2"/>
          </p:cNvCxnSpPr>
          <p:nvPr/>
        </p:nvCxnSpPr>
        <p:spPr bwMode="auto">
          <a:xfrm flipV="1">
            <a:off x="3009211" y="2633154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50">
            <a:extLst>
              <a:ext uri="{FF2B5EF4-FFF2-40B4-BE49-F238E27FC236}">
                <a16:creationId xmlns:a16="http://schemas.microsoft.com/office/drawing/2014/main" id="{F3DCA92A-3B05-EA04-08B7-C65BD2EE4F2C}"/>
              </a:ext>
            </a:extLst>
          </p:cNvPr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3009211" y="3191431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51">
            <a:extLst>
              <a:ext uri="{FF2B5EF4-FFF2-40B4-BE49-F238E27FC236}">
                <a16:creationId xmlns:a16="http://schemas.microsoft.com/office/drawing/2014/main" id="{DCC1E6AF-8C46-B02D-1028-673650ABF55D}"/>
              </a:ext>
            </a:extLst>
          </p:cNvPr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3774909" y="2762806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2">
            <a:extLst>
              <a:ext uri="{FF2B5EF4-FFF2-40B4-BE49-F238E27FC236}">
                <a16:creationId xmlns:a16="http://schemas.microsoft.com/office/drawing/2014/main" id="{5EB65A13-861B-1CB5-F257-7EDF75DED961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 flipV="1">
            <a:off x="2148515" y="3743610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3">
            <a:extLst>
              <a:ext uri="{FF2B5EF4-FFF2-40B4-BE49-F238E27FC236}">
                <a16:creationId xmlns:a16="http://schemas.microsoft.com/office/drawing/2014/main" id="{5D1C583C-9EFE-51AF-DF07-94D29835C4D5}"/>
              </a:ext>
            </a:extLst>
          </p:cNvPr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2086874" y="3191431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4 1">
            <a:extLst>
              <a:ext uri="{FF2B5EF4-FFF2-40B4-BE49-F238E27FC236}">
                <a16:creationId xmlns:a16="http://schemas.microsoft.com/office/drawing/2014/main" id="{B56A8DB9-B023-14C2-5B51-4C08372671D6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1230940" y="2835560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Content Placeholder 2 2">
            <a:extLst>
              <a:ext uri="{FF2B5EF4-FFF2-40B4-BE49-F238E27FC236}">
                <a16:creationId xmlns:a16="http://schemas.microsoft.com/office/drawing/2014/main" id="{7CC87270-F15B-BA80-679B-84A2FD60D9E3}"/>
              </a:ext>
            </a:extLst>
          </p:cNvPr>
          <p:cNvSpPr txBox="1">
            <a:spLocks/>
          </p:cNvSpPr>
          <p:nvPr/>
        </p:nvSpPr>
        <p:spPr>
          <a:xfrm>
            <a:off x="301940" y="4191556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Answer</a:t>
            </a: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A3A82"/>
                </a:solidFill>
              </a:rPr>
              <a:t>Focusing on </a:t>
            </a:r>
            <a:r>
              <a:rPr lang="en-US" sz="2400" dirty="0">
                <a:solidFill>
                  <a:srgbClr val="FF0000"/>
                </a:solidFill>
              </a:rPr>
              <a:t>Cut 1</a:t>
            </a:r>
            <a:r>
              <a:rPr lang="en-US" sz="2400" dirty="0">
                <a:solidFill>
                  <a:srgbClr val="3A3A82"/>
                </a:solidFill>
              </a:rPr>
              <a:t>, it should be </a:t>
            </a:r>
            <a:r>
              <a:rPr lang="en-US" sz="2400" b="1" dirty="0">
                <a:solidFill>
                  <a:srgbClr val="FF0000"/>
                </a:solidFill>
              </a:rPr>
              <a:t>at most </a:t>
            </a:r>
            <a:r>
              <a:rPr lang="en-US" sz="2400" dirty="0">
                <a:solidFill>
                  <a:srgbClr val="3A3A82"/>
                </a:solidFill>
              </a:rPr>
              <a:t>6+3+5=</a:t>
            </a:r>
            <a:r>
              <a:rPr lang="en-US" sz="2400" b="1" dirty="0">
                <a:solidFill>
                  <a:srgbClr val="FF0000"/>
                </a:solidFill>
              </a:rPr>
              <a:t>14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n-US" sz="1000" dirty="0">
              <a:solidFill>
                <a:srgbClr val="3A3A8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A3A82"/>
                </a:solidFill>
              </a:rPr>
              <a:t>Focusing on </a:t>
            </a:r>
            <a:r>
              <a:rPr lang="en-US" sz="2400" dirty="0">
                <a:solidFill>
                  <a:srgbClr val="FF0000"/>
                </a:solidFill>
              </a:rPr>
              <a:t>Cut 2</a:t>
            </a:r>
            <a:r>
              <a:rPr lang="en-US" sz="2400" dirty="0">
                <a:solidFill>
                  <a:srgbClr val="3A3A82"/>
                </a:solidFill>
              </a:rPr>
              <a:t>, it should be </a:t>
            </a:r>
            <a:r>
              <a:rPr lang="en-US" sz="2400" b="1" dirty="0">
                <a:solidFill>
                  <a:srgbClr val="FF0000"/>
                </a:solidFill>
              </a:rPr>
              <a:t>at most </a:t>
            </a:r>
            <a:r>
              <a:rPr lang="en-US" sz="2400" dirty="0">
                <a:solidFill>
                  <a:srgbClr val="3A3A82"/>
                </a:solidFill>
              </a:rPr>
              <a:t>3+7+5=</a:t>
            </a:r>
            <a:r>
              <a:rPr lang="en-US" sz="2400" b="1" dirty="0">
                <a:solidFill>
                  <a:srgbClr val="FF0000"/>
                </a:solidFill>
              </a:rPr>
              <a:t>15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</p:txBody>
      </p:sp>
      <p:sp>
        <p:nvSpPr>
          <p:cNvPr id="43" name="Oval 1032 2 1 1">
            <a:extLst>
              <a:ext uri="{FF2B5EF4-FFF2-40B4-BE49-F238E27FC236}">
                <a16:creationId xmlns:a16="http://schemas.microsoft.com/office/drawing/2014/main" id="{B22C7AAA-403E-196D-3F06-42D6F047B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8666" y="2281598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v</a:t>
            </a:r>
          </a:p>
        </p:txBody>
      </p:sp>
      <p:cxnSp>
        <p:nvCxnSpPr>
          <p:cNvPr id="44" name="AutoShape 1046 2">
            <a:extLst>
              <a:ext uri="{FF2B5EF4-FFF2-40B4-BE49-F238E27FC236}">
                <a16:creationId xmlns:a16="http://schemas.microsoft.com/office/drawing/2014/main" id="{6FC1ACFD-853B-8C00-65D0-3354305960C4}"/>
              </a:ext>
            </a:extLst>
          </p:cNvPr>
          <p:cNvCxnSpPr>
            <a:cxnSpLocks noChangeShapeType="1"/>
            <a:stCxn id="43" idx="2"/>
            <a:endCxn id="46" idx="6"/>
          </p:cNvCxnSpPr>
          <p:nvPr/>
        </p:nvCxnSpPr>
        <p:spPr bwMode="auto">
          <a:xfrm flipH="1" flipV="1">
            <a:off x="6272838" y="2603104"/>
            <a:ext cx="1175828" cy="126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 Box 1043 2 1">
            <a:extLst>
              <a:ext uri="{FF2B5EF4-FFF2-40B4-BE49-F238E27FC236}">
                <a16:creationId xmlns:a16="http://schemas.microsoft.com/office/drawing/2014/main" id="{619B15C0-3854-12BC-B2A9-FD8EEC23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68" y="214143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2400" dirty="0">
                <a:latin typeface="Times New Roman" charset="0"/>
              </a:rPr>
              <a:t>3</a:t>
            </a:r>
          </a:p>
        </p:txBody>
      </p:sp>
      <p:sp>
        <p:nvSpPr>
          <p:cNvPr id="46" name="Oval 1032 2 2">
            <a:extLst>
              <a:ext uri="{FF2B5EF4-FFF2-40B4-BE49-F238E27FC236}">
                <a16:creationId xmlns:a16="http://schemas.microsoft.com/office/drawing/2014/main" id="{7596F8A4-5A11-FDCD-2023-D808818E11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4554" y="2268963"/>
            <a:ext cx="668284" cy="66828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t</a:t>
            </a:r>
          </a:p>
        </p:txBody>
      </p:sp>
      <p:cxnSp>
        <p:nvCxnSpPr>
          <p:cNvPr id="47" name="AutoShape 1054 2">
            <a:extLst>
              <a:ext uri="{FF2B5EF4-FFF2-40B4-BE49-F238E27FC236}">
                <a16:creationId xmlns:a16="http://schemas.microsoft.com/office/drawing/2014/main" id="{F10E601F-BDC0-A2B6-8116-AD2383B73D49}"/>
              </a:ext>
            </a:extLst>
          </p:cNvPr>
          <p:cNvCxnSpPr>
            <a:cxnSpLocks noChangeShapeType="1"/>
            <a:stCxn id="48" idx="1"/>
            <a:endCxn id="46" idx="5"/>
          </p:cNvCxnSpPr>
          <p:nvPr/>
        </p:nvCxnSpPr>
        <p:spPr bwMode="auto">
          <a:xfrm flipH="1" flipV="1">
            <a:off x="6174970" y="2839377"/>
            <a:ext cx="1130928" cy="6662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Oval 1032 2 1 2">
            <a:extLst>
              <a:ext uri="{FF2B5EF4-FFF2-40B4-BE49-F238E27FC236}">
                <a16:creationId xmlns:a16="http://schemas.microsoft.com/office/drawing/2014/main" id="{DC367184-FFF7-ABEE-8450-155CF44FEF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8030" y="3407775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w</a:t>
            </a:r>
          </a:p>
        </p:txBody>
      </p:sp>
      <p:sp>
        <p:nvSpPr>
          <p:cNvPr id="49" name="Oval 1032 2 1 3">
            <a:extLst>
              <a:ext uri="{FF2B5EF4-FFF2-40B4-BE49-F238E27FC236}">
                <a16:creationId xmlns:a16="http://schemas.microsoft.com/office/drawing/2014/main" id="{D23ADFFA-011B-BB43-B199-BA6C5CA0B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5347" y="3553849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z</a:t>
            </a:r>
          </a:p>
        </p:txBody>
      </p:sp>
      <p:cxnSp>
        <p:nvCxnSpPr>
          <p:cNvPr id="50" name="AutoShape 1054 3">
            <a:extLst>
              <a:ext uri="{FF2B5EF4-FFF2-40B4-BE49-F238E27FC236}">
                <a16:creationId xmlns:a16="http://schemas.microsoft.com/office/drawing/2014/main" id="{523661C8-2CB1-6115-BA10-D2BB8BB56199}"/>
              </a:ext>
            </a:extLst>
          </p:cNvPr>
          <p:cNvCxnSpPr>
            <a:cxnSpLocks noChangeShapeType="1"/>
            <a:stCxn id="49" idx="0"/>
            <a:endCxn id="46" idx="4"/>
          </p:cNvCxnSpPr>
          <p:nvPr/>
        </p:nvCxnSpPr>
        <p:spPr bwMode="auto">
          <a:xfrm flipH="1" flipV="1">
            <a:off x="5938696" y="2937245"/>
            <a:ext cx="230793" cy="6166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 Box 1043 2 2">
            <a:extLst>
              <a:ext uri="{FF2B5EF4-FFF2-40B4-BE49-F238E27FC236}">
                <a16:creationId xmlns:a16="http://schemas.microsoft.com/office/drawing/2014/main" id="{8299E722-E64C-03EC-EF4D-0CC3B07EE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628" y="2741026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charset="0"/>
              </a:rPr>
              <a:t>7</a:t>
            </a:r>
          </a:p>
        </p:txBody>
      </p:sp>
      <p:sp>
        <p:nvSpPr>
          <p:cNvPr id="52" name="Text Box 1043 2 3">
            <a:extLst>
              <a:ext uri="{FF2B5EF4-FFF2-40B4-BE49-F238E27FC236}">
                <a16:creationId xmlns:a16="http://schemas.microsoft.com/office/drawing/2014/main" id="{78C92E84-C2B2-03CC-2769-68483D88A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732" y="3012589"/>
            <a:ext cx="5693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  </a:t>
            </a:r>
            <a:r>
              <a:rPr lang="en-US" sz="2400" dirty="0">
                <a:latin typeface="Times New Roman" charset="0"/>
              </a:rPr>
              <a:t>5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D653D344-C592-B3AD-2134-5DBFF3991E4E}"/>
              </a:ext>
            </a:extLst>
          </p:cNvPr>
          <p:cNvSpPr/>
          <p:nvPr/>
        </p:nvSpPr>
        <p:spPr>
          <a:xfrm rot="4420452">
            <a:off x="4225250" y="1182336"/>
            <a:ext cx="2490632" cy="2272215"/>
          </a:xfrm>
          <a:prstGeom prst="arc">
            <a:avLst/>
          </a:prstGeom>
          <a:ln w="79375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E9DB8-3667-B9A1-D393-D8FF5F135F91}"/>
              </a:ext>
            </a:extLst>
          </p:cNvPr>
          <p:cNvCxnSpPr>
            <a:cxnSpLocks/>
          </p:cNvCxnSpPr>
          <p:nvPr/>
        </p:nvCxnSpPr>
        <p:spPr>
          <a:xfrm>
            <a:off x="3544803" y="1907319"/>
            <a:ext cx="511270" cy="1565682"/>
          </a:xfrm>
          <a:prstGeom prst="line">
            <a:avLst/>
          </a:prstGeom>
          <a:ln w="53975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\documentclass{article}&#10;\usepackage{amsmath}&#10;\pagestyle{empty}&#10;\usepackage{xcolor}&#10;\begin{document}&#10;&#10;\textcolor{red}{Cut $2$}&#10;&#10;&#10;\end{document}" title="IguanaTex Bitmap Display">
            <a:extLst>
              <a:ext uri="{FF2B5EF4-FFF2-40B4-BE49-F238E27FC236}">
                <a16:creationId xmlns:a16="http://schemas.microsoft.com/office/drawing/2014/main" id="{D4924888-6119-7D61-CD1F-D4FC6DBEBC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81509" y="1677374"/>
            <a:ext cx="606476" cy="18438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begin{document}&#10;&#10;\textcolor{red}{Cut $2$}&#10;&#10;&#10;\end{document}" title="IguanaTex Bitmap Display">
            <a:extLst>
              <a:ext uri="{FF2B5EF4-FFF2-40B4-BE49-F238E27FC236}">
                <a16:creationId xmlns:a16="http://schemas.microsoft.com/office/drawing/2014/main" id="{3A705DBC-41EA-6900-E319-C603280A3F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7202" y="1670522"/>
            <a:ext cx="606476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4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Problem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246E2-00CE-128B-B299-3EA5D7A391EA}"/>
              </a:ext>
            </a:extLst>
          </p:cNvPr>
          <p:cNvSpPr/>
          <p:nvPr/>
        </p:nvSpPr>
        <p:spPr>
          <a:xfrm>
            <a:off x="2567213" y="194319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37">
            <a:extLst>
              <a:ext uri="{FF2B5EF4-FFF2-40B4-BE49-F238E27FC236}">
                <a16:creationId xmlns:a16="http://schemas.microsoft.com/office/drawing/2014/main" id="{3FFF6B77-19A5-4BAD-C08F-DEEFBDC74D6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675188" y="3057899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7" name="Oval 38">
            <a:extLst>
              <a:ext uri="{FF2B5EF4-FFF2-40B4-BE49-F238E27FC236}">
                <a16:creationId xmlns:a16="http://schemas.microsoft.com/office/drawing/2014/main" id="{B94D7DDE-D4F9-EEE4-D976-9BD218519C6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825750" y="2832474"/>
            <a:ext cx="366713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8" name="Oval 39">
            <a:extLst>
              <a:ext uri="{FF2B5EF4-FFF2-40B4-BE49-F238E27FC236}">
                <a16:creationId xmlns:a16="http://schemas.microsoft.com/office/drawing/2014/main" id="{A7EAEC96-11DD-878F-52E0-76A4EE12F34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929063" y="2099049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9" name="Oval 40">
            <a:extLst>
              <a:ext uri="{FF2B5EF4-FFF2-40B4-BE49-F238E27FC236}">
                <a16:creationId xmlns:a16="http://schemas.microsoft.com/office/drawing/2014/main" id="{8B930D9F-0802-89FD-C843-4468C113CBF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752850" y="375163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0" name="Oval 46">
            <a:extLst>
              <a:ext uri="{FF2B5EF4-FFF2-40B4-BE49-F238E27FC236}">
                <a16:creationId xmlns:a16="http://schemas.microsoft.com/office/drawing/2014/main" id="{342CFC06-34AE-4ABB-B197-9B72431C538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6018213" y="2629274"/>
            <a:ext cx="366712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2" name="Oval 50">
            <a:extLst>
              <a:ext uri="{FF2B5EF4-FFF2-40B4-BE49-F238E27FC236}">
                <a16:creationId xmlns:a16="http://schemas.microsoft.com/office/drawing/2014/main" id="{52640336-D281-A2B3-FAE8-29C025029E5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570538" y="3740524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73BE94C5-874B-4168-4B6D-653B04042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27880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6" name="Text Box 55">
            <a:extLst>
              <a:ext uri="{FF2B5EF4-FFF2-40B4-BE49-F238E27FC236}">
                <a16:creationId xmlns:a16="http://schemas.microsoft.com/office/drawing/2014/main" id="{F5B1AF62-A69F-4532-A316-EEB0D01CC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32436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7" name="Text Box 58">
            <a:extLst>
              <a:ext uri="{FF2B5EF4-FFF2-40B4-BE49-F238E27FC236}">
                <a16:creationId xmlns:a16="http://schemas.microsoft.com/office/drawing/2014/main" id="{869259BE-92BD-BFDB-A34E-BCF01787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48004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8" name="Text Box 60">
            <a:extLst>
              <a:ext uri="{FF2B5EF4-FFF2-40B4-BE49-F238E27FC236}">
                <a16:creationId xmlns:a16="http://schemas.microsoft.com/office/drawing/2014/main" id="{42805EE4-C2B2-329D-C363-FA7C38C8E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21149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9" name="Text Box 61">
            <a:extLst>
              <a:ext uri="{FF2B5EF4-FFF2-40B4-BE49-F238E27FC236}">
                <a16:creationId xmlns:a16="http://schemas.microsoft.com/office/drawing/2014/main" id="{AB16A1D8-E8C5-41D0-DB3A-15072CDD1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266419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0" name="Text Box 62">
            <a:extLst>
              <a:ext uri="{FF2B5EF4-FFF2-40B4-BE49-F238E27FC236}">
                <a16:creationId xmlns:a16="http://schemas.microsoft.com/office/drawing/2014/main" id="{C333E3E2-106B-AE99-DA1F-72AF0163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32764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21" name="Text Box 63">
            <a:extLst>
              <a:ext uri="{FF2B5EF4-FFF2-40B4-BE49-F238E27FC236}">
                <a16:creationId xmlns:a16="http://schemas.microsoft.com/office/drawing/2014/main" id="{D7A7467D-549D-BECB-4F15-AACA4B410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2436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" name="Text Box 64">
            <a:extLst>
              <a:ext uri="{FF2B5EF4-FFF2-40B4-BE49-F238E27FC236}">
                <a16:creationId xmlns:a16="http://schemas.microsoft.com/office/drawing/2014/main" id="{5217CAA4-34F7-F88A-0BCF-00E727417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331824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3" name="Text Box 65">
            <a:extLst>
              <a:ext uri="{FF2B5EF4-FFF2-40B4-BE49-F238E27FC236}">
                <a16:creationId xmlns:a16="http://schemas.microsoft.com/office/drawing/2014/main" id="{0B2EBFB3-3AB1-962E-E23A-907D72974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42778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4" name="Text Box 66">
            <a:extLst>
              <a:ext uri="{FF2B5EF4-FFF2-40B4-BE49-F238E27FC236}">
                <a16:creationId xmlns:a16="http://schemas.microsoft.com/office/drawing/2014/main" id="{3EC7D396-D728-1337-890B-B891EB918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387546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2</a:t>
            </a:r>
          </a:p>
        </p:txBody>
      </p:sp>
      <p:cxnSp>
        <p:nvCxnSpPr>
          <p:cNvPr id="25" name="AutoShape 68">
            <a:extLst>
              <a:ext uri="{FF2B5EF4-FFF2-40B4-BE49-F238E27FC236}">
                <a16:creationId xmlns:a16="http://schemas.microsoft.com/office/drawing/2014/main" id="{1D308995-7162-988B-3CE5-DF390543839B}"/>
              </a:ext>
            </a:extLst>
          </p:cNvPr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138488" y="2421311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69">
            <a:extLst>
              <a:ext uri="{FF2B5EF4-FFF2-40B4-BE49-F238E27FC236}">
                <a16:creationId xmlns:a16="http://schemas.microsoft.com/office/drawing/2014/main" id="{CE736242-892D-2B11-D659-383F50E2B3F0}"/>
              </a:ext>
            </a:extLst>
          </p:cNvPr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3138488" y="3164261"/>
            <a:ext cx="666750" cy="630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70">
            <a:extLst>
              <a:ext uri="{FF2B5EF4-FFF2-40B4-BE49-F238E27FC236}">
                <a16:creationId xmlns:a16="http://schemas.microsoft.com/office/drawing/2014/main" id="{79FFB15A-7272-F955-3C29-6867D42C34F2}"/>
              </a:ext>
            </a:extLst>
          </p:cNvPr>
          <p:cNvCxnSpPr>
            <a:cxnSpLocks noChangeShapeType="1"/>
            <a:stCxn id="8" idx="5"/>
            <a:endCxn id="6" idx="1"/>
          </p:cNvCxnSpPr>
          <p:nvPr/>
        </p:nvCxnSpPr>
        <p:spPr bwMode="auto">
          <a:xfrm>
            <a:off x="4241800" y="2421311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71">
            <a:extLst>
              <a:ext uri="{FF2B5EF4-FFF2-40B4-BE49-F238E27FC236}">
                <a16:creationId xmlns:a16="http://schemas.microsoft.com/office/drawing/2014/main" id="{5A7AF467-1AC1-5C7F-C217-BA1EC80E4B50}"/>
              </a:ext>
            </a:extLst>
          </p:cNvPr>
          <p:cNvCxnSpPr>
            <a:cxnSpLocks noChangeShapeType="1"/>
            <a:stCxn id="8" idx="6"/>
            <a:endCxn id="10" idx="1"/>
          </p:cNvCxnSpPr>
          <p:nvPr/>
        </p:nvCxnSpPr>
        <p:spPr bwMode="auto">
          <a:xfrm>
            <a:off x="4303713" y="2281611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72">
            <a:extLst>
              <a:ext uri="{FF2B5EF4-FFF2-40B4-BE49-F238E27FC236}">
                <a16:creationId xmlns:a16="http://schemas.microsoft.com/office/drawing/2014/main" id="{EB223739-630B-92E6-CB26-333376703B1A}"/>
              </a:ext>
            </a:extLst>
          </p:cNvPr>
          <p:cNvCxnSpPr>
            <a:cxnSpLocks noChangeShapeType="1"/>
            <a:stCxn id="6" idx="7"/>
            <a:endCxn id="10" idx="2"/>
          </p:cNvCxnSpPr>
          <p:nvPr/>
        </p:nvCxnSpPr>
        <p:spPr bwMode="auto">
          <a:xfrm flipV="1">
            <a:off x="4987925" y="2811836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73">
            <a:extLst>
              <a:ext uri="{FF2B5EF4-FFF2-40B4-BE49-F238E27FC236}">
                <a16:creationId xmlns:a16="http://schemas.microsoft.com/office/drawing/2014/main" id="{AC5C98FC-C8C3-377C-C630-9EB95D35B08F}"/>
              </a:ext>
            </a:extLst>
          </p:cNvPr>
          <p:cNvCxnSpPr>
            <a:cxnSpLocks noChangeShapeType="1"/>
            <a:stCxn id="6" idx="5"/>
            <a:endCxn id="12" idx="1"/>
          </p:cNvCxnSpPr>
          <p:nvPr/>
        </p:nvCxnSpPr>
        <p:spPr bwMode="auto">
          <a:xfrm>
            <a:off x="4987925" y="3380161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74">
            <a:extLst>
              <a:ext uri="{FF2B5EF4-FFF2-40B4-BE49-F238E27FC236}">
                <a16:creationId xmlns:a16="http://schemas.microsoft.com/office/drawing/2014/main" id="{949250B9-E382-9B3E-1FA4-EABFABB74039}"/>
              </a:ext>
            </a:extLst>
          </p:cNvPr>
          <p:cNvCxnSpPr>
            <a:cxnSpLocks noChangeShapeType="1"/>
            <a:stCxn id="12" idx="0"/>
            <a:endCxn id="10" idx="3"/>
          </p:cNvCxnSpPr>
          <p:nvPr/>
        </p:nvCxnSpPr>
        <p:spPr bwMode="auto">
          <a:xfrm flipV="1">
            <a:off x="5753100" y="2961061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75">
            <a:extLst>
              <a:ext uri="{FF2B5EF4-FFF2-40B4-BE49-F238E27FC236}">
                <a16:creationId xmlns:a16="http://schemas.microsoft.com/office/drawing/2014/main" id="{B8B66CDB-0068-5CED-ECDE-90D4D86D2065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 flipV="1">
            <a:off x="4127500" y="3923086"/>
            <a:ext cx="1431925" cy="11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76">
            <a:extLst>
              <a:ext uri="{FF2B5EF4-FFF2-40B4-BE49-F238E27FC236}">
                <a16:creationId xmlns:a16="http://schemas.microsoft.com/office/drawing/2014/main" id="{34DCACD2-5414-E600-AF44-A68FDFDFF7EB}"/>
              </a:ext>
            </a:extLst>
          </p:cNvPr>
          <p:cNvCxnSpPr>
            <a:cxnSpLocks noChangeShapeType="1"/>
            <a:stCxn id="9" idx="7"/>
            <a:endCxn id="6" idx="3"/>
          </p:cNvCxnSpPr>
          <p:nvPr/>
        </p:nvCxnSpPr>
        <p:spPr bwMode="auto">
          <a:xfrm flipV="1">
            <a:off x="4065588" y="3380161"/>
            <a:ext cx="661987" cy="41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77">
            <a:extLst>
              <a:ext uri="{FF2B5EF4-FFF2-40B4-BE49-F238E27FC236}">
                <a16:creationId xmlns:a16="http://schemas.microsoft.com/office/drawing/2014/main" id="{3609A7A6-E71B-C346-7ABD-507E0512B210}"/>
              </a:ext>
            </a:extLst>
          </p:cNvPr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3209925" y="3015036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57C7DB-B7CA-9BA0-70E4-AC863402CCCC}"/>
              </a:ext>
            </a:extLst>
          </p:cNvPr>
          <p:cNvCxnSpPr>
            <a:cxnSpLocks/>
          </p:cNvCxnSpPr>
          <p:nvPr/>
        </p:nvCxnSpPr>
        <p:spPr>
          <a:xfrm>
            <a:off x="3046288" y="1669551"/>
            <a:ext cx="1681287" cy="3051424"/>
          </a:xfrm>
          <a:prstGeom prst="line">
            <a:avLst/>
          </a:prstGeom>
          <a:ln w="53975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4724C109-ED3F-BF1C-AB77-9D888F4DB172}"/>
              </a:ext>
            </a:extLst>
          </p:cNvPr>
          <p:cNvSpPr txBox="1">
            <a:spLocks/>
          </p:cNvSpPr>
          <p:nvPr/>
        </p:nvSpPr>
        <p:spPr>
          <a:xfrm>
            <a:off x="440639" y="4376488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Answer</a:t>
            </a: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A3A82"/>
                </a:solidFill>
              </a:rPr>
              <a:t>Focusing on </a:t>
            </a:r>
            <a:r>
              <a:rPr lang="en-US" sz="2400" dirty="0">
                <a:solidFill>
                  <a:srgbClr val="FF0000"/>
                </a:solidFill>
              </a:rPr>
              <a:t>Cut 3</a:t>
            </a:r>
            <a:r>
              <a:rPr lang="en-US" sz="2400" dirty="0">
                <a:solidFill>
                  <a:srgbClr val="3A3A82"/>
                </a:solidFill>
              </a:rPr>
              <a:t>, it should be at most 6+3+1+2=</a:t>
            </a:r>
            <a:r>
              <a:rPr lang="en-US" sz="2400" b="1" dirty="0">
                <a:solidFill>
                  <a:srgbClr val="FF0000"/>
                </a:solidFill>
              </a:rPr>
              <a:t>12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endParaRPr lang="en-US" sz="1000" dirty="0">
              <a:solidFill>
                <a:srgbClr val="3A3A82"/>
              </a:solidFill>
            </a:endParaRPr>
          </a:p>
        </p:txBody>
      </p:sp>
      <p:pic>
        <p:nvPicPr>
          <p:cNvPr id="87" name="Picture 86" descr="\documentclass{article}&#10;\usepackage{amsmath}&#10;\pagestyle{empty}&#10;\usepackage{xcolor}&#10;\begin{document}&#10;&#10;\textcolor{red}{Cut $3$}&#10;&#10;&#10;\end{document}" title="IguanaTex Bitmap Display">
            <a:extLst>
              <a:ext uri="{FF2B5EF4-FFF2-40B4-BE49-F238E27FC236}">
                <a16:creationId xmlns:a16="http://schemas.microsoft.com/office/drawing/2014/main" id="{73D17228-B047-CA0B-72C4-77201593BF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0443" y="1292941"/>
            <a:ext cx="608000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Problem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246E2-00CE-128B-B299-3EA5D7A391EA}"/>
              </a:ext>
            </a:extLst>
          </p:cNvPr>
          <p:cNvSpPr/>
          <p:nvPr/>
        </p:nvSpPr>
        <p:spPr>
          <a:xfrm>
            <a:off x="2567213" y="194319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37">
            <a:extLst>
              <a:ext uri="{FF2B5EF4-FFF2-40B4-BE49-F238E27FC236}">
                <a16:creationId xmlns:a16="http://schemas.microsoft.com/office/drawing/2014/main" id="{3FFF6B77-19A5-4BAD-C08F-DEEFBDC74D6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675188" y="3057899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7" name="Oval 38">
            <a:extLst>
              <a:ext uri="{FF2B5EF4-FFF2-40B4-BE49-F238E27FC236}">
                <a16:creationId xmlns:a16="http://schemas.microsoft.com/office/drawing/2014/main" id="{B94D7DDE-D4F9-EEE4-D976-9BD218519C6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825750" y="2832474"/>
            <a:ext cx="366713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8" name="Oval 39">
            <a:extLst>
              <a:ext uri="{FF2B5EF4-FFF2-40B4-BE49-F238E27FC236}">
                <a16:creationId xmlns:a16="http://schemas.microsoft.com/office/drawing/2014/main" id="{A7EAEC96-11DD-878F-52E0-76A4EE12F34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929063" y="2099049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9" name="Oval 40">
            <a:extLst>
              <a:ext uri="{FF2B5EF4-FFF2-40B4-BE49-F238E27FC236}">
                <a16:creationId xmlns:a16="http://schemas.microsoft.com/office/drawing/2014/main" id="{8B930D9F-0802-89FD-C843-4468C113CBF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752850" y="375163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0" name="Oval 46">
            <a:extLst>
              <a:ext uri="{FF2B5EF4-FFF2-40B4-BE49-F238E27FC236}">
                <a16:creationId xmlns:a16="http://schemas.microsoft.com/office/drawing/2014/main" id="{342CFC06-34AE-4ABB-B197-9B72431C538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6018213" y="2629274"/>
            <a:ext cx="366712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2" name="Oval 50">
            <a:extLst>
              <a:ext uri="{FF2B5EF4-FFF2-40B4-BE49-F238E27FC236}">
                <a16:creationId xmlns:a16="http://schemas.microsoft.com/office/drawing/2014/main" id="{52640336-D281-A2B3-FAE8-29C025029E5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570538" y="3740524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73BE94C5-874B-4168-4B6D-653B04042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27880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6" name="Text Box 55">
            <a:extLst>
              <a:ext uri="{FF2B5EF4-FFF2-40B4-BE49-F238E27FC236}">
                <a16:creationId xmlns:a16="http://schemas.microsoft.com/office/drawing/2014/main" id="{F5B1AF62-A69F-4532-A316-EEB0D01CC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32436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7" name="Text Box 58">
            <a:extLst>
              <a:ext uri="{FF2B5EF4-FFF2-40B4-BE49-F238E27FC236}">
                <a16:creationId xmlns:a16="http://schemas.microsoft.com/office/drawing/2014/main" id="{869259BE-92BD-BFDB-A34E-BCF01787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48004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8" name="Text Box 60">
            <a:extLst>
              <a:ext uri="{FF2B5EF4-FFF2-40B4-BE49-F238E27FC236}">
                <a16:creationId xmlns:a16="http://schemas.microsoft.com/office/drawing/2014/main" id="{42805EE4-C2B2-329D-C363-FA7C38C8E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211492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9" name="Text Box 61">
            <a:extLst>
              <a:ext uri="{FF2B5EF4-FFF2-40B4-BE49-F238E27FC236}">
                <a16:creationId xmlns:a16="http://schemas.microsoft.com/office/drawing/2014/main" id="{AB16A1D8-E8C5-41D0-DB3A-15072CDD1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266419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0" name="Text Box 62">
            <a:extLst>
              <a:ext uri="{FF2B5EF4-FFF2-40B4-BE49-F238E27FC236}">
                <a16:creationId xmlns:a16="http://schemas.microsoft.com/office/drawing/2014/main" id="{C333E3E2-106B-AE99-DA1F-72AF0163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32764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21" name="Text Box 63">
            <a:extLst>
              <a:ext uri="{FF2B5EF4-FFF2-40B4-BE49-F238E27FC236}">
                <a16:creationId xmlns:a16="http://schemas.microsoft.com/office/drawing/2014/main" id="{D7A7467D-549D-BECB-4F15-AACA4B410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24363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" name="Text Box 64">
            <a:extLst>
              <a:ext uri="{FF2B5EF4-FFF2-40B4-BE49-F238E27FC236}">
                <a16:creationId xmlns:a16="http://schemas.microsoft.com/office/drawing/2014/main" id="{5217CAA4-34F7-F88A-0BCF-00E727417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3318249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3" name="Text Box 65">
            <a:extLst>
              <a:ext uri="{FF2B5EF4-FFF2-40B4-BE49-F238E27FC236}">
                <a16:creationId xmlns:a16="http://schemas.microsoft.com/office/drawing/2014/main" id="{0B2EBFB3-3AB1-962E-E23A-907D72974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42778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4" name="Text Box 66">
            <a:extLst>
              <a:ext uri="{FF2B5EF4-FFF2-40B4-BE49-F238E27FC236}">
                <a16:creationId xmlns:a16="http://schemas.microsoft.com/office/drawing/2014/main" id="{3EC7D396-D728-1337-890B-B891EB918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387546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2</a:t>
            </a:r>
          </a:p>
        </p:txBody>
      </p:sp>
      <p:cxnSp>
        <p:nvCxnSpPr>
          <p:cNvPr id="25" name="AutoShape 68">
            <a:extLst>
              <a:ext uri="{FF2B5EF4-FFF2-40B4-BE49-F238E27FC236}">
                <a16:creationId xmlns:a16="http://schemas.microsoft.com/office/drawing/2014/main" id="{1D308995-7162-988B-3CE5-DF390543839B}"/>
              </a:ext>
            </a:extLst>
          </p:cNvPr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138488" y="2421311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69">
            <a:extLst>
              <a:ext uri="{FF2B5EF4-FFF2-40B4-BE49-F238E27FC236}">
                <a16:creationId xmlns:a16="http://schemas.microsoft.com/office/drawing/2014/main" id="{CE736242-892D-2B11-D659-383F50E2B3F0}"/>
              </a:ext>
            </a:extLst>
          </p:cNvPr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3138488" y="3164261"/>
            <a:ext cx="666750" cy="630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70">
            <a:extLst>
              <a:ext uri="{FF2B5EF4-FFF2-40B4-BE49-F238E27FC236}">
                <a16:creationId xmlns:a16="http://schemas.microsoft.com/office/drawing/2014/main" id="{79FFB15A-7272-F955-3C29-6867D42C34F2}"/>
              </a:ext>
            </a:extLst>
          </p:cNvPr>
          <p:cNvCxnSpPr>
            <a:cxnSpLocks noChangeShapeType="1"/>
            <a:stCxn id="8" idx="5"/>
            <a:endCxn id="6" idx="1"/>
          </p:cNvCxnSpPr>
          <p:nvPr/>
        </p:nvCxnSpPr>
        <p:spPr bwMode="auto">
          <a:xfrm>
            <a:off x="4241800" y="2421311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71">
            <a:extLst>
              <a:ext uri="{FF2B5EF4-FFF2-40B4-BE49-F238E27FC236}">
                <a16:creationId xmlns:a16="http://schemas.microsoft.com/office/drawing/2014/main" id="{5A7AF467-1AC1-5C7F-C217-BA1EC80E4B50}"/>
              </a:ext>
            </a:extLst>
          </p:cNvPr>
          <p:cNvCxnSpPr>
            <a:cxnSpLocks noChangeShapeType="1"/>
            <a:stCxn id="8" idx="6"/>
            <a:endCxn id="10" idx="1"/>
          </p:cNvCxnSpPr>
          <p:nvPr/>
        </p:nvCxnSpPr>
        <p:spPr bwMode="auto">
          <a:xfrm>
            <a:off x="4303713" y="2281611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72">
            <a:extLst>
              <a:ext uri="{FF2B5EF4-FFF2-40B4-BE49-F238E27FC236}">
                <a16:creationId xmlns:a16="http://schemas.microsoft.com/office/drawing/2014/main" id="{EB223739-630B-92E6-CB26-333376703B1A}"/>
              </a:ext>
            </a:extLst>
          </p:cNvPr>
          <p:cNvCxnSpPr>
            <a:cxnSpLocks noChangeShapeType="1"/>
            <a:stCxn id="6" idx="7"/>
            <a:endCxn id="10" idx="2"/>
          </p:cNvCxnSpPr>
          <p:nvPr/>
        </p:nvCxnSpPr>
        <p:spPr bwMode="auto">
          <a:xfrm flipV="1">
            <a:off x="4987925" y="2811836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73">
            <a:extLst>
              <a:ext uri="{FF2B5EF4-FFF2-40B4-BE49-F238E27FC236}">
                <a16:creationId xmlns:a16="http://schemas.microsoft.com/office/drawing/2014/main" id="{AC5C98FC-C8C3-377C-C630-9EB95D35B08F}"/>
              </a:ext>
            </a:extLst>
          </p:cNvPr>
          <p:cNvCxnSpPr>
            <a:cxnSpLocks noChangeShapeType="1"/>
            <a:stCxn id="6" idx="5"/>
            <a:endCxn id="12" idx="1"/>
          </p:cNvCxnSpPr>
          <p:nvPr/>
        </p:nvCxnSpPr>
        <p:spPr bwMode="auto">
          <a:xfrm>
            <a:off x="4987925" y="3380161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74">
            <a:extLst>
              <a:ext uri="{FF2B5EF4-FFF2-40B4-BE49-F238E27FC236}">
                <a16:creationId xmlns:a16="http://schemas.microsoft.com/office/drawing/2014/main" id="{949250B9-E382-9B3E-1FA4-EABFABB74039}"/>
              </a:ext>
            </a:extLst>
          </p:cNvPr>
          <p:cNvCxnSpPr>
            <a:cxnSpLocks noChangeShapeType="1"/>
            <a:stCxn id="12" idx="0"/>
            <a:endCxn id="10" idx="3"/>
          </p:cNvCxnSpPr>
          <p:nvPr/>
        </p:nvCxnSpPr>
        <p:spPr bwMode="auto">
          <a:xfrm flipV="1">
            <a:off x="5753100" y="2961061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75">
            <a:extLst>
              <a:ext uri="{FF2B5EF4-FFF2-40B4-BE49-F238E27FC236}">
                <a16:creationId xmlns:a16="http://schemas.microsoft.com/office/drawing/2014/main" id="{B8B66CDB-0068-5CED-ECDE-90D4D86D2065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 flipV="1">
            <a:off x="4127500" y="3923086"/>
            <a:ext cx="1431925" cy="11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76">
            <a:extLst>
              <a:ext uri="{FF2B5EF4-FFF2-40B4-BE49-F238E27FC236}">
                <a16:creationId xmlns:a16="http://schemas.microsoft.com/office/drawing/2014/main" id="{34DCACD2-5414-E600-AF44-A68FDFDFF7EB}"/>
              </a:ext>
            </a:extLst>
          </p:cNvPr>
          <p:cNvCxnSpPr>
            <a:cxnSpLocks noChangeShapeType="1"/>
            <a:stCxn id="9" idx="7"/>
            <a:endCxn id="6" idx="3"/>
          </p:cNvCxnSpPr>
          <p:nvPr/>
        </p:nvCxnSpPr>
        <p:spPr bwMode="auto">
          <a:xfrm flipV="1">
            <a:off x="4065588" y="3380161"/>
            <a:ext cx="661987" cy="41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77">
            <a:extLst>
              <a:ext uri="{FF2B5EF4-FFF2-40B4-BE49-F238E27FC236}">
                <a16:creationId xmlns:a16="http://schemas.microsoft.com/office/drawing/2014/main" id="{3609A7A6-E71B-C346-7ABD-507E0512B210}"/>
              </a:ext>
            </a:extLst>
          </p:cNvPr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3209925" y="3015036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57C7DB-B7CA-9BA0-70E4-AC863402CCCC}"/>
              </a:ext>
            </a:extLst>
          </p:cNvPr>
          <p:cNvCxnSpPr>
            <a:cxnSpLocks/>
          </p:cNvCxnSpPr>
          <p:nvPr/>
        </p:nvCxnSpPr>
        <p:spPr>
          <a:xfrm flipH="1">
            <a:off x="4360862" y="1833936"/>
            <a:ext cx="107951" cy="2624530"/>
          </a:xfrm>
          <a:prstGeom prst="line">
            <a:avLst/>
          </a:prstGeom>
          <a:ln w="53975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4724C109-ED3F-BF1C-AB77-9D888F4DB172}"/>
              </a:ext>
            </a:extLst>
          </p:cNvPr>
          <p:cNvSpPr txBox="1">
            <a:spLocks/>
          </p:cNvSpPr>
          <p:nvPr/>
        </p:nvSpPr>
        <p:spPr>
          <a:xfrm>
            <a:off x="440639" y="4376488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Answer</a:t>
            </a: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A3A82"/>
                </a:solidFill>
              </a:rPr>
              <a:t>Focusing on </a:t>
            </a:r>
            <a:r>
              <a:rPr lang="en-US" sz="2400" dirty="0">
                <a:solidFill>
                  <a:srgbClr val="FF0000"/>
                </a:solidFill>
              </a:rPr>
              <a:t>Cut 3</a:t>
            </a:r>
            <a:r>
              <a:rPr lang="en-US" sz="2400" dirty="0">
                <a:solidFill>
                  <a:srgbClr val="3A3A82"/>
                </a:solidFill>
              </a:rPr>
              <a:t>, it should be at most 6+3+1+2=</a:t>
            </a:r>
            <a:r>
              <a:rPr lang="en-US" sz="2400" b="1" dirty="0">
                <a:solidFill>
                  <a:srgbClr val="FF0000"/>
                </a:solidFill>
              </a:rPr>
              <a:t>12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A3A82"/>
                </a:solidFill>
              </a:rPr>
              <a:t>Focusing on </a:t>
            </a:r>
            <a:r>
              <a:rPr lang="en-US" sz="2400" dirty="0">
                <a:solidFill>
                  <a:srgbClr val="FF0000"/>
                </a:solidFill>
              </a:rPr>
              <a:t>Cut 4</a:t>
            </a:r>
            <a:r>
              <a:rPr lang="en-US" sz="2400" dirty="0">
                <a:solidFill>
                  <a:srgbClr val="3A3A82"/>
                </a:solidFill>
              </a:rPr>
              <a:t>, it should be at most 3+1+3+1+2=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  <a:r>
              <a:rPr lang="en-US" sz="2400" dirty="0">
                <a:solidFill>
                  <a:srgbClr val="3A3A82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endParaRPr lang="en-US" sz="1000" dirty="0">
              <a:solidFill>
                <a:srgbClr val="3A3A82"/>
              </a:solidFill>
            </a:endParaRPr>
          </a:p>
        </p:txBody>
      </p:sp>
      <p:pic>
        <p:nvPicPr>
          <p:cNvPr id="36" name="Picture 35" descr="\documentclass{article}&#10;\usepackage{amsmath}&#10;\pagestyle{empty}&#10;\usepackage{xcolor}&#10;\begin{document}&#10;&#10;\textcolor{red}{Cut $4$}&#10;&#10;&#10;\end{document}" title="IguanaTex Bitmap Display">
            <a:extLst>
              <a:ext uri="{FF2B5EF4-FFF2-40B4-BE49-F238E27FC236}">
                <a16:creationId xmlns:a16="http://schemas.microsoft.com/office/drawing/2014/main" id="{5AE98736-41CD-5F49-9C61-9AB28E858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80687" y="1423221"/>
            <a:ext cx="612571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Problem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C7C87-C866-3463-4A83-5E56182F0218}"/>
              </a:ext>
            </a:extLst>
          </p:cNvPr>
          <p:cNvSpPr/>
          <p:nvPr/>
        </p:nvSpPr>
        <p:spPr>
          <a:xfrm>
            <a:off x="2270586" y="131245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29">
            <a:extLst>
              <a:ext uri="{FF2B5EF4-FFF2-40B4-BE49-F238E27FC236}">
                <a16:creationId xmlns:a16="http://schemas.microsoft.com/office/drawing/2014/main" id="{C8B01AFB-0137-0E0D-C64A-DC1C69ED27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1163" y="242636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8" name="Oval 1030 1">
            <a:extLst>
              <a:ext uri="{FF2B5EF4-FFF2-40B4-BE49-F238E27FC236}">
                <a16:creationId xmlns:a16="http://schemas.microsoft.com/office/drawing/2014/main" id="{918DC3C8-1794-FC98-D58C-0C44E82A5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1725" y="220093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9" name="Oval 1031 1">
            <a:extLst>
              <a:ext uri="{FF2B5EF4-FFF2-40B4-BE49-F238E27FC236}">
                <a16:creationId xmlns:a16="http://schemas.microsoft.com/office/drawing/2014/main" id="{89399610-E244-DB11-2045-5D7A45EF33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5038" y="146751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0" name="Oval 1032 1">
            <a:extLst>
              <a:ext uri="{FF2B5EF4-FFF2-40B4-BE49-F238E27FC236}">
                <a16:creationId xmlns:a16="http://schemas.microsoft.com/office/drawing/2014/main" id="{DB3E159E-2D83-B1C8-5FDE-3541E9087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8825" y="312010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2" name="Oval 1033">
            <a:extLst>
              <a:ext uri="{FF2B5EF4-FFF2-40B4-BE49-F238E27FC236}">
                <a16:creationId xmlns:a16="http://schemas.microsoft.com/office/drawing/2014/main" id="{7EC7994E-0151-CB8D-F663-E3DF15D718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4188" y="199773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3" name="Oval 1034">
            <a:extLst>
              <a:ext uri="{FF2B5EF4-FFF2-40B4-BE49-F238E27FC236}">
                <a16:creationId xmlns:a16="http://schemas.microsoft.com/office/drawing/2014/main" id="{A3C018C9-AC49-3DB2-6EFC-8A085790A3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6513" y="31089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6" name="Text Box 1035">
            <a:extLst>
              <a:ext uri="{FF2B5EF4-FFF2-40B4-BE49-F238E27FC236}">
                <a16:creationId xmlns:a16="http://schemas.microsoft.com/office/drawing/2014/main" id="{06A79A65-F98E-84FF-FE30-F2C9E327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350" y="217871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7" name="Text Box 1036">
            <a:extLst>
              <a:ext uri="{FF2B5EF4-FFF2-40B4-BE49-F238E27FC236}">
                <a16:creationId xmlns:a16="http://schemas.microsoft.com/office/drawing/2014/main" id="{05AAE4AA-3F9A-E26B-A380-1DEEE32E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150" y="261210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8" name="Text Box 1037 1">
            <a:extLst>
              <a:ext uri="{FF2B5EF4-FFF2-40B4-BE49-F238E27FC236}">
                <a16:creationId xmlns:a16="http://schemas.microsoft.com/office/drawing/2014/main" id="{2E6E6DD4-07E7-24C7-11EF-A206BE3F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725" y="190248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9" name="Text Box 1038 1">
            <a:extLst>
              <a:ext uri="{FF2B5EF4-FFF2-40B4-BE49-F238E27FC236}">
                <a16:creationId xmlns:a16="http://schemas.microsoft.com/office/drawing/2014/main" id="{BCC0D2F1-E9BB-4A84-9163-F418F036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975" y="148338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0" name="Text Box 1039">
            <a:extLst>
              <a:ext uri="{FF2B5EF4-FFF2-40B4-BE49-F238E27FC236}">
                <a16:creationId xmlns:a16="http://schemas.microsoft.com/office/drawing/2014/main" id="{C0E8402A-C80B-D01F-27BB-633A937FD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200" y="2032663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1" name="Text Box 1040 1">
            <a:extLst>
              <a:ext uri="{FF2B5EF4-FFF2-40B4-BE49-F238E27FC236}">
                <a16:creationId xmlns:a16="http://schemas.microsoft.com/office/drawing/2014/main" id="{9A03E93A-C69A-D8AD-EE04-DA033E24A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375" y="169611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2" name="Text Box 1041">
            <a:extLst>
              <a:ext uri="{FF2B5EF4-FFF2-40B4-BE49-F238E27FC236}">
                <a16:creationId xmlns:a16="http://schemas.microsoft.com/office/drawing/2014/main" id="{BCD08A11-B123-E17E-2402-C73CB5A7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950" y="261210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3" name="Text Box 1042">
            <a:extLst>
              <a:ext uri="{FF2B5EF4-FFF2-40B4-BE49-F238E27FC236}">
                <a16:creationId xmlns:a16="http://schemas.microsoft.com/office/drawing/2014/main" id="{CE8814B3-C7A3-494E-BA51-9965BBA1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025" y="268671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4" name="Text Box 1043 1">
            <a:extLst>
              <a:ext uri="{FF2B5EF4-FFF2-40B4-BE49-F238E27FC236}">
                <a16:creationId xmlns:a16="http://schemas.microsoft.com/office/drawing/2014/main" id="{F3F85F01-C1EB-333B-0E8A-DB8556141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975" y="279625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4">
            <a:extLst>
              <a:ext uri="{FF2B5EF4-FFF2-40B4-BE49-F238E27FC236}">
                <a16:creationId xmlns:a16="http://schemas.microsoft.com/office/drawing/2014/main" id="{7BF3ED62-04B3-D911-E100-6817CE5C8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525" y="324392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6" name="AutoShape 1045 1">
            <a:extLst>
              <a:ext uri="{FF2B5EF4-FFF2-40B4-BE49-F238E27FC236}">
                <a16:creationId xmlns:a16="http://schemas.microsoft.com/office/drawing/2014/main" id="{55EE7944-DC54-91E5-142E-AB592256B2B1}"/>
              </a:ext>
            </a:extLst>
          </p:cNvPr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2844463" y="178977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1046 1">
            <a:extLst>
              <a:ext uri="{FF2B5EF4-FFF2-40B4-BE49-F238E27FC236}">
                <a16:creationId xmlns:a16="http://schemas.microsoft.com/office/drawing/2014/main" id="{09384AC8-3273-9791-B3C8-8389E371B720}"/>
              </a:ext>
            </a:extLst>
          </p:cNvPr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2844463" y="253272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047 1">
            <a:extLst>
              <a:ext uri="{FF2B5EF4-FFF2-40B4-BE49-F238E27FC236}">
                <a16:creationId xmlns:a16="http://schemas.microsoft.com/office/drawing/2014/main" id="{363EFD02-A67A-0D0A-4604-D0618D78548E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947775" y="178977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8 1">
            <a:extLst>
              <a:ext uri="{FF2B5EF4-FFF2-40B4-BE49-F238E27FC236}">
                <a16:creationId xmlns:a16="http://schemas.microsoft.com/office/drawing/2014/main" id="{9FB5831E-BEEA-FA56-B1C6-8E24976DC460}"/>
              </a:ext>
            </a:extLst>
          </p:cNvPr>
          <p:cNvCxnSpPr>
            <a:cxnSpLocks noChangeShapeType="1"/>
            <a:stCxn id="9" idx="6"/>
            <a:endCxn id="12" idx="1"/>
          </p:cNvCxnSpPr>
          <p:nvPr/>
        </p:nvCxnSpPr>
        <p:spPr bwMode="auto">
          <a:xfrm>
            <a:off x="4009688" y="165007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9">
            <a:extLst>
              <a:ext uri="{FF2B5EF4-FFF2-40B4-BE49-F238E27FC236}">
                <a16:creationId xmlns:a16="http://schemas.microsoft.com/office/drawing/2014/main" id="{F2E58396-C45C-CF60-41EF-A6149626C01D}"/>
              </a:ext>
            </a:extLst>
          </p:cNvPr>
          <p:cNvCxnSpPr>
            <a:cxnSpLocks noChangeShapeType="1"/>
            <a:stCxn id="7" idx="7"/>
            <a:endCxn id="12" idx="2"/>
          </p:cNvCxnSpPr>
          <p:nvPr/>
        </p:nvCxnSpPr>
        <p:spPr bwMode="auto">
          <a:xfrm flipV="1">
            <a:off x="4694171" y="218109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50">
            <a:extLst>
              <a:ext uri="{FF2B5EF4-FFF2-40B4-BE49-F238E27FC236}">
                <a16:creationId xmlns:a16="http://schemas.microsoft.com/office/drawing/2014/main" id="{4E6E7CB4-667D-3E21-BA04-26239A77D9E1}"/>
              </a:ext>
            </a:extLst>
          </p:cNvPr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4694171" y="273937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51">
            <a:extLst>
              <a:ext uri="{FF2B5EF4-FFF2-40B4-BE49-F238E27FC236}">
                <a16:creationId xmlns:a16="http://schemas.microsoft.com/office/drawing/2014/main" id="{E2F151CC-DC32-B9DD-8972-5A630D72B170}"/>
              </a:ext>
            </a:extLst>
          </p:cNvPr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5459869" y="231074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2">
            <a:extLst>
              <a:ext uri="{FF2B5EF4-FFF2-40B4-BE49-F238E27FC236}">
                <a16:creationId xmlns:a16="http://schemas.microsoft.com/office/drawing/2014/main" id="{37CC577E-7D6F-51E7-FC56-E2E7AA52AF8F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 flipV="1">
            <a:off x="3833475" y="329155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3">
            <a:extLst>
              <a:ext uri="{FF2B5EF4-FFF2-40B4-BE49-F238E27FC236}">
                <a16:creationId xmlns:a16="http://schemas.microsoft.com/office/drawing/2014/main" id="{F5D7FFEC-F3A0-F2B1-B3D5-E23F19DCCCD0}"/>
              </a:ext>
            </a:extLst>
          </p:cNvPr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3771834" y="273937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4 1">
            <a:extLst>
              <a:ext uri="{FF2B5EF4-FFF2-40B4-BE49-F238E27FC236}">
                <a16:creationId xmlns:a16="http://schemas.microsoft.com/office/drawing/2014/main" id="{35A2F9C8-BBA1-0148-0EA5-4EB7501C7E81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2915900" y="238350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8ED4899-5C1B-0CDD-F241-53216E5FB93C}"/>
              </a:ext>
            </a:extLst>
          </p:cNvPr>
          <p:cNvSpPr txBox="1">
            <a:spLocks/>
          </p:cNvSpPr>
          <p:nvPr/>
        </p:nvSpPr>
        <p:spPr>
          <a:xfrm>
            <a:off x="492009" y="3826829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Answer</a:t>
            </a: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A3A82"/>
                </a:solidFill>
              </a:rPr>
              <a:t>The above is a flow function (satisfies all conditions)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A3A82"/>
                </a:solidFill>
              </a:rPr>
              <a:t>The value of the flow is 4+3+3 = </a:t>
            </a:r>
            <a:r>
              <a:rPr lang="en-US" sz="2400" dirty="0">
                <a:solidFill>
                  <a:srgbClr val="FF0000"/>
                </a:solidFill>
              </a:rPr>
              <a:t>10.</a:t>
            </a: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9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Problem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C7C87-C866-3463-4A83-5E56182F0218}"/>
              </a:ext>
            </a:extLst>
          </p:cNvPr>
          <p:cNvSpPr/>
          <p:nvPr/>
        </p:nvSpPr>
        <p:spPr>
          <a:xfrm>
            <a:off x="2270586" y="131245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29">
            <a:extLst>
              <a:ext uri="{FF2B5EF4-FFF2-40B4-BE49-F238E27FC236}">
                <a16:creationId xmlns:a16="http://schemas.microsoft.com/office/drawing/2014/main" id="{C8B01AFB-0137-0E0D-C64A-DC1C69ED27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1163" y="242636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8" name="Oval 1030 1">
            <a:extLst>
              <a:ext uri="{FF2B5EF4-FFF2-40B4-BE49-F238E27FC236}">
                <a16:creationId xmlns:a16="http://schemas.microsoft.com/office/drawing/2014/main" id="{918DC3C8-1794-FC98-D58C-0C44E82A5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1725" y="220093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9" name="Oval 1031 1">
            <a:extLst>
              <a:ext uri="{FF2B5EF4-FFF2-40B4-BE49-F238E27FC236}">
                <a16:creationId xmlns:a16="http://schemas.microsoft.com/office/drawing/2014/main" id="{89399610-E244-DB11-2045-5D7A45EF33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5038" y="146751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0" name="Oval 1032 1">
            <a:extLst>
              <a:ext uri="{FF2B5EF4-FFF2-40B4-BE49-F238E27FC236}">
                <a16:creationId xmlns:a16="http://schemas.microsoft.com/office/drawing/2014/main" id="{DB3E159E-2D83-B1C8-5FDE-3541E9087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8825" y="312010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2" name="Oval 1033">
            <a:extLst>
              <a:ext uri="{FF2B5EF4-FFF2-40B4-BE49-F238E27FC236}">
                <a16:creationId xmlns:a16="http://schemas.microsoft.com/office/drawing/2014/main" id="{7EC7994E-0151-CB8D-F663-E3DF15D718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4188" y="199773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3" name="Oval 1034">
            <a:extLst>
              <a:ext uri="{FF2B5EF4-FFF2-40B4-BE49-F238E27FC236}">
                <a16:creationId xmlns:a16="http://schemas.microsoft.com/office/drawing/2014/main" id="{A3C018C9-AC49-3DB2-6EFC-8A085790A3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6513" y="310898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6" name="Text Box 1035">
            <a:extLst>
              <a:ext uri="{FF2B5EF4-FFF2-40B4-BE49-F238E27FC236}">
                <a16:creationId xmlns:a16="http://schemas.microsoft.com/office/drawing/2014/main" id="{06A79A65-F98E-84FF-FE30-F2C9E327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350" y="217871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7" name="Text Box 1036">
            <a:extLst>
              <a:ext uri="{FF2B5EF4-FFF2-40B4-BE49-F238E27FC236}">
                <a16:creationId xmlns:a16="http://schemas.microsoft.com/office/drawing/2014/main" id="{05AAE4AA-3F9A-E26B-A380-1DEEE32E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150" y="261210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8" name="Text Box 1037 1">
            <a:extLst>
              <a:ext uri="{FF2B5EF4-FFF2-40B4-BE49-F238E27FC236}">
                <a16:creationId xmlns:a16="http://schemas.microsoft.com/office/drawing/2014/main" id="{2E6E6DD4-07E7-24C7-11EF-A206BE3F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725" y="190248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9" name="Text Box 1038 1">
            <a:extLst>
              <a:ext uri="{FF2B5EF4-FFF2-40B4-BE49-F238E27FC236}">
                <a16:creationId xmlns:a16="http://schemas.microsoft.com/office/drawing/2014/main" id="{BCC0D2F1-E9BB-4A84-9163-F418F036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975" y="148338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0" name="Text Box 1039">
            <a:extLst>
              <a:ext uri="{FF2B5EF4-FFF2-40B4-BE49-F238E27FC236}">
                <a16:creationId xmlns:a16="http://schemas.microsoft.com/office/drawing/2014/main" id="{C0E8402A-C80B-D01F-27BB-633A937FD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200" y="2032663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1" name="Text Box 1040 1">
            <a:extLst>
              <a:ext uri="{FF2B5EF4-FFF2-40B4-BE49-F238E27FC236}">
                <a16:creationId xmlns:a16="http://schemas.microsoft.com/office/drawing/2014/main" id="{9A03E93A-C69A-D8AD-EE04-DA033E24A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375" y="169611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2" name="Text Box 1041">
            <a:extLst>
              <a:ext uri="{FF2B5EF4-FFF2-40B4-BE49-F238E27FC236}">
                <a16:creationId xmlns:a16="http://schemas.microsoft.com/office/drawing/2014/main" id="{BCD08A11-B123-E17E-2402-C73CB5A7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950" y="261210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3" name="Text Box 1042">
            <a:extLst>
              <a:ext uri="{FF2B5EF4-FFF2-40B4-BE49-F238E27FC236}">
                <a16:creationId xmlns:a16="http://schemas.microsoft.com/office/drawing/2014/main" id="{CE8814B3-C7A3-494E-BA51-9965BBA1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025" y="268671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4" name="Text Box 1043 1">
            <a:extLst>
              <a:ext uri="{FF2B5EF4-FFF2-40B4-BE49-F238E27FC236}">
                <a16:creationId xmlns:a16="http://schemas.microsoft.com/office/drawing/2014/main" id="{F3F85F01-C1EB-333B-0E8A-DB8556141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975" y="279625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4">
            <a:extLst>
              <a:ext uri="{FF2B5EF4-FFF2-40B4-BE49-F238E27FC236}">
                <a16:creationId xmlns:a16="http://schemas.microsoft.com/office/drawing/2014/main" id="{7BF3ED62-04B3-D911-E100-6817CE5C8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525" y="324392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6" name="AutoShape 1045 1">
            <a:extLst>
              <a:ext uri="{FF2B5EF4-FFF2-40B4-BE49-F238E27FC236}">
                <a16:creationId xmlns:a16="http://schemas.microsoft.com/office/drawing/2014/main" id="{55EE7944-DC54-91E5-142E-AB592256B2B1}"/>
              </a:ext>
            </a:extLst>
          </p:cNvPr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2844463" y="178977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1046 1">
            <a:extLst>
              <a:ext uri="{FF2B5EF4-FFF2-40B4-BE49-F238E27FC236}">
                <a16:creationId xmlns:a16="http://schemas.microsoft.com/office/drawing/2014/main" id="{09384AC8-3273-9791-B3C8-8389E371B720}"/>
              </a:ext>
            </a:extLst>
          </p:cNvPr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2844463" y="253272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047 1">
            <a:extLst>
              <a:ext uri="{FF2B5EF4-FFF2-40B4-BE49-F238E27FC236}">
                <a16:creationId xmlns:a16="http://schemas.microsoft.com/office/drawing/2014/main" id="{363EFD02-A67A-0D0A-4604-D0618D78548E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947775" y="178977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8 1">
            <a:extLst>
              <a:ext uri="{FF2B5EF4-FFF2-40B4-BE49-F238E27FC236}">
                <a16:creationId xmlns:a16="http://schemas.microsoft.com/office/drawing/2014/main" id="{9FB5831E-BEEA-FA56-B1C6-8E24976DC460}"/>
              </a:ext>
            </a:extLst>
          </p:cNvPr>
          <p:cNvCxnSpPr>
            <a:cxnSpLocks noChangeShapeType="1"/>
            <a:stCxn id="9" idx="6"/>
            <a:endCxn id="12" idx="1"/>
          </p:cNvCxnSpPr>
          <p:nvPr/>
        </p:nvCxnSpPr>
        <p:spPr bwMode="auto">
          <a:xfrm>
            <a:off x="4009688" y="165007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9">
            <a:extLst>
              <a:ext uri="{FF2B5EF4-FFF2-40B4-BE49-F238E27FC236}">
                <a16:creationId xmlns:a16="http://schemas.microsoft.com/office/drawing/2014/main" id="{F2E58396-C45C-CF60-41EF-A6149626C01D}"/>
              </a:ext>
            </a:extLst>
          </p:cNvPr>
          <p:cNvCxnSpPr>
            <a:cxnSpLocks noChangeShapeType="1"/>
            <a:stCxn id="7" idx="7"/>
            <a:endCxn id="12" idx="2"/>
          </p:cNvCxnSpPr>
          <p:nvPr/>
        </p:nvCxnSpPr>
        <p:spPr bwMode="auto">
          <a:xfrm flipV="1">
            <a:off x="4694171" y="218109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50">
            <a:extLst>
              <a:ext uri="{FF2B5EF4-FFF2-40B4-BE49-F238E27FC236}">
                <a16:creationId xmlns:a16="http://schemas.microsoft.com/office/drawing/2014/main" id="{4E6E7CB4-667D-3E21-BA04-26239A77D9E1}"/>
              </a:ext>
            </a:extLst>
          </p:cNvPr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4694171" y="273937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51">
            <a:extLst>
              <a:ext uri="{FF2B5EF4-FFF2-40B4-BE49-F238E27FC236}">
                <a16:creationId xmlns:a16="http://schemas.microsoft.com/office/drawing/2014/main" id="{E2F151CC-DC32-B9DD-8972-5A630D72B170}"/>
              </a:ext>
            </a:extLst>
          </p:cNvPr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5459869" y="231074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2">
            <a:extLst>
              <a:ext uri="{FF2B5EF4-FFF2-40B4-BE49-F238E27FC236}">
                <a16:creationId xmlns:a16="http://schemas.microsoft.com/office/drawing/2014/main" id="{37CC577E-7D6F-51E7-FC56-E2E7AA52AF8F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 flipV="1">
            <a:off x="3833475" y="329155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3">
            <a:extLst>
              <a:ext uri="{FF2B5EF4-FFF2-40B4-BE49-F238E27FC236}">
                <a16:creationId xmlns:a16="http://schemas.microsoft.com/office/drawing/2014/main" id="{F5D7FFEC-F3A0-F2B1-B3D5-E23F19DCCCD0}"/>
              </a:ext>
            </a:extLst>
          </p:cNvPr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3771834" y="273937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4 1">
            <a:extLst>
              <a:ext uri="{FF2B5EF4-FFF2-40B4-BE49-F238E27FC236}">
                <a16:creationId xmlns:a16="http://schemas.microsoft.com/office/drawing/2014/main" id="{35A2F9C8-BBA1-0148-0EA5-4EB7501C7E81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2915900" y="238350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8ED4899-5C1B-0CDD-F241-53216E5FB93C}"/>
              </a:ext>
            </a:extLst>
          </p:cNvPr>
          <p:cNvSpPr txBox="1">
            <a:spLocks/>
          </p:cNvSpPr>
          <p:nvPr/>
        </p:nvSpPr>
        <p:spPr>
          <a:xfrm>
            <a:off x="492009" y="3826829"/>
            <a:ext cx="8622816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Answer</a:t>
            </a:r>
            <a:endParaRPr lang="en-US" sz="2400" dirty="0">
              <a:solidFill>
                <a:srgbClr val="3A3A82"/>
              </a:solidFill>
            </a:endParaRP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A3A82"/>
                </a:solidFill>
              </a:rPr>
              <a:t>The above is a flow function (satisfies all conditions)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A3A82"/>
                </a:solidFill>
              </a:rPr>
              <a:t>The value of the flow is 4+3+3 = </a:t>
            </a:r>
            <a:r>
              <a:rPr lang="en-US" sz="2400" dirty="0">
                <a:solidFill>
                  <a:srgbClr val="FF0000"/>
                </a:solidFill>
              </a:rPr>
              <a:t>10.</a:t>
            </a:r>
          </a:p>
          <a:p>
            <a:pPr marL="76200" indent="0">
              <a:lnSpc>
                <a:spcPct val="8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76A6C-A179-5973-3187-9AB6B588058B}"/>
              </a:ext>
            </a:extLst>
          </p:cNvPr>
          <p:cNvSpPr txBox="1"/>
          <p:nvPr/>
        </p:nvSpPr>
        <p:spPr>
          <a:xfrm>
            <a:off x="2754553" y="5373040"/>
            <a:ext cx="3953387" cy="822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F5EF59-433C-0A13-5F97-289B75D67E63}"/>
                  </a:ext>
                </a:extLst>
              </p:cNvPr>
              <p:cNvSpPr txBox="1"/>
              <p:nvPr/>
            </p:nvSpPr>
            <p:spPr>
              <a:xfrm>
                <a:off x="2731187" y="5323301"/>
                <a:ext cx="463364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Maxflow should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and              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   found a flow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F5EF59-433C-0A13-5F97-289B75D67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187" y="5323301"/>
                <a:ext cx="4633644" cy="830997"/>
              </a:xfrm>
              <a:prstGeom prst="rect">
                <a:avLst/>
              </a:prstGeom>
              <a:blipFill>
                <a:blip r:embed="rId3"/>
                <a:stretch>
                  <a:fillRect l="-526" t="-5839" r="-8026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04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Cut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11C841-5836-DF4D-D88D-0188986AF09D}"/>
                  </a:ext>
                </a:extLst>
              </p:cNvPr>
              <p:cNvSpPr txBox="1"/>
              <p:nvPr/>
            </p:nvSpPr>
            <p:spPr>
              <a:xfrm>
                <a:off x="602322" y="1236591"/>
                <a:ext cx="7771116" cy="108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network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source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sink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capacities on the edges,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cut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partition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of vertices in two parts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11C841-5836-DF4D-D88D-0188986A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1236591"/>
                <a:ext cx="7771116" cy="1089529"/>
              </a:xfrm>
              <a:prstGeom prst="rect">
                <a:avLst/>
              </a:prstGeom>
              <a:blipFill>
                <a:blip r:embed="rId3"/>
                <a:stretch>
                  <a:fillRect l="-1255" t="-7821" r="-1020" b="-1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9C6BF08-7F1C-E6A7-BEEC-A3B46C52EE84}"/>
              </a:ext>
            </a:extLst>
          </p:cNvPr>
          <p:cNvSpPr/>
          <p:nvPr/>
        </p:nvSpPr>
        <p:spPr>
          <a:xfrm>
            <a:off x="2414425" y="2822733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029">
            <a:extLst>
              <a:ext uri="{FF2B5EF4-FFF2-40B4-BE49-F238E27FC236}">
                <a16:creationId xmlns:a16="http://schemas.microsoft.com/office/drawing/2014/main" id="{27E2EAF1-8A10-BD91-4F04-AE5AEF7ABE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5002" y="39366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38" name="Oval 1030">
            <a:extLst>
              <a:ext uri="{FF2B5EF4-FFF2-40B4-BE49-F238E27FC236}">
                <a16:creationId xmlns:a16="http://schemas.microsoft.com/office/drawing/2014/main" id="{51473437-4E09-A859-3623-AADDDCF2F0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5564" y="3711220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39" name="Oval 1031 1">
            <a:extLst>
              <a:ext uri="{FF2B5EF4-FFF2-40B4-BE49-F238E27FC236}">
                <a16:creationId xmlns:a16="http://schemas.microsoft.com/office/drawing/2014/main" id="{F7AF3AFB-AF9E-0731-73CD-B7630AF7F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8877" y="297779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40" name="Oval 1032">
            <a:extLst>
              <a:ext uri="{FF2B5EF4-FFF2-40B4-BE49-F238E27FC236}">
                <a16:creationId xmlns:a16="http://schemas.microsoft.com/office/drawing/2014/main" id="{B84FACE2-93D7-C96F-AD17-1C1BF0106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2664" y="463038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41" name="Oval 1033">
            <a:extLst>
              <a:ext uri="{FF2B5EF4-FFF2-40B4-BE49-F238E27FC236}">
                <a16:creationId xmlns:a16="http://schemas.microsoft.com/office/drawing/2014/main" id="{905D813F-36B5-9C2C-0067-EC1CA021D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027" y="3508020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42" name="Oval 1034">
            <a:extLst>
              <a:ext uri="{FF2B5EF4-FFF2-40B4-BE49-F238E27FC236}">
                <a16:creationId xmlns:a16="http://schemas.microsoft.com/office/drawing/2014/main" id="{68612597-18FC-96EE-F765-DD4624B55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0352" y="46192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43" name="Text Box 1035">
            <a:extLst>
              <a:ext uri="{FF2B5EF4-FFF2-40B4-BE49-F238E27FC236}">
                <a16:creationId xmlns:a16="http://schemas.microsoft.com/office/drawing/2014/main" id="{BCC0DDF8-36C0-692E-BFE5-ED13A5D8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189" y="368899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44" name="Text Box 1036">
            <a:extLst>
              <a:ext uri="{FF2B5EF4-FFF2-40B4-BE49-F238E27FC236}">
                <a16:creationId xmlns:a16="http://schemas.microsoft.com/office/drawing/2014/main" id="{90618143-CE4E-6869-885F-E12DDEFEA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989" y="412238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45" name="Text Box 1037 1">
            <a:extLst>
              <a:ext uri="{FF2B5EF4-FFF2-40B4-BE49-F238E27FC236}">
                <a16:creationId xmlns:a16="http://schemas.microsoft.com/office/drawing/2014/main" id="{9579D2AF-D48F-C9D4-27CC-3FEB60BF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564" y="341277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46" name="Text Box 1038 1">
            <a:extLst>
              <a:ext uri="{FF2B5EF4-FFF2-40B4-BE49-F238E27FC236}">
                <a16:creationId xmlns:a16="http://schemas.microsoft.com/office/drawing/2014/main" id="{05298248-136B-99E0-0960-87E9419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814" y="2993670"/>
            <a:ext cx="357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47" name="Text Box 1039">
            <a:extLst>
              <a:ext uri="{FF2B5EF4-FFF2-40B4-BE49-F238E27FC236}">
                <a16:creationId xmlns:a16="http://schemas.microsoft.com/office/drawing/2014/main" id="{23D9070D-C93A-1E41-C966-B22608D5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039" y="354294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48" name="Text Box 1040 1">
            <a:extLst>
              <a:ext uri="{FF2B5EF4-FFF2-40B4-BE49-F238E27FC236}">
                <a16:creationId xmlns:a16="http://schemas.microsoft.com/office/drawing/2014/main" id="{00E76DCC-5195-75FA-C4EE-EFF25294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214" y="320639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49" name="Text Box 1041">
            <a:extLst>
              <a:ext uri="{FF2B5EF4-FFF2-40B4-BE49-F238E27FC236}">
                <a16:creationId xmlns:a16="http://schemas.microsoft.com/office/drawing/2014/main" id="{F68B65F8-E268-8C1E-1675-EE550D5FA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789" y="412238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50" name="Text Box 1042">
            <a:extLst>
              <a:ext uri="{FF2B5EF4-FFF2-40B4-BE49-F238E27FC236}">
                <a16:creationId xmlns:a16="http://schemas.microsoft.com/office/drawing/2014/main" id="{8D695645-E749-6152-0889-5A785712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864" y="419699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51" name="Text Box 1043">
            <a:extLst>
              <a:ext uri="{FF2B5EF4-FFF2-40B4-BE49-F238E27FC236}">
                <a16:creationId xmlns:a16="http://schemas.microsoft.com/office/drawing/2014/main" id="{1FCAE673-40BA-E8F9-FC3F-400629CE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814" y="430653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52" name="Text Box 1044">
            <a:extLst>
              <a:ext uri="{FF2B5EF4-FFF2-40B4-BE49-F238E27FC236}">
                <a16:creationId xmlns:a16="http://schemas.microsoft.com/office/drawing/2014/main" id="{8D95EC60-6FA1-F836-5EA1-7D023C1E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364" y="475420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53" name="AutoShape 1045 1">
            <a:extLst>
              <a:ext uri="{FF2B5EF4-FFF2-40B4-BE49-F238E27FC236}">
                <a16:creationId xmlns:a16="http://schemas.microsoft.com/office/drawing/2014/main" id="{0AACD2C6-A0CF-81EF-3709-8B709772AD62}"/>
              </a:ext>
            </a:extLst>
          </p:cNvPr>
          <p:cNvCxnSpPr>
            <a:cxnSpLocks noChangeShapeType="1"/>
            <a:stCxn id="38" idx="7"/>
            <a:endCxn id="39" idx="3"/>
          </p:cNvCxnSpPr>
          <p:nvPr/>
        </p:nvCxnSpPr>
        <p:spPr bwMode="auto">
          <a:xfrm flipV="1">
            <a:off x="2988302" y="3300058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1046">
            <a:extLst>
              <a:ext uri="{FF2B5EF4-FFF2-40B4-BE49-F238E27FC236}">
                <a16:creationId xmlns:a16="http://schemas.microsoft.com/office/drawing/2014/main" id="{964BB7EC-71AD-8F7B-D83B-824AD893E1B6}"/>
              </a:ext>
            </a:extLst>
          </p:cNvPr>
          <p:cNvCxnSpPr>
            <a:cxnSpLocks noChangeShapeType="1"/>
            <a:stCxn id="38" idx="5"/>
            <a:endCxn id="40" idx="1"/>
          </p:cNvCxnSpPr>
          <p:nvPr/>
        </p:nvCxnSpPr>
        <p:spPr bwMode="auto">
          <a:xfrm>
            <a:off x="2988302" y="4043008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047 1">
            <a:extLst>
              <a:ext uri="{FF2B5EF4-FFF2-40B4-BE49-F238E27FC236}">
                <a16:creationId xmlns:a16="http://schemas.microsoft.com/office/drawing/2014/main" id="{EAC85313-E789-3FBD-A2FA-249CF0264B14}"/>
              </a:ext>
            </a:extLst>
          </p:cNvPr>
          <p:cNvCxnSpPr>
            <a:cxnSpLocks noChangeShapeType="1"/>
            <a:stCxn id="39" idx="5"/>
            <a:endCxn id="37" idx="1"/>
          </p:cNvCxnSpPr>
          <p:nvPr/>
        </p:nvCxnSpPr>
        <p:spPr bwMode="auto">
          <a:xfrm>
            <a:off x="4091614" y="3300058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048 1">
            <a:extLst>
              <a:ext uri="{FF2B5EF4-FFF2-40B4-BE49-F238E27FC236}">
                <a16:creationId xmlns:a16="http://schemas.microsoft.com/office/drawing/2014/main" id="{A3ACB01F-EAED-F7AD-D4CF-9E860BBC89E7}"/>
              </a:ext>
            </a:extLst>
          </p:cNvPr>
          <p:cNvCxnSpPr>
            <a:cxnSpLocks noChangeShapeType="1"/>
            <a:stCxn id="39" idx="6"/>
            <a:endCxn id="41" idx="1"/>
          </p:cNvCxnSpPr>
          <p:nvPr/>
        </p:nvCxnSpPr>
        <p:spPr bwMode="auto">
          <a:xfrm>
            <a:off x="4153527" y="3160358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AutoShape 1049">
            <a:extLst>
              <a:ext uri="{FF2B5EF4-FFF2-40B4-BE49-F238E27FC236}">
                <a16:creationId xmlns:a16="http://schemas.microsoft.com/office/drawing/2014/main" id="{45E05BA1-1DBD-979F-78A6-503001D49BFE}"/>
              </a:ext>
            </a:extLst>
          </p:cNvPr>
          <p:cNvCxnSpPr>
            <a:cxnSpLocks noChangeShapeType="1"/>
            <a:stCxn id="37" idx="7"/>
            <a:endCxn id="41" idx="2"/>
          </p:cNvCxnSpPr>
          <p:nvPr/>
        </p:nvCxnSpPr>
        <p:spPr bwMode="auto">
          <a:xfrm flipV="1">
            <a:off x="4838010" y="3691377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AutoShape 1050">
            <a:extLst>
              <a:ext uri="{FF2B5EF4-FFF2-40B4-BE49-F238E27FC236}">
                <a16:creationId xmlns:a16="http://schemas.microsoft.com/office/drawing/2014/main" id="{3D13D739-A3FF-2595-B717-38378007410A}"/>
              </a:ext>
            </a:extLst>
          </p:cNvPr>
          <p:cNvCxnSpPr>
            <a:cxnSpLocks noChangeShapeType="1"/>
            <a:stCxn id="37" idx="5"/>
            <a:endCxn id="42" idx="1"/>
          </p:cNvCxnSpPr>
          <p:nvPr/>
        </p:nvCxnSpPr>
        <p:spPr bwMode="auto">
          <a:xfrm>
            <a:off x="4838010" y="4249654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AutoShape 1051">
            <a:extLst>
              <a:ext uri="{FF2B5EF4-FFF2-40B4-BE49-F238E27FC236}">
                <a16:creationId xmlns:a16="http://schemas.microsoft.com/office/drawing/2014/main" id="{819CAA3C-AE20-3650-197B-B192AABD6408}"/>
              </a:ext>
            </a:extLst>
          </p:cNvPr>
          <p:cNvCxnSpPr>
            <a:cxnSpLocks noChangeShapeType="1"/>
            <a:stCxn id="42" idx="0"/>
            <a:endCxn id="41" idx="3"/>
          </p:cNvCxnSpPr>
          <p:nvPr/>
        </p:nvCxnSpPr>
        <p:spPr bwMode="auto">
          <a:xfrm flipV="1">
            <a:off x="5603708" y="3821029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AutoShape 1052">
            <a:extLst>
              <a:ext uri="{FF2B5EF4-FFF2-40B4-BE49-F238E27FC236}">
                <a16:creationId xmlns:a16="http://schemas.microsoft.com/office/drawing/2014/main" id="{CF4A02CE-1DA1-6034-CE8A-B8B90F526D61}"/>
              </a:ext>
            </a:extLst>
          </p:cNvPr>
          <p:cNvCxnSpPr>
            <a:cxnSpLocks noChangeShapeType="1"/>
            <a:stCxn id="40" idx="6"/>
            <a:endCxn id="42" idx="2"/>
          </p:cNvCxnSpPr>
          <p:nvPr/>
        </p:nvCxnSpPr>
        <p:spPr bwMode="auto">
          <a:xfrm flipV="1">
            <a:off x="3977314" y="4801833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AutoShape 1053">
            <a:extLst>
              <a:ext uri="{FF2B5EF4-FFF2-40B4-BE49-F238E27FC236}">
                <a16:creationId xmlns:a16="http://schemas.microsoft.com/office/drawing/2014/main" id="{2387710E-DD5A-5417-8EA2-F6ACDECF18E8}"/>
              </a:ext>
            </a:extLst>
          </p:cNvPr>
          <p:cNvCxnSpPr>
            <a:cxnSpLocks noChangeShapeType="1"/>
            <a:stCxn id="40" idx="7"/>
            <a:endCxn id="37" idx="3"/>
          </p:cNvCxnSpPr>
          <p:nvPr/>
        </p:nvCxnSpPr>
        <p:spPr bwMode="auto">
          <a:xfrm flipV="1">
            <a:off x="3915673" y="4249654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054">
            <a:extLst>
              <a:ext uri="{FF2B5EF4-FFF2-40B4-BE49-F238E27FC236}">
                <a16:creationId xmlns:a16="http://schemas.microsoft.com/office/drawing/2014/main" id="{213FF2D1-9B27-B2D2-6516-B0DDFB21B609}"/>
              </a:ext>
            </a:extLst>
          </p:cNvPr>
          <p:cNvCxnSpPr>
            <a:cxnSpLocks noChangeShapeType="1"/>
            <a:stCxn id="38" idx="6"/>
            <a:endCxn id="37" idx="2"/>
          </p:cNvCxnSpPr>
          <p:nvPr/>
        </p:nvCxnSpPr>
        <p:spPr bwMode="auto">
          <a:xfrm>
            <a:off x="3059739" y="3893783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82DC81-5796-96AC-82D2-28A7F7300760}"/>
              </a:ext>
            </a:extLst>
          </p:cNvPr>
          <p:cNvCxnSpPr>
            <a:cxnSpLocks/>
          </p:cNvCxnSpPr>
          <p:nvPr/>
        </p:nvCxnSpPr>
        <p:spPr>
          <a:xfrm>
            <a:off x="2745414" y="2907674"/>
            <a:ext cx="3989296" cy="1813196"/>
          </a:xfrm>
          <a:prstGeom prst="line">
            <a:avLst/>
          </a:prstGeom>
          <a:ln w="53975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6C22CD-6F04-8039-D0FD-DA759C732FCD}"/>
                  </a:ext>
                </a:extLst>
              </p:cNvPr>
              <p:cNvSpPr txBox="1"/>
              <p:nvPr/>
            </p:nvSpPr>
            <p:spPr>
              <a:xfrm>
                <a:off x="2414425" y="5436323"/>
                <a:ext cx="47081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6C22CD-6F04-8039-D0FD-DA759C732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25" y="5436323"/>
                <a:ext cx="4708132" cy="461665"/>
              </a:xfrm>
              <a:prstGeom prst="rect">
                <a:avLst/>
              </a:prstGeom>
              <a:blipFill>
                <a:blip r:embed="rId4"/>
                <a:stretch>
                  <a:fillRect l="-25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17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Cut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6BF08-7F1C-E6A7-BEEC-A3B46C52EE84}"/>
              </a:ext>
            </a:extLst>
          </p:cNvPr>
          <p:cNvSpPr/>
          <p:nvPr/>
        </p:nvSpPr>
        <p:spPr>
          <a:xfrm>
            <a:off x="2414425" y="1137775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029">
            <a:extLst>
              <a:ext uri="{FF2B5EF4-FFF2-40B4-BE49-F238E27FC236}">
                <a16:creationId xmlns:a16="http://schemas.microsoft.com/office/drawing/2014/main" id="{27E2EAF1-8A10-BD91-4F04-AE5AEF7ABE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5002" y="225168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38" name="Oval 1030">
            <a:extLst>
              <a:ext uri="{FF2B5EF4-FFF2-40B4-BE49-F238E27FC236}">
                <a16:creationId xmlns:a16="http://schemas.microsoft.com/office/drawing/2014/main" id="{51473437-4E09-A859-3623-AADDDCF2F0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5564" y="2026262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39" name="Oval 1031 1">
            <a:extLst>
              <a:ext uri="{FF2B5EF4-FFF2-40B4-BE49-F238E27FC236}">
                <a16:creationId xmlns:a16="http://schemas.microsoft.com/office/drawing/2014/main" id="{F7AF3AFB-AF9E-0731-73CD-B7630AF7F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8877" y="129283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40" name="Oval 1032">
            <a:extLst>
              <a:ext uri="{FF2B5EF4-FFF2-40B4-BE49-F238E27FC236}">
                <a16:creationId xmlns:a16="http://schemas.microsoft.com/office/drawing/2014/main" id="{B84FACE2-93D7-C96F-AD17-1C1BF0106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2664" y="2945425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41" name="Oval 1033">
            <a:extLst>
              <a:ext uri="{FF2B5EF4-FFF2-40B4-BE49-F238E27FC236}">
                <a16:creationId xmlns:a16="http://schemas.microsoft.com/office/drawing/2014/main" id="{905D813F-36B5-9C2C-0067-EC1CA021D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027" y="1823062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42" name="Oval 1034">
            <a:extLst>
              <a:ext uri="{FF2B5EF4-FFF2-40B4-BE49-F238E27FC236}">
                <a16:creationId xmlns:a16="http://schemas.microsoft.com/office/drawing/2014/main" id="{68612597-18FC-96EE-F765-DD4624B55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0352" y="293431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43" name="Text Box 1035">
            <a:extLst>
              <a:ext uri="{FF2B5EF4-FFF2-40B4-BE49-F238E27FC236}">
                <a16:creationId xmlns:a16="http://schemas.microsoft.com/office/drawing/2014/main" id="{BCC0DDF8-36C0-692E-BFE5-ED13A5D8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189" y="2004037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44" name="Text Box 1036">
            <a:extLst>
              <a:ext uri="{FF2B5EF4-FFF2-40B4-BE49-F238E27FC236}">
                <a16:creationId xmlns:a16="http://schemas.microsoft.com/office/drawing/2014/main" id="{90618143-CE4E-6869-885F-E12DDEFEA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989" y="243742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45" name="Text Box 1037 1">
            <a:extLst>
              <a:ext uri="{FF2B5EF4-FFF2-40B4-BE49-F238E27FC236}">
                <a16:creationId xmlns:a16="http://schemas.microsoft.com/office/drawing/2014/main" id="{9579D2AF-D48F-C9D4-27CC-3FEB60BF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564" y="172781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46" name="Text Box 1038 1">
            <a:extLst>
              <a:ext uri="{FF2B5EF4-FFF2-40B4-BE49-F238E27FC236}">
                <a16:creationId xmlns:a16="http://schemas.microsoft.com/office/drawing/2014/main" id="{05298248-136B-99E0-0960-87E9419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814" y="130871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47" name="Text Box 1039">
            <a:extLst>
              <a:ext uri="{FF2B5EF4-FFF2-40B4-BE49-F238E27FC236}">
                <a16:creationId xmlns:a16="http://schemas.microsoft.com/office/drawing/2014/main" id="{23D9070D-C93A-1E41-C966-B22608D5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039" y="1857987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48" name="Text Box 1040 1">
            <a:extLst>
              <a:ext uri="{FF2B5EF4-FFF2-40B4-BE49-F238E27FC236}">
                <a16:creationId xmlns:a16="http://schemas.microsoft.com/office/drawing/2014/main" id="{00E76DCC-5195-75FA-C4EE-EFF25294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214" y="1521437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49" name="Text Box 1041">
            <a:extLst>
              <a:ext uri="{FF2B5EF4-FFF2-40B4-BE49-F238E27FC236}">
                <a16:creationId xmlns:a16="http://schemas.microsoft.com/office/drawing/2014/main" id="{F68B65F8-E268-8C1E-1675-EE550D5FA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789" y="243742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50" name="Text Box 1042">
            <a:extLst>
              <a:ext uri="{FF2B5EF4-FFF2-40B4-BE49-F238E27FC236}">
                <a16:creationId xmlns:a16="http://schemas.microsoft.com/office/drawing/2014/main" id="{8D695645-E749-6152-0889-5A785712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864" y="2512037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51" name="Text Box 1043">
            <a:extLst>
              <a:ext uri="{FF2B5EF4-FFF2-40B4-BE49-F238E27FC236}">
                <a16:creationId xmlns:a16="http://schemas.microsoft.com/office/drawing/2014/main" id="{1FCAE673-40BA-E8F9-FC3F-400629CE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814" y="262157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52" name="Text Box 1044">
            <a:extLst>
              <a:ext uri="{FF2B5EF4-FFF2-40B4-BE49-F238E27FC236}">
                <a16:creationId xmlns:a16="http://schemas.microsoft.com/office/drawing/2014/main" id="{8D95EC60-6FA1-F836-5EA1-7D023C1E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364" y="306925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53" name="AutoShape 1045 1">
            <a:extLst>
              <a:ext uri="{FF2B5EF4-FFF2-40B4-BE49-F238E27FC236}">
                <a16:creationId xmlns:a16="http://schemas.microsoft.com/office/drawing/2014/main" id="{0AACD2C6-A0CF-81EF-3709-8B709772AD62}"/>
              </a:ext>
            </a:extLst>
          </p:cNvPr>
          <p:cNvCxnSpPr>
            <a:cxnSpLocks noChangeShapeType="1"/>
            <a:stCxn id="38" idx="7"/>
            <a:endCxn id="39" idx="3"/>
          </p:cNvCxnSpPr>
          <p:nvPr/>
        </p:nvCxnSpPr>
        <p:spPr bwMode="auto">
          <a:xfrm flipV="1">
            <a:off x="2988302" y="1615100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1046">
            <a:extLst>
              <a:ext uri="{FF2B5EF4-FFF2-40B4-BE49-F238E27FC236}">
                <a16:creationId xmlns:a16="http://schemas.microsoft.com/office/drawing/2014/main" id="{964BB7EC-71AD-8F7B-D83B-824AD893E1B6}"/>
              </a:ext>
            </a:extLst>
          </p:cNvPr>
          <p:cNvCxnSpPr>
            <a:cxnSpLocks noChangeShapeType="1"/>
            <a:stCxn id="38" idx="5"/>
            <a:endCxn id="40" idx="1"/>
          </p:cNvCxnSpPr>
          <p:nvPr/>
        </p:nvCxnSpPr>
        <p:spPr bwMode="auto">
          <a:xfrm>
            <a:off x="2988302" y="2358050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047 1">
            <a:extLst>
              <a:ext uri="{FF2B5EF4-FFF2-40B4-BE49-F238E27FC236}">
                <a16:creationId xmlns:a16="http://schemas.microsoft.com/office/drawing/2014/main" id="{EAC85313-E789-3FBD-A2FA-249CF0264B14}"/>
              </a:ext>
            </a:extLst>
          </p:cNvPr>
          <p:cNvCxnSpPr>
            <a:cxnSpLocks noChangeShapeType="1"/>
            <a:stCxn id="39" idx="5"/>
            <a:endCxn id="37" idx="1"/>
          </p:cNvCxnSpPr>
          <p:nvPr/>
        </p:nvCxnSpPr>
        <p:spPr bwMode="auto">
          <a:xfrm>
            <a:off x="4091614" y="1615100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048 1">
            <a:extLst>
              <a:ext uri="{FF2B5EF4-FFF2-40B4-BE49-F238E27FC236}">
                <a16:creationId xmlns:a16="http://schemas.microsoft.com/office/drawing/2014/main" id="{A3ACB01F-EAED-F7AD-D4CF-9E860BBC89E7}"/>
              </a:ext>
            </a:extLst>
          </p:cNvPr>
          <p:cNvCxnSpPr>
            <a:cxnSpLocks noChangeShapeType="1"/>
            <a:stCxn id="39" idx="6"/>
            <a:endCxn id="41" idx="1"/>
          </p:cNvCxnSpPr>
          <p:nvPr/>
        </p:nvCxnSpPr>
        <p:spPr bwMode="auto">
          <a:xfrm>
            <a:off x="4153527" y="1475400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AutoShape 1049">
            <a:extLst>
              <a:ext uri="{FF2B5EF4-FFF2-40B4-BE49-F238E27FC236}">
                <a16:creationId xmlns:a16="http://schemas.microsoft.com/office/drawing/2014/main" id="{45E05BA1-1DBD-979F-78A6-503001D49BFE}"/>
              </a:ext>
            </a:extLst>
          </p:cNvPr>
          <p:cNvCxnSpPr>
            <a:cxnSpLocks noChangeShapeType="1"/>
            <a:stCxn id="37" idx="7"/>
            <a:endCxn id="41" idx="2"/>
          </p:cNvCxnSpPr>
          <p:nvPr/>
        </p:nvCxnSpPr>
        <p:spPr bwMode="auto">
          <a:xfrm flipV="1">
            <a:off x="4838010" y="2006419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AutoShape 1050">
            <a:extLst>
              <a:ext uri="{FF2B5EF4-FFF2-40B4-BE49-F238E27FC236}">
                <a16:creationId xmlns:a16="http://schemas.microsoft.com/office/drawing/2014/main" id="{3D13D739-A3FF-2595-B717-38378007410A}"/>
              </a:ext>
            </a:extLst>
          </p:cNvPr>
          <p:cNvCxnSpPr>
            <a:cxnSpLocks noChangeShapeType="1"/>
            <a:stCxn id="37" idx="5"/>
            <a:endCxn id="42" idx="1"/>
          </p:cNvCxnSpPr>
          <p:nvPr/>
        </p:nvCxnSpPr>
        <p:spPr bwMode="auto">
          <a:xfrm>
            <a:off x="4838010" y="2564696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AutoShape 1051">
            <a:extLst>
              <a:ext uri="{FF2B5EF4-FFF2-40B4-BE49-F238E27FC236}">
                <a16:creationId xmlns:a16="http://schemas.microsoft.com/office/drawing/2014/main" id="{819CAA3C-AE20-3650-197B-B192AABD6408}"/>
              </a:ext>
            </a:extLst>
          </p:cNvPr>
          <p:cNvCxnSpPr>
            <a:cxnSpLocks noChangeShapeType="1"/>
            <a:stCxn id="42" idx="0"/>
            <a:endCxn id="41" idx="3"/>
          </p:cNvCxnSpPr>
          <p:nvPr/>
        </p:nvCxnSpPr>
        <p:spPr bwMode="auto">
          <a:xfrm flipV="1">
            <a:off x="5603708" y="2136071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AutoShape 1052">
            <a:extLst>
              <a:ext uri="{FF2B5EF4-FFF2-40B4-BE49-F238E27FC236}">
                <a16:creationId xmlns:a16="http://schemas.microsoft.com/office/drawing/2014/main" id="{CF4A02CE-1DA1-6034-CE8A-B8B90F526D61}"/>
              </a:ext>
            </a:extLst>
          </p:cNvPr>
          <p:cNvCxnSpPr>
            <a:cxnSpLocks noChangeShapeType="1"/>
            <a:stCxn id="40" idx="6"/>
            <a:endCxn id="42" idx="2"/>
          </p:cNvCxnSpPr>
          <p:nvPr/>
        </p:nvCxnSpPr>
        <p:spPr bwMode="auto">
          <a:xfrm flipV="1">
            <a:off x="3977314" y="3116875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AutoShape 1053">
            <a:extLst>
              <a:ext uri="{FF2B5EF4-FFF2-40B4-BE49-F238E27FC236}">
                <a16:creationId xmlns:a16="http://schemas.microsoft.com/office/drawing/2014/main" id="{2387710E-DD5A-5417-8EA2-F6ACDECF18E8}"/>
              </a:ext>
            </a:extLst>
          </p:cNvPr>
          <p:cNvCxnSpPr>
            <a:cxnSpLocks noChangeShapeType="1"/>
            <a:stCxn id="40" idx="7"/>
            <a:endCxn id="37" idx="3"/>
          </p:cNvCxnSpPr>
          <p:nvPr/>
        </p:nvCxnSpPr>
        <p:spPr bwMode="auto">
          <a:xfrm flipV="1">
            <a:off x="3915673" y="2564696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054">
            <a:extLst>
              <a:ext uri="{FF2B5EF4-FFF2-40B4-BE49-F238E27FC236}">
                <a16:creationId xmlns:a16="http://schemas.microsoft.com/office/drawing/2014/main" id="{213FF2D1-9B27-B2D2-6516-B0DDFB21B609}"/>
              </a:ext>
            </a:extLst>
          </p:cNvPr>
          <p:cNvCxnSpPr>
            <a:cxnSpLocks noChangeShapeType="1"/>
            <a:stCxn id="38" idx="6"/>
            <a:endCxn id="37" idx="2"/>
          </p:cNvCxnSpPr>
          <p:nvPr/>
        </p:nvCxnSpPr>
        <p:spPr bwMode="auto">
          <a:xfrm>
            <a:off x="3059739" y="2208825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82DC81-5796-96AC-82D2-28A7F7300760}"/>
              </a:ext>
            </a:extLst>
          </p:cNvPr>
          <p:cNvCxnSpPr>
            <a:cxnSpLocks/>
          </p:cNvCxnSpPr>
          <p:nvPr/>
        </p:nvCxnSpPr>
        <p:spPr>
          <a:xfrm>
            <a:off x="2745414" y="1222716"/>
            <a:ext cx="3989296" cy="1813196"/>
          </a:xfrm>
          <a:prstGeom prst="line">
            <a:avLst/>
          </a:prstGeom>
          <a:ln w="53975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6C22CD-6F04-8039-D0FD-DA759C732FCD}"/>
                  </a:ext>
                </a:extLst>
              </p:cNvPr>
              <p:cNvSpPr txBox="1"/>
              <p:nvPr/>
            </p:nvSpPr>
            <p:spPr>
              <a:xfrm>
                <a:off x="2414425" y="3602392"/>
                <a:ext cx="47081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6C22CD-6F04-8039-D0FD-DA759C732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25" y="3602392"/>
                <a:ext cx="4708132" cy="461665"/>
              </a:xfrm>
              <a:prstGeom prst="rect">
                <a:avLst/>
              </a:prstGeom>
              <a:blipFill>
                <a:blip r:embed="rId4"/>
                <a:stretch>
                  <a:fillRect l="-25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3B0933-5AFF-E7DA-A533-00E6849C6F66}"/>
                  </a:ext>
                </a:extLst>
              </p:cNvPr>
              <p:cNvSpPr txBox="1"/>
              <p:nvPr/>
            </p:nvSpPr>
            <p:spPr>
              <a:xfrm>
                <a:off x="512159" y="4375705"/>
                <a:ext cx="836223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Forward edge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origin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destination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		Forward Edges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Backward edge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origin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destination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400" b="1" i="1" baseline="-25000" dirty="0"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b="1" i="1" baseline="-25000" dirty="0">
                    <a:latin typeface="Times New Roman" charset="0"/>
                  </a:rPr>
                  <a:t>		</a:t>
                </a:r>
                <a:r>
                  <a:rPr lang="en-US" sz="2400" dirty="0">
                    <a:solidFill>
                      <a:srgbClr val="3A3A82"/>
                    </a:solidFill>
                  </a:rPr>
                  <a:t> Backward Edges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b="1" i="1" baseline="-250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3B0933-5AFF-E7DA-A533-00E6849C6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59" y="4375705"/>
                <a:ext cx="8362234" cy="1754326"/>
              </a:xfrm>
              <a:prstGeom prst="rect">
                <a:avLst/>
              </a:prstGeom>
              <a:blipFill>
                <a:blip r:embed="rId5"/>
                <a:stretch>
                  <a:fillRect t="-486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pagestyle{empty}&#10;\usepackage{xcolor}&#10;\begin{document}&#10;&#10;\textcolor{red}{Cut $\chi$}&#10;&#10;&#10;\end{document}" title="IguanaTex Bitmap Display">
            <a:extLst>
              <a:ext uri="{FF2B5EF4-FFF2-40B4-BE49-F238E27FC236}">
                <a16:creationId xmlns:a16="http://schemas.microsoft.com/office/drawing/2014/main" id="{E2BB2CF3-8713-03C8-43BF-F6FFD17CEB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23369" y="832075"/>
            <a:ext cx="643047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7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Cut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6BF08-7F1C-E6A7-BEEC-A3B46C52EE84}"/>
              </a:ext>
            </a:extLst>
          </p:cNvPr>
          <p:cNvSpPr/>
          <p:nvPr/>
        </p:nvSpPr>
        <p:spPr>
          <a:xfrm>
            <a:off x="2414425" y="855240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029">
            <a:extLst>
              <a:ext uri="{FF2B5EF4-FFF2-40B4-BE49-F238E27FC236}">
                <a16:creationId xmlns:a16="http://schemas.microsoft.com/office/drawing/2014/main" id="{27E2EAF1-8A10-BD91-4F04-AE5AEF7ABE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5002" y="196915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38" name="Oval 1030">
            <a:extLst>
              <a:ext uri="{FF2B5EF4-FFF2-40B4-BE49-F238E27FC236}">
                <a16:creationId xmlns:a16="http://schemas.microsoft.com/office/drawing/2014/main" id="{51473437-4E09-A859-3623-AADDDCF2F0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5564" y="1743727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39" name="Oval 1031 1">
            <a:extLst>
              <a:ext uri="{FF2B5EF4-FFF2-40B4-BE49-F238E27FC236}">
                <a16:creationId xmlns:a16="http://schemas.microsoft.com/office/drawing/2014/main" id="{F7AF3AFB-AF9E-0731-73CD-B7630AF7F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8877" y="101030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40" name="Oval 1032">
            <a:extLst>
              <a:ext uri="{FF2B5EF4-FFF2-40B4-BE49-F238E27FC236}">
                <a16:creationId xmlns:a16="http://schemas.microsoft.com/office/drawing/2014/main" id="{B84FACE2-93D7-C96F-AD17-1C1BF0106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2664" y="266289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41" name="Oval 1033">
            <a:extLst>
              <a:ext uri="{FF2B5EF4-FFF2-40B4-BE49-F238E27FC236}">
                <a16:creationId xmlns:a16="http://schemas.microsoft.com/office/drawing/2014/main" id="{905D813F-36B5-9C2C-0067-EC1CA021D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027" y="1540527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42" name="Oval 1034">
            <a:extLst>
              <a:ext uri="{FF2B5EF4-FFF2-40B4-BE49-F238E27FC236}">
                <a16:creationId xmlns:a16="http://schemas.microsoft.com/office/drawing/2014/main" id="{68612597-18FC-96EE-F765-DD4624B55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0352" y="265177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43" name="Text Box 1035">
            <a:extLst>
              <a:ext uri="{FF2B5EF4-FFF2-40B4-BE49-F238E27FC236}">
                <a16:creationId xmlns:a16="http://schemas.microsoft.com/office/drawing/2014/main" id="{BCC0DDF8-36C0-692E-BFE5-ED13A5D8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189" y="17215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44" name="Text Box 1036">
            <a:extLst>
              <a:ext uri="{FF2B5EF4-FFF2-40B4-BE49-F238E27FC236}">
                <a16:creationId xmlns:a16="http://schemas.microsoft.com/office/drawing/2014/main" id="{90618143-CE4E-6869-885F-E12DDEFEA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989" y="215489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45" name="Text Box 1037 1">
            <a:extLst>
              <a:ext uri="{FF2B5EF4-FFF2-40B4-BE49-F238E27FC236}">
                <a16:creationId xmlns:a16="http://schemas.microsoft.com/office/drawing/2014/main" id="{9579D2AF-D48F-C9D4-27CC-3FEB60BF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564" y="144527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46" name="Text Box 1038 1">
            <a:extLst>
              <a:ext uri="{FF2B5EF4-FFF2-40B4-BE49-F238E27FC236}">
                <a16:creationId xmlns:a16="http://schemas.microsoft.com/office/drawing/2014/main" id="{05298248-136B-99E0-0960-87E9419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814" y="1026177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47" name="Text Box 1039">
            <a:extLst>
              <a:ext uri="{FF2B5EF4-FFF2-40B4-BE49-F238E27FC236}">
                <a16:creationId xmlns:a16="http://schemas.microsoft.com/office/drawing/2014/main" id="{23D9070D-C93A-1E41-C966-B22608D5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039" y="157545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48" name="Text Box 1040 1">
            <a:extLst>
              <a:ext uri="{FF2B5EF4-FFF2-40B4-BE49-F238E27FC236}">
                <a16:creationId xmlns:a16="http://schemas.microsoft.com/office/drawing/2014/main" id="{00E76DCC-5195-75FA-C4EE-EFF25294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214" y="12389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49" name="Text Box 1041">
            <a:extLst>
              <a:ext uri="{FF2B5EF4-FFF2-40B4-BE49-F238E27FC236}">
                <a16:creationId xmlns:a16="http://schemas.microsoft.com/office/drawing/2014/main" id="{F68B65F8-E268-8C1E-1675-EE550D5FA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789" y="215489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50" name="Text Box 1042">
            <a:extLst>
              <a:ext uri="{FF2B5EF4-FFF2-40B4-BE49-F238E27FC236}">
                <a16:creationId xmlns:a16="http://schemas.microsoft.com/office/drawing/2014/main" id="{8D695645-E749-6152-0889-5A785712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864" y="22295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51" name="Text Box 1043">
            <a:extLst>
              <a:ext uri="{FF2B5EF4-FFF2-40B4-BE49-F238E27FC236}">
                <a16:creationId xmlns:a16="http://schemas.microsoft.com/office/drawing/2014/main" id="{1FCAE673-40BA-E8F9-FC3F-400629CE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814" y="2339040"/>
            <a:ext cx="473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 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52" name="Text Box 1044">
            <a:extLst>
              <a:ext uri="{FF2B5EF4-FFF2-40B4-BE49-F238E27FC236}">
                <a16:creationId xmlns:a16="http://schemas.microsoft.com/office/drawing/2014/main" id="{8D95EC60-6FA1-F836-5EA1-7D023C1E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364" y="278671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53" name="AutoShape 1045 1">
            <a:extLst>
              <a:ext uri="{FF2B5EF4-FFF2-40B4-BE49-F238E27FC236}">
                <a16:creationId xmlns:a16="http://schemas.microsoft.com/office/drawing/2014/main" id="{0AACD2C6-A0CF-81EF-3709-8B709772AD62}"/>
              </a:ext>
            </a:extLst>
          </p:cNvPr>
          <p:cNvCxnSpPr>
            <a:cxnSpLocks noChangeShapeType="1"/>
            <a:stCxn id="38" idx="7"/>
            <a:endCxn id="39" idx="3"/>
          </p:cNvCxnSpPr>
          <p:nvPr/>
        </p:nvCxnSpPr>
        <p:spPr bwMode="auto">
          <a:xfrm flipV="1">
            <a:off x="2988302" y="1332565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1046">
            <a:extLst>
              <a:ext uri="{FF2B5EF4-FFF2-40B4-BE49-F238E27FC236}">
                <a16:creationId xmlns:a16="http://schemas.microsoft.com/office/drawing/2014/main" id="{964BB7EC-71AD-8F7B-D83B-824AD893E1B6}"/>
              </a:ext>
            </a:extLst>
          </p:cNvPr>
          <p:cNvCxnSpPr>
            <a:cxnSpLocks noChangeShapeType="1"/>
            <a:stCxn id="38" idx="5"/>
            <a:endCxn id="40" idx="1"/>
          </p:cNvCxnSpPr>
          <p:nvPr/>
        </p:nvCxnSpPr>
        <p:spPr bwMode="auto">
          <a:xfrm>
            <a:off x="2988302" y="2075515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047 1">
            <a:extLst>
              <a:ext uri="{FF2B5EF4-FFF2-40B4-BE49-F238E27FC236}">
                <a16:creationId xmlns:a16="http://schemas.microsoft.com/office/drawing/2014/main" id="{EAC85313-E789-3FBD-A2FA-249CF0264B14}"/>
              </a:ext>
            </a:extLst>
          </p:cNvPr>
          <p:cNvCxnSpPr>
            <a:cxnSpLocks noChangeShapeType="1"/>
            <a:stCxn id="39" idx="5"/>
            <a:endCxn id="37" idx="1"/>
          </p:cNvCxnSpPr>
          <p:nvPr/>
        </p:nvCxnSpPr>
        <p:spPr bwMode="auto">
          <a:xfrm>
            <a:off x="4091614" y="1332565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048 1">
            <a:extLst>
              <a:ext uri="{FF2B5EF4-FFF2-40B4-BE49-F238E27FC236}">
                <a16:creationId xmlns:a16="http://schemas.microsoft.com/office/drawing/2014/main" id="{A3ACB01F-EAED-F7AD-D4CF-9E860BBC89E7}"/>
              </a:ext>
            </a:extLst>
          </p:cNvPr>
          <p:cNvCxnSpPr>
            <a:cxnSpLocks noChangeShapeType="1"/>
            <a:stCxn id="39" idx="6"/>
            <a:endCxn id="41" idx="1"/>
          </p:cNvCxnSpPr>
          <p:nvPr/>
        </p:nvCxnSpPr>
        <p:spPr bwMode="auto">
          <a:xfrm>
            <a:off x="4153527" y="1192865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AutoShape 1049">
            <a:extLst>
              <a:ext uri="{FF2B5EF4-FFF2-40B4-BE49-F238E27FC236}">
                <a16:creationId xmlns:a16="http://schemas.microsoft.com/office/drawing/2014/main" id="{45E05BA1-1DBD-979F-78A6-503001D49BFE}"/>
              </a:ext>
            </a:extLst>
          </p:cNvPr>
          <p:cNvCxnSpPr>
            <a:cxnSpLocks noChangeShapeType="1"/>
            <a:stCxn id="37" idx="7"/>
            <a:endCxn id="41" idx="2"/>
          </p:cNvCxnSpPr>
          <p:nvPr/>
        </p:nvCxnSpPr>
        <p:spPr bwMode="auto">
          <a:xfrm flipV="1">
            <a:off x="4838010" y="1723884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AutoShape 1050">
            <a:extLst>
              <a:ext uri="{FF2B5EF4-FFF2-40B4-BE49-F238E27FC236}">
                <a16:creationId xmlns:a16="http://schemas.microsoft.com/office/drawing/2014/main" id="{3D13D739-A3FF-2595-B717-38378007410A}"/>
              </a:ext>
            </a:extLst>
          </p:cNvPr>
          <p:cNvCxnSpPr>
            <a:cxnSpLocks noChangeShapeType="1"/>
            <a:stCxn id="37" idx="5"/>
            <a:endCxn id="42" idx="1"/>
          </p:cNvCxnSpPr>
          <p:nvPr/>
        </p:nvCxnSpPr>
        <p:spPr bwMode="auto">
          <a:xfrm>
            <a:off x="4838010" y="2282161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AutoShape 1051">
            <a:extLst>
              <a:ext uri="{FF2B5EF4-FFF2-40B4-BE49-F238E27FC236}">
                <a16:creationId xmlns:a16="http://schemas.microsoft.com/office/drawing/2014/main" id="{819CAA3C-AE20-3650-197B-B192AABD6408}"/>
              </a:ext>
            </a:extLst>
          </p:cNvPr>
          <p:cNvCxnSpPr>
            <a:cxnSpLocks noChangeShapeType="1"/>
            <a:stCxn id="42" idx="0"/>
            <a:endCxn id="41" idx="3"/>
          </p:cNvCxnSpPr>
          <p:nvPr/>
        </p:nvCxnSpPr>
        <p:spPr bwMode="auto">
          <a:xfrm flipV="1">
            <a:off x="5603708" y="1853536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AutoShape 1052">
            <a:extLst>
              <a:ext uri="{FF2B5EF4-FFF2-40B4-BE49-F238E27FC236}">
                <a16:creationId xmlns:a16="http://schemas.microsoft.com/office/drawing/2014/main" id="{CF4A02CE-1DA1-6034-CE8A-B8B90F526D61}"/>
              </a:ext>
            </a:extLst>
          </p:cNvPr>
          <p:cNvCxnSpPr>
            <a:cxnSpLocks noChangeShapeType="1"/>
            <a:stCxn id="40" idx="6"/>
            <a:endCxn id="42" idx="2"/>
          </p:cNvCxnSpPr>
          <p:nvPr/>
        </p:nvCxnSpPr>
        <p:spPr bwMode="auto">
          <a:xfrm flipV="1">
            <a:off x="3977314" y="2834340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AutoShape 1053">
            <a:extLst>
              <a:ext uri="{FF2B5EF4-FFF2-40B4-BE49-F238E27FC236}">
                <a16:creationId xmlns:a16="http://schemas.microsoft.com/office/drawing/2014/main" id="{2387710E-DD5A-5417-8EA2-F6ACDECF18E8}"/>
              </a:ext>
            </a:extLst>
          </p:cNvPr>
          <p:cNvCxnSpPr>
            <a:cxnSpLocks noChangeShapeType="1"/>
            <a:stCxn id="40" idx="7"/>
            <a:endCxn id="37" idx="3"/>
          </p:cNvCxnSpPr>
          <p:nvPr/>
        </p:nvCxnSpPr>
        <p:spPr bwMode="auto">
          <a:xfrm flipV="1">
            <a:off x="3915673" y="2282161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054">
            <a:extLst>
              <a:ext uri="{FF2B5EF4-FFF2-40B4-BE49-F238E27FC236}">
                <a16:creationId xmlns:a16="http://schemas.microsoft.com/office/drawing/2014/main" id="{213FF2D1-9B27-B2D2-6516-B0DDFB21B609}"/>
              </a:ext>
            </a:extLst>
          </p:cNvPr>
          <p:cNvCxnSpPr>
            <a:cxnSpLocks noChangeShapeType="1"/>
            <a:stCxn id="38" idx="6"/>
            <a:endCxn id="37" idx="2"/>
          </p:cNvCxnSpPr>
          <p:nvPr/>
        </p:nvCxnSpPr>
        <p:spPr bwMode="auto">
          <a:xfrm>
            <a:off x="3059739" y="1926290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82DC81-5796-96AC-82D2-28A7F7300760}"/>
              </a:ext>
            </a:extLst>
          </p:cNvPr>
          <p:cNvCxnSpPr>
            <a:cxnSpLocks/>
          </p:cNvCxnSpPr>
          <p:nvPr/>
        </p:nvCxnSpPr>
        <p:spPr>
          <a:xfrm>
            <a:off x="2745414" y="940181"/>
            <a:ext cx="3989296" cy="1813196"/>
          </a:xfrm>
          <a:prstGeom prst="line">
            <a:avLst/>
          </a:prstGeom>
          <a:ln w="53975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6C22CD-6F04-8039-D0FD-DA759C732FCD}"/>
                  </a:ext>
                </a:extLst>
              </p:cNvPr>
              <p:cNvSpPr txBox="1"/>
              <p:nvPr/>
            </p:nvSpPr>
            <p:spPr>
              <a:xfrm>
                <a:off x="2414425" y="3319857"/>
                <a:ext cx="47081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6C22CD-6F04-8039-D0FD-DA759C732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25" y="3319857"/>
                <a:ext cx="4708132" cy="461665"/>
              </a:xfrm>
              <a:prstGeom prst="rect">
                <a:avLst/>
              </a:prstGeom>
              <a:blipFill>
                <a:blip r:embed="rId4"/>
                <a:stretch>
                  <a:fillRect l="-25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3B0933-5AFF-E7DA-A533-00E6849C6F66}"/>
                  </a:ext>
                </a:extLst>
              </p:cNvPr>
              <p:cNvSpPr txBox="1"/>
              <p:nvPr/>
            </p:nvSpPr>
            <p:spPr>
              <a:xfrm>
                <a:off x="512159" y="4093170"/>
                <a:ext cx="8362234" cy="2079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Forward edge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origin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destination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		Forward Edges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Backward edge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origin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destination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400" b="1" i="1" baseline="-25000" dirty="0"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b="1" i="1" baseline="-25000" dirty="0">
                    <a:latin typeface="Times New Roman" charset="0"/>
                  </a:rPr>
                  <a:t>		</a:t>
                </a:r>
                <a:r>
                  <a:rPr lang="en-US" sz="2400" dirty="0">
                    <a:solidFill>
                      <a:srgbClr val="3A3A82"/>
                    </a:solidFill>
                  </a:rPr>
                  <a:t> Backward Edges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cut: Total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forward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edges.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b="1" i="1" baseline="-25000" dirty="0">
                    <a:solidFill>
                      <a:srgbClr val="3A3A82"/>
                    </a:solidFill>
                    <a:latin typeface="Times New Roman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=5+6+7=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sz="2400" b="1" i="1" baseline="-25000" dirty="0">
                    <a:latin typeface="Times New Roman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3B0933-5AFF-E7DA-A533-00E6849C6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59" y="4093170"/>
                <a:ext cx="8362234" cy="2079031"/>
              </a:xfrm>
              <a:prstGeom prst="rect">
                <a:avLst/>
              </a:prstGeom>
              <a:blipFill>
                <a:blip r:embed="rId5"/>
                <a:stretch>
                  <a:fillRect t="-4094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pagestyle{empty}&#10;\usepackage{xcolor}&#10;\begin{document}&#10;&#10;\textcolor{red}{Cut $\chi$}&#10;&#10;&#10;\end{document}" title="IguanaTex Bitmap Display">
            <a:extLst>
              <a:ext uri="{FF2B5EF4-FFF2-40B4-BE49-F238E27FC236}">
                <a16:creationId xmlns:a16="http://schemas.microsoft.com/office/drawing/2014/main" id="{E2BB2CF3-8713-03C8-43BF-F6FFD17CEB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89654" y="855240"/>
            <a:ext cx="643047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5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A464CDD-C8AB-57CE-3B2F-C8A931B1EE0B}"/>
              </a:ext>
            </a:extLst>
          </p:cNvPr>
          <p:cNvSpPr/>
          <p:nvPr/>
        </p:nvSpPr>
        <p:spPr>
          <a:xfrm>
            <a:off x="2567213" y="3669252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Flow Networks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F142DC-D078-ADD7-DE55-7E05BB1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Oval 37">
            <a:extLst>
              <a:ext uri="{FF2B5EF4-FFF2-40B4-BE49-F238E27FC236}">
                <a16:creationId xmlns:a16="http://schemas.microsoft.com/office/drawing/2014/main" id="{C9CBC00E-9261-2937-E538-40FE69EDF38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675188" y="4783960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8" name="Oval 38">
            <a:extLst>
              <a:ext uri="{FF2B5EF4-FFF2-40B4-BE49-F238E27FC236}">
                <a16:creationId xmlns:a16="http://schemas.microsoft.com/office/drawing/2014/main" id="{A9FA1DAA-4501-8253-37FA-7F9C44B943B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825750" y="4558535"/>
            <a:ext cx="366713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9" name="Oval 39">
            <a:extLst>
              <a:ext uri="{FF2B5EF4-FFF2-40B4-BE49-F238E27FC236}">
                <a16:creationId xmlns:a16="http://schemas.microsoft.com/office/drawing/2014/main" id="{AB656C09-6159-A53B-5ECA-1CB0E41451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929063" y="3825110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0" name="Oval 40">
            <a:extLst>
              <a:ext uri="{FF2B5EF4-FFF2-40B4-BE49-F238E27FC236}">
                <a16:creationId xmlns:a16="http://schemas.microsoft.com/office/drawing/2014/main" id="{F11D9A44-831F-8379-A5B2-0D51A73E27E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752850" y="5477697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1" name="Oval 46">
            <a:extLst>
              <a:ext uri="{FF2B5EF4-FFF2-40B4-BE49-F238E27FC236}">
                <a16:creationId xmlns:a16="http://schemas.microsoft.com/office/drawing/2014/main" id="{D2292141-97EF-4084-7FE7-8614298D637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6018213" y="4355335"/>
            <a:ext cx="366712" cy="36671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2" name="Oval 50">
            <a:extLst>
              <a:ext uri="{FF2B5EF4-FFF2-40B4-BE49-F238E27FC236}">
                <a16:creationId xmlns:a16="http://schemas.microsoft.com/office/drawing/2014/main" id="{0CA4A993-02AD-9B37-C263-4946401B372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570538" y="5466585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6B6004DF-B3A7-BF45-621E-909CC9D3F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451408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4" name="Text Box 55">
            <a:extLst>
              <a:ext uri="{FF2B5EF4-FFF2-40B4-BE49-F238E27FC236}">
                <a16:creationId xmlns:a16="http://schemas.microsoft.com/office/drawing/2014/main" id="{F3CC89C3-BFB9-AE74-8FA9-9694C435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496969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5" name="Text Box 58">
            <a:extLst>
              <a:ext uri="{FF2B5EF4-FFF2-40B4-BE49-F238E27FC236}">
                <a16:creationId xmlns:a16="http://schemas.microsoft.com/office/drawing/2014/main" id="{07B535CE-3596-C8FE-4D6E-3361B562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420611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6" name="Text Box 60">
            <a:extLst>
              <a:ext uri="{FF2B5EF4-FFF2-40B4-BE49-F238E27FC236}">
                <a16:creationId xmlns:a16="http://schemas.microsoft.com/office/drawing/2014/main" id="{FF6C8A59-FA00-BF32-613E-E2790AE1E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384098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" name="Text Box 61">
            <a:extLst>
              <a:ext uri="{FF2B5EF4-FFF2-40B4-BE49-F238E27FC236}">
                <a16:creationId xmlns:a16="http://schemas.microsoft.com/office/drawing/2014/main" id="{65795FCE-582F-AC17-1820-59922307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439026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8" name="Text Box 62">
            <a:extLst>
              <a:ext uri="{FF2B5EF4-FFF2-40B4-BE49-F238E27FC236}">
                <a16:creationId xmlns:a16="http://schemas.microsoft.com/office/drawing/2014/main" id="{D0F17216-3E81-CC59-8E60-F21D3AFE8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405371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9" name="Text Box 63">
            <a:extLst>
              <a:ext uri="{FF2B5EF4-FFF2-40B4-BE49-F238E27FC236}">
                <a16:creationId xmlns:a16="http://schemas.microsoft.com/office/drawing/2014/main" id="{2C62DCA3-1A8E-FC79-B1C6-D74AF4EC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496969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0" name="Text Box 64">
            <a:extLst>
              <a:ext uri="{FF2B5EF4-FFF2-40B4-BE49-F238E27FC236}">
                <a16:creationId xmlns:a16="http://schemas.microsoft.com/office/drawing/2014/main" id="{8768E4A2-3CB4-1BA4-8E3D-03490E0D2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504431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1" name="Text Box 65">
            <a:extLst>
              <a:ext uri="{FF2B5EF4-FFF2-40B4-BE49-F238E27FC236}">
                <a16:creationId xmlns:a16="http://schemas.microsoft.com/office/drawing/2014/main" id="{A3FC4780-05BE-B77D-E709-34E121EB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515384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" name="Text Box 66">
            <a:extLst>
              <a:ext uri="{FF2B5EF4-FFF2-40B4-BE49-F238E27FC236}">
                <a16:creationId xmlns:a16="http://schemas.microsoft.com/office/drawing/2014/main" id="{0E9F87C3-5215-A02D-E8F2-7BFB3CE1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560152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2</a:t>
            </a:r>
          </a:p>
        </p:txBody>
      </p:sp>
      <p:cxnSp>
        <p:nvCxnSpPr>
          <p:cNvPr id="23" name="AutoShape 68">
            <a:extLst>
              <a:ext uri="{FF2B5EF4-FFF2-40B4-BE49-F238E27FC236}">
                <a16:creationId xmlns:a16="http://schemas.microsoft.com/office/drawing/2014/main" id="{56247C69-62DC-C745-4E93-7D67D753C486}"/>
              </a:ext>
            </a:extLst>
          </p:cNvPr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3138488" y="4147372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69">
            <a:extLst>
              <a:ext uri="{FF2B5EF4-FFF2-40B4-BE49-F238E27FC236}">
                <a16:creationId xmlns:a16="http://schemas.microsoft.com/office/drawing/2014/main" id="{190AFE33-0F80-D915-C616-EE611AA80F6B}"/>
              </a:ext>
            </a:extLst>
          </p:cNvPr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3138488" y="4890322"/>
            <a:ext cx="666750" cy="630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70">
            <a:extLst>
              <a:ext uri="{FF2B5EF4-FFF2-40B4-BE49-F238E27FC236}">
                <a16:creationId xmlns:a16="http://schemas.microsoft.com/office/drawing/2014/main" id="{6D5BF6D6-AA24-744B-0C5A-EA4A3BC5573C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4241800" y="4147372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71">
            <a:extLst>
              <a:ext uri="{FF2B5EF4-FFF2-40B4-BE49-F238E27FC236}">
                <a16:creationId xmlns:a16="http://schemas.microsoft.com/office/drawing/2014/main" id="{96D79F0A-1454-A662-2AFB-752443AE424B}"/>
              </a:ext>
            </a:extLst>
          </p:cNvPr>
          <p:cNvCxnSpPr>
            <a:cxnSpLocks noChangeShapeType="1"/>
            <a:stCxn id="9" idx="6"/>
            <a:endCxn id="11" idx="1"/>
          </p:cNvCxnSpPr>
          <p:nvPr/>
        </p:nvCxnSpPr>
        <p:spPr bwMode="auto">
          <a:xfrm>
            <a:off x="4303713" y="4007672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72">
            <a:extLst>
              <a:ext uri="{FF2B5EF4-FFF2-40B4-BE49-F238E27FC236}">
                <a16:creationId xmlns:a16="http://schemas.microsoft.com/office/drawing/2014/main" id="{B1B336A9-07CC-7C11-E554-26B2162FA6A3}"/>
              </a:ext>
            </a:extLst>
          </p:cNvPr>
          <p:cNvCxnSpPr>
            <a:cxnSpLocks noChangeShapeType="1"/>
            <a:stCxn id="7" idx="7"/>
            <a:endCxn id="11" idx="2"/>
          </p:cNvCxnSpPr>
          <p:nvPr/>
        </p:nvCxnSpPr>
        <p:spPr bwMode="auto">
          <a:xfrm flipV="1">
            <a:off x="4987925" y="4537897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73">
            <a:extLst>
              <a:ext uri="{FF2B5EF4-FFF2-40B4-BE49-F238E27FC236}">
                <a16:creationId xmlns:a16="http://schemas.microsoft.com/office/drawing/2014/main" id="{E4784302-86DF-192F-EFC7-D707BF239355}"/>
              </a:ext>
            </a:extLst>
          </p:cNvPr>
          <p:cNvCxnSpPr>
            <a:cxnSpLocks noChangeShapeType="1"/>
            <a:stCxn id="7" idx="5"/>
            <a:endCxn id="12" idx="1"/>
          </p:cNvCxnSpPr>
          <p:nvPr/>
        </p:nvCxnSpPr>
        <p:spPr bwMode="auto">
          <a:xfrm>
            <a:off x="4987925" y="5106222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74">
            <a:extLst>
              <a:ext uri="{FF2B5EF4-FFF2-40B4-BE49-F238E27FC236}">
                <a16:creationId xmlns:a16="http://schemas.microsoft.com/office/drawing/2014/main" id="{9DA57C07-C58F-411D-6815-469C6AE0FCF9}"/>
              </a:ext>
            </a:extLst>
          </p:cNvPr>
          <p:cNvCxnSpPr>
            <a:cxnSpLocks noChangeShapeType="1"/>
            <a:stCxn id="12" idx="0"/>
            <a:endCxn id="11" idx="3"/>
          </p:cNvCxnSpPr>
          <p:nvPr/>
        </p:nvCxnSpPr>
        <p:spPr bwMode="auto">
          <a:xfrm flipV="1">
            <a:off x="5753100" y="4687122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75">
            <a:extLst>
              <a:ext uri="{FF2B5EF4-FFF2-40B4-BE49-F238E27FC236}">
                <a16:creationId xmlns:a16="http://schemas.microsoft.com/office/drawing/2014/main" id="{D26E5CC8-0EFB-45B1-4F1B-4388D3A3132C}"/>
              </a:ext>
            </a:extLst>
          </p:cNvPr>
          <p:cNvCxnSpPr>
            <a:cxnSpLocks noChangeShapeType="1"/>
            <a:stCxn id="10" idx="6"/>
            <a:endCxn id="12" idx="2"/>
          </p:cNvCxnSpPr>
          <p:nvPr/>
        </p:nvCxnSpPr>
        <p:spPr bwMode="auto">
          <a:xfrm flipV="1">
            <a:off x="4127500" y="5649147"/>
            <a:ext cx="1431925" cy="11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76">
            <a:extLst>
              <a:ext uri="{FF2B5EF4-FFF2-40B4-BE49-F238E27FC236}">
                <a16:creationId xmlns:a16="http://schemas.microsoft.com/office/drawing/2014/main" id="{28D78657-5451-F3F1-DBA8-AF215B6358D0}"/>
              </a:ext>
            </a:extLst>
          </p:cNvPr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4065588" y="5106222"/>
            <a:ext cx="661987" cy="41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77">
            <a:extLst>
              <a:ext uri="{FF2B5EF4-FFF2-40B4-BE49-F238E27FC236}">
                <a16:creationId xmlns:a16="http://schemas.microsoft.com/office/drawing/2014/main" id="{3D9A3791-2BC0-8FFD-C99A-73E88440A89C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3209925" y="4741097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B87196B-C441-175A-6787-A6574698BF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72265" y="1283117"/>
                <a:ext cx="8825501" cy="23276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2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: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3A3A82"/>
                    </a:solidFill>
                  </a:rPr>
                  <a:t>A flow network consists of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200" dirty="0">
                    <a:solidFill>
                      <a:srgbClr val="3A3A82"/>
                    </a:solidFill>
                  </a:rPr>
                  <a:t>A </a:t>
                </a:r>
                <a:r>
                  <a:rPr lang="en-US" sz="22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200" dirty="0">
                    <a:solidFill>
                      <a:srgbClr val="3A3A82"/>
                    </a:solidFill>
                  </a:rPr>
                  <a:t> directed graph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with non-negative integer edge weights called </a:t>
                </a:r>
                <a:r>
                  <a:rPr lang="en-US" sz="2200" dirty="0">
                    <a:solidFill>
                      <a:srgbClr val="FF0000"/>
                    </a:solidFill>
                  </a:rPr>
                  <a:t>capacities</a:t>
                </a:r>
                <a:r>
                  <a:rPr lang="en-US" sz="2200" dirty="0">
                    <a:solidFill>
                      <a:srgbClr val="3A3A82"/>
                    </a:solidFill>
                  </a:rPr>
                  <a:t> and denoted by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200" dirty="0">
                    <a:solidFill>
                      <a:srgbClr val="3A3A82"/>
                    </a:solidFill>
                  </a:rPr>
                  <a:t>Vertices,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, called the source and sink;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sz="2200" dirty="0">
                    <a:solidFill>
                      <a:srgbClr val="3A3A82"/>
                    </a:solidFill>
                  </a:rPr>
                  <a:t> has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 incoming</a:t>
                </a:r>
                <a:r>
                  <a:rPr lang="en-US" sz="2200" dirty="0">
                    <a:solidFill>
                      <a:srgbClr val="3A3A82"/>
                    </a:solidFill>
                  </a:rPr>
                  <a:t> edges and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2200" dirty="0">
                    <a:solidFill>
                      <a:srgbClr val="3A3A82"/>
                    </a:solidFill>
                  </a:rPr>
                  <a:t> has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 outgoing</a:t>
                </a:r>
                <a:r>
                  <a:rPr lang="en-US" sz="2200" dirty="0">
                    <a:solidFill>
                      <a:srgbClr val="3A3A82"/>
                    </a:solidFill>
                  </a:rPr>
                  <a:t> edges.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2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200" dirty="0"/>
                  <a:t>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2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2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8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3A3A82"/>
                    </a:solidFill>
                  </a:rPr>
                  <a:t> has capacity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A3A82"/>
                    </a:solidFill>
                  </a:rPr>
                  <a:t>9.</a:t>
                </a:r>
              </a:p>
            </p:txBody>
          </p:sp>
        </mc:Choice>
        <mc:Fallback xmlns="">
          <p:sp>
            <p:nvSpPr>
              <p:cNvPr id="3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B87196B-C441-175A-6787-A6574698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5" y="1283117"/>
                <a:ext cx="8825501" cy="2327679"/>
              </a:xfrm>
              <a:prstGeom prst="rect">
                <a:avLst/>
              </a:prstGeom>
              <a:blipFill>
                <a:blip r:embed="rId2"/>
                <a:stretch>
                  <a:fillRect l="-898" t="-3141" b="-7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81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= Min Cut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6BF08-7F1C-E6A7-BEEC-A3B46C52EE84}"/>
              </a:ext>
            </a:extLst>
          </p:cNvPr>
          <p:cNvSpPr/>
          <p:nvPr/>
        </p:nvSpPr>
        <p:spPr>
          <a:xfrm>
            <a:off x="2414425" y="1410036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029">
            <a:extLst>
              <a:ext uri="{FF2B5EF4-FFF2-40B4-BE49-F238E27FC236}">
                <a16:creationId xmlns:a16="http://schemas.microsoft.com/office/drawing/2014/main" id="{27E2EAF1-8A10-BD91-4F04-AE5AEF7ABE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5002" y="252394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38" name="Oval 1030">
            <a:extLst>
              <a:ext uri="{FF2B5EF4-FFF2-40B4-BE49-F238E27FC236}">
                <a16:creationId xmlns:a16="http://schemas.microsoft.com/office/drawing/2014/main" id="{51473437-4E09-A859-3623-AADDDCF2F0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5564" y="2298523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39" name="Oval 1031 1">
            <a:extLst>
              <a:ext uri="{FF2B5EF4-FFF2-40B4-BE49-F238E27FC236}">
                <a16:creationId xmlns:a16="http://schemas.microsoft.com/office/drawing/2014/main" id="{F7AF3AFB-AF9E-0731-73CD-B7630AF7F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8877" y="15650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40" name="Oval 1032">
            <a:extLst>
              <a:ext uri="{FF2B5EF4-FFF2-40B4-BE49-F238E27FC236}">
                <a16:creationId xmlns:a16="http://schemas.microsoft.com/office/drawing/2014/main" id="{B84FACE2-93D7-C96F-AD17-1C1BF0106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2664" y="3217686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41" name="Oval 1033">
            <a:extLst>
              <a:ext uri="{FF2B5EF4-FFF2-40B4-BE49-F238E27FC236}">
                <a16:creationId xmlns:a16="http://schemas.microsoft.com/office/drawing/2014/main" id="{905D813F-36B5-9C2C-0067-EC1CA021D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027" y="2095323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42" name="Oval 1034">
            <a:extLst>
              <a:ext uri="{FF2B5EF4-FFF2-40B4-BE49-F238E27FC236}">
                <a16:creationId xmlns:a16="http://schemas.microsoft.com/office/drawing/2014/main" id="{68612597-18FC-96EE-F765-DD4624B55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0352" y="3206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43" name="Text Box 1035">
            <a:extLst>
              <a:ext uri="{FF2B5EF4-FFF2-40B4-BE49-F238E27FC236}">
                <a16:creationId xmlns:a16="http://schemas.microsoft.com/office/drawing/2014/main" id="{BCC0DDF8-36C0-692E-BFE5-ED13A5D8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189" y="227629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44" name="Text Box 1036">
            <a:extLst>
              <a:ext uri="{FF2B5EF4-FFF2-40B4-BE49-F238E27FC236}">
                <a16:creationId xmlns:a16="http://schemas.microsoft.com/office/drawing/2014/main" id="{90618143-CE4E-6869-885F-E12DDEFEA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989" y="2709686"/>
            <a:ext cx="357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45" name="Text Box 1037 1">
            <a:extLst>
              <a:ext uri="{FF2B5EF4-FFF2-40B4-BE49-F238E27FC236}">
                <a16:creationId xmlns:a16="http://schemas.microsoft.com/office/drawing/2014/main" id="{9579D2AF-D48F-C9D4-27CC-3FEB60BF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564" y="200007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46" name="Text Box 1038 1">
            <a:extLst>
              <a:ext uri="{FF2B5EF4-FFF2-40B4-BE49-F238E27FC236}">
                <a16:creationId xmlns:a16="http://schemas.microsoft.com/office/drawing/2014/main" id="{05298248-136B-99E0-0960-87E9419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814" y="158097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47" name="Text Box 1039">
            <a:extLst>
              <a:ext uri="{FF2B5EF4-FFF2-40B4-BE49-F238E27FC236}">
                <a16:creationId xmlns:a16="http://schemas.microsoft.com/office/drawing/2014/main" id="{23D9070D-C93A-1E41-C966-B22608D5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039" y="213024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48" name="Text Box 1040 1">
            <a:extLst>
              <a:ext uri="{FF2B5EF4-FFF2-40B4-BE49-F238E27FC236}">
                <a16:creationId xmlns:a16="http://schemas.microsoft.com/office/drawing/2014/main" id="{00E76DCC-5195-75FA-C4EE-EFF25294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214" y="179369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49" name="Text Box 1041">
            <a:extLst>
              <a:ext uri="{FF2B5EF4-FFF2-40B4-BE49-F238E27FC236}">
                <a16:creationId xmlns:a16="http://schemas.microsoft.com/office/drawing/2014/main" id="{F68B65F8-E268-8C1E-1675-EE550D5FA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789" y="270968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50" name="Text Box 1042">
            <a:extLst>
              <a:ext uri="{FF2B5EF4-FFF2-40B4-BE49-F238E27FC236}">
                <a16:creationId xmlns:a16="http://schemas.microsoft.com/office/drawing/2014/main" id="{8D695645-E749-6152-0889-5A785712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864" y="278429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51" name="Text Box 1043">
            <a:extLst>
              <a:ext uri="{FF2B5EF4-FFF2-40B4-BE49-F238E27FC236}">
                <a16:creationId xmlns:a16="http://schemas.microsoft.com/office/drawing/2014/main" id="{1FCAE673-40BA-E8F9-FC3F-400629CE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814" y="2893836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52" name="Text Box 1044">
            <a:extLst>
              <a:ext uri="{FF2B5EF4-FFF2-40B4-BE49-F238E27FC236}">
                <a16:creationId xmlns:a16="http://schemas.microsoft.com/office/drawing/2014/main" id="{8D95EC60-6FA1-F836-5EA1-7D023C1E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364" y="3341511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53" name="AutoShape 1045 1">
            <a:extLst>
              <a:ext uri="{FF2B5EF4-FFF2-40B4-BE49-F238E27FC236}">
                <a16:creationId xmlns:a16="http://schemas.microsoft.com/office/drawing/2014/main" id="{0AACD2C6-A0CF-81EF-3709-8B709772AD62}"/>
              </a:ext>
            </a:extLst>
          </p:cNvPr>
          <p:cNvCxnSpPr>
            <a:cxnSpLocks noChangeShapeType="1"/>
            <a:stCxn id="38" idx="7"/>
            <a:endCxn id="39" idx="3"/>
          </p:cNvCxnSpPr>
          <p:nvPr/>
        </p:nvCxnSpPr>
        <p:spPr bwMode="auto">
          <a:xfrm flipV="1">
            <a:off x="2988302" y="1887361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1046">
            <a:extLst>
              <a:ext uri="{FF2B5EF4-FFF2-40B4-BE49-F238E27FC236}">
                <a16:creationId xmlns:a16="http://schemas.microsoft.com/office/drawing/2014/main" id="{964BB7EC-71AD-8F7B-D83B-824AD893E1B6}"/>
              </a:ext>
            </a:extLst>
          </p:cNvPr>
          <p:cNvCxnSpPr>
            <a:cxnSpLocks noChangeShapeType="1"/>
            <a:stCxn id="38" idx="5"/>
            <a:endCxn id="40" idx="1"/>
          </p:cNvCxnSpPr>
          <p:nvPr/>
        </p:nvCxnSpPr>
        <p:spPr bwMode="auto">
          <a:xfrm>
            <a:off x="2988302" y="2630311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047 1">
            <a:extLst>
              <a:ext uri="{FF2B5EF4-FFF2-40B4-BE49-F238E27FC236}">
                <a16:creationId xmlns:a16="http://schemas.microsoft.com/office/drawing/2014/main" id="{EAC85313-E789-3FBD-A2FA-249CF0264B14}"/>
              </a:ext>
            </a:extLst>
          </p:cNvPr>
          <p:cNvCxnSpPr>
            <a:cxnSpLocks noChangeShapeType="1"/>
            <a:stCxn id="39" idx="5"/>
            <a:endCxn id="37" idx="1"/>
          </p:cNvCxnSpPr>
          <p:nvPr/>
        </p:nvCxnSpPr>
        <p:spPr bwMode="auto">
          <a:xfrm>
            <a:off x="4091614" y="1887361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048 1">
            <a:extLst>
              <a:ext uri="{FF2B5EF4-FFF2-40B4-BE49-F238E27FC236}">
                <a16:creationId xmlns:a16="http://schemas.microsoft.com/office/drawing/2014/main" id="{A3ACB01F-EAED-F7AD-D4CF-9E860BBC89E7}"/>
              </a:ext>
            </a:extLst>
          </p:cNvPr>
          <p:cNvCxnSpPr>
            <a:cxnSpLocks noChangeShapeType="1"/>
            <a:stCxn id="39" idx="6"/>
            <a:endCxn id="41" idx="1"/>
          </p:cNvCxnSpPr>
          <p:nvPr/>
        </p:nvCxnSpPr>
        <p:spPr bwMode="auto">
          <a:xfrm>
            <a:off x="4153527" y="1747661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AutoShape 1049">
            <a:extLst>
              <a:ext uri="{FF2B5EF4-FFF2-40B4-BE49-F238E27FC236}">
                <a16:creationId xmlns:a16="http://schemas.microsoft.com/office/drawing/2014/main" id="{45E05BA1-1DBD-979F-78A6-503001D49BFE}"/>
              </a:ext>
            </a:extLst>
          </p:cNvPr>
          <p:cNvCxnSpPr>
            <a:cxnSpLocks noChangeShapeType="1"/>
            <a:stCxn id="37" idx="7"/>
            <a:endCxn id="41" idx="2"/>
          </p:cNvCxnSpPr>
          <p:nvPr/>
        </p:nvCxnSpPr>
        <p:spPr bwMode="auto">
          <a:xfrm flipV="1">
            <a:off x="4838010" y="2278680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AutoShape 1050">
            <a:extLst>
              <a:ext uri="{FF2B5EF4-FFF2-40B4-BE49-F238E27FC236}">
                <a16:creationId xmlns:a16="http://schemas.microsoft.com/office/drawing/2014/main" id="{3D13D739-A3FF-2595-B717-38378007410A}"/>
              </a:ext>
            </a:extLst>
          </p:cNvPr>
          <p:cNvCxnSpPr>
            <a:cxnSpLocks noChangeShapeType="1"/>
            <a:stCxn id="37" idx="5"/>
            <a:endCxn id="42" idx="1"/>
          </p:cNvCxnSpPr>
          <p:nvPr/>
        </p:nvCxnSpPr>
        <p:spPr bwMode="auto">
          <a:xfrm>
            <a:off x="4838010" y="2836957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AutoShape 1051">
            <a:extLst>
              <a:ext uri="{FF2B5EF4-FFF2-40B4-BE49-F238E27FC236}">
                <a16:creationId xmlns:a16="http://schemas.microsoft.com/office/drawing/2014/main" id="{819CAA3C-AE20-3650-197B-B192AABD6408}"/>
              </a:ext>
            </a:extLst>
          </p:cNvPr>
          <p:cNvCxnSpPr>
            <a:cxnSpLocks noChangeShapeType="1"/>
            <a:stCxn id="42" idx="0"/>
            <a:endCxn id="41" idx="3"/>
          </p:cNvCxnSpPr>
          <p:nvPr/>
        </p:nvCxnSpPr>
        <p:spPr bwMode="auto">
          <a:xfrm flipV="1">
            <a:off x="5603708" y="2408332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AutoShape 1052">
            <a:extLst>
              <a:ext uri="{FF2B5EF4-FFF2-40B4-BE49-F238E27FC236}">
                <a16:creationId xmlns:a16="http://schemas.microsoft.com/office/drawing/2014/main" id="{CF4A02CE-1DA1-6034-CE8A-B8B90F526D61}"/>
              </a:ext>
            </a:extLst>
          </p:cNvPr>
          <p:cNvCxnSpPr>
            <a:cxnSpLocks noChangeShapeType="1"/>
            <a:stCxn id="40" idx="6"/>
            <a:endCxn id="42" idx="2"/>
          </p:cNvCxnSpPr>
          <p:nvPr/>
        </p:nvCxnSpPr>
        <p:spPr bwMode="auto">
          <a:xfrm flipV="1">
            <a:off x="3977314" y="3389136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AutoShape 1053">
            <a:extLst>
              <a:ext uri="{FF2B5EF4-FFF2-40B4-BE49-F238E27FC236}">
                <a16:creationId xmlns:a16="http://schemas.microsoft.com/office/drawing/2014/main" id="{2387710E-DD5A-5417-8EA2-F6ACDECF18E8}"/>
              </a:ext>
            </a:extLst>
          </p:cNvPr>
          <p:cNvCxnSpPr>
            <a:cxnSpLocks noChangeShapeType="1"/>
            <a:stCxn id="40" idx="7"/>
            <a:endCxn id="37" idx="3"/>
          </p:cNvCxnSpPr>
          <p:nvPr/>
        </p:nvCxnSpPr>
        <p:spPr bwMode="auto">
          <a:xfrm flipV="1">
            <a:off x="3915673" y="2836957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054">
            <a:extLst>
              <a:ext uri="{FF2B5EF4-FFF2-40B4-BE49-F238E27FC236}">
                <a16:creationId xmlns:a16="http://schemas.microsoft.com/office/drawing/2014/main" id="{213FF2D1-9B27-B2D2-6516-B0DDFB21B609}"/>
              </a:ext>
            </a:extLst>
          </p:cNvPr>
          <p:cNvCxnSpPr>
            <a:cxnSpLocks noChangeShapeType="1"/>
            <a:stCxn id="38" idx="6"/>
            <a:endCxn id="37" idx="2"/>
          </p:cNvCxnSpPr>
          <p:nvPr/>
        </p:nvCxnSpPr>
        <p:spPr bwMode="auto">
          <a:xfrm>
            <a:off x="3059739" y="2481086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ECCF85-3FC0-EA38-F0D3-123226C6CC82}"/>
              </a:ext>
            </a:extLst>
          </p:cNvPr>
          <p:cNvSpPr txBox="1"/>
          <p:nvPr/>
        </p:nvSpPr>
        <p:spPr>
          <a:xfrm>
            <a:off x="740907" y="4464840"/>
            <a:ext cx="805516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There are 16 cuts (why)?</a:t>
            </a:r>
          </a:p>
          <a:p>
            <a:endParaRPr lang="en-US" sz="10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3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= Min Cut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6BF08-7F1C-E6A7-BEEC-A3B46C52EE84}"/>
              </a:ext>
            </a:extLst>
          </p:cNvPr>
          <p:cNvSpPr/>
          <p:nvPr/>
        </p:nvSpPr>
        <p:spPr>
          <a:xfrm>
            <a:off x="2414425" y="1410036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029">
            <a:extLst>
              <a:ext uri="{FF2B5EF4-FFF2-40B4-BE49-F238E27FC236}">
                <a16:creationId xmlns:a16="http://schemas.microsoft.com/office/drawing/2014/main" id="{27E2EAF1-8A10-BD91-4F04-AE5AEF7ABE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5002" y="252394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38" name="Oval 1030">
            <a:extLst>
              <a:ext uri="{FF2B5EF4-FFF2-40B4-BE49-F238E27FC236}">
                <a16:creationId xmlns:a16="http://schemas.microsoft.com/office/drawing/2014/main" id="{51473437-4E09-A859-3623-AADDDCF2F0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5564" y="2298523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39" name="Oval 1031 1">
            <a:extLst>
              <a:ext uri="{FF2B5EF4-FFF2-40B4-BE49-F238E27FC236}">
                <a16:creationId xmlns:a16="http://schemas.microsoft.com/office/drawing/2014/main" id="{F7AF3AFB-AF9E-0731-73CD-B7630AF7F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8877" y="15650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40" name="Oval 1032">
            <a:extLst>
              <a:ext uri="{FF2B5EF4-FFF2-40B4-BE49-F238E27FC236}">
                <a16:creationId xmlns:a16="http://schemas.microsoft.com/office/drawing/2014/main" id="{B84FACE2-93D7-C96F-AD17-1C1BF0106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2664" y="3217686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41" name="Oval 1033">
            <a:extLst>
              <a:ext uri="{FF2B5EF4-FFF2-40B4-BE49-F238E27FC236}">
                <a16:creationId xmlns:a16="http://schemas.microsoft.com/office/drawing/2014/main" id="{905D813F-36B5-9C2C-0067-EC1CA021D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027" y="2095323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42" name="Oval 1034">
            <a:extLst>
              <a:ext uri="{FF2B5EF4-FFF2-40B4-BE49-F238E27FC236}">
                <a16:creationId xmlns:a16="http://schemas.microsoft.com/office/drawing/2014/main" id="{68612597-18FC-96EE-F765-DD4624B55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0352" y="3206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43" name="Text Box 1035">
            <a:extLst>
              <a:ext uri="{FF2B5EF4-FFF2-40B4-BE49-F238E27FC236}">
                <a16:creationId xmlns:a16="http://schemas.microsoft.com/office/drawing/2014/main" id="{BCC0DDF8-36C0-692E-BFE5-ED13A5D8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189" y="227629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44" name="Text Box 1036">
            <a:extLst>
              <a:ext uri="{FF2B5EF4-FFF2-40B4-BE49-F238E27FC236}">
                <a16:creationId xmlns:a16="http://schemas.microsoft.com/office/drawing/2014/main" id="{90618143-CE4E-6869-885F-E12DDEFEA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989" y="2709686"/>
            <a:ext cx="357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45" name="Text Box 1037 1">
            <a:extLst>
              <a:ext uri="{FF2B5EF4-FFF2-40B4-BE49-F238E27FC236}">
                <a16:creationId xmlns:a16="http://schemas.microsoft.com/office/drawing/2014/main" id="{9579D2AF-D48F-C9D4-27CC-3FEB60BF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564" y="200007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46" name="Text Box 1038 1">
            <a:extLst>
              <a:ext uri="{FF2B5EF4-FFF2-40B4-BE49-F238E27FC236}">
                <a16:creationId xmlns:a16="http://schemas.microsoft.com/office/drawing/2014/main" id="{05298248-136B-99E0-0960-87E9419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814" y="158097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47" name="Text Box 1039">
            <a:extLst>
              <a:ext uri="{FF2B5EF4-FFF2-40B4-BE49-F238E27FC236}">
                <a16:creationId xmlns:a16="http://schemas.microsoft.com/office/drawing/2014/main" id="{23D9070D-C93A-1E41-C966-B22608D5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039" y="213024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48" name="Text Box 1040 1">
            <a:extLst>
              <a:ext uri="{FF2B5EF4-FFF2-40B4-BE49-F238E27FC236}">
                <a16:creationId xmlns:a16="http://schemas.microsoft.com/office/drawing/2014/main" id="{00E76DCC-5195-75FA-C4EE-EFF25294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214" y="179369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49" name="Text Box 1041">
            <a:extLst>
              <a:ext uri="{FF2B5EF4-FFF2-40B4-BE49-F238E27FC236}">
                <a16:creationId xmlns:a16="http://schemas.microsoft.com/office/drawing/2014/main" id="{F68B65F8-E268-8C1E-1675-EE550D5FA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789" y="270968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50" name="Text Box 1042">
            <a:extLst>
              <a:ext uri="{FF2B5EF4-FFF2-40B4-BE49-F238E27FC236}">
                <a16:creationId xmlns:a16="http://schemas.microsoft.com/office/drawing/2014/main" id="{8D695645-E749-6152-0889-5A785712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864" y="278429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51" name="Text Box 1043">
            <a:extLst>
              <a:ext uri="{FF2B5EF4-FFF2-40B4-BE49-F238E27FC236}">
                <a16:creationId xmlns:a16="http://schemas.microsoft.com/office/drawing/2014/main" id="{1FCAE673-40BA-E8F9-FC3F-400629CE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814" y="2893836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52" name="Text Box 1044">
            <a:extLst>
              <a:ext uri="{FF2B5EF4-FFF2-40B4-BE49-F238E27FC236}">
                <a16:creationId xmlns:a16="http://schemas.microsoft.com/office/drawing/2014/main" id="{8D95EC60-6FA1-F836-5EA1-7D023C1E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364" y="3341511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53" name="AutoShape 1045 1">
            <a:extLst>
              <a:ext uri="{FF2B5EF4-FFF2-40B4-BE49-F238E27FC236}">
                <a16:creationId xmlns:a16="http://schemas.microsoft.com/office/drawing/2014/main" id="{0AACD2C6-A0CF-81EF-3709-8B709772AD62}"/>
              </a:ext>
            </a:extLst>
          </p:cNvPr>
          <p:cNvCxnSpPr>
            <a:cxnSpLocks noChangeShapeType="1"/>
            <a:stCxn id="38" idx="7"/>
            <a:endCxn id="39" idx="3"/>
          </p:cNvCxnSpPr>
          <p:nvPr/>
        </p:nvCxnSpPr>
        <p:spPr bwMode="auto">
          <a:xfrm flipV="1">
            <a:off x="2988302" y="1887361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1046">
            <a:extLst>
              <a:ext uri="{FF2B5EF4-FFF2-40B4-BE49-F238E27FC236}">
                <a16:creationId xmlns:a16="http://schemas.microsoft.com/office/drawing/2014/main" id="{964BB7EC-71AD-8F7B-D83B-824AD893E1B6}"/>
              </a:ext>
            </a:extLst>
          </p:cNvPr>
          <p:cNvCxnSpPr>
            <a:cxnSpLocks noChangeShapeType="1"/>
            <a:stCxn id="38" idx="5"/>
            <a:endCxn id="40" idx="1"/>
          </p:cNvCxnSpPr>
          <p:nvPr/>
        </p:nvCxnSpPr>
        <p:spPr bwMode="auto">
          <a:xfrm>
            <a:off x="2988302" y="2630311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047 1">
            <a:extLst>
              <a:ext uri="{FF2B5EF4-FFF2-40B4-BE49-F238E27FC236}">
                <a16:creationId xmlns:a16="http://schemas.microsoft.com/office/drawing/2014/main" id="{EAC85313-E789-3FBD-A2FA-249CF0264B14}"/>
              </a:ext>
            </a:extLst>
          </p:cNvPr>
          <p:cNvCxnSpPr>
            <a:cxnSpLocks noChangeShapeType="1"/>
            <a:stCxn id="39" idx="5"/>
            <a:endCxn id="37" idx="1"/>
          </p:cNvCxnSpPr>
          <p:nvPr/>
        </p:nvCxnSpPr>
        <p:spPr bwMode="auto">
          <a:xfrm>
            <a:off x="4091614" y="1887361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048 1">
            <a:extLst>
              <a:ext uri="{FF2B5EF4-FFF2-40B4-BE49-F238E27FC236}">
                <a16:creationId xmlns:a16="http://schemas.microsoft.com/office/drawing/2014/main" id="{A3ACB01F-EAED-F7AD-D4CF-9E860BBC89E7}"/>
              </a:ext>
            </a:extLst>
          </p:cNvPr>
          <p:cNvCxnSpPr>
            <a:cxnSpLocks noChangeShapeType="1"/>
            <a:stCxn id="39" idx="6"/>
            <a:endCxn id="41" idx="1"/>
          </p:cNvCxnSpPr>
          <p:nvPr/>
        </p:nvCxnSpPr>
        <p:spPr bwMode="auto">
          <a:xfrm>
            <a:off x="4153527" y="1747661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AutoShape 1049">
            <a:extLst>
              <a:ext uri="{FF2B5EF4-FFF2-40B4-BE49-F238E27FC236}">
                <a16:creationId xmlns:a16="http://schemas.microsoft.com/office/drawing/2014/main" id="{45E05BA1-1DBD-979F-78A6-503001D49BFE}"/>
              </a:ext>
            </a:extLst>
          </p:cNvPr>
          <p:cNvCxnSpPr>
            <a:cxnSpLocks noChangeShapeType="1"/>
            <a:stCxn id="37" idx="7"/>
            <a:endCxn id="41" idx="2"/>
          </p:cNvCxnSpPr>
          <p:nvPr/>
        </p:nvCxnSpPr>
        <p:spPr bwMode="auto">
          <a:xfrm flipV="1">
            <a:off x="4838010" y="2278680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AutoShape 1050">
            <a:extLst>
              <a:ext uri="{FF2B5EF4-FFF2-40B4-BE49-F238E27FC236}">
                <a16:creationId xmlns:a16="http://schemas.microsoft.com/office/drawing/2014/main" id="{3D13D739-A3FF-2595-B717-38378007410A}"/>
              </a:ext>
            </a:extLst>
          </p:cNvPr>
          <p:cNvCxnSpPr>
            <a:cxnSpLocks noChangeShapeType="1"/>
            <a:stCxn id="37" idx="5"/>
            <a:endCxn id="42" idx="1"/>
          </p:cNvCxnSpPr>
          <p:nvPr/>
        </p:nvCxnSpPr>
        <p:spPr bwMode="auto">
          <a:xfrm>
            <a:off x="4838010" y="2836957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AutoShape 1051">
            <a:extLst>
              <a:ext uri="{FF2B5EF4-FFF2-40B4-BE49-F238E27FC236}">
                <a16:creationId xmlns:a16="http://schemas.microsoft.com/office/drawing/2014/main" id="{819CAA3C-AE20-3650-197B-B192AABD6408}"/>
              </a:ext>
            </a:extLst>
          </p:cNvPr>
          <p:cNvCxnSpPr>
            <a:cxnSpLocks noChangeShapeType="1"/>
            <a:stCxn id="42" idx="0"/>
            <a:endCxn id="41" idx="3"/>
          </p:cNvCxnSpPr>
          <p:nvPr/>
        </p:nvCxnSpPr>
        <p:spPr bwMode="auto">
          <a:xfrm flipV="1">
            <a:off x="5603708" y="2408332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AutoShape 1052">
            <a:extLst>
              <a:ext uri="{FF2B5EF4-FFF2-40B4-BE49-F238E27FC236}">
                <a16:creationId xmlns:a16="http://schemas.microsoft.com/office/drawing/2014/main" id="{CF4A02CE-1DA1-6034-CE8A-B8B90F526D61}"/>
              </a:ext>
            </a:extLst>
          </p:cNvPr>
          <p:cNvCxnSpPr>
            <a:cxnSpLocks noChangeShapeType="1"/>
            <a:stCxn id="40" idx="6"/>
            <a:endCxn id="42" idx="2"/>
          </p:cNvCxnSpPr>
          <p:nvPr/>
        </p:nvCxnSpPr>
        <p:spPr bwMode="auto">
          <a:xfrm flipV="1">
            <a:off x="3977314" y="3389136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AutoShape 1053">
            <a:extLst>
              <a:ext uri="{FF2B5EF4-FFF2-40B4-BE49-F238E27FC236}">
                <a16:creationId xmlns:a16="http://schemas.microsoft.com/office/drawing/2014/main" id="{2387710E-DD5A-5417-8EA2-F6ACDECF18E8}"/>
              </a:ext>
            </a:extLst>
          </p:cNvPr>
          <p:cNvCxnSpPr>
            <a:cxnSpLocks noChangeShapeType="1"/>
            <a:stCxn id="40" idx="7"/>
            <a:endCxn id="37" idx="3"/>
          </p:cNvCxnSpPr>
          <p:nvPr/>
        </p:nvCxnSpPr>
        <p:spPr bwMode="auto">
          <a:xfrm flipV="1">
            <a:off x="3915673" y="2836957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054">
            <a:extLst>
              <a:ext uri="{FF2B5EF4-FFF2-40B4-BE49-F238E27FC236}">
                <a16:creationId xmlns:a16="http://schemas.microsoft.com/office/drawing/2014/main" id="{213FF2D1-9B27-B2D2-6516-B0DDFB21B609}"/>
              </a:ext>
            </a:extLst>
          </p:cNvPr>
          <p:cNvCxnSpPr>
            <a:cxnSpLocks noChangeShapeType="1"/>
            <a:stCxn id="38" idx="6"/>
            <a:endCxn id="37" idx="2"/>
          </p:cNvCxnSpPr>
          <p:nvPr/>
        </p:nvCxnSpPr>
        <p:spPr bwMode="auto">
          <a:xfrm>
            <a:off x="3059739" y="2481086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ECCF85-3FC0-EA38-F0D3-123226C6CC82}"/>
              </a:ext>
            </a:extLst>
          </p:cNvPr>
          <p:cNvSpPr txBox="1"/>
          <p:nvPr/>
        </p:nvSpPr>
        <p:spPr>
          <a:xfrm>
            <a:off x="740907" y="4464840"/>
            <a:ext cx="80551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There are 16 cuts (why)?</a:t>
            </a:r>
          </a:p>
          <a:p>
            <a:endParaRPr lang="en-US" sz="1000" dirty="0">
              <a:solidFill>
                <a:srgbClr val="3A3A82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Theorem</a:t>
            </a:r>
            <a:r>
              <a:rPr lang="en-US" sz="3200" dirty="0">
                <a:solidFill>
                  <a:srgbClr val="3A3A82"/>
                </a:solidFill>
              </a:rPr>
              <a:t>: The minimum capacity cut </a:t>
            </a:r>
            <a:r>
              <a:rPr lang="en-US" sz="3200" b="1" dirty="0">
                <a:solidFill>
                  <a:srgbClr val="FF0000"/>
                </a:solidFill>
              </a:rPr>
              <a:t>equals</a:t>
            </a:r>
            <a:r>
              <a:rPr lang="en-US" sz="3200" dirty="0">
                <a:solidFill>
                  <a:srgbClr val="3A3A82"/>
                </a:solidFill>
              </a:rPr>
              <a:t> the maxflow value.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39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770559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136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698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5011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798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4161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6486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323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98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48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173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348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9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998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948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498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344436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344436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447748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509661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3194144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3194144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959842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333448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2271807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415873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Picture 66" descr="\documentclass{article}&#10;\usepackage{amsmath}&#10;\pagestyle{empty}&#10;\begin{document}&#10;&#10;$\Delta_f(s,v) = ?$&#10;&#10;&#10;\end{document}" title="IguanaTex Bitmap Display">
            <a:extLst>
              <a:ext uri="{FF2B5EF4-FFF2-40B4-BE49-F238E27FC236}">
                <a16:creationId xmlns:a16="http://schemas.microsoft.com/office/drawing/2014/main" id="{359B4FAF-6044-11A3-8037-3C275A95BC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84736" y="4152572"/>
            <a:ext cx="2048505" cy="429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C52BAA2-A9C7-A987-AF25-29983129AB96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C52BAA2-A9C7-A987-AF25-29983129A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5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07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770559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136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698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5011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798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4161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6486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323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98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48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173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348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9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998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948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498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344436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344436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447748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509661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3194144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3194144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959842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333448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2271807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415873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begin{document}&#10;&#10;$\Delta_f(s,v) = 4$&#10;&#10;&#10;\end{document}" title="IguanaTex Bitmap Display">
            <a:extLst>
              <a:ext uri="{FF2B5EF4-FFF2-40B4-BE49-F238E27FC236}">
                <a16:creationId xmlns:a16="http://schemas.microsoft.com/office/drawing/2014/main" id="{FA368C89-476A-05E5-9C1A-F0E908D7BB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84736" y="4152572"/>
            <a:ext cx="2186884" cy="429964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Delta_f(v,w) = ?$&#10;&#10;&#10;\end{document}" title="IguanaTex Bitmap Display">
            <a:extLst>
              <a:ext uri="{FF2B5EF4-FFF2-40B4-BE49-F238E27FC236}">
                <a16:creationId xmlns:a16="http://schemas.microsoft.com/office/drawing/2014/main" id="{5F8DB321-59CA-83F5-8C84-EC296A232B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84736" y="4762729"/>
            <a:ext cx="2159702" cy="429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1797FC-C33C-B493-E3F2-4898169C3A3A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1797FC-C33C-B493-E3F2-4898169C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7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5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770559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136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698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5011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798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4161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6486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323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98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48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173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348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9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998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948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498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344436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344436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447748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509661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3194144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3194144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959842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333448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2271807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415873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begin{document}&#10;&#10;$\Delta_f(s,v) = 4$&#10;&#10;&#10;\end{document}" title="IguanaTex Bitmap Display">
            <a:extLst>
              <a:ext uri="{FF2B5EF4-FFF2-40B4-BE49-F238E27FC236}">
                <a16:creationId xmlns:a16="http://schemas.microsoft.com/office/drawing/2014/main" id="{FA368C89-476A-05E5-9C1A-F0E908D7BB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84736" y="4152572"/>
            <a:ext cx="2186884" cy="429964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\Delta_f(v,w) = 0$&#10;&#10;&#10;\end{document}" title="IguanaTex Bitmap Display">
            <a:extLst>
              <a:ext uri="{FF2B5EF4-FFF2-40B4-BE49-F238E27FC236}">
                <a16:creationId xmlns:a16="http://schemas.microsoft.com/office/drawing/2014/main" id="{1F24D282-E8DC-EAA5-A037-86E4DBC46D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84736" y="4762729"/>
            <a:ext cx="2295610" cy="429964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\Delta_f(w,u) = ?$&#10;&#10;&#10;\end{document}" title="IguanaTex Bitmap Display">
            <a:extLst>
              <a:ext uri="{FF2B5EF4-FFF2-40B4-BE49-F238E27FC236}">
                <a16:creationId xmlns:a16="http://schemas.microsoft.com/office/drawing/2014/main" id="{F2064938-EFFE-DBF9-2585-07292A50599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84736" y="5352904"/>
            <a:ext cx="2181942" cy="429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D122E3-34BC-7DE5-B23A-AC679A3B4437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D122E3-34BC-7DE5-B23A-AC679A3B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9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6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770559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136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698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5011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8798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4161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6486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323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98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48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173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348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923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998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948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498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344436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344436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447748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509661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3194144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3194144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959842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333448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2271807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415873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begin{document}&#10;&#10;$\Delta_f(s,v) = 4$&#10;&#10;&#10;\end{document}" title="IguanaTex Bitmap Display">
            <a:extLst>
              <a:ext uri="{FF2B5EF4-FFF2-40B4-BE49-F238E27FC236}">
                <a16:creationId xmlns:a16="http://schemas.microsoft.com/office/drawing/2014/main" id="{FA368C89-476A-05E5-9C1A-F0E908D7BB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84736" y="4152572"/>
            <a:ext cx="2186884" cy="429964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\Delta_f(v,w) = 0$&#10;&#10;&#10;\end{document}" title="IguanaTex Bitmap Display">
            <a:extLst>
              <a:ext uri="{FF2B5EF4-FFF2-40B4-BE49-F238E27FC236}">
                <a16:creationId xmlns:a16="http://schemas.microsoft.com/office/drawing/2014/main" id="{1F24D282-E8DC-EAA5-A037-86E4DBC46D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84736" y="4762729"/>
            <a:ext cx="2295610" cy="42996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\Delta_f(w,u) = 1$&#10;&#10;&#10;\end{document}" title="IguanaTex Bitmap Display">
            <a:extLst>
              <a:ext uri="{FF2B5EF4-FFF2-40B4-BE49-F238E27FC236}">
                <a16:creationId xmlns:a16="http://schemas.microsoft.com/office/drawing/2014/main" id="{5AB37947-7456-0791-8D48-9CC804579B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84736" y="5352904"/>
            <a:ext cx="2298082" cy="429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04BD6C-D708-F113-5443-0E115151A378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04BD6C-D708-F113-5443-0E115151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9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2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452065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2642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204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517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0304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667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7992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829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629" y="5206311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04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454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79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854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429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504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54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004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025942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025942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129254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191167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2875650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2875650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641348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014954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1953313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097379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/>
              <p:nvPr/>
            </p:nvSpPr>
            <p:spPr>
              <a:xfrm>
                <a:off x="4607341" y="3803427"/>
                <a:ext cx="4976022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Augmenting path: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Path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positive residual</a:t>
                </a:r>
                <a:r>
                  <a:rPr lang="en-US" sz="2400" dirty="0">
                    <a:solidFill>
                      <a:srgbClr val="3A3A82"/>
                    </a:solidFill>
                  </a:rPr>
                  <a:t> capacities.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augmenting path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augmenting path</a:t>
                </a:r>
              </a:p>
              <a:p>
                <a:endParaRPr lang="en-US" sz="2200" b="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1" y="3803427"/>
                <a:ext cx="4976022" cy="2215991"/>
              </a:xfrm>
              <a:prstGeom prst="rect">
                <a:avLst/>
              </a:prstGeom>
              <a:blipFill>
                <a:blip r:embed="rId3"/>
                <a:stretch>
                  <a:fillRect l="-1961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C78F6-8956-BC3B-F268-4FEEDFF7C627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C78F6-8956-BC3B-F268-4FEEDFF7C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4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6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956EF-9BEF-BAA1-C2AF-56B0BAB7CD70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956EF-9BEF-BAA1-C2AF-56B0BAB7C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3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452065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2642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204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517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0304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667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7992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829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629" y="5206311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04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454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79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854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429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504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54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004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025942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025942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129254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191167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2875650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2875650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641348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014954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1953313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097379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/>
              <p:nvPr/>
            </p:nvSpPr>
            <p:spPr>
              <a:xfrm>
                <a:off x="4607341" y="3803427"/>
                <a:ext cx="4976022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Augmenting path: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Path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positive residual</a:t>
                </a:r>
                <a:r>
                  <a:rPr lang="en-US" sz="2400" dirty="0">
                    <a:solidFill>
                      <a:srgbClr val="3A3A82"/>
                    </a:solidFill>
                  </a:rPr>
                  <a:t> capacities.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augmenting path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augmenting path</a:t>
                </a:r>
              </a:p>
              <a:p>
                <a:endParaRPr lang="en-US" sz="2200" b="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is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not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1" y="3803427"/>
                <a:ext cx="4976022" cy="2554545"/>
              </a:xfrm>
              <a:prstGeom prst="rect">
                <a:avLst/>
              </a:prstGeom>
              <a:blipFill>
                <a:blip r:embed="rId4"/>
                <a:stretch>
                  <a:fillRect l="-1961" t="-1909" b="-3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528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35620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Augmenting paths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956EF-9BEF-BAA1-C2AF-56B0BAB7CD70}"/>
                  </a:ext>
                </a:extLst>
              </p:cNvPr>
              <p:cNvSpPr txBox="1"/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are given a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edge capacities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an edge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r>
                  <a:rPr lang="en-US" sz="2400" dirty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Residual capacity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latin typeface="Times New Roman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956EF-9BEF-BAA1-C2AF-56B0BAB7C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2" y="1145543"/>
                <a:ext cx="8125574" cy="2472472"/>
              </a:xfrm>
              <a:prstGeom prst="rect">
                <a:avLst/>
              </a:prstGeom>
              <a:blipFill>
                <a:blip r:embed="rId3"/>
                <a:stretch>
                  <a:fillRect l="-1200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0D9CFF-71FD-8669-3250-D00C7B247C86}"/>
              </a:ext>
            </a:extLst>
          </p:cNvPr>
          <p:cNvSpPr/>
          <p:nvPr/>
        </p:nvSpPr>
        <p:spPr>
          <a:xfrm>
            <a:off x="452065" y="3906661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29">
            <a:extLst>
              <a:ext uri="{FF2B5EF4-FFF2-40B4-BE49-F238E27FC236}">
                <a16:creationId xmlns:a16="http://schemas.microsoft.com/office/drawing/2014/main" id="{CAFC4BC1-C507-2E5D-8D98-C45D02E0E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2642" y="502057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10" name="Oval 1030 1">
            <a:extLst>
              <a:ext uri="{FF2B5EF4-FFF2-40B4-BE49-F238E27FC236}">
                <a16:creationId xmlns:a16="http://schemas.microsoft.com/office/drawing/2014/main" id="{6D777539-A176-3B3A-366E-EB9B15F55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204" y="4795148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12" name="Oval 1031 1">
            <a:extLst>
              <a:ext uri="{FF2B5EF4-FFF2-40B4-BE49-F238E27FC236}">
                <a16:creationId xmlns:a16="http://schemas.microsoft.com/office/drawing/2014/main" id="{4BC4AB90-6337-9EAD-A784-EC3B666B6E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517" y="4061723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3" name="Oval 1032 1">
            <a:extLst>
              <a:ext uri="{FF2B5EF4-FFF2-40B4-BE49-F238E27FC236}">
                <a16:creationId xmlns:a16="http://schemas.microsoft.com/office/drawing/2014/main" id="{CB73B1BC-52D4-FE5B-69FC-29E754D98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0304" y="5714311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6" name="Oval 1033">
            <a:extLst>
              <a:ext uri="{FF2B5EF4-FFF2-40B4-BE49-F238E27FC236}">
                <a16:creationId xmlns:a16="http://schemas.microsoft.com/office/drawing/2014/main" id="{94558B07-0466-3D93-5BD7-C8EE59305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667" y="4591948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7" name="Oval 1034">
            <a:extLst>
              <a:ext uri="{FF2B5EF4-FFF2-40B4-BE49-F238E27FC236}">
                <a16:creationId xmlns:a16="http://schemas.microsoft.com/office/drawing/2014/main" id="{0A0727CE-E6BB-D240-C6E8-A0536D9A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7992" y="5703198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8" name="Text Box 1035">
            <a:extLst>
              <a:ext uri="{FF2B5EF4-FFF2-40B4-BE49-F238E27FC236}">
                <a16:creationId xmlns:a16="http://schemas.microsoft.com/office/drawing/2014/main" id="{807E3FD0-EF8F-73B6-8D46-157C1EB1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829" y="4772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9" name="Text Box 1036">
            <a:extLst>
              <a:ext uri="{FF2B5EF4-FFF2-40B4-BE49-F238E27FC236}">
                <a16:creationId xmlns:a16="http://schemas.microsoft.com/office/drawing/2014/main" id="{047B3E14-E9C1-684D-1B53-AABFEB003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629" y="5206311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0" name="Text Box 1037 1">
            <a:extLst>
              <a:ext uri="{FF2B5EF4-FFF2-40B4-BE49-F238E27FC236}">
                <a16:creationId xmlns:a16="http://schemas.microsoft.com/office/drawing/2014/main" id="{C9F12388-71F9-6C13-C73C-5CBFC9C1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04" y="4496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1" name="Text Box 1038 1">
            <a:extLst>
              <a:ext uri="{FF2B5EF4-FFF2-40B4-BE49-F238E27FC236}">
                <a16:creationId xmlns:a16="http://schemas.microsoft.com/office/drawing/2014/main" id="{B2251EA8-6B46-CB53-6C25-197196D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454" y="40775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2" name="Text Box 1039">
            <a:extLst>
              <a:ext uri="{FF2B5EF4-FFF2-40B4-BE49-F238E27FC236}">
                <a16:creationId xmlns:a16="http://schemas.microsoft.com/office/drawing/2014/main" id="{EA275C07-4A8B-E181-01A7-3C0299CC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679" y="46268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3" name="Text Box 1040 1">
            <a:extLst>
              <a:ext uri="{FF2B5EF4-FFF2-40B4-BE49-F238E27FC236}">
                <a16:creationId xmlns:a16="http://schemas.microsoft.com/office/drawing/2014/main" id="{5C5F1587-208B-84A8-E2DA-AE850680E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854" y="42903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4" name="Text Box 1041">
            <a:extLst>
              <a:ext uri="{FF2B5EF4-FFF2-40B4-BE49-F238E27FC236}">
                <a16:creationId xmlns:a16="http://schemas.microsoft.com/office/drawing/2014/main" id="{B4C9509A-6F91-7C48-9613-F3406ADA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429" y="520631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2">
            <a:extLst>
              <a:ext uri="{FF2B5EF4-FFF2-40B4-BE49-F238E27FC236}">
                <a16:creationId xmlns:a16="http://schemas.microsoft.com/office/drawing/2014/main" id="{A5DFF0D9-E003-A422-7971-9B91FCBA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504" y="52809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6" name="Text Box 1043 1">
            <a:extLst>
              <a:ext uri="{FF2B5EF4-FFF2-40B4-BE49-F238E27FC236}">
                <a16:creationId xmlns:a16="http://schemas.microsoft.com/office/drawing/2014/main" id="{4870A1A7-9AE0-9778-EBE9-197DF9335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54" y="5390461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610D0885-207D-7D8A-FB2A-7D31A4F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004" y="583813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8" name="AutoShape 1045 1">
            <a:extLst>
              <a:ext uri="{FF2B5EF4-FFF2-40B4-BE49-F238E27FC236}">
                <a16:creationId xmlns:a16="http://schemas.microsoft.com/office/drawing/2014/main" id="{66DE2596-3530-31C8-16A3-BAE72D614ACC}"/>
              </a:ext>
            </a:extLst>
          </p:cNvPr>
          <p:cNvCxnSpPr>
            <a:cxnSpLocks noChangeShapeType="1"/>
            <a:stCxn id="10" idx="7"/>
            <a:endCxn id="12" idx="3"/>
          </p:cNvCxnSpPr>
          <p:nvPr/>
        </p:nvCxnSpPr>
        <p:spPr bwMode="auto">
          <a:xfrm flipV="1">
            <a:off x="1025942" y="4383986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6 1">
            <a:extLst>
              <a:ext uri="{FF2B5EF4-FFF2-40B4-BE49-F238E27FC236}">
                <a16:creationId xmlns:a16="http://schemas.microsoft.com/office/drawing/2014/main" id="{9A48207B-41AB-AB4E-4CE5-DEF0C996E4EA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1025942" y="5126936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7 1">
            <a:extLst>
              <a:ext uri="{FF2B5EF4-FFF2-40B4-BE49-F238E27FC236}">
                <a16:creationId xmlns:a16="http://schemas.microsoft.com/office/drawing/2014/main" id="{A940B0CA-8C9B-E092-5559-107B4F75D665}"/>
              </a:ext>
            </a:extLst>
          </p:cNvPr>
          <p:cNvCxnSpPr>
            <a:cxnSpLocks noChangeShapeType="1"/>
            <a:stCxn id="12" idx="5"/>
            <a:endCxn id="9" idx="1"/>
          </p:cNvCxnSpPr>
          <p:nvPr/>
        </p:nvCxnSpPr>
        <p:spPr bwMode="auto">
          <a:xfrm>
            <a:off x="2129254" y="4383986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48 1">
            <a:extLst>
              <a:ext uri="{FF2B5EF4-FFF2-40B4-BE49-F238E27FC236}">
                <a16:creationId xmlns:a16="http://schemas.microsoft.com/office/drawing/2014/main" id="{8E1D029A-37A4-7F4E-B367-95A57F0F93D9}"/>
              </a:ext>
            </a:extLst>
          </p:cNvPr>
          <p:cNvCxnSpPr>
            <a:cxnSpLocks noChangeShapeType="1"/>
            <a:stCxn id="12" idx="6"/>
            <a:endCxn id="16" idx="1"/>
          </p:cNvCxnSpPr>
          <p:nvPr/>
        </p:nvCxnSpPr>
        <p:spPr bwMode="auto">
          <a:xfrm>
            <a:off x="2191167" y="4244286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49">
            <a:extLst>
              <a:ext uri="{FF2B5EF4-FFF2-40B4-BE49-F238E27FC236}">
                <a16:creationId xmlns:a16="http://schemas.microsoft.com/office/drawing/2014/main" id="{14524846-54AD-B973-340A-4BC9C54AC6F3}"/>
              </a:ext>
            </a:extLst>
          </p:cNvPr>
          <p:cNvCxnSpPr>
            <a:cxnSpLocks noChangeShapeType="1"/>
            <a:stCxn id="9" idx="7"/>
            <a:endCxn id="16" idx="2"/>
          </p:cNvCxnSpPr>
          <p:nvPr/>
        </p:nvCxnSpPr>
        <p:spPr bwMode="auto">
          <a:xfrm flipV="1">
            <a:off x="2875650" y="4775305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0">
            <a:extLst>
              <a:ext uri="{FF2B5EF4-FFF2-40B4-BE49-F238E27FC236}">
                <a16:creationId xmlns:a16="http://schemas.microsoft.com/office/drawing/2014/main" id="{C65E7F89-632A-E22D-3D96-910A502A4EC9}"/>
              </a:ext>
            </a:extLst>
          </p:cNvPr>
          <p:cNvCxnSpPr>
            <a:cxnSpLocks noChangeShapeType="1"/>
            <a:stCxn id="9" idx="5"/>
            <a:endCxn id="17" idx="1"/>
          </p:cNvCxnSpPr>
          <p:nvPr/>
        </p:nvCxnSpPr>
        <p:spPr bwMode="auto">
          <a:xfrm>
            <a:off x="2875650" y="5333582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1">
            <a:extLst>
              <a:ext uri="{FF2B5EF4-FFF2-40B4-BE49-F238E27FC236}">
                <a16:creationId xmlns:a16="http://schemas.microsoft.com/office/drawing/2014/main" id="{4C9A37F5-9F4C-7297-1490-BB454323E9EC}"/>
              </a:ext>
            </a:extLst>
          </p:cNvPr>
          <p:cNvCxnSpPr>
            <a:cxnSpLocks noChangeShapeType="1"/>
            <a:stCxn id="17" idx="0"/>
            <a:endCxn id="16" idx="3"/>
          </p:cNvCxnSpPr>
          <p:nvPr/>
        </p:nvCxnSpPr>
        <p:spPr bwMode="auto">
          <a:xfrm flipV="1">
            <a:off x="3641348" y="4904957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2">
            <a:extLst>
              <a:ext uri="{FF2B5EF4-FFF2-40B4-BE49-F238E27FC236}">
                <a16:creationId xmlns:a16="http://schemas.microsoft.com/office/drawing/2014/main" id="{17941CE8-3A58-B52B-1905-58B9D130E41F}"/>
              </a:ext>
            </a:extLst>
          </p:cNvPr>
          <p:cNvCxnSpPr>
            <a:cxnSpLocks noChangeShapeType="1"/>
            <a:stCxn id="13" idx="6"/>
            <a:endCxn id="17" idx="2"/>
          </p:cNvCxnSpPr>
          <p:nvPr/>
        </p:nvCxnSpPr>
        <p:spPr bwMode="auto">
          <a:xfrm flipV="1">
            <a:off x="2014954" y="5885761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053">
            <a:extLst>
              <a:ext uri="{FF2B5EF4-FFF2-40B4-BE49-F238E27FC236}">
                <a16:creationId xmlns:a16="http://schemas.microsoft.com/office/drawing/2014/main" id="{699835F5-2492-F28C-75EA-8FFB132DBA1C}"/>
              </a:ext>
            </a:extLst>
          </p:cNvPr>
          <p:cNvCxnSpPr>
            <a:cxnSpLocks noChangeShapeType="1"/>
            <a:stCxn id="13" idx="7"/>
            <a:endCxn id="9" idx="3"/>
          </p:cNvCxnSpPr>
          <p:nvPr/>
        </p:nvCxnSpPr>
        <p:spPr bwMode="auto">
          <a:xfrm flipV="1">
            <a:off x="1953313" y="5333582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1054 1">
            <a:extLst>
              <a:ext uri="{FF2B5EF4-FFF2-40B4-BE49-F238E27FC236}">
                <a16:creationId xmlns:a16="http://schemas.microsoft.com/office/drawing/2014/main" id="{68DDF76F-F56F-6B01-12A6-B71414C73950}"/>
              </a:ext>
            </a:extLst>
          </p:cNvPr>
          <p:cNvCxnSpPr>
            <a:cxnSpLocks noChangeShapeType="1"/>
            <a:stCxn id="10" idx="6"/>
            <a:endCxn id="9" idx="2"/>
          </p:cNvCxnSpPr>
          <p:nvPr/>
        </p:nvCxnSpPr>
        <p:spPr bwMode="auto">
          <a:xfrm>
            <a:off x="1097379" y="4977711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/>
              <p:nvPr/>
            </p:nvSpPr>
            <p:spPr>
              <a:xfrm>
                <a:off x="4607341" y="3803427"/>
                <a:ext cx="497602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 units</a:t>
                </a:r>
                <a:r>
                  <a:rPr lang="en-US" sz="2000" dirty="0">
                    <a:solidFill>
                      <a:srgbClr val="3A3A82"/>
                    </a:solidFill>
                  </a:rPr>
                  <a:t> of flow can be pushed </a:t>
                </a:r>
              </a:p>
              <a:p>
                <a:r>
                  <a:rPr lang="en-US" sz="2000" dirty="0">
                    <a:solidFill>
                      <a:srgbClr val="3A3A82"/>
                    </a:solidFill>
                  </a:rPr>
                  <a:t>(min over residual capacities).</a:t>
                </a:r>
              </a:p>
              <a:p>
                <a:endParaRPr lang="en-US" sz="2000" dirty="0">
                  <a:solidFill>
                    <a:srgbClr val="3A3A8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1 unit</a:t>
                </a:r>
                <a:r>
                  <a:rPr lang="en-US" sz="2000" dirty="0">
                    <a:solidFill>
                      <a:srgbClr val="3A3A82"/>
                    </a:solidFill>
                  </a:rPr>
                  <a:t> of flow</a:t>
                </a:r>
              </a:p>
              <a:p>
                <a:r>
                  <a:rPr lang="en-US" sz="2000" dirty="0">
                    <a:solidFill>
                      <a:srgbClr val="3A3A82"/>
                    </a:solidFill>
                  </a:rPr>
                  <a:t>can be pushed</a:t>
                </a:r>
              </a:p>
              <a:p>
                <a:endParaRPr lang="en-US" sz="2000" b="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No flow</a:t>
                </a:r>
                <a:r>
                  <a:rPr lang="en-US" sz="2000" dirty="0">
                    <a:solidFill>
                      <a:srgbClr val="3A3A82"/>
                    </a:solidFill>
                  </a:rPr>
                  <a:t> can be pushed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BA271-EFF4-81F1-2905-DF8CBE1F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1" y="3803427"/>
                <a:ext cx="4976022" cy="2246769"/>
              </a:xfrm>
              <a:prstGeom prst="rect">
                <a:avLst/>
              </a:prstGeom>
              <a:blipFill>
                <a:blip r:embed="rId4"/>
                <a:stretch>
                  <a:fillRect l="-1348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679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r>
              <a:rPr lang="en" dirty="0">
                <a:solidFill>
                  <a:srgbClr val="3A3A82"/>
                </a:solidFill>
              </a:rPr>
              <a:t>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/>
              <p:nvPr/>
            </p:nvSpPr>
            <p:spPr>
              <a:xfrm>
                <a:off x="602322" y="1236591"/>
                <a:ext cx="8063930" cy="2148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Main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Repeatedly search for an augmenting path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b="1" i="1" dirty="0">
                  <a:solidFill>
                    <a:srgbClr val="3A3A82"/>
                  </a:solidFill>
                  <a:latin typeface="Symbol" charset="0"/>
                </a:endParaRPr>
              </a:p>
              <a:p>
                <a:endParaRPr lang="en-US" sz="2200" b="1" i="1" dirty="0">
                  <a:solidFill>
                    <a:srgbClr val="3A3A8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an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 augment flow with </a:t>
                </a:r>
                <a:r>
                  <a:rPr lang="en-US" sz="2200" dirty="0" err="1">
                    <a:solidFill>
                      <a:srgbClr val="FF0000"/>
                    </a:solidFill>
                    <a:latin typeface="Symbol" charset="0"/>
                  </a:rPr>
                  <a:t>D</a:t>
                </a:r>
                <a:r>
                  <a:rPr lang="en-US" sz="2200" baseline="-25000" dirty="0" err="1">
                    <a:solidFill>
                      <a:srgbClr val="FF0000"/>
                    </a:solidFill>
                    <a:latin typeface="Times New Roman" charset="0"/>
                  </a:rPr>
                  <a:t>f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latin typeface="Symbol" charset="0"/>
                  </a:rPr>
                  <a:t>p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)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(minimum residual capacity among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) along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1236591"/>
                <a:ext cx="8063930" cy="2148280"/>
              </a:xfrm>
              <a:prstGeom prst="rect">
                <a:avLst/>
              </a:prstGeom>
              <a:blipFill>
                <a:blip r:embed="rId9"/>
                <a:stretch>
                  <a:fillRect l="-120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6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Flow of a Network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Function 				from edges to non-negative integers so that for each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it holds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7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1" name="Picture 120" descr="\documentclass{article}&#10;\usepackage{amsmath}&#10;\pagestyle{empty}&#10;\usepackage{amsfonts}&#10;\begin{document}&#10;&#10;$f:E\to \mathbb{N}$&#10;&#10;&#10;\end{document}" title="IguanaTex Bitmap Display">
            <a:extLst>
              <a:ext uri="{FF2B5EF4-FFF2-40B4-BE49-F238E27FC236}">
                <a16:creationId xmlns:a16="http://schemas.microsoft.com/office/drawing/2014/main" id="{003ABF8E-3619-4C8D-89AD-26A440E287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027813" y="1247920"/>
            <a:ext cx="1347657" cy="276114"/>
          </a:xfrm>
          <a:prstGeom prst="rect">
            <a:avLst/>
          </a:prstGeom>
        </p:spPr>
      </p:pic>
      <p:pic>
        <p:nvPicPr>
          <p:cNvPr id="123" name="Picture 122" descr="\documentclass{article}&#10;\usepackage{amsmath}&#10;\pagestyle{empty}&#10;\usepackage{xcolor}&#10;\begin{document}&#10;&#10;\textbf{$0 \leq f(e) \leq c(e)$} \;\;\textcolor{red}{Capacity constraint}&#10;&#10;&#10;\end{document}" title="IguanaTex Bitmap Display">
            <a:extLst>
              <a:ext uri="{FF2B5EF4-FFF2-40B4-BE49-F238E27FC236}">
                <a16:creationId xmlns:a16="http://schemas.microsoft.com/office/drawing/2014/main" id="{9685C080-AD37-1EF5-AE0F-5C32897FF91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37350" y="2141385"/>
            <a:ext cx="4880457" cy="305371"/>
          </a:xfrm>
          <a:prstGeom prst="rect">
            <a:avLst/>
          </a:prstGeom>
        </p:spPr>
      </p:pic>
      <p:pic>
        <p:nvPicPr>
          <p:cNvPr id="133" name="Picture 132" descr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 title="IguanaTex Bitmap Display">
            <a:extLst>
              <a:ext uri="{FF2B5EF4-FFF2-40B4-BE49-F238E27FC236}">
                <a16:creationId xmlns:a16="http://schemas.microsoft.com/office/drawing/2014/main" id="{6E055B07-7F39-8B6D-A6B3-C7444F8C9B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89801" y="2624239"/>
            <a:ext cx="8310857" cy="373028"/>
          </a:xfrm>
          <a:prstGeom prst="rect">
            <a:avLst/>
          </a:prstGeom>
        </p:spPr>
      </p:pic>
      <p:pic>
        <p:nvPicPr>
          <p:cNvPr id="135" name="Picture 134" descr="\documentclass{article}&#10;\usepackage{amsmath}&#10;\pagestyle{empty}&#10;\usepackage{xcolor}&#10;\begin{document}&#10;&#10;for all $u \neq s,t$&#10;&#10;&#10;\end{document}" title="IguanaTex Bitmap Display">
            <a:extLst>
              <a:ext uri="{FF2B5EF4-FFF2-40B4-BE49-F238E27FC236}">
                <a16:creationId xmlns:a16="http://schemas.microsoft.com/office/drawing/2014/main" id="{13395084-DB31-156D-A24A-10CF230FC27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917936" y="3007577"/>
            <a:ext cx="1249416" cy="1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57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r>
              <a:rPr lang="en" dirty="0">
                <a:solidFill>
                  <a:srgbClr val="3A3A82"/>
                </a:solidFill>
              </a:rPr>
              <a:t>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/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Main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Repeatedly search for an augmenting path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b="1" i="1" dirty="0">
                  <a:solidFill>
                    <a:srgbClr val="3A3A82"/>
                  </a:solidFill>
                  <a:latin typeface="Symbol" charset="0"/>
                </a:endParaRPr>
              </a:p>
              <a:p>
                <a:endParaRPr lang="en-US" sz="2200" b="1" i="1" dirty="0">
                  <a:solidFill>
                    <a:srgbClr val="3A3A8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an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 augment flow with </a:t>
                </a:r>
                <a:r>
                  <a:rPr lang="en-US" sz="2200" dirty="0" err="1">
                    <a:solidFill>
                      <a:srgbClr val="FF0000"/>
                    </a:solidFill>
                    <a:latin typeface="Symbol" charset="0"/>
                  </a:rPr>
                  <a:t>D</a:t>
                </a:r>
                <a:r>
                  <a:rPr lang="en-US" sz="2200" baseline="-25000" dirty="0" err="1">
                    <a:solidFill>
                      <a:srgbClr val="FF0000"/>
                    </a:solidFill>
                    <a:latin typeface="Times New Roman" charset="0"/>
                  </a:rPr>
                  <a:t>f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latin typeface="Symbol" charset="0"/>
                  </a:rPr>
                  <a:t>p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)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(minimum residual capacity among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) along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</a:t>
                </a:r>
                <a:r>
                  <a:rPr lang="en-US" sz="2200" dirty="0">
                    <a:solidFill>
                      <a:srgbClr val="FF0000"/>
                    </a:solidFill>
                  </a:rPr>
                  <a:t> terminate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Remark</a:t>
                </a:r>
                <a:r>
                  <a:rPr lang="en-US" sz="2200" dirty="0">
                    <a:solidFill>
                      <a:srgbClr val="3A3A82"/>
                    </a:solidFill>
                  </a:rPr>
                  <a:t>: You can use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(or </a:t>
                </a:r>
                <a:r>
                  <a:rPr lang="en-US" sz="2200" dirty="0">
                    <a:solidFill>
                      <a:srgbClr val="FF0000"/>
                    </a:solidFill>
                  </a:rPr>
                  <a:t>BFS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) to search for an augmenting path.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blipFill>
                <a:blip r:embed="rId9"/>
                <a:stretch>
                  <a:fillRect l="-1209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5EFD48-D75F-E7DA-D31E-68C043E69A9C}"/>
              </a:ext>
            </a:extLst>
          </p:cNvPr>
          <p:cNvSpPr txBox="1"/>
          <p:nvPr/>
        </p:nvSpPr>
        <p:spPr>
          <a:xfrm>
            <a:off x="602322" y="4190419"/>
            <a:ext cx="8063930" cy="113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Running time</a:t>
            </a:r>
            <a:r>
              <a:rPr lang="en-US" sz="2400" dirty="0">
                <a:solidFill>
                  <a:srgbClr val="3A3A82"/>
                </a:solidFill>
              </a:rPr>
              <a:t>: ?</a:t>
            </a:r>
            <a:endParaRPr lang="en-US" sz="2200" dirty="0">
              <a:solidFill>
                <a:srgbClr val="3A3A82"/>
              </a:solidFill>
            </a:endParaRPr>
          </a:p>
          <a:p>
            <a:endParaRPr lang="en-US" sz="2200" dirty="0">
              <a:solidFill>
                <a:srgbClr val="3A3A8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09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r>
              <a:rPr lang="en" dirty="0">
                <a:solidFill>
                  <a:srgbClr val="3A3A82"/>
                </a:solidFill>
              </a:rPr>
              <a:t>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/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Main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Repeatedly search for an augmenting path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b="1" i="1" dirty="0">
                  <a:solidFill>
                    <a:srgbClr val="3A3A82"/>
                  </a:solidFill>
                  <a:latin typeface="Symbol" charset="0"/>
                </a:endParaRPr>
              </a:p>
              <a:p>
                <a:endParaRPr lang="en-US" sz="2200" b="1" i="1" dirty="0">
                  <a:solidFill>
                    <a:srgbClr val="3A3A8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an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 augment flow with </a:t>
                </a:r>
                <a:r>
                  <a:rPr lang="en-US" sz="2200" dirty="0" err="1">
                    <a:solidFill>
                      <a:srgbClr val="FF0000"/>
                    </a:solidFill>
                    <a:latin typeface="Symbol" charset="0"/>
                  </a:rPr>
                  <a:t>D</a:t>
                </a:r>
                <a:r>
                  <a:rPr lang="en-US" sz="2200" baseline="-25000" dirty="0" err="1">
                    <a:solidFill>
                      <a:srgbClr val="FF0000"/>
                    </a:solidFill>
                    <a:latin typeface="Times New Roman" charset="0"/>
                  </a:rPr>
                  <a:t>f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latin typeface="Symbol" charset="0"/>
                  </a:rPr>
                  <a:t>p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)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(minimum residual capacity among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) along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</a:t>
                </a:r>
                <a:r>
                  <a:rPr lang="en-US" sz="2200" dirty="0">
                    <a:solidFill>
                      <a:srgbClr val="FF0000"/>
                    </a:solidFill>
                  </a:rPr>
                  <a:t> terminate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Remark</a:t>
                </a:r>
                <a:r>
                  <a:rPr lang="en-US" sz="2200" dirty="0">
                    <a:solidFill>
                      <a:srgbClr val="3A3A82"/>
                    </a:solidFill>
                  </a:rPr>
                  <a:t>: You can use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(or </a:t>
                </a:r>
                <a:r>
                  <a:rPr lang="en-US" sz="2200" dirty="0">
                    <a:solidFill>
                      <a:srgbClr val="FF0000"/>
                    </a:solidFill>
                  </a:rPr>
                  <a:t>BFS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) to search for an augmenting path.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blipFill>
                <a:blip r:embed="rId9"/>
                <a:stretch>
                  <a:fillRect l="-1209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5EFD48-D75F-E7DA-D31E-68C043E69A9C}"/>
                  </a:ext>
                </a:extLst>
              </p:cNvPr>
              <p:cNvSpPr txBox="1"/>
              <p:nvPr/>
            </p:nvSpPr>
            <p:spPr>
              <a:xfrm>
                <a:off x="602322" y="4190419"/>
                <a:ext cx="8063930" cy="1583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Running time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endParaRPr lang="en-US" sz="2200" dirty="0">
                  <a:solidFill>
                    <a:srgbClr val="3A3A82"/>
                  </a:solidFill>
                </a:endParaRP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Time to search for an augmenting path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number of updates. 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5EFD48-D75F-E7DA-D31E-68C043E69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4190419"/>
                <a:ext cx="8063930" cy="1583639"/>
              </a:xfrm>
              <a:prstGeom prst="rect">
                <a:avLst/>
              </a:prstGeom>
              <a:blipFill>
                <a:blip r:embed="rId10"/>
                <a:stretch>
                  <a:fillRect l="-1209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862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65100" progId="Equation.DSMT4">
                  <p:embed/>
                </p:oleObj>
              </mc:Choice>
              <mc:Fallback>
                <p:oleObj name="Equation" r:id="rId2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r>
              <a:rPr lang="en" dirty="0">
                <a:solidFill>
                  <a:srgbClr val="3A3A82"/>
                </a:solidFill>
              </a:rPr>
              <a:t>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/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Main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Repeatedly search for an augmenting path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2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b="1" i="1" dirty="0">
                  <a:solidFill>
                    <a:srgbClr val="3A3A82"/>
                  </a:solidFill>
                  <a:latin typeface="Symbol" charset="0"/>
                </a:endParaRPr>
              </a:p>
              <a:p>
                <a:endParaRPr lang="en-US" sz="2200" b="1" i="1" dirty="0">
                  <a:solidFill>
                    <a:srgbClr val="3A3A8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an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 augment flow with </a:t>
                </a:r>
                <a:r>
                  <a:rPr lang="en-US" sz="2200" dirty="0" err="1">
                    <a:solidFill>
                      <a:srgbClr val="FF0000"/>
                    </a:solidFill>
                    <a:latin typeface="Symbol" charset="0"/>
                  </a:rPr>
                  <a:t>D</a:t>
                </a:r>
                <a:r>
                  <a:rPr lang="en-US" sz="2200" baseline="-25000" dirty="0" err="1">
                    <a:solidFill>
                      <a:srgbClr val="FF0000"/>
                    </a:solidFill>
                    <a:latin typeface="Times New Roman" charset="0"/>
                  </a:rPr>
                  <a:t>f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(</a:t>
                </a:r>
                <a:r>
                  <a:rPr lang="en-US" sz="2200" dirty="0">
                    <a:solidFill>
                      <a:srgbClr val="FF0000"/>
                    </a:solidFill>
                    <a:latin typeface="Symbol" charset="0"/>
                  </a:rPr>
                  <a:t>p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charset="0"/>
                  </a:rPr>
                  <a:t>)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(minimum residual capacity among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) along the edges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A82"/>
                    </a:solidFill>
                  </a:rPr>
                  <a:t>If there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 augmenting path</a:t>
                </a:r>
                <a:r>
                  <a:rPr lang="en-US" sz="2200" dirty="0">
                    <a:solidFill>
                      <a:srgbClr val="3A3A82"/>
                    </a:solidFill>
                  </a:rPr>
                  <a:t>,</a:t>
                </a:r>
                <a:r>
                  <a:rPr lang="en-US" sz="2200" dirty="0">
                    <a:solidFill>
                      <a:srgbClr val="FF0000"/>
                    </a:solidFill>
                  </a:rPr>
                  <a:t> terminate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Remark</a:t>
                </a:r>
                <a:r>
                  <a:rPr lang="en-US" sz="2200" dirty="0">
                    <a:solidFill>
                      <a:srgbClr val="3A3A82"/>
                    </a:solidFill>
                  </a:rPr>
                  <a:t>: You can use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 (or </a:t>
                </a:r>
                <a:r>
                  <a:rPr lang="en-US" sz="2200" dirty="0">
                    <a:solidFill>
                      <a:srgbClr val="FF0000"/>
                    </a:solidFill>
                  </a:rPr>
                  <a:t>BFS</a:t>
                </a:r>
                <a:r>
                  <a:rPr lang="en-US" sz="2200" dirty="0">
                    <a:solidFill>
                      <a:srgbClr val="3A3A82"/>
                    </a:solidFill>
                  </a:rPr>
                  <a:t>) to search for an augmenting path.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E0319-2966-15B9-E4FE-9F0E489B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1236591"/>
                <a:ext cx="8063930" cy="3163943"/>
              </a:xfrm>
              <a:prstGeom prst="rect">
                <a:avLst/>
              </a:prstGeom>
              <a:blipFill>
                <a:blip r:embed="rId9"/>
                <a:stretch>
                  <a:fillRect l="-1209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5EFD48-D75F-E7DA-D31E-68C043E69A9C}"/>
                  </a:ext>
                </a:extLst>
              </p:cNvPr>
              <p:cNvSpPr txBox="1"/>
              <p:nvPr/>
            </p:nvSpPr>
            <p:spPr>
              <a:xfrm>
                <a:off x="602322" y="4190419"/>
                <a:ext cx="8063930" cy="1922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Running time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:endParaRPr lang="en-US" sz="2200" dirty="0">
                  <a:solidFill>
                    <a:srgbClr val="3A3A82"/>
                  </a:solidFill>
                </a:endParaRP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Time to search for an augmenting path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number of updates.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⋅|</m:t>
                      </m:r>
                      <m:sSup>
                        <m:sSupPr>
                          <m:ctrlP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2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5EFD48-D75F-E7DA-D31E-68C043E69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2" y="4190419"/>
                <a:ext cx="8063930" cy="1922193"/>
              </a:xfrm>
              <a:prstGeom prst="rect">
                <a:avLst/>
              </a:prstGeom>
              <a:blipFill>
                <a:blip r:embed="rId10"/>
                <a:stretch>
                  <a:fillRect l="-1209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7CB1D1-6FD0-F739-0CD6-714B6D0ACB01}"/>
              </a:ext>
            </a:extLst>
          </p:cNvPr>
          <p:cNvSpPr txBox="1"/>
          <p:nvPr/>
        </p:nvSpPr>
        <p:spPr>
          <a:xfrm>
            <a:off x="5241104" y="5879624"/>
            <a:ext cx="470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charset="0"/>
              </a:rPr>
              <a:t>Updates increase flow by 1 unit only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0D2DD-3916-7B36-74AB-36A9A6C9AE2E}"/>
              </a:ext>
            </a:extLst>
          </p:cNvPr>
          <p:cNvCxnSpPr/>
          <p:nvPr/>
        </p:nvCxnSpPr>
        <p:spPr>
          <a:xfrm flipH="1" flipV="1">
            <a:off x="5419618" y="5676472"/>
            <a:ext cx="205483" cy="32363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4FED47-57EC-8EBF-CF03-7E595E576516}"/>
              </a:ext>
            </a:extLst>
          </p:cNvPr>
          <p:cNvCxnSpPr>
            <a:cxnSpLocks/>
          </p:cNvCxnSpPr>
          <p:nvPr/>
        </p:nvCxnSpPr>
        <p:spPr>
          <a:xfrm flipV="1">
            <a:off x="2318106" y="5676472"/>
            <a:ext cx="1370316" cy="20315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150621-3711-1149-2558-DDC7E9720D08}"/>
              </a:ext>
            </a:extLst>
          </p:cNvPr>
          <p:cNvSpPr txBox="1"/>
          <p:nvPr/>
        </p:nvSpPr>
        <p:spPr>
          <a:xfrm>
            <a:off x="685372" y="5879624"/>
            <a:ext cx="470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charset="0"/>
              </a:rPr>
              <a:t>Running time of DFS or 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8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 Box 18">
            <a:extLst>
              <a:ext uri="{FF2B5EF4-FFF2-40B4-BE49-F238E27FC236}">
                <a16:creationId xmlns:a16="http://schemas.microsoft.com/office/drawing/2014/main" id="{BCCD3BBF-1CB1-333E-B9AD-5CA94096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15" name="Picture 14" descr="\documentclass{article}&#10;\usepackage{amsmath}&#10;\pagestyle{empty}&#10;\usepackage{xcolor}&#10;\begin{document}&#10;&#10;\textcolor{black}{\textcolor{red}{Total Flow} $|f|=\textcolor{red}{0}$}  &#10;&#10;\end{document}" title="IguanaTex Bitmap Display">
            <a:extLst>
              <a:ext uri="{FF2B5EF4-FFF2-40B4-BE49-F238E27FC236}">
                <a16:creationId xmlns:a16="http://schemas.microsoft.com/office/drawing/2014/main" id="{D24221E3-9E4E-6346-C7B3-48CE9B73FF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8" y="5212337"/>
            <a:ext cx="2493271" cy="31283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A47F289-6282-8364-E861-F438325DE1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62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Picture 36" descr="\documentclass{article}&#10;\usepackage{amsmath}&#10;\pagestyle{empty}&#10;\usepackage{xcolor}&#10;\begin{document}&#10;&#10;\textcolor{black}{\textcolor{red}{Total Flow} $|f|=\textcolor{red}{1}$}  &#10;&#10;\end{document}" title="IguanaTex Bitmap Display">
            <a:extLst>
              <a:ext uri="{FF2B5EF4-FFF2-40B4-BE49-F238E27FC236}">
                <a16:creationId xmlns:a16="http://schemas.microsoft.com/office/drawing/2014/main" id="{05ECA15C-EDE3-0222-416D-0E37C19B9B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80159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9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usepackage{xcolor}&#10;\begin{document}&#10;&#10;\textcolor{black}{\textcolor{red}{Total Flow} $|f|=\textcolor{red}{2}$}  &#10;&#10;\end{document}" title="IguanaTex Bitmap Display">
            <a:extLst>
              <a:ext uri="{FF2B5EF4-FFF2-40B4-BE49-F238E27FC236}">
                <a16:creationId xmlns:a16="http://schemas.microsoft.com/office/drawing/2014/main" id="{E7948978-10C9-7816-7EE9-9C5AE87743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89525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2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Picture 4" descr="\documentclass{article}&#10;\usepackage{amsmath}&#10;\pagestyle{empty}&#10;\usepackage{xcolor}&#10;\begin{document}&#10;&#10;\textcolor{black}{\textcolor{red}{Total Flow} $|f|=\textcolor{red}{3}$}  &#10;&#10;\end{document}" title="IguanaTex Bitmap Display">
            <a:extLst>
              <a:ext uri="{FF2B5EF4-FFF2-40B4-BE49-F238E27FC236}">
                <a16:creationId xmlns:a16="http://schemas.microsoft.com/office/drawing/2014/main" id="{9B9E63A3-569C-8CB6-5696-26E9F031A8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91398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6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usepackage{xcolor}&#10;\begin{document}&#10;&#10;\textcolor{black}{\textcolor{red}{Total Flow} $|f|=\textcolor{red}{6}$}  &#10;&#10;\end{document}" title="IguanaTex Bitmap Display">
            <a:extLst>
              <a:ext uri="{FF2B5EF4-FFF2-40B4-BE49-F238E27FC236}">
                <a16:creationId xmlns:a16="http://schemas.microsoft.com/office/drawing/2014/main" id="{D2AD0DB2-B7E9-D0BB-8A6F-A58DDC45C5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91398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34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Picture 4" descr="\documentclass{article}&#10;\usepackage{amsmath}&#10;\pagestyle{empty}&#10;\usepackage{xcolor}&#10;\begin{document}&#10;&#10;\textcolor{black}{\textcolor{red}{Total Flow} $|f|=\textcolor{red}{8}$}  &#10;&#10;\end{document}" title="IguanaTex Bitmap Display">
            <a:extLst>
              <a:ext uri="{FF2B5EF4-FFF2-40B4-BE49-F238E27FC236}">
                <a16:creationId xmlns:a16="http://schemas.microsoft.com/office/drawing/2014/main" id="{B12D7D03-5419-A0F9-1020-BF4A6D3EF4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91398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5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 descr="\documentclass{article}&#10;\usepackage{amsmath}&#10;\pagestyle{empty}&#10;\usepackage{xcolor}&#10;\begin{document}&#10;&#10;\textcolor{black}{\textcolor{red}{Total Flow} $|f|=\textcolor{red}{9}$}  &#10;&#10;\end{document}" title="IguanaTex Bitmap Display">
            <a:extLst>
              <a:ext uri="{FF2B5EF4-FFF2-40B4-BE49-F238E27FC236}">
                <a16:creationId xmlns:a16="http://schemas.microsoft.com/office/drawing/2014/main" id="{04AE7B8D-FB31-0DB7-DE36-B666D85E8D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6"/>
            <a:ext cx="2491398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9EA835-2DFA-7A53-93FB-EED6DB93D58B}"/>
              </a:ext>
            </a:extLst>
          </p:cNvPr>
          <p:cNvSpPr/>
          <p:nvPr/>
        </p:nvSpPr>
        <p:spPr>
          <a:xfrm>
            <a:off x="534257" y="3932342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Flow of a Network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Function 				from edges to non-negative integers so that for each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it holds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10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9801" y="3519626"/>
            <a:ext cx="1238205" cy="275365"/>
          </a:xfrm>
          <a:prstGeom prst="rect">
            <a:avLst/>
          </a:prstGeom>
        </p:spPr>
      </p:pic>
      <p:sp>
        <p:nvSpPr>
          <p:cNvPr id="2" name="Oval 1029">
            <a:extLst>
              <a:ext uri="{FF2B5EF4-FFF2-40B4-BE49-F238E27FC236}">
                <a16:creationId xmlns:a16="http://schemas.microsoft.com/office/drawing/2014/main" id="{80C0ECD1-BB62-4984-B682-EF6E0C11A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4834" y="504625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22" name="Oval 1030 1">
            <a:extLst>
              <a:ext uri="{FF2B5EF4-FFF2-40B4-BE49-F238E27FC236}">
                <a16:creationId xmlns:a16="http://schemas.microsoft.com/office/drawing/2014/main" id="{EC26EB40-3E6A-B404-5523-75580F56A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396" y="4820829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7" name="Oval 1031 1">
            <a:extLst>
              <a:ext uri="{FF2B5EF4-FFF2-40B4-BE49-F238E27FC236}">
                <a16:creationId xmlns:a16="http://schemas.microsoft.com/office/drawing/2014/main" id="{AB573CC4-D964-4511-B365-8ECC9354B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8709" y="408740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28" name="Oval 1032 1">
            <a:extLst>
              <a:ext uri="{FF2B5EF4-FFF2-40B4-BE49-F238E27FC236}">
                <a16:creationId xmlns:a16="http://schemas.microsoft.com/office/drawing/2014/main" id="{A1B862DB-04AF-E4FF-5FEF-EA33A0444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2496" y="5739992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9" name="Oval 1033">
            <a:extLst>
              <a:ext uri="{FF2B5EF4-FFF2-40B4-BE49-F238E27FC236}">
                <a16:creationId xmlns:a16="http://schemas.microsoft.com/office/drawing/2014/main" id="{B234814E-7C40-D4BA-6CD1-A5F716878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7859" y="4617629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30" name="Oval 1034">
            <a:extLst>
              <a:ext uri="{FF2B5EF4-FFF2-40B4-BE49-F238E27FC236}">
                <a16:creationId xmlns:a16="http://schemas.microsoft.com/office/drawing/2014/main" id="{69067395-78D3-1789-41DA-2DE53B047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0184" y="5728879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31" name="Text Box 1035">
            <a:extLst>
              <a:ext uri="{FF2B5EF4-FFF2-40B4-BE49-F238E27FC236}">
                <a16:creationId xmlns:a16="http://schemas.microsoft.com/office/drawing/2014/main" id="{F82AE650-36AE-732C-5486-8FEA62675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021" y="47986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32" name="Text Box 1036">
            <a:extLst>
              <a:ext uri="{FF2B5EF4-FFF2-40B4-BE49-F238E27FC236}">
                <a16:creationId xmlns:a16="http://schemas.microsoft.com/office/drawing/2014/main" id="{6E350FC5-ADDF-E673-6D2C-241BF5F3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821" y="523199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33" name="Text Box 1037 1">
            <a:extLst>
              <a:ext uri="{FF2B5EF4-FFF2-40B4-BE49-F238E27FC236}">
                <a16:creationId xmlns:a16="http://schemas.microsoft.com/office/drawing/2014/main" id="{04167F38-CDD0-00D0-C980-51B2B940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96" y="452237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1" name="Text Box 1038 1">
            <a:extLst>
              <a:ext uri="{FF2B5EF4-FFF2-40B4-BE49-F238E27FC236}">
                <a16:creationId xmlns:a16="http://schemas.microsoft.com/office/drawing/2014/main" id="{7264BEAA-9260-7AB5-F50F-3553E66B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46" y="410327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03" name="Text Box 1039">
            <a:extLst>
              <a:ext uri="{FF2B5EF4-FFF2-40B4-BE49-F238E27FC236}">
                <a16:creationId xmlns:a16="http://schemas.microsoft.com/office/drawing/2014/main" id="{FE1DAB8F-B588-B878-F8EE-80913E2D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71" y="465255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04" name="Text Box 1040 1">
            <a:extLst>
              <a:ext uri="{FF2B5EF4-FFF2-40B4-BE49-F238E27FC236}">
                <a16:creationId xmlns:a16="http://schemas.microsoft.com/office/drawing/2014/main" id="{FFFDA394-F657-6747-A189-043312B6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046" y="43160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106" name="Text Box 1041">
            <a:extLst>
              <a:ext uri="{FF2B5EF4-FFF2-40B4-BE49-F238E27FC236}">
                <a16:creationId xmlns:a16="http://schemas.microsoft.com/office/drawing/2014/main" id="{606F9F42-B807-EFC1-26CC-3EDC058F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621" y="523199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7" name="Text Box 1042">
            <a:extLst>
              <a:ext uri="{FF2B5EF4-FFF2-40B4-BE49-F238E27FC236}">
                <a16:creationId xmlns:a16="http://schemas.microsoft.com/office/drawing/2014/main" id="{53373A33-EA0A-6024-131D-90A3FAF7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96" y="53066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8" name="Text Box 1043 1">
            <a:extLst>
              <a:ext uri="{FF2B5EF4-FFF2-40B4-BE49-F238E27FC236}">
                <a16:creationId xmlns:a16="http://schemas.microsoft.com/office/drawing/2014/main" id="{EBFC26F2-3877-B6E5-0046-46594D71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646" y="541614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9" name="Text Box 1044">
            <a:extLst>
              <a:ext uri="{FF2B5EF4-FFF2-40B4-BE49-F238E27FC236}">
                <a16:creationId xmlns:a16="http://schemas.microsoft.com/office/drawing/2014/main" id="{F98BD3ED-3856-206D-BAC1-DA681D2F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96" y="586381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110" name="AutoShape 1045 1">
            <a:extLst>
              <a:ext uri="{FF2B5EF4-FFF2-40B4-BE49-F238E27FC236}">
                <a16:creationId xmlns:a16="http://schemas.microsoft.com/office/drawing/2014/main" id="{7F2895AD-237E-395D-6E70-675112781765}"/>
              </a:ext>
            </a:extLst>
          </p:cNvPr>
          <p:cNvCxnSpPr>
            <a:cxnSpLocks noChangeShapeType="1"/>
            <a:stCxn id="22" idx="7"/>
            <a:endCxn id="27" idx="3"/>
          </p:cNvCxnSpPr>
          <p:nvPr/>
        </p:nvCxnSpPr>
        <p:spPr bwMode="auto">
          <a:xfrm flipV="1">
            <a:off x="1108134" y="4409667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AutoShape 1046 1">
            <a:extLst>
              <a:ext uri="{FF2B5EF4-FFF2-40B4-BE49-F238E27FC236}">
                <a16:creationId xmlns:a16="http://schemas.microsoft.com/office/drawing/2014/main" id="{F0C2E519-7648-A5DF-21FF-C2B466D85753}"/>
              </a:ext>
            </a:extLst>
          </p:cNvPr>
          <p:cNvCxnSpPr>
            <a:cxnSpLocks noChangeShapeType="1"/>
            <a:stCxn id="22" idx="5"/>
            <a:endCxn id="28" idx="1"/>
          </p:cNvCxnSpPr>
          <p:nvPr/>
        </p:nvCxnSpPr>
        <p:spPr bwMode="auto">
          <a:xfrm>
            <a:off x="1108134" y="5152617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AutoShape 1047 1">
            <a:extLst>
              <a:ext uri="{FF2B5EF4-FFF2-40B4-BE49-F238E27FC236}">
                <a16:creationId xmlns:a16="http://schemas.microsoft.com/office/drawing/2014/main" id="{C0A090AD-9E39-1093-6F66-9D555C67441A}"/>
              </a:ext>
            </a:extLst>
          </p:cNvPr>
          <p:cNvCxnSpPr>
            <a:cxnSpLocks noChangeShapeType="1"/>
            <a:stCxn id="27" idx="5"/>
            <a:endCxn id="2" idx="1"/>
          </p:cNvCxnSpPr>
          <p:nvPr/>
        </p:nvCxnSpPr>
        <p:spPr bwMode="auto">
          <a:xfrm>
            <a:off x="2211446" y="4409667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AutoShape 1048 1">
            <a:extLst>
              <a:ext uri="{FF2B5EF4-FFF2-40B4-BE49-F238E27FC236}">
                <a16:creationId xmlns:a16="http://schemas.microsoft.com/office/drawing/2014/main" id="{AA707FFB-E9E4-274B-1486-469013F761ED}"/>
              </a:ext>
            </a:extLst>
          </p:cNvPr>
          <p:cNvCxnSpPr>
            <a:cxnSpLocks noChangeShapeType="1"/>
            <a:stCxn id="27" idx="6"/>
            <a:endCxn id="29" idx="1"/>
          </p:cNvCxnSpPr>
          <p:nvPr/>
        </p:nvCxnSpPr>
        <p:spPr bwMode="auto">
          <a:xfrm>
            <a:off x="2273359" y="4269967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AutoShape 1049">
            <a:extLst>
              <a:ext uri="{FF2B5EF4-FFF2-40B4-BE49-F238E27FC236}">
                <a16:creationId xmlns:a16="http://schemas.microsoft.com/office/drawing/2014/main" id="{79980F0F-ED25-6237-8EF8-251CC493AE34}"/>
              </a:ext>
            </a:extLst>
          </p:cNvPr>
          <p:cNvCxnSpPr>
            <a:cxnSpLocks noChangeShapeType="1"/>
            <a:stCxn id="2" idx="7"/>
            <a:endCxn id="29" idx="2"/>
          </p:cNvCxnSpPr>
          <p:nvPr/>
        </p:nvCxnSpPr>
        <p:spPr bwMode="auto">
          <a:xfrm flipV="1">
            <a:off x="2957842" y="4800986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AutoShape 1050">
            <a:extLst>
              <a:ext uri="{FF2B5EF4-FFF2-40B4-BE49-F238E27FC236}">
                <a16:creationId xmlns:a16="http://schemas.microsoft.com/office/drawing/2014/main" id="{179F4C0B-A15A-C59D-33C1-CF8344DB9832}"/>
              </a:ext>
            </a:extLst>
          </p:cNvPr>
          <p:cNvCxnSpPr>
            <a:cxnSpLocks noChangeShapeType="1"/>
            <a:stCxn id="2" idx="5"/>
            <a:endCxn id="30" idx="1"/>
          </p:cNvCxnSpPr>
          <p:nvPr/>
        </p:nvCxnSpPr>
        <p:spPr bwMode="auto">
          <a:xfrm>
            <a:off x="2957842" y="5359263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AutoShape 1051">
            <a:extLst>
              <a:ext uri="{FF2B5EF4-FFF2-40B4-BE49-F238E27FC236}">
                <a16:creationId xmlns:a16="http://schemas.microsoft.com/office/drawing/2014/main" id="{9F66BD4E-3301-534D-F215-CBF8C42188A7}"/>
              </a:ext>
            </a:extLst>
          </p:cNvPr>
          <p:cNvCxnSpPr>
            <a:cxnSpLocks noChangeShapeType="1"/>
            <a:stCxn id="30" idx="0"/>
            <a:endCxn id="29" idx="3"/>
          </p:cNvCxnSpPr>
          <p:nvPr/>
        </p:nvCxnSpPr>
        <p:spPr bwMode="auto">
          <a:xfrm flipV="1">
            <a:off x="3723540" y="4930638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AutoShape 1052">
            <a:extLst>
              <a:ext uri="{FF2B5EF4-FFF2-40B4-BE49-F238E27FC236}">
                <a16:creationId xmlns:a16="http://schemas.microsoft.com/office/drawing/2014/main" id="{D4D3E748-4DA9-1E30-FE3D-841D90C22E39}"/>
              </a:ext>
            </a:extLst>
          </p:cNvPr>
          <p:cNvCxnSpPr>
            <a:cxnSpLocks noChangeShapeType="1"/>
            <a:stCxn id="28" idx="6"/>
            <a:endCxn id="30" idx="2"/>
          </p:cNvCxnSpPr>
          <p:nvPr/>
        </p:nvCxnSpPr>
        <p:spPr bwMode="auto">
          <a:xfrm flipV="1">
            <a:off x="2097146" y="5911442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AutoShape 1053">
            <a:extLst>
              <a:ext uri="{FF2B5EF4-FFF2-40B4-BE49-F238E27FC236}">
                <a16:creationId xmlns:a16="http://schemas.microsoft.com/office/drawing/2014/main" id="{667F3BB7-8CF7-D9D0-BA77-08FCC406CCBA}"/>
              </a:ext>
            </a:extLst>
          </p:cNvPr>
          <p:cNvCxnSpPr>
            <a:cxnSpLocks noChangeShapeType="1"/>
            <a:stCxn id="28" idx="7"/>
            <a:endCxn id="2" idx="3"/>
          </p:cNvCxnSpPr>
          <p:nvPr/>
        </p:nvCxnSpPr>
        <p:spPr bwMode="auto">
          <a:xfrm flipV="1">
            <a:off x="2035505" y="5359263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AutoShape 1054">
            <a:extLst>
              <a:ext uri="{FF2B5EF4-FFF2-40B4-BE49-F238E27FC236}">
                <a16:creationId xmlns:a16="http://schemas.microsoft.com/office/drawing/2014/main" id="{EAF31F89-20E1-D462-4B2E-9EEED3213E7D}"/>
              </a:ext>
            </a:extLst>
          </p:cNvPr>
          <p:cNvCxnSpPr>
            <a:cxnSpLocks noChangeShapeType="1"/>
            <a:stCxn id="22" idx="6"/>
            <a:endCxn id="2" idx="2"/>
          </p:cNvCxnSpPr>
          <p:nvPr/>
        </p:nvCxnSpPr>
        <p:spPr bwMode="auto">
          <a:xfrm>
            <a:off x="1179571" y="5003392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21" name="Picture 120" descr="\documentclass{article}&#10;\usepackage{amsmath}&#10;\pagestyle{empty}&#10;\usepackage{amsfonts}&#10;\begin{document}&#10;&#10;$f:E\to \mathbb{N}$&#10;&#10;&#10;\end{document}" title="IguanaTex Bitmap Display">
            <a:extLst>
              <a:ext uri="{FF2B5EF4-FFF2-40B4-BE49-F238E27FC236}">
                <a16:creationId xmlns:a16="http://schemas.microsoft.com/office/drawing/2014/main" id="{003ABF8E-3619-4C8D-89AD-26A440E287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27813" y="1247920"/>
            <a:ext cx="1347657" cy="276114"/>
          </a:xfrm>
          <a:prstGeom prst="rect">
            <a:avLst/>
          </a:prstGeom>
        </p:spPr>
      </p:pic>
      <p:pic>
        <p:nvPicPr>
          <p:cNvPr id="123" name="Picture 122" descr="\documentclass{article}&#10;\usepackage{amsmath}&#10;\pagestyle{empty}&#10;\usepackage{xcolor}&#10;\begin{document}&#10;&#10;\textbf{$0 \leq f(e) \leq c(e)$} \;\;\textcolor{red}{Capacity constraint}&#10;&#10;&#10;\end{document}" title="IguanaTex Bitmap Display">
            <a:extLst>
              <a:ext uri="{FF2B5EF4-FFF2-40B4-BE49-F238E27FC236}">
                <a16:creationId xmlns:a16="http://schemas.microsoft.com/office/drawing/2014/main" id="{9685C080-AD37-1EF5-AE0F-5C32897FF9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37350" y="2141385"/>
            <a:ext cx="4880457" cy="305371"/>
          </a:xfrm>
          <a:prstGeom prst="rect">
            <a:avLst/>
          </a:prstGeom>
        </p:spPr>
      </p:pic>
      <p:pic>
        <p:nvPicPr>
          <p:cNvPr id="133" name="Picture 132" descr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 title="IguanaTex Bitmap Display">
            <a:extLst>
              <a:ext uri="{FF2B5EF4-FFF2-40B4-BE49-F238E27FC236}">
                <a16:creationId xmlns:a16="http://schemas.microsoft.com/office/drawing/2014/main" id="{6E055B07-7F39-8B6D-A6B3-C7444F8C9B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89801" y="2624239"/>
            <a:ext cx="8310857" cy="373028"/>
          </a:xfrm>
          <a:prstGeom prst="rect">
            <a:avLst/>
          </a:prstGeom>
        </p:spPr>
      </p:pic>
      <p:pic>
        <p:nvPicPr>
          <p:cNvPr id="135" name="Picture 134" descr="\documentclass{article}&#10;\usepackage{amsmath}&#10;\pagestyle{empty}&#10;\usepackage{xcolor}&#10;\begin{document}&#10;&#10;for all $u \neq s,t$&#10;&#10;&#10;\end{document}" title="IguanaTex Bitmap Display">
            <a:extLst>
              <a:ext uri="{FF2B5EF4-FFF2-40B4-BE49-F238E27FC236}">
                <a16:creationId xmlns:a16="http://schemas.microsoft.com/office/drawing/2014/main" id="{13395084-DB31-156D-A24A-10CF230FC2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17936" y="3007577"/>
            <a:ext cx="1249416" cy="193080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\textcolor{red}{Capacity constraint}: &#10;&#10;\end{document}" title="IguanaTex Bitmap Display">
            <a:extLst>
              <a:ext uri="{FF2B5EF4-FFF2-40B4-BE49-F238E27FC236}">
                <a16:creationId xmlns:a16="http://schemas.microsoft.com/office/drawing/2014/main" id="{6CAE9237-E9F3-FED7-FEC8-71144AA36BF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490951" y="3515879"/>
            <a:ext cx="2716185" cy="282858"/>
          </a:xfrm>
          <a:prstGeom prst="rect">
            <a:avLst/>
          </a:prstGeom>
        </p:spPr>
      </p:pic>
      <p:sp>
        <p:nvSpPr>
          <p:cNvPr id="10" name="Oval 1032 2">
            <a:extLst>
              <a:ext uri="{FF2B5EF4-FFF2-40B4-BE49-F238E27FC236}">
                <a16:creationId xmlns:a16="http://schemas.microsoft.com/office/drawing/2014/main" id="{FDBBAB5E-8C89-7BD9-D60C-E9736C0A4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58940" y="4341558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u</a:t>
            </a:r>
          </a:p>
        </p:txBody>
      </p:sp>
      <p:cxnSp>
        <p:nvCxnSpPr>
          <p:cNvPr id="12" name="AutoShape 1046 2">
            <a:extLst>
              <a:ext uri="{FF2B5EF4-FFF2-40B4-BE49-F238E27FC236}">
                <a16:creationId xmlns:a16="http://schemas.microsoft.com/office/drawing/2014/main" id="{618832CD-2489-A5A1-AB7B-6EA3A651B26B}"/>
              </a:ext>
            </a:extLst>
          </p:cNvPr>
          <p:cNvCxnSpPr>
            <a:cxnSpLocks noChangeShapeType="1"/>
            <a:endCxn id="10" idx="2"/>
          </p:cNvCxnSpPr>
          <p:nvPr/>
        </p:nvCxnSpPr>
        <p:spPr bwMode="auto">
          <a:xfrm>
            <a:off x="6283112" y="4667507"/>
            <a:ext cx="1175828" cy="81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 Box 1043 2">
            <a:extLst>
              <a:ext uri="{FF2B5EF4-FFF2-40B4-BE49-F238E27FC236}">
                <a16:creationId xmlns:a16="http://schemas.microsoft.com/office/drawing/2014/main" id="{3896F646-7D21-855A-9E6B-49FDB9C9F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342" y="4201399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2400" dirty="0">
                <a:latin typeface="Times New Roman" charset="0"/>
              </a:rPr>
              <a:t>5</a:t>
            </a:r>
          </a:p>
        </p:txBody>
      </p:sp>
      <p:pic>
        <p:nvPicPr>
          <p:cNvPr id="25" name="Picture 24" descr="\documentclass{article}&#10;\usepackage{amsmath}&#10;\pagestyle{empty}&#10;\usepackage{xcolor}&#10;\begin{document}&#10;&#10;\textbf{$0 \leq 3 \leq 5$} &#10;&#10;&#10;\end{document}" title="IguanaTex Bitmap Display">
            <a:extLst>
              <a:ext uri="{FF2B5EF4-FFF2-40B4-BE49-F238E27FC236}">
                <a16:creationId xmlns:a16="http://schemas.microsoft.com/office/drawing/2014/main" id="{4AF49CD4-E419-11C1-DEC3-978318E5449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963096" y="5413275"/>
            <a:ext cx="1829986" cy="361678"/>
          </a:xfrm>
          <a:prstGeom prst="rect">
            <a:avLst/>
          </a:prstGeom>
        </p:spPr>
      </p:pic>
      <p:sp>
        <p:nvSpPr>
          <p:cNvPr id="26" name="Oval 1032 2">
            <a:extLst>
              <a:ext uri="{FF2B5EF4-FFF2-40B4-BE49-F238E27FC236}">
                <a16:creationId xmlns:a16="http://schemas.microsoft.com/office/drawing/2014/main" id="{75BB6F32-878E-5E77-5ACD-8EE842F79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4828" y="4328923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80380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Picture 4" descr="\documentclass{article}&#10;\usepackage{amsmath}&#10;\pagestyle{empty}&#10;\usepackage{xcolor}&#10;\begin{document}&#10;&#10;\textcolor{black}{\textcolor{red}{Total Flow} $|f|=\textcolor{red}{10}$}  &#10;&#10;\end{document}" title="IguanaTex Bitmap Display">
            <a:extLst>
              <a:ext uri="{FF2B5EF4-FFF2-40B4-BE49-F238E27FC236}">
                <a16:creationId xmlns:a16="http://schemas.microsoft.com/office/drawing/2014/main" id="{2F851B05-CD87-666F-F696-2578586D86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5"/>
            <a:ext cx="2648749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57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05F796-A7BD-1C54-1AB4-A413E7FF9895}"/>
              </a:ext>
            </a:extLst>
          </p:cNvPr>
          <p:cNvSpPr/>
          <p:nvPr/>
        </p:nvSpPr>
        <p:spPr>
          <a:xfrm>
            <a:off x="1988046" y="1645663"/>
            <a:ext cx="5075436" cy="32707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Ford-Fulkerson Algorithm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1A7E00-8038-DC2E-D848-07BFBDFA82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4578937" y="326282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D9DFCB1-4BD6-0A2C-BDC1-CB0F77B5B20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2729499" y="3037395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1B498F0-AD6F-B8DC-589A-94CCAB5509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832812" y="230397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59B1604-029F-D232-A826-A269D6CAE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3656599" y="395655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E5EE3DC8-FD45-4DE2-3A9E-2B4A5B3D0F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921962" y="2834195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5F8DC-00C5-C61E-4BE4-24314A20C6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5474287" y="394544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9606C3C-A0B2-A7A1-FEF2-4F754A27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124" y="30151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AD7258-C45C-47A9-5C2D-6315CDF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9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1B2560CB-A372-6193-07AC-1FEEA78B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499" y="27389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63C5613-5C13-518D-7994-3007C7FD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749" y="231984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F91CE4A-39D2-A0EE-7A89-E5880DB1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74" y="286912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73FA2495-D571-EE6A-81A2-6878C6B1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149" y="253257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73340C2-F225-D296-60C1-F1B147B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724" y="344855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B4354B-CD3A-0A85-1455-84FC76F97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99" y="35533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AC8DBEF9-692E-2D57-6ABB-2CAC10DA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749" y="363270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cxnSp>
        <p:nvCxnSpPr>
          <p:cNvPr id="23" name="AutoShape 19">
            <a:extLst>
              <a:ext uri="{FF2B5EF4-FFF2-40B4-BE49-F238E27FC236}">
                <a16:creationId xmlns:a16="http://schemas.microsoft.com/office/drawing/2014/main" id="{1C001E6B-46D2-9C8C-0277-9A6E66D47C90}"/>
              </a:ext>
            </a:extLst>
          </p:cNvPr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3042237" y="2626233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6B953782-A7C9-80C3-7506-01A9AFB2D16B}"/>
              </a:ext>
            </a:extLst>
          </p:cNvPr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042237" y="3369183"/>
            <a:ext cx="666750" cy="630237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21">
            <a:extLst>
              <a:ext uri="{FF2B5EF4-FFF2-40B4-BE49-F238E27FC236}">
                <a16:creationId xmlns:a16="http://schemas.microsoft.com/office/drawing/2014/main" id="{134A6A2A-3564-968D-97EE-669EDF8E3779}"/>
              </a:ext>
            </a:extLst>
          </p:cNvPr>
          <p:cNvCxnSpPr>
            <a:cxnSpLocks noChangeShapeType="1"/>
            <a:stCxn id="7" idx="5"/>
            <a:endCxn id="4" idx="1"/>
          </p:cNvCxnSpPr>
          <p:nvPr/>
        </p:nvCxnSpPr>
        <p:spPr bwMode="auto">
          <a:xfrm>
            <a:off x="4145549" y="2626233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22">
            <a:extLst>
              <a:ext uri="{FF2B5EF4-FFF2-40B4-BE49-F238E27FC236}">
                <a16:creationId xmlns:a16="http://schemas.microsoft.com/office/drawing/2014/main" id="{1038A75B-B863-E9B3-3C5A-9772D7A6CAAE}"/>
              </a:ext>
            </a:extLst>
          </p:cNvPr>
          <p:cNvCxnSpPr>
            <a:cxnSpLocks noChangeShapeType="1"/>
            <a:stCxn id="7" idx="6"/>
            <a:endCxn id="9" idx="1"/>
          </p:cNvCxnSpPr>
          <p:nvPr/>
        </p:nvCxnSpPr>
        <p:spPr bwMode="auto">
          <a:xfrm>
            <a:off x="4207462" y="2486533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23">
            <a:extLst>
              <a:ext uri="{FF2B5EF4-FFF2-40B4-BE49-F238E27FC236}">
                <a16:creationId xmlns:a16="http://schemas.microsoft.com/office/drawing/2014/main" id="{C2099830-087D-BCD3-DC50-BB4E0AB0200B}"/>
              </a:ext>
            </a:extLst>
          </p:cNvPr>
          <p:cNvCxnSpPr>
            <a:cxnSpLocks noChangeShapeType="1"/>
            <a:stCxn id="4" idx="7"/>
            <a:endCxn id="9" idx="2"/>
          </p:cNvCxnSpPr>
          <p:nvPr/>
        </p:nvCxnSpPr>
        <p:spPr bwMode="auto">
          <a:xfrm flipV="1">
            <a:off x="4891674" y="3016758"/>
            <a:ext cx="1009650" cy="28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24">
            <a:extLst>
              <a:ext uri="{FF2B5EF4-FFF2-40B4-BE49-F238E27FC236}">
                <a16:creationId xmlns:a16="http://schemas.microsoft.com/office/drawing/2014/main" id="{A3ACA074-A490-A321-9A49-D4C5AA429F2D}"/>
              </a:ext>
            </a:extLst>
          </p:cNvPr>
          <p:cNvCxnSpPr>
            <a:cxnSpLocks noChangeShapeType="1"/>
            <a:stCxn id="4" idx="5"/>
            <a:endCxn id="10" idx="1"/>
          </p:cNvCxnSpPr>
          <p:nvPr/>
        </p:nvCxnSpPr>
        <p:spPr bwMode="auto">
          <a:xfrm>
            <a:off x="4891674" y="3585083"/>
            <a:ext cx="63500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5">
            <a:extLst>
              <a:ext uri="{FF2B5EF4-FFF2-40B4-BE49-F238E27FC236}">
                <a16:creationId xmlns:a16="http://schemas.microsoft.com/office/drawing/2014/main" id="{B50A8E3F-44FC-6CFB-DF74-3AA85D560923}"/>
              </a:ext>
            </a:extLst>
          </p:cNvPr>
          <p:cNvCxnSpPr>
            <a:cxnSpLocks noChangeShapeType="1"/>
            <a:stCxn id="10" idx="0"/>
            <a:endCxn id="9" idx="3"/>
          </p:cNvCxnSpPr>
          <p:nvPr/>
        </p:nvCxnSpPr>
        <p:spPr bwMode="auto">
          <a:xfrm flipV="1">
            <a:off x="5656849" y="3165983"/>
            <a:ext cx="317500" cy="7683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26">
            <a:extLst>
              <a:ext uri="{FF2B5EF4-FFF2-40B4-BE49-F238E27FC236}">
                <a16:creationId xmlns:a16="http://schemas.microsoft.com/office/drawing/2014/main" id="{647BC72B-8C07-952C-64F0-D67E4CD3FC31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 flipV="1">
            <a:off x="4031249" y="4128008"/>
            <a:ext cx="1431925" cy="11112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27">
            <a:extLst>
              <a:ext uri="{FF2B5EF4-FFF2-40B4-BE49-F238E27FC236}">
                <a16:creationId xmlns:a16="http://schemas.microsoft.com/office/drawing/2014/main" id="{F6641204-93CE-A753-190D-7058AA0821B9}"/>
              </a:ext>
            </a:extLst>
          </p:cNvPr>
          <p:cNvCxnSpPr>
            <a:cxnSpLocks noChangeShapeType="1"/>
            <a:stCxn id="8" idx="7"/>
            <a:endCxn id="4" idx="3"/>
          </p:cNvCxnSpPr>
          <p:nvPr/>
        </p:nvCxnSpPr>
        <p:spPr bwMode="auto">
          <a:xfrm flipV="1">
            <a:off x="3969337" y="3585083"/>
            <a:ext cx="6619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08EE68E1-A238-B392-5CE7-80DE8F4538E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>
            <a:off x="3113674" y="3219958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Picture 4" descr="\documentclass{article}&#10;\usepackage{amsmath}&#10;\pagestyle{empty}&#10;\usepackage{xcolor}&#10;\begin{document}&#10;&#10;\textcolor{black}{\textcolor{red}{Total Flow} $|f|=\textcolor{red}{10}$}  &#10;&#10;\end{document}" title="IguanaTex Bitmap Display">
            <a:extLst>
              <a:ext uri="{FF2B5EF4-FFF2-40B4-BE49-F238E27FC236}">
                <a16:creationId xmlns:a16="http://schemas.microsoft.com/office/drawing/2014/main" id="{2F851B05-CD87-666F-F696-2578586D86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9129" y="5212335"/>
            <a:ext cx="2648749" cy="312830"/>
          </a:xfrm>
          <a:prstGeom prst="rect">
            <a:avLst/>
          </a:prstGeom>
        </p:spPr>
      </p:pic>
      <p:sp>
        <p:nvSpPr>
          <p:cNvPr id="35" name="Text Box 18">
            <a:extLst>
              <a:ext uri="{FF2B5EF4-FFF2-40B4-BE49-F238E27FC236}">
                <a16:creationId xmlns:a16="http://schemas.microsoft.com/office/drawing/2014/main" id="{421ACDCE-6FBB-9E0E-6FAB-29B78CC2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399" y="41028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677E2D2D-73CE-DF9C-71B7-B629EFFF42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" y="1226518"/>
            <a:ext cx="1238205" cy="275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489FC7-1DFF-5ECC-D7A0-09410E572093}"/>
              </a:ext>
            </a:extLst>
          </p:cNvPr>
          <p:cNvSpPr txBox="1"/>
          <p:nvPr/>
        </p:nvSpPr>
        <p:spPr>
          <a:xfrm>
            <a:off x="2595306" y="5768590"/>
            <a:ext cx="3953387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3C0FE-42B2-0EE2-6DB8-0386C3475162}"/>
              </a:ext>
            </a:extLst>
          </p:cNvPr>
          <p:cNvSpPr txBox="1"/>
          <p:nvPr/>
        </p:nvSpPr>
        <p:spPr>
          <a:xfrm>
            <a:off x="2376405" y="5710363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No more augmenting paths!</a:t>
            </a:r>
          </a:p>
        </p:txBody>
      </p:sp>
    </p:spTree>
    <p:extLst>
      <p:ext uri="{BB962C8B-B14F-4D97-AF65-F5344CB8AC3E}">
        <p14:creationId xmlns:p14="http://schemas.microsoft.com/office/powerpoint/2010/main" val="2884132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99B26DDF-62B5-1291-079B-1254C522F672}"/>
              </a:ext>
            </a:extLst>
          </p:cNvPr>
          <p:cNvSpPr txBox="1">
            <a:spLocks/>
          </p:cNvSpPr>
          <p:nvPr/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3A3A82"/>
                </a:solidFill>
              </a:rPr>
              <a:t>The Ford-Fulkerson Algorithm </a:t>
            </a:r>
            <a:br>
              <a:rPr lang="en-US" dirty="0">
                <a:solidFill>
                  <a:srgbClr val="3A3A82"/>
                </a:solidFill>
              </a:rPr>
            </a:b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13" name="Content Placeholder 2 2">
            <a:extLst>
              <a:ext uri="{FF2B5EF4-FFF2-40B4-BE49-F238E27FC236}">
                <a16:creationId xmlns:a16="http://schemas.microsoft.com/office/drawing/2014/main" id="{B59E6BFB-1A0E-84A5-8942-C8BA63069AD5}"/>
              </a:ext>
            </a:extLst>
          </p:cNvPr>
          <p:cNvSpPr txBox="1">
            <a:spLocks/>
          </p:cNvSpPr>
          <p:nvPr/>
        </p:nvSpPr>
        <p:spPr>
          <a:xfrm>
            <a:off x="372231" y="1110419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11EA5-CD1F-03F6-DC19-A8DD4A28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68" y="1741618"/>
            <a:ext cx="4850264" cy="44126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2176E26-3208-4CF4-14D9-C240EACF8AEA}"/>
              </a:ext>
            </a:extLst>
          </p:cNvPr>
          <p:cNvSpPr txBox="1"/>
          <p:nvPr/>
        </p:nvSpPr>
        <p:spPr>
          <a:xfrm>
            <a:off x="2916337" y="2441473"/>
            <a:ext cx="276820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D04A6B-9ECC-23DD-FD6E-55A9D58AA109}"/>
                  </a:ext>
                </a:extLst>
              </p:cNvPr>
              <p:cNvSpPr txBox="1"/>
              <p:nvPr/>
            </p:nvSpPr>
            <p:spPr>
              <a:xfrm>
                <a:off x="3021307" y="2389446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Initialization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D04A6B-9ECC-23DD-FD6E-55A9D58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07" y="2389446"/>
                <a:ext cx="4633644" cy="461665"/>
              </a:xfrm>
              <a:prstGeom prst="rect">
                <a:avLst/>
              </a:prstGeom>
              <a:blipFill>
                <a:blip r:embed="rId4"/>
                <a:stretch>
                  <a:fillRect l="-21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4022332" y="4097865"/>
            <a:ext cx="4808306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FE2679-1503-575C-9178-B42815AAA944}"/>
                  </a:ext>
                </a:extLst>
              </p:cNvPr>
              <p:cNvSpPr txBox="1"/>
              <p:nvPr/>
            </p:nvSpPr>
            <p:spPr>
              <a:xfrm>
                <a:off x="3968755" y="4049912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residual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capacity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aug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FE2679-1503-575C-9178-B42815AAA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5" y="4049912"/>
                <a:ext cx="4633644" cy="461665"/>
              </a:xfrm>
              <a:prstGeom prst="rect">
                <a:avLst/>
              </a:prstGeom>
              <a:blipFill>
                <a:blip r:embed="rId5"/>
                <a:stretch>
                  <a:fillRect l="-263" r="-723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1CB913B9-EE92-2181-F0A3-403D4B1E5445}"/>
              </a:ext>
            </a:extLst>
          </p:cNvPr>
          <p:cNvSpPr txBox="1"/>
          <p:nvPr/>
        </p:nvSpPr>
        <p:spPr>
          <a:xfrm>
            <a:off x="4104526" y="4905236"/>
            <a:ext cx="449787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80E978-BDEE-F9E1-C754-981B299B4C62}"/>
                  </a:ext>
                </a:extLst>
              </p:cNvPr>
              <p:cNvSpPr txBox="1"/>
              <p:nvPr/>
            </p:nvSpPr>
            <p:spPr>
              <a:xfrm>
                <a:off x="4036640" y="4856796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flow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aug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80E978-BDEE-F9E1-C754-981B299B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640" y="4856796"/>
                <a:ext cx="4633644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5F3105A-3A04-0512-F407-54A612835B07}"/>
              </a:ext>
            </a:extLst>
          </p:cNvPr>
          <p:cNvSpPr txBox="1"/>
          <p:nvPr/>
        </p:nvSpPr>
        <p:spPr>
          <a:xfrm>
            <a:off x="4332765" y="5655677"/>
            <a:ext cx="449787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E810ED-2F79-985D-AD91-793728DEC9FA}"/>
                  </a:ext>
                </a:extLst>
              </p:cNvPr>
              <p:cNvSpPr txBox="1"/>
              <p:nvPr/>
            </p:nvSpPr>
            <p:spPr>
              <a:xfrm>
                <a:off x="4189040" y="5586575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more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aug</m:t>
                      </m:r>
                      <m: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paths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E810ED-2F79-985D-AD91-793728DE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40" y="5586575"/>
                <a:ext cx="4633644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242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1752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4384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0480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5814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1910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800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7526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3622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718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814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910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8006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9050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1905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667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905000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1242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9" name="Picture 48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A9FC87B1-76AD-B17F-4DA7-606E0AEAE5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159213" y="3022600"/>
            <a:ext cx="490925" cy="508000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126EAA76-0FD4-62E9-0BB3-9802C3797E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25652" y="3051710"/>
            <a:ext cx="512270" cy="4823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5A4DDA-AEE9-F6C9-C20C-94E220460E0F}"/>
              </a:ext>
            </a:extLst>
          </p:cNvPr>
          <p:cNvSpPr txBox="1"/>
          <p:nvPr/>
        </p:nvSpPr>
        <p:spPr>
          <a:xfrm>
            <a:off x="534042" y="5369130"/>
            <a:ext cx="777111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Definition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graph, a </a:t>
            </a:r>
            <a:r>
              <a:rPr lang="en-US" sz="2400" b="1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 is just a collection of edges that do </a:t>
            </a:r>
            <a:r>
              <a:rPr lang="en-US" sz="2400" dirty="0">
                <a:solidFill>
                  <a:srgbClr val="FF0000"/>
                </a:solidFill>
              </a:rPr>
              <a:t>not share a vertex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52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1752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4384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0480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5814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1910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800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7526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3622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718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814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910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8006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905000"/>
            <a:ext cx="1371600" cy="609600"/>
          </a:xfrm>
          <a:prstGeom prst="line">
            <a:avLst/>
          </a:prstGeom>
          <a:noFill/>
          <a:ln w="50800">
            <a:solidFill>
              <a:srgbClr val="92D05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1905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667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905000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124200"/>
            <a:ext cx="1295400" cy="76200"/>
          </a:xfrm>
          <a:prstGeom prst="line">
            <a:avLst/>
          </a:prstGeom>
          <a:noFill/>
          <a:ln w="50800">
            <a:solidFill>
              <a:srgbClr val="92D05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733800"/>
            <a:ext cx="1295400" cy="0"/>
          </a:xfrm>
          <a:prstGeom prst="line">
            <a:avLst/>
          </a:prstGeom>
          <a:noFill/>
          <a:ln w="50800">
            <a:solidFill>
              <a:srgbClr val="92D05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953000"/>
            <a:ext cx="1295400" cy="0"/>
          </a:xfrm>
          <a:prstGeom prst="line">
            <a:avLst/>
          </a:prstGeom>
          <a:noFill/>
          <a:ln w="50800">
            <a:solidFill>
              <a:srgbClr val="92D05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9" name="Picture 48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A9FC87B1-76AD-B17F-4DA7-606E0AEAE5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159213" y="3022600"/>
            <a:ext cx="490925" cy="508000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126EAA76-0FD4-62E9-0BB3-9802C3797E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25652" y="3051710"/>
            <a:ext cx="512270" cy="482386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&#10;\textbf{\textcolor{red}{Matching}}&#10;&#10;&#10;\end{document}" title="IguanaTex Bitmap Display">
            <a:extLst>
              <a:ext uri="{FF2B5EF4-FFF2-40B4-BE49-F238E27FC236}">
                <a16:creationId xmlns:a16="http://schemas.microsoft.com/office/drawing/2014/main" id="{A560E555-ED21-F998-0101-B9DF8B2F19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91300" y="2279339"/>
            <a:ext cx="1188572" cy="225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5A4DDA-AEE9-F6C9-C20C-94E220460E0F}"/>
              </a:ext>
            </a:extLst>
          </p:cNvPr>
          <p:cNvSpPr txBox="1"/>
          <p:nvPr/>
        </p:nvSpPr>
        <p:spPr>
          <a:xfrm>
            <a:off x="534042" y="5369130"/>
            <a:ext cx="777111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Definition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graph, a </a:t>
            </a:r>
            <a:r>
              <a:rPr lang="en-US" sz="2400" b="1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 is just a collection of edges that do </a:t>
            </a:r>
            <a:r>
              <a:rPr lang="en-US" sz="2400" dirty="0">
                <a:solidFill>
                  <a:srgbClr val="FF0000"/>
                </a:solidFill>
              </a:rPr>
              <a:t>not share a vertex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16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1752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4384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0480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5814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1910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800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7526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3622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718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814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910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8006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905000"/>
            <a:ext cx="1371600" cy="609600"/>
          </a:xfrm>
          <a:prstGeom prst="line">
            <a:avLst/>
          </a:prstGeom>
          <a:noFill/>
          <a:ln w="50800">
            <a:solidFill>
              <a:srgbClr val="92D05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1905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667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905000"/>
            <a:ext cx="1371600" cy="1828800"/>
          </a:xfrm>
          <a:prstGeom prst="line">
            <a:avLst/>
          </a:prstGeom>
          <a:noFill/>
          <a:ln w="50800">
            <a:solidFill>
              <a:srgbClr val="92D05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124200"/>
            <a:ext cx="1295400" cy="76200"/>
          </a:xfrm>
          <a:prstGeom prst="line">
            <a:avLst/>
          </a:prstGeom>
          <a:noFill/>
          <a:ln w="50800">
            <a:solidFill>
              <a:srgbClr val="92D05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733800"/>
            <a:ext cx="1295400" cy="0"/>
          </a:xfrm>
          <a:prstGeom prst="line">
            <a:avLst/>
          </a:prstGeom>
          <a:noFill/>
          <a:ln w="50800">
            <a:solidFill>
              <a:srgbClr val="92D05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953000"/>
            <a:ext cx="1295400" cy="0"/>
          </a:xfrm>
          <a:prstGeom prst="line">
            <a:avLst/>
          </a:prstGeom>
          <a:noFill/>
          <a:ln w="50800">
            <a:solidFill>
              <a:srgbClr val="92D05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9" name="Picture 48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A9FC87B1-76AD-B17F-4DA7-606E0AEAE5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159213" y="3022600"/>
            <a:ext cx="490925" cy="508000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126EAA76-0FD4-62E9-0BB3-9802C3797E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25652" y="3051710"/>
            <a:ext cx="512270" cy="4823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493A8D-F73A-1A0F-1F4D-FFB8F325A899}"/>
              </a:ext>
            </a:extLst>
          </p:cNvPr>
          <p:cNvSpPr txBox="1"/>
          <p:nvPr/>
        </p:nvSpPr>
        <p:spPr>
          <a:xfrm>
            <a:off x="534042" y="5369130"/>
            <a:ext cx="777111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Definition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graph, a </a:t>
            </a:r>
            <a:r>
              <a:rPr lang="en-US" sz="2400" b="1" dirty="0">
                <a:solidFill>
                  <a:srgbClr val="FF0000"/>
                </a:solidFill>
              </a:rPr>
              <a:t>matching</a:t>
            </a:r>
            <a:r>
              <a:rPr lang="en-US" sz="2400" dirty="0">
                <a:solidFill>
                  <a:srgbClr val="3A3A82"/>
                </a:solidFill>
              </a:rPr>
              <a:t> is just a collection of edges that do </a:t>
            </a:r>
            <a:r>
              <a:rPr lang="en-US" sz="2400" dirty="0">
                <a:solidFill>
                  <a:srgbClr val="FF0000"/>
                </a:solidFill>
              </a:rPr>
              <a:t>not share a vertex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  <a:endParaRPr lang="en-US" sz="2400" dirty="0">
              <a:latin typeface="Times New Roman" charset="0"/>
            </a:endParaRPr>
          </a:p>
        </p:txBody>
      </p:sp>
      <p:pic>
        <p:nvPicPr>
          <p:cNvPr id="32" name="Picture 31" descr="\documentclass{article}&#10;\usepackage{amsmath}&#10;\pagestyle{empty}&#10;\usepackage{xcolor}&#10;\begin{document}&#10;&#10;\textbf{\textcolor{red}{Not a Matching}}&#10;&#10;&#10;\end{document}" title="IguanaTex Bitmap Display">
            <a:extLst>
              <a:ext uri="{FF2B5EF4-FFF2-40B4-BE49-F238E27FC236}">
                <a16:creationId xmlns:a16="http://schemas.microsoft.com/office/drawing/2014/main" id="{C6183DB9-612E-E39B-23D0-9245C38582E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91300" y="2279339"/>
            <a:ext cx="2009906" cy="225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CB4D2F9-F34F-EA2B-FD87-AFFD0A2CB0FC}"/>
                  </a:ext>
                </a:extLst>
              </p14:cNvPr>
              <p14:cNvContentPartPr/>
              <p14:nvPr/>
            </p14:nvContentPartPr>
            <p14:xfrm>
              <a:off x="3230875" y="1482698"/>
              <a:ext cx="616680" cy="762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CB4D2F9-F34F-EA2B-FD87-AFFD0A2CB0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24755" y="1476578"/>
                <a:ext cx="628920" cy="7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444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1752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4384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0480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5814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1910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8006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7526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3622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718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814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910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800600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9050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19050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667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1905000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1242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9" name="Picture 48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A9FC87B1-76AD-B17F-4DA7-606E0AEAE5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159213" y="3022600"/>
            <a:ext cx="490925" cy="508000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126EAA76-0FD4-62E9-0BB3-9802C3797E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25652" y="3051710"/>
            <a:ext cx="512270" cy="4823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5A4DDA-AEE9-F6C9-C20C-94E220460E0F}"/>
              </a:ext>
            </a:extLst>
          </p:cNvPr>
          <p:cNvSpPr txBox="1"/>
          <p:nvPr/>
        </p:nvSpPr>
        <p:spPr>
          <a:xfrm>
            <a:off x="534042" y="5369130"/>
            <a:ext cx="777111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>
                <a:solidFill>
                  <a:srgbClr val="3A3A82"/>
                </a:solidFill>
              </a:rPr>
              <a:t>: Given a </a:t>
            </a:r>
            <a:r>
              <a:rPr lang="en-US" sz="2400" b="1" dirty="0">
                <a:solidFill>
                  <a:srgbClr val="FF0000"/>
                </a:solidFill>
              </a:rPr>
              <a:t>bipartite</a:t>
            </a:r>
            <a:r>
              <a:rPr lang="en-US" sz="2400" dirty="0">
                <a:solidFill>
                  <a:srgbClr val="3A3A82"/>
                </a:solidFill>
              </a:rPr>
              <a:t> graph, compute/find a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maximum matching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67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91870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60450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21410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74750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535710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596670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1870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2830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3790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74750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535710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596670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071109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071109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833109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071109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4290309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89990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550950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611910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/>
              <p:nvPr/>
            </p:nvSpPr>
            <p:spPr>
              <a:xfrm>
                <a:off x="616235" y="1089686"/>
                <a:ext cx="777111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bipartite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graph, compute/find a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maximum 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: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charset="0"/>
                  </a:rPr>
                  <a:t>Reduce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it to Maxflow problem. To do that, we need a network flow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35" y="1089686"/>
                <a:ext cx="7771116" cy="1754326"/>
              </a:xfrm>
              <a:prstGeom prst="rect">
                <a:avLst/>
              </a:prstGeom>
              <a:blipFill>
                <a:blip r:embed="rId2"/>
                <a:stretch>
                  <a:fillRect l="-1176" t="-486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198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9700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6558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2654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7988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54084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60180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700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796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892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7988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54084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60180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122479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122479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884479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122479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4341679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9512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55608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61704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/>
              <p:nvPr/>
            </p:nvSpPr>
            <p:spPr>
              <a:xfrm>
                <a:off x="616235" y="1089686"/>
                <a:ext cx="777111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bipartite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graph, compute/find a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maximum 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: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charset="0"/>
                  </a:rPr>
                  <a:t>Reduce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it to Maxflow problem. To do that, we need a network flow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35" y="1089686"/>
                <a:ext cx="7771116" cy="1754326"/>
              </a:xfrm>
              <a:prstGeom prst="rect">
                <a:avLst/>
              </a:prstGeom>
              <a:blipFill>
                <a:blip r:embed="rId2"/>
                <a:stretch>
                  <a:fillRect l="-1176" t="-486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4">
            <a:extLst>
              <a:ext uri="{FF2B5EF4-FFF2-40B4-BE49-F238E27FC236}">
                <a16:creationId xmlns:a16="http://schemas.microsoft.com/office/drawing/2014/main" id="{DB510DA8-32D6-1ED4-7776-EFE2BA6D4C0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1342488" y="4341679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CEFC76F4-46B0-FC9F-E0B1-02D1D627B25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238162" y="4310722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85607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9700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6558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2654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7988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54084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60180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700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796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892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7988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54084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60180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122479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122479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884479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122479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4341679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9512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55608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61704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/>
              <p:nvPr/>
            </p:nvSpPr>
            <p:spPr>
              <a:xfrm>
                <a:off x="616235" y="1089686"/>
                <a:ext cx="777111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bipartite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graph, compute/find a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maximum 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: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charset="0"/>
                  </a:rPr>
                  <a:t>Reduce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it to Maxflow problem. To do that, we need a network flow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.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35" y="1089686"/>
                <a:ext cx="7771116" cy="1754326"/>
              </a:xfrm>
              <a:prstGeom prst="rect">
                <a:avLst/>
              </a:prstGeom>
              <a:blipFill>
                <a:blip r:embed="rId2"/>
                <a:stretch>
                  <a:fillRect l="-1176" t="-486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4">
            <a:extLst>
              <a:ext uri="{FF2B5EF4-FFF2-40B4-BE49-F238E27FC236}">
                <a16:creationId xmlns:a16="http://schemas.microsoft.com/office/drawing/2014/main" id="{DB510DA8-32D6-1ED4-7776-EFE2BA6D4C0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1342488" y="4341679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CEFC76F4-46B0-FC9F-E0B1-02D1D627B25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238162" y="4310722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F6327-8FEF-4BBA-8CF8-0C8CCB774464}"/>
              </a:ext>
            </a:extLst>
          </p:cNvPr>
          <p:cNvCxnSpPr>
            <a:stCxn id="22" idx="7"/>
            <a:endCxn id="3" idx="3"/>
          </p:cNvCxnSpPr>
          <p:nvPr/>
        </p:nvCxnSpPr>
        <p:spPr>
          <a:xfrm flipV="1">
            <a:off x="1655497" y="3230242"/>
            <a:ext cx="1845081" cy="116514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4C2BCE-2C58-3C4D-46AC-709773A7C29A}"/>
              </a:ext>
            </a:extLst>
          </p:cNvPr>
          <p:cNvCxnSpPr>
            <a:cxnSpLocks/>
            <a:stCxn id="22" idx="6"/>
            <a:endCxn id="5" idx="2"/>
          </p:cNvCxnSpPr>
          <p:nvPr/>
        </p:nvCxnSpPr>
        <p:spPr>
          <a:xfrm flipV="1">
            <a:off x="1709201" y="3808279"/>
            <a:ext cx="1834099" cy="7167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5A410-7C72-AD96-84C8-54B0343B6017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1709201" y="4417879"/>
            <a:ext cx="1834099" cy="1071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21C684-5AA7-221B-0A62-EA1F061C5302}"/>
              </a:ext>
            </a:extLst>
          </p:cNvPr>
          <p:cNvCxnSpPr>
            <a:cxnSpLocks/>
            <a:stCxn id="22" idx="5"/>
            <a:endCxn id="7" idx="2"/>
          </p:cNvCxnSpPr>
          <p:nvPr/>
        </p:nvCxnSpPr>
        <p:spPr>
          <a:xfrm>
            <a:off x="1655497" y="4654688"/>
            <a:ext cx="1887803" cy="29659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DC640-DF0A-F4FB-C09F-3A5A7EABFAF8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655497" y="4654688"/>
            <a:ext cx="1893796" cy="8653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C1B533-42C1-CAF5-1DB6-56E093393E7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525845" y="4708392"/>
            <a:ext cx="2020452" cy="139665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C1C7DA-B77E-5268-10F3-B17556CA4B14}"/>
              </a:ext>
            </a:extLst>
          </p:cNvPr>
          <p:cNvCxnSpPr>
            <a:cxnSpLocks/>
            <a:stCxn id="10" idx="6"/>
            <a:endCxn id="23" idx="1"/>
          </p:cNvCxnSpPr>
          <p:nvPr/>
        </p:nvCxnSpPr>
        <p:spPr>
          <a:xfrm>
            <a:off x="5295900" y="3122479"/>
            <a:ext cx="1995966" cy="12419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9246F0-C81E-3EB8-0A56-C75899DA14A7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>
          <a:xfrm>
            <a:off x="5295900" y="3732079"/>
            <a:ext cx="1995966" cy="6323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13167A-0131-9389-FC6D-152631C37D16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5295900" y="4341679"/>
            <a:ext cx="1942262" cy="1524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E6A791-D8AA-169D-615E-2ACC3FB1DAEB}"/>
              </a:ext>
            </a:extLst>
          </p:cNvPr>
          <p:cNvCxnSpPr>
            <a:cxnSpLocks/>
            <a:stCxn id="13" idx="6"/>
            <a:endCxn id="23" idx="3"/>
          </p:cNvCxnSpPr>
          <p:nvPr/>
        </p:nvCxnSpPr>
        <p:spPr>
          <a:xfrm flipV="1">
            <a:off x="5295900" y="4623731"/>
            <a:ext cx="1995966" cy="3275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E77F84-836A-C270-1462-47F984035839}"/>
              </a:ext>
            </a:extLst>
          </p:cNvPr>
          <p:cNvCxnSpPr>
            <a:cxnSpLocks/>
            <a:stCxn id="15" idx="6"/>
            <a:endCxn id="23" idx="4"/>
          </p:cNvCxnSpPr>
          <p:nvPr/>
        </p:nvCxnSpPr>
        <p:spPr>
          <a:xfrm flipV="1">
            <a:off x="5295900" y="4677435"/>
            <a:ext cx="2125619" cy="14930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C62EA2-5ABD-F6D2-FDD3-EE0E874155C6}"/>
              </a:ext>
            </a:extLst>
          </p:cNvPr>
          <p:cNvCxnSpPr>
            <a:cxnSpLocks/>
            <a:stCxn id="14" idx="6"/>
            <a:endCxn id="23" idx="4"/>
          </p:cNvCxnSpPr>
          <p:nvPr/>
        </p:nvCxnSpPr>
        <p:spPr>
          <a:xfrm flipV="1">
            <a:off x="5295900" y="4677435"/>
            <a:ext cx="2125619" cy="8834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5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9EA835-2DFA-7A53-93FB-EED6DB93D58B}"/>
              </a:ext>
            </a:extLst>
          </p:cNvPr>
          <p:cNvSpPr/>
          <p:nvPr/>
        </p:nvSpPr>
        <p:spPr>
          <a:xfrm>
            <a:off x="534257" y="3932342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Flow of a Network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Function 				from edges to non-negative integers so that for each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it holds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10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9801" y="3519626"/>
            <a:ext cx="1238205" cy="275365"/>
          </a:xfrm>
          <a:prstGeom prst="rect">
            <a:avLst/>
          </a:prstGeom>
        </p:spPr>
      </p:pic>
      <p:sp>
        <p:nvSpPr>
          <p:cNvPr id="2" name="Oval 1029">
            <a:extLst>
              <a:ext uri="{FF2B5EF4-FFF2-40B4-BE49-F238E27FC236}">
                <a16:creationId xmlns:a16="http://schemas.microsoft.com/office/drawing/2014/main" id="{80C0ECD1-BB62-4984-B682-EF6E0C11A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4834" y="504625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22" name="Oval 1030">
            <a:extLst>
              <a:ext uri="{FF2B5EF4-FFF2-40B4-BE49-F238E27FC236}">
                <a16:creationId xmlns:a16="http://schemas.microsoft.com/office/drawing/2014/main" id="{EC26EB40-3E6A-B404-5523-75580F56A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396" y="4820829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7" name="Oval 1031 1">
            <a:extLst>
              <a:ext uri="{FF2B5EF4-FFF2-40B4-BE49-F238E27FC236}">
                <a16:creationId xmlns:a16="http://schemas.microsoft.com/office/drawing/2014/main" id="{AB573CC4-D964-4511-B365-8ECC9354B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8709" y="408740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28" name="Oval 1032">
            <a:extLst>
              <a:ext uri="{FF2B5EF4-FFF2-40B4-BE49-F238E27FC236}">
                <a16:creationId xmlns:a16="http://schemas.microsoft.com/office/drawing/2014/main" id="{A1B862DB-04AF-E4FF-5FEF-EA33A0444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2496" y="5739992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9" name="Oval 1033">
            <a:extLst>
              <a:ext uri="{FF2B5EF4-FFF2-40B4-BE49-F238E27FC236}">
                <a16:creationId xmlns:a16="http://schemas.microsoft.com/office/drawing/2014/main" id="{B234814E-7C40-D4BA-6CD1-A5F716878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7859" y="4617629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30" name="Oval 1034">
            <a:extLst>
              <a:ext uri="{FF2B5EF4-FFF2-40B4-BE49-F238E27FC236}">
                <a16:creationId xmlns:a16="http://schemas.microsoft.com/office/drawing/2014/main" id="{69067395-78D3-1789-41DA-2DE53B047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0184" y="5728879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31" name="Text Box 1035">
            <a:extLst>
              <a:ext uri="{FF2B5EF4-FFF2-40B4-BE49-F238E27FC236}">
                <a16:creationId xmlns:a16="http://schemas.microsoft.com/office/drawing/2014/main" id="{F82AE650-36AE-732C-5486-8FEA62675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021" y="47986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32" name="Text Box 1036">
            <a:extLst>
              <a:ext uri="{FF2B5EF4-FFF2-40B4-BE49-F238E27FC236}">
                <a16:creationId xmlns:a16="http://schemas.microsoft.com/office/drawing/2014/main" id="{6E350FC5-ADDF-E673-6D2C-241BF5F3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821" y="523199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33" name="Text Box 1037 1">
            <a:extLst>
              <a:ext uri="{FF2B5EF4-FFF2-40B4-BE49-F238E27FC236}">
                <a16:creationId xmlns:a16="http://schemas.microsoft.com/office/drawing/2014/main" id="{04167F38-CDD0-00D0-C980-51B2B940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96" y="452237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1" name="Text Box 1038 1">
            <a:extLst>
              <a:ext uri="{FF2B5EF4-FFF2-40B4-BE49-F238E27FC236}">
                <a16:creationId xmlns:a16="http://schemas.microsoft.com/office/drawing/2014/main" id="{7264BEAA-9260-7AB5-F50F-3553E66B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46" y="410327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03" name="Text Box 1039">
            <a:extLst>
              <a:ext uri="{FF2B5EF4-FFF2-40B4-BE49-F238E27FC236}">
                <a16:creationId xmlns:a16="http://schemas.microsoft.com/office/drawing/2014/main" id="{FE1DAB8F-B588-B878-F8EE-80913E2D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71" y="465255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04" name="Text Box 1040 1">
            <a:extLst>
              <a:ext uri="{FF2B5EF4-FFF2-40B4-BE49-F238E27FC236}">
                <a16:creationId xmlns:a16="http://schemas.microsoft.com/office/drawing/2014/main" id="{FFFDA394-F657-6747-A189-043312B6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046" y="43160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106" name="Text Box 1041">
            <a:extLst>
              <a:ext uri="{FF2B5EF4-FFF2-40B4-BE49-F238E27FC236}">
                <a16:creationId xmlns:a16="http://schemas.microsoft.com/office/drawing/2014/main" id="{606F9F42-B807-EFC1-26CC-3EDC058F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621" y="523199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7" name="Text Box 1042">
            <a:extLst>
              <a:ext uri="{FF2B5EF4-FFF2-40B4-BE49-F238E27FC236}">
                <a16:creationId xmlns:a16="http://schemas.microsoft.com/office/drawing/2014/main" id="{53373A33-EA0A-6024-131D-90A3FAF7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96" y="53066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8" name="Text Box 1043">
            <a:extLst>
              <a:ext uri="{FF2B5EF4-FFF2-40B4-BE49-F238E27FC236}">
                <a16:creationId xmlns:a16="http://schemas.microsoft.com/office/drawing/2014/main" id="{EBFC26F2-3877-B6E5-0046-46594D71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646" y="541614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9" name="Text Box 1044">
            <a:extLst>
              <a:ext uri="{FF2B5EF4-FFF2-40B4-BE49-F238E27FC236}">
                <a16:creationId xmlns:a16="http://schemas.microsoft.com/office/drawing/2014/main" id="{F98BD3ED-3856-206D-BAC1-DA681D2F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96" y="586381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110" name="AutoShape 1045 1">
            <a:extLst>
              <a:ext uri="{FF2B5EF4-FFF2-40B4-BE49-F238E27FC236}">
                <a16:creationId xmlns:a16="http://schemas.microsoft.com/office/drawing/2014/main" id="{7F2895AD-237E-395D-6E70-675112781765}"/>
              </a:ext>
            </a:extLst>
          </p:cNvPr>
          <p:cNvCxnSpPr>
            <a:cxnSpLocks noChangeShapeType="1"/>
            <a:stCxn id="22" idx="7"/>
            <a:endCxn id="27" idx="3"/>
          </p:cNvCxnSpPr>
          <p:nvPr/>
        </p:nvCxnSpPr>
        <p:spPr bwMode="auto">
          <a:xfrm flipV="1">
            <a:off x="1108134" y="4409667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AutoShape 1046">
            <a:extLst>
              <a:ext uri="{FF2B5EF4-FFF2-40B4-BE49-F238E27FC236}">
                <a16:creationId xmlns:a16="http://schemas.microsoft.com/office/drawing/2014/main" id="{F0C2E519-7648-A5DF-21FF-C2B466D85753}"/>
              </a:ext>
            </a:extLst>
          </p:cNvPr>
          <p:cNvCxnSpPr>
            <a:cxnSpLocks noChangeShapeType="1"/>
            <a:stCxn id="22" idx="5"/>
            <a:endCxn id="28" idx="1"/>
          </p:cNvCxnSpPr>
          <p:nvPr/>
        </p:nvCxnSpPr>
        <p:spPr bwMode="auto">
          <a:xfrm>
            <a:off x="1108134" y="5152617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AutoShape 1047 1">
            <a:extLst>
              <a:ext uri="{FF2B5EF4-FFF2-40B4-BE49-F238E27FC236}">
                <a16:creationId xmlns:a16="http://schemas.microsoft.com/office/drawing/2014/main" id="{C0A090AD-9E39-1093-6F66-9D555C67441A}"/>
              </a:ext>
            </a:extLst>
          </p:cNvPr>
          <p:cNvCxnSpPr>
            <a:cxnSpLocks noChangeShapeType="1"/>
            <a:stCxn id="27" idx="5"/>
            <a:endCxn id="2" idx="1"/>
          </p:cNvCxnSpPr>
          <p:nvPr/>
        </p:nvCxnSpPr>
        <p:spPr bwMode="auto">
          <a:xfrm>
            <a:off x="2211446" y="4409667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AutoShape 1048 1">
            <a:extLst>
              <a:ext uri="{FF2B5EF4-FFF2-40B4-BE49-F238E27FC236}">
                <a16:creationId xmlns:a16="http://schemas.microsoft.com/office/drawing/2014/main" id="{AA707FFB-E9E4-274B-1486-469013F761ED}"/>
              </a:ext>
            </a:extLst>
          </p:cNvPr>
          <p:cNvCxnSpPr>
            <a:cxnSpLocks noChangeShapeType="1"/>
            <a:stCxn id="27" idx="6"/>
            <a:endCxn id="29" idx="1"/>
          </p:cNvCxnSpPr>
          <p:nvPr/>
        </p:nvCxnSpPr>
        <p:spPr bwMode="auto">
          <a:xfrm>
            <a:off x="2273359" y="4269967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AutoShape 1049">
            <a:extLst>
              <a:ext uri="{FF2B5EF4-FFF2-40B4-BE49-F238E27FC236}">
                <a16:creationId xmlns:a16="http://schemas.microsoft.com/office/drawing/2014/main" id="{79980F0F-ED25-6237-8EF8-251CC493AE34}"/>
              </a:ext>
            </a:extLst>
          </p:cNvPr>
          <p:cNvCxnSpPr>
            <a:cxnSpLocks noChangeShapeType="1"/>
            <a:stCxn id="2" idx="7"/>
            <a:endCxn id="29" idx="2"/>
          </p:cNvCxnSpPr>
          <p:nvPr/>
        </p:nvCxnSpPr>
        <p:spPr bwMode="auto">
          <a:xfrm flipV="1">
            <a:off x="2957842" y="4800986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AutoShape 1050">
            <a:extLst>
              <a:ext uri="{FF2B5EF4-FFF2-40B4-BE49-F238E27FC236}">
                <a16:creationId xmlns:a16="http://schemas.microsoft.com/office/drawing/2014/main" id="{179F4C0B-A15A-C59D-33C1-CF8344DB9832}"/>
              </a:ext>
            </a:extLst>
          </p:cNvPr>
          <p:cNvCxnSpPr>
            <a:cxnSpLocks noChangeShapeType="1"/>
            <a:stCxn id="2" idx="5"/>
            <a:endCxn id="30" idx="1"/>
          </p:cNvCxnSpPr>
          <p:nvPr/>
        </p:nvCxnSpPr>
        <p:spPr bwMode="auto">
          <a:xfrm>
            <a:off x="2957842" y="5359263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AutoShape 1051">
            <a:extLst>
              <a:ext uri="{FF2B5EF4-FFF2-40B4-BE49-F238E27FC236}">
                <a16:creationId xmlns:a16="http://schemas.microsoft.com/office/drawing/2014/main" id="{9F66BD4E-3301-534D-F215-CBF8C42188A7}"/>
              </a:ext>
            </a:extLst>
          </p:cNvPr>
          <p:cNvCxnSpPr>
            <a:cxnSpLocks noChangeShapeType="1"/>
            <a:stCxn id="30" idx="0"/>
            <a:endCxn id="29" idx="3"/>
          </p:cNvCxnSpPr>
          <p:nvPr/>
        </p:nvCxnSpPr>
        <p:spPr bwMode="auto">
          <a:xfrm flipV="1">
            <a:off x="3723540" y="4930638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AutoShape 1052">
            <a:extLst>
              <a:ext uri="{FF2B5EF4-FFF2-40B4-BE49-F238E27FC236}">
                <a16:creationId xmlns:a16="http://schemas.microsoft.com/office/drawing/2014/main" id="{D4D3E748-4DA9-1E30-FE3D-841D90C22E39}"/>
              </a:ext>
            </a:extLst>
          </p:cNvPr>
          <p:cNvCxnSpPr>
            <a:cxnSpLocks noChangeShapeType="1"/>
            <a:stCxn id="28" idx="6"/>
            <a:endCxn id="30" idx="2"/>
          </p:cNvCxnSpPr>
          <p:nvPr/>
        </p:nvCxnSpPr>
        <p:spPr bwMode="auto">
          <a:xfrm flipV="1">
            <a:off x="2097146" y="5911442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AutoShape 1053">
            <a:extLst>
              <a:ext uri="{FF2B5EF4-FFF2-40B4-BE49-F238E27FC236}">
                <a16:creationId xmlns:a16="http://schemas.microsoft.com/office/drawing/2014/main" id="{667F3BB7-8CF7-D9D0-BA77-08FCC406CCBA}"/>
              </a:ext>
            </a:extLst>
          </p:cNvPr>
          <p:cNvCxnSpPr>
            <a:cxnSpLocks noChangeShapeType="1"/>
            <a:stCxn id="28" idx="7"/>
            <a:endCxn id="2" idx="3"/>
          </p:cNvCxnSpPr>
          <p:nvPr/>
        </p:nvCxnSpPr>
        <p:spPr bwMode="auto">
          <a:xfrm flipV="1">
            <a:off x="2035505" y="5359263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AutoShape 1054">
            <a:extLst>
              <a:ext uri="{FF2B5EF4-FFF2-40B4-BE49-F238E27FC236}">
                <a16:creationId xmlns:a16="http://schemas.microsoft.com/office/drawing/2014/main" id="{EAF31F89-20E1-D462-4B2E-9EEED3213E7D}"/>
              </a:ext>
            </a:extLst>
          </p:cNvPr>
          <p:cNvCxnSpPr>
            <a:cxnSpLocks noChangeShapeType="1"/>
            <a:stCxn id="22" idx="6"/>
            <a:endCxn id="2" idx="2"/>
          </p:cNvCxnSpPr>
          <p:nvPr/>
        </p:nvCxnSpPr>
        <p:spPr bwMode="auto">
          <a:xfrm>
            <a:off x="1179571" y="5003392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21" name="Picture 120" descr="\documentclass{article}&#10;\usepackage{amsmath}&#10;\pagestyle{empty}&#10;\usepackage{amsfonts}&#10;\begin{document}&#10;&#10;$f:E\to \mathbb{N}$&#10;&#10;&#10;\end{document}" title="IguanaTex Bitmap Display">
            <a:extLst>
              <a:ext uri="{FF2B5EF4-FFF2-40B4-BE49-F238E27FC236}">
                <a16:creationId xmlns:a16="http://schemas.microsoft.com/office/drawing/2014/main" id="{003ABF8E-3619-4C8D-89AD-26A440E287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27813" y="1247920"/>
            <a:ext cx="1347657" cy="276114"/>
          </a:xfrm>
          <a:prstGeom prst="rect">
            <a:avLst/>
          </a:prstGeom>
        </p:spPr>
      </p:pic>
      <p:pic>
        <p:nvPicPr>
          <p:cNvPr id="123" name="Picture 122" descr="\documentclass{article}&#10;\usepackage{amsmath}&#10;\pagestyle{empty}&#10;\usepackage{xcolor}&#10;\begin{document}&#10;&#10;\textbf{$0 \leq f(e) \leq c(e)$} \;\;\textcolor{red}{Capacity constraint}&#10;&#10;&#10;\end{document}" title="IguanaTex Bitmap Display">
            <a:extLst>
              <a:ext uri="{FF2B5EF4-FFF2-40B4-BE49-F238E27FC236}">
                <a16:creationId xmlns:a16="http://schemas.microsoft.com/office/drawing/2014/main" id="{9685C080-AD37-1EF5-AE0F-5C32897FF9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37350" y="2141385"/>
            <a:ext cx="4880457" cy="305371"/>
          </a:xfrm>
          <a:prstGeom prst="rect">
            <a:avLst/>
          </a:prstGeom>
        </p:spPr>
      </p:pic>
      <p:pic>
        <p:nvPicPr>
          <p:cNvPr id="133" name="Picture 132" descr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 title="IguanaTex Bitmap Display">
            <a:extLst>
              <a:ext uri="{FF2B5EF4-FFF2-40B4-BE49-F238E27FC236}">
                <a16:creationId xmlns:a16="http://schemas.microsoft.com/office/drawing/2014/main" id="{6E055B07-7F39-8B6D-A6B3-C7444F8C9B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89801" y="2624239"/>
            <a:ext cx="8310857" cy="373028"/>
          </a:xfrm>
          <a:prstGeom prst="rect">
            <a:avLst/>
          </a:prstGeom>
        </p:spPr>
      </p:pic>
      <p:pic>
        <p:nvPicPr>
          <p:cNvPr id="135" name="Picture 134" descr="\documentclass{article}&#10;\usepackage{amsmath}&#10;\pagestyle{empty}&#10;\usepackage{xcolor}&#10;\begin{document}&#10;&#10;for all $u \neq s,t$&#10;&#10;&#10;\end{document}" title="IguanaTex Bitmap Display">
            <a:extLst>
              <a:ext uri="{FF2B5EF4-FFF2-40B4-BE49-F238E27FC236}">
                <a16:creationId xmlns:a16="http://schemas.microsoft.com/office/drawing/2014/main" id="{13395084-DB31-156D-A24A-10CF230FC2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17936" y="3007577"/>
            <a:ext cx="1249416" cy="193080"/>
          </a:xfrm>
          <a:prstGeom prst="rect">
            <a:avLst/>
          </a:prstGeom>
        </p:spPr>
      </p:pic>
      <p:sp>
        <p:nvSpPr>
          <p:cNvPr id="136" name="Oval 1031 2">
            <a:extLst>
              <a:ext uri="{FF2B5EF4-FFF2-40B4-BE49-F238E27FC236}">
                <a16:creationId xmlns:a16="http://schemas.microsoft.com/office/drawing/2014/main" id="{B0ECB764-36EA-2CF1-3473-7F5CDDF585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7791" y="3988090"/>
            <a:ext cx="649286" cy="6492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200" b="1" i="1" dirty="0">
                <a:latin typeface="Times New Roman" charset="0"/>
              </a:rPr>
              <a:t>v</a:t>
            </a:r>
          </a:p>
        </p:txBody>
      </p:sp>
      <p:cxnSp>
        <p:nvCxnSpPr>
          <p:cNvPr id="137" name="AutoShape 1048 2">
            <a:extLst>
              <a:ext uri="{FF2B5EF4-FFF2-40B4-BE49-F238E27FC236}">
                <a16:creationId xmlns:a16="http://schemas.microsoft.com/office/drawing/2014/main" id="{3776270C-52A5-0D61-E257-B51EEDAB50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6093" y="4349882"/>
            <a:ext cx="1766887" cy="3810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Text Box 1038 2">
            <a:extLst>
              <a:ext uri="{FF2B5EF4-FFF2-40B4-BE49-F238E27FC236}">
                <a16:creationId xmlns:a16="http://schemas.microsoft.com/office/drawing/2014/main" id="{3FEE3262-DB7C-B448-C013-9030CDA0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700" y="410352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39" name="Text Box 1040 2">
            <a:extLst>
              <a:ext uri="{FF2B5EF4-FFF2-40B4-BE49-F238E27FC236}">
                <a16:creationId xmlns:a16="http://schemas.microsoft.com/office/drawing/2014/main" id="{7F3C69AB-C6A5-5BB4-23F1-D13D72C79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688" y="410302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cxnSp>
        <p:nvCxnSpPr>
          <p:cNvPr id="140" name="AutoShape 1045 2">
            <a:extLst>
              <a:ext uri="{FF2B5EF4-FFF2-40B4-BE49-F238E27FC236}">
                <a16:creationId xmlns:a16="http://schemas.microsoft.com/office/drawing/2014/main" id="{991C568C-B595-205F-3DCB-0CC772A78049}"/>
              </a:ext>
            </a:extLst>
          </p:cNvPr>
          <p:cNvCxnSpPr>
            <a:cxnSpLocks noChangeShapeType="1"/>
            <a:endCxn id="136" idx="2"/>
          </p:cNvCxnSpPr>
          <p:nvPr/>
        </p:nvCxnSpPr>
        <p:spPr bwMode="auto">
          <a:xfrm flipV="1">
            <a:off x="5112834" y="4312734"/>
            <a:ext cx="1274957" cy="41840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" name="Text Box 1037 2">
            <a:extLst>
              <a:ext uri="{FF2B5EF4-FFF2-40B4-BE49-F238E27FC236}">
                <a16:creationId xmlns:a16="http://schemas.microsoft.com/office/drawing/2014/main" id="{205BB2C2-DFE0-1CCD-2896-ADFCEFAB0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596" y="476210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cxnSp>
        <p:nvCxnSpPr>
          <p:cNvPr id="144" name="AutoShape 1047 2">
            <a:extLst>
              <a:ext uri="{FF2B5EF4-FFF2-40B4-BE49-F238E27FC236}">
                <a16:creationId xmlns:a16="http://schemas.microsoft.com/office/drawing/2014/main" id="{00D90958-53EF-D16F-A831-EE7098D1BE07}"/>
              </a:ext>
            </a:extLst>
          </p:cNvPr>
          <p:cNvCxnSpPr>
            <a:cxnSpLocks noChangeShapeType="1"/>
            <a:stCxn id="136" idx="4"/>
          </p:cNvCxnSpPr>
          <p:nvPr/>
        </p:nvCxnSpPr>
        <p:spPr bwMode="auto">
          <a:xfrm>
            <a:off x="6712434" y="4637378"/>
            <a:ext cx="618332" cy="858143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9" name="Picture 148" descr="\documentclass{article}&#10;\usepackage{amsmath}&#10;\pagestyle{empty}&#10;\usepackage{xcolor}&#10;\begin{document}&#10;&#10;$1+1=2$&#10;&#10;\end{document}" title="IguanaTex Bitmap Display">
            <a:extLst>
              <a:ext uri="{FF2B5EF4-FFF2-40B4-BE49-F238E27FC236}">
                <a16:creationId xmlns:a16="http://schemas.microsoft.com/office/drawing/2014/main" id="{4FB2E8D6-093B-37CB-74BA-892A8BC64EF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033483" y="5726858"/>
            <a:ext cx="1899179" cy="3617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EC4A0A9-CE9F-7518-1544-AB8A0169F965}"/>
                  </a:ext>
                </a:extLst>
              </p14:cNvPr>
              <p14:cNvContentPartPr/>
              <p14:nvPr/>
            </p14:nvContentPartPr>
            <p14:xfrm>
              <a:off x="5736839" y="4507058"/>
              <a:ext cx="2081880" cy="1150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EC4A0A9-CE9F-7518-1544-AB8A0169F9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9199" y="4489058"/>
                <a:ext cx="211752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D5472C8-998D-3238-E5E2-470DCF80EDE3}"/>
                  </a:ext>
                </a:extLst>
              </p14:cNvPr>
              <p14:cNvContentPartPr/>
              <p14:nvPr/>
            </p14:nvContentPartPr>
            <p14:xfrm>
              <a:off x="6133559" y="5029778"/>
              <a:ext cx="781920" cy="6105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D5472C8-998D-3238-E5E2-470DCF80ED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5919" y="5012138"/>
                <a:ext cx="817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A0B0CDA-C82F-0624-166A-2470AAEB7E2D}"/>
                  </a:ext>
                </a:extLst>
              </p14:cNvPr>
              <p14:cNvContentPartPr/>
              <p14:nvPr/>
            </p14:nvContentPartPr>
            <p14:xfrm>
              <a:off x="7011959" y="4599578"/>
              <a:ext cx="766800" cy="1102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A0B0CDA-C82F-0624-166A-2470AAEB7E2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4319" y="4581938"/>
                <a:ext cx="802440" cy="1138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\documentclass{article}&#10;\usepackage{amsmath}&#10;\pagestyle{empty}&#10;\usepackage{xcolor}&#10;\begin{document}&#10;&#10;\textcolor{red}{Conservation rule}: &#10;&#10;\end{document}" title="IguanaTex Bitmap Display">
            <a:extLst>
              <a:ext uri="{FF2B5EF4-FFF2-40B4-BE49-F238E27FC236}">
                <a16:creationId xmlns:a16="http://schemas.microsoft.com/office/drawing/2014/main" id="{B3A1DD60-F387-6903-E4A4-851FCD457B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498334" y="3566277"/>
            <a:ext cx="2438946" cy="2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09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9700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 1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6558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2654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7988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54084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60180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700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796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892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7988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54084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60180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122479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122479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884479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122479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4341679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9512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55608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61704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/>
              <p:nvPr/>
            </p:nvSpPr>
            <p:spPr>
              <a:xfrm>
                <a:off x="616235" y="1089686"/>
                <a:ext cx="7771116" cy="2086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bipartite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graph, compute/find a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maximum 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: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charset="0"/>
                  </a:rPr>
                  <a:t>Reduce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it to Maxflow problem. To do that, we need a network flow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. Put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capacity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for all edges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(old and new)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35" y="1089686"/>
                <a:ext cx="7771116" cy="2086725"/>
              </a:xfrm>
              <a:prstGeom prst="rect">
                <a:avLst/>
              </a:prstGeom>
              <a:blipFill>
                <a:blip r:embed="rId22"/>
                <a:stretch>
                  <a:fillRect l="-1176" t="-4094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4 2">
            <a:extLst>
              <a:ext uri="{FF2B5EF4-FFF2-40B4-BE49-F238E27FC236}">
                <a16:creationId xmlns:a16="http://schemas.microsoft.com/office/drawing/2014/main" id="{DB510DA8-32D6-1ED4-7776-EFE2BA6D4C0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1342488" y="4341679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3" name="Oval 4 3">
            <a:extLst>
              <a:ext uri="{FF2B5EF4-FFF2-40B4-BE49-F238E27FC236}">
                <a16:creationId xmlns:a16="http://schemas.microsoft.com/office/drawing/2014/main" id="{CEFC76F4-46B0-FC9F-E0B1-02D1D627B25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238162" y="4310722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F6327-8FEF-4BBA-8CF8-0C8CCB774464}"/>
              </a:ext>
            </a:extLst>
          </p:cNvPr>
          <p:cNvCxnSpPr>
            <a:stCxn id="22" idx="7"/>
            <a:endCxn id="3" idx="3"/>
          </p:cNvCxnSpPr>
          <p:nvPr/>
        </p:nvCxnSpPr>
        <p:spPr>
          <a:xfrm flipV="1">
            <a:off x="1655497" y="3230242"/>
            <a:ext cx="1845081" cy="116514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4C2BCE-2C58-3C4D-46AC-709773A7C29A}"/>
              </a:ext>
            </a:extLst>
          </p:cNvPr>
          <p:cNvCxnSpPr>
            <a:cxnSpLocks/>
            <a:stCxn id="22" idx="6"/>
            <a:endCxn id="5" idx="2"/>
          </p:cNvCxnSpPr>
          <p:nvPr/>
        </p:nvCxnSpPr>
        <p:spPr>
          <a:xfrm flipV="1">
            <a:off x="1709201" y="3808279"/>
            <a:ext cx="1834099" cy="7167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5A410-7C72-AD96-84C8-54B0343B6017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1709201" y="4417879"/>
            <a:ext cx="1834099" cy="1071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21C684-5AA7-221B-0A62-EA1F061C5302}"/>
              </a:ext>
            </a:extLst>
          </p:cNvPr>
          <p:cNvCxnSpPr>
            <a:cxnSpLocks/>
            <a:stCxn id="22" idx="5"/>
            <a:endCxn id="7" idx="2"/>
          </p:cNvCxnSpPr>
          <p:nvPr/>
        </p:nvCxnSpPr>
        <p:spPr>
          <a:xfrm>
            <a:off x="1655497" y="4654688"/>
            <a:ext cx="1887803" cy="29659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DC640-DF0A-F4FB-C09F-3A5A7EABFAF8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655497" y="4654688"/>
            <a:ext cx="1893796" cy="8653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C1B533-42C1-CAF5-1DB6-56E093393E7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525845" y="4708392"/>
            <a:ext cx="2020452" cy="139665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C1C7DA-B77E-5268-10F3-B17556CA4B14}"/>
              </a:ext>
            </a:extLst>
          </p:cNvPr>
          <p:cNvCxnSpPr>
            <a:cxnSpLocks/>
            <a:stCxn id="10" idx="6"/>
            <a:endCxn id="23" idx="1"/>
          </p:cNvCxnSpPr>
          <p:nvPr/>
        </p:nvCxnSpPr>
        <p:spPr>
          <a:xfrm>
            <a:off x="5295900" y="3122479"/>
            <a:ext cx="1995966" cy="12419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9246F0-C81E-3EB8-0A56-C75899DA14A7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>
          <a:xfrm>
            <a:off x="5295900" y="3732079"/>
            <a:ext cx="1995966" cy="6323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13167A-0131-9389-FC6D-152631C37D16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5295900" y="4341679"/>
            <a:ext cx="1942262" cy="1524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E6A791-D8AA-169D-615E-2ACC3FB1DAEB}"/>
              </a:ext>
            </a:extLst>
          </p:cNvPr>
          <p:cNvCxnSpPr>
            <a:cxnSpLocks/>
            <a:stCxn id="13" idx="6"/>
            <a:endCxn id="23" idx="3"/>
          </p:cNvCxnSpPr>
          <p:nvPr/>
        </p:nvCxnSpPr>
        <p:spPr>
          <a:xfrm flipV="1">
            <a:off x="5295900" y="4623731"/>
            <a:ext cx="1995966" cy="3275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E77F84-836A-C270-1462-47F984035839}"/>
              </a:ext>
            </a:extLst>
          </p:cNvPr>
          <p:cNvCxnSpPr>
            <a:cxnSpLocks/>
            <a:stCxn id="15" idx="6"/>
            <a:endCxn id="23" idx="4"/>
          </p:cNvCxnSpPr>
          <p:nvPr/>
        </p:nvCxnSpPr>
        <p:spPr>
          <a:xfrm flipV="1">
            <a:off x="5295900" y="4677435"/>
            <a:ext cx="2125619" cy="14930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C62EA2-5ABD-F6D2-FDD3-EE0E874155C6}"/>
              </a:ext>
            </a:extLst>
          </p:cNvPr>
          <p:cNvCxnSpPr>
            <a:cxnSpLocks/>
            <a:stCxn id="14" idx="6"/>
            <a:endCxn id="23" idx="4"/>
          </p:cNvCxnSpPr>
          <p:nvPr/>
        </p:nvCxnSpPr>
        <p:spPr>
          <a:xfrm flipV="1">
            <a:off x="5295900" y="4677435"/>
            <a:ext cx="2125619" cy="8834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7B287FB3-8244-3976-1C1C-33BD85851D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82072" y="3472795"/>
            <a:ext cx="95965" cy="18850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61ACB7C-721F-B4CE-D2C2-6712FBC972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799635" y="3772176"/>
            <a:ext cx="95965" cy="18850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5EB134A4-905F-0553-5350-A7DE406212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143036" y="4154309"/>
            <a:ext cx="95965" cy="18850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E6855827-6CED-BD0A-5A6E-DFC2BBFB7B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124200" y="4608257"/>
            <a:ext cx="95965" cy="188503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7E4EA256-B4C5-E6F8-588A-091DC6B2ADB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984678" y="4986679"/>
            <a:ext cx="95965" cy="18850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8D407970-8FD0-C35A-3A3C-024B640CAD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028235" y="5503895"/>
            <a:ext cx="95965" cy="188503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F985E55E-F864-30B3-9B9E-1CF9059AB30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971817" y="3193794"/>
            <a:ext cx="95965" cy="188503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6B20D7C8-B683-72DC-D35C-221837B12D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757434" y="3586233"/>
            <a:ext cx="95965" cy="188503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0B7058A2-0ABA-6BF3-DBB9-8AF8CBBB334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805416" y="4107301"/>
            <a:ext cx="95965" cy="18850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D22B8FF1-2B1A-CF12-2342-3908FC34A7B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709451" y="4570279"/>
            <a:ext cx="95965" cy="188503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4026057B-0322-0D5B-219C-788352F45C2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747026" y="5008361"/>
            <a:ext cx="95965" cy="188503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9E5299F-836D-1AB5-2233-0420463CFFF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692425" y="5542828"/>
            <a:ext cx="95965" cy="18850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16295404-DF25-9C99-3201-78D23A3791B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673733" y="3016460"/>
            <a:ext cx="95965" cy="18850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E9E7B566-69C5-AC4C-8842-87490B92249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264759" y="3086376"/>
            <a:ext cx="95965" cy="188503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474268CC-8CA6-8C61-91EB-3764C3507097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648718" y="3844325"/>
            <a:ext cx="95965" cy="188503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274FCCBA-B5AA-67CD-FC95-48F2F4774E7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334692" y="5905776"/>
            <a:ext cx="95965" cy="188503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2F7F6835-86AF-D2A7-FAB0-F6F023DCFC41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324285" y="5264966"/>
            <a:ext cx="95965" cy="188503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CE0FB2B-4278-7E56-E64C-FF743F236D2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296985" y="4704627"/>
            <a:ext cx="95965" cy="188503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DEDB2151-7CC6-7880-1BD0-1D1668028F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201020" y="4140180"/>
            <a:ext cx="95965" cy="188503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9C3BB72-1803-B6EB-3D52-17ABDCEFDA41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263794" y="3650994"/>
            <a:ext cx="95965" cy="1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9700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 1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6558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2654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7988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54084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60180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700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796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892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7988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54084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60180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122479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122479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884479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122479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4341679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9512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55608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61704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/>
              <p:nvPr/>
            </p:nvSpPr>
            <p:spPr>
              <a:xfrm>
                <a:off x="616235" y="1089686"/>
                <a:ext cx="7771116" cy="2086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bipartite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graph, compute/find a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maximum 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: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charset="0"/>
                  </a:rPr>
                  <a:t>Reduce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it to Maxflow problem. To do that, we need a network flow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. Put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capacity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for all edges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(old and new)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35" y="1089686"/>
                <a:ext cx="7771116" cy="2086725"/>
              </a:xfrm>
              <a:prstGeom prst="rect">
                <a:avLst/>
              </a:prstGeom>
              <a:blipFill>
                <a:blip r:embed="rId23"/>
                <a:stretch>
                  <a:fillRect l="-1176" t="-4094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4 2">
            <a:extLst>
              <a:ext uri="{FF2B5EF4-FFF2-40B4-BE49-F238E27FC236}">
                <a16:creationId xmlns:a16="http://schemas.microsoft.com/office/drawing/2014/main" id="{DB510DA8-32D6-1ED4-7776-EFE2BA6D4C0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1342488" y="4341679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3" name="Oval 4 3">
            <a:extLst>
              <a:ext uri="{FF2B5EF4-FFF2-40B4-BE49-F238E27FC236}">
                <a16:creationId xmlns:a16="http://schemas.microsoft.com/office/drawing/2014/main" id="{CEFC76F4-46B0-FC9F-E0B1-02D1D627B25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238162" y="4310722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F6327-8FEF-4BBA-8CF8-0C8CCB774464}"/>
              </a:ext>
            </a:extLst>
          </p:cNvPr>
          <p:cNvCxnSpPr>
            <a:stCxn id="22" idx="7"/>
            <a:endCxn id="3" idx="3"/>
          </p:cNvCxnSpPr>
          <p:nvPr/>
        </p:nvCxnSpPr>
        <p:spPr>
          <a:xfrm flipV="1">
            <a:off x="1655497" y="3230242"/>
            <a:ext cx="1845081" cy="116514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4C2BCE-2C58-3C4D-46AC-709773A7C29A}"/>
              </a:ext>
            </a:extLst>
          </p:cNvPr>
          <p:cNvCxnSpPr>
            <a:cxnSpLocks/>
            <a:stCxn id="22" idx="6"/>
            <a:endCxn id="5" idx="2"/>
          </p:cNvCxnSpPr>
          <p:nvPr/>
        </p:nvCxnSpPr>
        <p:spPr>
          <a:xfrm flipV="1">
            <a:off x="1709201" y="3808279"/>
            <a:ext cx="1834099" cy="7167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5A410-7C72-AD96-84C8-54B0343B6017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1709201" y="4417879"/>
            <a:ext cx="1834099" cy="1071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21C684-5AA7-221B-0A62-EA1F061C5302}"/>
              </a:ext>
            </a:extLst>
          </p:cNvPr>
          <p:cNvCxnSpPr>
            <a:cxnSpLocks/>
            <a:stCxn id="22" idx="5"/>
            <a:endCxn id="7" idx="2"/>
          </p:cNvCxnSpPr>
          <p:nvPr/>
        </p:nvCxnSpPr>
        <p:spPr>
          <a:xfrm>
            <a:off x="1655497" y="4654688"/>
            <a:ext cx="1887803" cy="29659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DC640-DF0A-F4FB-C09F-3A5A7EABFAF8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655497" y="4654688"/>
            <a:ext cx="1893796" cy="8653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C1B533-42C1-CAF5-1DB6-56E093393E7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525845" y="4708392"/>
            <a:ext cx="2020452" cy="139665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C1C7DA-B77E-5268-10F3-B17556CA4B14}"/>
              </a:ext>
            </a:extLst>
          </p:cNvPr>
          <p:cNvCxnSpPr>
            <a:cxnSpLocks/>
            <a:stCxn id="10" idx="6"/>
            <a:endCxn id="23" idx="1"/>
          </p:cNvCxnSpPr>
          <p:nvPr/>
        </p:nvCxnSpPr>
        <p:spPr>
          <a:xfrm>
            <a:off x="5295900" y="3122479"/>
            <a:ext cx="1995966" cy="12419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9246F0-C81E-3EB8-0A56-C75899DA14A7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>
          <a:xfrm>
            <a:off x="5295900" y="3732079"/>
            <a:ext cx="1995966" cy="6323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13167A-0131-9389-FC6D-152631C37D16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5295900" y="4341679"/>
            <a:ext cx="1942262" cy="1524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E6A791-D8AA-169D-615E-2ACC3FB1DAEB}"/>
              </a:ext>
            </a:extLst>
          </p:cNvPr>
          <p:cNvCxnSpPr>
            <a:cxnSpLocks/>
            <a:stCxn id="13" idx="6"/>
            <a:endCxn id="23" idx="3"/>
          </p:cNvCxnSpPr>
          <p:nvPr/>
        </p:nvCxnSpPr>
        <p:spPr>
          <a:xfrm flipV="1">
            <a:off x="5295900" y="4623731"/>
            <a:ext cx="1995966" cy="3275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E77F84-836A-C270-1462-47F984035839}"/>
              </a:ext>
            </a:extLst>
          </p:cNvPr>
          <p:cNvCxnSpPr>
            <a:cxnSpLocks/>
            <a:stCxn id="15" idx="6"/>
            <a:endCxn id="23" idx="4"/>
          </p:cNvCxnSpPr>
          <p:nvPr/>
        </p:nvCxnSpPr>
        <p:spPr>
          <a:xfrm flipV="1">
            <a:off x="5295900" y="4677435"/>
            <a:ext cx="2125619" cy="14930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C62EA2-5ABD-F6D2-FDD3-EE0E874155C6}"/>
              </a:ext>
            </a:extLst>
          </p:cNvPr>
          <p:cNvCxnSpPr>
            <a:cxnSpLocks/>
            <a:stCxn id="14" idx="6"/>
            <a:endCxn id="23" idx="4"/>
          </p:cNvCxnSpPr>
          <p:nvPr/>
        </p:nvCxnSpPr>
        <p:spPr>
          <a:xfrm flipV="1">
            <a:off x="5295900" y="4677435"/>
            <a:ext cx="2125619" cy="8834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7B287FB3-8244-3976-1C1C-33BD85851D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482072" y="3472795"/>
            <a:ext cx="95965" cy="18850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61ACB7C-721F-B4CE-D2C2-6712FBC972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799635" y="3772176"/>
            <a:ext cx="95965" cy="18850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5EB134A4-905F-0553-5350-A7DE406212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143036" y="4154309"/>
            <a:ext cx="95965" cy="18850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E6855827-6CED-BD0A-5A6E-DFC2BBFB7B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124200" y="4608257"/>
            <a:ext cx="95965" cy="188503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7E4EA256-B4C5-E6F8-588A-091DC6B2ADB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984678" y="4986679"/>
            <a:ext cx="95965" cy="18850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8D407970-8FD0-C35A-3A3C-024B640CAD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028235" y="5503895"/>
            <a:ext cx="95965" cy="188503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F985E55E-F864-30B3-9B9E-1CF9059AB30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971817" y="3193794"/>
            <a:ext cx="95965" cy="188503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6B20D7C8-B683-72DC-D35C-221837B12D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757434" y="3586233"/>
            <a:ext cx="95965" cy="188503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0B7058A2-0ABA-6BF3-DBB9-8AF8CBBB334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805416" y="4107301"/>
            <a:ext cx="95965" cy="18850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D22B8FF1-2B1A-CF12-2342-3908FC34A7B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709451" y="4570279"/>
            <a:ext cx="95965" cy="188503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4026057B-0322-0D5B-219C-788352F45C2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747026" y="5008361"/>
            <a:ext cx="95965" cy="188503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9E5299F-836D-1AB5-2233-0420463CFFF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692425" y="5542828"/>
            <a:ext cx="95965" cy="18850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16295404-DF25-9C99-3201-78D23A3791B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673733" y="3016460"/>
            <a:ext cx="95965" cy="18850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E9E7B566-69C5-AC4C-8842-87490B92249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64759" y="3086376"/>
            <a:ext cx="95965" cy="188503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474268CC-8CA6-8C61-91EB-3764C3507097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648718" y="3844325"/>
            <a:ext cx="95965" cy="188503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274FCCBA-B5AA-67CD-FC95-48F2F4774E7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334692" y="5905776"/>
            <a:ext cx="95965" cy="188503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2F7F6835-86AF-D2A7-FAB0-F6F023DCFC41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324285" y="5264966"/>
            <a:ext cx="95965" cy="188503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CE0FB2B-4278-7E56-E64C-FF743F236D2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96985" y="4704627"/>
            <a:ext cx="95965" cy="188503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DEDB2151-7CC6-7880-1BD0-1D1668028F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01020" y="4140180"/>
            <a:ext cx="95965" cy="188503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9C3BB72-1803-B6EB-3D52-17ABDCEFDA41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63794" y="3650994"/>
            <a:ext cx="95965" cy="1885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55B20F-799B-7FB1-ECAE-2697362A0A02}"/>
              </a:ext>
            </a:extLst>
          </p:cNvPr>
          <p:cNvSpPr txBox="1"/>
          <p:nvPr/>
        </p:nvSpPr>
        <p:spPr>
          <a:xfrm>
            <a:off x="2747185" y="3930910"/>
            <a:ext cx="3936153" cy="125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F6356D-0B38-FA66-4235-FD3789D45CA5}"/>
                  </a:ext>
                </a:extLst>
              </p:cNvPr>
              <p:cNvSpPr txBox="1"/>
              <p:nvPr/>
            </p:nvSpPr>
            <p:spPr>
              <a:xfrm>
                <a:off x="2801155" y="3989555"/>
                <a:ext cx="4633644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200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𝐌𝐚𝐱𝐟𝐥𝐨𝐰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in new graph</a:t>
                </a:r>
              </a:p>
              <a:p>
                <a:pPr/>
                <a:r>
                  <a:rPr lang="en-US" sz="2200" dirty="0">
                    <a:solidFill>
                      <a:schemeClr val="bg1"/>
                    </a:solidFill>
                  </a:rPr>
                  <a:t>			</a:t>
                </a:r>
              </a:p>
              <a:p>
                <a:pPr/>
                <a:r>
                  <a:rPr lang="en-US" sz="2200" b="1" dirty="0">
                    <a:solidFill>
                      <a:schemeClr val="bg1"/>
                    </a:solidFill>
                  </a:rPr>
                  <a:t>Maximum Matching </a:t>
                </a:r>
                <a:r>
                  <a:rPr lang="en-US" sz="2200" dirty="0">
                    <a:solidFill>
                      <a:schemeClr val="bg1"/>
                    </a:solidFill>
                  </a:rPr>
                  <a:t>in old graph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F6356D-0B38-FA66-4235-FD3789D45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55" y="3989555"/>
                <a:ext cx="4633644" cy="1107996"/>
              </a:xfrm>
              <a:prstGeom prst="rect">
                <a:avLst/>
              </a:prstGeom>
              <a:blipFill>
                <a:blip r:embed="rId25"/>
                <a:stretch>
                  <a:fillRect l="-1711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 descr="\documentclass{article}&#10;\usepackage{amsmath}&#10;\pagestyle{empty}&#10;\usepackage{xcolor}&#10;\begin{document}&#10;&#10;&#10;\textbf{\textcolor{white}{=}}&#10;&#10;\end{document}" title="IguanaTex Bitmap Display">
            <a:extLst>
              <a:ext uri="{FF2B5EF4-FFF2-40B4-BE49-F238E27FC236}">
                <a16:creationId xmlns:a16="http://schemas.microsoft.com/office/drawing/2014/main" id="{73F2AF53-B8C0-04A4-8AE7-DB21D328425A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425149" y="4456219"/>
            <a:ext cx="545799" cy="2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68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858816D-2C67-E5A8-6035-C479B04F5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Application: Maximum Matching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7C3B68-2247-CEF1-91F8-0B4FEEF30142}"/>
              </a:ext>
            </a:extLst>
          </p:cNvPr>
          <p:cNvSpPr txBox="1">
            <a:spLocks/>
          </p:cNvSpPr>
          <p:nvPr/>
        </p:nvSpPr>
        <p:spPr>
          <a:xfrm>
            <a:off x="3124200" y="638529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C4034-D3AD-65B9-CF20-A92FFC8A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9700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 1">
            <a:extLst>
              <a:ext uri="{FF2B5EF4-FFF2-40B4-BE49-F238E27FC236}">
                <a16:creationId xmlns:a16="http://schemas.microsoft.com/office/drawing/2014/main" id="{347BD818-4E6C-6708-AB01-66B8C6F9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6558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45B6E-983B-08F6-C0BB-64A4BF14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2654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0F64D-7ABC-81D7-D267-CF566D5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7988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ACAC3-9D44-588A-E115-BFCA4ADD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54084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BEEAD-C346-754A-D161-FAFE425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6018079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F74086-490A-C3E3-5E4D-BF91B5A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9700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39C93-528C-7249-81F6-48EF223E1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796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30C0EA-7750-75D5-7816-0D469BC5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1892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FDC5F-57CB-4AA0-8ECF-9A5BD06B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7988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D5044-1EBD-C440-990F-ECE72629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54084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28E26-5217-79CC-6A7A-118897DE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6018079"/>
            <a:ext cx="2286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0C3E81-C970-712C-2546-35A7297ED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122479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1C655CE-C879-C1AB-35D3-140608EB6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122479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BBE5B41-8C2E-CBA3-4C9C-F13DD4D81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884479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EFDB1B7-5C05-4CE3-5DE3-E00194B12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122479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4ADA338-5F58-2186-4A61-5A402FDF5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4341679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B93C234-A391-9C8E-17E8-9C5AF7B8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9512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16767E58-65B0-7223-099E-293ED31E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55608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8999A1C3-AF00-3E14-7632-97FF754F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61704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/>
              <p:nvPr/>
            </p:nvSpPr>
            <p:spPr>
              <a:xfrm>
                <a:off x="616235" y="1089686"/>
                <a:ext cx="7771116" cy="2086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bipartite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graph, compute/find a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maximum matching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: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charset="0"/>
                  </a:rPr>
                  <a:t>Reduce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it to Maxflow problem. To do that, we need a network flow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. Put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capacity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charset="0"/>
                  </a:rPr>
                  <a:t>one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 for all edges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Times New Roman" charset="0"/>
                  </a:rPr>
                  <a:t>(old and new)</a:t>
                </a:r>
                <a:endParaRPr lang="en-US" sz="24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A4DDA-AEE9-F6C9-C20C-94E2204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35" y="1089686"/>
                <a:ext cx="7771116" cy="2086725"/>
              </a:xfrm>
              <a:prstGeom prst="rect">
                <a:avLst/>
              </a:prstGeom>
              <a:blipFill>
                <a:blip r:embed="rId23"/>
                <a:stretch>
                  <a:fillRect l="-1176" t="-4094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4 2">
            <a:extLst>
              <a:ext uri="{FF2B5EF4-FFF2-40B4-BE49-F238E27FC236}">
                <a16:creationId xmlns:a16="http://schemas.microsoft.com/office/drawing/2014/main" id="{DB510DA8-32D6-1ED4-7776-EFE2BA6D4C0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1342488" y="4341679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3" name="Oval 4 3">
            <a:extLst>
              <a:ext uri="{FF2B5EF4-FFF2-40B4-BE49-F238E27FC236}">
                <a16:creationId xmlns:a16="http://schemas.microsoft.com/office/drawing/2014/main" id="{CEFC76F4-46B0-FC9F-E0B1-02D1D627B25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1600000">
            <a:off x="7238162" y="4310722"/>
            <a:ext cx="366713" cy="3667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F6327-8FEF-4BBA-8CF8-0C8CCB774464}"/>
              </a:ext>
            </a:extLst>
          </p:cNvPr>
          <p:cNvCxnSpPr>
            <a:stCxn id="22" idx="7"/>
            <a:endCxn id="3" idx="3"/>
          </p:cNvCxnSpPr>
          <p:nvPr/>
        </p:nvCxnSpPr>
        <p:spPr>
          <a:xfrm flipV="1">
            <a:off x="1655497" y="3230242"/>
            <a:ext cx="1845081" cy="116514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4C2BCE-2C58-3C4D-46AC-709773A7C29A}"/>
              </a:ext>
            </a:extLst>
          </p:cNvPr>
          <p:cNvCxnSpPr>
            <a:cxnSpLocks/>
            <a:stCxn id="22" idx="6"/>
            <a:endCxn id="5" idx="2"/>
          </p:cNvCxnSpPr>
          <p:nvPr/>
        </p:nvCxnSpPr>
        <p:spPr>
          <a:xfrm flipV="1">
            <a:off x="1709201" y="3808279"/>
            <a:ext cx="1834099" cy="7167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5A410-7C72-AD96-84C8-54B0343B6017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1709201" y="4417879"/>
            <a:ext cx="1834099" cy="1071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21C684-5AA7-221B-0A62-EA1F061C5302}"/>
              </a:ext>
            </a:extLst>
          </p:cNvPr>
          <p:cNvCxnSpPr>
            <a:cxnSpLocks/>
            <a:stCxn id="22" idx="5"/>
            <a:endCxn id="7" idx="2"/>
          </p:cNvCxnSpPr>
          <p:nvPr/>
        </p:nvCxnSpPr>
        <p:spPr>
          <a:xfrm>
            <a:off x="1655497" y="4654688"/>
            <a:ext cx="1887803" cy="29659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DC640-DF0A-F4FB-C09F-3A5A7EABFAF8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655497" y="4654688"/>
            <a:ext cx="1893796" cy="8653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C1B533-42C1-CAF5-1DB6-56E093393E7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525845" y="4708392"/>
            <a:ext cx="2020452" cy="139665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C1C7DA-B77E-5268-10F3-B17556CA4B14}"/>
              </a:ext>
            </a:extLst>
          </p:cNvPr>
          <p:cNvCxnSpPr>
            <a:cxnSpLocks/>
            <a:stCxn id="10" idx="6"/>
            <a:endCxn id="23" idx="1"/>
          </p:cNvCxnSpPr>
          <p:nvPr/>
        </p:nvCxnSpPr>
        <p:spPr>
          <a:xfrm>
            <a:off x="5295900" y="3122479"/>
            <a:ext cx="1995966" cy="12419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9246F0-C81E-3EB8-0A56-C75899DA14A7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>
          <a:xfrm>
            <a:off x="5295900" y="3732079"/>
            <a:ext cx="1995966" cy="6323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13167A-0131-9389-FC6D-152631C37D16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5295900" y="4341679"/>
            <a:ext cx="1942262" cy="1524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E6A791-D8AA-169D-615E-2ACC3FB1DAEB}"/>
              </a:ext>
            </a:extLst>
          </p:cNvPr>
          <p:cNvCxnSpPr>
            <a:cxnSpLocks/>
            <a:stCxn id="13" idx="6"/>
            <a:endCxn id="23" idx="3"/>
          </p:cNvCxnSpPr>
          <p:nvPr/>
        </p:nvCxnSpPr>
        <p:spPr>
          <a:xfrm flipV="1">
            <a:off x="5295900" y="4623731"/>
            <a:ext cx="1995966" cy="3275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E77F84-836A-C270-1462-47F984035839}"/>
              </a:ext>
            </a:extLst>
          </p:cNvPr>
          <p:cNvCxnSpPr>
            <a:cxnSpLocks/>
            <a:stCxn id="15" idx="6"/>
            <a:endCxn id="23" idx="4"/>
          </p:cNvCxnSpPr>
          <p:nvPr/>
        </p:nvCxnSpPr>
        <p:spPr>
          <a:xfrm flipV="1">
            <a:off x="5295900" y="4677435"/>
            <a:ext cx="2125619" cy="14930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C62EA2-5ABD-F6D2-FDD3-EE0E874155C6}"/>
              </a:ext>
            </a:extLst>
          </p:cNvPr>
          <p:cNvCxnSpPr>
            <a:cxnSpLocks/>
            <a:stCxn id="14" idx="6"/>
            <a:endCxn id="23" idx="4"/>
          </p:cNvCxnSpPr>
          <p:nvPr/>
        </p:nvCxnSpPr>
        <p:spPr>
          <a:xfrm flipV="1">
            <a:off x="5295900" y="4677435"/>
            <a:ext cx="2125619" cy="8834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7B287FB3-8244-3976-1C1C-33BD85851D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482072" y="3472795"/>
            <a:ext cx="95965" cy="18850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61ACB7C-721F-B4CE-D2C2-6712FBC972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799635" y="3772176"/>
            <a:ext cx="95965" cy="18850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5EB134A4-905F-0553-5350-A7DE406212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143036" y="4154309"/>
            <a:ext cx="95965" cy="18850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E6855827-6CED-BD0A-5A6E-DFC2BBFB7B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124200" y="4608257"/>
            <a:ext cx="95965" cy="188503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7E4EA256-B4C5-E6F8-588A-091DC6B2ADB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984678" y="4986679"/>
            <a:ext cx="95965" cy="18850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8D407970-8FD0-C35A-3A3C-024B640CAD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028235" y="5503895"/>
            <a:ext cx="95965" cy="188503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F985E55E-F864-30B3-9B9E-1CF9059AB30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971817" y="3193794"/>
            <a:ext cx="95965" cy="188503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6B20D7C8-B683-72DC-D35C-221837B12D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757434" y="3586233"/>
            <a:ext cx="95965" cy="188503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0B7058A2-0ABA-6BF3-DBB9-8AF8CBBB334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805416" y="4107301"/>
            <a:ext cx="95965" cy="18850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D22B8FF1-2B1A-CF12-2342-3908FC34A7B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709451" y="4570279"/>
            <a:ext cx="95965" cy="188503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4026057B-0322-0D5B-219C-788352F45C2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747026" y="5008361"/>
            <a:ext cx="95965" cy="188503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9E5299F-836D-1AB5-2233-0420463CFFF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692425" y="5542828"/>
            <a:ext cx="95965" cy="18850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16295404-DF25-9C99-3201-78D23A3791B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673733" y="3016460"/>
            <a:ext cx="95965" cy="18850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E9E7B566-69C5-AC4C-8842-87490B92249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64759" y="3086376"/>
            <a:ext cx="95965" cy="188503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474268CC-8CA6-8C61-91EB-3764C3507097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648718" y="3844325"/>
            <a:ext cx="95965" cy="188503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274FCCBA-B5AA-67CD-FC95-48F2F4774E7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334692" y="5905776"/>
            <a:ext cx="95965" cy="188503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2F7F6835-86AF-D2A7-FAB0-F6F023DCFC41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324285" y="5264966"/>
            <a:ext cx="95965" cy="188503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CE0FB2B-4278-7E56-E64C-FF743F236D2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96985" y="4704627"/>
            <a:ext cx="95965" cy="188503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DEDB2151-7CC6-7880-1BD0-1D1668028F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01020" y="4140180"/>
            <a:ext cx="95965" cy="188503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&#10;$1$&#10;&#10;\end{document}" title="IguanaTex Bitmap Display">
            <a:extLst>
              <a:ext uri="{FF2B5EF4-FFF2-40B4-BE49-F238E27FC236}">
                <a16:creationId xmlns:a16="http://schemas.microsoft.com/office/drawing/2014/main" id="{A9C3BB72-1803-B6EB-3D52-17ABDCEFDA41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63794" y="3650994"/>
            <a:ext cx="95965" cy="1885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55B20F-799B-7FB1-ECAE-2697362A0A02}"/>
              </a:ext>
            </a:extLst>
          </p:cNvPr>
          <p:cNvSpPr txBox="1"/>
          <p:nvPr/>
        </p:nvSpPr>
        <p:spPr>
          <a:xfrm>
            <a:off x="2747185" y="3930910"/>
            <a:ext cx="3936153" cy="125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F6356D-0B38-FA66-4235-FD3789D45CA5}"/>
                  </a:ext>
                </a:extLst>
              </p:cNvPr>
              <p:cNvSpPr txBox="1"/>
              <p:nvPr/>
            </p:nvSpPr>
            <p:spPr>
              <a:xfrm>
                <a:off x="2801155" y="3989555"/>
                <a:ext cx="4633644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200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𝐌𝐚𝐱𝐟𝐥𝐨𝐰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in new graph</a:t>
                </a:r>
              </a:p>
              <a:p>
                <a:pPr/>
                <a:r>
                  <a:rPr lang="en-US" sz="2200" dirty="0">
                    <a:solidFill>
                      <a:schemeClr val="bg1"/>
                    </a:solidFill>
                  </a:rPr>
                  <a:t>			</a:t>
                </a:r>
              </a:p>
              <a:p>
                <a:pPr/>
                <a:r>
                  <a:rPr lang="en-US" sz="2200" b="1" dirty="0">
                    <a:solidFill>
                      <a:schemeClr val="bg1"/>
                    </a:solidFill>
                  </a:rPr>
                  <a:t>Maximum Matching </a:t>
                </a:r>
                <a:r>
                  <a:rPr lang="en-US" sz="2200" dirty="0">
                    <a:solidFill>
                      <a:schemeClr val="bg1"/>
                    </a:solidFill>
                  </a:rPr>
                  <a:t>in old graph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F6356D-0B38-FA66-4235-FD3789D45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55" y="3989555"/>
                <a:ext cx="4633644" cy="1107996"/>
              </a:xfrm>
              <a:prstGeom prst="rect">
                <a:avLst/>
              </a:prstGeom>
              <a:blipFill>
                <a:blip r:embed="rId25"/>
                <a:stretch>
                  <a:fillRect l="-1711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 descr="\documentclass{article}&#10;\usepackage{amsmath}&#10;\pagestyle{empty}&#10;\usepackage{xcolor}&#10;\begin{document}&#10;&#10;&#10;\textbf{\textcolor{white}{=}}&#10;&#10;\end{document}" title="IguanaTex Bitmap Display">
            <a:extLst>
              <a:ext uri="{FF2B5EF4-FFF2-40B4-BE49-F238E27FC236}">
                <a16:creationId xmlns:a16="http://schemas.microsoft.com/office/drawing/2014/main" id="{73F2AF53-B8C0-04A4-8AE7-DB21D328425A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425149" y="4456219"/>
            <a:ext cx="545799" cy="2089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A6F775-CB92-C14C-903F-D1D552C10974}"/>
              </a:ext>
            </a:extLst>
          </p:cNvPr>
          <p:cNvSpPr txBox="1"/>
          <p:nvPr/>
        </p:nvSpPr>
        <p:spPr>
          <a:xfrm>
            <a:off x="2851079" y="2441473"/>
            <a:ext cx="3780889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1CF60FA-5E7D-7FB1-4298-47ECA15B4C85}"/>
                  </a:ext>
                </a:extLst>
              </p:cNvPr>
              <p:cNvSpPr txBox="1"/>
              <p:nvPr/>
            </p:nvSpPr>
            <p:spPr>
              <a:xfrm>
                <a:off x="2864967" y="2385013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Running time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1CF60FA-5E7D-7FB1-4298-47ECA15B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967" y="2385013"/>
                <a:ext cx="4633644" cy="461665"/>
              </a:xfrm>
              <a:prstGeom prst="rect">
                <a:avLst/>
              </a:prstGeom>
              <a:blipFill>
                <a:blip r:embed="rId27"/>
                <a:stretch>
                  <a:fillRect l="-21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49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9EA835-2DFA-7A53-93FB-EED6DB93D58B}"/>
              </a:ext>
            </a:extLst>
          </p:cNvPr>
          <p:cNvSpPr/>
          <p:nvPr/>
        </p:nvSpPr>
        <p:spPr>
          <a:xfrm>
            <a:off x="534257" y="3932342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Flow of a Network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Function 				from edges to non-negative integers so that for each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it holds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10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9801" y="3519626"/>
            <a:ext cx="1238205" cy="275365"/>
          </a:xfrm>
          <a:prstGeom prst="rect">
            <a:avLst/>
          </a:prstGeom>
        </p:spPr>
      </p:pic>
      <p:sp>
        <p:nvSpPr>
          <p:cNvPr id="2" name="Oval 1029">
            <a:extLst>
              <a:ext uri="{FF2B5EF4-FFF2-40B4-BE49-F238E27FC236}">
                <a16:creationId xmlns:a16="http://schemas.microsoft.com/office/drawing/2014/main" id="{80C0ECD1-BB62-4984-B682-EF6E0C11A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4834" y="504625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22" name="Oval 1030">
            <a:extLst>
              <a:ext uri="{FF2B5EF4-FFF2-40B4-BE49-F238E27FC236}">
                <a16:creationId xmlns:a16="http://schemas.microsoft.com/office/drawing/2014/main" id="{EC26EB40-3E6A-B404-5523-75580F56A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396" y="4820829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7" name="Oval 1031 1">
            <a:extLst>
              <a:ext uri="{FF2B5EF4-FFF2-40B4-BE49-F238E27FC236}">
                <a16:creationId xmlns:a16="http://schemas.microsoft.com/office/drawing/2014/main" id="{AB573CC4-D964-4511-B365-8ECC9354B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8709" y="408740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28" name="Oval 1032">
            <a:extLst>
              <a:ext uri="{FF2B5EF4-FFF2-40B4-BE49-F238E27FC236}">
                <a16:creationId xmlns:a16="http://schemas.microsoft.com/office/drawing/2014/main" id="{A1B862DB-04AF-E4FF-5FEF-EA33A0444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2496" y="5739992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9" name="Oval 1033">
            <a:extLst>
              <a:ext uri="{FF2B5EF4-FFF2-40B4-BE49-F238E27FC236}">
                <a16:creationId xmlns:a16="http://schemas.microsoft.com/office/drawing/2014/main" id="{B234814E-7C40-D4BA-6CD1-A5F716878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7859" y="4617629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30" name="Oval 1034">
            <a:extLst>
              <a:ext uri="{FF2B5EF4-FFF2-40B4-BE49-F238E27FC236}">
                <a16:creationId xmlns:a16="http://schemas.microsoft.com/office/drawing/2014/main" id="{69067395-78D3-1789-41DA-2DE53B047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0184" y="5728879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31" name="Text Box 1035">
            <a:extLst>
              <a:ext uri="{FF2B5EF4-FFF2-40B4-BE49-F238E27FC236}">
                <a16:creationId xmlns:a16="http://schemas.microsoft.com/office/drawing/2014/main" id="{F82AE650-36AE-732C-5486-8FEA62675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021" y="47986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32" name="Text Box 1036">
            <a:extLst>
              <a:ext uri="{FF2B5EF4-FFF2-40B4-BE49-F238E27FC236}">
                <a16:creationId xmlns:a16="http://schemas.microsoft.com/office/drawing/2014/main" id="{6E350FC5-ADDF-E673-6D2C-241BF5F3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821" y="523199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33" name="Text Box 1037 1">
            <a:extLst>
              <a:ext uri="{FF2B5EF4-FFF2-40B4-BE49-F238E27FC236}">
                <a16:creationId xmlns:a16="http://schemas.microsoft.com/office/drawing/2014/main" id="{04167F38-CDD0-00D0-C980-51B2B940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96" y="452237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1" name="Text Box 1038 1">
            <a:extLst>
              <a:ext uri="{FF2B5EF4-FFF2-40B4-BE49-F238E27FC236}">
                <a16:creationId xmlns:a16="http://schemas.microsoft.com/office/drawing/2014/main" id="{7264BEAA-9260-7AB5-F50F-3553E66B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46" y="410327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03" name="Text Box 1039">
            <a:extLst>
              <a:ext uri="{FF2B5EF4-FFF2-40B4-BE49-F238E27FC236}">
                <a16:creationId xmlns:a16="http://schemas.microsoft.com/office/drawing/2014/main" id="{FE1DAB8F-B588-B878-F8EE-80913E2D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71" y="465255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04" name="Text Box 1040 1">
            <a:extLst>
              <a:ext uri="{FF2B5EF4-FFF2-40B4-BE49-F238E27FC236}">
                <a16:creationId xmlns:a16="http://schemas.microsoft.com/office/drawing/2014/main" id="{FFFDA394-F657-6747-A189-043312B6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046" y="43160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106" name="Text Box 1041">
            <a:extLst>
              <a:ext uri="{FF2B5EF4-FFF2-40B4-BE49-F238E27FC236}">
                <a16:creationId xmlns:a16="http://schemas.microsoft.com/office/drawing/2014/main" id="{606F9F42-B807-EFC1-26CC-3EDC058F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621" y="523199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7" name="Text Box 1042">
            <a:extLst>
              <a:ext uri="{FF2B5EF4-FFF2-40B4-BE49-F238E27FC236}">
                <a16:creationId xmlns:a16="http://schemas.microsoft.com/office/drawing/2014/main" id="{53373A33-EA0A-6024-131D-90A3FAF7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96" y="530660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8" name="Text Box 1043">
            <a:extLst>
              <a:ext uri="{FF2B5EF4-FFF2-40B4-BE49-F238E27FC236}">
                <a16:creationId xmlns:a16="http://schemas.microsoft.com/office/drawing/2014/main" id="{EBFC26F2-3877-B6E5-0046-46594D71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646" y="541614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9" name="Text Box 1044">
            <a:extLst>
              <a:ext uri="{FF2B5EF4-FFF2-40B4-BE49-F238E27FC236}">
                <a16:creationId xmlns:a16="http://schemas.microsoft.com/office/drawing/2014/main" id="{F98BD3ED-3856-206D-BAC1-DA681D2F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96" y="586381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110" name="AutoShape 1045 1">
            <a:extLst>
              <a:ext uri="{FF2B5EF4-FFF2-40B4-BE49-F238E27FC236}">
                <a16:creationId xmlns:a16="http://schemas.microsoft.com/office/drawing/2014/main" id="{7F2895AD-237E-395D-6E70-675112781765}"/>
              </a:ext>
            </a:extLst>
          </p:cNvPr>
          <p:cNvCxnSpPr>
            <a:cxnSpLocks noChangeShapeType="1"/>
            <a:stCxn id="22" idx="7"/>
            <a:endCxn id="27" idx="3"/>
          </p:cNvCxnSpPr>
          <p:nvPr/>
        </p:nvCxnSpPr>
        <p:spPr bwMode="auto">
          <a:xfrm flipV="1">
            <a:off x="1108134" y="4409667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AutoShape 1046">
            <a:extLst>
              <a:ext uri="{FF2B5EF4-FFF2-40B4-BE49-F238E27FC236}">
                <a16:creationId xmlns:a16="http://schemas.microsoft.com/office/drawing/2014/main" id="{F0C2E519-7648-A5DF-21FF-C2B466D85753}"/>
              </a:ext>
            </a:extLst>
          </p:cNvPr>
          <p:cNvCxnSpPr>
            <a:cxnSpLocks noChangeShapeType="1"/>
            <a:stCxn id="22" idx="5"/>
            <a:endCxn id="28" idx="1"/>
          </p:cNvCxnSpPr>
          <p:nvPr/>
        </p:nvCxnSpPr>
        <p:spPr bwMode="auto">
          <a:xfrm>
            <a:off x="1108134" y="5152617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AutoShape 1047 1">
            <a:extLst>
              <a:ext uri="{FF2B5EF4-FFF2-40B4-BE49-F238E27FC236}">
                <a16:creationId xmlns:a16="http://schemas.microsoft.com/office/drawing/2014/main" id="{C0A090AD-9E39-1093-6F66-9D555C67441A}"/>
              </a:ext>
            </a:extLst>
          </p:cNvPr>
          <p:cNvCxnSpPr>
            <a:cxnSpLocks noChangeShapeType="1"/>
            <a:stCxn id="27" idx="5"/>
            <a:endCxn id="2" idx="1"/>
          </p:cNvCxnSpPr>
          <p:nvPr/>
        </p:nvCxnSpPr>
        <p:spPr bwMode="auto">
          <a:xfrm>
            <a:off x="2211446" y="4409667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AutoShape 1048 1">
            <a:extLst>
              <a:ext uri="{FF2B5EF4-FFF2-40B4-BE49-F238E27FC236}">
                <a16:creationId xmlns:a16="http://schemas.microsoft.com/office/drawing/2014/main" id="{AA707FFB-E9E4-274B-1486-469013F761ED}"/>
              </a:ext>
            </a:extLst>
          </p:cNvPr>
          <p:cNvCxnSpPr>
            <a:cxnSpLocks noChangeShapeType="1"/>
            <a:stCxn id="27" idx="6"/>
            <a:endCxn id="29" idx="1"/>
          </p:cNvCxnSpPr>
          <p:nvPr/>
        </p:nvCxnSpPr>
        <p:spPr bwMode="auto">
          <a:xfrm>
            <a:off x="2273359" y="4269967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AutoShape 1049">
            <a:extLst>
              <a:ext uri="{FF2B5EF4-FFF2-40B4-BE49-F238E27FC236}">
                <a16:creationId xmlns:a16="http://schemas.microsoft.com/office/drawing/2014/main" id="{79980F0F-ED25-6237-8EF8-251CC493AE34}"/>
              </a:ext>
            </a:extLst>
          </p:cNvPr>
          <p:cNvCxnSpPr>
            <a:cxnSpLocks noChangeShapeType="1"/>
            <a:stCxn id="2" idx="7"/>
            <a:endCxn id="29" idx="2"/>
          </p:cNvCxnSpPr>
          <p:nvPr/>
        </p:nvCxnSpPr>
        <p:spPr bwMode="auto">
          <a:xfrm flipV="1">
            <a:off x="2957842" y="4800986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AutoShape 1050">
            <a:extLst>
              <a:ext uri="{FF2B5EF4-FFF2-40B4-BE49-F238E27FC236}">
                <a16:creationId xmlns:a16="http://schemas.microsoft.com/office/drawing/2014/main" id="{179F4C0B-A15A-C59D-33C1-CF8344DB9832}"/>
              </a:ext>
            </a:extLst>
          </p:cNvPr>
          <p:cNvCxnSpPr>
            <a:cxnSpLocks noChangeShapeType="1"/>
            <a:stCxn id="2" idx="5"/>
            <a:endCxn id="30" idx="1"/>
          </p:cNvCxnSpPr>
          <p:nvPr/>
        </p:nvCxnSpPr>
        <p:spPr bwMode="auto">
          <a:xfrm>
            <a:off x="2957842" y="5359263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AutoShape 1051">
            <a:extLst>
              <a:ext uri="{FF2B5EF4-FFF2-40B4-BE49-F238E27FC236}">
                <a16:creationId xmlns:a16="http://schemas.microsoft.com/office/drawing/2014/main" id="{9F66BD4E-3301-534D-F215-CBF8C42188A7}"/>
              </a:ext>
            </a:extLst>
          </p:cNvPr>
          <p:cNvCxnSpPr>
            <a:cxnSpLocks noChangeShapeType="1"/>
            <a:stCxn id="30" idx="0"/>
            <a:endCxn id="29" idx="3"/>
          </p:cNvCxnSpPr>
          <p:nvPr/>
        </p:nvCxnSpPr>
        <p:spPr bwMode="auto">
          <a:xfrm flipV="1">
            <a:off x="3723540" y="4930638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AutoShape 1052">
            <a:extLst>
              <a:ext uri="{FF2B5EF4-FFF2-40B4-BE49-F238E27FC236}">
                <a16:creationId xmlns:a16="http://schemas.microsoft.com/office/drawing/2014/main" id="{D4D3E748-4DA9-1E30-FE3D-841D90C22E39}"/>
              </a:ext>
            </a:extLst>
          </p:cNvPr>
          <p:cNvCxnSpPr>
            <a:cxnSpLocks noChangeShapeType="1"/>
            <a:stCxn id="28" idx="6"/>
            <a:endCxn id="30" idx="2"/>
          </p:cNvCxnSpPr>
          <p:nvPr/>
        </p:nvCxnSpPr>
        <p:spPr bwMode="auto">
          <a:xfrm flipV="1">
            <a:off x="2097146" y="5911442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AutoShape 1053">
            <a:extLst>
              <a:ext uri="{FF2B5EF4-FFF2-40B4-BE49-F238E27FC236}">
                <a16:creationId xmlns:a16="http://schemas.microsoft.com/office/drawing/2014/main" id="{667F3BB7-8CF7-D9D0-BA77-08FCC406CCBA}"/>
              </a:ext>
            </a:extLst>
          </p:cNvPr>
          <p:cNvCxnSpPr>
            <a:cxnSpLocks noChangeShapeType="1"/>
            <a:stCxn id="28" idx="7"/>
            <a:endCxn id="2" idx="3"/>
          </p:cNvCxnSpPr>
          <p:nvPr/>
        </p:nvCxnSpPr>
        <p:spPr bwMode="auto">
          <a:xfrm flipV="1">
            <a:off x="2035505" y="5359263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AutoShape 1054">
            <a:extLst>
              <a:ext uri="{FF2B5EF4-FFF2-40B4-BE49-F238E27FC236}">
                <a16:creationId xmlns:a16="http://schemas.microsoft.com/office/drawing/2014/main" id="{EAF31F89-20E1-D462-4B2E-9EEED3213E7D}"/>
              </a:ext>
            </a:extLst>
          </p:cNvPr>
          <p:cNvCxnSpPr>
            <a:cxnSpLocks noChangeShapeType="1"/>
            <a:stCxn id="22" idx="6"/>
            <a:endCxn id="2" idx="2"/>
          </p:cNvCxnSpPr>
          <p:nvPr/>
        </p:nvCxnSpPr>
        <p:spPr bwMode="auto">
          <a:xfrm>
            <a:off x="1179571" y="5003392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21" name="Picture 120" descr="\documentclass{article}&#10;\usepackage{amsmath}&#10;\pagestyle{empty}&#10;\usepackage{amsfonts}&#10;\begin{document}&#10;&#10;$f:E\to \mathbb{N}$&#10;&#10;&#10;\end{document}" title="IguanaTex Bitmap Display">
            <a:extLst>
              <a:ext uri="{FF2B5EF4-FFF2-40B4-BE49-F238E27FC236}">
                <a16:creationId xmlns:a16="http://schemas.microsoft.com/office/drawing/2014/main" id="{003ABF8E-3619-4C8D-89AD-26A440E287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27813" y="1247920"/>
            <a:ext cx="1347657" cy="276114"/>
          </a:xfrm>
          <a:prstGeom prst="rect">
            <a:avLst/>
          </a:prstGeom>
        </p:spPr>
      </p:pic>
      <p:pic>
        <p:nvPicPr>
          <p:cNvPr id="123" name="Picture 122" descr="\documentclass{article}&#10;\usepackage{amsmath}&#10;\pagestyle{empty}&#10;\usepackage{xcolor}&#10;\begin{document}&#10;&#10;\textbf{$0 \leq f(e) \leq c(e)$} \;\;\textcolor{red}{Capacity constraint}&#10;&#10;&#10;\end{document}" title="IguanaTex Bitmap Display">
            <a:extLst>
              <a:ext uri="{FF2B5EF4-FFF2-40B4-BE49-F238E27FC236}">
                <a16:creationId xmlns:a16="http://schemas.microsoft.com/office/drawing/2014/main" id="{9685C080-AD37-1EF5-AE0F-5C32897FF9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37350" y="2141385"/>
            <a:ext cx="4880457" cy="305371"/>
          </a:xfrm>
          <a:prstGeom prst="rect">
            <a:avLst/>
          </a:prstGeom>
        </p:spPr>
      </p:pic>
      <p:pic>
        <p:nvPicPr>
          <p:cNvPr id="133" name="Picture 132" descr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 title="IguanaTex Bitmap Display">
            <a:extLst>
              <a:ext uri="{FF2B5EF4-FFF2-40B4-BE49-F238E27FC236}">
                <a16:creationId xmlns:a16="http://schemas.microsoft.com/office/drawing/2014/main" id="{6E055B07-7F39-8B6D-A6B3-C7444F8C9B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89801" y="2624239"/>
            <a:ext cx="8310857" cy="373028"/>
          </a:xfrm>
          <a:prstGeom prst="rect">
            <a:avLst/>
          </a:prstGeom>
        </p:spPr>
      </p:pic>
      <p:pic>
        <p:nvPicPr>
          <p:cNvPr id="135" name="Picture 134" descr="\documentclass{article}&#10;\usepackage{amsmath}&#10;\pagestyle{empty}&#10;\usepackage{xcolor}&#10;\begin{document}&#10;&#10;for all $u \neq s,t$&#10;&#10;&#10;\end{document}" title="IguanaTex Bitmap Display">
            <a:extLst>
              <a:ext uri="{FF2B5EF4-FFF2-40B4-BE49-F238E27FC236}">
                <a16:creationId xmlns:a16="http://schemas.microsoft.com/office/drawing/2014/main" id="{13395084-DB31-156D-A24A-10CF230FC2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17936" y="3007577"/>
            <a:ext cx="1249416" cy="193080"/>
          </a:xfrm>
          <a:prstGeom prst="rect">
            <a:avLst/>
          </a:prstGeom>
        </p:spPr>
      </p:pic>
      <p:sp>
        <p:nvSpPr>
          <p:cNvPr id="136" name="Oval 1031 2">
            <a:extLst>
              <a:ext uri="{FF2B5EF4-FFF2-40B4-BE49-F238E27FC236}">
                <a16:creationId xmlns:a16="http://schemas.microsoft.com/office/drawing/2014/main" id="{B0ECB764-36EA-2CF1-3473-7F5CDDF585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7791" y="3988090"/>
            <a:ext cx="649286" cy="6492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200" b="1" i="1" dirty="0">
                <a:latin typeface="Times New Roman" charset="0"/>
              </a:rPr>
              <a:t>v</a:t>
            </a:r>
          </a:p>
        </p:txBody>
      </p:sp>
      <p:sp>
        <p:nvSpPr>
          <p:cNvPr id="138" name="Text Box 1038 2">
            <a:extLst>
              <a:ext uri="{FF2B5EF4-FFF2-40B4-BE49-F238E27FC236}">
                <a16:creationId xmlns:a16="http://schemas.microsoft.com/office/drawing/2014/main" id="{3FEE3262-DB7C-B448-C013-9030CDA0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700" y="410352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39" name="Text Box 1040 2">
            <a:extLst>
              <a:ext uri="{FF2B5EF4-FFF2-40B4-BE49-F238E27FC236}">
                <a16:creationId xmlns:a16="http://schemas.microsoft.com/office/drawing/2014/main" id="{7F3C69AB-C6A5-5BB4-23F1-D13D72C79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688" y="410302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143" name="Text Box 1037 2">
            <a:extLst>
              <a:ext uri="{FF2B5EF4-FFF2-40B4-BE49-F238E27FC236}">
                <a16:creationId xmlns:a16="http://schemas.microsoft.com/office/drawing/2014/main" id="{205BB2C2-DFE0-1CCD-2896-ADFCEFAB0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596" y="476210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pic>
        <p:nvPicPr>
          <p:cNvPr id="149" name="Picture 148" descr="\documentclass{article}&#10;\usepackage{amsmath}&#10;\pagestyle{empty}&#10;\usepackage{xcolor}&#10;\begin{document}&#10;&#10;$1+1=2$&#10;&#10;\end{document}" title="IguanaTex Bitmap Display">
            <a:extLst>
              <a:ext uri="{FF2B5EF4-FFF2-40B4-BE49-F238E27FC236}">
                <a16:creationId xmlns:a16="http://schemas.microsoft.com/office/drawing/2014/main" id="{4FB2E8D6-093B-37CB-74BA-892A8BC64EF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033483" y="5726858"/>
            <a:ext cx="1899179" cy="3617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EC4A0A9-CE9F-7518-1544-AB8A0169F965}"/>
                  </a:ext>
                </a:extLst>
              </p14:cNvPr>
              <p14:cNvContentPartPr/>
              <p14:nvPr/>
            </p14:nvContentPartPr>
            <p14:xfrm>
              <a:off x="5736839" y="4507058"/>
              <a:ext cx="2081880" cy="1150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EC4A0A9-CE9F-7518-1544-AB8A0169F9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9199" y="4489058"/>
                <a:ext cx="211752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D5472C8-998D-3238-E5E2-470DCF80EDE3}"/>
                  </a:ext>
                </a:extLst>
              </p14:cNvPr>
              <p14:cNvContentPartPr/>
              <p14:nvPr/>
            </p14:nvContentPartPr>
            <p14:xfrm>
              <a:off x="6133559" y="5029778"/>
              <a:ext cx="781920" cy="6105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D5472C8-998D-3238-E5E2-470DCF80ED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5919" y="5012138"/>
                <a:ext cx="817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A0B0CDA-C82F-0624-166A-2470AAEB7E2D}"/>
                  </a:ext>
                </a:extLst>
              </p14:cNvPr>
              <p14:cNvContentPartPr/>
              <p14:nvPr/>
            </p14:nvContentPartPr>
            <p14:xfrm>
              <a:off x="7011959" y="4599578"/>
              <a:ext cx="766800" cy="1102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A0B0CDA-C82F-0624-166A-2470AAEB7E2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4319" y="4581938"/>
                <a:ext cx="802440" cy="1138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\documentclass{article}&#10;\usepackage{amsmath}&#10;\pagestyle{empty}&#10;\usepackage{xcolor}&#10;\begin{document}&#10;&#10;\textcolor{red}{Conservation rule}: &#10;&#10;\end{document}" title="IguanaTex Bitmap Display">
            <a:extLst>
              <a:ext uri="{FF2B5EF4-FFF2-40B4-BE49-F238E27FC236}">
                <a16:creationId xmlns:a16="http://schemas.microsoft.com/office/drawing/2014/main" id="{B3A1DD60-F387-6903-E4A4-851FCD457B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498334" y="3566277"/>
            <a:ext cx="2438946" cy="2266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2C58D-AA72-B281-CD44-5892898DF65D}"/>
              </a:ext>
            </a:extLst>
          </p:cNvPr>
          <p:cNvSpPr txBox="1"/>
          <p:nvPr/>
        </p:nvSpPr>
        <p:spPr>
          <a:xfrm>
            <a:off x="425252" y="3427178"/>
            <a:ext cx="4566502" cy="12901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0778-AFE5-5BF8-5D45-9C8792F9DB79}"/>
                  </a:ext>
                </a:extLst>
              </p:cNvPr>
              <p:cNvSpPr txBox="1"/>
              <p:nvPr/>
            </p:nvSpPr>
            <p:spPr>
              <a:xfrm>
                <a:off x="11585" y="3466170"/>
                <a:ext cx="463364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   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Question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      is it a flow? Yes.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0778-AFE5-5BF8-5D45-9C8792F9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" y="3466170"/>
                <a:ext cx="4633644" cy="830997"/>
              </a:xfrm>
              <a:prstGeom prst="rect">
                <a:avLst/>
              </a:prstGeom>
              <a:blipFill>
                <a:blip r:embed="rId2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AutoShape 1048 2">
            <a:extLst>
              <a:ext uri="{FF2B5EF4-FFF2-40B4-BE49-F238E27FC236}">
                <a16:creationId xmlns:a16="http://schemas.microsoft.com/office/drawing/2014/main" id="{5C7C07CB-024A-1E6B-8EE6-3BD05BE710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6093" y="4349882"/>
            <a:ext cx="1766887" cy="3810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AutoShape 1045 2">
            <a:extLst>
              <a:ext uri="{FF2B5EF4-FFF2-40B4-BE49-F238E27FC236}">
                <a16:creationId xmlns:a16="http://schemas.microsoft.com/office/drawing/2014/main" id="{5C865C78-0539-E8F8-C604-0BFAA4B284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12834" y="4312734"/>
            <a:ext cx="1274957" cy="41840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1047 2">
            <a:extLst>
              <a:ext uri="{FF2B5EF4-FFF2-40B4-BE49-F238E27FC236}">
                <a16:creationId xmlns:a16="http://schemas.microsoft.com/office/drawing/2014/main" id="{6DC786B7-E025-3518-A82E-83DF8143E5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12434" y="4637378"/>
            <a:ext cx="618332" cy="858143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796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9EA835-2DFA-7A53-93FB-EED6DB93D58B}"/>
              </a:ext>
            </a:extLst>
          </p:cNvPr>
          <p:cNvSpPr/>
          <p:nvPr/>
        </p:nvSpPr>
        <p:spPr>
          <a:xfrm>
            <a:off x="523983" y="2894660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Value of a flow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value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total flow from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source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which is the same as the total flow into sink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1205" y="2312045"/>
            <a:ext cx="1238205" cy="275365"/>
          </a:xfrm>
          <a:prstGeom prst="rect">
            <a:avLst/>
          </a:prstGeom>
        </p:spPr>
      </p:pic>
      <p:sp>
        <p:nvSpPr>
          <p:cNvPr id="2" name="Oval 1029">
            <a:extLst>
              <a:ext uri="{FF2B5EF4-FFF2-40B4-BE49-F238E27FC236}">
                <a16:creationId xmlns:a16="http://schemas.microsoft.com/office/drawing/2014/main" id="{80C0ECD1-BB62-4984-B682-EF6E0C11A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4560" y="400857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22" name="Oval 1030 1">
            <a:extLst>
              <a:ext uri="{FF2B5EF4-FFF2-40B4-BE49-F238E27FC236}">
                <a16:creationId xmlns:a16="http://schemas.microsoft.com/office/drawing/2014/main" id="{EC26EB40-3E6A-B404-5523-75580F56A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22" y="3783147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7" name="Oval 1031 1">
            <a:extLst>
              <a:ext uri="{FF2B5EF4-FFF2-40B4-BE49-F238E27FC236}">
                <a16:creationId xmlns:a16="http://schemas.microsoft.com/office/drawing/2014/main" id="{AB573CC4-D964-4511-B365-8ECC9354B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8435" y="304972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28" name="Oval 1032 1">
            <a:extLst>
              <a:ext uri="{FF2B5EF4-FFF2-40B4-BE49-F238E27FC236}">
                <a16:creationId xmlns:a16="http://schemas.microsoft.com/office/drawing/2014/main" id="{A1B862DB-04AF-E4FF-5FEF-EA33A0444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2222" y="470231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9" name="Oval 1033">
            <a:extLst>
              <a:ext uri="{FF2B5EF4-FFF2-40B4-BE49-F238E27FC236}">
                <a16:creationId xmlns:a16="http://schemas.microsoft.com/office/drawing/2014/main" id="{B234814E-7C40-D4BA-6CD1-A5F716878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7585" y="3579947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30" name="Oval 1034">
            <a:extLst>
              <a:ext uri="{FF2B5EF4-FFF2-40B4-BE49-F238E27FC236}">
                <a16:creationId xmlns:a16="http://schemas.microsoft.com/office/drawing/2014/main" id="{69067395-78D3-1789-41DA-2DE53B047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9910" y="469119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31" name="Text Box 1035">
            <a:extLst>
              <a:ext uri="{FF2B5EF4-FFF2-40B4-BE49-F238E27FC236}">
                <a16:creationId xmlns:a16="http://schemas.microsoft.com/office/drawing/2014/main" id="{F82AE650-36AE-732C-5486-8FEA62675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747" y="376092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32" name="Text Box 1036">
            <a:extLst>
              <a:ext uri="{FF2B5EF4-FFF2-40B4-BE49-F238E27FC236}">
                <a16:creationId xmlns:a16="http://schemas.microsoft.com/office/drawing/2014/main" id="{6E350FC5-ADDF-E673-6D2C-241BF5F3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547" y="419431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33" name="Text Box 1037 1">
            <a:extLst>
              <a:ext uri="{FF2B5EF4-FFF2-40B4-BE49-F238E27FC236}">
                <a16:creationId xmlns:a16="http://schemas.microsoft.com/office/drawing/2014/main" id="{04167F38-CDD0-00D0-C980-51B2B940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122" y="3484697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1" name="Text Box 1038 1">
            <a:extLst>
              <a:ext uri="{FF2B5EF4-FFF2-40B4-BE49-F238E27FC236}">
                <a16:creationId xmlns:a16="http://schemas.microsoft.com/office/drawing/2014/main" id="{7264BEAA-9260-7AB5-F50F-3553E66B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372" y="3065597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03" name="Text Box 1039">
            <a:extLst>
              <a:ext uri="{FF2B5EF4-FFF2-40B4-BE49-F238E27FC236}">
                <a16:creationId xmlns:a16="http://schemas.microsoft.com/office/drawing/2014/main" id="{FE1DAB8F-B588-B878-F8EE-80913E2D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597" y="36148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04" name="Text Box 1040 1">
            <a:extLst>
              <a:ext uri="{FF2B5EF4-FFF2-40B4-BE49-F238E27FC236}">
                <a16:creationId xmlns:a16="http://schemas.microsoft.com/office/drawing/2014/main" id="{FFFDA394-F657-6747-A189-043312B6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772" y="327832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106" name="Text Box 1041">
            <a:extLst>
              <a:ext uri="{FF2B5EF4-FFF2-40B4-BE49-F238E27FC236}">
                <a16:creationId xmlns:a16="http://schemas.microsoft.com/office/drawing/2014/main" id="{606F9F42-B807-EFC1-26CC-3EDC058F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347" y="419431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7" name="Text Box 1042">
            <a:extLst>
              <a:ext uri="{FF2B5EF4-FFF2-40B4-BE49-F238E27FC236}">
                <a16:creationId xmlns:a16="http://schemas.microsoft.com/office/drawing/2014/main" id="{53373A33-EA0A-6024-131D-90A3FAF7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422" y="426892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8" name="Text Box 1043 1">
            <a:extLst>
              <a:ext uri="{FF2B5EF4-FFF2-40B4-BE49-F238E27FC236}">
                <a16:creationId xmlns:a16="http://schemas.microsoft.com/office/drawing/2014/main" id="{EBFC26F2-3877-B6E5-0046-46594D71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72" y="437846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9" name="Text Box 1044">
            <a:extLst>
              <a:ext uri="{FF2B5EF4-FFF2-40B4-BE49-F238E27FC236}">
                <a16:creationId xmlns:a16="http://schemas.microsoft.com/office/drawing/2014/main" id="{F98BD3ED-3856-206D-BAC1-DA681D2F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922" y="4826135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110" name="AutoShape 1045 1">
            <a:extLst>
              <a:ext uri="{FF2B5EF4-FFF2-40B4-BE49-F238E27FC236}">
                <a16:creationId xmlns:a16="http://schemas.microsoft.com/office/drawing/2014/main" id="{7F2895AD-237E-395D-6E70-675112781765}"/>
              </a:ext>
            </a:extLst>
          </p:cNvPr>
          <p:cNvCxnSpPr>
            <a:cxnSpLocks noChangeShapeType="1"/>
            <a:stCxn id="22" idx="7"/>
            <a:endCxn id="27" idx="3"/>
          </p:cNvCxnSpPr>
          <p:nvPr/>
        </p:nvCxnSpPr>
        <p:spPr bwMode="auto">
          <a:xfrm flipV="1">
            <a:off x="1097860" y="3371985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AutoShape 1046 1">
            <a:extLst>
              <a:ext uri="{FF2B5EF4-FFF2-40B4-BE49-F238E27FC236}">
                <a16:creationId xmlns:a16="http://schemas.microsoft.com/office/drawing/2014/main" id="{F0C2E519-7648-A5DF-21FF-C2B466D85753}"/>
              </a:ext>
            </a:extLst>
          </p:cNvPr>
          <p:cNvCxnSpPr>
            <a:cxnSpLocks noChangeShapeType="1"/>
            <a:stCxn id="22" idx="5"/>
            <a:endCxn id="28" idx="1"/>
          </p:cNvCxnSpPr>
          <p:nvPr/>
        </p:nvCxnSpPr>
        <p:spPr bwMode="auto">
          <a:xfrm>
            <a:off x="1097860" y="4114935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AutoShape 1047 1">
            <a:extLst>
              <a:ext uri="{FF2B5EF4-FFF2-40B4-BE49-F238E27FC236}">
                <a16:creationId xmlns:a16="http://schemas.microsoft.com/office/drawing/2014/main" id="{C0A090AD-9E39-1093-6F66-9D555C67441A}"/>
              </a:ext>
            </a:extLst>
          </p:cNvPr>
          <p:cNvCxnSpPr>
            <a:cxnSpLocks noChangeShapeType="1"/>
            <a:stCxn id="27" idx="5"/>
            <a:endCxn id="2" idx="1"/>
          </p:cNvCxnSpPr>
          <p:nvPr/>
        </p:nvCxnSpPr>
        <p:spPr bwMode="auto">
          <a:xfrm>
            <a:off x="2201172" y="3371985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AutoShape 1048 1">
            <a:extLst>
              <a:ext uri="{FF2B5EF4-FFF2-40B4-BE49-F238E27FC236}">
                <a16:creationId xmlns:a16="http://schemas.microsoft.com/office/drawing/2014/main" id="{AA707FFB-E9E4-274B-1486-469013F761ED}"/>
              </a:ext>
            </a:extLst>
          </p:cNvPr>
          <p:cNvCxnSpPr>
            <a:cxnSpLocks noChangeShapeType="1"/>
            <a:stCxn id="27" idx="6"/>
            <a:endCxn id="29" idx="1"/>
          </p:cNvCxnSpPr>
          <p:nvPr/>
        </p:nvCxnSpPr>
        <p:spPr bwMode="auto">
          <a:xfrm>
            <a:off x="2263085" y="3232285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AutoShape 1049">
            <a:extLst>
              <a:ext uri="{FF2B5EF4-FFF2-40B4-BE49-F238E27FC236}">
                <a16:creationId xmlns:a16="http://schemas.microsoft.com/office/drawing/2014/main" id="{79980F0F-ED25-6237-8EF8-251CC493AE34}"/>
              </a:ext>
            </a:extLst>
          </p:cNvPr>
          <p:cNvCxnSpPr>
            <a:cxnSpLocks noChangeShapeType="1"/>
            <a:stCxn id="2" idx="7"/>
            <a:endCxn id="29" idx="2"/>
          </p:cNvCxnSpPr>
          <p:nvPr/>
        </p:nvCxnSpPr>
        <p:spPr bwMode="auto">
          <a:xfrm flipV="1">
            <a:off x="2947568" y="3763304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AutoShape 1050">
            <a:extLst>
              <a:ext uri="{FF2B5EF4-FFF2-40B4-BE49-F238E27FC236}">
                <a16:creationId xmlns:a16="http://schemas.microsoft.com/office/drawing/2014/main" id="{179F4C0B-A15A-C59D-33C1-CF8344DB9832}"/>
              </a:ext>
            </a:extLst>
          </p:cNvPr>
          <p:cNvCxnSpPr>
            <a:cxnSpLocks noChangeShapeType="1"/>
            <a:stCxn id="2" idx="5"/>
            <a:endCxn id="30" idx="1"/>
          </p:cNvCxnSpPr>
          <p:nvPr/>
        </p:nvCxnSpPr>
        <p:spPr bwMode="auto">
          <a:xfrm>
            <a:off x="2947568" y="4321581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AutoShape 1051">
            <a:extLst>
              <a:ext uri="{FF2B5EF4-FFF2-40B4-BE49-F238E27FC236}">
                <a16:creationId xmlns:a16="http://schemas.microsoft.com/office/drawing/2014/main" id="{9F66BD4E-3301-534D-F215-CBF8C42188A7}"/>
              </a:ext>
            </a:extLst>
          </p:cNvPr>
          <p:cNvCxnSpPr>
            <a:cxnSpLocks noChangeShapeType="1"/>
            <a:stCxn id="30" idx="0"/>
            <a:endCxn id="29" idx="3"/>
          </p:cNvCxnSpPr>
          <p:nvPr/>
        </p:nvCxnSpPr>
        <p:spPr bwMode="auto">
          <a:xfrm flipV="1">
            <a:off x="3713266" y="3892956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AutoShape 1052">
            <a:extLst>
              <a:ext uri="{FF2B5EF4-FFF2-40B4-BE49-F238E27FC236}">
                <a16:creationId xmlns:a16="http://schemas.microsoft.com/office/drawing/2014/main" id="{D4D3E748-4DA9-1E30-FE3D-841D90C22E39}"/>
              </a:ext>
            </a:extLst>
          </p:cNvPr>
          <p:cNvCxnSpPr>
            <a:cxnSpLocks noChangeShapeType="1"/>
            <a:stCxn id="28" idx="6"/>
            <a:endCxn id="30" idx="2"/>
          </p:cNvCxnSpPr>
          <p:nvPr/>
        </p:nvCxnSpPr>
        <p:spPr bwMode="auto">
          <a:xfrm flipV="1">
            <a:off x="2086872" y="4873760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AutoShape 1053">
            <a:extLst>
              <a:ext uri="{FF2B5EF4-FFF2-40B4-BE49-F238E27FC236}">
                <a16:creationId xmlns:a16="http://schemas.microsoft.com/office/drawing/2014/main" id="{667F3BB7-8CF7-D9D0-BA77-08FCC406CCBA}"/>
              </a:ext>
            </a:extLst>
          </p:cNvPr>
          <p:cNvCxnSpPr>
            <a:cxnSpLocks noChangeShapeType="1"/>
            <a:stCxn id="28" idx="7"/>
            <a:endCxn id="2" idx="3"/>
          </p:cNvCxnSpPr>
          <p:nvPr/>
        </p:nvCxnSpPr>
        <p:spPr bwMode="auto">
          <a:xfrm flipV="1">
            <a:off x="2025231" y="4321581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AutoShape 1054 1">
            <a:extLst>
              <a:ext uri="{FF2B5EF4-FFF2-40B4-BE49-F238E27FC236}">
                <a16:creationId xmlns:a16="http://schemas.microsoft.com/office/drawing/2014/main" id="{EAF31F89-20E1-D462-4B2E-9EEED3213E7D}"/>
              </a:ext>
            </a:extLst>
          </p:cNvPr>
          <p:cNvCxnSpPr>
            <a:cxnSpLocks noChangeShapeType="1"/>
            <a:stCxn id="22" idx="6"/>
            <a:endCxn id="2" idx="2"/>
          </p:cNvCxnSpPr>
          <p:nvPr/>
        </p:nvCxnSpPr>
        <p:spPr bwMode="auto">
          <a:xfrm>
            <a:off x="1169297" y="3965710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1032 2 1 1">
            <a:extLst>
              <a:ext uri="{FF2B5EF4-FFF2-40B4-BE49-F238E27FC236}">
                <a16:creationId xmlns:a16="http://schemas.microsoft.com/office/drawing/2014/main" id="{FDBBAB5E-8C89-7BD9-D60C-E9736C0A4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8666" y="3303876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v</a:t>
            </a:r>
          </a:p>
        </p:txBody>
      </p:sp>
      <p:cxnSp>
        <p:nvCxnSpPr>
          <p:cNvPr id="12" name="AutoShape 1046 2">
            <a:extLst>
              <a:ext uri="{FF2B5EF4-FFF2-40B4-BE49-F238E27FC236}">
                <a16:creationId xmlns:a16="http://schemas.microsoft.com/office/drawing/2014/main" id="{618832CD-2489-A5A1-AB7B-6EA3A651B26B}"/>
              </a:ext>
            </a:extLst>
          </p:cNvPr>
          <p:cNvCxnSpPr>
            <a:cxnSpLocks noChangeShapeType="1"/>
            <a:endCxn id="10" idx="2"/>
          </p:cNvCxnSpPr>
          <p:nvPr/>
        </p:nvCxnSpPr>
        <p:spPr bwMode="auto">
          <a:xfrm>
            <a:off x="6272838" y="3629825"/>
            <a:ext cx="1175828" cy="81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 Box 1043 2 1">
            <a:extLst>
              <a:ext uri="{FF2B5EF4-FFF2-40B4-BE49-F238E27FC236}">
                <a16:creationId xmlns:a16="http://schemas.microsoft.com/office/drawing/2014/main" id="{3896F646-7D21-855A-9E6B-49FDB9C9F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68" y="3163717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2400" dirty="0">
                <a:latin typeface="Times New Roman" charset="0"/>
              </a:rPr>
              <a:t>6</a:t>
            </a:r>
          </a:p>
        </p:txBody>
      </p:sp>
      <p:sp>
        <p:nvSpPr>
          <p:cNvPr id="26" name="Oval 1032 2 2">
            <a:extLst>
              <a:ext uri="{FF2B5EF4-FFF2-40B4-BE49-F238E27FC236}">
                <a16:creationId xmlns:a16="http://schemas.microsoft.com/office/drawing/2014/main" id="{75BB6F32-878E-5E77-5ACD-8EE842F79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4554" y="3291241"/>
            <a:ext cx="668284" cy="66828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s</a:t>
            </a:r>
          </a:p>
        </p:txBody>
      </p:sp>
      <p:cxnSp>
        <p:nvCxnSpPr>
          <p:cNvPr id="5" name="AutoShape 1054 2">
            <a:extLst>
              <a:ext uri="{FF2B5EF4-FFF2-40B4-BE49-F238E27FC236}">
                <a16:creationId xmlns:a16="http://schemas.microsoft.com/office/drawing/2014/main" id="{57D8972F-92B0-3452-8719-8E1525303D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69489" y="3853053"/>
            <a:ext cx="1076088" cy="799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032 2 1 2">
            <a:extLst>
              <a:ext uri="{FF2B5EF4-FFF2-40B4-BE49-F238E27FC236}">
                <a16:creationId xmlns:a16="http://schemas.microsoft.com/office/drawing/2014/main" id="{47E72670-84F8-8D56-75C3-5DA055815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8030" y="4430053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w</a:t>
            </a:r>
          </a:p>
        </p:txBody>
      </p:sp>
      <p:sp>
        <p:nvSpPr>
          <p:cNvPr id="15" name="Oval 1032 2 1 3">
            <a:extLst>
              <a:ext uri="{FF2B5EF4-FFF2-40B4-BE49-F238E27FC236}">
                <a16:creationId xmlns:a16="http://schemas.microsoft.com/office/drawing/2014/main" id="{DADAAB00-4BD4-A6C0-63CF-79FE5C585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5347" y="4576127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u</a:t>
            </a:r>
          </a:p>
        </p:txBody>
      </p:sp>
      <p:cxnSp>
        <p:nvCxnSpPr>
          <p:cNvPr id="17" name="AutoShape 1054 3">
            <a:extLst>
              <a:ext uri="{FF2B5EF4-FFF2-40B4-BE49-F238E27FC236}">
                <a16:creationId xmlns:a16="http://schemas.microsoft.com/office/drawing/2014/main" id="{3818AE09-80F5-D427-D9AC-CED85AD8700F}"/>
              </a:ext>
            </a:extLst>
          </p:cNvPr>
          <p:cNvCxnSpPr>
            <a:cxnSpLocks noChangeShapeType="1"/>
            <a:stCxn id="26" idx="4"/>
            <a:endCxn id="15" idx="0"/>
          </p:cNvCxnSpPr>
          <p:nvPr/>
        </p:nvCxnSpPr>
        <p:spPr bwMode="auto">
          <a:xfrm>
            <a:off x="5938696" y="3959523"/>
            <a:ext cx="230793" cy="6166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 Box 1043 2 2">
            <a:extLst>
              <a:ext uri="{FF2B5EF4-FFF2-40B4-BE49-F238E27FC236}">
                <a16:creationId xmlns:a16="http://schemas.microsoft.com/office/drawing/2014/main" id="{535C4FB9-27DD-B7CB-3224-B46ECD6BB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960" y="3753120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2400" dirty="0">
                <a:latin typeface="Times New Roman" charset="0"/>
              </a:rPr>
              <a:t>3</a:t>
            </a:r>
          </a:p>
        </p:txBody>
      </p:sp>
      <p:sp>
        <p:nvSpPr>
          <p:cNvPr id="34" name="Text Box 1043 2 3">
            <a:extLst>
              <a:ext uri="{FF2B5EF4-FFF2-40B4-BE49-F238E27FC236}">
                <a16:creationId xmlns:a16="http://schemas.microsoft.com/office/drawing/2014/main" id="{C0C96AD2-F64B-9C4C-F7BE-7EB003353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732" y="4034867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2400" dirty="0">
                <a:latin typeface="Times New Roman" charset="0"/>
              </a:rPr>
              <a:t>5</a:t>
            </a:r>
          </a:p>
        </p:txBody>
      </p:sp>
      <p:pic>
        <p:nvPicPr>
          <p:cNvPr id="39" name="Picture 38" descr="\documentclass{article}&#10;\usepackage{amsmath}&#10;\pagestyle{empty}&#10;\usepackage{xcolor}&#10;\begin{document}&#10;&#10;\textcolor{black}{\textcolor{red}{Total Flow} $|f|=3+3+2=\textcolor{red}{8}$}  &#10;&#10;\end{document}" title="IguanaTex Bitmap Display">
            <a:extLst>
              <a:ext uri="{FF2B5EF4-FFF2-40B4-BE49-F238E27FC236}">
                <a16:creationId xmlns:a16="http://schemas.microsoft.com/office/drawing/2014/main" id="{A3338761-699B-EBC5-341E-15C91125C1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86661" y="2298453"/>
            <a:ext cx="4132349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9EA835-2DFA-7A53-93FB-EED6DB93D58B}"/>
              </a:ext>
            </a:extLst>
          </p:cNvPr>
          <p:cNvSpPr/>
          <p:nvPr/>
        </p:nvSpPr>
        <p:spPr>
          <a:xfrm>
            <a:off x="523983" y="2894660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Value of a flow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value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total flow from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source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which is the same as the total flow into sink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212" t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1205" y="2312045"/>
            <a:ext cx="1238205" cy="275365"/>
          </a:xfrm>
          <a:prstGeom prst="rect">
            <a:avLst/>
          </a:prstGeom>
        </p:spPr>
      </p:pic>
      <p:sp>
        <p:nvSpPr>
          <p:cNvPr id="2" name="Oval 1029">
            <a:extLst>
              <a:ext uri="{FF2B5EF4-FFF2-40B4-BE49-F238E27FC236}">
                <a16:creationId xmlns:a16="http://schemas.microsoft.com/office/drawing/2014/main" id="{80C0ECD1-BB62-4984-B682-EF6E0C11A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4560" y="400857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22" name="Oval 1030 1">
            <a:extLst>
              <a:ext uri="{FF2B5EF4-FFF2-40B4-BE49-F238E27FC236}">
                <a16:creationId xmlns:a16="http://schemas.microsoft.com/office/drawing/2014/main" id="{EC26EB40-3E6A-B404-5523-75580F56A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22" y="3783147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27" name="Oval 1031 1">
            <a:extLst>
              <a:ext uri="{FF2B5EF4-FFF2-40B4-BE49-F238E27FC236}">
                <a16:creationId xmlns:a16="http://schemas.microsoft.com/office/drawing/2014/main" id="{AB573CC4-D964-4511-B365-8ECC9354B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8435" y="304972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28" name="Oval 1032 1">
            <a:extLst>
              <a:ext uri="{FF2B5EF4-FFF2-40B4-BE49-F238E27FC236}">
                <a16:creationId xmlns:a16="http://schemas.microsoft.com/office/drawing/2014/main" id="{A1B862DB-04AF-E4FF-5FEF-EA33A0444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2222" y="470231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9" name="Oval 1033">
            <a:extLst>
              <a:ext uri="{FF2B5EF4-FFF2-40B4-BE49-F238E27FC236}">
                <a16:creationId xmlns:a16="http://schemas.microsoft.com/office/drawing/2014/main" id="{B234814E-7C40-D4BA-6CD1-A5F716878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7585" y="3579947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30" name="Oval 1034">
            <a:extLst>
              <a:ext uri="{FF2B5EF4-FFF2-40B4-BE49-F238E27FC236}">
                <a16:creationId xmlns:a16="http://schemas.microsoft.com/office/drawing/2014/main" id="{69067395-78D3-1789-41DA-2DE53B0477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9910" y="469119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31" name="Text Box 1035">
            <a:extLst>
              <a:ext uri="{FF2B5EF4-FFF2-40B4-BE49-F238E27FC236}">
                <a16:creationId xmlns:a16="http://schemas.microsoft.com/office/drawing/2014/main" id="{F82AE650-36AE-732C-5486-8FEA62675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747" y="376092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32" name="Text Box 1036">
            <a:extLst>
              <a:ext uri="{FF2B5EF4-FFF2-40B4-BE49-F238E27FC236}">
                <a16:creationId xmlns:a16="http://schemas.microsoft.com/office/drawing/2014/main" id="{6E350FC5-ADDF-E673-6D2C-241BF5F3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547" y="419431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33" name="Text Box 1037 1">
            <a:extLst>
              <a:ext uri="{FF2B5EF4-FFF2-40B4-BE49-F238E27FC236}">
                <a16:creationId xmlns:a16="http://schemas.microsoft.com/office/drawing/2014/main" id="{04167F38-CDD0-00D0-C980-51B2B940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122" y="3484697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1" name="Text Box 1038 1">
            <a:extLst>
              <a:ext uri="{FF2B5EF4-FFF2-40B4-BE49-F238E27FC236}">
                <a16:creationId xmlns:a16="http://schemas.microsoft.com/office/drawing/2014/main" id="{7264BEAA-9260-7AB5-F50F-3553E66B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372" y="3065597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103" name="Text Box 1039">
            <a:extLst>
              <a:ext uri="{FF2B5EF4-FFF2-40B4-BE49-F238E27FC236}">
                <a16:creationId xmlns:a16="http://schemas.microsoft.com/office/drawing/2014/main" id="{FE1DAB8F-B588-B878-F8EE-80913E2D3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597" y="361487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104" name="Text Box 1040 1">
            <a:extLst>
              <a:ext uri="{FF2B5EF4-FFF2-40B4-BE49-F238E27FC236}">
                <a16:creationId xmlns:a16="http://schemas.microsoft.com/office/drawing/2014/main" id="{FFFDA394-F657-6747-A189-043312B6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772" y="327832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106" name="Text Box 1041">
            <a:extLst>
              <a:ext uri="{FF2B5EF4-FFF2-40B4-BE49-F238E27FC236}">
                <a16:creationId xmlns:a16="http://schemas.microsoft.com/office/drawing/2014/main" id="{606F9F42-B807-EFC1-26CC-3EDC058F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347" y="419431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7" name="Text Box 1042">
            <a:extLst>
              <a:ext uri="{FF2B5EF4-FFF2-40B4-BE49-F238E27FC236}">
                <a16:creationId xmlns:a16="http://schemas.microsoft.com/office/drawing/2014/main" id="{53373A33-EA0A-6024-131D-90A3FAF7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422" y="426892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08" name="Text Box 1043 1">
            <a:extLst>
              <a:ext uri="{FF2B5EF4-FFF2-40B4-BE49-F238E27FC236}">
                <a16:creationId xmlns:a16="http://schemas.microsoft.com/office/drawing/2014/main" id="{EBFC26F2-3877-B6E5-0046-46594D71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72" y="4378460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109" name="Text Box 1044">
            <a:extLst>
              <a:ext uri="{FF2B5EF4-FFF2-40B4-BE49-F238E27FC236}">
                <a16:creationId xmlns:a16="http://schemas.microsoft.com/office/drawing/2014/main" id="{F98BD3ED-3856-206D-BAC1-DA681D2F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922" y="4826135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110" name="AutoShape 1045 1">
            <a:extLst>
              <a:ext uri="{FF2B5EF4-FFF2-40B4-BE49-F238E27FC236}">
                <a16:creationId xmlns:a16="http://schemas.microsoft.com/office/drawing/2014/main" id="{7F2895AD-237E-395D-6E70-675112781765}"/>
              </a:ext>
            </a:extLst>
          </p:cNvPr>
          <p:cNvCxnSpPr>
            <a:cxnSpLocks noChangeShapeType="1"/>
            <a:stCxn id="22" idx="7"/>
            <a:endCxn id="27" idx="3"/>
          </p:cNvCxnSpPr>
          <p:nvPr/>
        </p:nvCxnSpPr>
        <p:spPr bwMode="auto">
          <a:xfrm flipV="1">
            <a:off x="1097860" y="3371985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AutoShape 1046 1">
            <a:extLst>
              <a:ext uri="{FF2B5EF4-FFF2-40B4-BE49-F238E27FC236}">
                <a16:creationId xmlns:a16="http://schemas.microsoft.com/office/drawing/2014/main" id="{F0C2E519-7648-A5DF-21FF-C2B466D85753}"/>
              </a:ext>
            </a:extLst>
          </p:cNvPr>
          <p:cNvCxnSpPr>
            <a:cxnSpLocks noChangeShapeType="1"/>
            <a:stCxn id="22" idx="5"/>
            <a:endCxn id="28" idx="1"/>
          </p:cNvCxnSpPr>
          <p:nvPr/>
        </p:nvCxnSpPr>
        <p:spPr bwMode="auto">
          <a:xfrm>
            <a:off x="1097860" y="4114935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AutoShape 1047 1">
            <a:extLst>
              <a:ext uri="{FF2B5EF4-FFF2-40B4-BE49-F238E27FC236}">
                <a16:creationId xmlns:a16="http://schemas.microsoft.com/office/drawing/2014/main" id="{C0A090AD-9E39-1093-6F66-9D555C67441A}"/>
              </a:ext>
            </a:extLst>
          </p:cNvPr>
          <p:cNvCxnSpPr>
            <a:cxnSpLocks noChangeShapeType="1"/>
            <a:stCxn id="27" idx="5"/>
            <a:endCxn id="2" idx="1"/>
          </p:cNvCxnSpPr>
          <p:nvPr/>
        </p:nvCxnSpPr>
        <p:spPr bwMode="auto">
          <a:xfrm>
            <a:off x="2201172" y="3371985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AutoShape 1048 1">
            <a:extLst>
              <a:ext uri="{FF2B5EF4-FFF2-40B4-BE49-F238E27FC236}">
                <a16:creationId xmlns:a16="http://schemas.microsoft.com/office/drawing/2014/main" id="{AA707FFB-E9E4-274B-1486-469013F761ED}"/>
              </a:ext>
            </a:extLst>
          </p:cNvPr>
          <p:cNvCxnSpPr>
            <a:cxnSpLocks noChangeShapeType="1"/>
            <a:stCxn id="27" idx="6"/>
            <a:endCxn id="29" idx="1"/>
          </p:cNvCxnSpPr>
          <p:nvPr/>
        </p:nvCxnSpPr>
        <p:spPr bwMode="auto">
          <a:xfrm>
            <a:off x="2263085" y="3232285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AutoShape 1049">
            <a:extLst>
              <a:ext uri="{FF2B5EF4-FFF2-40B4-BE49-F238E27FC236}">
                <a16:creationId xmlns:a16="http://schemas.microsoft.com/office/drawing/2014/main" id="{79980F0F-ED25-6237-8EF8-251CC493AE34}"/>
              </a:ext>
            </a:extLst>
          </p:cNvPr>
          <p:cNvCxnSpPr>
            <a:cxnSpLocks noChangeShapeType="1"/>
            <a:stCxn id="2" idx="7"/>
            <a:endCxn id="29" idx="2"/>
          </p:cNvCxnSpPr>
          <p:nvPr/>
        </p:nvCxnSpPr>
        <p:spPr bwMode="auto">
          <a:xfrm flipV="1">
            <a:off x="2947568" y="3763304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AutoShape 1050">
            <a:extLst>
              <a:ext uri="{FF2B5EF4-FFF2-40B4-BE49-F238E27FC236}">
                <a16:creationId xmlns:a16="http://schemas.microsoft.com/office/drawing/2014/main" id="{179F4C0B-A15A-C59D-33C1-CF8344DB9832}"/>
              </a:ext>
            </a:extLst>
          </p:cNvPr>
          <p:cNvCxnSpPr>
            <a:cxnSpLocks noChangeShapeType="1"/>
            <a:stCxn id="2" idx="5"/>
            <a:endCxn id="30" idx="1"/>
          </p:cNvCxnSpPr>
          <p:nvPr/>
        </p:nvCxnSpPr>
        <p:spPr bwMode="auto">
          <a:xfrm>
            <a:off x="2947568" y="4321581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AutoShape 1051">
            <a:extLst>
              <a:ext uri="{FF2B5EF4-FFF2-40B4-BE49-F238E27FC236}">
                <a16:creationId xmlns:a16="http://schemas.microsoft.com/office/drawing/2014/main" id="{9F66BD4E-3301-534D-F215-CBF8C42188A7}"/>
              </a:ext>
            </a:extLst>
          </p:cNvPr>
          <p:cNvCxnSpPr>
            <a:cxnSpLocks noChangeShapeType="1"/>
            <a:stCxn id="30" idx="0"/>
            <a:endCxn id="29" idx="3"/>
          </p:cNvCxnSpPr>
          <p:nvPr/>
        </p:nvCxnSpPr>
        <p:spPr bwMode="auto">
          <a:xfrm flipV="1">
            <a:off x="3713266" y="3892956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AutoShape 1052">
            <a:extLst>
              <a:ext uri="{FF2B5EF4-FFF2-40B4-BE49-F238E27FC236}">
                <a16:creationId xmlns:a16="http://schemas.microsoft.com/office/drawing/2014/main" id="{D4D3E748-4DA9-1E30-FE3D-841D90C22E39}"/>
              </a:ext>
            </a:extLst>
          </p:cNvPr>
          <p:cNvCxnSpPr>
            <a:cxnSpLocks noChangeShapeType="1"/>
            <a:stCxn id="28" idx="6"/>
            <a:endCxn id="30" idx="2"/>
          </p:cNvCxnSpPr>
          <p:nvPr/>
        </p:nvCxnSpPr>
        <p:spPr bwMode="auto">
          <a:xfrm flipV="1">
            <a:off x="2086872" y="4873760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AutoShape 1053">
            <a:extLst>
              <a:ext uri="{FF2B5EF4-FFF2-40B4-BE49-F238E27FC236}">
                <a16:creationId xmlns:a16="http://schemas.microsoft.com/office/drawing/2014/main" id="{667F3BB7-8CF7-D9D0-BA77-08FCC406CCBA}"/>
              </a:ext>
            </a:extLst>
          </p:cNvPr>
          <p:cNvCxnSpPr>
            <a:cxnSpLocks noChangeShapeType="1"/>
            <a:stCxn id="28" idx="7"/>
            <a:endCxn id="2" idx="3"/>
          </p:cNvCxnSpPr>
          <p:nvPr/>
        </p:nvCxnSpPr>
        <p:spPr bwMode="auto">
          <a:xfrm flipV="1">
            <a:off x="2025231" y="4321581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AutoShape 1054 1">
            <a:extLst>
              <a:ext uri="{FF2B5EF4-FFF2-40B4-BE49-F238E27FC236}">
                <a16:creationId xmlns:a16="http://schemas.microsoft.com/office/drawing/2014/main" id="{EAF31F89-20E1-D462-4B2E-9EEED3213E7D}"/>
              </a:ext>
            </a:extLst>
          </p:cNvPr>
          <p:cNvCxnSpPr>
            <a:cxnSpLocks noChangeShapeType="1"/>
            <a:stCxn id="22" idx="6"/>
            <a:endCxn id="2" idx="2"/>
          </p:cNvCxnSpPr>
          <p:nvPr/>
        </p:nvCxnSpPr>
        <p:spPr bwMode="auto">
          <a:xfrm>
            <a:off x="1169297" y="3965710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Picture 43" descr="\documentclass{article}&#10;\usepackage{amsmath}&#10;\pagestyle{empty}&#10;\usepackage{xcolor}&#10;\begin{document}&#10;&#10;\textcolor{black}{\textcolor{red}{Total Flow} $|f|=4+3+1=\textcolor{red}{8}$}  &#10;&#10;\end{document}" title="IguanaTex Bitmap Display">
            <a:extLst>
              <a:ext uri="{FF2B5EF4-FFF2-40B4-BE49-F238E27FC236}">
                <a16:creationId xmlns:a16="http://schemas.microsoft.com/office/drawing/2014/main" id="{DD221085-F770-3463-EBD3-3BFF70FFDA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72594" y="2307545"/>
            <a:ext cx="4132349" cy="312830"/>
          </a:xfrm>
          <a:prstGeom prst="rect">
            <a:avLst/>
          </a:prstGeom>
        </p:spPr>
      </p:pic>
      <p:sp>
        <p:nvSpPr>
          <p:cNvPr id="10" name="Oval 1032 2 1 1">
            <a:extLst>
              <a:ext uri="{FF2B5EF4-FFF2-40B4-BE49-F238E27FC236}">
                <a16:creationId xmlns:a16="http://schemas.microsoft.com/office/drawing/2014/main" id="{FDBBAB5E-8C89-7BD9-D60C-E9736C0A4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8666" y="3303876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v</a:t>
            </a:r>
          </a:p>
        </p:txBody>
      </p:sp>
      <p:cxnSp>
        <p:nvCxnSpPr>
          <p:cNvPr id="12" name="AutoShape 1046 2">
            <a:extLst>
              <a:ext uri="{FF2B5EF4-FFF2-40B4-BE49-F238E27FC236}">
                <a16:creationId xmlns:a16="http://schemas.microsoft.com/office/drawing/2014/main" id="{618832CD-2489-A5A1-AB7B-6EA3A651B26B}"/>
              </a:ext>
            </a:extLst>
          </p:cNvPr>
          <p:cNvCxnSpPr>
            <a:cxnSpLocks noChangeShapeType="1"/>
            <a:stCxn id="10" idx="2"/>
            <a:endCxn id="26" idx="6"/>
          </p:cNvCxnSpPr>
          <p:nvPr/>
        </p:nvCxnSpPr>
        <p:spPr bwMode="auto">
          <a:xfrm flipH="1" flipV="1">
            <a:off x="6272838" y="3625382"/>
            <a:ext cx="1175828" cy="126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 Box 1043 2 1">
            <a:extLst>
              <a:ext uri="{FF2B5EF4-FFF2-40B4-BE49-F238E27FC236}">
                <a16:creationId xmlns:a16="http://schemas.microsoft.com/office/drawing/2014/main" id="{3896F646-7D21-855A-9E6B-49FDB9C9F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68" y="3163717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2400" dirty="0">
                <a:latin typeface="Times New Roman" charset="0"/>
              </a:rPr>
              <a:t>3</a:t>
            </a:r>
          </a:p>
        </p:txBody>
      </p:sp>
      <p:sp>
        <p:nvSpPr>
          <p:cNvPr id="26" name="Oval 1032 2 2">
            <a:extLst>
              <a:ext uri="{FF2B5EF4-FFF2-40B4-BE49-F238E27FC236}">
                <a16:creationId xmlns:a16="http://schemas.microsoft.com/office/drawing/2014/main" id="{75BB6F32-878E-5E77-5ACD-8EE842F79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4554" y="3291241"/>
            <a:ext cx="668284" cy="66828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t</a:t>
            </a:r>
          </a:p>
        </p:txBody>
      </p:sp>
      <p:cxnSp>
        <p:nvCxnSpPr>
          <p:cNvPr id="5" name="AutoShape 1054 2">
            <a:extLst>
              <a:ext uri="{FF2B5EF4-FFF2-40B4-BE49-F238E27FC236}">
                <a16:creationId xmlns:a16="http://schemas.microsoft.com/office/drawing/2014/main" id="{57D8972F-92B0-3452-8719-8E1525303DD3}"/>
              </a:ext>
            </a:extLst>
          </p:cNvPr>
          <p:cNvCxnSpPr>
            <a:cxnSpLocks noChangeShapeType="1"/>
            <a:stCxn id="13" idx="1"/>
            <a:endCxn id="26" idx="5"/>
          </p:cNvCxnSpPr>
          <p:nvPr/>
        </p:nvCxnSpPr>
        <p:spPr bwMode="auto">
          <a:xfrm flipH="1" flipV="1">
            <a:off x="6174970" y="3861655"/>
            <a:ext cx="1130928" cy="6662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032 2 1 2">
            <a:extLst>
              <a:ext uri="{FF2B5EF4-FFF2-40B4-BE49-F238E27FC236}">
                <a16:creationId xmlns:a16="http://schemas.microsoft.com/office/drawing/2014/main" id="{47E72670-84F8-8D56-75C3-5DA055815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8030" y="4430053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w</a:t>
            </a:r>
          </a:p>
        </p:txBody>
      </p:sp>
      <p:sp>
        <p:nvSpPr>
          <p:cNvPr id="15" name="Oval 1032 2 1 3">
            <a:extLst>
              <a:ext uri="{FF2B5EF4-FFF2-40B4-BE49-F238E27FC236}">
                <a16:creationId xmlns:a16="http://schemas.microsoft.com/office/drawing/2014/main" id="{DADAAB00-4BD4-A6C0-63CF-79FE5C585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5347" y="4576127"/>
            <a:ext cx="668284" cy="66828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 dirty="0">
                <a:latin typeface="Times New Roman" charset="0"/>
              </a:rPr>
              <a:t> </a:t>
            </a:r>
            <a:r>
              <a:rPr lang="en-US" sz="3200" b="1" i="1" dirty="0">
                <a:latin typeface="Times New Roman" charset="0"/>
              </a:rPr>
              <a:t>z</a:t>
            </a:r>
          </a:p>
        </p:txBody>
      </p:sp>
      <p:cxnSp>
        <p:nvCxnSpPr>
          <p:cNvPr id="17" name="AutoShape 1054 3">
            <a:extLst>
              <a:ext uri="{FF2B5EF4-FFF2-40B4-BE49-F238E27FC236}">
                <a16:creationId xmlns:a16="http://schemas.microsoft.com/office/drawing/2014/main" id="{3818AE09-80F5-D427-D9AC-CED85AD8700F}"/>
              </a:ext>
            </a:extLst>
          </p:cNvPr>
          <p:cNvCxnSpPr>
            <a:cxnSpLocks noChangeShapeType="1"/>
            <a:stCxn id="15" idx="0"/>
            <a:endCxn id="26" idx="4"/>
          </p:cNvCxnSpPr>
          <p:nvPr/>
        </p:nvCxnSpPr>
        <p:spPr bwMode="auto">
          <a:xfrm flipH="1" flipV="1">
            <a:off x="5938696" y="3959523"/>
            <a:ext cx="230793" cy="6166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 Box 1043 2 2">
            <a:extLst>
              <a:ext uri="{FF2B5EF4-FFF2-40B4-BE49-F238E27FC236}">
                <a16:creationId xmlns:a16="http://schemas.microsoft.com/office/drawing/2014/main" id="{535C4FB9-27DD-B7CB-3224-B46ECD6BB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628" y="3763304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2400" dirty="0">
                <a:latin typeface="Times New Roman" charset="0"/>
              </a:rPr>
              <a:t>7</a:t>
            </a:r>
          </a:p>
        </p:txBody>
      </p:sp>
      <p:sp>
        <p:nvSpPr>
          <p:cNvPr id="34" name="Text Box 1043 2 3">
            <a:extLst>
              <a:ext uri="{FF2B5EF4-FFF2-40B4-BE49-F238E27FC236}">
                <a16:creationId xmlns:a16="http://schemas.microsoft.com/office/drawing/2014/main" id="{C0C96AD2-F64B-9C4C-F7BE-7EB003353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732" y="4034867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2400" dirty="0">
                <a:latin typeface="Times New Roman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015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FB05EB0-ADF8-53D3-D382-1C02831F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944" y="164045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Maxflow Problem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network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 source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a sink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and capacities on the edges, compute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possible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flow value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72B4CB-F324-86F6-ED5E-F5A657842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3" y="1147035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212" t="-3385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024A47F-2E36-557A-0982-311700E1049C}"/>
              </a:ext>
            </a:extLst>
          </p:cNvPr>
          <p:cNvSpPr/>
          <p:nvPr/>
        </p:nvSpPr>
        <p:spPr>
          <a:xfrm>
            <a:off x="2450384" y="2514522"/>
            <a:ext cx="4096734" cy="231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29">
            <a:extLst>
              <a:ext uri="{FF2B5EF4-FFF2-40B4-BE49-F238E27FC236}">
                <a16:creationId xmlns:a16="http://schemas.microsoft.com/office/drawing/2014/main" id="{23F9B109-B140-D65A-5419-EE79752811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0961" y="362843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w</a:t>
            </a:r>
          </a:p>
        </p:txBody>
      </p:sp>
      <p:sp>
        <p:nvSpPr>
          <p:cNvPr id="8" name="Oval 1030 1">
            <a:extLst>
              <a:ext uri="{FF2B5EF4-FFF2-40B4-BE49-F238E27FC236}">
                <a16:creationId xmlns:a16="http://schemas.microsoft.com/office/drawing/2014/main" id="{F47D1716-A6FF-DA0B-9FD7-E9E121D4F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1523" y="3403009"/>
            <a:ext cx="366713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s</a:t>
            </a:r>
          </a:p>
        </p:txBody>
      </p:sp>
      <p:sp>
        <p:nvSpPr>
          <p:cNvPr id="9" name="Oval 1031 1">
            <a:extLst>
              <a:ext uri="{FF2B5EF4-FFF2-40B4-BE49-F238E27FC236}">
                <a16:creationId xmlns:a16="http://schemas.microsoft.com/office/drawing/2014/main" id="{6009777A-4D43-7124-D40F-60F924960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4836" y="2669584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10" name="Oval 1032 1">
            <a:extLst>
              <a:ext uri="{FF2B5EF4-FFF2-40B4-BE49-F238E27FC236}">
                <a16:creationId xmlns:a16="http://schemas.microsoft.com/office/drawing/2014/main" id="{5AE03F48-EFFF-FA03-0F56-4E26E5164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8623" y="4322172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12" name="Oval 1033">
            <a:extLst>
              <a:ext uri="{FF2B5EF4-FFF2-40B4-BE49-F238E27FC236}">
                <a16:creationId xmlns:a16="http://schemas.microsoft.com/office/drawing/2014/main" id="{09091222-F046-216E-1E00-E06E2515A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3986" y="3199809"/>
            <a:ext cx="366712" cy="36671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t</a:t>
            </a:r>
          </a:p>
        </p:txBody>
      </p:sp>
      <p:sp>
        <p:nvSpPr>
          <p:cNvPr id="13" name="Oval 1034">
            <a:extLst>
              <a:ext uri="{FF2B5EF4-FFF2-40B4-BE49-F238E27FC236}">
                <a16:creationId xmlns:a16="http://schemas.microsoft.com/office/drawing/2014/main" id="{05EE8E2A-6013-E533-D1D2-1211E750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6311" y="4311059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latin typeface="Times New Roman" charset="0"/>
              </a:rPr>
              <a:t>z</a:t>
            </a:r>
          </a:p>
        </p:txBody>
      </p:sp>
      <p:sp>
        <p:nvSpPr>
          <p:cNvPr id="16" name="Text Box 1035">
            <a:extLst>
              <a:ext uri="{FF2B5EF4-FFF2-40B4-BE49-F238E27FC236}">
                <a16:creationId xmlns:a16="http://schemas.microsoft.com/office/drawing/2014/main" id="{C3EF0662-0E21-CD03-5022-8E18E269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148" y="338078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7" name="Text Box 1036">
            <a:extLst>
              <a:ext uri="{FF2B5EF4-FFF2-40B4-BE49-F238E27FC236}">
                <a16:creationId xmlns:a16="http://schemas.microsoft.com/office/drawing/2014/main" id="{E407649B-E38C-2A38-A1B8-F251ED0B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948" y="381417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8" name="Text Box 1037 1">
            <a:extLst>
              <a:ext uri="{FF2B5EF4-FFF2-40B4-BE49-F238E27FC236}">
                <a16:creationId xmlns:a16="http://schemas.microsoft.com/office/drawing/2014/main" id="{467C01B2-AFCF-A1EC-BFF6-2796490F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523" y="310455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19" name="Text Box 1038 1">
            <a:extLst>
              <a:ext uri="{FF2B5EF4-FFF2-40B4-BE49-F238E27FC236}">
                <a16:creationId xmlns:a16="http://schemas.microsoft.com/office/drawing/2014/main" id="{965104E8-9702-19B2-F59F-0C460B4B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73" y="2685459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3</a:t>
            </a:r>
          </a:p>
        </p:txBody>
      </p:sp>
      <p:sp>
        <p:nvSpPr>
          <p:cNvPr id="20" name="Text Box 1039">
            <a:extLst>
              <a:ext uri="{FF2B5EF4-FFF2-40B4-BE49-F238E27FC236}">
                <a16:creationId xmlns:a16="http://schemas.microsoft.com/office/drawing/2014/main" id="{767B597B-BAD1-D42E-277A-173CF3D5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98" y="323473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7</a:t>
            </a:r>
          </a:p>
        </p:txBody>
      </p:sp>
      <p:sp>
        <p:nvSpPr>
          <p:cNvPr id="21" name="Text Box 1040 1">
            <a:extLst>
              <a:ext uri="{FF2B5EF4-FFF2-40B4-BE49-F238E27FC236}">
                <a16:creationId xmlns:a16="http://schemas.microsoft.com/office/drawing/2014/main" id="{21B6749C-ED55-8A76-154C-01A3EBD1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73" y="289818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6</a:t>
            </a:r>
          </a:p>
        </p:txBody>
      </p:sp>
      <p:sp>
        <p:nvSpPr>
          <p:cNvPr id="22" name="Text Box 1041">
            <a:extLst>
              <a:ext uri="{FF2B5EF4-FFF2-40B4-BE49-F238E27FC236}">
                <a16:creationId xmlns:a16="http://schemas.microsoft.com/office/drawing/2014/main" id="{FC1E905C-914C-9A11-B998-85D03BA4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748" y="381417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3" name="Text Box 1042">
            <a:extLst>
              <a:ext uri="{FF2B5EF4-FFF2-40B4-BE49-F238E27FC236}">
                <a16:creationId xmlns:a16="http://schemas.microsoft.com/office/drawing/2014/main" id="{6B5EB527-120D-05D6-28EE-B9D4CE06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823" y="3888784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1</a:t>
            </a:r>
          </a:p>
        </p:txBody>
      </p:sp>
      <p:sp>
        <p:nvSpPr>
          <p:cNvPr id="24" name="Text Box 1043 1">
            <a:extLst>
              <a:ext uri="{FF2B5EF4-FFF2-40B4-BE49-F238E27FC236}">
                <a16:creationId xmlns:a16="http://schemas.microsoft.com/office/drawing/2014/main" id="{420CB221-7D7B-83CA-5972-C06D24602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73" y="3998322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5</a:t>
            </a:r>
          </a:p>
        </p:txBody>
      </p:sp>
      <p:sp>
        <p:nvSpPr>
          <p:cNvPr id="25" name="Text Box 1044">
            <a:extLst>
              <a:ext uri="{FF2B5EF4-FFF2-40B4-BE49-F238E27FC236}">
                <a16:creationId xmlns:a16="http://schemas.microsoft.com/office/drawing/2014/main" id="{180F251D-3026-978D-2935-B6EC87C2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323" y="444599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/</a:t>
            </a:r>
            <a:r>
              <a:rPr lang="en-US" sz="1800" dirty="0">
                <a:latin typeface="Times New Roman" charset="0"/>
              </a:rPr>
              <a:t>2</a:t>
            </a:r>
          </a:p>
        </p:txBody>
      </p:sp>
      <p:cxnSp>
        <p:nvCxnSpPr>
          <p:cNvPr id="26" name="AutoShape 1045 1">
            <a:extLst>
              <a:ext uri="{FF2B5EF4-FFF2-40B4-BE49-F238E27FC236}">
                <a16:creationId xmlns:a16="http://schemas.microsoft.com/office/drawing/2014/main" id="{1DBC8DFB-2668-7051-60E5-85DCF0D1FDC2}"/>
              </a:ext>
            </a:extLst>
          </p:cNvPr>
          <p:cNvCxnSpPr>
            <a:cxnSpLocks noChangeShapeType="1"/>
            <a:stCxn id="8" idx="7"/>
            <a:endCxn id="9" idx="3"/>
          </p:cNvCxnSpPr>
          <p:nvPr/>
        </p:nvCxnSpPr>
        <p:spPr bwMode="auto">
          <a:xfrm flipV="1">
            <a:off x="3024261" y="2991847"/>
            <a:ext cx="842962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1046 1">
            <a:extLst>
              <a:ext uri="{FF2B5EF4-FFF2-40B4-BE49-F238E27FC236}">
                <a16:creationId xmlns:a16="http://schemas.microsoft.com/office/drawing/2014/main" id="{5B4B8EA5-03CF-FFB9-EC9C-30A98B32E8CD}"/>
              </a:ext>
            </a:extLst>
          </p:cNvPr>
          <p:cNvCxnSpPr>
            <a:cxnSpLocks noChangeShapeType="1"/>
            <a:stCxn id="8" idx="5"/>
            <a:endCxn id="10" idx="1"/>
          </p:cNvCxnSpPr>
          <p:nvPr/>
        </p:nvCxnSpPr>
        <p:spPr bwMode="auto">
          <a:xfrm>
            <a:off x="3024261" y="3734797"/>
            <a:ext cx="666750" cy="630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047 1">
            <a:extLst>
              <a:ext uri="{FF2B5EF4-FFF2-40B4-BE49-F238E27FC236}">
                <a16:creationId xmlns:a16="http://schemas.microsoft.com/office/drawing/2014/main" id="{57CDFC17-8098-DFDE-152F-E7B15EBF848E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4127573" y="2991847"/>
            <a:ext cx="485775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048 1">
            <a:extLst>
              <a:ext uri="{FF2B5EF4-FFF2-40B4-BE49-F238E27FC236}">
                <a16:creationId xmlns:a16="http://schemas.microsoft.com/office/drawing/2014/main" id="{0EDF4E39-98AF-86A7-EFC3-EB03AFF6C481}"/>
              </a:ext>
            </a:extLst>
          </p:cNvPr>
          <p:cNvCxnSpPr>
            <a:cxnSpLocks noChangeShapeType="1"/>
            <a:stCxn id="9" idx="6"/>
            <a:endCxn id="12" idx="1"/>
          </p:cNvCxnSpPr>
          <p:nvPr/>
        </p:nvCxnSpPr>
        <p:spPr bwMode="auto">
          <a:xfrm>
            <a:off x="4189486" y="2852147"/>
            <a:ext cx="17668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049">
            <a:extLst>
              <a:ext uri="{FF2B5EF4-FFF2-40B4-BE49-F238E27FC236}">
                <a16:creationId xmlns:a16="http://schemas.microsoft.com/office/drawing/2014/main" id="{73BF4730-B477-9E53-44F6-C593CDD59C69}"/>
              </a:ext>
            </a:extLst>
          </p:cNvPr>
          <p:cNvCxnSpPr>
            <a:cxnSpLocks noChangeShapeType="1"/>
            <a:stCxn id="7" idx="7"/>
            <a:endCxn id="12" idx="2"/>
          </p:cNvCxnSpPr>
          <p:nvPr/>
        </p:nvCxnSpPr>
        <p:spPr bwMode="auto">
          <a:xfrm flipV="1">
            <a:off x="4873969" y="3383166"/>
            <a:ext cx="1030017" cy="298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1050">
            <a:extLst>
              <a:ext uri="{FF2B5EF4-FFF2-40B4-BE49-F238E27FC236}">
                <a16:creationId xmlns:a16="http://schemas.microsoft.com/office/drawing/2014/main" id="{F3DCA92A-3B05-EA04-08B7-C65BD2EE4F2C}"/>
              </a:ext>
            </a:extLst>
          </p:cNvPr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4873969" y="3941443"/>
            <a:ext cx="636046" cy="423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AutoShape 1051">
            <a:extLst>
              <a:ext uri="{FF2B5EF4-FFF2-40B4-BE49-F238E27FC236}">
                <a16:creationId xmlns:a16="http://schemas.microsoft.com/office/drawing/2014/main" id="{DCC1E6AF-8C46-B02D-1028-673650ABF55D}"/>
              </a:ext>
            </a:extLst>
          </p:cNvPr>
          <p:cNvCxnSpPr>
            <a:cxnSpLocks noChangeShapeType="1"/>
            <a:stCxn id="13" idx="0"/>
            <a:endCxn id="12" idx="3"/>
          </p:cNvCxnSpPr>
          <p:nvPr/>
        </p:nvCxnSpPr>
        <p:spPr bwMode="auto">
          <a:xfrm flipV="1">
            <a:off x="5639667" y="3512818"/>
            <a:ext cx="318023" cy="7982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1052">
            <a:extLst>
              <a:ext uri="{FF2B5EF4-FFF2-40B4-BE49-F238E27FC236}">
                <a16:creationId xmlns:a16="http://schemas.microsoft.com/office/drawing/2014/main" id="{5EB65A13-861B-1CB5-F257-7EDF75DED961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 flipV="1">
            <a:off x="4013273" y="4493622"/>
            <a:ext cx="1431925" cy="1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053">
            <a:extLst>
              <a:ext uri="{FF2B5EF4-FFF2-40B4-BE49-F238E27FC236}">
                <a16:creationId xmlns:a16="http://schemas.microsoft.com/office/drawing/2014/main" id="{5D1C583C-9EFE-51AF-DF07-94D29835C4D5}"/>
              </a:ext>
            </a:extLst>
          </p:cNvPr>
          <p:cNvCxnSpPr>
            <a:cxnSpLocks noChangeShapeType="1"/>
            <a:stCxn id="10" idx="7"/>
            <a:endCxn id="7" idx="3"/>
          </p:cNvCxnSpPr>
          <p:nvPr/>
        </p:nvCxnSpPr>
        <p:spPr bwMode="auto">
          <a:xfrm flipV="1">
            <a:off x="3951632" y="3941443"/>
            <a:ext cx="663033" cy="434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1054 1">
            <a:extLst>
              <a:ext uri="{FF2B5EF4-FFF2-40B4-BE49-F238E27FC236}">
                <a16:creationId xmlns:a16="http://schemas.microsoft.com/office/drawing/2014/main" id="{B56A8DB9-B023-14C2-5B51-4C08372671D6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3095698" y="3585572"/>
            <a:ext cx="145415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6" name="Picture 35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971B3B51-4533-204C-E27D-359757BCEA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1205" y="2174362"/>
            <a:ext cx="1238205" cy="2753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96C2FC-7952-6250-090D-4E21B309A3F0}"/>
              </a:ext>
            </a:extLst>
          </p:cNvPr>
          <p:cNvSpPr txBox="1"/>
          <p:nvPr/>
        </p:nvSpPr>
        <p:spPr>
          <a:xfrm>
            <a:off x="2595306" y="5362766"/>
            <a:ext cx="3953387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BED695-266C-682A-0669-CCB28D725332}"/>
                  </a:ext>
                </a:extLst>
              </p:cNvPr>
              <p:cNvSpPr txBox="1"/>
              <p:nvPr/>
            </p:nvSpPr>
            <p:spPr>
              <a:xfrm>
                <a:off x="2247980" y="5314814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    Find the $ to get maxflow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BED695-266C-682A-0669-CCB28D72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0" y="5314814"/>
                <a:ext cx="4633644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01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52.681"/>
  <p:tag name="LATEXADDIN" val="\documentclass{article}&#10;\usepackage{amsmath}&#10;\pagestyle{empty}&#10;\usepackage{amsfonts}&#10;\begin{document}&#10;&#10;$f:E\to \mathbb{N}$&#10;&#10;&#10;\end{document}"/>
  <p:tag name="IGUANATEXSIZE" val="24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087.364"/>
  <p:tag name="LATEXADDIN" val="\documentclass{article}&#10;\usepackage{amsmath}&#10;\pagestyle{empty}&#10;\usepackage{xcolor}&#10;\begin{document}&#10;&#10;\textcolor{red}{Capacity constraint}: 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.4874"/>
  <p:tag name="ORIGINALWIDTH" val="508.4365"/>
  <p:tag name="LATEXADDIN" val="\documentclass{article}&#10;\usepackage{amsmath}&#10;\pagestyle{empty}&#10;\usepackage{xcolor}&#10;\begin{document}&#10;&#10;\textbf{$0 \leq 3 \leq 5$} &#10;&#10;&#10;\end{document}"/>
  <p:tag name="IGUANATEXSIZE" val="24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.74543"/>
  <p:tag name="ORIGINALWIDTH" val="95.98803"/>
  <p:tag name="LATEXADDIN" val="\documentclass{article}&#10;\usepackage{amsmath}&#10;\pagestyle{empty}&#10;\usepackage{xcolor}&#10;\begin{document}&#10;&#10;&#10;\textbf{\textcolor{white}{=}}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52.681"/>
  <p:tag name="LATEXADDIN" val="\documentclass{article}&#10;\usepackage{amsmath}&#10;\pagestyle{empty}&#10;\usepackage{amsfonts}&#10;\begin{document}&#10;&#10;$f:E\to \mathbb{N}$&#10;&#10;&#10;\end{document}"/>
  <p:tag name="IGUANATEXSIZE" val="24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.74543"/>
  <p:tag name="ORIGINALWIDTH" val="95.98803"/>
  <p:tag name="LATEXADDIN" val="\documentclass{article}&#10;\usepackage{amsmath}&#10;\pagestyle{empty}&#10;\usepackage{xcolor}&#10;\begin{document}&#10;&#10;&#10;\textbf{\textcolor{white}{=}}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1.5"/>
  <p:tag name="LATEXADDIN" val="\documentclass{article}&#10;\usepackage{amsmath}&#10;\pagestyle{empty}&#10;\usepackage{xcolor}&#10;\begin{document}&#10;&#10;\textbf{$0 \leq f(e) \leq c(e)$} \;\;\textcolor{red}{Capacity constraint}&#10;&#10;&#10;\end{document}"/>
  <p:tag name="IGUANATEXSIZE" val="24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408.324"/>
  <p:tag name="LATEXADDIN" val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/>
  <p:tag name="IGUANATEXSIZE" val="24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752.156"/>
  <p:tag name="LATEXADDIN" val="\documentclass{article}&#10;\usepackage{amsmath}&#10;\pagestyle{empty}&#10;\usepackage{xcolor}&#10;\begin{document}&#10;&#10;for all $u \neq s,t$&#10;&#10;&#10;\end{document}"/>
  <p:tag name="IGUANATEXSIZE" val="24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488.189"/>
  <p:tag name="LATEXADDIN" val="\documentclass{article}&#10;\usepackage{amsmath}&#10;\pagestyle{empty}&#10;\usepackage{xcolor}&#10;\begin{document}&#10;&#10;$1+1=2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976.3779"/>
  <p:tag name="LATEXADDIN" val="\documentclass{article}&#10;\usepackage{amsmath}&#10;\pagestyle{empty}&#10;\usepackage{xcolor}&#10;\begin{document}&#10;&#10;\textcolor{red}{Conservation rule}: &#10;&#10;\end{document}"/>
  <p:tag name="IGUANATEXSIZE" val="28"/>
  <p:tag name="IGUANATEXCURSOR" val="1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1.5"/>
  <p:tag name="LATEXADDIN" val="\documentclass{article}&#10;\usepackage{amsmath}&#10;\pagestyle{empty}&#10;\usepackage{xcolor}&#10;\begin{document}&#10;&#10;\textbf{$0 \leq f(e) \leq c(e)$} \;\;\textcolor{red}{Capacity constraint}&#10;&#10;&#10;\end{document}"/>
  <p:tag name="IGUANATEXSIZE" val="24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52.681"/>
  <p:tag name="LATEXADDIN" val="\documentclass{article}&#10;\usepackage{amsmath}&#10;\pagestyle{empty}&#10;\usepackage{amsfonts}&#10;\begin{document}&#10;&#10;$f:E\to \mathbb{N}$&#10;&#10;&#10;\end{document}"/>
  <p:tag name="IGUANATEXSIZE" val="24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1.5"/>
  <p:tag name="LATEXADDIN" val="\documentclass{article}&#10;\usepackage{amsmath}&#10;\pagestyle{empty}&#10;\usepackage{xcolor}&#10;\begin{document}&#10;&#10;\textbf{$0 \leq f(e) \leq c(e)$} \;\;\textcolor{red}{Capacity constraint}&#10;&#10;&#10;\end{document}"/>
  <p:tag name="IGUANATEXSIZE" val="24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408.324"/>
  <p:tag name="LATEXADDIN" val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/>
  <p:tag name="IGUANATEXSIZE" val="24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752.156"/>
  <p:tag name="LATEXADDIN" val="\documentclass{article}&#10;\usepackage{amsmath}&#10;\pagestyle{empty}&#10;\usepackage{xcolor}&#10;\begin{document}&#10;&#10;for all $u \neq s,t$&#10;&#10;&#10;\end{document}"/>
  <p:tag name="IGUANATEXSIZE" val="24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488.189"/>
  <p:tag name="LATEXADDIN" val="\documentclass{article}&#10;\usepackage{amsmath}&#10;\pagestyle{empty}&#10;\usepackage{xcolor}&#10;\begin{document}&#10;&#10;$1+1=2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976.3779"/>
  <p:tag name="LATEXADDIN" val="\documentclass{article}&#10;\usepackage{amsmath}&#10;\pagestyle{empty}&#10;\usepackage{xcolor}&#10;\begin{document}&#10;&#10;\textcolor{red}{Conservation rule}: &#10;&#10;\end{document}"/>
  <p:tag name="IGUANATEXSIZE" val="28"/>
  <p:tag name="IGUANATEXCURSOR" val="1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54.293"/>
  <p:tag name="LATEXADDIN" val="\documentclass{article}&#10;\usepackage{amsmath}&#10;\pagestyle{empty}&#10;\usepackage{xcolor}&#10;\begin{document}&#10;&#10;\textcolor{black}{\textcolor{red}{Total Flow} $|f|=3+3+2=\textcolor{red}{8}$}  &#10;&#10;\end{document}"/>
  <p:tag name="IGUANATEXSIZE" val="28"/>
  <p:tag name="IGUANATEXCURSOR" val="1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54.293"/>
  <p:tag name="LATEXADDIN" val="\documentclass{article}&#10;\usepackage{amsmath}&#10;\pagestyle{empty}&#10;\usepackage{xcolor}&#10;\begin{document}&#10;&#10;\textcolor{black}{\textcolor{red}{Total Flow} $|f|=4+3+1=\textcolor{red}{8}$}  &#10;&#10;\end{document}"/>
  <p:tag name="IGUANATEXSIZE" val="28"/>
  <p:tag name="IGUANATEXCURSOR" val="1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408.324"/>
  <p:tag name="LATEXADDIN" val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/>
  <p:tag name="IGUANATEXSIZE" val="24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4.7131"/>
  <p:tag name="LATEXADDIN" val="\documentclass{article}&#10;\usepackage{amsmath}&#10;\pagestyle{empty}&#10;\usepackage{xcolor}&#10;\begin{document}&#10;&#10;\textcolor{red}{Cut $1$}&#10;&#10;&#10;\end{document}"/>
  <p:tag name="IGUANATEXSIZE" val="20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4.7131"/>
  <p:tag name="LATEXADDIN" val="\documentclass{article}&#10;\usepackage{amsmath}&#10;\pagestyle{empty}&#10;\usepackage{xcolor}&#10;\begin{document}&#10;&#10;\textcolor{red}{Cut $1$}&#10;&#10;&#10;\end{document}"/>
  <p:tag name="IGUANATEXSIZE" val="20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8.4627"/>
  <p:tag name="LATEXADDIN" val="\documentclass{article}&#10;\usepackage{amsmath}&#10;\pagestyle{empty}&#10;\usepackage{xcolor}&#10;\begin{document}&#10;&#10;\textcolor{red}{Cut $2$}&#10;&#10;&#10;\end{document}"/>
  <p:tag name="IGUANATEXSIZE" val="20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8.4627"/>
  <p:tag name="LATEXADDIN" val="\documentclass{article}&#10;\usepackage{amsmath}&#10;\pagestyle{empty}&#10;\usepackage{xcolor}&#10;\begin{document}&#10;&#10;\textcolor{red}{Cut $2$}&#10;&#10;&#10;\end{document}"/>
  <p:tag name="IGUANATEXSIZE" val="20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9.2126"/>
  <p:tag name="LATEXADDIN" val="\documentclass{article}&#10;\usepackage{amsmath}&#10;\pagestyle{empty}&#10;\usepackage{xcolor}&#10;\begin{document}&#10;&#10;\textcolor{red}{Cut $3$}&#10;&#10;&#10;\end{document}"/>
  <p:tag name="IGUANATEXSIZE" val="20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1.4623"/>
  <p:tag name="LATEXADDIN" val="\documentclass{article}&#10;\usepackage{amsmath}&#10;\pagestyle{empty}&#10;\usepackage{xcolor}&#10;\begin{document}&#10;&#10;\textcolor{red}{Cut $4$}&#10;&#10;&#10;\end{document}"/>
  <p:tag name="IGUANATEXSIZE" val="20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16.4605"/>
  <p:tag name="LATEXADDIN" val="\documentclass{article}&#10;\usepackage{amsmath}&#10;\pagestyle{empty}&#10;\usepackage{xcolor}&#10;\begin{document}&#10;&#10;\textcolor{red}{Cut $\chi$}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16.4605"/>
  <p:tag name="LATEXADDIN" val="\documentclass{article}&#10;\usepackage{amsmath}&#10;\pagestyle{empty}&#10;\usepackage{xcolor}&#10;\begin{document}&#10;&#10;\textcolor{red}{Cut $\chi$}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21.6723"/>
  <p:tag name="LATEXADDIN" val="\documentclass{article}&#10;\usepackage{amsmath}&#10;\pagestyle{empty}&#10;\begin{document}&#10;&#10;$\Delta_f(s,v) = ?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752.156"/>
  <p:tag name="LATEXADDIN" val="\documentclass{article}&#10;\usepackage{amsmath}&#10;\pagestyle{empty}&#10;\usepackage{xcolor}&#10;\begin{document}&#10;&#10;for all $u \neq s,t$&#10;&#10;&#10;\end{document}"/>
  <p:tag name="IGUANATEXSIZE" val="24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63.667"/>
  <p:tag name="LATEXADDIN" val="\documentclass{article}&#10;\usepackage{amsmath}&#10;\pagestyle{empty}&#10;\begin{document}&#10;&#10;$\Delta_f(s,v) = 4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55.418"/>
  <p:tag name="LATEXADDIN" val="\documentclass{article}&#10;\usepackage{amsmath}&#10;\pagestyle{empty}&#10;\begin{document}&#10;&#10;$\Delta_f(v,w) = ?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63.667"/>
  <p:tag name="LATEXADDIN" val="\documentclass{article}&#10;\usepackage{amsmath}&#10;\pagestyle{empty}&#10;\begin{document}&#10;&#10;$\Delta_f(s,v) = 4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96.6629"/>
  <p:tag name="LATEXADDIN" val="\documentclass{article}&#10;\usepackage{amsmath}&#10;\pagestyle{empty}&#10;\begin{document}&#10;&#10;$\Delta_f(v,w) = 0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62.1672"/>
  <p:tag name="LATEXADDIN" val="\documentclass{article}&#10;\usepackage{amsmath}&#10;\pagestyle{empty}&#10;\begin{document}&#10;&#10;$\Delta_f(w,u) = ?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63.667"/>
  <p:tag name="LATEXADDIN" val="\documentclass{article}&#10;\usepackage{amsmath}&#10;\pagestyle{empty}&#10;\begin{document}&#10;&#10;$\Delta_f(s,v) = 4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96.6629"/>
  <p:tag name="LATEXADDIN" val="\documentclass{article}&#10;\usepackage{amsmath}&#10;\pagestyle{empty}&#10;\begin{document}&#10;&#10;$\Delta_f(v,w) = 0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697.4128"/>
  <p:tag name="LATEXADDIN" val="\documentclass{article}&#10;\usepackage{amsmath}&#10;\pagestyle{empty}&#10;\begin{document}&#10;&#10;$\Delta_f(w,u) = 1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8.1252"/>
  <p:tag name="LATEXADDIN" val="\documentclass{article}&#10;\usepackage{amsmath}&#10;\pagestyle{empty}&#10;\usepackage{xcolor}&#10;\begin{document}&#10;&#10;\textcolor{black}{\textcolor{red}{Total Flow} $|f|=\textcolor{red}{0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2.8759"/>
  <p:tag name="LATEXADDIN" val="\documentclass{article}&#10;\usepackage{amsmath}&#10;\pagestyle{empty}&#10;\usepackage{xcolor}&#10;\begin{document}&#10;&#10;\textcolor{black}{\textcolor{red}{Total Flow} $|f|=\textcolor{red}{1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6.6254"/>
  <p:tag name="LATEXADDIN" val="\documentclass{article}&#10;\usepackage{amsmath}&#10;\pagestyle{empty}&#10;\usepackage{xcolor}&#10;\begin{document}&#10;&#10;\textcolor{black}{\textcolor{red}{Total Flow} $|f|=\textcolor{red}{2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7.3754"/>
  <p:tag name="LATEXADDIN" val="\documentclass{article}&#10;\usepackage{amsmath}&#10;\pagestyle{empty}&#10;\usepackage{xcolor}&#10;\begin{document}&#10;&#10;\textcolor{black}{\textcolor{red}{Total Flow} $|f|=\textcolor{red}{3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7.3754"/>
  <p:tag name="LATEXADDIN" val="\documentclass{article}&#10;\usepackage{amsmath}&#10;\pagestyle{empty}&#10;\usepackage{xcolor}&#10;\begin{document}&#10;&#10;\textcolor{black}{\textcolor{red}{Total Flow} $|f|=\textcolor{red}{6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7.3754"/>
  <p:tag name="LATEXADDIN" val="\documentclass{article}&#10;\usepackage{amsmath}&#10;\pagestyle{empty}&#10;\usepackage{xcolor}&#10;\begin{document}&#10;&#10;\textcolor{black}{\textcolor{red}{Total Flow} $|f|=\textcolor{red}{8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52.681"/>
  <p:tag name="LATEXADDIN" val="\documentclass{article}&#10;\usepackage{amsmath}&#10;\pagestyle{empty}&#10;\usepackage{amsfonts}&#10;\begin{document}&#10;&#10;$f:E\to \mathbb{N}$&#10;&#10;&#10;\end{document}"/>
  <p:tag name="IGUANATEXSIZE" val="24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7.3754"/>
  <p:tag name="LATEXADDIN" val="\documentclass{article}&#10;\usepackage{amsmath}&#10;\pagestyle{empty}&#10;\usepackage{xcolor}&#10;\begin{document}&#10;&#10;\textcolor{black}{\textcolor{red}{Total Flow} $|f|=\textcolor{red}{9}$}  &#10;&#10;\end{document}"/>
  <p:tag name="IGUANATEXSIZE" val="28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60.367"/>
  <p:tag name="LATEXADDIN" val="\documentclass{article}&#10;\usepackage{amsmath}&#10;\pagestyle{empty}&#10;\usepackage{xcolor}&#10;\begin{document}&#10;&#10;\textcolor{black}{\textcolor{red}{Total Flow} $|f|=\textcolor{red}{10}$}  &#10;&#10;\end{document}"/>
  <p:tag name="IGUANATEXSIZE" val="28"/>
  <p:tag name="IGUANATEXCURSOR" val="1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60.367"/>
  <p:tag name="LATEXADDIN" val="\documentclass{article}&#10;\usepackage{amsmath}&#10;\pagestyle{empty}&#10;\usepackage{xcolor}&#10;\begin{document}&#10;&#10;\textcolor{black}{\textcolor{red}{Total Flow} $|f|=\textcolor{red}{10}$}  &#10;&#10;\end{document}"/>
  <p:tag name="IGUANATEXSIZE" val="28"/>
  <p:tag name="IGUANATEXCURSOR" val="1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1.5"/>
  <p:tag name="LATEXADDIN" val="\documentclass{article}&#10;\usepackage{amsmath}&#10;\pagestyle{empty}&#10;\usepackage{xcolor}&#10;\begin{document}&#10;&#10;\textbf{$0 \leq f(e) \leq c(e)$} \;\;\textcolor{red}{Capacity constraint}&#10;&#10;&#10;\end{document}"/>
  <p:tag name="IGUANATEXSIZE" val="24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84.9269"/>
  <p:tag name="LATEXADDIN" val="\documentclass{article}&#10;\usepackage{amsmath}&#10;\pagestyle{empty}&#10;\usepackage{xcolor}&#10;\begin{document}&#10;&#10;\textbf{\textcolor{red}{Matching}}&#10;&#10;&#10;\end{document}"/>
  <p:tag name="IGUANATEXSIZE" val="20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89.1264"/>
  <p:tag name="LATEXADDIN" val="\documentclass{article}&#10;\usepackage{amsmath}&#10;\pagestyle{empty}&#10;\usepackage{xcolor}&#10;\begin{document}&#10;&#10;\textbf{\textcolor{red}{Not a Matching}}&#10;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408.324"/>
  <p:tag name="LATEXADDIN" val="\documentclass{article}&#10;\usepackage{amsmath}&#10;\pagestyle{empty}&#10;\usepackage{xcolor}&#10;\begin{document}&#10;&#10;\textbf{$\sum_{e \in \textrm{outgoing}(u)} f(e) = \sum_{e \in \textrm{incoming}(u)} f(e)$}\;\;\; \textcolor{red}{Conservation rule}&#10;&#10;&#10;\end{document}"/>
  <p:tag name="IGUANATEXSIZE" val="24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752.156"/>
  <p:tag name="LATEXADDIN" val="\documentclass{article}&#10;\usepackage{amsmath}&#10;\pagestyle{empty}&#10;\usepackage{xcolor}&#10;\begin{document}&#10;&#10;for all $u \neq s,t$&#10;&#10;&#10;\end{document}"/>
  <p:tag name="IGUANATEXSIZE" val="24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3137</Words>
  <Application>Microsoft Office PowerPoint</Application>
  <PresentationFormat>On-screen Show (4:3)</PresentationFormat>
  <Paragraphs>927</Paragraphs>
  <Slides>52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Symbol</vt:lpstr>
      <vt:lpstr>Times New Roman</vt:lpstr>
      <vt:lpstr>Office Theme</vt:lpstr>
      <vt:lpstr>Equation</vt:lpstr>
      <vt:lpstr>       Lecture 12  Network flows, Max flow, Min-cut </vt:lpstr>
      <vt:lpstr>Flow Networks</vt:lpstr>
      <vt:lpstr>Flow of a Network</vt:lpstr>
      <vt:lpstr>Flow of a Network</vt:lpstr>
      <vt:lpstr>Flow of a Network</vt:lpstr>
      <vt:lpstr>Flow of a Network</vt:lpstr>
      <vt:lpstr>Value of a flow</vt:lpstr>
      <vt:lpstr>Value of a flow</vt:lpstr>
      <vt:lpstr>Maxflow Problem  </vt:lpstr>
      <vt:lpstr>Maxflow Problem  </vt:lpstr>
      <vt:lpstr>Maxflow Problem  </vt:lpstr>
      <vt:lpstr>Maxflow Problem  </vt:lpstr>
      <vt:lpstr>Maxflow Problem  </vt:lpstr>
      <vt:lpstr>Maxflow Problem  </vt:lpstr>
      <vt:lpstr>Maxflow Problem</vt:lpstr>
      <vt:lpstr>Maxflow Problem</vt:lpstr>
      <vt:lpstr>Cut</vt:lpstr>
      <vt:lpstr>Cut</vt:lpstr>
      <vt:lpstr>Cut</vt:lpstr>
      <vt:lpstr>Maxflow = Min Cut</vt:lpstr>
      <vt:lpstr>Maxflow = Min Cut</vt:lpstr>
      <vt:lpstr>Augmenting paths</vt:lpstr>
      <vt:lpstr>Augmenting paths</vt:lpstr>
      <vt:lpstr>Augmenting paths</vt:lpstr>
      <vt:lpstr>Augmenting paths</vt:lpstr>
      <vt:lpstr>Augmenting paths</vt:lpstr>
      <vt:lpstr>Augmenting paths</vt:lpstr>
      <vt:lpstr>Augmenting paths</vt:lpstr>
      <vt:lpstr>The Ford-Fulkerson Algorithm    </vt:lpstr>
      <vt:lpstr>The Ford-Fulkerson Algorithm    </vt:lpstr>
      <vt:lpstr>The Ford-Fulkerson Algorithm    </vt:lpstr>
      <vt:lpstr>The Ford-Fulkerson Algorithm    </vt:lpstr>
      <vt:lpstr>The Ford-Fulkerson Algorithm  </vt:lpstr>
      <vt:lpstr>The Ford-Fulkerson Algorithm  </vt:lpstr>
      <vt:lpstr>The Ford-Fulkerson Algorithm  </vt:lpstr>
      <vt:lpstr>The Ford-Fulkerson Algorithm  </vt:lpstr>
      <vt:lpstr>The Ford-Fulkerson Algorithm  </vt:lpstr>
      <vt:lpstr>The Ford-Fulkerson Algorithm  </vt:lpstr>
      <vt:lpstr>The Ford-Fulkerson Algorithm  </vt:lpstr>
      <vt:lpstr>The Ford-Fulkerson Algorithm  </vt:lpstr>
      <vt:lpstr>The Ford-Fulkerson Algorithm  </vt:lpstr>
      <vt:lpstr>PowerPoint Presentation</vt:lpstr>
      <vt:lpstr>Application: Maximum Matching </vt:lpstr>
      <vt:lpstr>Application: Maximum Matching </vt:lpstr>
      <vt:lpstr>Application: Maximum Matching </vt:lpstr>
      <vt:lpstr>Application: Maximum Matching </vt:lpstr>
      <vt:lpstr>Application: Maximum Matching </vt:lpstr>
      <vt:lpstr>Application: Maximum Matching </vt:lpstr>
      <vt:lpstr>Application: Maximum Matching </vt:lpstr>
      <vt:lpstr>Application: Maximum Matching </vt:lpstr>
      <vt:lpstr>Application: Maximum Matching </vt:lpstr>
      <vt:lpstr>Application: Maximum Matching 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260</cp:revision>
  <dcterms:created xsi:type="dcterms:W3CDTF">2015-09-14T04:42:16Z</dcterms:created>
  <dcterms:modified xsi:type="dcterms:W3CDTF">2024-05-09T19:00:41Z</dcterms:modified>
</cp:coreProperties>
</file>