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1.xml" ContentType="application/vnd.openxmlformats-officedocument.presentationml.notesSlide+xml"/>
  <Override PartName="/ppt/tags/tag122.xml" ContentType="application/vnd.openxmlformats-officedocument.presentationml.tags+xml"/>
  <Override PartName="/ppt/notesSlides/notesSlide1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4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5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6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626" r:id="rId3"/>
    <p:sldId id="625" r:id="rId4"/>
    <p:sldId id="564" r:id="rId5"/>
    <p:sldId id="656" r:id="rId6"/>
    <p:sldId id="663" r:id="rId7"/>
    <p:sldId id="640" r:id="rId8"/>
    <p:sldId id="567" r:id="rId9"/>
    <p:sldId id="673" r:id="rId10"/>
    <p:sldId id="675" r:id="rId11"/>
    <p:sldId id="641" r:id="rId12"/>
    <p:sldId id="642" r:id="rId13"/>
    <p:sldId id="676" r:id="rId14"/>
    <p:sldId id="678" r:id="rId15"/>
    <p:sldId id="677" r:id="rId16"/>
    <p:sldId id="682" r:id="rId17"/>
    <p:sldId id="679" r:id="rId18"/>
    <p:sldId id="683" r:id="rId19"/>
    <p:sldId id="684" r:id="rId20"/>
    <p:sldId id="685" r:id="rId21"/>
    <p:sldId id="686" r:id="rId22"/>
    <p:sldId id="688" r:id="rId23"/>
    <p:sldId id="665" r:id="rId24"/>
    <p:sldId id="689" r:id="rId25"/>
    <p:sldId id="690" r:id="rId26"/>
    <p:sldId id="680" r:id="rId27"/>
    <p:sldId id="691" r:id="rId28"/>
    <p:sldId id="692" r:id="rId29"/>
    <p:sldId id="693" r:id="rId30"/>
    <p:sldId id="694" r:id="rId31"/>
    <p:sldId id="695" r:id="rId32"/>
    <p:sldId id="696" r:id="rId33"/>
    <p:sldId id="69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3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5783 3177 24575,'-3'1'0,"0"-1"0,-1 1 0,1-1 0,0 1 0,-4 2 0,-11 2 0,-22-1 0,1-2 0,-47-3 0,17-1 0,-443 2 0,503 0 0,0-1 0,0-1 0,0 0 0,-1 0 0,-16-7 0,7 3 0,7 3 0,1 1 0,-1 0 0,0 1 0,-24 0 0,18 1 0,-22-3 0,-66-18 0,98 18 0,-1 0 0,1 0 0,-1-1 0,-8-5 0,10 4 0,-1 1 0,0 1 0,0-1 0,-15-3 0,-147-41 0,161 45 0,-12-5 0,0 0 0,-35-21 0,-18-8 0,-4 1 0,50 22 0,0 2 0,0 0 0,-1 2 0,-39-8 0,48 14 0,1-1 0,-1-1 0,1-1 0,0 0 0,0-2 0,1 0 0,0-1 0,0 0 0,-28-24 0,36 25 0,-2 0 0,1 1 0,-1 1 0,0 0 0,-1 1 0,1 0 0,-20-6 0,7 5 0,12 4 0,-1-1 0,1-1 0,0 0 0,-22-12 0,16 6 0,-1 1 0,0 0 0,-34-10 0,-11 4 0,50 13 0,-1-1 0,0 0 0,1-1 0,-25-12 0,23 9 0,-115-57 0,55 30 0,51 22 0,-2 1 0,-28-9 0,18 9 0,26 7 0,-1 1 0,1 1 0,-1 0 0,1 0 0,-22 0 0,31 3 0,-1 0 0,1 0 0,-1 0 0,1 0 0,0-1 0,-1 1 0,1-1 0,-1 0 0,1 0 0,0 0 0,0 0 0,-1-1 0,1 1 0,0-1 0,0 0 0,0 0 0,1 0 0,-1 0 0,-3-4 0,-23-26 0,2-1 0,2-1 0,-32-57 0,30 47 0,1 8 0,18 25 0,0 0 0,-11-21 0,4 5 0,-1 1 0,-1 1 0,-24-28 0,10 13 0,20 28 0,-22-22 0,-2-1 0,8 5 0,-59-52 0,73 72 0,-21-11 0,22 14 0,-1-1 0,-14-13 0,3 3 0,-47-30 0,2 3 0,58 36 0,-141-99 0,115 81 0,-51-49 0,-20-15 0,93 82 0,-1 0 0,0 1 0,-1 0 0,-18-5 0,21 8 0,0 0 0,0-1 0,1 0 0,0-1 0,0-1 0,-20-15 0,11 5 0,-38-24 0,-2-1 0,52 36 0,0 1 0,0 0 0,-1 1 0,1 0 0,-1 1 0,0 0 0,-18-4 0,21 6 0,-48-20 0,8 4 0,40 14 0,0 1 0,0-1 0,1 0 0,-1 0 0,1-1 0,0 0 0,0-1 0,-11-10 0,3 0 0,2 0 0,-19-27 0,18 15 0,12 23 0,0 1 0,0 0 0,0-1 0,0 1 0,-1 0 0,0 1 0,0-1 0,0 0 0,-5-4 0,-7-4 0,1-1 0,0 0 0,-18-24 0,27 31 0,0 1 0,-1 0 0,0 0 0,0 0 0,-13-7 0,10 7 0,1-1 0,0 1 0,-8-9 0,-7-10 0,12 11 0,-2 0 0,-15-12 0,24 22 0,0 0 0,0 0 0,0 1 0,-1-1 0,1 1 0,-1 0 0,0 0 0,1 1 0,-1 0 0,0-1 0,0 1 0,-5 0 0,3 0 0,0 0 0,1 0 0,-1-1 0,0 0 0,-9-4 0,10 3 0,-2 0 0,1 1 0,0 0 0,-14-2 0,18 4 0,-1-1 0,0 1 0,0-1 0,1 0 0,-1 0 0,0-1 0,1 1 0,0-1 0,-1 1 0,1-1 0,0 0 0,0-1 0,0 1 0,0 0 0,0-1 0,0 0 0,1 1 0,-5-7 0,-6-6 0,-24-21 0,24 24 0,-11-15 0,20 22 0,0-1 0,-1 2 0,1-1 0,-1 0 0,0 1 0,-9-6 0,4 4 0,-44-24 0,48 28 0,1 0 0,0 0 0,-1 0 0,1 0 0,-1 1 0,1 0 0,-1 0 0,-7 0 0,12 1 0,0 1 0,1-1 0,-1 0 0,0 1 0,0-1 0,1 0 0,-1 1 0,0-1 0,1 1 0,-1-1 0,0 1 0,1-1 0,-1 1 0,1-1 0,-1 1 0,1 0 0,-1-1 0,1 1 0,-1 0 0,1 0 0,0-1 0,-1 1 0,1 0 0,0 0 0,0-1 0,-1 1 0,1 0 0,0 0 0,0 1 0,-1 29 0,1-26 0,3 267 0,1-280 0,3-9 0,5-20 0,-1 1 0,-2-1 0,5-50 0,-12 73 0,0 0 0,8-24 0,-6 24 0,0 0 0,2-21 0,-6-31 0,0 1 0,0 64 0,1 0 0,-1 0 0,0-1 0,0 1 0,0 0 0,1 0 0,-1 0 0,1 0 0,-1-1 0,1 1 0,-1 0 0,1 0 0,1-2 0,-1 3 0,-1-1 0,0 1 0,1 0 0,-1-1 0,1 1 0,-1 0 0,1 0 0,0-1 0,-1 1 0,1 0 0,-1 0 0,1 0 0,-1 0 0,1 0 0,0-1 0,-1 1 0,1 0 0,-1 0 0,1 0 0,1 1 0,-1-1 0,1 1 0,0 0 0,-1-1 0,1 1 0,0 0 0,-1 0 0,1 0 0,-1 0 0,1 0 0,-1 1 0,0-1 0,0 0 0,1 1 0,-1-1 0,0 1 0,1 2 0,0-1 0,-1 0 0,0 0 0,1 0 0,-1-1 0,1 1 0,0-1 0,0 1 0,0-1 0,0 0 0,0 1 0,0-1 0,1 0 0,-1-1 0,1 1 0,-1 0 0,1-1 0,0 1 0,0-1 0,5 2 0,12 4 0,-8-2 0,-1-1 0,0-1 0,1 0 0,0-1 0,21 2 0,-14-3-120,2 0-191,0-1 0,1 0-1,24-5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0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1696 24575,'5'-6'0,"0"0"0,-1 0 0,0 0 0,0-1 0,4-9 0,1-1 0,14-24 0,1 1 0,3 1 0,60-69 0,-67 87 0,1 1 0,1 1 0,1 1 0,0 1 0,35-19 0,-40 26 0,-2-1 0,27-22 0,13-10 0,-21 20 0,-1-2 0,40-39 0,-35 31 0,-25 22 0,1-2 0,14-15 0,-24 21 0,0 1 0,1 1 0,-1-1 0,1 1 0,1 0 0,-1 1 0,1-1 0,-1 1 0,1 0 0,0 1 0,1 0 0,-1 0 0,1 1 0,7-2 0,-2 0 0,-1 1 0,0-2 0,0 1 0,0-2 0,15-8 0,54-40 0,-28 17 0,-43 30 0,0 0 0,0 0 0,-1-1 0,-1 0 0,1 0 0,10-15 0,-15 18 0,1 0 0,-1 0 0,1 1 0,0-1 0,0 1 0,0 0 0,11-6 0,46-19 0,-5 3 0,12-10 0,-60 32 0,-1 0 0,1 1 0,16-5 0,18-7 0,-33 10 0,1 1 0,0 1 0,14-3 0,23-8 0,-33 7 0,1-1 0,13-9 0,13-8 0,-3 9 0,0 1 0,53-13 0,-87 26 0,0-1 0,0 1 0,0-1 0,0 1 0,-1-1 0,1-1 0,4-4 0,-4 4 0,1 0 0,-1 0 0,0 0 0,11-4 0,-6 5 0,-1 0 0,1 1 0,0 0 0,0 1 0,0 0 0,14 1 0,-10 0 0,0-1 0,16-3 0,-25 3 0,0 0 0,-1-1 0,1 1 0,-1-1 0,0 0 0,1 0 0,-1-1 0,0 1 0,0-1 0,5-4 0,-7 4 0,1 0 0,-1 0 0,0-1 0,0 1 0,0-1 0,0 1 0,0-1 0,-1 0 0,0 1 0,2-9 0,0-2 0,2-23 0,-5 32 0,-1 0 0,1 1 0,0-1 0,-1 1 0,0-1 0,0 1 0,-1-1 0,1 1 0,-1 0 0,0 0 0,0 0 0,0 0 0,-1 0 0,1 0 0,-1 0 0,0 1 0,-6-6 0,3 3 0,0 1 0,0 0 0,0 1 0,-1-1 0,1 1 0,-1 0 0,0 1 0,-1 0 0,-11-4 0,4 3 0,-15-4 0,-37-15 0,61 21 0,-1 1 0,1-1 0,0 1 0,-1 0 0,0 1 0,1-1 0,-8 2 0,9-1 0,0 0 0,0 0 0,0 0 0,0-1 0,0 1 0,0-1 0,0 0 0,0-1 0,1 1 0,-1-1 0,-8-4 0,12 6 0,0-1 0,0 0 0,0 1 0,0-1 0,1 0 0,-1 0 0,0 1 0,0-1 0,1 0 0,-1 0 0,0 0 0,1 0 0,-1 0 0,0-2 0,1 3 0,0 0 0,0-1 0,0 1 0,0-1 0,0 1 0,0 0 0,0-1 0,0 1 0,0 0 0,0-1 0,0 1 0,1-1 0,-1 1 0,0 0 0,0-1 0,0 1 0,1 0 0,-1-1 0,0 1 0,0 0 0,1 0 0,-1-1 0,0 1 0,0 0 0,1 0 0,-1-1 0,1 1 0,0-1 0,1 0 0,0 1 0,0-1 0,-1 0 0,1 1 0,0 0 0,0-1 0,0 1 0,0 0 0,0 0 0,-1 0 0,1 0 0,0 0 0,0 1 0,2 0 0,3 1 0,0 1 0,-1 0 0,1 0 0,-1 1 0,0 0 0,11 8 0,-10-6 0,0-1 0,0 0 0,0-1 0,12 6 0,-4-5 0,32 6 0,-34-9 0,0 1 0,0 1 0,20 8 0,-26-9 0,0 2 0,0-1 0,-1 1 0,1 0 0,6 8 0,29 32 0,-39-41 0,-1-2 0,0 1 0,-1 0 0,1 0 0,-1-1 0,0 1 0,1 0 0,-2 1 0,1-1 0,0 0 0,0 0 0,-1 0 0,1 4 0,-2 43 0,0-29 0,1-3 0,0-6 0,0-1 0,-1 1 0,-4 21 0,4-29 0,0-1 0,-1 1 0,1-1 0,-1 0 0,1 1 0,-1-1 0,0 0 0,0 0 0,-1 0 0,1-1 0,0 1 0,-1 0 0,0-1 0,1 0 0,-1 1 0,-6 2 0,3-1-124,1 1 0,-1 0 0,1 0 0,0 0 0,1 1 0,-1-1-1,1 1 1,0 0 0,0 1 0,-5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8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3063 24575,'0'-6'0,"1"1"0,0-1 0,0 1 0,0 0 0,1-1 0,0 1 0,0 0 0,0 0 0,1 0 0,0 0 0,-1 1 0,2-1 0,-1 1 0,8-8 0,5-4 0,1 0 0,23-16 0,-24 20 0,-8 6 0,0-1 0,0 1 0,0 0 0,1 1 0,0 0 0,0 1 0,1 0 0,-1 0 0,1 1 0,17-4 0,71-7 0,-59 8 0,-24 3 0,28-2 0,5 7 0,-30-1 0,-1-1 0,0 0 0,26-5 0,-35 3 0,1-1 0,0 0 0,-1-1 0,16-9 0,-14 7 0,1 1 0,12-5 0,12-7 0,-28 13 0,1 1 0,0-1 0,12-3 0,-12 5 0,0 0 0,-1 0 0,0-1 0,1 0 0,-1 0 0,0-1 0,0 0 0,-1 0 0,1 0 0,-1-1 0,8-8 0,-5 6 0,-1 0 0,17-10 0,-15 11 0,-1 0 0,15-14 0,-8 3 0,13-12 0,-26 27 0,0 0 0,0 0 0,0 1 0,0-1 0,0 1 0,0 0 0,0 0 0,0 0 0,0 0 0,5-1 0,30-1 0,-21 2 0,-1-1 0,1-1 0,20-5 0,-25 5 0,0 0 0,0 2 0,20-2 0,-15 2 0,-10-1 0,-1 1 0,1-1 0,0-1 0,-1 1 0,0-1 0,0 0 0,0-1 0,0 1 0,8-8 0,19-9 0,0 4 0,-17 9 0,25-16 0,-37 20 0,0-1 0,0 0 0,-1 0 0,1 0 0,-1-1 0,0 1 0,0-1 0,3-8 0,6-7 0,2-2 0,-3 6 0,-1 1 0,-1-2 0,13-30 0,-3 5 0,-14 34 0,-1 0 0,0-1 0,-1 1 0,0-1 0,0 0 0,2-9 0,-5 11 0,1 1 0,1-1 0,-1 0 0,1 1 0,0 0 0,1-1 0,-1 1 0,1 0 0,6-8 0,-2 1 0,9-20 0,-11 22 0,0 1 0,1 0 0,12-19 0,-13 23 0,-1-1 0,0 0 0,6-13 0,-7 14 0,-1 0 0,1 1 0,0-1 0,1 1 0,-1 0 0,1 0 0,6-6 0,-2 4 0,-1 0 0,0 0 0,0 0 0,-1-1 0,0 0 0,0 0 0,0 0 0,-1-1 0,5-13 0,-5 7 0,-1 1 0,-1-1 0,3-22 0,-3 16 0,4-77 0,-1 16 0,-1-70 0,-5 133 0,0 15 0,1-1 0,0 1 0,-1-1 0,1 1 0,1 0 0,-1 0 0,1-1 0,0 1 0,-1 0 0,2 0 0,4-6 0,9-19 0,-14 19 0,1 0 0,-1 0 0,-1-1 0,1 1 0,-2-1 0,0 1 0,0-1 0,-2-11 0,0-12 0,2 8 0,-1-2 0,4-32 0,-2 51 0,0 0 0,1-1 0,0 2 0,1-1 0,0 0 0,1 0 0,6-12 0,-7 15 0,0-1 0,-1 0 0,1 0 0,-1 0 0,-1-1 0,0 1 0,1-9 0,2-10 0,-1 4 0,1-29 0,-4 35 0,1 0 0,1 1 0,0-1 0,5-16 0,-2 18 0,-1-1 0,-1 1 0,0-1 0,0-24 0,-2 32 0,0 0 0,0 0 0,1 1 0,0-1 0,0 1 0,3-8 0,-2 7 0,0-1 0,0 0 0,2-15 0,1-20 0,-2 20 0,1-39 0,-6-259 0,1 321 0,0 0 0,0 0 0,0 0 0,0 0 0,0 0 0,0 0 0,0 0 0,0 0 0,0 1 0,0-1 0,0 0 0,0 0 0,0 0 0,0 0 0,0 0 0,0 0 0,0 0 0,0 0 0,0 0 0,0 0 0,0 0 0,0 0 0,0 0 0,-1 0 0,1 0 0,0 0 0,0 0 0,0 0 0,0 0 0,0 0 0,0 0 0,0 0 0,0 0 0,0 0 0,0 0 0,0 0 0,0 0 0,0 0 0,0 0 0,0 0 0,0 0 0,0 0 0,0 0 0,-1 0 0,1 0 0,0 0 0,0 0 0,0-1 0,0 1 0,0 0 0,0 0 0,0 0 0,0 0 0,0 0 0,0 0 0,0 0 0,0 0 0,0 0 0,0 0 0,0 0 0,0 0 0,-5 8 0,-6 10 0,3 0 0,1 1 0,0 0 0,1 1 0,-3 24 0,7-38 0,0 0 0,-1 0 0,1 0 0,-1 0 0,0-1 0,-1 1 0,1-1 0,-1 0 0,0 0 0,-1 0 0,-6 6 0,-4 6 0,10-12 0,-1 0 0,0 0 0,-9 7 0,14-11 0,-1 0 0,1 0 0,-1 1 0,0-1 0,1-1 0,-1 1 0,0 0 0,0 0 0,0-1 0,0 1 0,0-1 0,1 1 0,-1-1 0,0 0 0,0 0 0,0 0 0,0 0 0,-3 0 0,5-1 0,0 1 0,-1 0 0,1 0 0,0-1 0,-1 1 0,1-1 0,0 1 0,-1 0 0,1-1 0,0 1 0,0-1 0,-1 1 0,1 0 0,0-1 0,0 1 0,0-1 0,0 1 0,-1-1 0,1 1 0,0-1 0,0 1 0,0-1 0,0 1 0,0-1 0,0 1 0,0-1 0,1 1 0,-1-1 0,0 1 0,0-1 0,0 1 0,0-1 0,1 1 0,-1 0 0,0-1 0,0 1 0,1-1 0,-1 1 0,1-1 0,13-16 0,-10 15 0,0-1 0,0 1 0,0 0 0,0 0 0,1 1 0,-1-1 0,1 1 0,8-1 0,-11 1 0,0 1 0,0 0 0,1-1 0,-1 1 0,0 0 0,0 0 0,1 1 0,-1-1 0,0 0 0,0 1 0,1-1 0,-1 1 0,0 0 0,0 0 0,0 0 0,0 0 0,0 0 0,0 0 0,3 3 0,0 3 0,0 0 0,0 0 0,-1 1 0,4 7 0,-5-7 0,1-1 0,0 0 0,0 0 0,1-1 0,6 8 0,-9-11 0,0-1 0,0 1 0,0 0 0,0 0 0,0 0 0,-1 1 0,1-1 0,-1 0 0,0 1 0,0-1 0,0 0 0,0 1 0,-1-1 0,0 1 0,1 6 0,-1-4 0,1 0 0,-1 1 0,4 8 0,-3-13 0,-1 0 0,1 0 0,0 0 0,0-1 0,0 1 0,0 0 0,0-1 0,0 1 0,0-1 0,1 1 0,-1-1 0,0 0 0,1 0 0,-1 1 0,1-1 0,0 0 0,-1 0 0,4 1 0,1 0 0,0 0 0,0-1 0,0 1 0,8-1 0,5 2 0,-17-2 0,0-1 0,0 1 0,-1-1 0,1 0 0,0 0 0,0 0 0,0 0 0,0 0 0,0 0 0,0-1 0,0 1 0,0 0 0,2-2 0,-3 1 0,0 1 0,0-1 0,0 0 0,0 0 0,-1 0 0,1 0 0,0 0 0,0 0 0,0 0 0,-1 0 0,1 0 0,-1 0 0,1 0 0,-1-1 0,1 1 0,-1 0 0,0 0 0,1-1 0,-1 1 0,0 0 0,0-2 0,2-37 0,-2-1 0,-2 0 0,-10-63 0,9 92 0,0 1 0,0-1 0,-9-19 0,0 2 0,11 23 0,-2 1 0,1 0 0,-1 0 0,0 1 0,0-1 0,0 0 0,-7-6 0,9 9-170,-1 0-1,1 0 0,0 0 1,0 0-1,0 0 0,0 0 1,-2-5-1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22:47:39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1216 617 24575,'0'11'0,"1"-1"0,0 0 0,1 0 0,0-1 0,0 1 0,8 18 0,2-2 0,16 26 0,-2-4 0,-21-38 0,-1 1 0,-1-1 0,1 1 0,-1 0 0,2 17 0,0 57 0,-3-36 0,12 40 0,-9-62 0,3 45 0,2 40 0,-5-56 0,-4 105 0,-2-81 0,0-71 0,0 1 0,-1-1 0,0 1 0,-1-1 0,0 0 0,0 0 0,-9 15 0,-4 14 0,7-6 0,7-25 0,0 0 0,0 1 0,-1-1 0,0 0 0,0 0 0,-1 0 0,1-1 0,-6 7 0,-3 1 0,0 0 0,-1-2 0,0 0 0,0 0 0,-2-1 0,1-1 0,-17 9 0,19-14 0,0 0 0,0-1 0,0-1 0,-1 0 0,1-1 0,-17 2 0,-78-3 0,73-1 0,-8 0 0,24 1 0,1 0 0,0-2 0,-1 0 0,1-1 0,0 0 0,-19-7 0,-26-18 0,11 3 0,5 10 0,35 12 0,1-1 0,-1-1 0,1 0 0,-15-7 0,3 0 0,0 0 0,-1 2 0,-39-10 0,-4-2 0,44 12 0,0-1 0,1-1 0,-25-17 0,-70-47 0,109 71 0,0-1 0,1 0 0,-1 0 0,1 0 0,0 0 0,1-1 0,-1 0 0,1-1 0,0 1 0,1-1 0,0 0 0,0 0 0,0 0 0,1 0 0,0-1 0,0 1 0,1-1 0,0 0 0,0 0 0,1 0 0,-1-14 0,5-530 0,-3 545 0,1 0 0,0-1 0,0 1 0,0 0 0,1-1 0,0 1 0,0 0 0,1 0 0,0 1 0,0-1 0,1 0 0,0 1 0,0 0 0,0 0 0,1 0 0,0 1 0,8-9 0,5-5 0,18-26 0,-16 18 0,-3 6 0,-7 9 0,0 0 0,-1-1 0,0 0 0,10-23 0,5-22 0,-11 24 0,2 0 0,27-45 0,0 16 0,2 2 0,3 2 0,89-86 0,-106 121 0,-22 19 0,-1-1 0,0 0 0,0-1 0,9-10 0,-16 16 0,7-7 0,-1 0 0,15-14 0,-18 20 0,0 0 0,0-1 0,0 2 0,0-1 0,0 0 0,0 1 0,1-1 0,-1 1 0,1 0 0,-1 0 0,7-1 0,4 0 0,-1 1 0,1 1 0,17 1 0,-26 0 0,-1-1 0,1 1 0,-1 0 0,0 0 0,0 0 0,1 1 0,-1-1 0,0 1 0,0 0 0,0 0 0,-1 1 0,1-1 0,6 6 0,-3-2 0,0 0 0,0-1 0,0 0 0,1 0 0,-1-1 0,1 0 0,1 0 0,-1-1 0,16 4 0,-12-4 0,-1 1 0,1 1 0,-1 0 0,14 8 0,-23-11 0,0 0 0,-1-1 0,1 1 0,0 0 0,-1 0 0,1 0 0,-1 0 0,1 1 0,-1-1 0,0 0 0,0 1 0,0-1 0,0 1 0,0-1 0,-1 1 0,1-1 0,-1 1 0,0 2 0,1 8 0,-1 0 0,-1 19 0,-1-10 0,2-16 0,-1 3 0,1 1 0,1-1 0,2 16 0,-3-22 0,1 1 0,0-1 0,0 0 0,1 0 0,-1 0 0,1 0 0,0 0 0,-1-1 0,1 1 0,0 0 0,1-1 0,-1 0 0,0 1 0,4 1 0,0 1 0,0 0 0,1-1 0,0 0 0,0 0 0,0 0 0,0-1 0,1 0 0,-1-1 0,1 0 0,0 0 0,-1 0 0,11 0 0,17 2 0,79 4 0,-112-8 0,0 0 0,0 0 0,0 0 0,0 0 0,-1 1 0,1-1 0,0 1 0,0-1 0,0 1 0,0-1 0,-1 1 0,1 0 0,0 0 0,-1 0 0,1 0 0,-1 0 0,1 0 0,-1 1 0,2 1 0,-1-1 0,0 1 0,-1-1 0,0 1 0,0-1 0,0 1 0,0 0 0,0-1 0,0 1 0,-1 0 0,1 0 0,-1 0 0,0 4 0,0-5 0,1 23 0,-2 35 0,0-54 0,0 1 0,0-1 0,0 0 0,-1 1 0,0-1 0,0 0 0,0 0 0,-1 0 0,0 0 0,-6 9 0,-6 6-66,13-17-20,0-1-1,0 1 0,0-1 1,-1 0-1,1 0 1,-1 0-1,0 0 0,0-1 1,0 1-1,0-1 0,0 1 1,-1-1-1,1 0 1,-7 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22:47:5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32 174 24575,'0'3'0,"-1"-1"0,1 1 0,-1 0 0,0 0 0,0-1 0,0 1 0,0-1 0,-2 3 0,-3 9 0,2 2 0,0 0 0,1 1 0,0-1 0,1 20 0,2 69 0,2-39 0,-3 2 0,2 75 0,1-129 0,0-1 0,1 0 0,0 0 0,1 0 0,1 0 0,0-1 0,0 0 0,2 0 0,14 22 0,-10-15 0,18 40 0,-1 0 0,-8-24 0,41 66 0,-40-71 0,-12-15 0,1-2 0,0 1 0,0-1 0,1-1 0,1 0 0,20 16 0,-23-21 0,122 76 0,-44-41 0,-73-38 0,-1 0 0,1-1 0,0-1 0,-1 0 0,1-1 0,0-1 0,25-1 0,-10 0 0,-27 1 0,1-1 0,0 1 0,0 0 0,0-1 0,-1 0 0,1 1 0,0-1 0,-1 0 0,1-1 0,0 1 0,-1 0 0,0-1 0,1 1 0,-1-1 0,0 0 0,3-3 0,2-2 0,-1-1 0,-1 1 0,8-15 0,9-11 0,-13 20 0,0-1 0,9-20 0,5-8 0,-19 35 0,-1 0 0,-1-1 0,1 1 0,-1 0 0,0-1 0,-1 1 0,1-14 0,3-12 0,-1-5 0,-4 33 0,0 0 0,0 0 0,1 0 0,-1 1 0,1-1 0,0 0 0,1 0 0,-1 0 0,1 1 0,0-1 0,4-6 0,-2 4 0,0 0 0,-1 0 0,1 0 0,-1 0 0,0-1 0,-1 1 0,0-1 0,0 0 0,-1 0 0,0 0 0,0 0 0,-1 0 0,-1-14 0,1 5 0,-1 6 0,0-1 0,1 1 0,1-1 0,0 1 0,1 0 0,0-1 0,0 1 0,8-19 0,-7 22 0,-1-1 0,1 1 0,-1 0 0,1-12 0,-2 11 0,1 1 0,-1-1 0,2 1 0,3-11 0,-1 7 0,-1 3 0,-1 1 0,1 0 0,0 1 0,1-1 0,0 1 0,11-14 0,-6 11 0,0-1 0,-1 0 0,10-16 0,-15 22 0,-1-1 0,-1 0 0,1 0 0,-1 0 0,0 0 0,0 0 0,-1-1 0,0 1 0,1-11 0,-3-90 0,0 38 0,1 65 0,0 0 0,0-1 0,0 1 0,-1 0 0,0 0 0,0 0 0,0 0 0,0 0 0,0 0 0,-1 0 0,0 1 0,-2-5 0,2 5 0,0 1 0,0 0 0,-1 0 0,1-1 0,0 2 0,-1-1 0,0 0 0,1 0 0,-1 1 0,0 0 0,0-1 0,1 1 0,-1 0 0,0 0 0,0 1 0,0-1 0,-4 0 0,-5 0 0,-21-5 0,31 6 0,0-1 0,-1 0 0,1 0 0,0 0 0,0 0 0,0 0 0,0 0 0,0 0 0,0-1 0,0 1 0,-2-3 0,1 1 0,0-1 0,0 1 0,0 1 0,-1-1 0,1 0 0,-1 1 0,0 0 0,1 0 0,-1 0 0,0 0 0,0 0 0,0 1 0,-1 0 0,-6-2 0,-3 2 0,0 0 0,1 1 0,-19 2 0,18-1 0,0-1 0,0 0 0,-15-2 0,24 1 0,1-1 0,-1 0 0,0 1 0,1-2 0,-1 1 0,-7-6 0,-16-7 0,13 11 0,-1-1 0,-20-1 0,-18-6 0,-48-12 0,86 19 0,1 2 0,0 0 0,-1 1 0,-18-1 0,-66 4 0,35 1 0,60-2 0,1 0 0,-1 0 0,0 1 0,0 0 0,1 0 0,-1 0 0,1 1 0,-1-1 0,1 1 0,-1 0 0,1 1 0,0-1 0,0 1 0,0-1 0,-3 5 0,-4 3 0,2 0 0,0 1 0,-14 20 0,11-13 0,9-15-170,0 0-1,0 0 0,0 1 1,-1-2-1,1 1 0,-1 0 1,-5 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22:47:39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1216 617 24575,'0'11'0,"1"-1"0,0 0 0,1 0 0,0-1 0,0 1 0,8 18 0,2-2 0,16 26 0,-2-4 0,-21-38 0,-1 1 0,-1-1 0,1 1 0,-1 0 0,2 17 0,0 57 0,-3-36 0,12 40 0,-9-62 0,3 45 0,2 40 0,-5-56 0,-4 105 0,-2-81 0,0-71 0,0 1 0,-1-1 0,0 1 0,-1-1 0,0 0 0,0 0 0,-9 15 0,-4 14 0,7-6 0,7-25 0,0 0 0,0 1 0,-1-1 0,0 0 0,0 0 0,-1 0 0,1-1 0,-6 7 0,-3 1 0,0 0 0,-1-2 0,0 0 0,0 0 0,-2-1 0,1-1 0,-17 9 0,19-14 0,0 0 0,0-1 0,0-1 0,-1 0 0,1-1 0,-17 2 0,-78-3 0,73-1 0,-8 0 0,24 1 0,1 0 0,0-2 0,-1 0 0,1-1 0,0 0 0,-19-7 0,-26-18 0,11 3 0,5 10 0,35 12 0,1-1 0,-1-1 0,1 0 0,-15-7 0,3 0 0,0 0 0,-1 2 0,-39-10 0,-4-2 0,44 12 0,0-1 0,1-1 0,-25-17 0,-70-47 0,109 71 0,0-1 0,1 0 0,-1 0 0,1 0 0,0 0 0,1-1 0,-1 0 0,1-1 0,0 1 0,1-1 0,0 0 0,0 0 0,0 0 0,1 0 0,0-1 0,0 1 0,1-1 0,0 0 0,0 0 0,1 0 0,-1-14 0,5-530 0,-3 545 0,1 0 0,0-1 0,0 1 0,0 0 0,1-1 0,0 1 0,0 0 0,1 0 0,0 1 0,0-1 0,1 0 0,0 1 0,0 0 0,0 0 0,1 0 0,0 1 0,8-9 0,5-5 0,18-26 0,-16 18 0,-3 6 0,-7 9 0,0 0 0,-1-1 0,0 0 0,10-23 0,5-22 0,-11 24 0,2 0 0,27-45 0,0 16 0,2 2 0,3 2 0,89-86 0,-106 121 0,-22 19 0,-1-1 0,0 0 0,0-1 0,9-10 0,-16 16 0,7-7 0,-1 0 0,15-14 0,-18 20 0,0 0 0,0-1 0,0 2 0,0-1 0,0 0 0,0 1 0,1-1 0,-1 1 0,1 0 0,-1 0 0,7-1 0,4 0 0,-1 1 0,1 1 0,17 1 0,-26 0 0,-1-1 0,1 1 0,-1 0 0,0 0 0,0 0 0,1 1 0,-1-1 0,0 1 0,0 0 0,0 0 0,-1 1 0,1-1 0,6 6 0,-3-2 0,0 0 0,0-1 0,0 0 0,1 0 0,-1-1 0,1 0 0,1 0 0,-1-1 0,16 4 0,-12-4 0,-1 1 0,1 1 0,-1 0 0,14 8 0,-23-11 0,0 0 0,-1-1 0,1 1 0,0 0 0,-1 0 0,1 0 0,-1 0 0,1 1 0,-1-1 0,0 0 0,0 1 0,0-1 0,0 1 0,0-1 0,-1 1 0,1-1 0,-1 1 0,0 2 0,1 8 0,-1 0 0,-1 19 0,-1-10 0,2-16 0,-1 3 0,1 1 0,1-1 0,2 16 0,-3-22 0,1 1 0,0-1 0,0 0 0,1 0 0,-1 0 0,1 0 0,0 0 0,-1-1 0,1 1 0,0 0 0,1-1 0,-1 0 0,0 1 0,4 1 0,0 1 0,0 0 0,1-1 0,0 0 0,0 0 0,0 0 0,0-1 0,1 0 0,-1-1 0,1 0 0,0 0 0,-1 0 0,11 0 0,17 2 0,79 4 0,-112-8 0,0 0 0,0 0 0,0 0 0,0 0 0,-1 1 0,1-1 0,0 1 0,0-1 0,0 1 0,0-1 0,-1 1 0,1 0 0,0 0 0,-1 0 0,1 0 0,-1 0 0,1 0 0,-1 1 0,2 1 0,-1-1 0,0 1 0,-1-1 0,0 1 0,0-1 0,0 1 0,0 0 0,0-1 0,0 1 0,-1 0 0,1 0 0,-1 0 0,0 4 0,0-5 0,1 23 0,-2 35 0,0-54 0,0 1 0,0-1 0,0 0 0,-1 1 0,0-1 0,0 0 0,0 0 0,-1 0 0,0 0 0,-6 9 0,-6 6-66,13-17-20,0-1-1,0 1 0,0-1 1,-1 0-1,1 0 1,-1 0-1,0 0 0,0-1 1,0 1-1,0-1 0,0 1 1,-1-1-1,1 0 1,-7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22:47:5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32 174 24575,'0'3'0,"-1"-1"0,1 1 0,-1 0 0,0 0 0,0-1 0,0 1 0,0-1 0,-2 3 0,-3 9 0,2 2 0,0 0 0,1 1 0,0-1 0,1 20 0,2 69 0,2-39 0,-3 2 0,2 75 0,1-129 0,0-1 0,1 0 0,0 0 0,1 0 0,1 0 0,0-1 0,0 0 0,2 0 0,14 22 0,-10-15 0,18 40 0,-1 0 0,-8-24 0,41 66 0,-40-71 0,-12-15 0,1-2 0,0 1 0,0-1 0,1-1 0,1 0 0,20 16 0,-23-21 0,122 76 0,-44-41 0,-73-38 0,-1 0 0,1-1 0,0-1 0,-1 0 0,1-1 0,0-1 0,25-1 0,-10 0 0,-27 1 0,1-1 0,0 1 0,0 0 0,0-1 0,-1 0 0,1 1 0,0-1 0,-1 0 0,1-1 0,0 1 0,-1 0 0,0-1 0,1 1 0,-1-1 0,0 0 0,3-3 0,2-2 0,-1-1 0,-1 1 0,8-15 0,9-11 0,-13 20 0,0-1 0,9-20 0,5-8 0,-19 35 0,-1 0 0,-1-1 0,1 1 0,-1 0 0,0-1 0,-1 1 0,1-14 0,3-12 0,-1-5 0,-4 33 0,0 0 0,0 0 0,1 0 0,-1 1 0,1-1 0,0 0 0,1 0 0,-1 0 0,1 1 0,0-1 0,4-6 0,-2 4 0,0 0 0,-1 0 0,1 0 0,-1 0 0,0-1 0,-1 1 0,0-1 0,0 0 0,-1 0 0,0 0 0,0 0 0,-1 0 0,-1-14 0,1 5 0,-1 6 0,0-1 0,1 1 0,1-1 0,0 1 0,1 0 0,0-1 0,0 1 0,8-19 0,-7 22 0,-1-1 0,1 1 0,-1 0 0,1-12 0,-2 11 0,1 1 0,-1-1 0,2 1 0,3-11 0,-1 7 0,-1 3 0,-1 1 0,1 0 0,0 1 0,1-1 0,0 1 0,11-14 0,-6 11 0,0-1 0,-1 0 0,10-16 0,-15 22 0,-1-1 0,-1 0 0,1 0 0,-1 0 0,0 0 0,0 0 0,-1-1 0,0 1 0,1-11 0,-3-90 0,0 38 0,1 65 0,0 0 0,0-1 0,0 1 0,-1 0 0,0 0 0,0 0 0,0 0 0,0 0 0,0 0 0,-1 0 0,0 1 0,-2-5 0,2 5 0,0 1 0,0 0 0,-1 0 0,1-1 0,0 2 0,-1-1 0,0 0 0,1 0 0,-1 1 0,0 0 0,0-1 0,1 1 0,-1 0 0,0 0 0,0 1 0,0-1 0,-4 0 0,-5 0 0,-21-5 0,31 6 0,0-1 0,-1 0 0,1 0 0,0 0 0,0 0 0,0 0 0,0 0 0,0 0 0,0-1 0,0 1 0,-2-3 0,1 1 0,0-1 0,0 1 0,0 1 0,-1-1 0,1 0 0,-1 1 0,0 0 0,1 0 0,-1 0 0,0 0 0,0 0 0,0 1 0,-1 0 0,-6-2 0,-3 2 0,0 0 0,1 1 0,-19 2 0,18-1 0,0-1 0,0 0 0,-15-2 0,24 1 0,1-1 0,-1 0 0,0 1 0,1-2 0,-1 1 0,-7-6 0,-16-7 0,13 11 0,-1-1 0,-20-1 0,-18-6 0,-48-12 0,86 19 0,1 2 0,0 0 0,-1 1 0,-18-1 0,-66 4 0,35 1 0,60-2 0,1 0 0,-1 0 0,0 1 0,0 0 0,1 0 0,-1 0 0,1 1 0,-1-1 0,1 1 0,-1 0 0,1 1 0,0-1 0,0 1 0,0-1 0,-3 5 0,-4 3 0,2 0 0,0 1 0,-14 20 0,11-13 0,9-15-170,0 0-1,0 0 0,0 1 1,-1-2-1,1 1 0,-1 0 1,-5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22:50:44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915 145 24575,'51'0'0,"0"2"0,1 3 0,67 15 0,-97-15 0,-1 1 0,0 1 0,0 1 0,0 0 0,-1 2 0,-1 1 0,0 0 0,0 1 0,-1 1 0,22 20 0,-30-22 0,-1 0 0,0 1 0,0 0 0,10 21 0,-9-15 0,17 21 0,-24-34 0,0-1 0,-1 1 0,1 0 0,-1 0 0,0 0 0,0 0 0,0 0 0,-1 0 0,0 1 0,0-1 0,0 7 0,0 9 0,-3 34 0,0-16 0,3 18 0,-2 46 0,0-99 0,1 1 0,-1-1 0,0 0 0,-1 0 0,1 0 0,-1 0 0,0 0 0,0 0 0,0 0 0,0 0 0,-1-1 0,-3 5 0,-4 2 0,0 1 0,-16 11 0,-3 3 0,-90 102 0,94-95 0,17-21 0,0-1 0,0 0 0,-1 0 0,-12 9 0,8-8 0,0 1 0,0 0 0,1 1 0,-11 15 0,12-15 0,-1-2 0,-1 1 0,0-2 0,0 0 0,-17 9 0,14-8 0,5-4 0,1 0 0,0 1 0,1 1 0,-17 17 0,23-23 0,-1 0 0,0 0 0,1 0 0,-1 0 0,0-1 0,0 0 0,-1 0 0,-5 3 0,-13 6 0,17-7 0,-1 0 0,1-1 0,-1 0 0,0-1 0,0 1 0,-9 1 0,-2-1 0,-24 1 0,21-2 0,-32 9 0,32-7 0,-32 4 0,-191-5 0,129-4 0,71 2 0,22 0 0,0-1 0,0-1 0,-21-3 0,34 1 0,0 1 0,1-2 0,-1 1 0,1-2 0,0 1 0,0-1 0,0 0 0,1 0 0,0-1 0,0 0 0,0 0 0,1-1 0,-8-10 0,12 14 0,0-1 0,0 1 0,0-1 0,1 0 0,-1 0 0,1 0 0,0 0 0,1 0 0,-1 0 0,0-6 0,1-8 0,2-20 0,0 9 0,-1-272 0,-2 163 0,0 122 0,-1 0 0,0 0 0,-8-25 0,6 25 0,0-1 0,1 1 0,-1-22 0,5-208 0,0 236 0,0 1 0,0-1 0,1 1 0,0 0 0,6-13 0,-5 12 0,0 0 0,0 0 0,-1 0 0,1-12 0,-2 2 0,-2 12 0,2 1 0,-1 0 0,1-1 0,1-6 0,-1 12 0,0 0 0,-1 0 0,1 0 0,0 0 0,0 0 0,0 0 0,0 0 0,0 0 0,1 1 0,-1-1 0,1 0 0,-1 1 0,1-1 0,-1 1 0,1 0 0,0-1 0,0 1 0,2-1 0,2-1 0,0 1 0,0 0 0,1 0 0,-1 0 0,1 1 0,-1 0 0,11 0 0,49 3 0,-26 0 0,-20-2 0,70-1 0,-77 0 0,-1-1 0,0 0 0,0-1 0,1 0 0,12-6 0,81-29 0,-28 13 0,-35 11 0,-33 10 0,0 1 0,1 0 0,-1 0 0,18-1 0,15 2 0,45 5 0,-85-3 0,-1 0 0,0 1 0,0-1 0,0 0 0,0 1 0,0 0 0,0 0 0,0-1 0,0 1 0,0 0 0,0 1 0,0-1 0,0 0 0,-1 0 0,1 1 0,0-1 0,-1 1 0,1-1 0,-1 1 0,2 2 0,0 3 0,1-1 0,-2 1 0,1 0 0,3 13 0,-5-15 0,0 0 0,0 0 0,1 0 0,0 0 0,0-1 0,0 1 0,0 0 0,1-1 0,0 0 0,0 1 0,6 5 0,15 15 0,-21-21-114,0 0 1,0 0-1,0-1 0,1 1 0,0-1 1,0 0-1,0 0 0,0-1 0,0 1 1,0-1-1,7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14/5/2024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5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1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78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94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08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586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302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24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99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83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28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46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6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64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84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59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36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7.xml"/><Relationship Id="rId7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tags" Target="../tags/tag30.xml"/><Relationship Id="rId21" Type="http://schemas.openxmlformats.org/officeDocument/2006/relationships/image" Target="../media/image33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tags" Target="../tags/tag29.xml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6.png"/><Relationship Id="rId5" Type="http://schemas.openxmlformats.org/officeDocument/2006/relationships/tags" Target="../tags/tag32.xml"/><Relationship Id="rId15" Type="http://schemas.openxmlformats.org/officeDocument/2006/relationships/image" Target="../media/image24.png"/><Relationship Id="rId23" Type="http://schemas.openxmlformats.org/officeDocument/2006/relationships/image" Target="../media/image35.png"/><Relationship Id="rId10" Type="http://schemas.openxmlformats.org/officeDocument/2006/relationships/tags" Target="../tags/tag37.xml"/><Relationship Id="rId19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2.png"/><Relationship Id="rId2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tags" Target="../tags/tag42.xml"/><Relationship Id="rId21" Type="http://schemas.openxmlformats.org/officeDocument/2006/relationships/image" Target="../media/image33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tags" Target="../tags/tag41.xml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36.png"/><Relationship Id="rId5" Type="http://schemas.openxmlformats.org/officeDocument/2006/relationships/tags" Target="../tags/tag44.xml"/><Relationship Id="rId15" Type="http://schemas.openxmlformats.org/officeDocument/2006/relationships/image" Target="../media/image24.png"/><Relationship Id="rId23" Type="http://schemas.openxmlformats.org/officeDocument/2006/relationships/image" Target="../media/image35.png"/><Relationship Id="rId10" Type="http://schemas.openxmlformats.org/officeDocument/2006/relationships/tags" Target="../tags/tag49.xml"/><Relationship Id="rId19" Type="http://schemas.openxmlformats.org/officeDocument/2006/relationships/image" Target="../media/image31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2.png"/><Relationship Id="rId2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6.xml"/><Relationship Id="rId26" Type="http://schemas.openxmlformats.org/officeDocument/2006/relationships/image" Target="../media/image31.png"/><Relationship Id="rId3" Type="http://schemas.openxmlformats.org/officeDocument/2006/relationships/tags" Target="../tags/tag54.xml"/><Relationship Id="rId21" Type="http://schemas.openxmlformats.org/officeDocument/2006/relationships/image" Target="../media/image27.png"/><Relationship Id="rId34" Type="http://schemas.openxmlformats.org/officeDocument/2006/relationships/image" Target="../media/image41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image" Target="../media/image37.png"/><Relationship Id="rId33" Type="http://schemas.openxmlformats.org/officeDocument/2006/relationships/image" Target="../media/image40.png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24.png"/><Relationship Id="rId29" Type="http://schemas.openxmlformats.org/officeDocument/2006/relationships/image" Target="../media/image34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38.png"/><Relationship Id="rId32" Type="http://schemas.openxmlformats.org/officeDocument/2006/relationships/image" Target="../media/image39.png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image" Target="../media/image30.png"/><Relationship Id="rId28" Type="http://schemas.openxmlformats.org/officeDocument/2006/relationships/image" Target="../media/image33.png"/><Relationship Id="rId10" Type="http://schemas.openxmlformats.org/officeDocument/2006/relationships/tags" Target="../tags/tag61.xml"/><Relationship Id="rId19" Type="http://schemas.openxmlformats.org/officeDocument/2006/relationships/image" Target="../media/image2.png"/><Relationship Id="rId31" Type="http://schemas.openxmlformats.org/officeDocument/2006/relationships/image" Target="../media/image36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29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2.png"/><Relationship Id="rId8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9" Type="http://schemas.openxmlformats.org/officeDocument/2006/relationships/image" Target="../media/image35.png"/><Relationship Id="rId21" Type="http://schemas.openxmlformats.org/officeDocument/2006/relationships/tags" Target="../tags/tag89.xml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6.png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9" Type="http://schemas.openxmlformats.org/officeDocument/2006/relationships/image" Target="../media/image24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image" Target="../media/image30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3.png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image" Target="../media/image2.png"/><Relationship Id="rId36" Type="http://schemas.openxmlformats.org/officeDocument/2006/relationships/image" Target="../media/image32.png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slideLayout" Target="../slideLayouts/slideLayout6.xml"/><Relationship Id="rId30" Type="http://schemas.openxmlformats.org/officeDocument/2006/relationships/image" Target="../media/image27.png"/><Relationship Id="rId35" Type="http://schemas.openxmlformats.org/officeDocument/2006/relationships/image" Target="../media/image31.png"/><Relationship Id="rId43" Type="http://schemas.openxmlformats.org/officeDocument/2006/relationships/image" Target="../media/image41.png"/><Relationship Id="rId48" Type="http://schemas.openxmlformats.org/officeDocument/2006/relationships/image" Target="../media/image47.png"/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image" Target="../media/image38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tags" Target="../tags/tag88.xml"/><Relationship Id="rId4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tags" Target="../tags/tag120.xml"/><Relationship Id="rId39" Type="http://schemas.openxmlformats.org/officeDocument/2006/relationships/image" Target="../media/image35.png"/><Relationship Id="rId21" Type="http://schemas.openxmlformats.org/officeDocument/2006/relationships/tags" Target="../tags/tag115.xml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6.png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9" Type="http://schemas.openxmlformats.org/officeDocument/2006/relationships/image" Target="../media/image24.png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32" Type="http://schemas.openxmlformats.org/officeDocument/2006/relationships/image" Target="../media/image30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3.png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image" Target="../media/image2.png"/><Relationship Id="rId36" Type="http://schemas.openxmlformats.org/officeDocument/2006/relationships/image" Target="../media/image32.png"/><Relationship Id="rId49" Type="http://schemas.openxmlformats.org/officeDocument/2006/relationships/image" Target="../media/image49.png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Relationship Id="rId27" Type="http://schemas.openxmlformats.org/officeDocument/2006/relationships/slideLayout" Target="../slideLayouts/slideLayout6.xml"/><Relationship Id="rId30" Type="http://schemas.openxmlformats.org/officeDocument/2006/relationships/image" Target="../media/image27.png"/><Relationship Id="rId35" Type="http://schemas.openxmlformats.org/officeDocument/2006/relationships/image" Target="../media/image31.png"/><Relationship Id="rId43" Type="http://schemas.openxmlformats.org/officeDocument/2006/relationships/image" Target="../media/image41.png"/><Relationship Id="rId48" Type="http://schemas.openxmlformats.org/officeDocument/2006/relationships/image" Target="../media/image47.png"/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33" Type="http://schemas.openxmlformats.org/officeDocument/2006/relationships/image" Target="../media/image38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tags" Target="../tags/tag114.xml"/><Relationship Id="rId41" Type="http://schemas.openxmlformats.org/officeDocument/2006/relationships/image" Target="../media/image39.png"/><Relationship Id="rId1" Type="http://schemas.openxmlformats.org/officeDocument/2006/relationships/tags" Target="../tags/tag95.xml"/><Relationship Id="rId6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1.xml"/><Relationship Id="rId5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Relationship Id="rId5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24.xml"/><Relationship Id="rId16" Type="http://schemas.openxmlformats.org/officeDocument/2006/relationships/image" Target="../media/image60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55.png"/><Relationship Id="rId5" Type="http://schemas.openxmlformats.org/officeDocument/2006/relationships/tags" Target="../tags/tag127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26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32.xml"/><Relationship Id="rId16" Type="http://schemas.openxmlformats.org/officeDocument/2006/relationships/image" Target="../media/image60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55.png"/><Relationship Id="rId5" Type="http://schemas.openxmlformats.org/officeDocument/2006/relationships/tags" Target="../tags/tag135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34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40.xml"/><Relationship Id="rId16" Type="http://schemas.openxmlformats.org/officeDocument/2006/relationships/image" Target="../media/image60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55.png"/><Relationship Id="rId5" Type="http://schemas.openxmlformats.org/officeDocument/2006/relationships/tags" Target="../tags/tag14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4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48.xml"/><Relationship Id="rId16" Type="http://schemas.openxmlformats.org/officeDocument/2006/relationships/image" Target="../media/image60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55.png"/><Relationship Id="rId5" Type="http://schemas.openxmlformats.org/officeDocument/2006/relationships/tags" Target="../tags/tag151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21" Type="http://schemas.openxmlformats.org/officeDocument/2006/relationships/customXml" Target="../ink/ink3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customXml" Target="../ink/ink1.xml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image" Target="../media/image3.png"/><Relationship Id="rId19" Type="http://schemas.openxmlformats.org/officeDocument/2006/relationships/customXml" Target="../ink/ink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56.xml"/><Relationship Id="rId16" Type="http://schemas.openxmlformats.org/officeDocument/2006/relationships/image" Target="../media/image60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55.png"/><Relationship Id="rId5" Type="http://schemas.openxmlformats.org/officeDocument/2006/relationships/tags" Target="../tags/tag159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58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65.xml"/><Relationship Id="rId21" Type="http://schemas.openxmlformats.org/officeDocument/2006/relationships/customXml" Target="../ink/ink5.xml"/><Relationship Id="rId7" Type="http://schemas.openxmlformats.org/officeDocument/2006/relationships/tags" Target="../tags/tag169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64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55.png"/><Relationship Id="rId5" Type="http://schemas.openxmlformats.org/officeDocument/2006/relationships/tags" Target="../tags/tag167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18.xml"/><Relationship Id="rId19" Type="http://schemas.openxmlformats.org/officeDocument/2006/relationships/customXml" Target="../ink/ink4.xml"/><Relationship Id="rId4" Type="http://schemas.openxmlformats.org/officeDocument/2006/relationships/tags" Target="../tags/tag166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Relationship Id="rId22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73.xml"/><Relationship Id="rId21" Type="http://schemas.openxmlformats.org/officeDocument/2006/relationships/customXml" Target="../ink/ink7.xml"/><Relationship Id="rId7" Type="http://schemas.openxmlformats.org/officeDocument/2006/relationships/tags" Target="../tags/tag177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72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55.png"/><Relationship Id="rId24" Type="http://schemas.openxmlformats.org/officeDocument/2006/relationships/image" Target="../media/image65.png"/><Relationship Id="rId5" Type="http://schemas.openxmlformats.org/officeDocument/2006/relationships/tags" Target="../tags/tag175.xml"/><Relationship Id="rId15" Type="http://schemas.openxmlformats.org/officeDocument/2006/relationships/image" Target="../media/image59.png"/><Relationship Id="rId23" Type="http://schemas.openxmlformats.org/officeDocument/2006/relationships/customXml" Target="../ink/ink8.xml"/><Relationship Id="rId10" Type="http://schemas.openxmlformats.org/officeDocument/2006/relationships/notesSlide" Target="../notesSlides/notesSlide19.xml"/><Relationship Id="rId19" Type="http://schemas.openxmlformats.org/officeDocument/2006/relationships/customXml" Target="../ink/ink6.xml"/><Relationship Id="rId4" Type="http://schemas.openxmlformats.org/officeDocument/2006/relationships/tags" Target="../tags/tag174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Relationship Id="rId22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180.xml"/><Relationship Id="rId16" Type="http://schemas.openxmlformats.org/officeDocument/2006/relationships/image" Target="../media/image60.png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image" Target="../media/image55.png"/><Relationship Id="rId5" Type="http://schemas.openxmlformats.org/officeDocument/2006/relationships/tags" Target="../tags/tag18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8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6.png"/><Relationship Id="rId5" Type="http://schemas.openxmlformats.org/officeDocument/2006/relationships/tags" Target="../tags/tag20.xml"/><Relationship Id="rId15" Type="http://schemas.openxmlformats.org/officeDocument/2006/relationships/image" Target="../media/image23.png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13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More problems on Maxflow, Maximum Matching, Baseball elimination, Vertex cover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847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9E25-CB04-63FC-4EB5-9241A7014838}"/>
              </a:ext>
            </a:extLst>
          </p:cNvPr>
          <p:cNvSpPr txBox="1"/>
          <p:nvPr/>
        </p:nvSpPr>
        <p:spPr>
          <a:xfrm>
            <a:off x="602322" y="1375290"/>
            <a:ext cx="8063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Main idea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Reduce</a:t>
            </a:r>
            <a:r>
              <a:rPr lang="en-US" sz="2000" dirty="0">
                <a:solidFill>
                  <a:srgbClr val="3A3A82"/>
                </a:solidFill>
                <a:latin typeface="Times New Roman" charset="0"/>
              </a:rPr>
              <a:t> it to classic Maxflow problem. To do that, we need to remove the capacity constraints on vertices. How?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1031 2">
            <a:extLst>
              <a:ext uri="{FF2B5EF4-FFF2-40B4-BE49-F238E27FC236}">
                <a16:creationId xmlns:a16="http://schemas.microsoft.com/office/drawing/2014/main" id="{DD67846C-AA72-AE7E-BACD-F7EC51AC9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9820" y="2901992"/>
            <a:ext cx="527007" cy="527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 i="1" dirty="0">
                <a:latin typeface="Times New Roman" charset="0"/>
              </a:rPr>
              <a:t>w</a:t>
            </a:r>
          </a:p>
        </p:txBody>
      </p:sp>
      <p:cxnSp>
        <p:nvCxnSpPr>
          <p:cNvPr id="5" name="AutoShape 1048 2">
            <a:extLst>
              <a:ext uri="{FF2B5EF4-FFF2-40B4-BE49-F238E27FC236}">
                <a16:creationId xmlns:a16="http://schemas.microsoft.com/office/drawing/2014/main" id="{0B0FDBBF-3DC5-6D28-4534-C697D667C2D0}"/>
              </a:ext>
            </a:extLst>
          </p:cNvPr>
          <p:cNvCxnSpPr>
            <a:cxnSpLocks noChangeShapeType="1"/>
            <a:stCxn id="3" idx="6"/>
          </p:cNvCxnSpPr>
          <p:nvPr/>
        </p:nvCxnSpPr>
        <p:spPr bwMode="auto">
          <a:xfrm>
            <a:off x="2306827" y="3165496"/>
            <a:ext cx="657267" cy="18117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045 2">
            <a:extLst>
              <a:ext uri="{FF2B5EF4-FFF2-40B4-BE49-F238E27FC236}">
                <a16:creationId xmlns:a16="http://schemas.microsoft.com/office/drawing/2014/main" id="{B22FF8AC-AC55-990E-C4D4-E64D9BE9966A}"/>
              </a:ext>
            </a:extLst>
          </p:cNvPr>
          <p:cNvCxnSpPr>
            <a:cxnSpLocks noChangeShapeType="1"/>
            <a:endCxn id="3" idx="2"/>
          </p:cNvCxnSpPr>
          <p:nvPr/>
        </p:nvCxnSpPr>
        <p:spPr bwMode="auto">
          <a:xfrm flipV="1">
            <a:off x="785973" y="3165496"/>
            <a:ext cx="993847" cy="4057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47 2">
            <a:extLst>
              <a:ext uri="{FF2B5EF4-FFF2-40B4-BE49-F238E27FC236}">
                <a16:creationId xmlns:a16="http://schemas.microsoft.com/office/drawing/2014/main" id="{4CB5310E-15EA-25D4-B1AB-C4DC41DA6C14}"/>
              </a:ext>
            </a:extLst>
          </p:cNvPr>
          <p:cNvCxnSpPr>
            <a:cxnSpLocks noChangeShapeType="1"/>
            <a:stCxn id="3" idx="5"/>
          </p:cNvCxnSpPr>
          <p:nvPr/>
        </p:nvCxnSpPr>
        <p:spPr bwMode="auto">
          <a:xfrm>
            <a:off x="2229649" y="3351821"/>
            <a:ext cx="572900" cy="19983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62">
            <a:extLst>
              <a:ext uri="{FF2B5EF4-FFF2-40B4-BE49-F238E27FC236}">
                <a16:creationId xmlns:a16="http://schemas.microsoft.com/office/drawing/2014/main" id="{DD74810B-DF07-B03C-5B7B-ABB05A4D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766" y="2652290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</a:p>
        </p:txBody>
      </p:sp>
      <p:sp>
        <p:nvSpPr>
          <p:cNvPr id="43" name="Text Box 62">
            <a:extLst>
              <a:ext uri="{FF2B5EF4-FFF2-40B4-BE49-F238E27FC236}">
                <a16:creationId xmlns:a16="http://schemas.microsoft.com/office/drawing/2014/main" id="{444EF0D5-24E5-1625-037F-7DF80A06A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915" y="2918819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7</a:t>
            </a:r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D3CDFAD1-1C7C-B28E-8605-37F6C5BB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512" y="3433620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9</a:t>
            </a:r>
          </a:p>
        </p:txBody>
      </p:sp>
      <p:cxnSp>
        <p:nvCxnSpPr>
          <p:cNvPr id="48" name="AutoShape 1045 2">
            <a:extLst>
              <a:ext uri="{FF2B5EF4-FFF2-40B4-BE49-F238E27FC236}">
                <a16:creationId xmlns:a16="http://schemas.microsoft.com/office/drawing/2014/main" id="{0850D9E7-CBF0-F7D5-9F6E-E9AE0EF3FF5A}"/>
              </a:ext>
            </a:extLst>
          </p:cNvPr>
          <p:cNvCxnSpPr>
            <a:cxnSpLocks noChangeShapeType="1"/>
            <a:endCxn id="3" idx="1"/>
          </p:cNvCxnSpPr>
          <p:nvPr/>
        </p:nvCxnSpPr>
        <p:spPr bwMode="auto">
          <a:xfrm>
            <a:off x="1049041" y="2926905"/>
            <a:ext cx="807957" cy="522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 Box 62">
            <a:extLst>
              <a:ext uri="{FF2B5EF4-FFF2-40B4-BE49-F238E27FC236}">
                <a16:creationId xmlns:a16="http://schemas.microsoft.com/office/drawing/2014/main" id="{E0624C62-0947-5B82-97A9-3B5F2841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432" y="2929852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3</a:t>
            </a:r>
          </a:p>
        </p:txBody>
      </p:sp>
      <p:cxnSp>
        <p:nvCxnSpPr>
          <p:cNvPr id="51" name="AutoShape 1045 2">
            <a:extLst>
              <a:ext uri="{FF2B5EF4-FFF2-40B4-BE49-F238E27FC236}">
                <a16:creationId xmlns:a16="http://schemas.microsoft.com/office/drawing/2014/main" id="{4B4DA634-793D-49F2-3129-78F46AF6FE2A}"/>
              </a:ext>
            </a:extLst>
          </p:cNvPr>
          <p:cNvCxnSpPr>
            <a:cxnSpLocks noChangeShapeType="1"/>
            <a:endCxn id="3" idx="3"/>
          </p:cNvCxnSpPr>
          <p:nvPr/>
        </p:nvCxnSpPr>
        <p:spPr bwMode="auto">
          <a:xfrm flipV="1">
            <a:off x="957363" y="3351821"/>
            <a:ext cx="899635" cy="45666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 Box 62">
            <a:extLst>
              <a:ext uri="{FF2B5EF4-FFF2-40B4-BE49-F238E27FC236}">
                <a16:creationId xmlns:a16="http://schemas.microsoft.com/office/drawing/2014/main" id="{1C31E34C-4762-232E-3DEA-95985F29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250" y="3269205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E0A299-C1F7-BB91-4104-76DBE33375C0}"/>
                  </a:ext>
                </a:extLst>
              </p:cNvPr>
              <p:cNvSpPr txBox="1"/>
              <p:nvPr/>
            </p:nvSpPr>
            <p:spPr>
              <a:xfrm>
                <a:off x="602322" y="4355488"/>
                <a:ext cx="806393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Fast approach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Transform the capacity on vertices to capacities on edges. For every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two new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connect all incoming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all outgoing edges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 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E0A299-C1F7-BB91-4104-76DBE3337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355488"/>
                <a:ext cx="8063930" cy="1938992"/>
              </a:xfrm>
              <a:prstGeom prst="rect">
                <a:avLst/>
              </a:prstGeom>
              <a:blipFill>
                <a:blip r:embed="rId3"/>
                <a:stretch>
                  <a:fillRect l="-1209" t="-2508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315094-E9C8-5DB3-A325-C531DACE37CA}"/>
              </a:ext>
            </a:extLst>
          </p:cNvPr>
          <p:cNvSpPr/>
          <p:nvPr/>
        </p:nvSpPr>
        <p:spPr>
          <a:xfrm>
            <a:off x="3338185" y="3063242"/>
            <a:ext cx="704694" cy="5191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31 2">
            <a:extLst>
              <a:ext uri="{FF2B5EF4-FFF2-40B4-BE49-F238E27FC236}">
                <a16:creationId xmlns:a16="http://schemas.microsoft.com/office/drawing/2014/main" id="{896B8F73-86FD-A752-3F75-B72FD0152C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2793" y="3091278"/>
            <a:ext cx="527007" cy="527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 i="1" dirty="0">
                <a:latin typeface="Times New Roman" charset="0"/>
              </a:rPr>
              <a:t>w</a:t>
            </a:r>
            <a:r>
              <a:rPr lang="en-US" sz="1000" b="1" i="1" dirty="0">
                <a:latin typeface="Times New Roman" charset="0"/>
              </a:rPr>
              <a:t>in</a:t>
            </a:r>
            <a:r>
              <a:rPr lang="en-US" sz="2400" b="1" i="1" dirty="0">
                <a:latin typeface="Times New Roman" charset="0"/>
              </a:rPr>
              <a:t> </a:t>
            </a:r>
          </a:p>
        </p:txBody>
      </p:sp>
      <p:cxnSp>
        <p:nvCxnSpPr>
          <p:cNvPr id="17" name="AutoShape 1045 2">
            <a:extLst>
              <a:ext uri="{FF2B5EF4-FFF2-40B4-BE49-F238E27FC236}">
                <a16:creationId xmlns:a16="http://schemas.microsoft.com/office/drawing/2014/main" id="{9A797926-51F2-EF90-C8EC-9B26657C4219}"/>
              </a:ext>
            </a:extLst>
          </p:cNvPr>
          <p:cNvCxnSpPr>
            <a:cxnSpLocks noChangeShapeType="1"/>
            <a:endCxn id="16" idx="2"/>
          </p:cNvCxnSpPr>
          <p:nvPr/>
        </p:nvCxnSpPr>
        <p:spPr bwMode="auto">
          <a:xfrm flipV="1">
            <a:off x="4452139" y="3354782"/>
            <a:ext cx="1040654" cy="36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62">
            <a:extLst>
              <a:ext uri="{FF2B5EF4-FFF2-40B4-BE49-F238E27FC236}">
                <a16:creationId xmlns:a16="http://schemas.microsoft.com/office/drawing/2014/main" id="{E336C783-4C4E-CC1D-A73F-5C10192C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466" y="2661524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</a:p>
        </p:txBody>
      </p:sp>
      <p:cxnSp>
        <p:nvCxnSpPr>
          <p:cNvPr id="19" name="AutoShape 1045 2">
            <a:extLst>
              <a:ext uri="{FF2B5EF4-FFF2-40B4-BE49-F238E27FC236}">
                <a16:creationId xmlns:a16="http://schemas.microsoft.com/office/drawing/2014/main" id="{E055C2D2-0D8C-7AC0-610E-998F7A616113}"/>
              </a:ext>
            </a:extLst>
          </p:cNvPr>
          <p:cNvCxnSpPr>
            <a:cxnSpLocks noChangeShapeType="1"/>
            <a:endCxn id="16" idx="1"/>
          </p:cNvCxnSpPr>
          <p:nvPr/>
        </p:nvCxnSpPr>
        <p:spPr bwMode="auto">
          <a:xfrm>
            <a:off x="4715207" y="2901992"/>
            <a:ext cx="854764" cy="26646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62">
            <a:extLst>
              <a:ext uri="{FF2B5EF4-FFF2-40B4-BE49-F238E27FC236}">
                <a16:creationId xmlns:a16="http://schemas.microsoft.com/office/drawing/2014/main" id="{CCF1AF13-8B6C-4409-9DC3-44B525F76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598" y="3030856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3</a:t>
            </a:r>
          </a:p>
        </p:txBody>
      </p:sp>
      <p:cxnSp>
        <p:nvCxnSpPr>
          <p:cNvPr id="21" name="AutoShape 1045 2">
            <a:extLst>
              <a:ext uri="{FF2B5EF4-FFF2-40B4-BE49-F238E27FC236}">
                <a16:creationId xmlns:a16="http://schemas.microsoft.com/office/drawing/2014/main" id="{F5DFA71C-16A2-27D6-2F2E-9612751B7F19}"/>
              </a:ext>
            </a:extLst>
          </p:cNvPr>
          <p:cNvCxnSpPr>
            <a:cxnSpLocks noChangeShapeType="1"/>
            <a:endCxn id="16" idx="3"/>
          </p:cNvCxnSpPr>
          <p:nvPr/>
        </p:nvCxnSpPr>
        <p:spPr bwMode="auto">
          <a:xfrm flipV="1">
            <a:off x="4623529" y="3541107"/>
            <a:ext cx="946442" cy="41977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 Box 62">
            <a:extLst>
              <a:ext uri="{FF2B5EF4-FFF2-40B4-BE49-F238E27FC236}">
                <a16:creationId xmlns:a16="http://schemas.microsoft.com/office/drawing/2014/main" id="{E7865A13-6E6B-3E05-3F0E-49E555E1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780" y="3418785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</a:p>
        </p:txBody>
      </p:sp>
      <p:sp>
        <p:nvSpPr>
          <p:cNvPr id="36" name="Oval 1031 2">
            <a:extLst>
              <a:ext uri="{FF2B5EF4-FFF2-40B4-BE49-F238E27FC236}">
                <a16:creationId xmlns:a16="http://schemas.microsoft.com/office/drawing/2014/main" id="{FC964670-DF39-B902-58A9-DE644A393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51" y="3116541"/>
            <a:ext cx="527007" cy="527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 i="1" dirty="0" err="1">
                <a:latin typeface="Times New Roman" charset="0"/>
              </a:rPr>
              <a:t>w</a:t>
            </a:r>
            <a:r>
              <a:rPr lang="en-US" sz="1000" b="1" i="1" dirty="0" err="1">
                <a:latin typeface="Times New Roman" charset="0"/>
              </a:rPr>
              <a:t>out</a:t>
            </a:r>
            <a:endParaRPr lang="en-US" sz="2400" b="1" i="1" dirty="0">
              <a:latin typeface="Times New Roman" charset="0"/>
            </a:endParaRPr>
          </a:p>
        </p:txBody>
      </p:sp>
      <p:sp>
        <p:nvSpPr>
          <p:cNvPr id="37" name="Text Box 62">
            <a:extLst>
              <a:ext uri="{FF2B5EF4-FFF2-40B4-BE49-F238E27FC236}">
                <a16:creationId xmlns:a16="http://schemas.microsoft.com/office/drawing/2014/main" id="{93647533-9916-5751-C95D-C88E82B8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669" y="2491590"/>
            <a:ext cx="606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38" name="AutoShape 1045 2">
            <a:extLst>
              <a:ext uri="{FF2B5EF4-FFF2-40B4-BE49-F238E27FC236}">
                <a16:creationId xmlns:a16="http://schemas.microsoft.com/office/drawing/2014/main" id="{0DC3BA89-A3BD-E88E-D00B-06B119822536}"/>
              </a:ext>
            </a:extLst>
          </p:cNvPr>
          <p:cNvCxnSpPr>
            <a:cxnSpLocks noChangeShapeType="1"/>
            <a:endCxn id="36" idx="2"/>
          </p:cNvCxnSpPr>
          <p:nvPr/>
        </p:nvCxnSpPr>
        <p:spPr bwMode="auto">
          <a:xfrm>
            <a:off x="6019800" y="3356627"/>
            <a:ext cx="894551" cy="23418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 Box 62">
            <a:extLst>
              <a:ext uri="{FF2B5EF4-FFF2-40B4-BE49-F238E27FC236}">
                <a16:creationId xmlns:a16="http://schemas.microsoft.com/office/drawing/2014/main" id="{7547758B-E5E6-A536-F7D3-F600FF22F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541" y="2896005"/>
            <a:ext cx="606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3</a:t>
            </a:r>
          </a:p>
        </p:txBody>
      </p:sp>
      <p:cxnSp>
        <p:nvCxnSpPr>
          <p:cNvPr id="41" name="AutoShape 1047 2">
            <a:extLst>
              <a:ext uri="{FF2B5EF4-FFF2-40B4-BE49-F238E27FC236}">
                <a16:creationId xmlns:a16="http://schemas.microsoft.com/office/drawing/2014/main" id="{2959546E-79AC-5738-0C30-997E28DA51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11265" y="3504221"/>
            <a:ext cx="572900" cy="19983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 Box 62">
            <a:extLst>
              <a:ext uri="{FF2B5EF4-FFF2-40B4-BE49-F238E27FC236}">
                <a16:creationId xmlns:a16="http://schemas.microsoft.com/office/drawing/2014/main" id="{F8A7A711-5116-A356-A806-D3C902243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531" y="3071219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7</a:t>
            </a:r>
          </a:p>
        </p:txBody>
      </p:sp>
      <p:sp>
        <p:nvSpPr>
          <p:cNvPr id="47" name="Text Box 62">
            <a:extLst>
              <a:ext uri="{FF2B5EF4-FFF2-40B4-BE49-F238E27FC236}">
                <a16:creationId xmlns:a16="http://schemas.microsoft.com/office/drawing/2014/main" id="{11EC7FC9-4E4E-DECD-9628-BC861A11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128" y="3586020"/>
            <a:ext cx="273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9</a:t>
            </a:r>
          </a:p>
        </p:txBody>
      </p:sp>
      <p:cxnSp>
        <p:nvCxnSpPr>
          <p:cNvPr id="49" name="AutoShape 1048 2">
            <a:extLst>
              <a:ext uri="{FF2B5EF4-FFF2-40B4-BE49-F238E27FC236}">
                <a16:creationId xmlns:a16="http://schemas.microsoft.com/office/drawing/2014/main" id="{72A2972E-5833-2F4F-5970-9532667463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41358" y="3323046"/>
            <a:ext cx="657267" cy="18117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79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323DB-81FB-7E02-BBF8-463A60E51C45}"/>
              </a:ext>
            </a:extLst>
          </p:cNvPr>
          <p:cNvSpPr/>
          <p:nvPr/>
        </p:nvSpPr>
        <p:spPr>
          <a:xfrm>
            <a:off x="2238442" y="974659"/>
            <a:ext cx="4096734" cy="24720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56479CC9-042D-F08A-7E9A-A687EA1D135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346417" y="2246246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4" name="Oval 38">
            <a:extLst>
              <a:ext uri="{FF2B5EF4-FFF2-40B4-BE49-F238E27FC236}">
                <a16:creationId xmlns:a16="http://schemas.microsoft.com/office/drawing/2014/main" id="{8BE515D9-5F3E-DC0E-8AC9-48F7F2F86C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496979" y="2020821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6" name="Oval 39">
            <a:extLst>
              <a:ext uri="{FF2B5EF4-FFF2-40B4-BE49-F238E27FC236}">
                <a16:creationId xmlns:a16="http://schemas.microsoft.com/office/drawing/2014/main" id="{0F662511-A794-2AF5-F43A-EE962FEA719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00292" y="1287396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B62A95-B52E-E5FE-3851-7E82983A580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424079" y="293998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39" name="Oval 46">
            <a:extLst>
              <a:ext uri="{FF2B5EF4-FFF2-40B4-BE49-F238E27FC236}">
                <a16:creationId xmlns:a16="http://schemas.microsoft.com/office/drawing/2014/main" id="{11392D77-B39F-3C88-B07A-663A870C31B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689442" y="1817621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0" name="Oval 50">
            <a:extLst>
              <a:ext uri="{FF2B5EF4-FFF2-40B4-BE49-F238E27FC236}">
                <a16:creationId xmlns:a16="http://schemas.microsoft.com/office/drawing/2014/main" id="{8828C4CB-C569-560E-D166-0ECBF5A31D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241767" y="2928871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1" name="Text Box 53">
            <a:extLst>
              <a:ext uri="{FF2B5EF4-FFF2-40B4-BE49-F238E27FC236}">
                <a16:creationId xmlns:a16="http://schemas.microsoft.com/office/drawing/2014/main" id="{618F10EF-50B8-0D2C-12F3-C6AE68F0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229" y="197637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2" name="Text Box 55">
            <a:extLst>
              <a:ext uri="{FF2B5EF4-FFF2-40B4-BE49-F238E27FC236}">
                <a16:creationId xmlns:a16="http://schemas.microsoft.com/office/drawing/2014/main" id="{8D9D9CAA-9A10-8351-B6EC-FF083B35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354" y="243198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3" name="Text Box 58">
            <a:extLst>
              <a:ext uri="{FF2B5EF4-FFF2-40B4-BE49-F238E27FC236}">
                <a16:creationId xmlns:a16="http://schemas.microsoft.com/office/drawing/2014/main" id="{2182B8BA-FF05-8E23-DFA0-06D1E02D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354" y="166839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44" name="Text Box 60 1">
            <a:extLst>
              <a:ext uri="{FF2B5EF4-FFF2-40B4-BE49-F238E27FC236}">
                <a16:creationId xmlns:a16="http://schemas.microsoft.com/office/drawing/2014/main" id="{A6EE1C58-408A-419A-CB97-72F90DDB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29" y="130327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5" name="Text Box 61">
            <a:extLst>
              <a:ext uri="{FF2B5EF4-FFF2-40B4-BE49-F238E27FC236}">
                <a16:creationId xmlns:a16="http://schemas.microsoft.com/office/drawing/2014/main" id="{E5DE5CFE-29A2-7BFF-CE05-FB3F1FB5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354" y="185254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46" name="Text Box 62">
            <a:extLst>
              <a:ext uri="{FF2B5EF4-FFF2-40B4-BE49-F238E27FC236}">
                <a16:creationId xmlns:a16="http://schemas.microsoft.com/office/drawing/2014/main" id="{1CB76541-1A4B-7B71-CD85-E8430071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529" y="151599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47" name="Text Box 63">
            <a:extLst>
              <a:ext uri="{FF2B5EF4-FFF2-40B4-BE49-F238E27FC236}">
                <a16:creationId xmlns:a16="http://schemas.microsoft.com/office/drawing/2014/main" id="{C2A01A6D-7176-E951-68E9-1B9A182B5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104" y="243198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48" name="Text Box 64">
            <a:extLst>
              <a:ext uri="{FF2B5EF4-FFF2-40B4-BE49-F238E27FC236}">
                <a16:creationId xmlns:a16="http://schemas.microsoft.com/office/drawing/2014/main" id="{6C60AFFE-364F-E81D-B1AB-EA8285F6B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179" y="250659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9" name="Text Box 65">
            <a:extLst>
              <a:ext uri="{FF2B5EF4-FFF2-40B4-BE49-F238E27FC236}">
                <a16:creationId xmlns:a16="http://schemas.microsoft.com/office/drawing/2014/main" id="{51D6CEA5-C72E-4CFA-1F52-8FBEE2D1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692" y="261613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50" name="Text Box 66">
            <a:extLst>
              <a:ext uri="{FF2B5EF4-FFF2-40B4-BE49-F238E27FC236}">
                <a16:creationId xmlns:a16="http://schemas.microsoft.com/office/drawing/2014/main" id="{529C1BC5-66F8-BEB7-4D25-BCC60DF0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679" y="306380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cxnSp>
        <p:nvCxnSpPr>
          <p:cNvPr id="51" name="AutoShape 68">
            <a:extLst>
              <a:ext uri="{FF2B5EF4-FFF2-40B4-BE49-F238E27FC236}">
                <a16:creationId xmlns:a16="http://schemas.microsoft.com/office/drawing/2014/main" id="{3AE24F6F-AE57-9AAE-FA62-4566B2AD6795}"/>
              </a:ext>
            </a:extLst>
          </p:cNvPr>
          <p:cNvCxnSpPr>
            <a:cxnSpLocks noChangeShapeType="1"/>
            <a:stCxn id="34" idx="7"/>
            <a:endCxn id="36" idx="3"/>
          </p:cNvCxnSpPr>
          <p:nvPr/>
        </p:nvCxnSpPr>
        <p:spPr bwMode="auto">
          <a:xfrm flipV="1">
            <a:off x="2809717" y="1609658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AutoShape 69">
            <a:extLst>
              <a:ext uri="{FF2B5EF4-FFF2-40B4-BE49-F238E27FC236}">
                <a16:creationId xmlns:a16="http://schemas.microsoft.com/office/drawing/2014/main" id="{55EE0508-EBA6-E862-5FE6-F133E27AE382}"/>
              </a:ext>
            </a:extLst>
          </p:cNvPr>
          <p:cNvCxnSpPr>
            <a:cxnSpLocks noChangeShapeType="1"/>
            <a:stCxn id="34" idx="5"/>
            <a:endCxn id="37" idx="1"/>
          </p:cNvCxnSpPr>
          <p:nvPr/>
        </p:nvCxnSpPr>
        <p:spPr bwMode="auto">
          <a:xfrm>
            <a:off x="2809717" y="2352608"/>
            <a:ext cx="666750" cy="630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AutoShape 70">
            <a:extLst>
              <a:ext uri="{FF2B5EF4-FFF2-40B4-BE49-F238E27FC236}">
                <a16:creationId xmlns:a16="http://schemas.microsoft.com/office/drawing/2014/main" id="{D22646BB-1BD9-8ADF-3AB2-9E3FD146E589}"/>
              </a:ext>
            </a:extLst>
          </p:cNvPr>
          <p:cNvCxnSpPr>
            <a:cxnSpLocks noChangeShapeType="1"/>
            <a:stCxn id="36" idx="5"/>
            <a:endCxn id="15" idx="1"/>
          </p:cNvCxnSpPr>
          <p:nvPr/>
        </p:nvCxnSpPr>
        <p:spPr bwMode="auto">
          <a:xfrm>
            <a:off x="3913029" y="1609658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71">
            <a:extLst>
              <a:ext uri="{FF2B5EF4-FFF2-40B4-BE49-F238E27FC236}">
                <a16:creationId xmlns:a16="http://schemas.microsoft.com/office/drawing/2014/main" id="{14592A8A-FAC8-301C-FAC7-7A1E923CF9FB}"/>
              </a:ext>
            </a:extLst>
          </p:cNvPr>
          <p:cNvCxnSpPr>
            <a:cxnSpLocks noChangeShapeType="1"/>
            <a:stCxn id="36" idx="6"/>
            <a:endCxn id="39" idx="1"/>
          </p:cNvCxnSpPr>
          <p:nvPr/>
        </p:nvCxnSpPr>
        <p:spPr bwMode="auto">
          <a:xfrm>
            <a:off x="3974942" y="1469958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72">
            <a:extLst>
              <a:ext uri="{FF2B5EF4-FFF2-40B4-BE49-F238E27FC236}">
                <a16:creationId xmlns:a16="http://schemas.microsoft.com/office/drawing/2014/main" id="{78FB6E84-4D93-9923-BAB5-DAAFD98C3EAB}"/>
              </a:ext>
            </a:extLst>
          </p:cNvPr>
          <p:cNvCxnSpPr>
            <a:cxnSpLocks noChangeShapeType="1"/>
            <a:stCxn id="15" idx="7"/>
            <a:endCxn id="39" idx="2"/>
          </p:cNvCxnSpPr>
          <p:nvPr/>
        </p:nvCxnSpPr>
        <p:spPr bwMode="auto">
          <a:xfrm flipV="1">
            <a:off x="4659154" y="2000183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73">
            <a:extLst>
              <a:ext uri="{FF2B5EF4-FFF2-40B4-BE49-F238E27FC236}">
                <a16:creationId xmlns:a16="http://schemas.microsoft.com/office/drawing/2014/main" id="{31140A48-7BCD-24B4-B2A8-ED93C6862694}"/>
              </a:ext>
            </a:extLst>
          </p:cNvPr>
          <p:cNvCxnSpPr>
            <a:cxnSpLocks noChangeShapeType="1"/>
            <a:stCxn id="15" idx="5"/>
            <a:endCxn id="40" idx="1"/>
          </p:cNvCxnSpPr>
          <p:nvPr/>
        </p:nvCxnSpPr>
        <p:spPr bwMode="auto">
          <a:xfrm>
            <a:off x="4659154" y="2568508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74">
            <a:extLst>
              <a:ext uri="{FF2B5EF4-FFF2-40B4-BE49-F238E27FC236}">
                <a16:creationId xmlns:a16="http://schemas.microsoft.com/office/drawing/2014/main" id="{A80C7D45-6A0D-D250-A91C-3C71D1F57FEC}"/>
              </a:ext>
            </a:extLst>
          </p:cNvPr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5424329" y="2149408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75">
            <a:extLst>
              <a:ext uri="{FF2B5EF4-FFF2-40B4-BE49-F238E27FC236}">
                <a16:creationId xmlns:a16="http://schemas.microsoft.com/office/drawing/2014/main" id="{DE1671B6-571C-ABDB-AC62-61718AD04A0B}"/>
              </a:ext>
            </a:extLst>
          </p:cNvPr>
          <p:cNvCxnSpPr>
            <a:cxnSpLocks noChangeShapeType="1"/>
            <a:stCxn id="37" idx="6"/>
            <a:endCxn id="40" idx="2"/>
          </p:cNvCxnSpPr>
          <p:nvPr/>
        </p:nvCxnSpPr>
        <p:spPr bwMode="auto">
          <a:xfrm flipV="1">
            <a:off x="3798729" y="3111433"/>
            <a:ext cx="1431925" cy="11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76">
            <a:extLst>
              <a:ext uri="{FF2B5EF4-FFF2-40B4-BE49-F238E27FC236}">
                <a16:creationId xmlns:a16="http://schemas.microsoft.com/office/drawing/2014/main" id="{57F49E79-8308-F9A3-4C94-85AAA4353084}"/>
              </a:ext>
            </a:extLst>
          </p:cNvPr>
          <p:cNvCxnSpPr>
            <a:cxnSpLocks noChangeShapeType="1"/>
            <a:stCxn id="37" idx="7"/>
            <a:endCxn id="15" idx="3"/>
          </p:cNvCxnSpPr>
          <p:nvPr/>
        </p:nvCxnSpPr>
        <p:spPr bwMode="auto">
          <a:xfrm flipV="1">
            <a:off x="3736817" y="2568508"/>
            <a:ext cx="661987" cy="41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77">
            <a:extLst>
              <a:ext uri="{FF2B5EF4-FFF2-40B4-BE49-F238E27FC236}">
                <a16:creationId xmlns:a16="http://schemas.microsoft.com/office/drawing/2014/main" id="{200EE703-9962-2FEA-ADAD-750B32BB3E93}"/>
              </a:ext>
            </a:extLst>
          </p:cNvPr>
          <p:cNvCxnSpPr>
            <a:cxnSpLocks noChangeShapeType="1"/>
            <a:stCxn id="34" idx="6"/>
            <a:endCxn id="15" idx="2"/>
          </p:cNvCxnSpPr>
          <p:nvPr/>
        </p:nvCxnSpPr>
        <p:spPr bwMode="auto">
          <a:xfrm>
            <a:off x="2881154" y="2203383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Text Box 60 2">
            <a:extLst>
              <a:ext uri="{FF2B5EF4-FFF2-40B4-BE49-F238E27FC236}">
                <a16:creationId xmlns:a16="http://schemas.microsoft.com/office/drawing/2014/main" id="{7E94C11C-525A-A16B-CA03-0730EF08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23" y="97465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2</a:t>
            </a:r>
          </a:p>
        </p:txBody>
      </p:sp>
      <p:sp>
        <p:nvSpPr>
          <p:cNvPr id="62" name="Text Box 60 3">
            <a:extLst>
              <a:ext uri="{FF2B5EF4-FFF2-40B4-BE49-F238E27FC236}">
                <a16:creationId xmlns:a16="http://schemas.microsoft.com/office/drawing/2014/main" id="{E106BAAB-C5EA-FBE1-04B8-E39D7CEEE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904" y="188270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sp>
        <p:nvSpPr>
          <p:cNvPr id="63" name="Text Box 60 4">
            <a:extLst>
              <a:ext uri="{FF2B5EF4-FFF2-40B4-BE49-F238E27FC236}">
                <a16:creationId xmlns:a16="http://schemas.microsoft.com/office/drawing/2014/main" id="{292936D0-6214-6CD8-8331-646744A2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098" y="257502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1</a:t>
            </a:r>
          </a:p>
        </p:txBody>
      </p:sp>
      <p:sp>
        <p:nvSpPr>
          <p:cNvPr id="64" name="Text Box 60 5">
            <a:extLst>
              <a:ext uri="{FF2B5EF4-FFF2-40B4-BE49-F238E27FC236}">
                <a16:creationId xmlns:a16="http://schemas.microsoft.com/office/drawing/2014/main" id="{CA211CDF-6AA5-5B29-29DF-CEEEF4B8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711" y="260394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6</a:t>
            </a:r>
          </a:p>
        </p:txBody>
      </p:sp>
      <p:sp>
        <p:nvSpPr>
          <p:cNvPr id="67" name="Google Shape;54;p13">
            <a:extLst>
              <a:ext uri="{FF2B5EF4-FFF2-40B4-BE49-F238E27FC236}">
                <a16:creationId xmlns:a16="http://schemas.microsoft.com/office/drawing/2014/main" id="{5737AAC3-AC29-208E-5FE3-FE5A207571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7004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F23F94-3FE9-E554-83AA-C13D10F60C95}"/>
              </a:ext>
            </a:extLst>
          </p:cNvPr>
          <p:cNvSpPr/>
          <p:nvPr/>
        </p:nvSpPr>
        <p:spPr>
          <a:xfrm>
            <a:off x="1284270" y="3841966"/>
            <a:ext cx="6210240" cy="24720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38">
            <a:extLst>
              <a:ext uri="{FF2B5EF4-FFF2-40B4-BE49-F238E27FC236}">
                <a16:creationId xmlns:a16="http://schemas.microsoft.com/office/drawing/2014/main" id="{53DCC4E6-26EF-6948-853A-19C770D68E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641621" y="4881630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0" name="Oval 46">
            <a:extLst>
              <a:ext uri="{FF2B5EF4-FFF2-40B4-BE49-F238E27FC236}">
                <a16:creationId xmlns:a16="http://schemas.microsoft.com/office/drawing/2014/main" id="{8231A6A0-C2F8-2196-A98C-EEDC3087B4A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971294" y="4556341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71" name="Oval 40">
            <a:extLst>
              <a:ext uri="{FF2B5EF4-FFF2-40B4-BE49-F238E27FC236}">
                <a16:creationId xmlns:a16="http://schemas.microsoft.com/office/drawing/2014/main" id="{B181EEA7-BA34-0A64-5C10-CBF21EA0725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626360" y="5717428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err="1">
                <a:latin typeface="Times New Roman" charset="0"/>
              </a:rPr>
              <a:t>u</a:t>
            </a:r>
            <a:r>
              <a:rPr lang="en-US" sz="800" b="1" i="1" dirty="0" err="1">
                <a:latin typeface="Times New Roman" charset="0"/>
              </a:rPr>
              <a:t>in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72" name="Oval 40">
            <a:extLst>
              <a:ext uri="{FF2B5EF4-FFF2-40B4-BE49-F238E27FC236}">
                <a16:creationId xmlns:a16="http://schemas.microsoft.com/office/drawing/2014/main" id="{4C6C0A8A-188C-18DD-73F3-68E5EB3406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479742" y="572096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800" b="1" i="1" dirty="0" err="1">
                <a:latin typeface="Times New Roman" charset="0"/>
              </a:rPr>
              <a:t>o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874E8E2D-80B7-3978-CAB2-CE43B7493B8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646205" y="4143291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v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74" name="Oval 39">
            <a:extLst>
              <a:ext uri="{FF2B5EF4-FFF2-40B4-BE49-F238E27FC236}">
                <a16:creationId xmlns:a16="http://schemas.microsoft.com/office/drawing/2014/main" id="{66059419-0E93-7082-0466-7D197C7729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512709" y="413851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800" b="1" i="1" dirty="0" err="1">
                <a:latin typeface="Times New Roman" charset="0"/>
              </a:rPr>
              <a:t>o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E5E88374-109A-B985-474D-6F96FA69F09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361929" y="57587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z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76" name="Oval 50">
            <a:extLst>
              <a:ext uri="{FF2B5EF4-FFF2-40B4-BE49-F238E27FC236}">
                <a16:creationId xmlns:a16="http://schemas.microsoft.com/office/drawing/2014/main" id="{59CD95F3-62B2-F01C-87D0-97E34891893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428219" y="5764252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z</a:t>
            </a:r>
            <a:r>
              <a:rPr lang="en-US" sz="800" b="1" i="1" dirty="0">
                <a:latin typeface="Times New Roman" charset="0"/>
              </a:rPr>
              <a:t>o</a:t>
            </a:r>
          </a:p>
        </p:txBody>
      </p:sp>
      <p:sp>
        <p:nvSpPr>
          <p:cNvPr id="77" name="Oval 37">
            <a:extLst>
              <a:ext uri="{FF2B5EF4-FFF2-40B4-BE49-F238E27FC236}">
                <a16:creationId xmlns:a16="http://schemas.microsoft.com/office/drawing/2014/main" id="{678C4C6D-CD2C-9A0E-03C6-9CD90ADDAE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55878" y="4871835"/>
            <a:ext cx="421247" cy="42124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w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78" name="Oval 37">
            <a:extLst>
              <a:ext uri="{FF2B5EF4-FFF2-40B4-BE49-F238E27FC236}">
                <a16:creationId xmlns:a16="http://schemas.microsoft.com/office/drawing/2014/main" id="{CA0DB62A-434E-A825-028A-0157456398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784284" y="4455251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w</a:t>
            </a:r>
            <a:r>
              <a:rPr lang="en-US" sz="800" b="1" i="1" dirty="0">
                <a:latin typeface="Times New Roman" charset="0"/>
              </a:rPr>
              <a:t>o</a:t>
            </a:r>
          </a:p>
        </p:txBody>
      </p:sp>
      <p:sp>
        <p:nvSpPr>
          <p:cNvPr id="79" name="Text Box 62">
            <a:extLst>
              <a:ext uri="{FF2B5EF4-FFF2-40B4-BE49-F238E27FC236}">
                <a16:creationId xmlns:a16="http://schemas.microsoft.com/office/drawing/2014/main" id="{B9BBBE41-63E8-BE2F-F07E-5B3108304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097" y="432124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cxnSp>
        <p:nvCxnSpPr>
          <p:cNvPr id="80" name="AutoShape 68">
            <a:extLst>
              <a:ext uri="{FF2B5EF4-FFF2-40B4-BE49-F238E27FC236}">
                <a16:creationId xmlns:a16="http://schemas.microsoft.com/office/drawing/2014/main" id="{182EB34B-4A53-9F19-212E-8DD740845DCC}"/>
              </a:ext>
            </a:extLst>
          </p:cNvPr>
          <p:cNvCxnSpPr>
            <a:cxnSpLocks noChangeShapeType="1"/>
            <a:stCxn id="69" idx="0"/>
          </p:cNvCxnSpPr>
          <p:nvPr/>
        </p:nvCxnSpPr>
        <p:spPr bwMode="auto">
          <a:xfrm flipV="1">
            <a:off x="1824978" y="4414904"/>
            <a:ext cx="850269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Text Box 65">
            <a:extLst>
              <a:ext uri="{FF2B5EF4-FFF2-40B4-BE49-F238E27FC236}">
                <a16:creationId xmlns:a16="http://schemas.microsoft.com/office/drawing/2014/main" id="{BB9BAC73-022C-BEFD-6B03-5191D550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893" y="546843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cxnSp>
        <p:nvCxnSpPr>
          <p:cNvPr id="83" name="AutoShape 69">
            <a:extLst>
              <a:ext uri="{FF2B5EF4-FFF2-40B4-BE49-F238E27FC236}">
                <a16:creationId xmlns:a16="http://schemas.microsoft.com/office/drawing/2014/main" id="{8BAC8DB5-4290-A05A-C9D3-05EEEDAF2C1A}"/>
              </a:ext>
            </a:extLst>
          </p:cNvPr>
          <p:cNvCxnSpPr>
            <a:cxnSpLocks noChangeShapeType="1"/>
            <a:stCxn id="69" idx="5"/>
            <a:endCxn id="71" idx="1"/>
          </p:cNvCxnSpPr>
          <p:nvPr/>
        </p:nvCxnSpPr>
        <p:spPr bwMode="auto">
          <a:xfrm>
            <a:off x="1954630" y="5194638"/>
            <a:ext cx="725434" cy="5764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AutoShape 69">
            <a:extLst>
              <a:ext uri="{FF2B5EF4-FFF2-40B4-BE49-F238E27FC236}">
                <a16:creationId xmlns:a16="http://schemas.microsoft.com/office/drawing/2014/main" id="{B1C780F2-B629-EF7B-50F6-DD81FCB10C38}"/>
              </a:ext>
            </a:extLst>
          </p:cNvPr>
          <p:cNvCxnSpPr>
            <a:cxnSpLocks noChangeShapeType="1"/>
            <a:stCxn id="71" idx="6"/>
            <a:endCxn id="72" idx="2"/>
          </p:cNvCxnSpPr>
          <p:nvPr/>
        </p:nvCxnSpPr>
        <p:spPr bwMode="auto">
          <a:xfrm>
            <a:off x="2993073" y="5900785"/>
            <a:ext cx="486669" cy="3535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Text Box 65">
            <a:extLst>
              <a:ext uri="{FF2B5EF4-FFF2-40B4-BE49-F238E27FC236}">
                <a16:creationId xmlns:a16="http://schemas.microsoft.com/office/drawing/2014/main" id="{8A1554E9-D032-8130-B784-2FA48159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465" y="54418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90" name="AutoShape 69">
            <a:extLst>
              <a:ext uri="{FF2B5EF4-FFF2-40B4-BE49-F238E27FC236}">
                <a16:creationId xmlns:a16="http://schemas.microsoft.com/office/drawing/2014/main" id="{E8192D08-7ECC-A919-729D-87223614610F}"/>
              </a:ext>
            </a:extLst>
          </p:cNvPr>
          <p:cNvCxnSpPr>
            <a:cxnSpLocks noChangeShapeType="1"/>
            <a:stCxn id="73" idx="6"/>
            <a:endCxn id="74" idx="2"/>
          </p:cNvCxnSpPr>
          <p:nvPr/>
        </p:nvCxnSpPr>
        <p:spPr bwMode="auto">
          <a:xfrm flipV="1">
            <a:off x="3012917" y="4321875"/>
            <a:ext cx="499792" cy="4772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Text Box 65">
            <a:extLst>
              <a:ext uri="{FF2B5EF4-FFF2-40B4-BE49-F238E27FC236}">
                <a16:creationId xmlns:a16="http://schemas.microsoft.com/office/drawing/2014/main" id="{F617F0BF-D73A-D77D-7350-329E400A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973" y="397038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2</a:t>
            </a:r>
          </a:p>
        </p:txBody>
      </p:sp>
      <p:sp>
        <p:nvSpPr>
          <p:cNvPr id="94" name="Text Box 53">
            <a:extLst>
              <a:ext uri="{FF2B5EF4-FFF2-40B4-BE49-F238E27FC236}">
                <a16:creationId xmlns:a16="http://schemas.microsoft.com/office/drawing/2014/main" id="{688ED010-1D8B-9575-10C2-9A2D8A966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692" y="466831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95" name="AutoShape 77">
            <a:extLst>
              <a:ext uri="{FF2B5EF4-FFF2-40B4-BE49-F238E27FC236}">
                <a16:creationId xmlns:a16="http://schemas.microsoft.com/office/drawing/2014/main" id="{BB9C8038-549A-E22D-8E2A-9C350E2B4F61}"/>
              </a:ext>
            </a:extLst>
          </p:cNvPr>
          <p:cNvCxnSpPr>
            <a:cxnSpLocks noChangeShapeType="1"/>
            <a:endCxn id="77" idx="2"/>
          </p:cNvCxnSpPr>
          <p:nvPr/>
        </p:nvCxnSpPr>
        <p:spPr bwMode="auto">
          <a:xfrm>
            <a:off x="1998639" y="5049317"/>
            <a:ext cx="1857239" cy="331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AutoShape 76">
            <a:extLst>
              <a:ext uri="{FF2B5EF4-FFF2-40B4-BE49-F238E27FC236}">
                <a16:creationId xmlns:a16="http://schemas.microsoft.com/office/drawing/2014/main" id="{F7CDAB2E-6336-471D-2ECA-E9ACBBA37EC6}"/>
              </a:ext>
            </a:extLst>
          </p:cNvPr>
          <p:cNvCxnSpPr>
            <a:cxnSpLocks noChangeShapeType="1"/>
            <a:stCxn id="72" idx="0"/>
            <a:endCxn id="77" idx="4"/>
          </p:cNvCxnSpPr>
          <p:nvPr/>
        </p:nvCxnSpPr>
        <p:spPr bwMode="auto">
          <a:xfrm flipV="1">
            <a:off x="3663099" y="5293082"/>
            <a:ext cx="403403" cy="427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 Box 64">
            <a:extLst>
              <a:ext uri="{FF2B5EF4-FFF2-40B4-BE49-F238E27FC236}">
                <a16:creationId xmlns:a16="http://schemas.microsoft.com/office/drawing/2014/main" id="{03BA5BBA-D80F-D361-DBB2-4B66E845A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214" y="517707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cxnSp>
        <p:nvCxnSpPr>
          <p:cNvPr id="102" name="AutoShape 70">
            <a:extLst>
              <a:ext uri="{FF2B5EF4-FFF2-40B4-BE49-F238E27FC236}">
                <a16:creationId xmlns:a16="http://schemas.microsoft.com/office/drawing/2014/main" id="{14C664DA-B799-8E91-AE99-1E288193064D}"/>
              </a:ext>
            </a:extLst>
          </p:cNvPr>
          <p:cNvCxnSpPr>
            <a:cxnSpLocks noChangeShapeType="1"/>
            <a:stCxn id="74" idx="5"/>
            <a:endCxn id="77" idx="0"/>
          </p:cNvCxnSpPr>
          <p:nvPr/>
        </p:nvCxnSpPr>
        <p:spPr bwMode="auto">
          <a:xfrm>
            <a:off x="3825717" y="4451527"/>
            <a:ext cx="240785" cy="4203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Text Box 58">
            <a:extLst>
              <a:ext uri="{FF2B5EF4-FFF2-40B4-BE49-F238E27FC236}">
                <a16:creationId xmlns:a16="http://schemas.microsoft.com/office/drawing/2014/main" id="{97B450BC-FB45-5C5C-D2C1-40BC3BB3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879" y="43767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cxnSp>
        <p:nvCxnSpPr>
          <p:cNvPr id="106" name="AutoShape 69">
            <a:extLst>
              <a:ext uri="{FF2B5EF4-FFF2-40B4-BE49-F238E27FC236}">
                <a16:creationId xmlns:a16="http://schemas.microsoft.com/office/drawing/2014/main" id="{C2B4B090-3DDD-5350-788B-8FDC3D500E37}"/>
              </a:ext>
            </a:extLst>
          </p:cNvPr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5728641" y="5942094"/>
            <a:ext cx="699578" cy="5514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8" name="Text Box 65">
            <a:extLst>
              <a:ext uri="{FF2B5EF4-FFF2-40B4-BE49-F238E27FC236}">
                <a16:creationId xmlns:a16="http://schemas.microsoft.com/office/drawing/2014/main" id="{09892985-E0F4-5872-C197-9A9CA8AA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554" y="549248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109" name="AutoShape 74">
            <a:extLst>
              <a:ext uri="{FF2B5EF4-FFF2-40B4-BE49-F238E27FC236}">
                <a16:creationId xmlns:a16="http://schemas.microsoft.com/office/drawing/2014/main" id="{ED216756-0CB9-2D1E-6BD7-D484E426AB87}"/>
              </a:ext>
            </a:extLst>
          </p:cNvPr>
          <p:cNvCxnSpPr>
            <a:cxnSpLocks noChangeShapeType="1"/>
            <a:stCxn id="76" idx="7"/>
            <a:endCxn id="70" idx="3"/>
          </p:cNvCxnSpPr>
          <p:nvPr/>
        </p:nvCxnSpPr>
        <p:spPr bwMode="auto">
          <a:xfrm flipV="1">
            <a:off x="6741227" y="4869349"/>
            <a:ext cx="283771" cy="9486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1" name="Text Box 63">
            <a:extLst>
              <a:ext uri="{FF2B5EF4-FFF2-40B4-BE49-F238E27FC236}">
                <a16:creationId xmlns:a16="http://schemas.microsoft.com/office/drawing/2014/main" id="{C97377DE-3ADF-424E-6EEB-DBCD7D1D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964" y="523598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12" name="Text Box 66">
            <a:extLst>
              <a:ext uri="{FF2B5EF4-FFF2-40B4-BE49-F238E27FC236}">
                <a16:creationId xmlns:a16="http://schemas.microsoft.com/office/drawing/2014/main" id="{05DA49EC-66C3-2C48-1F7A-47BD8F7B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47" y="589461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3" name="AutoShape 75">
            <a:extLst>
              <a:ext uri="{FF2B5EF4-FFF2-40B4-BE49-F238E27FC236}">
                <a16:creationId xmlns:a16="http://schemas.microsoft.com/office/drawing/2014/main" id="{514B1CD4-9BE0-5275-7353-78D11A8E7BB6}"/>
              </a:ext>
            </a:extLst>
          </p:cNvPr>
          <p:cNvCxnSpPr>
            <a:cxnSpLocks noChangeShapeType="1"/>
            <a:stCxn id="72" idx="6"/>
            <a:endCxn id="75" idx="2"/>
          </p:cNvCxnSpPr>
          <p:nvPr/>
        </p:nvCxnSpPr>
        <p:spPr bwMode="auto">
          <a:xfrm>
            <a:off x="3846455" y="5904320"/>
            <a:ext cx="1515474" cy="377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69">
            <a:extLst>
              <a:ext uri="{FF2B5EF4-FFF2-40B4-BE49-F238E27FC236}">
                <a16:creationId xmlns:a16="http://schemas.microsoft.com/office/drawing/2014/main" id="{7E2A4F8E-491D-6A2C-1E6D-F5FDBA5CB3D7}"/>
              </a:ext>
            </a:extLst>
          </p:cNvPr>
          <p:cNvCxnSpPr>
            <a:cxnSpLocks noChangeShapeType="1"/>
            <a:stCxn id="77" idx="7"/>
            <a:endCxn id="78" idx="3"/>
          </p:cNvCxnSpPr>
          <p:nvPr/>
        </p:nvCxnSpPr>
        <p:spPr bwMode="auto">
          <a:xfrm flipV="1">
            <a:off x="4215435" y="4768259"/>
            <a:ext cx="622553" cy="165266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 Box 60 3">
            <a:extLst>
              <a:ext uri="{FF2B5EF4-FFF2-40B4-BE49-F238E27FC236}">
                <a16:creationId xmlns:a16="http://schemas.microsoft.com/office/drawing/2014/main" id="{37288C05-0886-8C50-AF3F-C23C59FC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921" y="48583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20" name="AutoShape 73">
            <a:extLst>
              <a:ext uri="{FF2B5EF4-FFF2-40B4-BE49-F238E27FC236}">
                <a16:creationId xmlns:a16="http://schemas.microsoft.com/office/drawing/2014/main" id="{48A3E6C8-82E3-6815-BBF9-9D79CD474D90}"/>
              </a:ext>
            </a:extLst>
          </p:cNvPr>
          <p:cNvCxnSpPr>
            <a:cxnSpLocks noChangeShapeType="1"/>
            <a:stCxn id="78" idx="5"/>
            <a:endCxn id="75" idx="1"/>
          </p:cNvCxnSpPr>
          <p:nvPr/>
        </p:nvCxnSpPr>
        <p:spPr bwMode="auto">
          <a:xfrm>
            <a:off x="5097292" y="4768259"/>
            <a:ext cx="318341" cy="10441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Text Box 55">
            <a:extLst>
              <a:ext uri="{FF2B5EF4-FFF2-40B4-BE49-F238E27FC236}">
                <a16:creationId xmlns:a16="http://schemas.microsoft.com/office/drawing/2014/main" id="{BDAD941B-0B8B-1C7D-FE0C-34D37A72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69" y="496450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147" name="AutoShape 72">
            <a:extLst>
              <a:ext uri="{FF2B5EF4-FFF2-40B4-BE49-F238E27FC236}">
                <a16:creationId xmlns:a16="http://schemas.microsoft.com/office/drawing/2014/main" id="{BC61C5A4-FFB3-8D83-6791-AAE919E3AEFA}"/>
              </a:ext>
            </a:extLst>
          </p:cNvPr>
          <p:cNvCxnSpPr>
            <a:cxnSpLocks noChangeShapeType="1"/>
            <a:stCxn id="78" idx="6"/>
            <a:endCxn id="70" idx="1"/>
          </p:cNvCxnSpPr>
          <p:nvPr/>
        </p:nvCxnSpPr>
        <p:spPr bwMode="auto">
          <a:xfrm flipV="1">
            <a:off x="5150996" y="4610045"/>
            <a:ext cx="1874002" cy="28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Text Box 61">
            <a:extLst>
              <a:ext uri="{FF2B5EF4-FFF2-40B4-BE49-F238E27FC236}">
                <a16:creationId xmlns:a16="http://schemas.microsoft.com/office/drawing/2014/main" id="{7778588C-D0D1-272C-DABC-826EFE95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348" y="456525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7</a:t>
            </a:r>
          </a:p>
        </p:txBody>
      </p:sp>
      <p:cxnSp>
        <p:nvCxnSpPr>
          <p:cNvPr id="151" name="AutoShape 71">
            <a:extLst>
              <a:ext uri="{FF2B5EF4-FFF2-40B4-BE49-F238E27FC236}">
                <a16:creationId xmlns:a16="http://schemas.microsoft.com/office/drawing/2014/main" id="{8F1127B0-FF04-26D9-834B-118882F53C0E}"/>
              </a:ext>
            </a:extLst>
          </p:cNvPr>
          <p:cNvCxnSpPr>
            <a:cxnSpLocks noChangeShapeType="1"/>
            <a:endCxn id="70" idx="0"/>
          </p:cNvCxnSpPr>
          <p:nvPr/>
        </p:nvCxnSpPr>
        <p:spPr bwMode="auto">
          <a:xfrm>
            <a:off x="3876334" y="4278217"/>
            <a:ext cx="3278316" cy="2781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" name="Text Box 60 1">
            <a:extLst>
              <a:ext uri="{FF2B5EF4-FFF2-40B4-BE49-F238E27FC236}">
                <a16:creationId xmlns:a16="http://schemas.microsoft.com/office/drawing/2014/main" id="{333C1A77-ADC8-21C4-7A40-1B44E5F0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654" y="405479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963EED15-16FF-FE49-D47B-77BE1A3FE7B3}"/>
              </a:ext>
            </a:extLst>
          </p:cNvPr>
          <p:cNvSpPr/>
          <p:nvPr/>
        </p:nvSpPr>
        <p:spPr>
          <a:xfrm>
            <a:off x="6971293" y="1935407"/>
            <a:ext cx="1242895" cy="603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6" name="Google Shape;54;p13">
            <a:extLst>
              <a:ext uri="{FF2B5EF4-FFF2-40B4-BE49-F238E27FC236}">
                <a16:creationId xmlns:a16="http://schemas.microsoft.com/office/drawing/2014/main" id="{759D2BD5-9197-FDD4-1B98-D1BC83923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7004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09A7D1-AE9E-AB57-E95D-EF5C551F68E7}"/>
                  </a:ext>
                </a:extLst>
              </p:cNvPr>
              <p:cNvSpPr txBox="1"/>
              <p:nvPr/>
            </p:nvSpPr>
            <p:spPr>
              <a:xfrm>
                <a:off x="224067" y="1186755"/>
                <a:ext cx="80639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Θ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to create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graph 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+ Ford-Fulkerson (or Edmonds-Karp).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 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09A7D1-AE9E-AB57-E95D-EF5C551F6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7" y="1186755"/>
                <a:ext cx="8063930" cy="1200329"/>
              </a:xfrm>
              <a:prstGeom prst="rect">
                <a:avLst/>
              </a:prstGeom>
              <a:blipFill>
                <a:blip r:embed="rId3"/>
                <a:stretch>
                  <a:fillRect l="-1209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BE3BD95-D559-E033-CD37-414189AB4C62}"/>
              </a:ext>
            </a:extLst>
          </p:cNvPr>
          <p:cNvSpPr/>
          <p:nvPr/>
        </p:nvSpPr>
        <p:spPr>
          <a:xfrm>
            <a:off x="1381873" y="2737503"/>
            <a:ext cx="6210240" cy="24720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88D214DB-3FE3-6A79-90F3-81FA927595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739224" y="3777167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id="{AE3F7361-3666-C976-C204-92ACB9BD99E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068897" y="3451878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BEDE138A-9376-46C2-5F53-F5931AA401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3963" y="461296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err="1">
                <a:latin typeface="Times New Roman" charset="0"/>
              </a:rPr>
              <a:t>u</a:t>
            </a:r>
            <a:r>
              <a:rPr lang="en-US" sz="800" b="1" i="1" dirty="0" err="1">
                <a:latin typeface="Times New Roman" charset="0"/>
              </a:rPr>
              <a:t>in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43" name="Oval 40">
            <a:extLst>
              <a:ext uri="{FF2B5EF4-FFF2-40B4-BE49-F238E27FC236}">
                <a16:creationId xmlns:a16="http://schemas.microsoft.com/office/drawing/2014/main" id="{F81967D4-766B-E5C2-7791-B65B989139E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577345" y="46165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800" b="1" i="1" dirty="0" err="1">
                <a:latin typeface="Times New Roman" charset="0"/>
              </a:rPr>
              <a:t>o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85928531-8715-0BE1-2B15-6834A8D20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43808" y="303882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v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6E2B5379-FDAE-D522-4F7B-4ED7242B013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10312" y="3034056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800" b="1" i="1" dirty="0" err="1">
                <a:latin typeface="Times New Roman" charset="0"/>
              </a:rPr>
              <a:t>o</a:t>
            </a:r>
            <a:endParaRPr lang="en-US" sz="800" b="1" i="1" dirty="0">
              <a:latin typeface="Times New Roman" charset="0"/>
            </a:endParaRPr>
          </a:p>
        </p:txBody>
      </p:sp>
      <p:sp>
        <p:nvSpPr>
          <p:cNvPr id="46" name="Oval 50">
            <a:extLst>
              <a:ext uri="{FF2B5EF4-FFF2-40B4-BE49-F238E27FC236}">
                <a16:creationId xmlns:a16="http://schemas.microsoft.com/office/drawing/2014/main" id="{4A334986-8C65-4A28-D355-97EA6A9EAC2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59532" y="465427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z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9DDF0A4C-9460-91E1-E4F8-3AB9FEE0BEE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525822" y="465978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z</a:t>
            </a:r>
            <a:r>
              <a:rPr lang="en-US" sz="800" b="1" i="1" dirty="0">
                <a:latin typeface="Times New Roman" charset="0"/>
              </a:rPr>
              <a:t>o</a:t>
            </a:r>
          </a:p>
        </p:txBody>
      </p:sp>
      <p:sp>
        <p:nvSpPr>
          <p:cNvPr id="48" name="Oval 37">
            <a:extLst>
              <a:ext uri="{FF2B5EF4-FFF2-40B4-BE49-F238E27FC236}">
                <a16:creationId xmlns:a16="http://schemas.microsoft.com/office/drawing/2014/main" id="{A78B8C15-E206-8284-A7C2-D3906F772B3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953481" y="3767372"/>
            <a:ext cx="421247" cy="42124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w</a:t>
            </a:r>
            <a:r>
              <a:rPr lang="en-US" sz="800" b="1" i="1" dirty="0">
                <a:latin typeface="Times New Roman" charset="0"/>
              </a:rPr>
              <a:t>in</a:t>
            </a:r>
          </a:p>
        </p:txBody>
      </p:sp>
      <p:sp>
        <p:nvSpPr>
          <p:cNvPr id="49" name="Oval 37">
            <a:extLst>
              <a:ext uri="{FF2B5EF4-FFF2-40B4-BE49-F238E27FC236}">
                <a16:creationId xmlns:a16="http://schemas.microsoft.com/office/drawing/2014/main" id="{9CDF87FC-7225-98B9-4DAA-63E8FA20BE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881887" y="33507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w</a:t>
            </a:r>
            <a:r>
              <a:rPr lang="en-US" sz="800" b="1" i="1" dirty="0">
                <a:latin typeface="Times New Roman" charset="0"/>
              </a:rPr>
              <a:t>o</a:t>
            </a:r>
          </a:p>
        </p:txBody>
      </p:sp>
      <p:sp>
        <p:nvSpPr>
          <p:cNvPr id="50" name="Text Box 62">
            <a:extLst>
              <a:ext uri="{FF2B5EF4-FFF2-40B4-BE49-F238E27FC236}">
                <a16:creationId xmlns:a16="http://schemas.microsoft.com/office/drawing/2014/main" id="{856F0E5A-BF52-1C97-A69F-DE4C3D45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700" y="321677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cxnSp>
        <p:nvCxnSpPr>
          <p:cNvPr id="51" name="AutoShape 68">
            <a:extLst>
              <a:ext uri="{FF2B5EF4-FFF2-40B4-BE49-F238E27FC236}">
                <a16:creationId xmlns:a16="http://schemas.microsoft.com/office/drawing/2014/main" id="{C4289121-FA1E-B143-7F6D-2F129DA3D542}"/>
              </a:ext>
            </a:extLst>
          </p:cNvPr>
          <p:cNvCxnSpPr>
            <a:cxnSpLocks noChangeShapeType="1"/>
            <a:stCxn id="40" idx="0"/>
          </p:cNvCxnSpPr>
          <p:nvPr/>
        </p:nvCxnSpPr>
        <p:spPr bwMode="auto">
          <a:xfrm flipV="1">
            <a:off x="1922581" y="3310441"/>
            <a:ext cx="850269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 Box 65">
            <a:extLst>
              <a:ext uri="{FF2B5EF4-FFF2-40B4-BE49-F238E27FC236}">
                <a16:creationId xmlns:a16="http://schemas.microsoft.com/office/drawing/2014/main" id="{B3F5D676-E000-0E9E-1B2A-7AF78E14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496" y="436396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cxnSp>
        <p:nvCxnSpPr>
          <p:cNvPr id="53" name="AutoShape 69">
            <a:extLst>
              <a:ext uri="{FF2B5EF4-FFF2-40B4-BE49-F238E27FC236}">
                <a16:creationId xmlns:a16="http://schemas.microsoft.com/office/drawing/2014/main" id="{56A135BE-D660-D966-1C6F-C77B433038FB}"/>
              </a:ext>
            </a:extLst>
          </p:cNvPr>
          <p:cNvCxnSpPr>
            <a:cxnSpLocks noChangeShapeType="1"/>
            <a:stCxn id="40" idx="5"/>
            <a:endCxn id="42" idx="1"/>
          </p:cNvCxnSpPr>
          <p:nvPr/>
        </p:nvCxnSpPr>
        <p:spPr bwMode="auto">
          <a:xfrm>
            <a:off x="2052233" y="4090175"/>
            <a:ext cx="725434" cy="5764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69">
            <a:extLst>
              <a:ext uri="{FF2B5EF4-FFF2-40B4-BE49-F238E27FC236}">
                <a16:creationId xmlns:a16="http://schemas.microsoft.com/office/drawing/2014/main" id="{D0A74EC7-B442-3BD3-13C1-7F3855BD1EB1}"/>
              </a:ext>
            </a:extLst>
          </p:cNvPr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3090676" y="4796322"/>
            <a:ext cx="486669" cy="3535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 Box 65">
            <a:extLst>
              <a:ext uri="{FF2B5EF4-FFF2-40B4-BE49-F238E27FC236}">
                <a16:creationId xmlns:a16="http://schemas.microsoft.com/office/drawing/2014/main" id="{33F7DD7B-2589-D841-3429-BED5BADC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068" y="433735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56" name="AutoShape 69">
            <a:extLst>
              <a:ext uri="{FF2B5EF4-FFF2-40B4-BE49-F238E27FC236}">
                <a16:creationId xmlns:a16="http://schemas.microsoft.com/office/drawing/2014/main" id="{5ADE1733-581C-C88C-0A53-13AF932021F3}"/>
              </a:ext>
            </a:extLst>
          </p:cNvPr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110520" y="3217412"/>
            <a:ext cx="499792" cy="4772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 Box 65">
            <a:extLst>
              <a:ext uri="{FF2B5EF4-FFF2-40B4-BE49-F238E27FC236}">
                <a16:creationId xmlns:a16="http://schemas.microsoft.com/office/drawing/2014/main" id="{E5189B36-C9B2-5254-933C-6497AE919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576" y="286592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2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89B1CB18-D3F1-1484-0437-B0617A4A0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295" y="356385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59" name="AutoShape 77">
            <a:extLst>
              <a:ext uri="{FF2B5EF4-FFF2-40B4-BE49-F238E27FC236}">
                <a16:creationId xmlns:a16="http://schemas.microsoft.com/office/drawing/2014/main" id="{E89FEBB3-40C0-CE2C-B360-1F15665E12EC}"/>
              </a:ext>
            </a:extLst>
          </p:cNvPr>
          <p:cNvCxnSpPr>
            <a:cxnSpLocks noChangeShapeType="1"/>
            <a:endCxn id="48" idx="2"/>
          </p:cNvCxnSpPr>
          <p:nvPr/>
        </p:nvCxnSpPr>
        <p:spPr bwMode="auto">
          <a:xfrm>
            <a:off x="2096242" y="3944854"/>
            <a:ext cx="1857239" cy="331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76">
            <a:extLst>
              <a:ext uri="{FF2B5EF4-FFF2-40B4-BE49-F238E27FC236}">
                <a16:creationId xmlns:a16="http://schemas.microsoft.com/office/drawing/2014/main" id="{87CFC32A-4403-C8D4-7786-76308F980A53}"/>
              </a:ext>
            </a:extLst>
          </p:cNvPr>
          <p:cNvCxnSpPr>
            <a:cxnSpLocks noChangeShapeType="1"/>
            <a:stCxn id="43" idx="0"/>
            <a:endCxn id="48" idx="4"/>
          </p:cNvCxnSpPr>
          <p:nvPr/>
        </p:nvCxnSpPr>
        <p:spPr bwMode="auto">
          <a:xfrm flipV="1">
            <a:off x="3760702" y="4188619"/>
            <a:ext cx="403403" cy="427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Text Box 64">
            <a:extLst>
              <a:ext uri="{FF2B5EF4-FFF2-40B4-BE49-F238E27FC236}">
                <a16:creationId xmlns:a16="http://schemas.microsoft.com/office/drawing/2014/main" id="{55D117EF-7F5E-0AB1-B0C1-8174FF39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817" y="407260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cxnSp>
        <p:nvCxnSpPr>
          <p:cNvPr id="62" name="AutoShape 70">
            <a:extLst>
              <a:ext uri="{FF2B5EF4-FFF2-40B4-BE49-F238E27FC236}">
                <a16:creationId xmlns:a16="http://schemas.microsoft.com/office/drawing/2014/main" id="{49D6930F-EDC2-E886-B234-0D14485F837D}"/>
              </a:ext>
            </a:extLst>
          </p:cNvPr>
          <p:cNvCxnSpPr>
            <a:cxnSpLocks noChangeShapeType="1"/>
            <a:stCxn id="45" idx="5"/>
            <a:endCxn id="48" idx="0"/>
          </p:cNvCxnSpPr>
          <p:nvPr/>
        </p:nvCxnSpPr>
        <p:spPr bwMode="auto">
          <a:xfrm>
            <a:off x="3923320" y="3347064"/>
            <a:ext cx="240785" cy="4203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58">
            <a:extLst>
              <a:ext uri="{FF2B5EF4-FFF2-40B4-BE49-F238E27FC236}">
                <a16:creationId xmlns:a16="http://schemas.microsoft.com/office/drawing/2014/main" id="{D75FDE6A-D569-87F2-526F-992649FA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482" y="327228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cxnSp>
        <p:nvCxnSpPr>
          <p:cNvPr id="64" name="AutoShape 69">
            <a:extLst>
              <a:ext uri="{FF2B5EF4-FFF2-40B4-BE49-F238E27FC236}">
                <a16:creationId xmlns:a16="http://schemas.microsoft.com/office/drawing/2014/main" id="{570BB25D-16CF-67AA-2849-4052582C53A9}"/>
              </a:ext>
            </a:extLst>
          </p:cNvPr>
          <p:cNvCxnSpPr>
            <a:cxnSpLocks noChangeShapeType="1"/>
            <a:stCxn id="46" idx="6"/>
            <a:endCxn id="47" idx="2"/>
          </p:cNvCxnSpPr>
          <p:nvPr/>
        </p:nvCxnSpPr>
        <p:spPr bwMode="auto">
          <a:xfrm>
            <a:off x="5826244" y="4837631"/>
            <a:ext cx="699578" cy="5514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Text Box 65">
            <a:extLst>
              <a:ext uri="{FF2B5EF4-FFF2-40B4-BE49-F238E27FC236}">
                <a16:creationId xmlns:a16="http://schemas.microsoft.com/office/drawing/2014/main" id="{205FBE8F-51A7-6E2D-03E9-608CF632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157" y="438802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66" name="AutoShape 74">
            <a:extLst>
              <a:ext uri="{FF2B5EF4-FFF2-40B4-BE49-F238E27FC236}">
                <a16:creationId xmlns:a16="http://schemas.microsoft.com/office/drawing/2014/main" id="{098D02D8-C433-FD46-BAD2-59F850889787}"/>
              </a:ext>
            </a:extLst>
          </p:cNvPr>
          <p:cNvCxnSpPr>
            <a:cxnSpLocks noChangeShapeType="1"/>
            <a:stCxn id="47" idx="7"/>
            <a:endCxn id="41" idx="3"/>
          </p:cNvCxnSpPr>
          <p:nvPr/>
        </p:nvCxnSpPr>
        <p:spPr bwMode="auto">
          <a:xfrm flipV="1">
            <a:off x="6838830" y="3764886"/>
            <a:ext cx="283771" cy="9486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Text Box 63">
            <a:extLst>
              <a:ext uri="{FF2B5EF4-FFF2-40B4-BE49-F238E27FC236}">
                <a16:creationId xmlns:a16="http://schemas.microsoft.com/office/drawing/2014/main" id="{0F1EC805-6987-F723-8981-66622A8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567" y="413152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68" name="Text Box 66">
            <a:extLst>
              <a:ext uri="{FF2B5EF4-FFF2-40B4-BE49-F238E27FC236}">
                <a16:creationId xmlns:a16="http://schemas.microsoft.com/office/drawing/2014/main" id="{D9E21BAB-BB02-AA08-E8F5-579161CE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750" y="479014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69" name="AutoShape 75">
            <a:extLst>
              <a:ext uri="{FF2B5EF4-FFF2-40B4-BE49-F238E27FC236}">
                <a16:creationId xmlns:a16="http://schemas.microsoft.com/office/drawing/2014/main" id="{B0C809EA-77DE-BD65-D824-362C2F753B4A}"/>
              </a:ext>
            </a:extLst>
          </p:cNvPr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944058" y="4799857"/>
            <a:ext cx="1515474" cy="377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AutoShape 69">
            <a:extLst>
              <a:ext uri="{FF2B5EF4-FFF2-40B4-BE49-F238E27FC236}">
                <a16:creationId xmlns:a16="http://schemas.microsoft.com/office/drawing/2014/main" id="{19BA19DD-D0F9-3E07-F677-A6B7033F0755}"/>
              </a:ext>
            </a:extLst>
          </p:cNvPr>
          <p:cNvCxnSpPr>
            <a:cxnSpLocks noChangeShapeType="1"/>
            <a:stCxn id="48" idx="7"/>
            <a:endCxn id="49" idx="3"/>
          </p:cNvCxnSpPr>
          <p:nvPr/>
        </p:nvCxnSpPr>
        <p:spPr bwMode="auto">
          <a:xfrm flipV="1">
            <a:off x="4313038" y="3663796"/>
            <a:ext cx="622553" cy="165266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 Box 60 3">
            <a:extLst>
              <a:ext uri="{FF2B5EF4-FFF2-40B4-BE49-F238E27FC236}">
                <a16:creationId xmlns:a16="http://schemas.microsoft.com/office/drawing/2014/main" id="{87E8AB2D-52DB-11FF-27BE-CB7461C4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524" y="375391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72" name="AutoShape 73">
            <a:extLst>
              <a:ext uri="{FF2B5EF4-FFF2-40B4-BE49-F238E27FC236}">
                <a16:creationId xmlns:a16="http://schemas.microsoft.com/office/drawing/2014/main" id="{732D5457-CDAB-03E1-06B2-285756ADB274}"/>
              </a:ext>
            </a:extLst>
          </p:cNvPr>
          <p:cNvCxnSpPr>
            <a:cxnSpLocks noChangeShapeType="1"/>
            <a:stCxn id="49" idx="5"/>
            <a:endCxn id="46" idx="1"/>
          </p:cNvCxnSpPr>
          <p:nvPr/>
        </p:nvCxnSpPr>
        <p:spPr bwMode="auto">
          <a:xfrm>
            <a:off x="5194895" y="3663796"/>
            <a:ext cx="318341" cy="10441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Text Box 55">
            <a:extLst>
              <a:ext uri="{FF2B5EF4-FFF2-40B4-BE49-F238E27FC236}">
                <a16:creationId xmlns:a16="http://schemas.microsoft.com/office/drawing/2014/main" id="{0DC767B8-A074-951C-4B39-65EEBBA7E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372" y="386004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74" name="AutoShape 72">
            <a:extLst>
              <a:ext uri="{FF2B5EF4-FFF2-40B4-BE49-F238E27FC236}">
                <a16:creationId xmlns:a16="http://schemas.microsoft.com/office/drawing/2014/main" id="{C77F1CDB-24DD-9EED-C37F-8F4137AF7F8A}"/>
              </a:ext>
            </a:extLst>
          </p:cNvPr>
          <p:cNvCxnSpPr>
            <a:cxnSpLocks noChangeShapeType="1"/>
            <a:stCxn id="49" idx="6"/>
            <a:endCxn id="41" idx="1"/>
          </p:cNvCxnSpPr>
          <p:nvPr/>
        </p:nvCxnSpPr>
        <p:spPr bwMode="auto">
          <a:xfrm flipV="1">
            <a:off x="5248599" y="3505582"/>
            <a:ext cx="1874002" cy="28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 Box 61">
            <a:extLst>
              <a:ext uri="{FF2B5EF4-FFF2-40B4-BE49-F238E27FC236}">
                <a16:creationId xmlns:a16="http://schemas.microsoft.com/office/drawing/2014/main" id="{6FB39F6E-F071-A08D-46A4-E159273A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951" y="346078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7</a:t>
            </a:r>
          </a:p>
        </p:txBody>
      </p:sp>
      <p:cxnSp>
        <p:nvCxnSpPr>
          <p:cNvPr id="76" name="AutoShape 71">
            <a:extLst>
              <a:ext uri="{FF2B5EF4-FFF2-40B4-BE49-F238E27FC236}">
                <a16:creationId xmlns:a16="http://schemas.microsoft.com/office/drawing/2014/main" id="{0036FB75-677D-342D-C58F-FD1930168B95}"/>
              </a:ext>
            </a:extLst>
          </p:cNvPr>
          <p:cNvCxnSpPr>
            <a:cxnSpLocks noChangeShapeType="1"/>
            <a:endCxn id="41" idx="0"/>
          </p:cNvCxnSpPr>
          <p:nvPr/>
        </p:nvCxnSpPr>
        <p:spPr bwMode="auto">
          <a:xfrm>
            <a:off x="3973937" y="3173754"/>
            <a:ext cx="3278316" cy="2781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Text Box 60 1">
            <a:extLst>
              <a:ext uri="{FF2B5EF4-FFF2-40B4-BE49-F238E27FC236}">
                <a16:creationId xmlns:a16="http://schemas.microsoft.com/office/drawing/2014/main" id="{7517F7AF-E8D8-E0A4-C44D-4B067CA8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257" y="295033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252F9-4C64-4808-605A-6D035842AB41}"/>
              </a:ext>
            </a:extLst>
          </p:cNvPr>
          <p:cNvSpPr txBox="1"/>
          <p:nvPr/>
        </p:nvSpPr>
        <p:spPr>
          <a:xfrm>
            <a:off x="224067" y="5447366"/>
            <a:ext cx="8063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Another Question: </a:t>
            </a:r>
            <a:r>
              <a:rPr lang="en-US" sz="2400" dirty="0">
                <a:solidFill>
                  <a:srgbClr val="3A3A82"/>
                </a:solidFill>
              </a:rPr>
              <a:t>What if you have </a:t>
            </a:r>
            <a:r>
              <a:rPr lang="en-US" sz="2400" dirty="0">
                <a:solidFill>
                  <a:srgbClr val="FF0000"/>
                </a:solidFill>
              </a:rPr>
              <a:t>multiple</a:t>
            </a:r>
            <a:r>
              <a:rPr lang="en-US" sz="2400" dirty="0">
                <a:solidFill>
                  <a:srgbClr val="3A3A82"/>
                </a:solidFill>
              </a:rPr>
              <a:t> sources and/or sinks?</a:t>
            </a: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r>
              <a:rPr lang="en-US" sz="2400" dirty="0">
                <a:solidFill>
                  <a:srgbClr val="3A3A82"/>
                </a:solidFill>
                <a:latin typeface="Times New Roman" charset="0"/>
              </a:rPr>
              <a:t> 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4"/>
                <a:ext cx="8622816" cy="418525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 set of teams in baseball league. At any point during the season, each team,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wins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and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games left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play. The task is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determine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whether it is possible for team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 the season in first place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given the games it has already won and the games it has left to play</a:t>
                </a:r>
                <a:r>
                  <a:rPr lang="en-US" sz="2400" dirty="0"/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Note that this depends on the games left for team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but also depends on the respective schedules of the other teams.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4"/>
                <a:ext cx="8622816" cy="4185253"/>
              </a:xfrm>
              <a:prstGeom prst="rect">
                <a:avLst/>
              </a:prstGeom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0894551-36E7-C0FE-5D64-0FA5446C0D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109" y="4069944"/>
            <a:ext cx="1238205" cy="2753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382C74-6BBB-89A1-6C53-9EC61455F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314" y="4069944"/>
            <a:ext cx="6506077" cy="1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4"/>
                <a:ext cx="8622816" cy="418525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 set of teams in baseball league. At any point during the season, each team,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wins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and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games left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play. The task is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determine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whether it is possible for team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finish the season in first place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given the games it has already won and the games it has left to play</a:t>
                </a:r>
                <a:r>
                  <a:rPr lang="en-US" sz="2400" dirty="0"/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Note that this depends on the games left for team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but also depends on the respective schedules of the other teams.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4"/>
                <a:ext cx="8622816" cy="4185253"/>
              </a:xfrm>
              <a:prstGeom prst="rect">
                <a:avLst/>
              </a:prstGeom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0894551-36E7-C0FE-5D64-0FA5446C0D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109" y="4069944"/>
            <a:ext cx="1238205" cy="2753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382C74-6BBB-89A1-6C53-9EC61455F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314" y="4069944"/>
            <a:ext cx="6506077" cy="1936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888-BBCF-C3A7-D915-88E787F8425F}"/>
              </a:ext>
            </a:extLst>
          </p:cNvPr>
          <p:cNvSpPr txBox="1">
            <a:spLocks/>
          </p:cNvSpPr>
          <p:nvPr/>
        </p:nvSpPr>
        <p:spPr>
          <a:xfrm>
            <a:off x="299620" y="5809801"/>
            <a:ext cx="8622816" cy="940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Can Texas finish first? What about Oakland?</a:t>
            </a:r>
          </a:p>
        </p:txBody>
      </p:sp>
    </p:spTree>
    <p:extLst>
      <p:ext uri="{BB962C8B-B14F-4D97-AF65-F5344CB8AC3E}">
        <p14:creationId xmlns:p14="http://schemas.microsoft.com/office/powerpoint/2010/main" val="238998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28070-5E0E-AC19-96AF-ED291DB39259}"/>
              </a:ext>
            </a:extLst>
          </p:cNvPr>
          <p:cNvSpPr txBox="1">
            <a:spLocks/>
          </p:cNvSpPr>
          <p:nvPr/>
        </p:nvSpPr>
        <p:spPr>
          <a:xfrm>
            <a:off x="299620" y="3165120"/>
            <a:ext cx="8622816" cy="940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Can Texas finish first? What about Oakland?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3DFD6F-1DA1-81C6-E438-85C37B75E5E9}"/>
              </a:ext>
            </a:extLst>
          </p:cNvPr>
          <p:cNvSpPr txBox="1">
            <a:spLocks/>
          </p:cNvSpPr>
          <p:nvPr/>
        </p:nvSpPr>
        <p:spPr>
          <a:xfrm>
            <a:off x="299620" y="4070506"/>
            <a:ext cx="8622816" cy="940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r>
              <a:rPr lang="en-US" sz="2400" dirty="0">
                <a:solidFill>
                  <a:srgbClr val="3A3A82"/>
                </a:solidFill>
              </a:rPr>
              <a:t>: For Texas the answer is NO. It can win at most 79 wins.</a:t>
            </a:r>
          </a:p>
          <a:p>
            <a:pPr marL="76200" indent="0">
              <a:buNone/>
            </a:pPr>
            <a:r>
              <a:rPr lang="en-US" sz="2400" dirty="0">
                <a:solidFill>
                  <a:srgbClr val="3A3A82"/>
                </a:solidFill>
              </a:rPr>
              <a:t>For Oakland is also NO. Either LA or Seattle will definitely reach 82 wins.</a:t>
            </a:r>
          </a:p>
        </p:txBody>
      </p:sp>
    </p:spTree>
    <p:extLst>
      <p:ext uri="{BB962C8B-B14F-4D97-AF65-F5344CB8AC3E}">
        <p14:creationId xmlns:p14="http://schemas.microsoft.com/office/powerpoint/2010/main" val="199067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If there exists a team $i$ so that $w_i&gt;W$ then \textcolor{red}{$k$ is eliminated}.&#10;\end{document}" title="IguanaTex Bitmap Display">
            <a:extLst>
              <a:ext uri="{FF2B5EF4-FFF2-40B4-BE49-F238E27FC236}">
                <a16:creationId xmlns:a16="http://schemas.microsoft.com/office/drawing/2014/main" id="{3FFE6DCA-2DA0-908E-C40E-F669D068E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60109" y="4466656"/>
            <a:ext cx="8214115" cy="267872"/>
          </a:xfrm>
          <a:prstGeom prst="rect">
            <a:avLst/>
          </a:prstGeom>
        </p:spPr>
      </p:pic>
      <p:sp>
        <p:nvSpPr>
          <p:cNvPr id="6" name="Oval 4 2 1">
            <a:extLst>
              <a:ext uri="{FF2B5EF4-FFF2-40B4-BE49-F238E27FC236}">
                <a16:creationId xmlns:a16="http://schemas.microsoft.com/office/drawing/2014/main" id="{AA882034-B4BB-2D82-F77A-056DCF14A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008729" y="556230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4 2 2">
            <a:extLst>
              <a:ext uri="{FF2B5EF4-FFF2-40B4-BE49-F238E27FC236}">
                <a16:creationId xmlns:a16="http://schemas.microsoft.com/office/drawing/2014/main" id="{5B2C25BC-DFA3-0AAE-A0F3-D7B6AA3C2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90125" y="5572355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752D2-77D3-1E08-E338-665A5F36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130823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66BCB-11B8-8036-ADFC-5CF66CA7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606501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E04B1-6CF3-F46E-6B8C-D6EEC392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6041808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7045BC-2B5B-0D00-3FEC-D35621EA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140230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CFE6E2-D53E-3735-4CD3-81F20B6F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555637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0EDCE6-CF3D-2D27-5264-77713590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958839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 descr="\documentclass{article}&#10;\usepackage{amsmath}&#10;\pagestyle{empty}&#10;\begin{document}&#10;&#10;&#10;LA vs S&#10;&#10;\end{document}" title="IguanaTex Bitmap Display">
            <a:extLst>
              <a:ext uri="{FF2B5EF4-FFF2-40B4-BE49-F238E27FC236}">
                <a16:creationId xmlns:a16="http://schemas.microsoft.com/office/drawing/2014/main" id="{E31B3639-52BF-F2C2-EC55-9641CC65E1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88027" y="5208083"/>
            <a:ext cx="635283" cy="13708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LA vs T&#10;&#10;\end{document}" title="IguanaTex Bitmap Display">
            <a:extLst>
              <a:ext uri="{FF2B5EF4-FFF2-40B4-BE49-F238E27FC236}">
                <a16:creationId xmlns:a16="http://schemas.microsoft.com/office/drawing/2014/main" id="{2E7ECAA4-13D2-98D7-0A94-8E99C2039ED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088027" y="5684476"/>
            <a:ext cx="669833" cy="134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S vs T&#10;&#10;\end{document}" title="IguanaTex Bitmap Display">
            <a:extLst>
              <a:ext uri="{FF2B5EF4-FFF2-40B4-BE49-F238E27FC236}">
                <a16:creationId xmlns:a16="http://schemas.microsoft.com/office/drawing/2014/main" id="{6F018500-E99C-284E-3C8D-A983BDB8A6F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156218" y="6126779"/>
            <a:ext cx="513799" cy="13485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S &#10;\end{document}" title="IguanaTex Bitmap Display">
            <a:extLst>
              <a:ext uri="{FF2B5EF4-FFF2-40B4-BE49-F238E27FC236}">
                <a16:creationId xmlns:a16="http://schemas.microsoft.com/office/drawing/2014/main" id="{CE655148-C5F8-18BC-993B-3ECF4E3BA7B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929050" y="6034106"/>
            <a:ext cx="150340" cy="24582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T &#10;\end{document}" title="IguanaTex Bitmap Display">
            <a:extLst>
              <a:ext uri="{FF2B5EF4-FFF2-40B4-BE49-F238E27FC236}">
                <a16:creationId xmlns:a16="http://schemas.microsoft.com/office/drawing/2014/main" id="{16D8A15D-165A-0DFF-8442-1B991E911B8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913209" y="5644239"/>
            <a:ext cx="187150" cy="192301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LA &#10;\end{document}" title="IguanaTex Bitmap Display">
            <a:extLst>
              <a:ext uri="{FF2B5EF4-FFF2-40B4-BE49-F238E27FC236}">
                <a16:creationId xmlns:a16="http://schemas.microsoft.com/office/drawing/2014/main" id="{2DECA35E-D269-C16A-BD93-E7BB5F01144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905942" y="5271485"/>
            <a:ext cx="191450" cy="1045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34AA9-C50E-5E9D-4EE9-1709A920CC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0232" y="5283223"/>
            <a:ext cx="653708" cy="3663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47D08-D240-29C6-C758-AF5C76ED107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75442" y="5745666"/>
            <a:ext cx="598498" cy="13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0EACA9-9F74-17D3-FDD3-43883B7394AF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321738" y="5875318"/>
            <a:ext cx="652202" cy="318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FC4FE-B9C6-B89C-F2F2-AFD38F17821A}"/>
              </a:ext>
            </a:extLst>
          </p:cNvPr>
          <p:cNvCxnSpPr>
            <a:cxnSpLocks/>
            <a:stCxn id="17" idx="6"/>
            <a:endCxn id="7" idx="1"/>
          </p:cNvCxnSpPr>
          <p:nvPr/>
        </p:nvCxnSpPr>
        <p:spPr>
          <a:xfrm>
            <a:off x="6143946" y="5330258"/>
            <a:ext cx="1199883" cy="2958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DD3CC-1FAD-664A-05FF-4CADFBB8C2D2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6143946" y="5745665"/>
            <a:ext cx="1146179" cy="100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7D76B-BC96-CA93-139D-A6E5305A77E0}"/>
              </a:ext>
            </a:extLst>
          </p:cNvPr>
          <p:cNvCxnSpPr>
            <a:cxnSpLocks/>
            <a:stCxn id="24" idx="6"/>
            <a:endCxn id="7" idx="3"/>
          </p:cNvCxnSpPr>
          <p:nvPr/>
        </p:nvCxnSpPr>
        <p:spPr>
          <a:xfrm flipV="1">
            <a:off x="6143946" y="5885364"/>
            <a:ext cx="1199883" cy="2635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\documentclass{article}&#10;\usepackage{amsmath}&#10;\pagestyle{empty}&#10;\usepackage{xcolor}&#10;\begin{document}&#10;&#10;\textcolor{red}{Teams} &#10;&#10;\end{document}" title="IguanaTex Bitmap Display">
            <a:extLst>
              <a:ext uri="{FF2B5EF4-FFF2-40B4-BE49-F238E27FC236}">
                <a16:creationId xmlns:a16="http://schemas.microsoft.com/office/drawing/2014/main" id="{2B1A11AD-02CA-1A90-FD61-78883E2670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627733" y="4886746"/>
            <a:ext cx="638171" cy="159543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begin{document}&#10;&#10;\textcolor{red}{Game pair $(i,j)$}&#10;&#10;\end{document}" title="IguanaTex Bitmap Display">
            <a:extLst>
              <a:ext uri="{FF2B5EF4-FFF2-40B4-BE49-F238E27FC236}">
                <a16:creationId xmlns:a16="http://schemas.microsoft.com/office/drawing/2014/main" id="{AA323961-8A41-ED0E-4B2A-81C9A4B187A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42727" y="4807665"/>
            <a:ext cx="1588432" cy="2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If there exists a team $i$ so that $w_i&gt;W$ then \textcolor{red}{$k$ is eliminated}.&#10;\end{document}" title="IguanaTex Bitmap Display">
            <a:extLst>
              <a:ext uri="{FF2B5EF4-FFF2-40B4-BE49-F238E27FC236}">
                <a16:creationId xmlns:a16="http://schemas.microsoft.com/office/drawing/2014/main" id="{3FFE6DCA-2DA0-908E-C40E-F669D068E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60109" y="4466656"/>
            <a:ext cx="8214115" cy="267872"/>
          </a:xfrm>
          <a:prstGeom prst="rect">
            <a:avLst/>
          </a:prstGeom>
        </p:spPr>
      </p:pic>
      <p:sp>
        <p:nvSpPr>
          <p:cNvPr id="6" name="Oval 4 2 1">
            <a:extLst>
              <a:ext uri="{FF2B5EF4-FFF2-40B4-BE49-F238E27FC236}">
                <a16:creationId xmlns:a16="http://schemas.microsoft.com/office/drawing/2014/main" id="{AA882034-B4BB-2D82-F77A-056DCF14A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008729" y="556230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4 2 2">
            <a:extLst>
              <a:ext uri="{FF2B5EF4-FFF2-40B4-BE49-F238E27FC236}">
                <a16:creationId xmlns:a16="http://schemas.microsoft.com/office/drawing/2014/main" id="{5B2C25BC-DFA3-0AAE-A0F3-D7B6AA3C2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90125" y="5572355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752D2-77D3-1E08-E338-665A5F36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130823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66BCB-11B8-8036-ADFC-5CF66CA7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606501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E04B1-6CF3-F46E-6B8C-D6EEC392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6041808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7045BC-2B5B-0D00-3FEC-D35621EA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140230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CFE6E2-D53E-3735-4CD3-81F20B6F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555637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0EDCE6-CF3D-2D27-5264-77713590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958839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 descr="\documentclass{article}&#10;\usepackage{amsmath}&#10;\pagestyle{empty}&#10;\begin{document}&#10;&#10;&#10;LA vs S&#10;&#10;\end{document}" title="IguanaTex Bitmap Display">
            <a:extLst>
              <a:ext uri="{FF2B5EF4-FFF2-40B4-BE49-F238E27FC236}">
                <a16:creationId xmlns:a16="http://schemas.microsoft.com/office/drawing/2014/main" id="{E31B3639-52BF-F2C2-EC55-9641CC65E1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88027" y="5208083"/>
            <a:ext cx="635283" cy="13708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LA vs T&#10;&#10;\end{document}" title="IguanaTex Bitmap Display">
            <a:extLst>
              <a:ext uri="{FF2B5EF4-FFF2-40B4-BE49-F238E27FC236}">
                <a16:creationId xmlns:a16="http://schemas.microsoft.com/office/drawing/2014/main" id="{2E7ECAA4-13D2-98D7-0A94-8E99C2039ED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088027" y="5684476"/>
            <a:ext cx="669833" cy="134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S vs T&#10;&#10;\end{document}" title="IguanaTex Bitmap Display">
            <a:extLst>
              <a:ext uri="{FF2B5EF4-FFF2-40B4-BE49-F238E27FC236}">
                <a16:creationId xmlns:a16="http://schemas.microsoft.com/office/drawing/2014/main" id="{6F018500-E99C-284E-3C8D-A983BDB8A6F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156218" y="6126779"/>
            <a:ext cx="513799" cy="13485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S &#10;\end{document}" title="IguanaTex Bitmap Display">
            <a:extLst>
              <a:ext uri="{FF2B5EF4-FFF2-40B4-BE49-F238E27FC236}">
                <a16:creationId xmlns:a16="http://schemas.microsoft.com/office/drawing/2014/main" id="{CE655148-C5F8-18BC-993B-3ECF4E3BA7B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929050" y="6034106"/>
            <a:ext cx="150340" cy="24582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T &#10;\end{document}" title="IguanaTex Bitmap Display">
            <a:extLst>
              <a:ext uri="{FF2B5EF4-FFF2-40B4-BE49-F238E27FC236}">
                <a16:creationId xmlns:a16="http://schemas.microsoft.com/office/drawing/2014/main" id="{16D8A15D-165A-0DFF-8442-1B991E911B8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913209" y="5644239"/>
            <a:ext cx="187150" cy="192301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LA &#10;\end{document}" title="IguanaTex Bitmap Display">
            <a:extLst>
              <a:ext uri="{FF2B5EF4-FFF2-40B4-BE49-F238E27FC236}">
                <a16:creationId xmlns:a16="http://schemas.microsoft.com/office/drawing/2014/main" id="{2DECA35E-D269-C16A-BD93-E7BB5F01144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905942" y="5271485"/>
            <a:ext cx="191450" cy="1045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34AA9-C50E-5E9D-4EE9-1709A920CC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0232" y="5283223"/>
            <a:ext cx="653708" cy="3663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47D08-D240-29C6-C758-AF5C76ED107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75442" y="5745666"/>
            <a:ext cx="598498" cy="13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0EACA9-9F74-17D3-FDD3-43883B7394AF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321738" y="5875318"/>
            <a:ext cx="652202" cy="318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FC4FE-B9C6-B89C-F2F2-AFD38F17821A}"/>
              </a:ext>
            </a:extLst>
          </p:cNvPr>
          <p:cNvCxnSpPr>
            <a:cxnSpLocks/>
            <a:stCxn id="17" idx="6"/>
            <a:endCxn id="7" idx="1"/>
          </p:cNvCxnSpPr>
          <p:nvPr/>
        </p:nvCxnSpPr>
        <p:spPr>
          <a:xfrm>
            <a:off x="6143946" y="5330258"/>
            <a:ext cx="1199883" cy="2958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DD3CC-1FAD-664A-05FF-4CADFBB8C2D2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6143946" y="5745665"/>
            <a:ext cx="1146179" cy="100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7D76B-BC96-CA93-139D-A6E5305A77E0}"/>
              </a:ext>
            </a:extLst>
          </p:cNvPr>
          <p:cNvCxnSpPr>
            <a:cxnSpLocks/>
            <a:stCxn id="24" idx="6"/>
            <a:endCxn id="7" idx="3"/>
          </p:cNvCxnSpPr>
          <p:nvPr/>
        </p:nvCxnSpPr>
        <p:spPr>
          <a:xfrm flipV="1">
            <a:off x="6143946" y="5885364"/>
            <a:ext cx="1199883" cy="2635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43CB8-1C11-686D-29FE-47CA37971BC1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837398" y="5283223"/>
            <a:ext cx="2021012" cy="4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A21C00-7887-E4E9-EC61-66459E4ACC46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3837398" y="5464627"/>
            <a:ext cx="2062828" cy="29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B3710-C768-08C7-CB89-6D0C38E3104C}"/>
              </a:ext>
            </a:extLst>
          </p:cNvPr>
          <p:cNvCxnSpPr>
            <a:cxnSpLocks/>
            <a:stCxn id="10" idx="5"/>
            <a:endCxn id="23" idx="2"/>
          </p:cNvCxnSpPr>
          <p:nvPr/>
        </p:nvCxnSpPr>
        <p:spPr>
          <a:xfrm flipV="1">
            <a:off x="3710948" y="5745665"/>
            <a:ext cx="2147462" cy="12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DD8209-2EB8-4EDA-5594-42486FF9A8F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710948" y="5390986"/>
            <a:ext cx="2189278" cy="62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E1E39-7DFB-3EB7-BCC6-E6DBF05C405C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837398" y="6148867"/>
            <a:ext cx="2021012" cy="45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1BFD4-64D0-E485-9263-D6C149AAEEDF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710948" y="5873474"/>
            <a:ext cx="2147462" cy="21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\documentclass{article}&#10;\usepackage{amsmath}&#10;\pagestyle{empty}&#10;\usepackage{xcolor}&#10;\begin{document}&#10;&#10;\textcolor{red}{Teams} &#10;&#10;\end{document}" title="IguanaTex Bitmap Display">
            <a:extLst>
              <a:ext uri="{FF2B5EF4-FFF2-40B4-BE49-F238E27FC236}">
                <a16:creationId xmlns:a16="http://schemas.microsoft.com/office/drawing/2014/main" id="{D261773F-A367-67E8-6863-92B826CC58D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627733" y="4886746"/>
            <a:ext cx="638171" cy="15954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\textcolor{red}{Game pair $(i,j)$}&#10;&#10;\end{document}" title="IguanaTex Bitmap Display">
            <a:extLst>
              <a:ext uri="{FF2B5EF4-FFF2-40B4-BE49-F238E27FC236}">
                <a16:creationId xmlns:a16="http://schemas.microsoft.com/office/drawing/2014/main" id="{7B61B01B-12DA-BFDF-536B-0F4B4352E9D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42727" y="4807665"/>
            <a:ext cx="1588432" cy="2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If there exists a team $i$ so that $w_i&gt;W$ then \textcolor{red}{$k$ is eliminated}.&#10;\end{document}" title="IguanaTex Bitmap Display">
            <a:extLst>
              <a:ext uri="{FF2B5EF4-FFF2-40B4-BE49-F238E27FC236}">
                <a16:creationId xmlns:a16="http://schemas.microsoft.com/office/drawing/2014/main" id="{3FFE6DCA-2DA0-908E-C40E-F669D068E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60109" y="4466656"/>
            <a:ext cx="8214115" cy="267872"/>
          </a:xfrm>
          <a:prstGeom prst="rect">
            <a:avLst/>
          </a:prstGeom>
        </p:spPr>
      </p:pic>
      <p:sp>
        <p:nvSpPr>
          <p:cNvPr id="6" name="Oval 4 2 1">
            <a:extLst>
              <a:ext uri="{FF2B5EF4-FFF2-40B4-BE49-F238E27FC236}">
                <a16:creationId xmlns:a16="http://schemas.microsoft.com/office/drawing/2014/main" id="{AA882034-B4BB-2D82-F77A-056DCF14A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008729" y="556230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4 2 2">
            <a:extLst>
              <a:ext uri="{FF2B5EF4-FFF2-40B4-BE49-F238E27FC236}">
                <a16:creationId xmlns:a16="http://schemas.microsoft.com/office/drawing/2014/main" id="{5B2C25BC-DFA3-0AAE-A0F3-D7B6AA3C2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90125" y="5572355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752D2-77D3-1E08-E338-665A5F36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130823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66BCB-11B8-8036-ADFC-5CF66CA7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606501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E04B1-6CF3-F46E-6B8C-D6EEC392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6041808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6" name="Picture 55" descr="\documentclass{article}&#10;\usepackage{amsmath}&#10;\pagestyle{empty}&#10;\usepackage{xcolor}&#10;\begin{document}&#10;&#10;\textcolor{red}{Game pair $(i,j)$}&#10;&#10;\end{document}" title="IguanaTex Bitmap Display">
            <a:extLst>
              <a:ext uri="{FF2B5EF4-FFF2-40B4-BE49-F238E27FC236}">
                <a16:creationId xmlns:a16="http://schemas.microsoft.com/office/drawing/2014/main" id="{AF20BAFC-5A5D-3E8C-39F8-DB576212FD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642727" y="4807665"/>
            <a:ext cx="1588432" cy="23371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47045BC-2B5B-0D00-3FEC-D35621EA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140230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1" name="Picture 50" descr="\documentclass{article}&#10;\usepackage{amsmath}&#10;\pagestyle{empty}&#10;\usepackage{xcolor}&#10;\begin{document}&#10;&#10;\textcolor{red}{Teams} &#10;&#10;\end{document}" title="IguanaTex Bitmap Display">
            <a:extLst>
              <a:ext uri="{FF2B5EF4-FFF2-40B4-BE49-F238E27FC236}">
                <a16:creationId xmlns:a16="http://schemas.microsoft.com/office/drawing/2014/main" id="{46B7E6C7-A16B-DEBE-F2F8-D15ED2400B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627733" y="4886746"/>
            <a:ext cx="638171" cy="1595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1CFE6E2-D53E-3735-4CD3-81F20B6F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555637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0EDCE6-CF3D-2D27-5264-77713590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958839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 descr="\documentclass{article}&#10;\usepackage{amsmath}&#10;\pagestyle{empty}&#10;\begin{document}&#10;&#10;&#10;LA vs S&#10;&#10;\end{document}" title="IguanaTex Bitmap Display">
            <a:extLst>
              <a:ext uri="{FF2B5EF4-FFF2-40B4-BE49-F238E27FC236}">
                <a16:creationId xmlns:a16="http://schemas.microsoft.com/office/drawing/2014/main" id="{E31B3639-52BF-F2C2-EC55-9641CC65E1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088027" y="5208083"/>
            <a:ext cx="635283" cy="13708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LA vs T&#10;&#10;\end{document}" title="IguanaTex Bitmap Display">
            <a:extLst>
              <a:ext uri="{FF2B5EF4-FFF2-40B4-BE49-F238E27FC236}">
                <a16:creationId xmlns:a16="http://schemas.microsoft.com/office/drawing/2014/main" id="{2E7ECAA4-13D2-98D7-0A94-8E99C2039ED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088027" y="5684476"/>
            <a:ext cx="669833" cy="134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S vs T&#10;&#10;\end{document}" title="IguanaTex Bitmap Display">
            <a:extLst>
              <a:ext uri="{FF2B5EF4-FFF2-40B4-BE49-F238E27FC236}">
                <a16:creationId xmlns:a16="http://schemas.microsoft.com/office/drawing/2014/main" id="{6F018500-E99C-284E-3C8D-A983BDB8A6F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156218" y="6126779"/>
            <a:ext cx="513799" cy="13485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S &#10;\end{document}" title="IguanaTex Bitmap Display">
            <a:extLst>
              <a:ext uri="{FF2B5EF4-FFF2-40B4-BE49-F238E27FC236}">
                <a16:creationId xmlns:a16="http://schemas.microsoft.com/office/drawing/2014/main" id="{CE655148-C5F8-18BC-993B-3ECF4E3BA7B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929050" y="6034106"/>
            <a:ext cx="150340" cy="24582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T &#10;\end{document}" title="IguanaTex Bitmap Display">
            <a:extLst>
              <a:ext uri="{FF2B5EF4-FFF2-40B4-BE49-F238E27FC236}">
                <a16:creationId xmlns:a16="http://schemas.microsoft.com/office/drawing/2014/main" id="{16D8A15D-165A-0DFF-8442-1B991E911B8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913209" y="5644239"/>
            <a:ext cx="187150" cy="192301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LA &#10;\end{document}" title="IguanaTex Bitmap Display">
            <a:extLst>
              <a:ext uri="{FF2B5EF4-FFF2-40B4-BE49-F238E27FC236}">
                <a16:creationId xmlns:a16="http://schemas.microsoft.com/office/drawing/2014/main" id="{2DECA35E-D269-C16A-BD93-E7BB5F01144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905942" y="5271485"/>
            <a:ext cx="191450" cy="1045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34AA9-C50E-5E9D-4EE9-1709A920CC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0232" y="5283223"/>
            <a:ext cx="653708" cy="3663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47D08-D240-29C6-C758-AF5C76ED107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75442" y="5745666"/>
            <a:ext cx="598498" cy="13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0EACA9-9F74-17D3-FDD3-43883B7394AF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321738" y="5875318"/>
            <a:ext cx="652202" cy="318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FC4FE-B9C6-B89C-F2F2-AFD38F17821A}"/>
              </a:ext>
            </a:extLst>
          </p:cNvPr>
          <p:cNvCxnSpPr>
            <a:cxnSpLocks/>
            <a:stCxn id="17" idx="6"/>
            <a:endCxn id="7" idx="1"/>
          </p:cNvCxnSpPr>
          <p:nvPr/>
        </p:nvCxnSpPr>
        <p:spPr>
          <a:xfrm>
            <a:off x="6143946" y="5330258"/>
            <a:ext cx="1199883" cy="2958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DD3CC-1FAD-664A-05FF-4CADFBB8C2D2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6143946" y="5745665"/>
            <a:ext cx="1146179" cy="100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7D76B-BC96-CA93-139D-A6E5305A77E0}"/>
              </a:ext>
            </a:extLst>
          </p:cNvPr>
          <p:cNvCxnSpPr>
            <a:cxnSpLocks/>
            <a:stCxn id="24" idx="6"/>
            <a:endCxn id="7" idx="3"/>
          </p:cNvCxnSpPr>
          <p:nvPr/>
        </p:nvCxnSpPr>
        <p:spPr>
          <a:xfrm flipV="1">
            <a:off x="6143946" y="5885364"/>
            <a:ext cx="1199883" cy="2635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43CB8-1C11-686D-29FE-47CA37971BC1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837398" y="5283223"/>
            <a:ext cx="2021012" cy="4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A21C00-7887-E4E9-EC61-66459E4ACC46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3837398" y="5464627"/>
            <a:ext cx="2062828" cy="29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B3710-C768-08C7-CB89-6D0C38E3104C}"/>
              </a:ext>
            </a:extLst>
          </p:cNvPr>
          <p:cNvCxnSpPr>
            <a:cxnSpLocks/>
            <a:stCxn id="10" idx="5"/>
            <a:endCxn id="23" idx="2"/>
          </p:cNvCxnSpPr>
          <p:nvPr/>
        </p:nvCxnSpPr>
        <p:spPr>
          <a:xfrm flipV="1">
            <a:off x="3710948" y="5745665"/>
            <a:ext cx="2147462" cy="12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DD8209-2EB8-4EDA-5594-42486FF9A8F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710948" y="5390986"/>
            <a:ext cx="2189278" cy="62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E1E39-7DFB-3EB7-BCC6-E6DBF05C405C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837398" y="6148867"/>
            <a:ext cx="2021012" cy="45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1BFD4-64D0-E485-9263-D6C149AAEEDF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710948" y="5873474"/>
            <a:ext cx="2147462" cy="21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\documentclass{article}&#10;\usepackage{amsmath}&#10;\pagestyle{empty}&#10;\usepackage{xcolor}&#10;\begin{document}&#10;&#10;\textcolor{red}{$6$}&#10;&#10;\end{document}" title="IguanaTex Bitmap Display">
            <a:extLst>
              <a:ext uri="{FF2B5EF4-FFF2-40B4-BE49-F238E27FC236}">
                <a16:creationId xmlns:a16="http://schemas.microsoft.com/office/drawing/2014/main" id="{F2A8C677-3F2D-8DA9-1E94-8CCCFC169C5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584658" y="5212156"/>
            <a:ext cx="97965" cy="159543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019DE195-6CD8-C06B-41F1-66F971614E9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660785" y="5533767"/>
            <a:ext cx="78372" cy="153945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&#10;\textcolor{red}{$k = $} Oakland. &#10;&#10;\end{document}" title="IguanaTex Bitmap Display">
            <a:extLst>
              <a:ext uri="{FF2B5EF4-FFF2-40B4-BE49-F238E27FC236}">
                <a16:creationId xmlns:a16="http://schemas.microsoft.com/office/drawing/2014/main" id="{35DBDB6A-B9D1-DCE8-8456-CAB9E003A23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38442" y="5163727"/>
            <a:ext cx="1361729" cy="17199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\textcolor{red}{$W = 81$}. &#10;&#10;\end{document}" title="IguanaTex Bitmap Display">
            <a:extLst>
              <a:ext uri="{FF2B5EF4-FFF2-40B4-BE49-F238E27FC236}">
                <a16:creationId xmlns:a16="http://schemas.microsoft.com/office/drawing/2014/main" id="{BD75D6A2-D883-8111-55D4-546B836A997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427441" y="5547978"/>
            <a:ext cx="838643" cy="166307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4D0391DA-499A-96F8-DE39-BCA3345B863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672931" y="5844426"/>
            <a:ext cx="78372" cy="1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34257" y="393234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 </a:t>
            </a:r>
            <a:r>
              <a:rPr lang="en-US" dirty="0">
                <a:solidFill>
                  <a:srgbClr val="3A3A82"/>
                </a:solidFill>
              </a:rPr>
              <a:t>(Recap)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10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9801" y="3519626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4834" y="504625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 1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396" y="482082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709" y="408740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 1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96" y="573999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59" y="461762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84" y="572887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21" y="4798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96" y="45223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6" y="41032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71" y="465255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46" y="43160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6" y="5306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 1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46" y="541614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96" y="586381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108134" y="440966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 1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108134" y="515261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11446" y="440966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73359" y="426996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57842" y="480098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57842" y="535926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23540" y="493063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97146" y="591144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35505" y="535926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79571" y="500339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\textcolor{red}{Capacity constraint}: &#10;&#10;\end{document}" title="IguanaTex Bitmap Display">
            <a:extLst>
              <a:ext uri="{FF2B5EF4-FFF2-40B4-BE49-F238E27FC236}">
                <a16:creationId xmlns:a16="http://schemas.microsoft.com/office/drawing/2014/main" id="{6CAE9237-E9F3-FED7-FEC8-71144AA36B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90951" y="3515879"/>
            <a:ext cx="2716185" cy="282858"/>
          </a:xfrm>
          <a:prstGeom prst="rect">
            <a:avLst/>
          </a:prstGeom>
        </p:spPr>
      </p:pic>
      <p:sp>
        <p:nvSpPr>
          <p:cNvPr id="10" name="Oval 1032 2">
            <a:extLst>
              <a:ext uri="{FF2B5EF4-FFF2-40B4-BE49-F238E27FC236}">
                <a16:creationId xmlns:a16="http://schemas.microsoft.com/office/drawing/2014/main" id="{FDBBAB5E-8C89-7BD9-D60C-E9736C0A4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8940" y="4341558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u</a:t>
            </a:r>
          </a:p>
        </p:txBody>
      </p:sp>
      <p:cxnSp>
        <p:nvCxnSpPr>
          <p:cNvPr id="12" name="AutoShape 1046 2">
            <a:extLst>
              <a:ext uri="{FF2B5EF4-FFF2-40B4-BE49-F238E27FC236}">
                <a16:creationId xmlns:a16="http://schemas.microsoft.com/office/drawing/2014/main" id="{618832CD-2489-A5A1-AB7B-6EA3A651B26B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6283112" y="4667507"/>
            <a:ext cx="1175828" cy="8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1043 2">
            <a:extLst>
              <a:ext uri="{FF2B5EF4-FFF2-40B4-BE49-F238E27FC236}">
                <a16:creationId xmlns:a16="http://schemas.microsoft.com/office/drawing/2014/main" id="{3896F646-7D21-855A-9E6B-49FDB9C9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342" y="4201399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  <p:pic>
        <p:nvPicPr>
          <p:cNvPr id="25" name="Picture 24" descr="\documentclass{article}&#10;\usepackage{amsmath}&#10;\pagestyle{empty}&#10;\usepackage{xcolor}&#10;\begin{document}&#10;&#10;\textbf{$0 \leq 3 \leq 5$} &#10;&#10;&#10;\end{document}" title="IguanaTex Bitmap Display">
            <a:extLst>
              <a:ext uri="{FF2B5EF4-FFF2-40B4-BE49-F238E27FC236}">
                <a16:creationId xmlns:a16="http://schemas.microsoft.com/office/drawing/2014/main" id="{4AF49CD4-E419-11C1-DEC3-978318E5449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963096" y="5413275"/>
            <a:ext cx="1829986" cy="361678"/>
          </a:xfrm>
          <a:prstGeom prst="rect">
            <a:avLst/>
          </a:prstGeom>
        </p:spPr>
      </p:pic>
      <p:sp>
        <p:nvSpPr>
          <p:cNvPr id="26" name="Oval 1032 2">
            <a:extLst>
              <a:ext uri="{FF2B5EF4-FFF2-40B4-BE49-F238E27FC236}">
                <a16:creationId xmlns:a16="http://schemas.microsoft.com/office/drawing/2014/main" id="{75BB6F32-878E-5E77-5ACD-8EE842F79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4828" y="4328923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8038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If there exists a team $i$ so that $w_i&gt;W$ then \textcolor{red}{$k$ is eliminated}.&#10;\end{document}" title="IguanaTex Bitmap Display">
            <a:extLst>
              <a:ext uri="{FF2B5EF4-FFF2-40B4-BE49-F238E27FC236}">
                <a16:creationId xmlns:a16="http://schemas.microsoft.com/office/drawing/2014/main" id="{3FFE6DCA-2DA0-908E-C40E-F669D068E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460109" y="4466656"/>
            <a:ext cx="8214115" cy="267872"/>
          </a:xfrm>
          <a:prstGeom prst="rect">
            <a:avLst/>
          </a:prstGeom>
        </p:spPr>
      </p:pic>
      <p:sp>
        <p:nvSpPr>
          <p:cNvPr id="6" name="Oval 4 2 1">
            <a:extLst>
              <a:ext uri="{FF2B5EF4-FFF2-40B4-BE49-F238E27FC236}">
                <a16:creationId xmlns:a16="http://schemas.microsoft.com/office/drawing/2014/main" id="{AA882034-B4BB-2D82-F77A-056DCF14A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008729" y="556230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4 2 2">
            <a:extLst>
              <a:ext uri="{FF2B5EF4-FFF2-40B4-BE49-F238E27FC236}">
                <a16:creationId xmlns:a16="http://schemas.microsoft.com/office/drawing/2014/main" id="{5B2C25BC-DFA3-0AAE-A0F3-D7B6AA3C2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90125" y="5572355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752D2-77D3-1E08-E338-665A5F36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130823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66BCB-11B8-8036-ADFC-5CF66CA7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606501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E04B1-6CF3-F46E-6B8C-D6EEC392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6041808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6" name="Picture 55" descr="\documentclass{article}&#10;\usepackage{amsmath}&#10;\pagestyle{empty}&#10;\usepackage{xcolor}&#10;\begin{document}&#10;&#10;\textcolor{red}{Game pair $(i,j)$}&#10;&#10;\end{document}" title="IguanaTex Bitmap Display">
            <a:extLst>
              <a:ext uri="{FF2B5EF4-FFF2-40B4-BE49-F238E27FC236}">
                <a16:creationId xmlns:a16="http://schemas.microsoft.com/office/drawing/2014/main" id="{AF20BAFC-5A5D-3E8C-39F8-DB576212FD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642727" y="4807665"/>
            <a:ext cx="1588432" cy="23371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47045BC-2B5B-0D00-3FEC-D35621EA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140230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1" name="Picture 50" descr="\documentclass{article}&#10;\usepackage{amsmath}&#10;\pagestyle{empty}&#10;\usepackage{xcolor}&#10;\begin{document}&#10;&#10;\textcolor{red}{Teams} &#10;&#10;\end{document}" title="IguanaTex Bitmap Display">
            <a:extLst>
              <a:ext uri="{FF2B5EF4-FFF2-40B4-BE49-F238E27FC236}">
                <a16:creationId xmlns:a16="http://schemas.microsoft.com/office/drawing/2014/main" id="{46B7E6C7-A16B-DEBE-F2F8-D15ED2400B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27733" y="4886746"/>
            <a:ext cx="638171" cy="1595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1CFE6E2-D53E-3735-4CD3-81F20B6F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555637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0EDCE6-CF3D-2D27-5264-77713590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958839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 descr="\documentclass{article}&#10;\usepackage{amsmath}&#10;\pagestyle{empty}&#10;\begin{document}&#10;&#10;&#10;LA vs S&#10;&#10;\end{document}" title="IguanaTex Bitmap Display">
            <a:extLst>
              <a:ext uri="{FF2B5EF4-FFF2-40B4-BE49-F238E27FC236}">
                <a16:creationId xmlns:a16="http://schemas.microsoft.com/office/drawing/2014/main" id="{E31B3639-52BF-F2C2-EC55-9641CC65E1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3088027" y="5208083"/>
            <a:ext cx="635283" cy="13708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LA vs T&#10;&#10;\end{document}" title="IguanaTex Bitmap Display">
            <a:extLst>
              <a:ext uri="{FF2B5EF4-FFF2-40B4-BE49-F238E27FC236}">
                <a16:creationId xmlns:a16="http://schemas.microsoft.com/office/drawing/2014/main" id="{2E7ECAA4-13D2-98D7-0A94-8E99C2039ED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3088027" y="5684476"/>
            <a:ext cx="669833" cy="134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S vs T&#10;&#10;\end{document}" title="IguanaTex Bitmap Display">
            <a:extLst>
              <a:ext uri="{FF2B5EF4-FFF2-40B4-BE49-F238E27FC236}">
                <a16:creationId xmlns:a16="http://schemas.microsoft.com/office/drawing/2014/main" id="{6F018500-E99C-284E-3C8D-A983BDB8A6F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156218" y="6126779"/>
            <a:ext cx="513799" cy="13485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S &#10;\end{document}" title="IguanaTex Bitmap Display">
            <a:extLst>
              <a:ext uri="{FF2B5EF4-FFF2-40B4-BE49-F238E27FC236}">
                <a16:creationId xmlns:a16="http://schemas.microsoft.com/office/drawing/2014/main" id="{CE655148-C5F8-18BC-993B-3ECF4E3BA7B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929050" y="6034106"/>
            <a:ext cx="150340" cy="24582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T &#10;\end{document}" title="IguanaTex Bitmap Display">
            <a:extLst>
              <a:ext uri="{FF2B5EF4-FFF2-40B4-BE49-F238E27FC236}">
                <a16:creationId xmlns:a16="http://schemas.microsoft.com/office/drawing/2014/main" id="{16D8A15D-165A-0DFF-8442-1B991E911B8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913209" y="5644239"/>
            <a:ext cx="187150" cy="192301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LA &#10;\end{document}" title="IguanaTex Bitmap Display">
            <a:extLst>
              <a:ext uri="{FF2B5EF4-FFF2-40B4-BE49-F238E27FC236}">
                <a16:creationId xmlns:a16="http://schemas.microsoft.com/office/drawing/2014/main" id="{2DECA35E-D269-C16A-BD93-E7BB5F01144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905942" y="5271485"/>
            <a:ext cx="191450" cy="1045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34AA9-C50E-5E9D-4EE9-1709A920CC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0232" y="5283223"/>
            <a:ext cx="653708" cy="3663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47D08-D240-29C6-C758-AF5C76ED107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75442" y="5745666"/>
            <a:ext cx="598498" cy="13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0EACA9-9F74-17D3-FDD3-43883B7394AF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321738" y="5875318"/>
            <a:ext cx="652202" cy="318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FC4FE-B9C6-B89C-F2F2-AFD38F17821A}"/>
              </a:ext>
            </a:extLst>
          </p:cNvPr>
          <p:cNvCxnSpPr>
            <a:cxnSpLocks/>
            <a:stCxn id="17" idx="6"/>
            <a:endCxn id="7" idx="1"/>
          </p:cNvCxnSpPr>
          <p:nvPr/>
        </p:nvCxnSpPr>
        <p:spPr>
          <a:xfrm>
            <a:off x="6143946" y="5330258"/>
            <a:ext cx="1199883" cy="2958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DD3CC-1FAD-664A-05FF-4CADFBB8C2D2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6143946" y="5745665"/>
            <a:ext cx="1146179" cy="100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7D76B-BC96-CA93-139D-A6E5305A77E0}"/>
              </a:ext>
            </a:extLst>
          </p:cNvPr>
          <p:cNvCxnSpPr>
            <a:cxnSpLocks/>
            <a:stCxn id="24" idx="6"/>
            <a:endCxn id="7" idx="3"/>
          </p:cNvCxnSpPr>
          <p:nvPr/>
        </p:nvCxnSpPr>
        <p:spPr>
          <a:xfrm flipV="1">
            <a:off x="6143946" y="5885364"/>
            <a:ext cx="1199883" cy="2635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43CB8-1C11-686D-29FE-47CA37971BC1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837398" y="5283223"/>
            <a:ext cx="2021012" cy="4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A21C00-7887-E4E9-EC61-66459E4ACC46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3837398" y="5464627"/>
            <a:ext cx="2062828" cy="29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B3710-C768-08C7-CB89-6D0C38E3104C}"/>
              </a:ext>
            </a:extLst>
          </p:cNvPr>
          <p:cNvCxnSpPr>
            <a:cxnSpLocks/>
            <a:stCxn id="10" idx="5"/>
            <a:endCxn id="23" idx="2"/>
          </p:cNvCxnSpPr>
          <p:nvPr/>
        </p:nvCxnSpPr>
        <p:spPr>
          <a:xfrm flipV="1">
            <a:off x="3710948" y="5745665"/>
            <a:ext cx="2147462" cy="12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DD8209-2EB8-4EDA-5594-42486FF9A8F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710948" y="5390986"/>
            <a:ext cx="2189278" cy="62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E1E39-7DFB-3EB7-BCC6-E6DBF05C405C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837398" y="6148867"/>
            <a:ext cx="2021012" cy="45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1BFD4-64D0-E485-9263-D6C149AAEEDF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710948" y="5873474"/>
            <a:ext cx="2147462" cy="21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\documentclass{article}&#10;\usepackage{amsmath}&#10;\pagestyle{empty}&#10;\usepackage{xcolor}&#10;\begin{document}&#10;&#10;\textcolor{red}{$6$}&#10;&#10;\end{document}" title="IguanaTex Bitmap Display">
            <a:extLst>
              <a:ext uri="{FF2B5EF4-FFF2-40B4-BE49-F238E27FC236}">
                <a16:creationId xmlns:a16="http://schemas.microsoft.com/office/drawing/2014/main" id="{F2A8C677-3F2D-8DA9-1E94-8CCCFC169C5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584658" y="5212156"/>
            <a:ext cx="97965" cy="159543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019DE195-6CD8-C06B-41F1-66F971614E9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660785" y="5533767"/>
            <a:ext cx="78372" cy="153945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&#10;\textcolor{red}{$k = $} Oakland. &#10;&#10;\end{document}" title="IguanaTex Bitmap Display">
            <a:extLst>
              <a:ext uri="{FF2B5EF4-FFF2-40B4-BE49-F238E27FC236}">
                <a16:creationId xmlns:a16="http://schemas.microsoft.com/office/drawing/2014/main" id="{35DBDB6A-B9D1-DCE8-8456-CAB9E003A23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38442" y="5163727"/>
            <a:ext cx="1361729" cy="17199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\textcolor{red}{$W = 81$}. &#10;&#10;\end{document}" title="IguanaTex Bitmap Display">
            <a:extLst>
              <a:ext uri="{FF2B5EF4-FFF2-40B4-BE49-F238E27FC236}">
                <a16:creationId xmlns:a16="http://schemas.microsoft.com/office/drawing/2014/main" id="{BD75D6A2-D883-8111-55D4-546B836A997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7441" y="5547978"/>
            <a:ext cx="838643" cy="166307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4D0391DA-499A-96F8-DE39-BCA3345B863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672931" y="5844426"/>
            <a:ext cx="78372" cy="15394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B58B9098-0FA6-C0E7-6F63-4FEDF649446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749939" y="5107942"/>
            <a:ext cx="207126" cy="10496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2C1B1F62-3329-2A56-CFF1-00BE9A5760F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765249" y="6286412"/>
            <a:ext cx="207126" cy="104963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C9575740-0B9D-4C42-7D01-8F197B0DB3C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986520" y="5604862"/>
            <a:ext cx="207126" cy="104963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222B0996-AE92-FEF4-8AE1-26FB7574B1B5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287001" y="5388943"/>
            <a:ext cx="207126" cy="10496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4CBAF790-6E02-05FA-5AE8-99DC440F1E9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5236261" y="5597836"/>
            <a:ext cx="207126" cy="10496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E98C8078-5F46-F2A3-A962-8261C67EB059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422675" y="5881425"/>
            <a:ext cx="207126" cy="10496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$0$}&#10;&#10;\end{document}" title="IguanaTex Bitmap Display">
            <a:extLst>
              <a:ext uri="{FF2B5EF4-FFF2-40B4-BE49-F238E27FC236}">
                <a16:creationId xmlns:a16="http://schemas.microsoft.com/office/drawing/2014/main" id="{9C8CC6AD-1322-1EF3-1501-8BF16670904A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6755712" y="5250812"/>
            <a:ext cx="99364" cy="159543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begin{document}&#10;&#10;\textcolor{red}{$7$}&#10;&#10;\end{document}" title="IguanaTex Bitmap Display">
            <a:extLst>
              <a:ext uri="{FF2B5EF4-FFF2-40B4-BE49-F238E27FC236}">
                <a16:creationId xmlns:a16="http://schemas.microsoft.com/office/drawing/2014/main" id="{BFB7BC67-C565-D220-D640-53E764FA05CC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6594841" y="5538460"/>
            <a:ext cx="100764" cy="163742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\textcolor{red}{$5$}&#10;&#10;\end{document}" title="IguanaTex Bitmap Display">
            <a:extLst>
              <a:ext uri="{FF2B5EF4-FFF2-40B4-BE49-F238E27FC236}">
                <a16:creationId xmlns:a16="http://schemas.microsoft.com/office/drawing/2014/main" id="{BBD80885-DDB6-7C07-D3C1-E7CCF331F781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494077" y="5862295"/>
            <a:ext cx="93766" cy="1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B9FAB2B8-2B89-045F-BC27-E105120F9B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60109" y="1285645"/>
            <a:ext cx="1238205" cy="27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971DD-491A-C914-8FC7-A78841C8431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98314" y="1285645"/>
            <a:ext cx="6506077" cy="193692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Focus on team \textcolor{red}{$k$}. &#10;&#10;\end{document}" title="IguanaTex Bitmap Display">
            <a:extLst>
              <a:ext uri="{FF2B5EF4-FFF2-40B4-BE49-F238E27FC236}">
                <a16:creationId xmlns:a16="http://schemas.microsoft.com/office/drawing/2014/main" id="{1E20CBE3-12E6-78CE-3964-66B4EC239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60109" y="3635432"/>
            <a:ext cx="2309693" cy="21916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Maximum possible number of wins is \textcolor{red}{$W = w_k+g_k$}. &#10;&#10;\end{document}" title="IguanaTex Bitmap Display">
            <a:extLst>
              <a:ext uri="{FF2B5EF4-FFF2-40B4-BE49-F238E27FC236}">
                <a16:creationId xmlns:a16="http://schemas.microsoft.com/office/drawing/2014/main" id="{858304EA-52C3-D83F-2755-83EDCFD39B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460108" y="4060097"/>
            <a:ext cx="7013374" cy="28285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If there exists a team $i$ so that $w_i&gt;W$ then \textcolor{red}{$k$ is eliminated}.&#10;\end{document}" title="IguanaTex Bitmap Display">
            <a:extLst>
              <a:ext uri="{FF2B5EF4-FFF2-40B4-BE49-F238E27FC236}">
                <a16:creationId xmlns:a16="http://schemas.microsoft.com/office/drawing/2014/main" id="{3FFE6DCA-2DA0-908E-C40E-F669D068E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460109" y="4466656"/>
            <a:ext cx="8214115" cy="267872"/>
          </a:xfrm>
          <a:prstGeom prst="rect">
            <a:avLst/>
          </a:prstGeom>
        </p:spPr>
      </p:pic>
      <p:sp>
        <p:nvSpPr>
          <p:cNvPr id="6" name="Oval 4 2 1">
            <a:extLst>
              <a:ext uri="{FF2B5EF4-FFF2-40B4-BE49-F238E27FC236}">
                <a16:creationId xmlns:a16="http://schemas.microsoft.com/office/drawing/2014/main" id="{AA882034-B4BB-2D82-F77A-056DCF14A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008729" y="556230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4 2 2">
            <a:extLst>
              <a:ext uri="{FF2B5EF4-FFF2-40B4-BE49-F238E27FC236}">
                <a16:creationId xmlns:a16="http://schemas.microsoft.com/office/drawing/2014/main" id="{5B2C25BC-DFA3-0AAE-A0F3-D7B6AA3C2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90125" y="5572355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752D2-77D3-1E08-E338-665A5F36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130823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66BCB-11B8-8036-ADFC-5CF66CA7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5606501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E04B1-6CF3-F46E-6B8C-D6EEC392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0" y="6041808"/>
            <a:ext cx="863458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6" name="Picture 55" descr="\documentclass{article}&#10;\usepackage{amsmath}&#10;\pagestyle{empty}&#10;\usepackage{xcolor}&#10;\begin{document}&#10;&#10;\textcolor{red}{Game pair $(i,j)$}&#10;&#10;\end{document}" title="IguanaTex Bitmap Display">
            <a:extLst>
              <a:ext uri="{FF2B5EF4-FFF2-40B4-BE49-F238E27FC236}">
                <a16:creationId xmlns:a16="http://schemas.microsoft.com/office/drawing/2014/main" id="{AF20BAFC-5A5D-3E8C-39F8-DB576212FD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642727" y="4807665"/>
            <a:ext cx="1588432" cy="23371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47045BC-2B5B-0D00-3FEC-D35621EA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140230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1" name="Picture 50" descr="\documentclass{article}&#10;\usepackage{amsmath}&#10;\pagestyle{empty}&#10;\usepackage{xcolor}&#10;\begin{document}&#10;&#10;\textcolor{red}{Teams} &#10;&#10;\end{document}" title="IguanaTex Bitmap Display">
            <a:extLst>
              <a:ext uri="{FF2B5EF4-FFF2-40B4-BE49-F238E27FC236}">
                <a16:creationId xmlns:a16="http://schemas.microsoft.com/office/drawing/2014/main" id="{46B7E6C7-A16B-DEBE-F2F8-D15ED2400B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27733" y="4886746"/>
            <a:ext cx="638171" cy="1595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1CFE6E2-D53E-3735-4CD3-81F20B6F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555637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0EDCE6-CF3D-2D27-5264-77713590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10" y="5958839"/>
            <a:ext cx="285536" cy="3800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 descr="\documentclass{article}&#10;\usepackage{amsmath}&#10;\pagestyle{empty}&#10;\begin{document}&#10;&#10;&#10;LA vs S&#10;&#10;\end{document}" title="IguanaTex Bitmap Display">
            <a:extLst>
              <a:ext uri="{FF2B5EF4-FFF2-40B4-BE49-F238E27FC236}">
                <a16:creationId xmlns:a16="http://schemas.microsoft.com/office/drawing/2014/main" id="{E31B3639-52BF-F2C2-EC55-9641CC65E1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3088027" y="5208083"/>
            <a:ext cx="635283" cy="13708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LA vs T&#10;&#10;\end{document}" title="IguanaTex Bitmap Display">
            <a:extLst>
              <a:ext uri="{FF2B5EF4-FFF2-40B4-BE49-F238E27FC236}">
                <a16:creationId xmlns:a16="http://schemas.microsoft.com/office/drawing/2014/main" id="{2E7ECAA4-13D2-98D7-0A94-8E99C2039ED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3088027" y="5684476"/>
            <a:ext cx="669833" cy="134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S vs T&#10;&#10;\end{document}" title="IguanaTex Bitmap Display">
            <a:extLst>
              <a:ext uri="{FF2B5EF4-FFF2-40B4-BE49-F238E27FC236}">
                <a16:creationId xmlns:a16="http://schemas.microsoft.com/office/drawing/2014/main" id="{6F018500-E99C-284E-3C8D-A983BDB8A6F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156218" y="6126779"/>
            <a:ext cx="513799" cy="13485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S &#10;\end{document}" title="IguanaTex Bitmap Display">
            <a:extLst>
              <a:ext uri="{FF2B5EF4-FFF2-40B4-BE49-F238E27FC236}">
                <a16:creationId xmlns:a16="http://schemas.microsoft.com/office/drawing/2014/main" id="{CE655148-C5F8-18BC-993B-3ECF4E3BA7B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5929050" y="6034106"/>
            <a:ext cx="150340" cy="24582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T &#10;\end{document}" title="IguanaTex Bitmap Display">
            <a:extLst>
              <a:ext uri="{FF2B5EF4-FFF2-40B4-BE49-F238E27FC236}">
                <a16:creationId xmlns:a16="http://schemas.microsoft.com/office/drawing/2014/main" id="{16D8A15D-165A-0DFF-8442-1B991E911B8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913209" y="5644239"/>
            <a:ext cx="187150" cy="192301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LA &#10;\end{document}" title="IguanaTex Bitmap Display">
            <a:extLst>
              <a:ext uri="{FF2B5EF4-FFF2-40B4-BE49-F238E27FC236}">
                <a16:creationId xmlns:a16="http://schemas.microsoft.com/office/drawing/2014/main" id="{2DECA35E-D269-C16A-BD93-E7BB5F01144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905942" y="5271485"/>
            <a:ext cx="191450" cy="1045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34AA9-C50E-5E9D-4EE9-1709A920CCD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0232" y="5283223"/>
            <a:ext cx="653708" cy="3663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47D08-D240-29C6-C758-AF5C76ED107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75442" y="5745666"/>
            <a:ext cx="598498" cy="13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0EACA9-9F74-17D3-FDD3-43883B7394AF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321738" y="5875318"/>
            <a:ext cx="652202" cy="318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FC4FE-B9C6-B89C-F2F2-AFD38F17821A}"/>
              </a:ext>
            </a:extLst>
          </p:cNvPr>
          <p:cNvCxnSpPr>
            <a:cxnSpLocks/>
            <a:stCxn id="17" idx="6"/>
            <a:endCxn id="7" idx="1"/>
          </p:cNvCxnSpPr>
          <p:nvPr/>
        </p:nvCxnSpPr>
        <p:spPr>
          <a:xfrm>
            <a:off x="6143946" y="5330258"/>
            <a:ext cx="1199883" cy="2958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DD3CC-1FAD-664A-05FF-4CADFBB8C2D2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6143946" y="5745665"/>
            <a:ext cx="1146179" cy="100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7D76B-BC96-CA93-139D-A6E5305A77E0}"/>
              </a:ext>
            </a:extLst>
          </p:cNvPr>
          <p:cNvCxnSpPr>
            <a:cxnSpLocks/>
            <a:stCxn id="24" idx="6"/>
            <a:endCxn id="7" idx="3"/>
          </p:cNvCxnSpPr>
          <p:nvPr/>
        </p:nvCxnSpPr>
        <p:spPr>
          <a:xfrm flipV="1">
            <a:off x="6143946" y="5885364"/>
            <a:ext cx="1199883" cy="2635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43CB8-1C11-686D-29FE-47CA37971BC1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837398" y="5283223"/>
            <a:ext cx="2021012" cy="4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A21C00-7887-E4E9-EC61-66459E4ACC46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3837398" y="5464627"/>
            <a:ext cx="2062828" cy="29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B3710-C768-08C7-CB89-6D0C38E3104C}"/>
              </a:ext>
            </a:extLst>
          </p:cNvPr>
          <p:cNvCxnSpPr>
            <a:cxnSpLocks/>
            <a:stCxn id="10" idx="5"/>
            <a:endCxn id="23" idx="2"/>
          </p:cNvCxnSpPr>
          <p:nvPr/>
        </p:nvCxnSpPr>
        <p:spPr>
          <a:xfrm flipV="1">
            <a:off x="3710948" y="5745665"/>
            <a:ext cx="2147462" cy="12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DD8209-2EB8-4EDA-5594-42486FF9A8F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710948" y="5390986"/>
            <a:ext cx="2189278" cy="62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E1E39-7DFB-3EB7-BCC6-E6DBF05C405C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837398" y="6148867"/>
            <a:ext cx="2021012" cy="45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1BFD4-64D0-E485-9263-D6C149AAEEDF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710948" y="5873474"/>
            <a:ext cx="2147462" cy="21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\documentclass{article}&#10;\usepackage{amsmath}&#10;\pagestyle{empty}&#10;\usepackage{xcolor}&#10;\begin{document}&#10;&#10;\textcolor{red}{$6$}&#10;&#10;\end{document}" title="IguanaTex Bitmap Display">
            <a:extLst>
              <a:ext uri="{FF2B5EF4-FFF2-40B4-BE49-F238E27FC236}">
                <a16:creationId xmlns:a16="http://schemas.microsoft.com/office/drawing/2014/main" id="{F2A8C677-3F2D-8DA9-1E94-8CCCFC169C5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584658" y="5212156"/>
            <a:ext cx="97965" cy="159543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019DE195-6CD8-C06B-41F1-66F971614E9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660785" y="5533767"/>
            <a:ext cx="78372" cy="153945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&#10;\textcolor{red}{$k = $} Oakland. &#10;&#10;\end{document}" title="IguanaTex Bitmap Display">
            <a:extLst>
              <a:ext uri="{FF2B5EF4-FFF2-40B4-BE49-F238E27FC236}">
                <a16:creationId xmlns:a16="http://schemas.microsoft.com/office/drawing/2014/main" id="{35DBDB6A-B9D1-DCE8-8456-CAB9E003A23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38442" y="5163727"/>
            <a:ext cx="1361729" cy="17199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\textcolor{red}{$W = 81$}. &#10;&#10;\end{document}" title="IguanaTex Bitmap Display">
            <a:extLst>
              <a:ext uri="{FF2B5EF4-FFF2-40B4-BE49-F238E27FC236}">
                <a16:creationId xmlns:a16="http://schemas.microsoft.com/office/drawing/2014/main" id="{BD75D6A2-D883-8111-55D4-546B836A997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7441" y="5547978"/>
            <a:ext cx="838643" cy="166307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red}{$1$}&#10;&#10;\end{document}" title="IguanaTex Bitmap Display">
            <a:extLst>
              <a:ext uri="{FF2B5EF4-FFF2-40B4-BE49-F238E27FC236}">
                <a16:creationId xmlns:a16="http://schemas.microsoft.com/office/drawing/2014/main" id="{4D0391DA-499A-96F8-DE39-BCA3345B863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672931" y="5844426"/>
            <a:ext cx="78372" cy="15394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B58B9098-0FA6-C0E7-6F63-4FEDF649446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749939" y="5107942"/>
            <a:ext cx="207126" cy="10496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2C1B1F62-3329-2A56-CFF1-00BE9A5760F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765249" y="6286412"/>
            <a:ext cx="207126" cy="104963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C9575740-0B9D-4C42-7D01-8F197B0DB3C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986520" y="5604862"/>
            <a:ext cx="207126" cy="104963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222B0996-AE92-FEF4-8AE1-26FB7574B1B5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287001" y="5388943"/>
            <a:ext cx="207126" cy="10496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4CBAF790-6E02-05FA-5AE8-99DC440F1E9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5236261" y="5597836"/>
            <a:ext cx="207126" cy="10496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\textcolor{red}{$\infty$}&#10;&#10;\end{document}" title="IguanaTex Bitmap Display">
            <a:extLst>
              <a:ext uri="{FF2B5EF4-FFF2-40B4-BE49-F238E27FC236}">
                <a16:creationId xmlns:a16="http://schemas.microsoft.com/office/drawing/2014/main" id="{E98C8078-5F46-F2A3-A962-8261C67EB059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422675" y="5881425"/>
            <a:ext cx="207126" cy="10496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$0$}&#10;&#10;\end{document}" title="IguanaTex Bitmap Display">
            <a:extLst>
              <a:ext uri="{FF2B5EF4-FFF2-40B4-BE49-F238E27FC236}">
                <a16:creationId xmlns:a16="http://schemas.microsoft.com/office/drawing/2014/main" id="{9C8CC6AD-1322-1EF3-1501-8BF16670904A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6755712" y="5250812"/>
            <a:ext cx="99364" cy="159543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begin{document}&#10;&#10;\textcolor{red}{$7$}&#10;&#10;\end{document}" title="IguanaTex Bitmap Display">
            <a:extLst>
              <a:ext uri="{FF2B5EF4-FFF2-40B4-BE49-F238E27FC236}">
                <a16:creationId xmlns:a16="http://schemas.microsoft.com/office/drawing/2014/main" id="{BFB7BC67-C565-D220-D640-53E764FA05CC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6594841" y="5538460"/>
            <a:ext cx="100764" cy="163742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\textcolor{red}{$5$}&#10;&#10;\end{document}" title="IguanaTex Bitmap Display">
            <a:extLst>
              <a:ext uri="{FF2B5EF4-FFF2-40B4-BE49-F238E27FC236}">
                <a16:creationId xmlns:a16="http://schemas.microsoft.com/office/drawing/2014/main" id="{BBD80885-DDB6-7C07-D3C1-E7CCF331F781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494077" y="5862295"/>
            <a:ext cx="93766" cy="160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361BCD-43C9-3A06-0307-F9D70D4A0346}"/>
              </a:ext>
            </a:extLst>
          </p:cNvPr>
          <p:cNvSpPr txBox="1"/>
          <p:nvPr/>
        </p:nvSpPr>
        <p:spPr>
          <a:xfrm>
            <a:off x="4371650" y="3422659"/>
            <a:ext cx="452063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308FDD-9F88-65BC-AA90-46C1135278D5}"/>
                  </a:ext>
                </a:extLst>
              </p:cNvPr>
              <p:cNvSpPr txBox="1"/>
              <p:nvPr/>
            </p:nvSpPr>
            <p:spPr>
              <a:xfrm>
                <a:off x="4629801" y="3348286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For team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, capacity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308FDD-9F88-65BC-AA90-46C1135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01" y="3348286"/>
                <a:ext cx="4633644" cy="461665"/>
              </a:xfrm>
              <a:prstGeom prst="rect">
                <a:avLst/>
              </a:prstGeom>
              <a:blipFill>
                <a:blip r:embed="rId49"/>
                <a:stretch>
                  <a:fillRect l="-19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7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534042" y="1434116"/>
                <a:ext cx="7771116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Intuition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wins all its games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wins in total). All possible flows show how the rest of the games will proceed. Need to check if all games can be played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any other team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exceeding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wins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" y="1434116"/>
                <a:ext cx="7771116" cy="1421928"/>
              </a:xfrm>
              <a:prstGeom prst="rect">
                <a:avLst/>
              </a:prstGeom>
              <a:blipFill>
                <a:blip r:embed="rId9"/>
                <a:stretch>
                  <a:fillRect l="-1256" t="-5983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D22AFA81-123A-578D-FDB9-8D9A987B1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DD04BF-6DFA-5202-9FBE-E226DDF07BCC}"/>
                  </a:ext>
                </a:extLst>
              </p:cNvPr>
              <p:cNvSpPr txBox="1"/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𝐌𝐚𝐱𝐟𝐥𝐨𝐰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in new graph</a:t>
                </a:r>
              </a:p>
              <a:p>
                <a:r>
                  <a:rPr lang="en-US" sz="2200" dirty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n-US" sz="2200" b="1" dirty="0">
                    <a:solidFill>
                      <a:schemeClr val="bg1"/>
                    </a:solidFill>
                  </a:rPr>
                  <a:t>Maximum Matching </a:t>
                </a:r>
                <a:r>
                  <a:rPr lang="en-US" sz="2200" dirty="0">
                    <a:solidFill>
                      <a:schemeClr val="bg1"/>
                    </a:solidFill>
                  </a:rPr>
                  <a:t>in old graph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DD04BF-6DFA-5202-9FBE-E226DDF07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blipFill>
                <a:blip r:embed="rId10"/>
                <a:stretch>
                  <a:fillRect l="-171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3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534042" y="1434116"/>
                <a:ext cx="7771116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Intuition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wins all its games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wins in total). All possible flows show how the rest of the games will proceed. Need to check if all games can be played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any other team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exceeding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wins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" y="1434116"/>
                <a:ext cx="7771116" cy="1421928"/>
              </a:xfrm>
              <a:prstGeom prst="rect">
                <a:avLst/>
              </a:prstGeom>
              <a:blipFill>
                <a:blip r:embed="rId9"/>
                <a:stretch>
                  <a:fillRect l="-1256" t="-5983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D22AFA81-123A-578D-FDB9-8D9A987B1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II: Baseball Elimination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5AF3-910F-EE38-524C-B6A891583F79}"/>
              </a:ext>
            </a:extLst>
          </p:cNvPr>
          <p:cNvSpPr txBox="1"/>
          <p:nvPr/>
        </p:nvSpPr>
        <p:spPr>
          <a:xfrm>
            <a:off x="2747185" y="3930910"/>
            <a:ext cx="4280339" cy="125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DD04BF-6DFA-5202-9FBE-E226DDF07BCC}"/>
                  </a:ext>
                </a:extLst>
              </p:cNvPr>
              <p:cNvSpPr txBox="1"/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𝐌𝐚𝐱𝐟𝐥𝐨𝐰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in graph </a:t>
                </a:r>
              </a:p>
              <a:p>
                <a:r>
                  <a:rPr lang="en-US" sz="2200" dirty="0">
                    <a:solidFill>
                      <a:schemeClr val="bg1"/>
                    </a:solidFill>
                  </a:rPr>
                  <a:t>= # of remaining games (without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can finish first.			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DD04BF-6DFA-5202-9FBE-E226DDF07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blipFill>
                <a:blip r:embed="rId10"/>
                <a:stretch>
                  <a:fillRect l="-171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0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568275"/>
                <a:ext cx="8622816" cy="418525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spcBef>
                    <a:spcPct val="50000"/>
                  </a:spcBef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(Practice)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 We use the term line of a matrix to mean either a row or a column. Given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matrix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>
                    <a:solidFill>
                      <a:srgbClr val="3A3A82"/>
                    </a:solidFill>
                  </a:rPr>
                  <a:t>’s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>
                    <a:solidFill>
                      <a:srgbClr val="3A3A82"/>
                    </a:solidFill>
                  </a:rPr>
                  <a:t>'s, your task is to find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number of lines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such that every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>
                    <a:solidFill>
                      <a:srgbClr val="3A3A82"/>
                    </a:solidFill>
                  </a:rPr>
                  <a:t> entry of the matrix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contained in one of the selected lines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76200" indent="0">
                  <a:spcBef>
                    <a:spcPct val="50000"/>
                  </a:spcBef>
                  <a:buNone/>
                </a:pPr>
                <a:r>
                  <a:rPr lang="en-US" altLang="en-US" sz="2400" dirty="0">
                    <a:solidFill>
                      <a:srgbClr val="3A3A82"/>
                    </a:solidFill>
                  </a:rPr>
                  <a:t>				</a:t>
                </a:r>
              </a:p>
              <a:p>
                <a:pPr marL="76200" indent="0">
                  <a:spcBef>
                    <a:spcPct val="50000"/>
                  </a:spcBef>
                  <a:buNone/>
                </a:pPr>
                <a:endParaRPr lang="en-US" altLang="en-US" sz="1800" dirty="0"/>
              </a:p>
              <a:p>
                <a:pPr marL="7620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568275"/>
                <a:ext cx="8622816" cy="4185253"/>
              </a:xfrm>
              <a:prstGeom prst="rect">
                <a:avLst/>
              </a:prstGeom>
              <a:blipFill>
                <a:blip r:embed="rId4"/>
                <a:stretch>
                  <a:fillRect l="-21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0894551-36E7-C0FE-5D64-0FA5446C0D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0382" y="3723723"/>
            <a:ext cx="1238205" cy="27536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/>
        </p:nvGraphicFramePr>
        <p:xfrm>
          <a:off x="2774022" y="4152086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98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568275"/>
                <a:ext cx="8622816" cy="418525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spcBef>
                    <a:spcPct val="50000"/>
                  </a:spcBef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(Practice)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 We use the term line of a matrix to mean either a row or a column. Given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matrix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>
                    <a:solidFill>
                      <a:srgbClr val="3A3A82"/>
                    </a:solidFill>
                  </a:rPr>
                  <a:t>’s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>
                    <a:solidFill>
                      <a:srgbClr val="3A3A82"/>
                    </a:solidFill>
                  </a:rPr>
                  <a:t>'s, your task is to find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number of lines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such that every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>
                    <a:solidFill>
                      <a:srgbClr val="3A3A82"/>
                    </a:solidFill>
                  </a:rPr>
                  <a:t> entry of the matrix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contained in one of the selected lines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76200" indent="0">
                  <a:spcBef>
                    <a:spcPct val="50000"/>
                  </a:spcBef>
                  <a:buNone/>
                </a:pPr>
                <a:r>
                  <a:rPr lang="en-US" altLang="en-US" sz="2400" dirty="0">
                    <a:solidFill>
                      <a:srgbClr val="3A3A82"/>
                    </a:solidFill>
                  </a:rPr>
                  <a:t>				</a:t>
                </a:r>
              </a:p>
              <a:p>
                <a:pPr marL="76200" indent="0">
                  <a:spcBef>
                    <a:spcPct val="50000"/>
                  </a:spcBef>
                  <a:buNone/>
                </a:pPr>
                <a:endParaRPr lang="en-US" altLang="en-US" sz="1800" dirty="0"/>
              </a:p>
              <a:p>
                <a:pPr marL="7620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29D33B0-B804-D528-F0CC-04FD2DF8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568275"/>
                <a:ext cx="8622816" cy="4185253"/>
              </a:xfrm>
              <a:prstGeom prst="rect">
                <a:avLst/>
              </a:prstGeom>
              <a:blipFill>
                <a:blip r:embed="rId4"/>
                <a:stretch>
                  <a:fillRect l="-21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0894551-36E7-C0FE-5D64-0FA5446C0D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0382" y="3723723"/>
            <a:ext cx="1238205" cy="27536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/>
        </p:nvGraphicFramePr>
        <p:xfrm>
          <a:off x="2774022" y="4152086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8DBF30-B371-B9D9-CA9F-8885D2C310D5}"/>
              </a:ext>
            </a:extLst>
          </p:cNvPr>
          <p:cNvCxnSpPr>
            <a:cxnSpLocks/>
          </p:cNvCxnSpPr>
          <p:nvPr/>
        </p:nvCxnSpPr>
        <p:spPr>
          <a:xfrm>
            <a:off x="2774022" y="4335694"/>
            <a:ext cx="3678148" cy="3596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F5E80-F8EF-3BC9-8A7D-0529F066335E}"/>
              </a:ext>
            </a:extLst>
          </p:cNvPr>
          <p:cNvCxnSpPr>
            <a:cxnSpLocks/>
          </p:cNvCxnSpPr>
          <p:nvPr/>
        </p:nvCxnSpPr>
        <p:spPr>
          <a:xfrm flipV="1">
            <a:off x="4150760" y="3943597"/>
            <a:ext cx="0" cy="1953768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563D57-4F8C-02D5-F565-24262483A0D6}"/>
              </a:ext>
            </a:extLst>
          </p:cNvPr>
          <p:cNvCxnSpPr>
            <a:cxnSpLocks/>
          </p:cNvCxnSpPr>
          <p:nvPr/>
        </p:nvCxnSpPr>
        <p:spPr>
          <a:xfrm flipV="1">
            <a:off x="5063448" y="3943597"/>
            <a:ext cx="0" cy="1953768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16B9DF-9ECA-9F7A-8244-27FEB6E43064}"/>
              </a:ext>
            </a:extLst>
          </p:cNvPr>
          <p:cNvSpPr txBox="1"/>
          <p:nvPr/>
        </p:nvSpPr>
        <p:spPr>
          <a:xfrm>
            <a:off x="2585865" y="5807014"/>
            <a:ext cx="4280338" cy="5727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B5736-88F1-1E7B-C3D9-7A00EEB3FD19}"/>
              </a:ext>
            </a:extLst>
          </p:cNvPr>
          <p:cNvSpPr txBox="1"/>
          <p:nvPr/>
        </p:nvSpPr>
        <p:spPr>
          <a:xfrm>
            <a:off x="2639834" y="5865658"/>
            <a:ext cx="46336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Three lines. Can you do it with two?</a:t>
            </a:r>
          </a:p>
        </p:txBody>
      </p:sp>
    </p:spTree>
    <p:extLst>
      <p:ext uri="{BB962C8B-B14F-4D97-AF65-F5344CB8AC3E}">
        <p14:creationId xmlns:p14="http://schemas.microsoft.com/office/powerpoint/2010/main" val="34845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56827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 Create a bipartite graph. </a:t>
            </a:r>
          </a:p>
          <a:p>
            <a:pPr marL="7620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3A3A82"/>
                </a:solidFill>
              </a:rPr>
              <a:t>		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6910"/>
              </p:ext>
            </p:extLst>
          </p:nvPr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56827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 Create a bipartite graph. </a:t>
            </a:r>
          </a:p>
          <a:p>
            <a:pPr marL="7620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3A3A82"/>
                </a:solidFill>
              </a:rPr>
              <a:t>		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90386"/>
              </p:ext>
            </p:extLst>
          </p:nvPr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56827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 Create a bipartite graph. </a:t>
            </a:r>
          </a:p>
          <a:p>
            <a:pPr marL="7620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3A3A82"/>
                </a:solidFill>
              </a:rPr>
              <a:t>		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59104"/>
              </p:ext>
            </p:extLst>
          </p:nvPr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5"/>
            <a:endCxn id="25" idx="2"/>
          </p:cNvCxnSpPr>
          <p:nvPr/>
        </p:nvCxnSpPr>
        <p:spPr>
          <a:xfrm>
            <a:off x="3011097" y="4445384"/>
            <a:ext cx="2908973" cy="1007014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56827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 Create a bipartite graph. </a:t>
            </a:r>
          </a:p>
          <a:p>
            <a:pPr marL="7620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3A3A82"/>
                </a:solidFill>
              </a:rPr>
              <a:t>		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43471"/>
              </p:ext>
            </p:extLst>
          </p:nvPr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044575" y="4337621"/>
            <a:ext cx="2875495" cy="11147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BBC68-E070-D6AC-CEA1-555CD23F34B2}"/>
              </a:ext>
            </a:extLst>
          </p:cNvPr>
          <p:cNvCxnSpPr>
            <a:cxnSpLocks/>
            <a:stCxn id="5" idx="5"/>
            <a:endCxn id="26" idx="2"/>
          </p:cNvCxnSpPr>
          <p:nvPr/>
        </p:nvCxnSpPr>
        <p:spPr>
          <a:xfrm>
            <a:off x="3011097" y="4445384"/>
            <a:ext cx="2908973" cy="158593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FCD6B-4E02-95F5-B98A-BF2380C5A2C9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44575" y="4895960"/>
            <a:ext cx="2872498" cy="239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CBF5F-E7E7-399F-D779-3FD25B8F7A8E}"/>
              </a:ext>
            </a:extLst>
          </p:cNvPr>
          <p:cNvCxnSpPr>
            <a:cxnSpLocks/>
            <a:stCxn id="7" idx="6"/>
            <a:endCxn id="24" idx="3"/>
          </p:cNvCxnSpPr>
          <p:nvPr/>
        </p:nvCxnSpPr>
        <p:spPr>
          <a:xfrm flipV="1">
            <a:off x="3047572" y="5027697"/>
            <a:ext cx="2902979" cy="4007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C09F0-05B1-36E6-34AA-D7408146691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 flipV="1">
            <a:off x="3014094" y="5452398"/>
            <a:ext cx="2905976" cy="8378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78660-A617-1427-FC3D-B32402168A6C}"/>
              </a:ext>
            </a:extLst>
          </p:cNvPr>
          <p:cNvCxnSpPr>
            <a:cxnSpLocks/>
            <a:stCxn id="8" idx="6"/>
            <a:endCxn id="24" idx="3"/>
          </p:cNvCxnSpPr>
          <p:nvPr/>
        </p:nvCxnSpPr>
        <p:spPr>
          <a:xfrm flipV="1">
            <a:off x="3047572" y="5027697"/>
            <a:ext cx="2902979" cy="97964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34257" y="393234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 </a:t>
            </a:r>
            <a:r>
              <a:rPr lang="en-US" dirty="0">
                <a:solidFill>
                  <a:srgbClr val="3A3A82"/>
                </a:solidFill>
              </a:rPr>
              <a:t>(Recap)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10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9801" y="3519626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4834" y="504625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396" y="482082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709" y="408740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96" y="573999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59" y="461762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84" y="572887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21" y="4798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96" y="45223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6" y="41032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71" y="465255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46" y="43160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6" y="5306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46" y="541614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96" y="586381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108134" y="440966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108134" y="515261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11446" y="440966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73359" y="426996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57842" y="480098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57842" y="535926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23540" y="493063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97146" y="591144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35505" y="535926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79571" y="500339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  <p:sp>
        <p:nvSpPr>
          <p:cNvPr id="136" name="Oval 1031 2">
            <a:extLst>
              <a:ext uri="{FF2B5EF4-FFF2-40B4-BE49-F238E27FC236}">
                <a16:creationId xmlns:a16="http://schemas.microsoft.com/office/drawing/2014/main" id="{B0ECB764-36EA-2CF1-3473-7F5CDDF585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7791" y="3988090"/>
            <a:ext cx="649286" cy="6492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137" name="AutoShape 1048 2">
            <a:extLst>
              <a:ext uri="{FF2B5EF4-FFF2-40B4-BE49-F238E27FC236}">
                <a16:creationId xmlns:a16="http://schemas.microsoft.com/office/drawing/2014/main" id="{3776270C-52A5-0D61-E257-B51EEDAB50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6093" y="4349882"/>
            <a:ext cx="1766887" cy="3810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 Box 1038 2">
            <a:extLst>
              <a:ext uri="{FF2B5EF4-FFF2-40B4-BE49-F238E27FC236}">
                <a16:creationId xmlns:a16="http://schemas.microsoft.com/office/drawing/2014/main" id="{3FEE3262-DB7C-B448-C013-9030CDA0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700" y="41035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39" name="Text Box 1040 2">
            <a:extLst>
              <a:ext uri="{FF2B5EF4-FFF2-40B4-BE49-F238E27FC236}">
                <a16:creationId xmlns:a16="http://schemas.microsoft.com/office/drawing/2014/main" id="{7F3C69AB-C6A5-5BB4-23F1-D13D72C79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688" y="41030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cxnSp>
        <p:nvCxnSpPr>
          <p:cNvPr id="140" name="AutoShape 1045 2">
            <a:extLst>
              <a:ext uri="{FF2B5EF4-FFF2-40B4-BE49-F238E27FC236}">
                <a16:creationId xmlns:a16="http://schemas.microsoft.com/office/drawing/2014/main" id="{991C568C-B595-205F-3DCB-0CC772A78049}"/>
              </a:ext>
            </a:extLst>
          </p:cNvPr>
          <p:cNvCxnSpPr>
            <a:cxnSpLocks noChangeShapeType="1"/>
            <a:endCxn id="136" idx="2"/>
          </p:cNvCxnSpPr>
          <p:nvPr/>
        </p:nvCxnSpPr>
        <p:spPr bwMode="auto">
          <a:xfrm flipV="1">
            <a:off x="5112834" y="4312734"/>
            <a:ext cx="1274957" cy="41840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" name="Text Box 1037 2">
            <a:extLst>
              <a:ext uri="{FF2B5EF4-FFF2-40B4-BE49-F238E27FC236}">
                <a16:creationId xmlns:a16="http://schemas.microsoft.com/office/drawing/2014/main" id="{205BB2C2-DFE0-1CCD-2896-ADFCEFAB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596" y="476210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cxnSp>
        <p:nvCxnSpPr>
          <p:cNvPr id="144" name="AutoShape 1047 2">
            <a:extLst>
              <a:ext uri="{FF2B5EF4-FFF2-40B4-BE49-F238E27FC236}">
                <a16:creationId xmlns:a16="http://schemas.microsoft.com/office/drawing/2014/main" id="{00D90958-53EF-D16F-A831-EE7098D1BE07}"/>
              </a:ext>
            </a:extLst>
          </p:cNvPr>
          <p:cNvCxnSpPr>
            <a:cxnSpLocks noChangeShapeType="1"/>
            <a:stCxn id="136" idx="4"/>
          </p:cNvCxnSpPr>
          <p:nvPr/>
        </p:nvCxnSpPr>
        <p:spPr bwMode="auto">
          <a:xfrm>
            <a:off x="6712434" y="4637378"/>
            <a:ext cx="618332" cy="85814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9" name="Picture 148" descr="\documentclass{article}&#10;\usepackage{amsmath}&#10;\pagestyle{empty}&#10;\usepackage{xcolor}&#10;\begin{document}&#10;&#10;$1+1=2$&#10;&#10;\end{document}" title="IguanaTex Bitmap Display">
            <a:extLst>
              <a:ext uri="{FF2B5EF4-FFF2-40B4-BE49-F238E27FC236}">
                <a16:creationId xmlns:a16="http://schemas.microsoft.com/office/drawing/2014/main" id="{4FB2E8D6-093B-37CB-74BA-892A8BC64E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033483" y="5726858"/>
            <a:ext cx="1899179" cy="3617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14:cNvPr>
              <p14:cNvContentPartPr/>
              <p14:nvPr/>
            </p14:nvContentPartPr>
            <p14:xfrm>
              <a:off x="5736839" y="4507058"/>
              <a:ext cx="2081880" cy="1150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9199" y="4489058"/>
                <a:ext cx="21175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14:cNvPr>
              <p14:cNvContentPartPr/>
              <p14:nvPr/>
            </p14:nvContentPartPr>
            <p14:xfrm>
              <a:off x="6133559" y="5029778"/>
              <a:ext cx="781920" cy="610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5919" y="5012138"/>
                <a:ext cx="817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14:cNvPr>
              <p14:cNvContentPartPr/>
              <p14:nvPr/>
            </p14:nvContentPartPr>
            <p14:xfrm>
              <a:off x="7011959" y="4599578"/>
              <a:ext cx="766800" cy="1102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4319" y="4581938"/>
                <a:ext cx="802440" cy="1138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\documentclass{article}&#10;\usepackage{amsmath}&#10;\pagestyle{empty}&#10;\usepackage{xcolor}&#10;\begin{document}&#10;&#10;\textcolor{red}{Conservation rule}: &#10;&#10;\end{document}" title="IguanaTex Bitmap Display">
            <a:extLst>
              <a:ext uri="{FF2B5EF4-FFF2-40B4-BE49-F238E27FC236}">
                <a16:creationId xmlns:a16="http://schemas.microsoft.com/office/drawing/2014/main" id="{B3A1DD60-F387-6903-E4A4-851FCD457B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498334" y="3566277"/>
            <a:ext cx="2438946" cy="2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9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41954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 2</a:t>
            </a:r>
            <a:r>
              <a:rPr lang="en-US" sz="2400" dirty="0">
                <a:solidFill>
                  <a:srgbClr val="3A3A82"/>
                </a:solidFill>
              </a:rPr>
              <a:t>:  Choose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srgbClr val="3A3A82"/>
                </a:solidFill>
              </a:rPr>
              <a:t> number of </a:t>
            </a:r>
            <a:r>
              <a:rPr lang="en-US" sz="2400" dirty="0">
                <a:solidFill>
                  <a:srgbClr val="FF0000"/>
                </a:solidFill>
              </a:rPr>
              <a:t>vertices</a:t>
            </a:r>
            <a:r>
              <a:rPr lang="en-US" sz="2400" dirty="0">
                <a:solidFill>
                  <a:srgbClr val="3A3A82"/>
                </a:solidFill>
              </a:rPr>
              <a:t> to </a:t>
            </a:r>
            <a:r>
              <a:rPr lang="en-US" sz="2400" dirty="0">
                <a:solidFill>
                  <a:srgbClr val="FF0000"/>
                </a:solidFill>
              </a:rPr>
              <a:t>cover</a:t>
            </a:r>
            <a:r>
              <a:rPr lang="en-US" sz="2400" dirty="0">
                <a:solidFill>
                  <a:srgbClr val="3A3A8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>
                <a:solidFill>
                  <a:srgbClr val="3A3A82"/>
                </a:solidFill>
              </a:rPr>
              <a:t> the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>
                <a:solidFill>
                  <a:srgbClr val="3A3A82"/>
                </a:solidFill>
              </a:rPr>
              <a:t> (minimum </a:t>
            </a:r>
            <a:r>
              <a:rPr lang="en-US" sz="2400" dirty="0">
                <a:solidFill>
                  <a:srgbClr val="FF0000"/>
                </a:solidFill>
              </a:rPr>
              <a:t>vertex cover</a:t>
            </a:r>
            <a:r>
              <a:rPr lang="en-US" sz="2400" dirty="0">
                <a:solidFill>
                  <a:srgbClr val="3A3A82"/>
                </a:solidFill>
              </a:rPr>
              <a:t>) </a:t>
            </a:r>
          </a:p>
          <a:p>
            <a:pPr marL="7620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3A3A82"/>
                </a:solidFill>
              </a:rPr>
              <a:t>		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92950"/>
              </p:ext>
            </p:extLst>
          </p:nvPr>
        </p:nvGraphicFramePr>
        <p:xfrm>
          <a:off x="2779159" y="2539045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044575" y="4337621"/>
            <a:ext cx="2875495" cy="11147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BBC68-E070-D6AC-CEA1-555CD23F34B2}"/>
              </a:ext>
            </a:extLst>
          </p:cNvPr>
          <p:cNvCxnSpPr>
            <a:cxnSpLocks/>
            <a:stCxn id="5" idx="5"/>
            <a:endCxn id="26" idx="2"/>
          </p:cNvCxnSpPr>
          <p:nvPr/>
        </p:nvCxnSpPr>
        <p:spPr>
          <a:xfrm>
            <a:off x="3011097" y="4445384"/>
            <a:ext cx="2908973" cy="158593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FCD6B-4E02-95F5-B98A-BF2380C5A2C9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44575" y="4895960"/>
            <a:ext cx="2872498" cy="239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CBF5F-E7E7-399F-D779-3FD25B8F7A8E}"/>
              </a:ext>
            </a:extLst>
          </p:cNvPr>
          <p:cNvCxnSpPr>
            <a:cxnSpLocks/>
            <a:stCxn id="7" idx="6"/>
            <a:endCxn id="24" idx="3"/>
          </p:cNvCxnSpPr>
          <p:nvPr/>
        </p:nvCxnSpPr>
        <p:spPr>
          <a:xfrm flipV="1">
            <a:off x="3047572" y="5027697"/>
            <a:ext cx="2902979" cy="4007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C09F0-05B1-36E6-34AA-D7408146691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 flipV="1">
            <a:off x="3014094" y="5452398"/>
            <a:ext cx="2905976" cy="8378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78660-A617-1427-FC3D-B32402168A6C}"/>
              </a:ext>
            </a:extLst>
          </p:cNvPr>
          <p:cNvCxnSpPr>
            <a:cxnSpLocks/>
            <a:stCxn id="8" idx="6"/>
            <a:endCxn id="24" idx="3"/>
          </p:cNvCxnSpPr>
          <p:nvPr/>
        </p:nvCxnSpPr>
        <p:spPr>
          <a:xfrm flipV="1">
            <a:off x="3047572" y="5027697"/>
            <a:ext cx="2902979" cy="97964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5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29D33B0-B804-D528-F0CC-04FD2DF85428}"/>
              </a:ext>
            </a:extLst>
          </p:cNvPr>
          <p:cNvSpPr txBox="1">
            <a:spLocks/>
          </p:cNvSpPr>
          <p:nvPr/>
        </p:nvSpPr>
        <p:spPr>
          <a:xfrm>
            <a:off x="260592" y="1424439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 2</a:t>
            </a:r>
            <a:r>
              <a:rPr lang="en-US" sz="2400" dirty="0">
                <a:solidFill>
                  <a:srgbClr val="3A3A82"/>
                </a:solidFill>
              </a:rPr>
              <a:t>: Choose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srgbClr val="3A3A82"/>
                </a:solidFill>
              </a:rPr>
              <a:t> number of </a:t>
            </a:r>
            <a:r>
              <a:rPr lang="en-US" sz="2400" dirty="0">
                <a:solidFill>
                  <a:srgbClr val="FF0000"/>
                </a:solidFill>
              </a:rPr>
              <a:t>vertices</a:t>
            </a:r>
            <a:r>
              <a:rPr lang="en-US" sz="2400" dirty="0">
                <a:solidFill>
                  <a:srgbClr val="3A3A82"/>
                </a:solidFill>
              </a:rPr>
              <a:t> to </a:t>
            </a:r>
            <a:r>
              <a:rPr lang="en-US" sz="2400" dirty="0">
                <a:solidFill>
                  <a:srgbClr val="FF0000"/>
                </a:solidFill>
              </a:rPr>
              <a:t>cover</a:t>
            </a:r>
            <a:r>
              <a:rPr lang="en-US" sz="2400" dirty="0">
                <a:solidFill>
                  <a:srgbClr val="3A3A8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>
                <a:solidFill>
                  <a:srgbClr val="3A3A82"/>
                </a:solidFill>
              </a:rPr>
              <a:t> the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>
                <a:solidFill>
                  <a:srgbClr val="3A3A82"/>
                </a:solidFill>
              </a:rPr>
              <a:t> (minimum </a:t>
            </a:r>
            <a:r>
              <a:rPr lang="en-US" sz="2400" dirty="0">
                <a:solidFill>
                  <a:srgbClr val="FF0000"/>
                </a:solidFill>
              </a:rPr>
              <a:t>vertex cover</a:t>
            </a:r>
            <a:r>
              <a:rPr lang="en-US" sz="2400" dirty="0">
                <a:solidFill>
                  <a:srgbClr val="3A3A82"/>
                </a:solidFill>
              </a:rPr>
              <a:t>) </a:t>
            </a:r>
            <a:r>
              <a:rPr lang="en-US" altLang="en-US" sz="2400" dirty="0">
                <a:solidFill>
                  <a:srgbClr val="3A3A82"/>
                </a:solidFill>
              </a:rPr>
              <a:t>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/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044575" y="4337621"/>
            <a:ext cx="2875495" cy="1114777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BBC68-E070-D6AC-CEA1-555CD23F34B2}"/>
              </a:ext>
            </a:extLst>
          </p:cNvPr>
          <p:cNvCxnSpPr>
            <a:cxnSpLocks/>
            <a:stCxn id="5" idx="5"/>
            <a:endCxn id="26" idx="2"/>
          </p:cNvCxnSpPr>
          <p:nvPr/>
        </p:nvCxnSpPr>
        <p:spPr>
          <a:xfrm>
            <a:off x="3011097" y="4445384"/>
            <a:ext cx="2908973" cy="1585934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FCD6B-4E02-95F5-B98A-BF2380C5A2C9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44575" y="4895960"/>
            <a:ext cx="2872498" cy="23974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CBF5F-E7E7-399F-D779-3FD25B8F7A8E}"/>
              </a:ext>
            </a:extLst>
          </p:cNvPr>
          <p:cNvCxnSpPr>
            <a:cxnSpLocks/>
            <a:stCxn id="7" idx="6"/>
            <a:endCxn id="24" idx="3"/>
          </p:cNvCxnSpPr>
          <p:nvPr/>
        </p:nvCxnSpPr>
        <p:spPr>
          <a:xfrm flipV="1">
            <a:off x="3047572" y="5027697"/>
            <a:ext cx="2902979" cy="40072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C09F0-05B1-36E6-34AA-D7408146691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 flipV="1">
            <a:off x="3014094" y="5452398"/>
            <a:ext cx="2905976" cy="8378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78660-A617-1427-FC3D-B32402168A6C}"/>
              </a:ext>
            </a:extLst>
          </p:cNvPr>
          <p:cNvCxnSpPr>
            <a:cxnSpLocks/>
            <a:stCxn id="8" idx="6"/>
            <a:endCxn id="24" idx="3"/>
          </p:cNvCxnSpPr>
          <p:nvPr/>
        </p:nvCxnSpPr>
        <p:spPr>
          <a:xfrm flipV="1">
            <a:off x="3047572" y="5027697"/>
            <a:ext cx="2902979" cy="97964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F9586A-6370-731A-1863-4A681AD37021}"/>
                  </a:ext>
                </a:extLst>
              </p14:cNvPr>
              <p14:cNvContentPartPr/>
              <p14:nvPr/>
            </p14:nvContentPartPr>
            <p14:xfrm>
              <a:off x="2716435" y="3944018"/>
              <a:ext cx="496080" cy="72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F9586A-6370-731A-1863-4A681AD370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8435" y="3926018"/>
                <a:ext cx="5317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A6F7EA-1DA4-250C-81FE-FCF8C5B5D288}"/>
                  </a:ext>
                </a:extLst>
              </p14:cNvPr>
              <p14:cNvContentPartPr/>
              <p14:nvPr/>
            </p14:nvContentPartPr>
            <p14:xfrm>
              <a:off x="5824315" y="4678778"/>
              <a:ext cx="397440" cy="505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A6F7EA-1DA4-250C-81FE-FCF8C5B5D28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06675" y="4661138"/>
                <a:ext cx="433080" cy="541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46CCC92-E559-6A8C-6B06-F6348B267738}"/>
              </a:ext>
            </a:extLst>
          </p:cNvPr>
          <p:cNvSpPr txBox="1"/>
          <p:nvPr/>
        </p:nvSpPr>
        <p:spPr>
          <a:xfrm>
            <a:off x="610684" y="3259017"/>
            <a:ext cx="2052921" cy="5727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FEC3AF-108B-6733-1C32-AB6B6226D77D}"/>
              </a:ext>
            </a:extLst>
          </p:cNvPr>
          <p:cNvSpPr txBox="1"/>
          <p:nvPr/>
        </p:nvSpPr>
        <p:spPr>
          <a:xfrm>
            <a:off x="610684" y="3317661"/>
            <a:ext cx="22223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Not Vertex Cover</a:t>
            </a:r>
          </a:p>
        </p:txBody>
      </p:sp>
    </p:spTree>
    <p:extLst>
      <p:ext uri="{BB962C8B-B14F-4D97-AF65-F5344CB8AC3E}">
        <p14:creationId xmlns:p14="http://schemas.microsoft.com/office/powerpoint/2010/main" val="347261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/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044575" y="4337621"/>
            <a:ext cx="2875495" cy="1114777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BBC68-E070-D6AC-CEA1-555CD23F34B2}"/>
              </a:ext>
            </a:extLst>
          </p:cNvPr>
          <p:cNvCxnSpPr>
            <a:cxnSpLocks/>
            <a:stCxn id="5" idx="5"/>
            <a:endCxn id="26" idx="2"/>
          </p:cNvCxnSpPr>
          <p:nvPr/>
        </p:nvCxnSpPr>
        <p:spPr>
          <a:xfrm>
            <a:off x="3011097" y="4445384"/>
            <a:ext cx="2908973" cy="1585934"/>
          </a:xfrm>
          <a:prstGeom prst="straightConnector1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FCD6B-4E02-95F5-B98A-BF2380C5A2C9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44575" y="4895960"/>
            <a:ext cx="2872498" cy="23974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CBF5F-E7E7-399F-D779-3FD25B8F7A8E}"/>
              </a:ext>
            </a:extLst>
          </p:cNvPr>
          <p:cNvCxnSpPr>
            <a:cxnSpLocks/>
            <a:stCxn id="7" idx="6"/>
            <a:endCxn id="24" idx="3"/>
          </p:cNvCxnSpPr>
          <p:nvPr/>
        </p:nvCxnSpPr>
        <p:spPr>
          <a:xfrm flipV="1">
            <a:off x="3047572" y="5027697"/>
            <a:ext cx="2902979" cy="40072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C09F0-05B1-36E6-34AA-D7408146691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 flipV="1">
            <a:off x="3014094" y="5452398"/>
            <a:ext cx="2905976" cy="83789"/>
          </a:xfrm>
          <a:prstGeom prst="straightConnector1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78660-A617-1427-FC3D-B32402168A6C}"/>
              </a:ext>
            </a:extLst>
          </p:cNvPr>
          <p:cNvCxnSpPr>
            <a:cxnSpLocks/>
            <a:stCxn id="8" idx="6"/>
            <a:endCxn id="24" idx="3"/>
          </p:cNvCxnSpPr>
          <p:nvPr/>
        </p:nvCxnSpPr>
        <p:spPr>
          <a:xfrm flipV="1">
            <a:off x="3047572" y="5027697"/>
            <a:ext cx="2902979" cy="97964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F9586A-6370-731A-1863-4A681AD37021}"/>
                  </a:ext>
                </a:extLst>
              </p14:cNvPr>
              <p14:cNvContentPartPr/>
              <p14:nvPr/>
            </p14:nvContentPartPr>
            <p14:xfrm>
              <a:off x="2716435" y="3944018"/>
              <a:ext cx="496080" cy="72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F9586A-6370-731A-1863-4A681AD370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8435" y="3926018"/>
                <a:ext cx="5317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A6F7EA-1DA4-250C-81FE-FCF8C5B5D288}"/>
                  </a:ext>
                </a:extLst>
              </p14:cNvPr>
              <p14:cNvContentPartPr/>
              <p14:nvPr/>
            </p14:nvContentPartPr>
            <p14:xfrm>
              <a:off x="5824315" y="4678778"/>
              <a:ext cx="397440" cy="505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A6F7EA-1DA4-250C-81FE-FCF8C5B5D28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06675" y="4661138"/>
                <a:ext cx="4330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AB4C7B-B577-34DF-496D-59327366287E}"/>
                  </a:ext>
                </a:extLst>
              </p14:cNvPr>
              <p14:cNvContentPartPr/>
              <p14:nvPr/>
            </p14:nvContentPartPr>
            <p14:xfrm>
              <a:off x="2794195" y="5182418"/>
              <a:ext cx="556920" cy="515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AB4C7B-B577-34DF-496D-5932736628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76195" y="5164418"/>
                <a:ext cx="59256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AEE976A-3EE8-789B-62DA-42ECD622387F}"/>
              </a:ext>
            </a:extLst>
          </p:cNvPr>
          <p:cNvSpPr txBox="1">
            <a:spLocks/>
          </p:cNvSpPr>
          <p:nvPr/>
        </p:nvSpPr>
        <p:spPr>
          <a:xfrm>
            <a:off x="260592" y="1424439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 2</a:t>
            </a:r>
            <a:r>
              <a:rPr lang="en-US" sz="2400" dirty="0">
                <a:solidFill>
                  <a:srgbClr val="3A3A82"/>
                </a:solidFill>
              </a:rPr>
              <a:t>: Choose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>
                <a:solidFill>
                  <a:srgbClr val="3A3A82"/>
                </a:solidFill>
              </a:rPr>
              <a:t> number of </a:t>
            </a:r>
            <a:r>
              <a:rPr lang="en-US" sz="2400" dirty="0">
                <a:solidFill>
                  <a:srgbClr val="FF0000"/>
                </a:solidFill>
              </a:rPr>
              <a:t>vertices</a:t>
            </a:r>
            <a:r>
              <a:rPr lang="en-US" sz="2400" dirty="0">
                <a:solidFill>
                  <a:srgbClr val="3A3A82"/>
                </a:solidFill>
              </a:rPr>
              <a:t> to </a:t>
            </a:r>
            <a:r>
              <a:rPr lang="en-US" sz="2400" dirty="0">
                <a:solidFill>
                  <a:srgbClr val="FF0000"/>
                </a:solidFill>
              </a:rPr>
              <a:t>cover</a:t>
            </a:r>
            <a:r>
              <a:rPr lang="en-US" sz="2400" dirty="0">
                <a:solidFill>
                  <a:srgbClr val="3A3A8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>
                <a:solidFill>
                  <a:srgbClr val="3A3A82"/>
                </a:solidFill>
              </a:rPr>
              <a:t> the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>
                <a:solidFill>
                  <a:srgbClr val="3A3A82"/>
                </a:solidFill>
              </a:rPr>
              <a:t> (minimum </a:t>
            </a:r>
            <a:r>
              <a:rPr lang="en-US" sz="2400" dirty="0">
                <a:solidFill>
                  <a:srgbClr val="FF0000"/>
                </a:solidFill>
              </a:rPr>
              <a:t>vertex cover</a:t>
            </a:r>
            <a:r>
              <a:rPr lang="en-US" sz="2400" dirty="0">
                <a:solidFill>
                  <a:srgbClr val="3A3A82"/>
                </a:solidFill>
              </a:rPr>
              <a:t>) </a:t>
            </a:r>
            <a:r>
              <a:rPr lang="en-US" altLang="en-US" sz="2400" dirty="0">
                <a:solidFill>
                  <a:srgbClr val="3A3A82"/>
                </a:solidFill>
              </a:rPr>
              <a:t>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9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  Case study III: </a:t>
            </a:r>
            <a:r>
              <a:rPr lang="en-US" dirty="0">
                <a:solidFill>
                  <a:srgbClr val="3A3A82"/>
                </a:solidFill>
              </a:rPr>
              <a:t>Vertex Cover on Bipartite Graphs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273176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4673B-6AF7-FCE8-8CA5-52A83EA6CE5C}"/>
              </a:ext>
            </a:extLst>
          </p:cNvPr>
          <p:cNvGraphicFramePr>
            <a:graphicFrameLocks noGrp="1"/>
          </p:cNvGraphicFramePr>
          <p:nvPr/>
        </p:nvGraphicFramePr>
        <p:xfrm>
          <a:off x="2774022" y="2446579"/>
          <a:ext cx="36781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537">
                  <a:extLst>
                    <a:ext uri="{9D8B030D-6E8A-4147-A177-3AD203B41FA5}">
                      <a16:colId xmlns:a16="http://schemas.microsoft.com/office/drawing/2014/main" val="349155874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960183777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2199749285"/>
                    </a:ext>
                  </a:extLst>
                </a:gridCol>
                <a:gridCol w="919537">
                  <a:extLst>
                    <a:ext uri="{9D8B030D-6E8A-4147-A177-3AD203B41FA5}">
                      <a16:colId xmlns:a16="http://schemas.microsoft.com/office/drawing/2014/main" val="167339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6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304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A405CB2-5FE4-141E-8FD9-61F35A65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1852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E5A0C-EFC3-AD3B-8996-A4FEC700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75" y="47435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62EB7-92D8-B7DA-4943-D0F721B6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27602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00684-098B-CFEE-E5AB-497E86EB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72" y="585494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Row 1} &#10;&#10;\end{document}" title="IguanaTex Bitmap Display">
            <a:extLst>
              <a:ext uri="{FF2B5EF4-FFF2-40B4-BE49-F238E27FC236}">
                <a16:creationId xmlns:a16="http://schemas.microsoft.com/office/drawing/2014/main" id="{F528E2DC-8FEA-3C5B-D8C3-7AE87C08C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8766" y="4075637"/>
            <a:ext cx="826095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color{red}{Row 2} &#10;&#10;\end{document}" title="IguanaTex Bitmap Display">
            <a:extLst>
              <a:ext uri="{FF2B5EF4-FFF2-40B4-BE49-F238E27FC236}">
                <a16:creationId xmlns:a16="http://schemas.microsoft.com/office/drawing/2014/main" id="{EF128A12-E7F9-85A7-F7DC-D77D57EE0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04082" y="4695414"/>
            <a:ext cx="835461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Row 3} &#10;&#10;\end{document}" title="IguanaTex Bitmap Display">
            <a:extLst>
              <a:ext uri="{FF2B5EF4-FFF2-40B4-BE49-F238E27FC236}">
                <a16:creationId xmlns:a16="http://schemas.microsoft.com/office/drawing/2014/main" id="{7A384A6C-EEFA-00DA-7B1D-0AD49416B0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08766" y="5289725"/>
            <a:ext cx="837334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Row 4} &#10;&#10;\end{document}" title="IguanaTex Bitmap Display">
            <a:extLst>
              <a:ext uri="{FF2B5EF4-FFF2-40B4-BE49-F238E27FC236}">
                <a16:creationId xmlns:a16="http://schemas.microsoft.com/office/drawing/2014/main" id="{C85D628F-BC55-B004-7164-F318EC3AA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09579" y="5883302"/>
            <a:ext cx="842954" cy="21916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8357147-BA4C-8B44-6436-E6150029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20919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E423E-30F2-E749-24E0-C2C13273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73" y="4767534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9B215-5311-7D8E-3426-7F0A5A84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299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04BC-BCB1-B937-8964-8FE1677F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70" y="587891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 descr="\documentclass{article}&#10;\usepackage{amsmath}&#10;\pagestyle{empty}&#10;\usepackage{xcolor}&#10;\begin{document}&#10;&#10;\textcolor{red}{Col 1} &#10;&#10;\end{document}" title="IguanaTex Bitmap Display">
            <a:extLst>
              <a:ext uri="{FF2B5EF4-FFF2-40B4-BE49-F238E27FC236}">
                <a16:creationId xmlns:a16="http://schemas.microsoft.com/office/drawing/2014/main" id="{E33234BC-F3A0-CD31-172D-260CC5E0C2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586" y="4099611"/>
            <a:ext cx="685603" cy="226661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\textcolor{red}{Col 2} &#10;&#10;\end{document}" title="IguanaTex Bitmap Display">
            <a:extLst>
              <a:ext uri="{FF2B5EF4-FFF2-40B4-BE49-F238E27FC236}">
                <a16:creationId xmlns:a16="http://schemas.microsoft.com/office/drawing/2014/main" id="{1E1C3234-7BCC-7575-492B-8A0303146D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68901" y="4719388"/>
            <a:ext cx="694969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\textcolor{red}{Col 3} &#10;&#10;\end{document}" title="IguanaTex Bitmap Display">
            <a:extLst>
              <a:ext uri="{FF2B5EF4-FFF2-40B4-BE49-F238E27FC236}">
                <a16:creationId xmlns:a16="http://schemas.microsoft.com/office/drawing/2014/main" id="{48979D86-CB4D-2317-C16C-9C1B6C9E0F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73585" y="5313699"/>
            <a:ext cx="696842" cy="22666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ol 4} &#10;&#10;\end{document}" title="IguanaTex Bitmap Display">
            <a:extLst>
              <a:ext uri="{FF2B5EF4-FFF2-40B4-BE49-F238E27FC236}">
                <a16:creationId xmlns:a16="http://schemas.microsoft.com/office/drawing/2014/main" id="{42B94C66-FBE3-2362-BB5B-7CF03613BC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74398" y="5907276"/>
            <a:ext cx="702462" cy="2266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8C8AAC-4974-6A20-B694-DCAA869CAE1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47572" y="4325219"/>
            <a:ext cx="2869501" cy="36376"/>
          </a:xfrm>
          <a:prstGeom prst="straightConnector1">
            <a:avLst/>
          </a:prstGeom>
          <a:ln w="66675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0005F-478C-46DE-1130-FE55946C07F0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044575" y="4337621"/>
            <a:ext cx="2875495" cy="11147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BBC68-E070-D6AC-CEA1-555CD23F34B2}"/>
              </a:ext>
            </a:extLst>
          </p:cNvPr>
          <p:cNvCxnSpPr>
            <a:cxnSpLocks/>
            <a:stCxn id="5" idx="5"/>
            <a:endCxn id="26" idx="2"/>
          </p:cNvCxnSpPr>
          <p:nvPr/>
        </p:nvCxnSpPr>
        <p:spPr>
          <a:xfrm>
            <a:off x="3011097" y="4445384"/>
            <a:ext cx="2908973" cy="158593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FCD6B-4E02-95F5-B98A-BF2380C5A2C9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44575" y="4895960"/>
            <a:ext cx="2872498" cy="23974"/>
          </a:xfrm>
          <a:prstGeom prst="straightConnector1">
            <a:avLst/>
          </a:prstGeom>
          <a:ln w="66675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CBF5F-E7E7-399F-D779-3FD25B8F7A8E}"/>
              </a:ext>
            </a:extLst>
          </p:cNvPr>
          <p:cNvCxnSpPr>
            <a:cxnSpLocks/>
            <a:stCxn id="7" idx="6"/>
            <a:endCxn id="24" idx="3"/>
          </p:cNvCxnSpPr>
          <p:nvPr/>
        </p:nvCxnSpPr>
        <p:spPr>
          <a:xfrm flipV="1">
            <a:off x="3047572" y="5027697"/>
            <a:ext cx="2902979" cy="4007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C09F0-05B1-36E6-34AA-D7408146691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 flipV="1">
            <a:off x="3014094" y="5452398"/>
            <a:ext cx="2905976" cy="83789"/>
          </a:xfrm>
          <a:prstGeom prst="straightConnector1">
            <a:avLst/>
          </a:prstGeom>
          <a:ln w="66675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78660-A617-1427-FC3D-B32402168A6C}"/>
              </a:ext>
            </a:extLst>
          </p:cNvPr>
          <p:cNvCxnSpPr>
            <a:cxnSpLocks/>
            <a:stCxn id="8" idx="6"/>
            <a:endCxn id="24" idx="3"/>
          </p:cNvCxnSpPr>
          <p:nvPr/>
        </p:nvCxnSpPr>
        <p:spPr>
          <a:xfrm flipV="1">
            <a:off x="3047572" y="5027697"/>
            <a:ext cx="2902979" cy="97964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284C43-BDFB-3DA7-E627-7C0C926967BC}"/>
              </a:ext>
            </a:extLst>
          </p:cNvPr>
          <p:cNvSpPr txBox="1">
            <a:spLocks/>
          </p:cNvSpPr>
          <p:nvPr/>
        </p:nvSpPr>
        <p:spPr>
          <a:xfrm>
            <a:off x="260592" y="1362795"/>
            <a:ext cx="8622816" cy="41852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ct val="50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Idea 3</a:t>
            </a:r>
            <a:r>
              <a:rPr lang="en-US" sz="2400" dirty="0">
                <a:solidFill>
                  <a:srgbClr val="3A3A82"/>
                </a:solidFill>
              </a:rPr>
              <a:t>: Find a maximum Matching. Theorem (</a:t>
            </a:r>
            <a:r>
              <a:rPr lang="en-US" sz="2400" dirty="0" err="1">
                <a:solidFill>
                  <a:srgbClr val="3A3A82"/>
                </a:solidFill>
              </a:rPr>
              <a:t>Konig</a:t>
            </a:r>
            <a:r>
              <a:rPr lang="en-US" sz="2400" dirty="0">
                <a:solidFill>
                  <a:srgbClr val="3A3A82"/>
                </a:solidFill>
              </a:rPr>
              <a:t>): This is equal to min VC in bipartite graphs. </a:t>
            </a:r>
            <a:r>
              <a:rPr lang="en-US" altLang="en-US" sz="2400" dirty="0">
                <a:solidFill>
                  <a:srgbClr val="3A3A82"/>
                </a:solidFill>
              </a:rPr>
              <a:t>		</a:t>
            </a:r>
          </a:p>
          <a:p>
            <a:pPr marL="76200" indent="0">
              <a:spcBef>
                <a:spcPct val="50000"/>
              </a:spcBef>
              <a:buNone/>
            </a:pPr>
            <a:endParaRPr lang="en-US" altLang="en-US" sz="1800" dirty="0"/>
          </a:p>
          <a:p>
            <a:pPr marL="7620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r>
              <a:rPr lang="en-US" dirty="0">
                <a:solidFill>
                  <a:srgbClr val="3A3A82"/>
                </a:solidFill>
              </a:rPr>
              <a:t>(Recap)</a:t>
            </a: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network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and capacities on the edges, compute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flow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85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2450384" y="251452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0961" y="362843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1523" y="340300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4836" y="266958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8623" y="432217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3986" y="319980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311" y="431105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148" y="3380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9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523" y="31045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73" y="26854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98" y="32347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73" y="28981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7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823" y="3888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73" y="399832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23" y="44459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3024261" y="299184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3024261" y="373479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4127573" y="299184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4189486" y="285214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4873969" y="338316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873969" y="394144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5639667" y="351281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4013273" y="449362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3951632" y="394144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095698" y="358557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Picture 35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71B3B51-4533-204C-E27D-359757BCEA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1205" y="2174362"/>
            <a:ext cx="1238205" cy="2753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96C2FC-7952-6250-090D-4E21B309A3F0}"/>
              </a:ext>
            </a:extLst>
          </p:cNvPr>
          <p:cNvSpPr txBox="1"/>
          <p:nvPr/>
        </p:nvSpPr>
        <p:spPr>
          <a:xfrm>
            <a:off x="2595306" y="5362766"/>
            <a:ext cx="3953387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/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    Find the $ to get maxflow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 </a:t>
            </a:r>
            <a:r>
              <a:rPr lang="en-US" dirty="0">
                <a:solidFill>
                  <a:srgbClr val="3A3A82"/>
                </a:solidFill>
              </a:rPr>
              <a:t>(Recap)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804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Imply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residual graph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804870"/>
              </a:xfrm>
              <a:prstGeom prst="rect">
                <a:avLst/>
              </a:prstGeom>
              <a:blipFill>
                <a:blip r:embed="rId3"/>
                <a:stretch>
                  <a:fillRect l="-1200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Augmenting path: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residual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capacities.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:endParaRPr lang="en-US" sz="22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not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blipFill>
                <a:blip r:embed="rId4"/>
                <a:stretch>
                  <a:fillRect l="-1961" t="-1909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/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Time to search for an augmenting path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number of updates.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blipFill>
                <a:blip r:embed="rId10"/>
                <a:stretch>
                  <a:fillRect l="-1209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7CB1D1-6FD0-F739-0CD6-714B6D0ACB01}"/>
              </a:ext>
            </a:extLst>
          </p:cNvPr>
          <p:cNvSpPr txBox="1"/>
          <p:nvPr/>
        </p:nvSpPr>
        <p:spPr>
          <a:xfrm>
            <a:off x="5241104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Updates increase flow by 1 unit only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0D2DD-3916-7B36-74AB-36A9A6C9AE2E}"/>
              </a:ext>
            </a:extLst>
          </p:cNvPr>
          <p:cNvCxnSpPr/>
          <p:nvPr/>
        </p:nvCxnSpPr>
        <p:spPr>
          <a:xfrm flipH="1" flipV="1">
            <a:off x="5419618" y="5676472"/>
            <a:ext cx="205483" cy="3236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4FED47-57EC-8EBF-CF03-7E595E576516}"/>
              </a:ext>
            </a:extLst>
          </p:cNvPr>
          <p:cNvCxnSpPr>
            <a:cxnSpLocks/>
          </p:cNvCxnSpPr>
          <p:nvPr/>
        </p:nvCxnSpPr>
        <p:spPr>
          <a:xfrm flipV="1">
            <a:off x="2318106" y="5676472"/>
            <a:ext cx="1370316" cy="2031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150621-3711-1149-2558-DDC7E9720D08}"/>
              </a:ext>
            </a:extLst>
          </p:cNvPr>
          <p:cNvSpPr txBox="1"/>
          <p:nvPr/>
        </p:nvSpPr>
        <p:spPr>
          <a:xfrm>
            <a:off x="685372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Running time of DFS or 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3872" y="17621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8C489-0367-074C-4F44-C958B530CF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network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and capacities on the edges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and vertices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compute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flow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8C489-0367-074C-4F44-C958B530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212" t="-3385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98F5777-ED62-3214-D2DE-8BF93E3A4990}"/>
              </a:ext>
            </a:extLst>
          </p:cNvPr>
          <p:cNvSpPr/>
          <p:nvPr/>
        </p:nvSpPr>
        <p:spPr>
          <a:xfrm>
            <a:off x="558618" y="3517507"/>
            <a:ext cx="4096734" cy="24720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7">
            <a:extLst>
              <a:ext uri="{FF2B5EF4-FFF2-40B4-BE49-F238E27FC236}">
                <a16:creationId xmlns:a16="http://schemas.microsoft.com/office/drawing/2014/main" id="{C7E88CD0-EAA2-242B-D9E9-9506D927336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666593" y="4789094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7" name="Oval 38">
            <a:extLst>
              <a:ext uri="{FF2B5EF4-FFF2-40B4-BE49-F238E27FC236}">
                <a16:creationId xmlns:a16="http://schemas.microsoft.com/office/drawing/2014/main" id="{F094A985-2990-4C5F-C12E-851C8CEF4F4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817155" y="4563669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8" name="Oval 39">
            <a:extLst>
              <a:ext uri="{FF2B5EF4-FFF2-40B4-BE49-F238E27FC236}">
                <a16:creationId xmlns:a16="http://schemas.microsoft.com/office/drawing/2014/main" id="{42C2EA32-208A-1261-59C0-83BE98A625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920468" y="3830244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39" name="Oval 40">
            <a:extLst>
              <a:ext uri="{FF2B5EF4-FFF2-40B4-BE49-F238E27FC236}">
                <a16:creationId xmlns:a16="http://schemas.microsoft.com/office/drawing/2014/main" id="{FA24042E-92EE-A736-9D1D-1530736A99C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744255" y="54828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AA39F93F-96C5-EAA6-6B01-CA609EC9C30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009618" y="4360469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5562A8EA-0F27-FA4B-6AF7-FD392800047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561943" y="547171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2" name="Text Box 53">
            <a:extLst>
              <a:ext uri="{FF2B5EF4-FFF2-40B4-BE49-F238E27FC236}">
                <a16:creationId xmlns:a16="http://schemas.microsoft.com/office/drawing/2014/main" id="{2239B27D-EA22-F817-1C41-EB9938CB9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405" y="451921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A330C92E-2A77-9A3C-C6E1-FCFE5BE0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530" y="497483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E5BC8792-4E1A-FE83-F7C2-905C8BFF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530" y="42112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45" name="Text Box 60 1">
            <a:extLst>
              <a:ext uri="{FF2B5EF4-FFF2-40B4-BE49-F238E27FC236}">
                <a16:creationId xmlns:a16="http://schemas.microsoft.com/office/drawing/2014/main" id="{0A526EA8-84EC-5529-1C62-847C17011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05" y="384611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6" name="Text Box 61">
            <a:extLst>
              <a:ext uri="{FF2B5EF4-FFF2-40B4-BE49-F238E27FC236}">
                <a16:creationId xmlns:a16="http://schemas.microsoft.com/office/drawing/2014/main" id="{5F56F021-AC0C-BA08-E2A3-9CEF111C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530" y="439539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47" name="Text Box 62">
            <a:extLst>
              <a:ext uri="{FF2B5EF4-FFF2-40B4-BE49-F238E27FC236}">
                <a16:creationId xmlns:a16="http://schemas.microsoft.com/office/drawing/2014/main" id="{A0F49EC6-BD27-DB16-D97D-83DAEC1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705" y="40588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48" name="Text Box 63">
            <a:extLst>
              <a:ext uri="{FF2B5EF4-FFF2-40B4-BE49-F238E27FC236}">
                <a16:creationId xmlns:a16="http://schemas.microsoft.com/office/drawing/2014/main" id="{92421901-1805-DFFB-FE4A-27FB12E9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280" y="497483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49" name="Text Box 64">
            <a:extLst>
              <a:ext uri="{FF2B5EF4-FFF2-40B4-BE49-F238E27FC236}">
                <a16:creationId xmlns:a16="http://schemas.microsoft.com/office/drawing/2014/main" id="{5F548874-00AD-AD36-625C-6DF15C9F6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355" y="50494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50" name="Text Box 65">
            <a:extLst>
              <a:ext uri="{FF2B5EF4-FFF2-40B4-BE49-F238E27FC236}">
                <a16:creationId xmlns:a16="http://schemas.microsoft.com/office/drawing/2014/main" id="{85D4AF23-9459-731C-A47E-C64D82BB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868" y="515898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51" name="Text Box 66">
            <a:extLst>
              <a:ext uri="{FF2B5EF4-FFF2-40B4-BE49-F238E27FC236}">
                <a16:creationId xmlns:a16="http://schemas.microsoft.com/office/drawing/2014/main" id="{5297E84F-21F9-A95D-E424-371FF9FC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55" y="560665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cxnSp>
        <p:nvCxnSpPr>
          <p:cNvPr id="52" name="AutoShape 68">
            <a:extLst>
              <a:ext uri="{FF2B5EF4-FFF2-40B4-BE49-F238E27FC236}">
                <a16:creationId xmlns:a16="http://schemas.microsoft.com/office/drawing/2014/main" id="{08379D1C-D90E-7CE8-659D-2DA62B914B37}"/>
              </a:ext>
            </a:extLst>
          </p:cNvPr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1129893" y="415250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AutoShape 69">
            <a:extLst>
              <a:ext uri="{FF2B5EF4-FFF2-40B4-BE49-F238E27FC236}">
                <a16:creationId xmlns:a16="http://schemas.microsoft.com/office/drawing/2014/main" id="{A1D608D6-A53D-07A4-7605-C7DB11D1FE2E}"/>
              </a:ext>
            </a:extLst>
          </p:cNvPr>
          <p:cNvCxnSpPr>
            <a:cxnSpLocks noChangeShapeType="1"/>
            <a:stCxn id="37" idx="5"/>
            <a:endCxn id="39" idx="1"/>
          </p:cNvCxnSpPr>
          <p:nvPr/>
        </p:nvCxnSpPr>
        <p:spPr bwMode="auto">
          <a:xfrm>
            <a:off x="1129893" y="4895456"/>
            <a:ext cx="666750" cy="630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70">
            <a:extLst>
              <a:ext uri="{FF2B5EF4-FFF2-40B4-BE49-F238E27FC236}">
                <a16:creationId xmlns:a16="http://schemas.microsoft.com/office/drawing/2014/main" id="{B26B6B73-2D04-F757-FC5E-AE47C94CB1A3}"/>
              </a:ext>
            </a:extLst>
          </p:cNvPr>
          <p:cNvCxnSpPr>
            <a:cxnSpLocks noChangeShapeType="1"/>
            <a:stCxn id="38" idx="5"/>
            <a:endCxn id="36" idx="1"/>
          </p:cNvCxnSpPr>
          <p:nvPr/>
        </p:nvCxnSpPr>
        <p:spPr bwMode="auto">
          <a:xfrm>
            <a:off x="2233205" y="415250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71">
            <a:extLst>
              <a:ext uri="{FF2B5EF4-FFF2-40B4-BE49-F238E27FC236}">
                <a16:creationId xmlns:a16="http://schemas.microsoft.com/office/drawing/2014/main" id="{559DF6C8-F28E-3D26-9077-7D197031B940}"/>
              </a:ext>
            </a:extLst>
          </p:cNvPr>
          <p:cNvCxnSpPr>
            <a:cxnSpLocks noChangeShapeType="1"/>
            <a:stCxn id="38" idx="6"/>
            <a:endCxn id="40" idx="1"/>
          </p:cNvCxnSpPr>
          <p:nvPr/>
        </p:nvCxnSpPr>
        <p:spPr bwMode="auto">
          <a:xfrm>
            <a:off x="2295118" y="401280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72">
            <a:extLst>
              <a:ext uri="{FF2B5EF4-FFF2-40B4-BE49-F238E27FC236}">
                <a16:creationId xmlns:a16="http://schemas.microsoft.com/office/drawing/2014/main" id="{E88F8117-4E12-4D27-F831-A7824AD0A9E2}"/>
              </a:ext>
            </a:extLst>
          </p:cNvPr>
          <p:cNvCxnSpPr>
            <a:cxnSpLocks noChangeShapeType="1"/>
            <a:stCxn id="36" idx="7"/>
            <a:endCxn id="40" idx="2"/>
          </p:cNvCxnSpPr>
          <p:nvPr/>
        </p:nvCxnSpPr>
        <p:spPr bwMode="auto">
          <a:xfrm flipV="1">
            <a:off x="2979330" y="4543031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73">
            <a:extLst>
              <a:ext uri="{FF2B5EF4-FFF2-40B4-BE49-F238E27FC236}">
                <a16:creationId xmlns:a16="http://schemas.microsoft.com/office/drawing/2014/main" id="{CCB016D7-1528-88E3-72B3-CE01DE8EB7B5}"/>
              </a:ext>
            </a:extLst>
          </p:cNvPr>
          <p:cNvCxnSpPr>
            <a:cxnSpLocks noChangeShapeType="1"/>
            <a:stCxn id="36" idx="5"/>
            <a:endCxn id="41" idx="1"/>
          </p:cNvCxnSpPr>
          <p:nvPr/>
        </p:nvCxnSpPr>
        <p:spPr bwMode="auto">
          <a:xfrm>
            <a:off x="2979330" y="5111356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74">
            <a:extLst>
              <a:ext uri="{FF2B5EF4-FFF2-40B4-BE49-F238E27FC236}">
                <a16:creationId xmlns:a16="http://schemas.microsoft.com/office/drawing/2014/main" id="{83327A18-F364-5702-0119-28B6F895D1DD}"/>
              </a:ext>
            </a:extLst>
          </p:cNvPr>
          <p:cNvCxnSpPr>
            <a:cxnSpLocks noChangeShapeType="1"/>
            <a:stCxn id="41" idx="0"/>
            <a:endCxn id="40" idx="3"/>
          </p:cNvCxnSpPr>
          <p:nvPr/>
        </p:nvCxnSpPr>
        <p:spPr bwMode="auto">
          <a:xfrm flipV="1">
            <a:off x="3744505" y="4692256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75">
            <a:extLst>
              <a:ext uri="{FF2B5EF4-FFF2-40B4-BE49-F238E27FC236}">
                <a16:creationId xmlns:a16="http://schemas.microsoft.com/office/drawing/2014/main" id="{4F69DFCE-27E2-76B1-084D-831DF6A4A495}"/>
              </a:ext>
            </a:extLst>
          </p:cNvPr>
          <p:cNvCxnSpPr>
            <a:cxnSpLocks noChangeShapeType="1"/>
            <a:stCxn id="39" idx="6"/>
            <a:endCxn id="41" idx="2"/>
          </p:cNvCxnSpPr>
          <p:nvPr/>
        </p:nvCxnSpPr>
        <p:spPr bwMode="auto">
          <a:xfrm flipV="1">
            <a:off x="2118905" y="5654281"/>
            <a:ext cx="1431925" cy="11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76">
            <a:extLst>
              <a:ext uri="{FF2B5EF4-FFF2-40B4-BE49-F238E27FC236}">
                <a16:creationId xmlns:a16="http://schemas.microsoft.com/office/drawing/2014/main" id="{162E765A-2865-A0DB-E9AA-49E18F589D15}"/>
              </a:ext>
            </a:extLst>
          </p:cNvPr>
          <p:cNvCxnSpPr>
            <a:cxnSpLocks noChangeShapeType="1"/>
            <a:stCxn id="39" idx="7"/>
            <a:endCxn id="36" idx="3"/>
          </p:cNvCxnSpPr>
          <p:nvPr/>
        </p:nvCxnSpPr>
        <p:spPr bwMode="auto">
          <a:xfrm flipV="1">
            <a:off x="2056993" y="5111356"/>
            <a:ext cx="661987" cy="41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77">
            <a:extLst>
              <a:ext uri="{FF2B5EF4-FFF2-40B4-BE49-F238E27FC236}">
                <a16:creationId xmlns:a16="http://schemas.microsoft.com/office/drawing/2014/main" id="{3A1F2EAA-1279-126E-34FB-EB2029990BE5}"/>
              </a:ext>
            </a:extLst>
          </p:cNvPr>
          <p:cNvCxnSpPr>
            <a:cxnSpLocks noChangeShapeType="1"/>
            <a:stCxn id="37" idx="6"/>
            <a:endCxn id="36" idx="2"/>
          </p:cNvCxnSpPr>
          <p:nvPr/>
        </p:nvCxnSpPr>
        <p:spPr bwMode="auto">
          <a:xfrm>
            <a:off x="1201330" y="474623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 Box 60 2">
            <a:extLst>
              <a:ext uri="{FF2B5EF4-FFF2-40B4-BE49-F238E27FC236}">
                <a16:creationId xmlns:a16="http://schemas.microsoft.com/office/drawing/2014/main" id="{45989197-2298-4777-4582-A21B0432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699" y="351750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2</a:t>
            </a:r>
          </a:p>
        </p:txBody>
      </p:sp>
      <p:sp>
        <p:nvSpPr>
          <p:cNvPr id="63" name="Text Box 60 3">
            <a:extLst>
              <a:ext uri="{FF2B5EF4-FFF2-40B4-BE49-F238E27FC236}">
                <a16:creationId xmlns:a16="http://schemas.microsoft.com/office/drawing/2014/main" id="{A0F611B6-3316-1D71-4553-329F6449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080" y="442555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sp>
        <p:nvSpPr>
          <p:cNvPr id="64" name="Text Box 60 4">
            <a:extLst>
              <a:ext uri="{FF2B5EF4-FFF2-40B4-BE49-F238E27FC236}">
                <a16:creationId xmlns:a16="http://schemas.microsoft.com/office/drawing/2014/main" id="{EE2332E1-0736-2D11-2E3C-793310D3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74" y="511786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1</a:t>
            </a:r>
          </a:p>
        </p:txBody>
      </p:sp>
      <p:sp>
        <p:nvSpPr>
          <p:cNvPr id="65" name="Text Box 60 5">
            <a:extLst>
              <a:ext uri="{FF2B5EF4-FFF2-40B4-BE49-F238E27FC236}">
                <a16:creationId xmlns:a16="http://schemas.microsoft.com/office/drawing/2014/main" id="{48010FD9-6831-AAD2-7C82-B1D04EDA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887" y="514679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6</a:t>
            </a:r>
          </a:p>
        </p:txBody>
      </p:sp>
      <p:pic>
        <p:nvPicPr>
          <p:cNvPr id="66" name="Picture 65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5A8C2AE2-1CE4-EBAE-020A-5A42A5843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2270" y="3048284"/>
            <a:ext cx="1238205" cy="275365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begin{document}&#10;&#10;\textbf{$\sum_{e \in \textrm{outgoing}(u)} f(e) = \sum_{e \in \textrm{incoming}(u)} f(e)$}$\leq \textcolor{red}{c(u)}$&#10;&#10;&#10;\end{document}" title="IguanaTex Bitmap Display">
            <a:extLst>
              <a:ext uri="{FF2B5EF4-FFF2-40B4-BE49-F238E27FC236}">
                <a16:creationId xmlns:a16="http://schemas.microsoft.com/office/drawing/2014/main" id="{722F79EA-7E4F-45B3-6D5C-000724B492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429930" y="2399623"/>
            <a:ext cx="6460343" cy="373028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begin{document}&#10;&#10;$c(u)=1$ &#10;&#10;\end{document}" title="IguanaTex Bitmap Display">
            <a:extLst>
              <a:ext uri="{FF2B5EF4-FFF2-40B4-BE49-F238E27FC236}">
                <a16:creationId xmlns:a16="http://schemas.microsoft.com/office/drawing/2014/main" id="{DE237D5B-3E3B-7808-7162-FE064E3B22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93534" y="3607300"/>
            <a:ext cx="1357767" cy="390271"/>
          </a:xfrm>
          <a:prstGeom prst="rect">
            <a:avLst/>
          </a:prstGeom>
        </p:spPr>
      </p:pic>
      <p:pic>
        <p:nvPicPr>
          <p:cNvPr id="75" name="Picture 74" descr="\documentclass{article}&#10;\usepackage{amsmath}&#10;\pagestyle{empty}&#10;\usepackage{xcolor}&#10;\begin{document}&#10;&#10;$c(v)=2$ &#10;&#10;\end{document}" title="IguanaTex Bitmap Display">
            <a:extLst>
              <a:ext uri="{FF2B5EF4-FFF2-40B4-BE49-F238E27FC236}">
                <a16:creationId xmlns:a16="http://schemas.microsoft.com/office/drawing/2014/main" id="{6091B575-D08C-BC86-9DF6-7EE483D574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93534" y="4126108"/>
            <a:ext cx="1350756" cy="390271"/>
          </a:xfrm>
          <a:prstGeom prst="rect">
            <a:avLst/>
          </a:prstGeom>
        </p:spPr>
      </p:pic>
      <p:pic>
        <p:nvPicPr>
          <p:cNvPr id="83" name="Picture 82" descr="\documentclass{article}&#10;\usepackage{amsmath}&#10;\pagestyle{empty}&#10;\usepackage{xcolor}&#10;\begin{document}&#10;&#10;$c(w)=3$ &#10;&#10;\end{document}" title="IguanaTex Bitmap Display">
            <a:extLst>
              <a:ext uri="{FF2B5EF4-FFF2-40B4-BE49-F238E27FC236}">
                <a16:creationId xmlns:a16="http://schemas.microsoft.com/office/drawing/2014/main" id="{DC0A3C50-1C32-DD2D-5D40-168E644D0A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93534" y="4591801"/>
            <a:ext cx="1439560" cy="390271"/>
          </a:xfrm>
          <a:prstGeom prst="rect">
            <a:avLst/>
          </a:prstGeom>
        </p:spPr>
      </p:pic>
      <p:pic>
        <p:nvPicPr>
          <p:cNvPr id="81" name="Picture 80" descr="\documentclass{article}&#10;\usepackage{amsmath}&#10;\pagestyle{empty}&#10;\usepackage{xcolor}&#10;\begin{document}&#10;&#10;$c(z)=6$ &#10;&#10;\end{document}" title="IguanaTex Bitmap Display">
            <a:extLst>
              <a:ext uri="{FF2B5EF4-FFF2-40B4-BE49-F238E27FC236}">
                <a16:creationId xmlns:a16="http://schemas.microsoft.com/office/drawing/2014/main" id="{5E4BBFE0-7FA2-602B-143F-D81EC7C7E6D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00547" y="5058505"/>
            <a:ext cx="1348419" cy="3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847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9E25-CB04-63FC-4EB5-9241A7014838}"/>
              </a:ext>
            </a:extLst>
          </p:cNvPr>
          <p:cNvSpPr txBox="1"/>
          <p:nvPr/>
        </p:nvSpPr>
        <p:spPr>
          <a:xfrm>
            <a:off x="602322" y="1375290"/>
            <a:ext cx="8063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Main idea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Reduce</a:t>
            </a:r>
            <a:r>
              <a:rPr lang="en-US" sz="2000" dirty="0">
                <a:solidFill>
                  <a:srgbClr val="3A3A82"/>
                </a:solidFill>
                <a:latin typeface="Times New Roman" charset="0"/>
              </a:rPr>
              <a:t> it to classic Maxflow problem. To do that, we need to remove the capacity constraints on vertices. How?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1031 2">
            <a:extLst>
              <a:ext uri="{FF2B5EF4-FFF2-40B4-BE49-F238E27FC236}">
                <a16:creationId xmlns:a16="http://schemas.microsoft.com/office/drawing/2014/main" id="{DD67846C-AA72-AE7E-BACD-F7EC51AC9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7672" y="2929851"/>
            <a:ext cx="793851" cy="79385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 w</a:t>
            </a:r>
          </a:p>
        </p:txBody>
      </p:sp>
      <p:cxnSp>
        <p:nvCxnSpPr>
          <p:cNvPr id="5" name="AutoShape 1048 2">
            <a:extLst>
              <a:ext uri="{FF2B5EF4-FFF2-40B4-BE49-F238E27FC236}">
                <a16:creationId xmlns:a16="http://schemas.microsoft.com/office/drawing/2014/main" id="{0B0FDBBF-3DC5-6D28-4534-C697D667C2D0}"/>
              </a:ext>
            </a:extLst>
          </p:cNvPr>
          <p:cNvCxnSpPr>
            <a:cxnSpLocks noChangeShapeType="1"/>
            <a:stCxn id="3" idx="6"/>
          </p:cNvCxnSpPr>
          <p:nvPr/>
        </p:nvCxnSpPr>
        <p:spPr bwMode="auto">
          <a:xfrm>
            <a:off x="4741523" y="3326778"/>
            <a:ext cx="2160288" cy="56431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045 2">
            <a:extLst>
              <a:ext uri="{FF2B5EF4-FFF2-40B4-BE49-F238E27FC236}">
                <a16:creationId xmlns:a16="http://schemas.microsoft.com/office/drawing/2014/main" id="{B22FF8AC-AC55-990E-C4D4-E64D9BE9966A}"/>
              </a:ext>
            </a:extLst>
          </p:cNvPr>
          <p:cNvCxnSpPr>
            <a:cxnSpLocks noChangeShapeType="1"/>
            <a:endCxn id="3" idx="2"/>
          </p:cNvCxnSpPr>
          <p:nvPr/>
        </p:nvCxnSpPr>
        <p:spPr bwMode="auto">
          <a:xfrm>
            <a:off x="2609636" y="3291845"/>
            <a:ext cx="1338036" cy="349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47 2">
            <a:extLst>
              <a:ext uri="{FF2B5EF4-FFF2-40B4-BE49-F238E27FC236}">
                <a16:creationId xmlns:a16="http://schemas.microsoft.com/office/drawing/2014/main" id="{4CB5310E-15EA-25D4-B1AB-C4DC41DA6C14}"/>
              </a:ext>
            </a:extLst>
          </p:cNvPr>
          <p:cNvCxnSpPr>
            <a:cxnSpLocks noChangeShapeType="1"/>
            <a:stCxn id="3" idx="4"/>
          </p:cNvCxnSpPr>
          <p:nvPr/>
        </p:nvCxnSpPr>
        <p:spPr bwMode="auto">
          <a:xfrm>
            <a:off x="4344598" y="3723704"/>
            <a:ext cx="828440" cy="1128292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62">
            <a:extLst>
              <a:ext uri="{FF2B5EF4-FFF2-40B4-BE49-F238E27FC236}">
                <a16:creationId xmlns:a16="http://schemas.microsoft.com/office/drawing/2014/main" id="{DD74810B-DF07-B03C-5B7B-ABB05A4D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893" y="2560487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1</a:t>
            </a:r>
          </a:p>
        </p:txBody>
      </p:sp>
      <p:sp>
        <p:nvSpPr>
          <p:cNvPr id="43" name="Text Box 62">
            <a:extLst>
              <a:ext uri="{FF2B5EF4-FFF2-40B4-BE49-F238E27FC236}">
                <a16:creationId xmlns:a16="http://schemas.microsoft.com/office/drawing/2014/main" id="{444EF0D5-24E5-1625-037F-7DF80A06A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051" y="3038172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7</a:t>
            </a:r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D3CDFAD1-1C7C-B28E-8605-37F6C5BB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423" y="3836345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9</a:t>
            </a:r>
          </a:p>
        </p:txBody>
      </p:sp>
      <p:sp>
        <p:nvSpPr>
          <p:cNvPr id="45" name="Text Box 62">
            <a:extLst>
              <a:ext uri="{FF2B5EF4-FFF2-40B4-BE49-F238E27FC236}">
                <a16:creationId xmlns:a16="http://schemas.microsoft.com/office/drawing/2014/main" id="{002C63BD-F5CC-582F-794D-BBEF4532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579" y="2390241"/>
            <a:ext cx="606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48" name="AutoShape 1045 2">
            <a:extLst>
              <a:ext uri="{FF2B5EF4-FFF2-40B4-BE49-F238E27FC236}">
                <a16:creationId xmlns:a16="http://schemas.microsoft.com/office/drawing/2014/main" id="{0850D9E7-CBF0-F7D5-9F6E-E9AE0EF3FF5A}"/>
              </a:ext>
            </a:extLst>
          </p:cNvPr>
          <p:cNvCxnSpPr>
            <a:cxnSpLocks noChangeShapeType="1"/>
            <a:endCxn id="3" idx="1"/>
          </p:cNvCxnSpPr>
          <p:nvPr/>
        </p:nvCxnSpPr>
        <p:spPr bwMode="auto">
          <a:xfrm>
            <a:off x="2578364" y="2914188"/>
            <a:ext cx="1485565" cy="1319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 Box 62">
            <a:extLst>
              <a:ext uri="{FF2B5EF4-FFF2-40B4-BE49-F238E27FC236}">
                <a16:creationId xmlns:a16="http://schemas.microsoft.com/office/drawing/2014/main" id="{E0624C62-0947-5B82-97A9-3B5F2841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15" y="2929851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3</a:t>
            </a:r>
          </a:p>
        </p:txBody>
      </p:sp>
      <p:cxnSp>
        <p:nvCxnSpPr>
          <p:cNvPr id="51" name="AutoShape 1045 2">
            <a:extLst>
              <a:ext uri="{FF2B5EF4-FFF2-40B4-BE49-F238E27FC236}">
                <a16:creationId xmlns:a16="http://schemas.microsoft.com/office/drawing/2014/main" id="{4B4DA634-793D-49F2-3129-78F46AF6FE2A}"/>
              </a:ext>
            </a:extLst>
          </p:cNvPr>
          <p:cNvCxnSpPr>
            <a:cxnSpLocks noChangeShapeType="1"/>
            <a:endCxn id="3" idx="3"/>
          </p:cNvCxnSpPr>
          <p:nvPr/>
        </p:nvCxnSpPr>
        <p:spPr bwMode="auto">
          <a:xfrm flipV="1">
            <a:off x="2785579" y="3607447"/>
            <a:ext cx="1278350" cy="4597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 Box 62">
            <a:extLst>
              <a:ext uri="{FF2B5EF4-FFF2-40B4-BE49-F238E27FC236}">
                <a16:creationId xmlns:a16="http://schemas.microsoft.com/office/drawing/2014/main" id="{1C31E34C-4762-232E-3DEA-95985F29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892" y="3400495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847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I: Capacities on the vertices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9E25-CB04-63FC-4EB5-9241A7014838}"/>
              </a:ext>
            </a:extLst>
          </p:cNvPr>
          <p:cNvSpPr txBox="1"/>
          <p:nvPr/>
        </p:nvSpPr>
        <p:spPr>
          <a:xfrm>
            <a:off x="602322" y="1375290"/>
            <a:ext cx="8063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Main idea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Reduce</a:t>
            </a:r>
            <a:r>
              <a:rPr lang="en-US" sz="2000" dirty="0">
                <a:solidFill>
                  <a:srgbClr val="3A3A82"/>
                </a:solidFill>
                <a:latin typeface="Times New Roman" charset="0"/>
              </a:rPr>
              <a:t> it to classic Maxflow problem. To do that, we need to remove the capacity constraints on vertices. How?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6530E-C3DF-2460-6030-50693D204717}"/>
              </a:ext>
            </a:extLst>
          </p:cNvPr>
          <p:cNvSpPr txBox="1"/>
          <p:nvPr/>
        </p:nvSpPr>
        <p:spPr>
          <a:xfrm>
            <a:off x="600530" y="5142822"/>
            <a:ext cx="8063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Slow approach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Consider all possible capacities on incoming edges. Run Maxflow in all possible flow networks. </a:t>
            </a:r>
          </a:p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Exponentially many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</a:t>
            </a:r>
          </a:p>
          <a:p>
            <a:r>
              <a:rPr lang="en-US" sz="2400" dirty="0">
                <a:solidFill>
                  <a:srgbClr val="3A3A82"/>
                </a:solidFill>
                <a:latin typeface="Times New Roman" charset="0"/>
              </a:rPr>
              <a:t>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6" name="Oval 1031 2">
            <a:extLst>
              <a:ext uri="{FF2B5EF4-FFF2-40B4-BE49-F238E27FC236}">
                <a16:creationId xmlns:a16="http://schemas.microsoft.com/office/drawing/2014/main" id="{FF0952E5-E00F-6ECB-37B2-78838CBCE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2014" y="3027454"/>
            <a:ext cx="793851" cy="79385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 w</a:t>
            </a:r>
          </a:p>
        </p:txBody>
      </p:sp>
      <p:cxnSp>
        <p:nvCxnSpPr>
          <p:cNvPr id="7" name="AutoShape 1048 2">
            <a:extLst>
              <a:ext uri="{FF2B5EF4-FFF2-40B4-BE49-F238E27FC236}">
                <a16:creationId xmlns:a16="http://schemas.microsoft.com/office/drawing/2014/main" id="{E18D12E3-2BF1-2377-EF36-9C1FDD15901A}"/>
              </a:ext>
            </a:extLst>
          </p:cNvPr>
          <p:cNvCxnSpPr>
            <a:cxnSpLocks noChangeShapeType="1"/>
            <a:stCxn id="6" idx="6"/>
          </p:cNvCxnSpPr>
          <p:nvPr/>
        </p:nvCxnSpPr>
        <p:spPr bwMode="auto">
          <a:xfrm>
            <a:off x="2655865" y="3424381"/>
            <a:ext cx="2160288" cy="56431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AutoShape 1045 2">
            <a:extLst>
              <a:ext uri="{FF2B5EF4-FFF2-40B4-BE49-F238E27FC236}">
                <a16:creationId xmlns:a16="http://schemas.microsoft.com/office/drawing/2014/main" id="{1F303302-C1DE-82F5-EC7E-3169A440C4D9}"/>
              </a:ext>
            </a:extLst>
          </p:cNvPr>
          <p:cNvCxnSpPr>
            <a:cxnSpLocks noChangeShapeType="1"/>
            <a:endCxn id="6" idx="2"/>
          </p:cNvCxnSpPr>
          <p:nvPr/>
        </p:nvCxnSpPr>
        <p:spPr bwMode="auto">
          <a:xfrm>
            <a:off x="523978" y="3389448"/>
            <a:ext cx="1338036" cy="349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047 2">
            <a:extLst>
              <a:ext uri="{FF2B5EF4-FFF2-40B4-BE49-F238E27FC236}">
                <a16:creationId xmlns:a16="http://schemas.microsoft.com/office/drawing/2014/main" id="{02387D1E-B917-E73B-8074-2A85ECCAB786}"/>
              </a:ext>
            </a:extLst>
          </p:cNvPr>
          <p:cNvCxnSpPr>
            <a:cxnSpLocks noChangeShapeType="1"/>
            <a:stCxn id="6" idx="4"/>
          </p:cNvCxnSpPr>
          <p:nvPr/>
        </p:nvCxnSpPr>
        <p:spPr bwMode="auto">
          <a:xfrm>
            <a:off x="2258940" y="3821307"/>
            <a:ext cx="828440" cy="1128292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 Box 62">
            <a:extLst>
              <a:ext uri="{FF2B5EF4-FFF2-40B4-BE49-F238E27FC236}">
                <a16:creationId xmlns:a16="http://schemas.microsoft.com/office/drawing/2014/main" id="{6B13AB7B-91F2-65A0-0916-0EE64F79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35" y="2658090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0</a:t>
            </a:r>
          </a:p>
        </p:txBody>
      </p:sp>
      <p:sp>
        <p:nvSpPr>
          <p:cNvPr id="12" name="Text Box 62">
            <a:extLst>
              <a:ext uri="{FF2B5EF4-FFF2-40B4-BE49-F238E27FC236}">
                <a16:creationId xmlns:a16="http://schemas.microsoft.com/office/drawing/2014/main" id="{71A8EA1F-539B-6B3D-5FE1-AB67CA5F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393" y="3135775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7</a:t>
            </a:r>
          </a:p>
        </p:txBody>
      </p:sp>
      <p:sp>
        <p:nvSpPr>
          <p:cNvPr id="13" name="Text Box 62">
            <a:extLst>
              <a:ext uri="{FF2B5EF4-FFF2-40B4-BE49-F238E27FC236}">
                <a16:creationId xmlns:a16="http://schemas.microsoft.com/office/drawing/2014/main" id="{93E66937-AF38-28ED-65EF-CB16BA49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765" y="3933948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9</a:t>
            </a:r>
          </a:p>
        </p:txBody>
      </p:sp>
      <p:cxnSp>
        <p:nvCxnSpPr>
          <p:cNvPr id="16" name="AutoShape 1045 2">
            <a:extLst>
              <a:ext uri="{FF2B5EF4-FFF2-40B4-BE49-F238E27FC236}">
                <a16:creationId xmlns:a16="http://schemas.microsoft.com/office/drawing/2014/main" id="{F1FC6ADF-2123-66E6-B7BF-F2E6B347740F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>
            <a:off x="492706" y="3011791"/>
            <a:ext cx="1485565" cy="1319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 Box 62">
            <a:extLst>
              <a:ext uri="{FF2B5EF4-FFF2-40B4-BE49-F238E27FC236}">
                <a16:creationId xmlns:a16="http://schemas.microsoft.com/office/drawing/2014/main" id="{64CF3EAF-B597-EC4D-1C73-6AC6883F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57" y="3027454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3</a:t>
            </a:r>
          </a:p>
        </p:txBody>
      </p:sp>
      <p:cxnSp>
        <p:nvCxnSpPr>
          <p:cNvPr id="18" name="AutoShape 1045 2">
            <a:extLst>
              <a:ext uri="{FF2B5EF4-FFF2-40B4-BE49-F238E27FC236}">
                <a16:creationId xmlns:a16="http://schemas.microsoft.com/office/drawing/2014/main" id="{FC27320E-3ACE-1D3E-5DA1-F567639D4975}"/>
              </a:ext>
            </a:extLst>
          </p:cNvPr>
          <p:cNvCxnSpPr>
            <a:cxnSpLocks noChangeShapeType="1"/>
            <a:endCxn id="6" idx="3"/>
          </p:cNvCxnSpPr>
          <p:nvPr/>
        </p:nvCxnSpPr>
        <p:spPr bwMode="auto">
          <a:xfrm flipV="1">
            <a:off x="699921" y="3705050"/>
            <a:ext cx="1278350" cy="4597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62">
            <a:extLst>
              <a:ext uri="{FF2B5EF4-FFF2-40B4-BE49-F238E27FC236}">
                <a16:creationId xmlns:a16="http://schemas.microsoft.com/office/drawing/2014/main" id="{93748A72-FAB0-0AEF-3606-17FFCA93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34" y="3498098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0</a:t>
            </a:r>
          </a:p>
        </p:txBody>
      </p:sp>
      <p:sp>
        <p:nvSpPr>
          <p:cNvPr id="20" name="Oval 1031 2">
            <a:extLst>
              <a:ext uri="{FF2B5EF4-FFF2-40B4-BE49-F238E27FC236}">
                <a16:creationId xmlns:a16="http://schemas.microsoft.com/office/drawing/2014/main" id="{F5CF8885-09BE-4A01-E932-1C905B324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5115" y="3138757"/>
            <a:ext cx="793851" cy="79385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 w</a:t>
            </a:r>
          </a:p>
        </p:txBody>
      </p:sp>
      <p:cxnSp>
        <p:nvCxnSpPr>
          <p:cNvPr id="21" name="AutoShape 1048 2">
            <a:extLst>
              <a:ext uri="{FF2B5EF4-FFF2-40B4-BE49-F238E27FC236}">
                <a16:creationId xmlns:a16="http://schemas.microsoft.com/office/drawing/2014/main" id="{7528A0AA-40FB-8EE9-E30B-285F6B648154}"/>
              </a:ext>
            </a:extLst>
          </p:cNvPr>
          <p:cNvCxnSpPr>
            <a:cxnSpLocks noChangeShapeType="1"/>
            <a:stCxn id="20" idx="6"/>
          </p:cNvCxnSpPr>
          <p:nvPr/>
        </p:nvCxnSpPr>
        <p:spPr bwMode="auto">
          <a:xfrm>
            <a:off x="6768966" y="3535684"/>
            <a:ext cx="2160288" cy="56431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045 2">
            <a:extLst>
              <a:ext uri="{FF2B5EF4-FFF2-40B4-BE49-F238E27FC236}">
                <a16:creationId xmlns:a16="http://schemas.microsoft.com/office/drawing/2014/main" id="{718FA216-15DE-01A9-4A0A-26AD6D3B0524}"/>
              </a:ext>
            </a:extLst>
          </p:cNvPr>
          <p:cNvCxnSpPr>
            <a:cxnSpLocks noChangeShapeType="1"/>
            <a:endCxn id="20" idx="2"/>
          </p:cNvCxnSpPr>
          <p:nvPr/>
        </p:nvCxnSpPr>
        <p:spPr bwMode="auto">
          <a:xfrm>
            <a:off x="4637079" y="3500751"/>
            <a:ext cx="1338036" cy="349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047 2">
            <a:extLst>
              <a:ext uri="{FF2B5EF4-FFF2-40B4-BE49-F238E27FC236}">
                <a16:creationId xmlns:a16="http://schemas.microsoft.com/office/drawing/2014/main" id="{348D0510-5D93-F783-758D-ED5E744BFB9D}"/>
              </a:ext>
            </a:extLst>
          </p:cNvPr>
          <p:cNvCxnSpPr>
            <a:cxnSpLocks noChangeShapeType="1"/>
            <a:stCxn id="20" idx="4"/>
          </p:cNvCxnSpPr>
          <p:nvPr/>
        </p:nvCxnSpPr>
        <p:spPr bwMode="auto">
          <a:xfrm>
            <a:off x="6372041" y="3932610"/>
            <a:ext cx="828440" cy="1128292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 Box 62">
            <a:extLst>
              <a:ext uri="{FF2B5EF4-FFF2-40B4-BE49-F238E27FC236}">
                <a16:creationId xmlns:a16="http://schemas.microsoft.com/office/drawing/2014/main" id="{BE2527B1-F488-CDC2-4B58-89F01C7C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36" y="2769393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1</a:t>
            </a:r>
          </a:p>
        </p:txBody>
      </p:sp>
      <p:sp>
        <p:nvSpPr>
          <p:cNvPr id="25" name="Text Box 62">
            <a:extLst>
              <a:ext uri="{FF2B5EF4-FFF2-40B4-BE49-F238E27FC236}">
                <a16:creationId xmlns:a16="http://schemas.microsoft.com/office/drawing/2014/main" id="{D89384CA-6D3E-C1BF-D827-E7374685B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494" y="3247078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7</a:t>
            </a:r>
          </a:p>
        </p:txBody>
      </p:sp>
      <p:sp>
        <p:nvSpPr>
          <p:cNvPr id="26" name="Text Box 62">
            <a:extLst>
              <a:ext uri="{FF2B5EF4-FFF2-40B4-BE49-F238E27FC236}">
                <a16:creationId xmlns:a16="http://schemas.microsoft.com/office/drawing/2014/main" id="{10285F54-D5CD-4897-C805-BE431F03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866" y="4045251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9</a:t>
            </a:r>
          </a:p>
        </p:txBody>
      </p:sp>
      <p:cxnSp>
        <p:nvCxnSpPr>
          <p:cNvPr id="27" name="AutoShape 1045 2">
            <a:extLst>
              <a:ext uri="{FF2B5EF4-FFF2-40B4-BE49-F238E27FC236}">
                <a16:creationId xmlns:a16="http://schemas.microsoft.com/office/drawing/2014/main" id="{5ED24A26-8AE8-2D10-4778-ED947DA1516D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>
            <a:off x="4605807" y="3123094"/>
            <a:ext cx="1485565" cy="1319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 Box 62">
            <a:extLst>
              <a:ext uri="{FF2B5EF4-FFF2-40B4-BE49-F238E27FC236}">
                <a16:creationId xmlns:a16="http://schemas.microsoft.com/office/drawing/2014/main" id="{51009F20-6D07-6698-6393-578B5698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58" y="3138757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1</a:t>
            </a:r>
          </a:p>
        </p:txBody>
      </p:sp>
      <p:cxnSp>
        <p:nvCxnSpPr>
          <p:cNvPr id="29" name="AutoShape 1045 2">
            <a:extLst>
              <a:ext uri="{FF2B5EF4-FFF2-40B4-BE49-F238E27FC236}">
                <a16:creationId xmlns:a16="http://schemas.microsoft.com/office/drawing/2014/main" id="{ED0AFAA0-408D-AED5-0B5C-B18538F74226}"/>
              </a:ext>
            </a:extLst>
          </p:cNvPr>
          <p:cNvCxnSpPr>
            <a:cxnSpLocks noChangeShapeType="1"/>
            <a:endCxn id="20" idx="3"/>
          </p:cNvCxnSpPr>
          <p:nvPr/>
        </p:nvCxnSpPr>
        <p:spPr bwMode="auto">
          <a:xfrm flipV="1">
            <a:off x="4813022" y="3816353"/>
            <a:ext cx="1278350" cy="4597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 Box 62">
            <a:extLst>
              <a:ext uri="{FF2B5EF4-FFF2-40B4-BE49-F238E27FC236}">
                <a16:creationId xmlns:a16="http://schemas.microsoft.com/office/drawing/2014/main" id="{25BBCF0F-7A09-30B1-BF1C-A6113936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35" y="3609401"/>
            <a:ext cx="41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8810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9572"/>
  <p:tag name="LATEXADDIN" val="\documentclass{article}&#10;\usepackage{amsmath}&#10;\pagestyle{empty}&#10;\usepackage{xcolor}&#10;\begin{document}&#10;&#10;\textcolor{red}{Teams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27.4465"/>
  <p:tag name="LATEXADDIN" val="\documentclass{article}&#10;\usepackage{amsmath}&#10;\pagestyle{empty}&#10;\begin{document}&#10;&#10;&#10;LA vs S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0.6936"/>
  <p:tag name="LATEXADDIN" val="\documentclass{article}&#10;\usepackage{amsmath}&#10;\pagestyle{empty}&#10;\begin{document}&#10;&#10;&#10;LA vs T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5.7068"/>
  <p:tag name="LATEXADDIN" val="\documentclass{article}&#10;\usepackage{amsmath}&#10;\pagestyle{empty}&#10;\begin{document}&#10;&#10;&#10;S vs T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5.49307"/>
  <p:tag name="LATEXADDIN" val="\documentclass{article}&#10;\usepackage{amsmath}&#10;\pagestyle{empty}&#10;\begin{document}&#10;&#10;&#10;S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1.73976"/>
  <p:tag name="LATEXADDIN" val="\documentclass{article}&#10;\usepackage{amsmath}&#10;\pagestyle{empty}&#10;\begin{document}&#10;&#10;&#10;T 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3.4795"/>
  <p:tag name="LATEXADDIN" val="\documentclass{article}&#10;\usepackage{amsmath}&#10;\pagestyle{empty}&#10;\begin{document}&#10;&#10;&#10;LA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usepackage{xcolor}&#10;\begin{document}&#10;&#10;\textcolor{red}{$6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8.4102"/>
  <p:tag name="LATEXADDIN" val="\documentclass{article}&#10;\usepackage{amsmath}&#10;\pagestyle{empty}&#10;\usepackage{xcolor}&#10;\begin{document}&#10;&#10;\textcolor{red}{$k = $} Oakland. 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2.4447"/>
  <p:tag name="LATEXADDIN" val="\documentclass{article}&#10;\usepackage{amsmath}&#10;\pagestyle{empty}&#10;\usepackage{xcolor}&#10;\begin{document}&#10;&#10;\textcolor{red}{$W = 81$}. 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usepackage{xcolor}&#10;\begin{document}&#10;&#10;\textcolor{red}{$0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.99323"/>
  <p:tag name="LATEXADDIN" val="\documentclass{article}&#10;\usepackage{amsmath}&#10;\pagestyle{empty}&#10;\usepackage{xcolor}&#10;\begin{document}&#10;&#10;\textcolor{red}{$7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usepackage{xcolor}&#10;\begin{document}&#10;&#10;\textcolor{red}{$5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88.189"/>
  <p:tag name="LATEXADDIN" val="\documentclass{article}&#10;\usepackage{amsmath}&#10;\pagestyle{empty}&#10;\usepackage{xcolor}&#10;\begin{document}&#10;&#10;$1+1=2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976.3779"/>
  <p:tag name="LATEXADDIN" val="\documentclass{article}&#10;\usepackage{amsmath}&#10;\pagestyle{empty}&#10;\usepackage{xcolor}&#10;\begin{document}&#10;&#10;\textcolor{red}{Conservation rule}: &#10;&#10;\end{document}"/>
  <p:tag name="IGUANATEXSIZE" val="28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649.419"/>
  <p:tag name="LATEXADDIN" val="\documentclass{article}&#10;\usepackage{amsmath}&#10;\pagestyle{empty}&#10;\usepackage{xcolor}&#10;\begin{document}&#10;&#10;\textbf{$\sum_{e \in \textrm{outgoing}(u)} f(e) = \sum_{e \in \textrm{incoming}(u)} f(e)$}$\leq \textcolor{red}{c(u)}$&#10;&#10;&#10;\end{document}"/>
  <p:tag name="IGUANATEXSIZE" val="24"/>
  <p:tag name="IGUANATEXCURSOR" val="2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0.7086"/>
  <p:tag name="LATEXADDIN" val="\documentclass{article}&#10;\usepackage{amsmath}&#10;\pagestyle{empty}&#10;\usepackage{xcolor}&#10;\begin{document}&#10;&#10;\textcolor{red}{Row 1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5.6955"/>
  <p:tag name="LATEXADDIN" val="\documentclass{article}&#10;\usepackage{amsmath}&#10;\pagestyle{empty}&#10;\usepackage{xcolor}&#10;\begin{document}&#10;&#10;$c(u)=1$ 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4.4582"/>
  <p:tag name="LATEXADDIN" val="\documentclass{article}&#10;\usepackage{amsmath}&#10;\pagestyle{empty}&#10;\usepackage{xcolor}&#10;\begin{document}&#10;&#10;\textcolor{red}{Row 2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5.2081"/>
  <p:tag name="LATEXADDIN" val="\documentclass{article}&#10;\usepackage{amsmath}&#10;\pagestyle{empty}&#10;\usepackage{xcolor}&#10;\begin{document}&#10;&#10;\textcolor{red}{Row 3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37.4578"/>
  <p:tag name="LATEXADDIN" val="\documentclass{article}&#10;\usepackage{amsmath}&#10;\pagestyle{empty}&#10;\usepackage{xcolor}&#10;\begin{document}&#10;&#10;\textcolor{red}{Row 4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4.4657"/>
  <p:tag name="LATEXADDIN" val="\documentclass{article}&#10;\usepackage{amsmath}&#10;\pagestyle{empty}&#10;\usepackage{xcolor}&#10;\begin{document}&#10;&#10;\textcolor{red}{Col 1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2152"/>
  <p:tag name="LATEXADDIN" val="\documentclass{article}&#10;\usepackage{amsmath}&#10;\pagestyle{empty}&#10;\usepackage{xcolor}&#10;\begin{document}&#10;&#10;\textcolor{red}{Col 2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78.9651"/>
  <p:tag name="LATEXADDIN" val="\documentclass{article}&#10;\usepackage{amsmath}&#10;\pagestyle{empty}&#10;\usepackage{xcolor}&#10;\begin{document}&#10;&#10;\textcolor{red}{Col 3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usepackage{xcolor}&#10;\begin{document}&#10;&#10;\textcolor{red}{Col 4} 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3.4458"/>
  <p:tag name="LATEXADDIN" val="\documentclass{article}&#10;\usepackage{amsmath}&#10;\pagestyle{empty}&#10;\usepackage{xcolor}&#10;\begin{document}&#10;&#10;$c(v)=2$ 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1.9423"/>
  <p:tag name="LATEXADDIN" val="\documentclass{article}&#10;\usepackage{amsmath}&#10;\pagestyle{empty}&#10;\usepackage{xcolor}&#10;\begin{document}&#10;&#10;$c(w)=3$ 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2.6959"/>
  <p:tag name="LATEXADDIN" val="\documentclass{article}&#10;\usepackage{amsmath}&#10;\pagestyle{empty}&#10;\usepackage{xcolor}&#10;\begin{document}&#10;&#10;$c(z)=6$ 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8.339"/>
  <p:tag name="LATEXADDIN" val="\documentclass{article}&#10;\usepackage{amsmath}&#10;\pagestyle{empty}&#10;\usepackage{xcolor}&#10;\begin{document}&#10;&#10;If there exists a team $i$ so that $w_i&gt;W$ then \textcolor{red}{$k$ is eliminated}.&#10;\end{document}"/>
  <p:tag name="IGUANATEXSIZE" val="28"/>
  <p:tag name="IGUANATEXCURSOR" val="1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27.4465"/>
  <p:tag name="LATEXADDIN" val="\documentclass{article}&#10;\usepackage{amsmath}&#10;\pagestyle{empty}&#10;\begin{document}&#10;&#10;&#10;LA vs S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0.6936"/>
  <p:tag name="LATEXADDIN" val="\documentclass{article}&#10;\usepackage{amsmath}&#10;\pagestyle{empty}&#10;\begin{document}&#10;&#10;&#10;LA vs T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5.7068"/>
  <p:tag name="LATEXADDIN" val="\documentclass{article}&#10;\usepackage{amsmath}&#10;\pagestyle{empty}&#10;\begin{document}&#10;&#10;&#10;S vs T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5.49307"/>
  <p:tag name="LATEXADDIN" val="\documentclass{article}&#10;\usepackage{amsmath}&#10;\pagestyle{empty}&#10;\begin{document}&#10;&#10;&#10;S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1.73976"/>
  <p:tag name="LATEXADDIN" val="\documentclass{article}&#10;\usepackage{amsmath}&#10;\pagestyle{empty}&#10;\begin{document}&#10;&#10;&#10;T 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3.4795"/>
  <p:tag name="LATEXADDIN" val="\documentclass{article}&#10;\usepackage{amsmath}&#10;\pagestyle{empty}&#10;\begin{document}&#10;&#10;&#10;LA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9572"/>
  <p:tag name="LATEXADDIN" val="\documentclass{article}&#10;\usepackage{amsmath}&#10;\pagestyle{empty}&#10;\usepackage{xcolor}&#10;\begin{document}&#10;&#10;\textcolor{red}{Teams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1.1436"/>
  <p:tag name="LATEXADDIN" val="\documentclass{article}&#10;\usepackage{amsmath}&#10;\pagestyle{empty}&#10;\usepackage{xcolor}&#10;\begin{document}&#10;&#10;\textcolor{red}{Game pair $(i,j)$}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8.339"/>
  <p:tag name="LATEXADDIN" val="\documentclass{article}&#10;\usepackage{amsmath}&#10;\pagestyle{empty}&#10;\usepackage{xcolor}&#10;\begin{document}&#10;&#10;If there exists a team $i$ so that $w_i&gt;W$ then \textcolor{red}{$k$ is eliminated}.&#10;\end{document}"/>
  <p:tag name="IGUANATEXSIZE" val="28"/>
  <p:tag name="IGUANATEXCURSOR" val="1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27.4465"/>
  <p:tag name="LATEXADDIN" val="\documentclass{article}&#10;\usepackage{amsmath}&#10;\pagestyle{empty}&#10;\begin{document}&#10;&#10;&#10;LA vs S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0.6936"/>
  <p:tag name="LATEXADDIN" val="\documentclass{article}&#10;\usepackage{amsmath}&#10;\pagestyle{empty}&#10;\begin{document}&#10;&#10;&#10;LA vs T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5.7068"/>
  <p:tag name="LATEXADDIN" val="\documentclass{article}&#10;\usepackage{amsmath}&#10;\pagestyle{empty}&#10;\begin{document}&#10;&#10;&#10;S vs T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5.49307"/>
  <p:tag name="LATEXADDIN" val="\documentclass{article}&#10;\usepackage{amsmath}&#10;\pagestyle{empty}&#10;\begin{document}&#10;&#10;&#10;S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1.73976"/>
  <p:tag name="LATEXADDIN" val="\documentclass{article}&#10;\usepackage{amsmath}&#10;\pagestyle{empty}&#10;\begin{document}&#10;&#10;&#10;T 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3.4795"/>
  <p:tag name="LATEXADDIN" val="\documentclass{article}&#10;\usepackage{amsmath}&#10;\pagestyle{empty}&#10;\begin{document}&#10;&#10;&#10;LA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9572"/>
  <p:tag name="LATEXADDIN" val="\documentclass{article}&#10;\usepackage{amsmath}&#10;\pagestyle{empty}&#10;\usepackage{xcolor}&#10;\begin{document}&#10;&#10;\textcolor{red}{Teams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1.1436"/>
  <p:tag name="LATEXADDIN" val="\documentclass{article}&#10;\usepackage{amsmath}&#10;\pagestyle{empty}&#10;\usepackage{xcolor}&#10;\begin{document}&#10;&#10;\textcolor{red}{Game pair $(i,j)$}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8.339"/>
  <p:tag name="LATEXADDIN" val="\documentclass{article}&#10;\usepackage{amsmath}&#10;\pagestyle{empty}&#10;\usepackage{xcolor}&#10;\begin{document}&#10;&#10;If there exists a team $i$ so that $w_i&gt;W$ then \textcolor{red}{$k$ is eliminated}.&#10;\end{document}"/>
  <p:tag name="IGUANATEXSIZE" val="28"/>
  <p:tag name="IGUANATEXCURSOR" val="1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1.1436"/>
  <p:tag name="LATEXADDIN" val="\documentclass{article}&#10;\usepackage{amsmath}&#10;\pagestyle{empty}&#10;\usepackage{xcolor}&#10;\begin{document}&#10;&#10;\textcolor{red}{Game pair $(i,j)$}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9572"/>
  <p:tag name="LATEXADDIN" val="\documentclass{article}&#10;\usepackage{amsmath}&#10;\pagestyle{empty}&#10;\usepackage{xcolor}&#10;\begin{document}&#10;&#10;\textcolor{red}{Teams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27.4465"/>
  <p:tag name="LATEXADDIN" val="\documentclass{article}&#10;\usepackage{amsmath}&#10;\pagestyle{empty}&#10;\begin{document}&#10;&#10;&#10;LA vs S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0.6936"/>
  <p:tag name="LATEXADDIN" val="\documentclass{article}&#10;\usepackage{amsmath}&#10;\pagestyle{empty}&#10;\begin{document}&#10;&#10;&#10;LA vs T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087.364"/>
  <p:tag name="LATEXADDIN" val="\documentclass{article}&#10;\usepackage{amsmath}&#10;\pagestyle{empty}&#10;\usepackage{xcolor}&#10;\begin{document}&#10;&#10;\textcolor{red}{Capacity constraint}: 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5.7068"/>
  <p:tag name="LATEXADDIN" val="\documentclass{article}&#10;\usepackage{amsmath}&#10;\pagestyle{empty}&#10;\begin{document}&#10;&#10;&#10;S vs T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5.49307"/>
  <p:tag name="LATEXADDIN" val="\documentclass{article}&#10;\usepackage{amsmath}&#10;\pagestyle{empty}&#10;\begin{document}&#10;&#10;&#10;S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1.73976"/>
  <p:tag name="LATEXADDIN" val="\documentclass{article}&#10;\usepackage{amsmath}&#10;\pagestyle{empty}&#10;\begin{document}&#10;&#10;&#10;T 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3.4795"/>
  <p:tag name="LATEXADDIN" val="\documentclass{article}&#10;\usepackage{amsmath}&#10;\pagestyle{empty}&#10;\begin{document}&#10;&#10;&#10;LA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usepackage{xcolor}&#10;\begin{document}&#10;&#10;\textcolor{red}{$6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8.4102"/>
  <p:tag name="LATEXADDIN" val="\documentclass{article}&#10;\usepackage{amsmath}&#10;\pagestyle{empty}&#10;\usepackage{xcolor}&#10;\begin{document}&#10;&#10;\textcolor{red}{$k = $} Oakland. 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2.4447"/>
  <p:tag name="LATEXADDIN" val="\documentclass{article}&#10;\usepackage{amsmath}&#10;\pagestyle{empty}&#10;\usepackage{xcolor}&#10;\begin{document}&#10;&#10;\textcolor{red}{$W = 81$}. 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508.4365"/>
  <p:tag name="LATEXADDIN" val="\documentclass{article}&#10;\usepackage{amsmath}&#10;\pagestyle{empty}&#10;\usepackage{xcolor}&#10;\begin{document}&#10;&#10;\textbf{$0 \leq 3 \leq 5$} &#10;&#10;&#10;\end{document}"/>
  <p:tag name="IGUANATEXSIZE" val="24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8.339"/>
  <p:tag name="LATEXADDIN" val="\documentclass{article}&#10;\usepackage{amsmath}&#10;\pagestyle{empty}&#10;\usepackage{xcolor}&#10;\begin{document}&#10;&#10;If there exists a team $i$ so that $w_i&gt;W$ then \textcolor{red}{$k$ is eliminated}.&#10;\end{document}"/>
  <p:tag name="IGUANATEXSIZE" val="28"/>
  <p:tag name="IGUANATEXCURSOR" val="1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1.1436"/>
  <p:tag name="LATEXADDIN" val="\documentclass{article}&#10;\usepackage{amsmath}&#10;\pagestyle{empty}&#10;\usepackage{xcolor}&#10;\begin{document}&#10;&#10;\textcolor{red}{Game pair $(i,j)$}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1.9572"/>
  <p:tag name="LATEXADDIN" val="\documentclass{article}&#10;\usepackage{amsmath}&#10;\pagestyle{empty}&#10;\usepackage{xcolor}&#10;\begin{document}&#10;&#10;\textcolor{red}{Teams} 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27.4465"/>
  <p:tag name="LATEXADDIN" val="\documentclass{article}&#10;\usepackage{amsmath}&#10;\pagestyle{empty}&#10;\begin{document}&#10;&#10;&#10;LA vs S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50.6936"/>
  <p:tag name="LATEXADDIN" val="\documentclass{article}&#10;\usepackage{amsmath}&#10;\pagestyle{empty}&#10;\begin{document}&#10;&#10;&#10;LA vs T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5.7068"/>
  <p:tag name="LATEXADDIN" val="\documentclass{article}&#10;\usepackage{amsmath}&#10;\pagestyle{empty}&#10;\begin{document}&#10;&#10;&#10;S vs T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5.49307"/>
  <p:tag name="LATEXADDIN" val="\documentclass{article}&#10;\usepackage{amsmath}&#10;\pagestyle{empty}&#10;\begin{document}&#10;&#10;&#10;S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1.73976"/>
  <p:tag name="LATEXADDIN" val="\documentclass{article}&#10;\usepackage{amsmath}&#10;\pagestyle{empty}&#10;\begin{document}&#10;&#10;&#10;T 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3.4795"/>
  <p:tag name="LATEXADDIN" val="\documentclass{article}&#10;\usepackage{amsmath}&#10;\pagestyle{empty}&#10;\begin{document}&#10;&#10;&#10;LA 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usepackage{xcolor}&#10;\begin{document}&#10;&#10;\textcolor{red}{$6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8.4102"/>
  <p:tag name="LATEXADDIN" val="\documentclass{article}&#10;\usepackage{amsmath}&#10;\pagestyle{empty}&#10;\usepackage{xcolor}&#10;\begin{document}&#10;&#10;\textcolor{red}{$k = $} Oakland. 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2.4447"/>
  <p:tag name="LATEXADDIN" val="\documentclass{article}&#10;\usepackage{amsmath}&#10;\pagestyle{empty}&#10;\usepackage{xcolor}&#10;\begin{document}&#10;&#10;\textcolor{red}{$W = 81$}. 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\textcolor{red}{$1$}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0.9861"/>
  <p:tag name="LATEXADDIN" val="\documentclass{article}&#10;\usepackage{amsmath}&#10;\pagestyle{empty}&#10;\usepackage{xcolor}&#10;\begin{document}&#10;&#10;\textcolor{red}{$\infty$}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usepackage{xcolor}&#10;\begin{document}&#10;&#10;\textcolor{red}{$0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.99323"/>
  <p:tag name="LATEXADDIN" val="\documentclass{article}&#10;\usepackage{amsmath}&#10;\pagestyle{empty}&#10;\usepackage{xcolor}&#10;\begin{document}&#10;&#10;\textcolor{red}{$7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usepackage{xcolor}&#10;\begin{document}&#10;&#10;\textcolor{red}{$5$}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24.6344"/>
  <p:tag name="LATEXADDIN" val="\documentclass{article}&#10;\usepackage{amsmath}&#10;\pagestyle{empty}&#10;\usepackage{xcolor}&#10;\begin{document}&#10;&#10;Focus on team \textcolor{red}{$k$}.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07.649"/>
  <p:tag name="LATEXADDIN" val="\documentclass{article}&#10;\usepackage{amsmath}&#10;\pagestyle{empty}&#10;\usepackage{xcolor}&#10;\begin{document}&#10;&#10;Maximum possible number of wins is \textcolor{red}{$W = w_k+g_k$}. &#10;&#10;\end{document}"/>
  <p:tag name="IGUANATEXSIZE" val="28"/>
  <p:tag name="IGUANATEXCURSOR" val="1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8.339"/>
  <p:tag name="LATEXADDIN" val="\documentclass{article}&#10;\usepackage{amsmath}&#10;\pagestyle{empty}&#10;\usepackage{xcolor}&#10;\begin{document}&#10;&#10;If there exists a team $i$ so that $w_i&gt;W$ then \textcolor{red}{$k$ is eliminated}.&#10;\end{document}"/>
  <p:tag name="IGUANATEXSIZE" val="28"/>
  <p:tag name="IGUANATEXCURSOR" val="1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1.1436"/>
  <p:tag name="LATEXADDIN" val="\documentclass{article}&#10;\usepackage{amsmath}&#10;\pagestyle{empty}&#10;\usepackage{xcolor}&#10;\begin{document}&#10;&#10;\textcolor{red}{Game pair $(i,j)$}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2022</Words>
  <Application>Microsoft Office PowerPoint</Application>
  <PresentationFormat>On-screen Show (4:3)</PresentationFormat>
  <Paragraphs>532</Paragraphs>
  <Slides>33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Symbol</vt:lpstr>
      <vt:lpstr>Times New Roman</vt:lpstr>
      <vt:lpstr>Office Theme</vt:lpstr>
      <vt:lpstr>Equation</vt:lpstr>
      <vt:lpstr>       Lecture 13  More problems on Maxflow, Maximum Matching, Baseball elimination, Vertex cover </vt:lpstr>
      <vt:lpstr>Flow of a Network (Recap)</vt:lpstr>
      <vt:lpstr>Flow of a Network (Recap)</vt:lpstr>
      <vt:lpstr>Maxflow Problem (Recap)  </vt:lpstr>
      <vt:lpstr>Augmenting paths (Recap)</vt:lpstr>
      <vt:lpstr>The Ford-Fulkerson Algorithm    </vt:lpstr>
      <vt:lpstr>Case study I: Capacities on the vertices </vt:lpstr>
      <vt:lpstr>Case study I: Capacities on the vertices </vt:lpstr>
      <vt:lpstr>Case study I: Capacities on the vertices </vt:lpstr>
      <vt:lpstr>Case study I: Capacities on the vertices </vt:lpstr>
      <vt:lpstr>Case study I: Capacities on the vertices </vt:lpstr>
      <vt:lpstr>Case study I: Capacities on the vertices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II: Baseball Elimination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  <vt:lpstr>  Case study III: Vertex Cover on Bipartite Graphs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274</cp:revision>
  <dcterms:created xsi:type="dcterms:W3CDTF">2015-09-14T04:42:16Z</dcterms:created>
  <dcterms:modified xsi:type="dcterms:W3CDTF">2024-05-14T23:08:22Z</dcterms:modified>
</cp:coreProperties>
</file>