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9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7.xml" ContentType="application/vnd.openxmlformats-officedocument.presentationml.notesSlide+xml"/>
  <Override PartName="/ppt/ink/ink4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8.xml" ContentType="application/vnd.openxmlformats-officedocument.presentationml.notesSlide+xml"/>
  <Override PartName="/ppt/ink/ink5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3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4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5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6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7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469" r:id="rId3"/>
    <p:sldId id="486" r:id="rId4"/>
    <p:sldId id="403" r:id="rId5"/>
    <p:sldId id="485" r:id="rId6"/>
    <p:sldId id="488" r:id="rId7"/>
    <p:sldId id="487" r:id="rId8"/>
    <p:sldId id="489" r:id="rId9"/>
    <p:sldId id="491" r:id="rId10"/>
    <p:sldId id="492" r:id="rId11"/>
    <p:sldId id="493" r:id="rId12"/>
    <p:sldId id="494" r:id="rId13"/>
    <p:sldId id="495" r:id="rId14"/>
    <p:sldId id="496" r:id="rId15"/>
    <p:sldId id="498" r:id="rId16"/>
    <p:sldId id="499" r:id="rId17"/>
    <p:sldId id="500" r:id="rId18"/>
    <p:sldId id="502" r:id="rId19"/>
    <p:sldId id="497" r:id="rId20"/>
    <p:sldId id="501" r:id="rId21"/>
    <p:sldId id="503" r:id="rId22"/>
    <p:sldId id="504" r:id="rId23"/>
    <p:sldId id="505" r:id="rId24"/>
    <p:sldId id="506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0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03:56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24575,'-1'16'0,"1"16"0,1-30 0,-1 0 0,0 0 0,1-1 0,-1 1 0,1 0 0,0 0 0,-1-1 0,1 1 0,0-1 0,0 1 0,0-1 0,0 1 0,0-1 0,1 1 0,0 0 0,3 1 0,-1 0 0,0 0 0,1-1 0,0 0 0,-1 1 0,1-2 0,0 1 0,0-1 0,6 2 0,9 0 0,20 0 0,-29-2 0,111 2 0,11 1 0,-108-1 0,-1 0 0,1 1 0,30 10 0,-41-8 0,1 0 0,-1 1 0,16 11 0,11 5 0,-15-8 0,41 31 0,-25-16 0,-31-23 0,3 3 0,23 11 0,-31-18 0,1-1 0,-1 1 0,0-1 0,1-1 0,-1 1 0,1-1 0,8 0 0,71 0 0,97-13 0,-7 0 0,261 10 0,-225 4 0,-90-4 0,235 13 0,-341-9 0,0 1 0,0 1 0,0 0 0,16 8 0,57 30 0,-77-36 0,-2-2 0,1 1 0,0-1 0,0-1 0,0 0 0,1-1 0,-1 0 0,1-1 0,13 1 0,14-3 0,43-6 0,-16 1 0,380-4 0,-409 10 0,1 3 0,-1 1 0,61 14 0,-70-11 0,43 4 0,-58-10 0,-1-1 0,1 0 0,0-1 0,0 0 0,22-5 0,75-23 0,183-43 0,-168 44 0,-39 8 0,169-18 0,-131 39 0,-123-1 5,1 0 0,-1-1 0,1 1 0,0 0 0,-1 0 0,1-1 0,-1 1 0,1-1 0,-1 0 0,0 1 0,1-1 0,-1 0 0,1 0 0,-1 0 0,0 0 0,0 0 0,0 0 0,0 0 0,1 0 0,-1 0 0,-1-1 0,1 1 0,1-2 0,0 0-170,-1-1 0,0 0 0,0 1 0,0-1 0,0 0 0,-1 0 0,1 0 0,-1-4 0,0-10-6661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17:01.8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4066 24575,'0'-2891'0,"0"2880"0,0 1 0,4-19 0,-3 25 0,0 0 0,0 0 0,0 0 0,1 0 0,0 0 0,0 0 0,0 1 0,0-1 0,5-5 0,7-6 0,0 0 0,1 1 0,30-23 0,12 0 0,-35 24 0,-1 0 0,22-19 0,61-72 0,-95 95 0,0 0 0,1 1 0,0 1 0,1 0 0,0 0 0,20-9 0,-18 10 0,-1 0 0,0-1 0,0-1 0,0 0 0,13-12 0,-18 12 0,0 1 0,1 0 0,-1 1 0,2 0 0,-1 0 0,1 1 0,0 0 0,13-6 0,84-24 0,-87 30 0,0 1 0,1 1 0,32 0 0,7 4 0,-38 1 0,0-2 0,0 0 0,-1-1 0,1-2 0,33-6 0,-19 0 0,-1 1 0,1 2 0,51-2 0,107 7 0,-102 3 0,-83-2 0,3-1 0,1 2 0,-1 0 0,18 3 0,-26-4 0,0 1 0,-1 0 0,1 0 0,0 0 0,-1 0 0,1 0 0,-1 1 0,1-1 0,-1 1 0,0-1 0,0 1 0,0 0 0,0 0 0,0 0 0,0 0 0,0 0 0,-1 0 0,1 1 0,-1-1 0,2 4 0,0 3 0,-1 0 0,0 0 0,-1 0 0,0 1 0,0-1 0,-1 0 0,0 1 0,-3 15 0,3-23 0,0 0 0,-1 0 0,1 1 0,-1-1 0,0 0 0,1 0 0,-1 0 0,0 0 0,0 0 0,-1 0 0,1 0 0,0 0 0,-1 0 0,1-1 0,-1 1 0,1 0 0,-1-1 0,0 0 0,0 1 0,0-1 0,0 0 0,0 0 0,0 0 0,-3 1 0,-2 1 0,-1-1 0,1-1 0,-1 0 0,0 0 0,-10 0 0,7 0 0,453-25 0,-283 12 0,92-1 0,-245 13 0,0 0 0,0 0 0,0-1 0,0 1 0,0-1 0,0-1 0,0 1 0,-1-1 0,1 0 0,-1 0 0,1-1 0,-1 1 0,0-1 0,0-1 0,0 1 0,0-1 0,-1 1 0,1-1 0,6-9 0,3-3 0,1 0 0,1 2 0,0-1 0,34-21 0,-49 35 0,64-52 0,-31 25 0,-25 19 0,19-13 0,21-7 0,2 2 0,58-21 0,-89 39 0,84-37 0,115-68 0,-197 102 0,0 0 0,1 2 0,1 1 0,46-12 0,101-10 0,-103 20 0,65-7 0,1 5 0,154 6 0,380 9 0,-395-3 0,-237 3 0,39 6 0,2 1 0,-67-8 0,0 0 0,1 1 0,-1 0 0,0 0 0,0 1 0,0 1 0,-1-1 0,1 2 0,-1-1 0,0 1 0,16 12 0,7 5 0,-15-11 0,-1 1 0,18 17 0,4 4 0,-26-23 0,0 1 0,14 15 0,-15-12 0,0 0 0,0 0 0,10 22 0,-17-27 0,0-1 0,-1 1 0,0 0 0,0 0 0,-1 0 0,0 0 0,-1 1 0,1 9 0,-2 12 0,0-17 0,0 0 0,1 1 0,1-1 0,6 26 0,-2-18 0,-3-9 0,1 0 0,0-1 0,1 1 0,0-1 0,1 0 0,10 16 0,-10-21 0,-1 1 0,0 0 0,0 0 0,-1 0 0,0 1 0,-1 0 0,0 0 0,0 0 0,-1 0 0,0 0 0,0 0 0,-1 1 0,0 10 0,-1-15 0,0 1 0,0 0 0,1-1 0,0 1 0,0 0 0,1-1 0,0 1 0,-1-1 0,2 0 0,-1 0 0,5 7 0,-2-1 0,0-1 0,-1 1 0,0 0 0,0 0 0,2 16 0,7 20 0,6 21 0,9 19 0,-22-67 0,9 37 0,-2-3 0,-6-26 0,0 0 0,-2 1 0,2 47 0,-8 89 0,0-79 0,1-14 0,1 3 0,-11 82 0,0-12 0,6-79 0,2-51 0,0-1 0,-2 0 0,-8 25 0,-2 9 0,-24 77 0,30-96 0,-16 40 0,15-45 0,0 0 0,-8 41 0,9-15 0,-20 57 0,20-82 0,-1-1 0,-1 0 0,-1-1 0,-18 27 0,-51 98 0,68-117 0,-4 7 0,-1-7 0,11-18 0,0-1 0,-1 0 0,-1-1 0,-16 20 0,-56 45 0,60-59 0,-106 88 0,119-99 0,1 0 0,0 1 0,0 0 0,0 0 0,1 0 0,0 1 0,-7 14 0,-13 20 0,-40 33 0,43-50 0,-35 48 0,4 16 0,47-77 0,1 0 0,0 0 0,1 1 0,0 0 0,-3 22 0,5-20 0,-1-1 0,-1 0 0,0 0 0,-1 0 0,-1 0 0,0-1 0,-11 18 0,0-5 0,-1 0 0,-32 33 0,5-12 0,24-26 0,0 0 0,-23 35 0,41-52 0,1-1 0,0 0 0,-1 0 0,0 1 0,0-2 0,0 1 0,0 0 0,0 0 0,0-1 0,-1 0 0,1 0 0,-1 0 0,0 0 0,1 0 0,-1-1 0,0 0 0,0 0 0,0 0 0,0 0 0,0 0 0,0-1 0,-8 0 0,-36 0-1365,27-1-5461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17:06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317 1 24575,'-8'0'0,"0"1"0,0 0 0,0 1 0,0 0 0,0 0 0,0 0 0,1 1 0,-1 0 0,1 1 0,0 0 0,0 0 0,-9 8 0,8-6 0,0 0 0,1 1 0,0 0 0,0 0 0,1 1 0,0-1 0,0 1 0,1 1 0,-8 16 0,10-16 0,0-1 0,0 1 0,1 0 0,1 0 0,-2 16 0,5 48 0,-1-37 0,1 335 0,-2-270 0,1-91 0,0 1 0,1-1 0,0 0 0,0 0 0,1 0 0,1-1 0,0 1 0,9 16 0,9 24 0,-16-27 0,-5-20 0,-1 1 0,1-1 0,0 0 0,0 1 0,0-1 0,1 0 0,-1 1 0,1-1 0,0 0 0,0 0 0,0 0 0,4 4 0,19 14 0,-17-15 0,-1 0 0,0 0 0,0 1 0,0 0 0,7 11 0,-6-7 0,-4-6 0,0 0 0,-1 1 0,0 0 0,1 0 0,-2 0 0,1 0 0,2 9 0,-5-14 0,0 0 0,1-1 0,-1 1 0,0 0 0,0-1 0,0 1 0,-1 0 0,1 0 0,0-1 0,0 1 0,0 0 0,0-1 0,-1 1 0,1 0 0,0-1 0,0 1 0,-1-1 0,1 1 0,-1 0 0,1-1 0,-1 1 0,1-1 0,-1 1 0,1-1 0,-1 1 0,1-1 0,-1 0 0,1 1 0,-1-1 0,0 1 0,1-1 0,-1 0 0,0 0 0,1 0 0,-1 1 0,0-1 0,1 0 0,-1 0 0,0 0 0,1 0 0,-1 0 0,0 0 0,1 0 0,-1 0 0,0 0 0,0-1 0,-5 1 0,-1-1 0,1 0 0,-10-4 0,15 5 0,-5-2 0,0-1 0,1 1 0,-1-1 0,1 0 0,0 0 0,-9-9 0,-29-28 0,15 12 0,-35-21 0,19 17 0,42 31 0,0-1 0,0 0 0,0 0 0,0 1 0,0-1 0,0 1 0,-1-1 0,1 1 0,0 0 0,-1 0 0,1 0 0,-1 1 0,1-1 0,-5 0 0,9 2 0,-1 1 0,0-1 0,1 1 0,-1-1 0,1 0 0,-1 0 0,1 0 0,2 1 0,11 6 0,1-1 0,0 0 0,16 3 0,18 7 0,-36-10 0,-1 0 0,1 1 0,13 11 0,8 4 0,19 17 0,-7-6 0,-27-18 0,-17-12 0,1-1 0,0 0 0,-1-1 0,1 1 0,0 0 0,6 1 0,5 3 0,21 7 0,-33-13 0,0 0 0,0 0 0,-1 0 0,1-1 0,0 1 0,0-1 0,0 0 0,0 0 0,5-1 0,-7 1 0,1-1 0,-1 1 0,0-1 0,0 0 0,1 0 0,-1 1 0,0-1 0,0 0 0,0 0 0,0 0 0,0 0 0,0 0 0,0 0 0,0-1 0,-1 1 0,1 0 0,0 0 0,-1-1 0,1 1 0,-1 0 0,1-1 0,-1 1 0,0 0 0,1-3 0,0-5 0,0 1 0,0 0 0,-2-9 0,1 10 0,-3-219-1365,3 204-5461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8T07:09:31.59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77,'0'26,"-1"-11,1 0,1 0,3 20,-4-34,1 0,-1 1,0-1,1 0,-1 0,0 0,1 1,0-1,-1 0,1 0,0 0,-1 0,1 0,0 0,0 0,0 0,1 0,-1 0,0-1,0 0,0 1,0-1,0 0,0 0,-1 0,1 1,0-1,0 0,0 0,0 0,0-1,0 1,0 0,0 0,0 0,1-1,1-1,0 1,0-1,-1 0,1 1,0-1,-1-1,1 1,-1 0,0-1,1 1,2-5,12-24,-1-1,18-53,-24 60,-10 25,0 0,0 0,0 0,0 0,0 0,0 0,0 0,0 1,0-1,0 0,1 0,-1 0,0 0,0 0,0 0,0 0,0 0,0 0,0 0,0 0,0 0,0 0,0 0,1 0,-1 0,0 0,0 0,0 0,0 0,0 0,0 0,0 0,0-1,0 1,0 0,0 0,0 0,1 0,-1 0,0 0,0 0,0 0,0 0,0 0,0 0,0 0,0 0,0 0,0-1,0 1,0 0,0 0,0 0,0 0,0 0,0 0,0 0,0 0,0 0,0 0,2 11,-2 17,-2 135,1-186,1-25,0 45,0 0,1 0,-1 0,1 0,0-1,0 1,0 1,0-1,0 0,1 0,3-5,-4 7,1-1,0 1,0 0,0-1,0 1,0 0,0 0,0 0,0 1,0-1,0 0,1 1,-1-1,0 1,0 0,1 0,-1 0,0 0,0 0,1 0,-1 1,0-1,0 1,0 0,3 0,-2 0,1 1,-1-1,1 1,-1-1,0 1,1 0,-1 0,0 1,0-1,-1 1,1-1,0 1,-1 0,4 5,-2 1,0 1,-1-1,3 15,-4-14,1 0,6 15,-9-25,1 1,-1-1,0 0,0 1,0-1,1 1,-1-1,0 0,0 1,1-1,-1 0,0 1,1-1,-1 0,0 1,1-1,-1 0,1 0,-1 0,0 1,1-1,5-5,2-17,-6 18,-1-1,0 0,1 1,-1-1,1 1,0-1,1 1,-1 0,1 0,0 0,0 0,0 1,0-1,1 1,-1 0,1 0,0 0,0 0,0 1,0-1,8-2,-4 2,0 0,0 0,0 1,0 1,14-2,-19 3,-1-1,1 1,0 0,-1 1,1-1,-1 0,1 1,-1 0,0-1,1 1,-1 0,0 0,1 0,-1 1,0-1,0 0,0 1,0 0,0-1,0 1,-1 0,4 3,-4-2,1-1,-1 1,1-1,0 1,0-1,1 1,-1-1,0 0,1 0,-1-1,1 1,-1 0,1-1,0 1,0-1,0 0,0 0,0 0,0 0,0-1,0 1,0-1,0 0,0 0,1 0,-1 0,0 0,0-1,0 0,0 1,0-1,0 0,3-2,11-5,30-8,-39 14,1 0,0 1,-1 0,1 0,0 1,9 1,177 33,-78-11,15-2,1-5,218-4,-346-12,19-1,-23 1,0 0,-1 0,1 0,0 0,0 0,0 0,-1 1,1-1,0 0,0 0,-1 1,1-1,0 0,-1 1,1-1,0 1,-1-1,1 1,0-1,-1 1,1 0,-1 0,0-1,0 0,0 0,0 1,0-1,0 0,0 0,0 0,0 1,0-1,0 0,-1 0,1 1,0-1,0 0,0 0,0 0,-1 0,1 1,0-1,0 0,0 0,-1 0,1 0,0 0,0 0,-1 1,1-1,0 0,0 0,-1 0,1 0,0 0,0 0,-1 0,-9 1,7-1,1-1,-1 1,1-1,-1 1,1-1,-1 0,1 0,0 0,0-1,-1 1,1 0,0-1,0 1,0-1,0 0,1 0,-1 0,0 0,1 0,-1 0,1 0,0 0,0-1,0 1,0 0,-1-5,-1-2,0-1,1 0,0-1,1 1,0-15,2-41,0 141,0-16,-1 10,0-250,1 240,-3 71,2-127,-1 1,1-1,-1 0,0 1,0-1,0 0,-1 0,1 0,-1 0,0 0,0 0,0 0,0-1,0 1,0-1,-1 1,1-1,-4 2,-4 3,-1 0,0-1,-19 7,-8 5,23-10,1-2,-1 0,0 0,0-2,0 0,-1 0,0-2,0 0,1 0,-17-2,1 0,-223-3,221-1,-53-13,58 10,0 1,-56-3,10 10,-37-1,107 0,1-1,-1 1,1-1,0 0,-1 0,1 0,0-1,-1 1,1-1,-5-3,0-1,1 0,-10-12,10 11,0 0,-12-10,1 1,15 13,1 0,-1 0,0 1,0-1,0 1,0 0,-7-3,1 2,0 0,0 1,0 0,-1 0,-15 0,-50 3,37 0,-58 0,95 0,0-1,0 0,0 0,0 0,0 0,0 0,1 0,-1 0,0 0,0-1,0 1,0 0,0 0,0-1,0 1,0-1,1 1,-1-1,0 1,0-1,1 1,-1-1,0 0,1 1,-1-1,0 0,1 0,-1 1,1-1,-1 0,1 0,0 0,-1 0,1 1,0-1,0 0,-1 0,1 0,0 0,0 0,0 0,0 0,0 0,0 0,1-1,0-5,1 1,0-1,1 1,0-1,3-6,-2 4,-1 4,-1-1,1 1,0 0,1 0,-1 0,1 0,5-5,-6 7,1 1,-1-1,0 1,1 0,0 0,-1 0,1 1,0-1,0 1,0 0,7-1,7 0,0 1,31 3,-27-1,28-2,-43 0,0 0,0 0,-1-1,1 1,-1-2,1 1,-1-1,9-4,-4 0,1 1,-1 1,1 0,0 1,1 0,-1 0,1 2,-1-1,1 2,0 0,15 0,-16 1,119 3,-122-2,0 1,0 0,0 0,-1 1,15 7,13 3,-23-9,-1-1,2-1,-1 0,14 0,57-3,-37-1,-38 2,73 2,-70-1,0 1,0 0,0 1,19 7,-17-5,-9-4,-1 0,0 1,1 0,-1 0,0 0,0 0,-1 0,1 1,0 0,4 4,0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8T07:09:31.59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77,'0'26,"-1"-11,1 0,1 0,3 20,-4-34,1 0,-1 1,0-1,1 0,-1 0,0 0,1 1,0-1,-1 0,1 0,0 0,-1 0,1 0,0 0,0 0,0 0,1 0,-1 0,0-1,0 0,0 1,0-1,0 0,0 0,-1 0,1 1,0-1,0 0,0 0,0 0,0-1,0 1,0 0,0 0,0 0,1-1,1-1,0 1,0-1,-1 0,1 1,0-1,-1-1,1 1,-1 0,0-1,1 1,2-5,12-24,-1-1,18-53,-24 60,-10 25,0 0,0 0,0 0,0 0,0 0,0 0,0 0,0 1,0-1,0 0,1 0,-1 0,0 0,0 0,0 0,0 0,0 0,0 0,0 0,0 0,0 0,0 0,0 0,1 0,-1 0,0 0,0 0,0 0,0 0,0 0,0 0,0 0,0-1,0 1,0 0,0 0,0 0,1 0,-1 0,0 0,0 0,0 0,0 0,0 0,0 0,0 0,0 0,0 0,0-1,0 1,0 0,0 0,0 0,0 0,0 0,0 0,0 0,0 0,0 0,0 0,2 11,-2 17,-2 135,1-186,1-25,0 45,0 0,1 0,-1 0,1 0,0-1,0 1,0 1,0-1,0 0,1 0,3-5,-4 7,1-1,0 1,0 0,0-1,0 1,0 0,0 0,0 0,0 1,0-1,0 0,1 1,-1-1,0 1,0 0,1 0,-1 0,0 0,0 0,1 0,-1 1,0-1,0 1,0 0,3 0,-2 0,1 1,-1-1,1 1,-1-1,0 1,1 0,-1 0,0 1,0-1,-1 1,1-1,0 1,-1 0,4 5,-2 1,0 1,-1-1,3 15,-4-14,1 0,6 15,-9-25,1 1,-1-1,0 0,0 1,0-1,1 1,-1-1,0 0,0 1,1-1,-1 0,0 1,1-1,-1 0,0 1,1-1,-1 0,1 0,-1 0,0 1,1-1,5-5,2-17,-6 18,-1-1,0 0,1 1,-1-1,1 1,0-1,1 1,-1 0,1 0,0 0,0 0,0 1,0-1,1 1,-1 0,1 0,0 0,0 0,0 1,0-1,8-2,-4 2,0 0,0 0,0 1,0 1,14-2,-19 3,-1-1,1 1,0 0,-1 1,1-1,-1 0,1 1,-1 0,0-1,1 1,-1 0,0 0,1 0,-1 1,0-1,0 0,0 1,0 0,0-1,0 1,-1 0,4 3,-4-2,1-1,-1 1,1-1,0 1,0-1,1 1,-1-1,0 0,1 0,-1-1,1 1,-1 0,1-1,0 1,0-1,0 0,0 0,0 0,0 0,0-1,0 1,0-1,0 0,0 0,1 0,-1 0,0 0,0-1,0 0,0 1,0-1,0 0,3-2,11-5,30-8,-39 14,1 0,0 1,-1 0,1 0,0 1,9 1,177 33,-78-11,15-2,1-5,218-4,-346-12,19-1,-23 1,0 0,-1 0,1 0,0 0,0 0,0 0,-1 1,1-1,0 0,0 0,-1 1,1-1,0 0,-1 1,1-1,0 1,-1-1,1 1,0-1,-1 1,1 0,-1 0,0-1,0 0,0 0,0 1,0-1,0 0,0 0,0 0,0 1,0-1,0 0,-1 0,1 1,0-1,0 0,0 0,0 0,-1 0,1 1,0-1,0 0,0 0,-1 0,1 0,0 0,0 0,-1 1,1-1,0 0,0 0,-1 0,1 0,0 0,0 0,-1 0,-9 1,7-1,1-1,-1 1,1-1,-1 1,1-1,-1 0,1 0,0 0,0-1,-1 1,1 0,0-1,0 1,0-1,0 0,1 0,-1 0,0 0,1 0,-1 0,1 0,0 0,0-1,0 1,0 0,-1-5,-1-2,0-1,1 0,0-1,1 1,0-15,2-41,0 141,0-16,-1 10,0-250,1 240,-3 71,2-127,-1 1,1-1,-1 0,0 1,0-1,0 0,-1 0,1 0,-1 0,0 0,0 0,0 0,0-1,0 1,0-1,-1 1,1-1,-4 2,-4 3,-1 0,0-1,-19 7,-8 5,23-10,1-2,-1 0,0 0,0-2,0 0,-1 0,0-2,0 0,1 0,-17-2,1 0,-223-3,221-1,-53-13,58 10,0 1,-56-3,10 10,-37-1,107 0,1-1,-1 1,1-1,0 0,-1 0,1 0,0-1,-1 1,1-1,-5-3,0-1,1 0,-10-12,10 11,0 0,-12-10,1 1,15 13,1 0,-1 0,0 1,0-1,0 1,0 0,-7-3,1 2,0 0,0 1,0 0,-1 0,-15 0,-50 3,37 0,-58 0,95 0,0-1,0 0,0 0,0 0,0 0,0 0,1 0,-1 0,0 0,0-1,0 1,0 0,0 0,0-1,0 1,0-1,1 1,-1-1,0 1,0-1,1 1,-1-1,0 0,1 1,-1-1,0 0,1 0,-1 1,1-1,-1 0,1 0,0 0,-1 0,1 1,0-1,0 0,-1 0,1 0,0 0,0 0,0 0,0 0,0 0,0 0,1-1,0-5,1 1,0-1,1 1,0-1,3-6,-2 4,-1 4,-1-1,1 1,0 0,1 0,-1 0,1 0,5-5,-6 7,1 1,-1-1,0 1,1 0,0 0,-1 0,1 1,0-1,0 1,0 0,7-1,7 0,0 1,31 3,-27-1,28-2,-43 0,0 0,0 0,-1-1,1 1,-1-2,1 1,-1-1,9-4,-4 0,1 1,-1 1,1 0,0 1,1 0,-1 0,1 2,-1-1,1 2,0 0,15 0,-16 1,119 3,-122-2,0 1,0 0,0 0,-1 1,15 7,13 3,-23-9,-1-1,2-1,-1 0,14 0,57-3,-37-1,-38 2,73 2,-70-1,0 1,0 0,0 1,19 7,-17-5,-9-4,-1 0,0 1,1 0,-1 0,0 0,0 0,-1 0,1 1,0 0,4 4,0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18/4/2024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9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913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059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78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1546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947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452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3631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672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76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68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4922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4470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875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115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832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7462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6965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812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12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86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960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423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8824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6131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875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510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5428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7661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111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08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69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51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72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97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706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195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3" Type="http://schemas.openxmlformats.org/officeDocument/2006/relationships/tags" Target="../tags/tag23.xml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tags" Target="../tags/tag22.xml"/><Relationship Id="rId16" Type="http://schemas.openxmlformats.org/officeDocument/2006/relationships/image" Target="../media/image119.png"/><Relationship Id="rId1" Type="http://schemas.openxmlformats.org/officeDocument/2006/relationships/tags" Target="../tags/tag21.xml"/><Relationship Id="rId6" Type="http://schemas.openxmlformats.org/officeDocument/2006/relationships/notesSlide" Target="../notesSlides/notesSlide9.xml"/><Relationship Id="rId11" Type="http://schemas.openxmlformats.org/officeDocument/2006/relationships/image" Target="../media/image116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12.png"/><Relationship Id="rId10" Type="http://schemas.openxmlformats.org/officeDocument/2006/relationships/image" Target="../media/image115.png"/><Relationship Id="rId4" Type="http://schemas.openxmlformats.org/officeDocument/2006/relationships/tags" Target="../tags/tag24.xml"/><Relationship Id="rId9" Type="http://schemas.openxmlformats.org/officeDocument/2006/relationships/image" Target="../media/image6.png"/><Relationship Id="rId14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3" Type="http://schemas.openxmlformats.org/officeDocument/2006/relationships/tags" Target="../tags/tag27.xml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tags" Target="../tags/tag26.xml"/><Relationship Id="rId16" Type="http://schemas.openxmlformats.org/officeDocument/2006/relationships/image" Target="../media/image121.png"/><Relationship Id="rId1" Type="http://schemas.openxmlformats.org/officeDocument/2006/relationships/tags" Target="../tags/tag25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116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tags" Target="../tags/tag28.xml"/><Relationship Id="rId9" Type="http://schemas.openxmlformats.org/officeDocument/2006/relationships/image" Target="../media/image6.png"/><Relationship Id="rId1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12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0.png"/><Relationship Id="rId4" Type="http://schemas.openxmlformats.org/officeDocument/2006/relationships/tags" Target="../tags/tag32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17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6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15.png"/><Relationship Id="rId5" Type="http://schemas.openxmlformats.org/officeDocument/2006/relationships/tags" Target="../tags/tag37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36.xml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13" Type="http://schemas.openxmlformats.org/officeDocument/2006/relationships/image" Target="../media/image17.png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6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15.png"/><Relationship Id="rId5" Type="http://schemas.openxmlformats.org/officeDocument/2006/relationships/tags" Target="../tags/tag43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42.xml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17.png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6.png"/><Relationship Id="rId2" Type="http://schemas.openxmlformats.org/officeDocument/2006/relationships/tags" Target="../tags/tag46.xml"/><Relationship Id="rId16" Type="http://schemas.openxmlformats.org/officeDocument/2006/relationships/image" Target="../media/image20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15.png"/><Relationship Id="rId5" Type="http://schemas.openxmlformats.org/officeDocument/2006/relationships/tags" Target="../tags/tag49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48.xml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17.png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6.png"/><Relationship Id="rId2" Type="http://schemas.openxmlformats.org/officeDocument/2006/relationships/tags" Target="../tags/tag52.xml"/><Relationship Id="rId16" Type="http://schemas.openxmlformats.org/officeDocument/2006/relationships/image" Target="../media/image20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15.png"/><Relationship Id="rId5" Type="http://schemas.openxmlformats.org/officeDocument/2006/relationships/tags" Target="../tags/tag55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54.xml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9.png"/><Relationship Id="rId18" Type="http://schemas.openxmlformats.org/officeDocument/2006/relationships/image" Target="../media/image27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tags" Target="../tags/tag58.xml"/><Relationship Id="rId16" Type="http://schemas.openxmlformats.org/officeDocument/2006/relationships/image" Target="../media/image25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21.png"/><Relationship Id="rId5" Type="http://schemas.openxmlformats.org/officeDocument/2006/relationships/tags" Target="../tags/tag61.xml"/><Relationship Id="rId15" Type="http://schemas.openxmlformats.org/officeDocument/2006/relationships/image" Target="../media/image24.png"/><Relationship Id="rId10" Type="http://schemas.openxmlformats.org/officeDocument/2006/relationships/notesSlide" Target="../notesSlides/notesSlide19.xml"/><Relationship Id="rId19" Type="http://schemas.openxmlformats.org/officeDocument/2006/relationships/image" Target="../media/image28.png"/><Relationship Id="rId4" Type="http://schemas.openxmlformats.org/officeDocument/2006/relationships/tags" Target="../tags/tag60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9.png"/><Relationship Id="rId18" Type="http://schemas.openxmlformats.org/officeDocument/2006/relationships/image" Target="../media/image27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tags" Target="../tags/tag66.xml"/><Relationship Id="rId16" Type="http://schemas.openxmlformats.org/officeDocument/2006/relationships/image" Target="../media/image25.png"/><Relationship Id="rId20" Type="http://schemas.openxmlformats.org/officeDocument/2006/relationships/image" Target="../media/image12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21.png"/><Relationship Id="rId5" Type="http://schemas.openxmlformats.org/officeDocument/2006/relationships/tags" Target="../tags/tag69.xml"/><Relationship Id="rId15" Type="http://schemas.openxmlformats.org/officeDocument/2006/relationships/image" Target="../media/image24.png"/><Relationship Id="rId10" Type="http://schemas.openxmlformats.org/officeDocument/2006/relationships/notesSlide" Target="../notesSlides/notesSlide20.xml"/><Relationship Id="rId19" Type="http://schemas.openxmlformats.org/officeDocument/2006/relationships/image" Target="../media/image28.png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3.xml"/><Relationship Id="rId3" Type="http://schemas.openxmlformats.org/officeDocument/2006/relationships/image" Target="../media/image31.png"/><Relationship Id="rId7" Type="http://schemas.openxmlformats.org/officeDocument/2006/relationships/customXml" Target="../ink/ink1.xm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customXml" Target="../ink/ink2.xml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40.png"/><Relationship Id="rId1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tags" Target="../tags/tag75.xml"/><Relationship Id="rId7" Type="http://schemas.openxmlformats.org/officeDocument/2006/relationships/notesSlide" Target="../notesSlides/notesSlide27.xml"/><Relationship Id="rId12" Type="http://schemas.openxmlformats.org/officeDocument/2006/relationships/image" Target="../media/image50.png"/><Relationship Id="rId2" Type="http://schemas.openxmlformats.org/officeDocument/2006/relationships/tags" Target="../tags/tag74.xml"/><Relationship Id="rId16" Type="http://schemas.openxmlformats.org/officeDocument/2006/relationships/image" Target="../media/image53.png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9.png"/><Relationship Id="rId5" Type="http://schemas.openxmlformats.org/officeDocument/2006/relationships/tags" Target="../tags/tag77.xml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tags" Target="../tags/tag76.xml"/><Relationship Id="rId9" Type="http://schemas.openxmlformats.org/officeDocument/2006/relationships/image" Target="../media/image47.png"/><Relationship Id="rId14" Type="http://schemas.openxmlformats.org/officeDocument/2006/relationships/customXml" Target="../ink/ink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1.png"/><Relationship Id="rId3" Type="http://schemas.openxmlformats.org/officeDocument/2006/relationships/tags" Target="../tags/tag80.xml"/><Relationship Id="rId7" Type="http://schemas.openxmlformats.org/officeDocument/2006/relationships/notesSlide" Target="../notesSlides/notesSlide28.xml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tags" Target="../tags/tag79.xml"/><Relationship Id="rId16" Type="http://schemas.openxmlformats.org/officeDocument/2006/relationships/image" Target="../media/image55.png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9.png"/><Relationship Id="rId5" Type="http://schemas.openxmlformats.org/officeDocument/2006/relationships/tags" Target="../tags/tag82.xml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tags" Target="../tags/tag81.xml"/><Relationship Id="rId9" Type="http://schemas.openxmlformats.org/officeDocument/2006/relationships/image" Target="../media/image46.png"/><Relationship Id="rId1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1.png"/><Relationship Id="rId3" Type="http://schemas.openxmlformats.org/officeDocument/2006/relationships/tags" Target="../tags/tag85.xml"/><Relationship Id="rId7" Type="http://schemas.openxmlformats.org/officeDocument/2006/relationships/notesSlide" Target="../notesSlides/notesSlide33.xml"/><Relationship Id="rId12" Type="http://schemas.openxmlformats.org/officeDocument/2006/relationships/image" Target="../media/image51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0.png"/><Relationship Id="rId5" Type="http://schemas.openxmlformats.org/officeDocument/2006/relationships/tags" Target="../tags/tag87.xml"/><Relationship Id="rId10" Type="http://schemas.openxmlformats.org/officeDocument/2006/relationships/image" Target="../media/image49.png"/><Relationship Id="rId4" Type="http://schemas.openxmlformats.org/officeDocument/2006/relationships/tags" Target="../tags/tag86.xml"/><Relationship Id="rId9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2.png"/><Relationship Id="rId3" Type="http://schemas.openxmlformats.org/officeDocument/2006/relationships/tags" Target="../tags/tag90.xml"/><Relationship Id="rId7" Type="http://schemas.openxmlformats.org/officeDocument/2006/relationships/notesSlide" Target="../notesSlides/notesSlide34.xml"/><Relationship Id="rId12" Type="http://schemas.openxmlformats.org/officeDocument/2006/relationships/image" Target="../media/image51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0.png"/><Relationship Id="rId5" Type="http://schemas.openxmlformats.org/officeDocument/2006/relationships/tags" Target="../tags/tag92.xml"/><Relationship Id="rId10" Type="http://schemas.openxmlformats.org/officeDocument/2006/relationships/image" Target="../media/image49.png"/><Relationship Id="rId4" Type="http://schemas.openxmlformats.org/officeDocument/2006/relationships/tags" Target="../tags/tag91.xml"/><Relationship Id="rId9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2.png"/><Relationship Id="rId3" Type="http://schemas.openxmlformats.org/officeDocument/2006/relationships/tags" Target="../tags/tag95.xml"/><Relationship Id="rId7" Type="http://schemas.openxmlformats.org/officeDocument/2006/relationships/notesSlide" Target="../notesSlides/notesSlide35.xml"/><Relationship Id="rId12" Type="http://schemas.openxmlformats.org/officeDocument/2006/relationships/image" Target="../media/image51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0.png"/><Relationship Id="rId5" Type="http://schemas.openxmlformats.org/officeDocument/2006/relationships/tags" Target="../tags/tag97.xml"/><Relationship Id="rId10" Type="http://schemas.openxmlformats.org/officeDocument/2006/relationships/image" Target="../media/image49.png"/><Relationship Id="rId4" Type="http://schemas.openxmlformats.org/officeDocument/2006/relationships/tags" Target="../tags/tag96.xml"/><Relationship Id="rId9" Type="http://schemas.openxmlformats.org/officeDocument/2006/relationships/image" Target="../media/image48.png"/><Relationship Id="rId1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tags" Target="../tags/tag100.xml"/><Relationship Id="rId21" Type="http://schemas.openxmlformats.org/officeDocument/2006/relationships/image" Target="../media/image70.png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tags" Target="../tags/tag99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image" Target="../media/image73.png"/><Relationship Id="rId5" Type="http://schemas.openxmlformats.org/officeDocument/2006/relationships/tags" Target="../tags/tag102.xml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tags" Target="../tags/tag107.xml"/><Relationship Id="rId19" Type="http://schemas.openxmlformats.org/officeDocument/2006/relationships/image" Target="../media/image68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notesSlide" Target="../notesSlides/notesSlide36.xml"/><Relationship Id="rId22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tags" Target="../tags/tag112.xml"/><Relationship Id="rId21" Type="http://schemas.openxmlformats.org/officeDocument/2006/relationships/image" Target="../media/image70.png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tags" Target="../tags/tag111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image" Target="../media/image73.png"/><Relationship Id="rId5" Type="http://schemas.openxmlformats.org/officeDocument/2006/relationships/tags" Target="../tags/tag114.xml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tags" Target="../tags/tag119.xml"/><Relationship Id="rId19" Type="http://schemas.openxmlformats.org/officeDocument/2006/relationships/image" Target="../media/image68.png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notesSlide" Target="../notesSlides/notesSlide37.xml"/><Relationship Id="rId22" Type="http://schemas.openxmlformats.org/officeDocument/2006/relationships/image" Target="../media/image71.png"/><Relationship Id="rId27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tags" Target="../tags/tag124.xml"/><Relationship Id="rId21" Type="http://schemas.openxmlformats.org/officeDocument/2006/relationships/image" Target="../media/image70.png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tags" Target="../tags/tag123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image" Target="../media/image73.png"/><Relationship Id="rId5" Type="http://schemas.openxmlformats.org/officeDocument/2006/relationships/tags" Target="../tags/tag126.xml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9.png"/><Relationship Id="rId10" Type="http://schemas.openxmlformats.org/officeDocument/2006/relationships/tags" Target="../tags/tag131.xml"/><Relationship Id="rId19" Type="http://schemas.openxmlformats.org/officeDocument/2006/relationships/image" Target="../media/image68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notesSlide" Target="../notesSlides/notesSlide38.xml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9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9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tags" Target="../tags/tag7.xml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06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05.png"/><Relationship Id="rId4" Type="http://schemas.openxmlformats.org/officeDocument/2006/relationships/tags" Target="../tags/tag8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tags" Target="../tags/tag11.xml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106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05.png"/><Relationship Id="rId4" Type="http://schemas.openxmlformats.org/officeDocument/2006/relationships/tags" Target="../tags/tag12.xml"/><Relationship Id="rId9" Type="http://schemas.openxmlformats.org/officeDocument/2006/relationships/image" Target="../media/image6.png"/><Relationship Id="rId14" Type="http://schemas.openxmlformats.org/officeDocument/2006/relationships/image" Target="../media/image10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tags" Target="../tags/tag15.xml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106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tags" Target="../tags/tag16.xml"/><Relationship Id="rId9" Type="http://schemas.openxmlformats.org/officeDocument/2006/relationships/image" Target="../media/image6.png"/><Relationship Id="rId14" Type="http://schemas.openxmlformats.org/officeDocument/2006/relationships/image" Target="../media/image10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tags" Target="../tags/tag19.xml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106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12.png"/><Relationship Id="rId10" Type="http://schemas.openxmlformats.org/officeDocument/2006/relationships/image" Target="../media/image105.png"/><Relationship Id="rId4" Type="http://schemas.openxmlformats.org/officeDocument/2006/relationships/tags" Target="../tags/tag20.xml"/><Relationship Id="rId9" Type="http://schemas.openxmlformats.org/officeDocument/2006/relationships/image" Target="../media/image6.png"/><Relationship Id="rId14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47373" y="2168935"/>
            <a:ext cx="7941922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</a:t>
            </a:r>
            <a:r>
              <a:rPr lang="en-US">
                <a:solidFill>
                  <a:srgbClr val="000090"/>
                </a:solidFill>
              </a:rPr>
              <a:t>L</a:t>
            </a:r>
            <a:r>
              <a:rPr lang="en-US">
                <a:solidFill>
                  <a:srgbClr val="3A3A82"/>
                </a:solidFill>
              </a:rPr>
              <a:t>ecture 6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Divide and Conquer IV: integer multiplication, further examples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 (modified)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811668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8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84944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2209802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4121547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2094225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5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811668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8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84944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2209802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4121547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2094225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5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/>
              <p:nvPr/>
            </p:nvSpPr>
            <p:spPr>
              <a:xfrm>
                <a:off x="-364732" y="4928770"/>
                <a:ext cx="8481317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4732" y="4928770"/>
                <a:ext cx="8481317" cy="6821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15EF6-5FE4-422D-4759-B84F7F8B3F19}"/>
                  </a:ext>
                </a:extLst>
              </p:cNvPr>
              <p:cNvSpPr txBox="1"/>
              <p:nvPr/>
            </p:nvSpPr>
            <p:spPr>
              <a:xfrm>
                <a:off x="1131731" y="5651571"/>
                <a:ext cx="7053695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15EF6-5FE4-422D-4759-B84F7F8B3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31" y="5651571"/>
                <a:ext cx="7053695" cy="6821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98F895-A6E1-8C13-975C-38C799A2CC24}"/>
              </a:ext>
            </a:extLst>
          </p:cNvPr>
          <p:cNvSpPr txBox="1"/>
          <p:nvPr/>
        </p:nvSpPr>
        <p:spPr>
          <a:xfrm>
            <a:off x="5734270" y="1965254"/>
            <a:ext cx="3107447" cy="17373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2864B8-E9A6-F046-2B20-70D6751CAE10}"/>
                  </a:ext>
                </a:extLst>
              </p:cNvPr>
              <p:cNvSpPr txBox="1"/>
              <p:nvPr/>
            </p:nvSpPr>
            <p:spPr>
              <a:xfrm>
                <a:off x="5838805" y="2091821"/>
                <a:ext cx="3182831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Recursively compute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endParaRPr lang="en-US" sz="2200" b="1" dirty="0">
                  <a:solidFill>
                    <a:schemeClr val="bg1"/>
                  </a:solidFill>
                </a:endParaRPr>
              </a:p>
              <a:p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2864B8-E9A6-F046-2B20-70D6751CA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05" y="2091821"/>
                <a:ext cx="3182831" cy="2123658"/>
              </a:xfrm>
              <a:prstGeom prst="rect">
                <a:avLst/>
              </a:prstGeom>
              <a:blipFill>
                <a:blip r:embed="rId16"/>
                <a:stretch>
                  <a:fillRect l="-2490" t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54;p13">
            <a:extLst>
              <a:ext uri="{FF2B5EF4-FFF2-40B4-BE49-F238E27FC236}">
                <a16:creationId xmlns:a16="http://schemas.microsoft.com/office/drawing/2014/main" id="{7ABAEDC0-CFE0-16DC-1683-2D38458FE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1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C63FA5-45BA-85AA-38F9-DC2B51B57454}"/>
              </a:ext>
            </a:extLst>
          </p:cNvPr>
          <p:cNvSpPr txBox="1"/>
          <p:nvPr/>
        </p:nvSpPr>
        <p:spPr>
          <a:xfrm>
            <a:off x="6209706" y="4231462"/>
            <a:ext cx="1643176" cy="4074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 (modified)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811668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8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84944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2209802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4121547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2094225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5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811668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8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84944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2209802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4121547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2094225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25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98F895-A6E1-8C13-975C-38C799A2CC24}"/>
              </a:ext>
            </a:extLst>
          </p:cNvPr>
          <p:cNvSpPr txBox="1"/>
          <p:nvPr/>
        </p:nvSpPr>
        <p:spPr>
          <a:xfrm>
            <a:off x="5734270" y="1965254"/>
            <a:ext cx="3107447" cy="17373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2864B8-E9A6-F046-2B20-70D6751CAE10}"/>
                  </a:ext>
                </a:extLst>
              </p:cNvPr>
              <p:cNvSpPr txBox="1"/>
              <p:nvPr/>
            </p:nvSpPr>
            <p:spPr>
              <a:xfrm>
                <a:off x="5838805" y="2091821"/>
                <a:ext cx="3182831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Recursively compute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200" b="1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bg1"/>
                  </a:solidFill>
                </a:endParaRPr>
              </a:p>
              <a:p>
                <a:endParaRPr lang="en-US" sz="2200" b="1" dirty="0">
                  <a:solidFill>
                    <a:schemeClr val="bg1"/>
                  </a:solidFill>
                </a:endParaRPr>
              </a:p>
              <a:p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2864B8-E9A6-F046-2B20-70D6751CA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05" y="2091821"/>
                <a:ext cx="3182831" cy="2123658"/>
              </a:xfrm>
              <a:prstGeom prst="rect">
                <a:avLst/>
              </a:prstGeom>
              <a:blipFill>
                <a:blip r:embed="rId14"/>
                <a:stretch>
                  <a:fillRect l="-2490" t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F9B668-425D-1D90-CDF1-13F987AADE96}"/>
                  </a:ext>
                </a:extLst>
              </p:cNvPr>
              <p:cNvSpPr txBox="1"/>
              <p:nvPr/>
            </p:nvSpPr>
            <p:spPr>
              <a:xfrm>
                <a:off x="451578" y="5678711"/>
                <a:ext cx="8818066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FF0000"/>
                    </a:solidFill>
                  </a:rPr>
                  <a:t>Running time:</a:t>
                </a:r>
                <a:r>
                  <a:rPr lang="en-US" sz="2400" b="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rgbClr val="3A3A8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solidFill>
                                          <a:srgbClr val="3A3A8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rgbClr val="3A3A8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3A3A8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by Master 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thm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F9B668-425D-1D90-CDF1-13F987AAD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8" y="5678711"/>
                <a:ext cx="8818066" cy="645048"/>
              </a:xfrm>
              <a:prstGeom prst="rect">
                <a:avLst/>
              </a:prstGeom>
              <a:blipFill>
                <a:blip r:embed="rId15"/>
                <a:stretch>
                  <a:fillRect l="-103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D9AB5-37A8-F1F2-AC07-4C3326020CFC}"/>
                  </a:ext>
                </a:extLst>
              </p:cNvPr>
              <p:cNvSpPr txBox="1"/>
              <p:nvPr/>
            </p:nvSpPr>
            <p:spPr>
              <a:xfrm>
                <a:off x="4711878" y="4159766"/>
                <a:ext cx="463364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1.585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D9AB5-37A8-F1F2-AC07-4C332602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78" y="4159766"/>
                <a:ext cx="4633644" cy="5091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6991FD-87FB-33DD-A91D-83B6787D10F0}"/>
              </a:ext>
            </a:extLst>
          </p:cNvPr>
          <p:cNvCxnSpPr>
            <a:cxnSpLocks/>
          </p:cNvCxnSpPr>
          <p:nvPr/>
        </p:nvCxnSpPr>
        <p:spPr>
          <a:xfrm flipV="1">
            <a:off x="6570324" y="4608550"/>
            <a:ext cx="457200" cy="1168364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Google Shape;54;p13">
            <a:extLst>
              <a:ext uri="{FF2B5EF4-FFF2-40B4-BE49-F238E27FC236}">
                <a16:creationId xmlns:a16="http://schemas.microsoft.com/office/drawing/2014/main" id="{60436A2E-99B0-93EB-18E2-0693918EF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7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VII: Computing powers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positive integers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81.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30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VII: Computing powers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positive integers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81.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7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163F9CBC-8725-E336-3786-E96A8CFA8642}"/>
              </a:ext>
            </a:extLst>
          </p:cNvPr>
          <p:cNvSpPr txBox="1">
            <a:spLocks/>
          </p:cNvSpPr>
          <p:nvPr/>
        </p:nvSpPr>
        <p:spPr>
          <a:xfrm>
            <a:off x="310563" y="297341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Obvious approach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0F1EE96-2268-2F21-F54A-4C890CAADA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10247" y="4000381"/>
            <a:ext cx="2431454" cy="219168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$\textbf{return } \textrm{ans}$&#10;&#10;&#10;\end{document}" title="IguanaTex Bitmap Display">
            <a:extLst>
              <a:ext uri="{FF2B5EF4-FFF2-40B4-BE49-F238E27FC236}">
                <a16:creationId xmlns:a16="http://schemas.microsoft.com/office/drawing/2014/main" id="{5F4A8900-BF65-7C92-1825-AB2E68B2F2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10247" y="4669982"/>
            <a:ext cx="1543543" cy="202309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\textrm{ans} \leftarrow 1$&#10;&#10;&#10;\end{document}" title="IguanaTex Bitmap Display">
            <a:extLst>
              <a:ext uri="{FF2B5EF4-FFF2-40B4-BE49-F238E27FC236}">
                <a16:creationId xmlns:a16="http://schemas.microsoft.com/office/drawing/2014/main" id="{4852B467-283E-EBC0-5682-CD35C72DB3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10247" y="3633966"/>
            <a:ext cx="1054630" cy="209802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 ans } \leftarrow a \cdot \textrm{ ans }$&#10;&#10;&#10;\end{document}" title="IguanaTex Bitmap Display">
            <a:extLst>
              <a:ext uri="{FF2B5EF4-FFF2-40B4-BE49-F238E27FC236}">
                <a16:creationId xmlns:a16="http://schemas.microsoft.com/office/drawing/2014/main" id="{3D932F65-D33D-A946-F6A7-B34629E1548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46274" y="4363280"/>
            <a:ext cx="1959400" cy="1629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9691C6-8172-5345-F862-8FA0F26A3647}"/>
              </a:ext>
            </a:extLst>
          </p:cNvPr>
          <p:cNvSpPr txBox="1"/>
          <p:nvPr/>
        </p:nvSpPr>
        <p:spPr>
          <a:xfrm>
            <a:off x="5950831" y="3429000"/>
            <a:ext cx="2309592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5474D2-2DA1-F560-CD3B-7F2D32273C7E}"/>
                  </a:ext>
                </a:extLst>
              </p:cNvPr>
              <p:cNvSpPr txBox="1"/>
              <p:nvPr/>
            </p:nvSpPr>
            <p:spPr>
              <a:xfrm>
                <a:off x="6019800" y="3381047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operations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5474D2-2DA1-F560-CD3B-7F2D3227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381047"/>
                <a:ext cx="4633644" cy="461665"/>
              </a:xfrm>
              <a:prstGeom prst="rect">
                <a:avLst/>
              </a:prstGeom>
              <a:blipFill>
                <a:blip r:embed="rId12"/>
                <a:stretch>
                  <a:fillRect l="-39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2BAF1FB-DAC0-EDBF-FD6A-1DF1D61D0D31}"/>
              </a:ext>
            </a:extLst>
          </p:cNvPr>
          <p:cNvSpPr txBox="1"/>
          <p:nvPr/>
        </p:nvSpPr>
        <p:spPr>
          <a:xfrm>
            <a:off x="5950830" y="4180400"/>
            <a:ext cx="2309591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54B8C-C92E-BFB2-38C5-5E242A1202A1}"/>
              </a:ext>
            </a:extLst>
          </p:cNvPr>
          <p:cNvSpPr txBox="1"/>
          <p:nvPr/>
        </p:nvSpPr>
        <p:spPr>
          <a:xfrm>
            <a:off x="5894043" y="4132447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50887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VII: Computing powers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positive integers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81.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 2">
                <a:extLst>
                  <a:ext uri="{FF2B5EF4-FFF2-40B4-BE49-F238E27FC236}">
                    <a16:creationId xmlns:a16="http://schemas.microsoft.com/office/drawing/2014/main" id="{163F9CBC-8725-E336-3786-E96A8CFA86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2973413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Divide and Conquer.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Divide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Compute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</a:t>
                </a:r>
                <a:r>
                  <a:rPr lang="en-US" sz="2400" dirty="0">
                    <a:solidFill>
                      <a:srgbClr val="3A3A82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u="sng" dirty="0">
                    <a:solidFill>
                      <a:srgbClr val="FF0000"/>
                    </a:solidFill>
                  </a:rPr>
                  <a:t>recursively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Be careful on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parity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 2">
                <a:extLst>
                  <a:ext uri="{FF2B5EF4-FFF2-40B4-BE49-F238E27FC236}">
                    <a16:creationId xmlns:a16="http://schemas.microsoft.com/office/drawing/2014/main" id="{163F9CBC-8725-E336-3786-E96A8CFA8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2973413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32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VII: Computing powers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positive integers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81.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9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163F9CBC-8725-E336-3786-E96A8CFA8642}"/>
              </a:ext>
            </a:extLst>
          </p:cNvPr>
          <p:cNvSpPr txBox="1">
            <a:spLocks/>
          </p:cNvSpPr>
          <p:nvPr/>
        </p:nvSpPr>
        <p:spPr>
          <a:xfrm>
            <a:off x="310563" y="297341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 descr="\documentclass{article}&#10;\usepackage{amsmath}&#10;\pagestyle{empty}&#10;\begin{document}&#10;&#10;\textbf{If} $n == 1$ \textbf{then return }a &#10;&#10;&#10;\end{document}" title="IguanaTex Bitmap Display">
            <a:extLst>
              <a:ext uri="{FF2B5EF4-FFF2-40B4-BE49-F238E27FC236}">
                <a16:creationId xmlns:a16="http://schemas.microsoft.com/office/drawing/2014/main" id="{3AE6C6E4-90F2-CF0B-4583-C1197DD25F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10247" y="4000383"/>
            <a:ext cx="3562884" cy="221041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\textbf{return } x\cdot x$&#10;&#10;&#10;\end{document}" title="IguanaTex Bitmap Display">
            <a:extLst>
              <a:ext uri="{FF2B5EF4-FFF2-40B4-BE49-F238E27FC236}">
                <a16:creationId xmlns:a16="http://schemas.microsoft.com/office/drawing/2014/main" id="{A9834DF5-A247-7604-5A35-DA5BA25768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117935" y="5136022"/>
            <a:ext cx="1670923" cy="20230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extrm{Power} (a,n)$&#10;&#10;&#10;\end{document}" title="IguanaTex Bitmap Display">
            <a:extLst>
              <a:ext uri="{FF2B5EF4-FFF2-40B4-BE49-F238E27FC236}">
                <a16:creationId xmlns:a16="http://schemas.microsoft.com/office/drawing/2014/main" id="{E5893742-C6F3-113C-F4C9-AD4F4AA736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810248" y="3633966"/>
            <a:ext cx="1517319" cy="31283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\textbf{If} $n \textrm{ mod } 2==0$ \textbf{then } &#10;&#10;&#10;\end{document}" title="IguanaTex Bitmap Display">
            <a:extLst>
              <a:ext uri="{FF2B5EF4-FFF2-40B4-BE49-F238E27FC236}">
                <a16:creationId xmlns:a16="http://schemas.microsoft.com/office/drawing/2014/main" id="{E4821DDA-B927-CABF-98CA-53AA8B4693E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63420" y="4782014"/>
            <a:ext cx="3128294" cy="22478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 $x \leftarrow $Pow$(a, \lfloor n/2\rfloor)$ &#10;&#10;&#10;\end{document}" title="IguanaTex Bitmap Display">
            <a:extLst>
              <a:ext uri="{FF2B5EF4-FFF2-40B4-BE49-F238E27FC236}">
                <a16:creationId xmlns:a16="http://schemas.microsoft.com/office/drawing/2014/main" id="{D15162CC-9B51-E3D4-F67B-F1C512BA969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10248" y="4345885"/>
            <a:ext cx="2431451" cy="312829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textbf{else return } $a\cdot x\cdot x$ &#10;&#10;&#10;\end{document}" title="IguanaTex Bitmap Display">
            <a:extLst>
              <a:ext uri="{FF2B5EF4-FFF2-40B4-BE49-F238E27FC236}">
                <a16:creationId xmlns:a16="http://schemas.microsoft.com/office/drawing/2014/main" id="{E2EBE2FB-1CDC-E157-94FF-458A7BFC2D5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763420" y="5474314"/>
            <a:ext cx="2852928" cy="2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5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VII: Computing powers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positive integers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81.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9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163F9CBC-8725-E336-3786-E96A8CFA8642}"/>
              </a:ext>
            </a:extLst>
          </p:cNvPr>
          <p:cNvSpPr txBox="1">
            <a:spLocks/>
          </p:cNvSpPr>
          <p:nvPr/>
        </p:nvSpPr>
        <p:spPr>
          <a:xfrm>
            <a:off x="310563" y="297341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 descr="\documentclass{article}&#10;\usepackage{amsmath}&#10;\pagestyle{empty}&#10;\begin{document}&#10;&#10;\textbf{If} $n == 1$ \textbf{then return }a &#10;&#10;&#10;\end{document}" title="IguanaTex Bitmap Display">
            <a:extLst>
              <a:ext uri="{FF2B5EF4-FFF2-40B4-BE49-F238E27FC236}">
                <a16:creationId xmlns:a16="http://schemas.microsoft.com/office/drawing/2014/main" id="{3AE6C6E4-90F2-CF0B-4583-C1197DD25F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10247" y="4000383"/>
            <a:ext cx="3562884" cy="221041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\textbf{return } x\cdot x$&#10;&#10;&#10;\end{document}" title="IguanaTex Bitmap Display">
            <a:extLst>
              <a:ext uri="{FF2B5EF4-FFF2-40B4-BE49-F238E27FC236}">
                <a16:creationId xmlns:a16="http://schemas.microsoft.com/office/drawing/2014/main" id="{A9834DF5-A247-7604-5A35-DA5BA25768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117935" y="5136022"/>
            <a:ext cx="1670923" cy="20230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extrm{Power} (a,n)$&#10;&#10;&#10;\end{document}" title="IguanaTex Bitmap Display">
            <a:extLst>
              <a:ext uri="{FF2B5EF4-FFF2-40B4-BE49-F238E27FC236}">
                <a16:creationId xmlns:a16="http://schemas.microsoft.com/office/drawing/2014/main" id="{E5893742-C6F3-113C-F4C9-AD4F4AA736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810248" y="3633966"/>
            <a:ext cx="1517319" cy="31283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\textbf{If} $n \textrm{ mod } 2==0$ \textbf{then } &#10;&#10;&#10;\end{document}" title="IguanaTex Bitmap Display">
            <a:extLst>
              <a:ext uri="{FF2B5EF4-FFF2-40B4-BE49-F238E27FC236}">
                <a16:creationId xmlns:a16="http://schemas.microsoft.com/office/drawing/2014/main" id="{E4821DDA-B927-CABF-98CA-53AA8B4693E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63420" y="4782014"/>
            <a:ext cx="3128294" cy="22478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 $x \leftarrow $Pow$(a, \lfloor n/2\rfloor)$ &#10;&#10;&#10;\end{document}" title="IguanaTex Bitmap Display">
            <a:extLst>
              <a:ext uri="{FF2B5EF4-FFF2-40B4-BE49-F238E27FC236}">
                <a16:creationId xmlns:a16="http://schemas.microsoft.com/office/drawing/2014/main" id="{D15162CC-9B51-E3D4-F67B-F1C512BA969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10248" y="4345885"/>
            <a:ext cx="2431451" cy="312829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textbf{else return } $a\cdot x\cdot x$ &#10;&#10;&#10;\end{document}" title="IguanaTex Bitmap Display">
            <a:extLst>
              <a:ext uri="{FF2B5EF4-FFF2-40B4-BE49-F238E27FC236}">
                <a16:creationId xmlns:a16="http://schemas.microsoft.com/office/drawing/2014/main" id="{E2EBE2FB-1CDC-E157-94FF-458A7BFC2D5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763420" y="5474314"/>
            <a:ext cx="2852928" cy="219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A98F1F-84AD-FF62-1D3F-F43669C559A9}"/>
              </a:ext>
            </a:extLst>
          </p:cNvPr>
          <p:cNvSpPr txBox="1"/>
          <p:nvPr/>
        </p:nvSpPr>
        <p:spPr>
          <a:xfrm>
            <a:off x="5950831" y="3891333"/>
            <a:ext cx="2309592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A454B-4EAC-96A2-01C6-A15994684917}"/>
              </a:ext>
            </a:extLst>
          </p:cNvPr>
          <p:cNvSpPr txBox="1"/>
          <p:nvPr/>
        </p:nvSpPr>
        <p:spPr>
          <a:xfrm>
            <a:off x="6379755" y="3843380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Base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2DD83-1BE6-1676-DCED-C57A82C3292F}"/>
              </a:ext>
            </a:extLst>
          </p:cNvPr>
          <p:cNvSpPr txBox="1"/>
          <p:nvPr/>
        </p:nvSpPr>
        <p:spPr>
          <a:xfrm>
            <a:off x="5950831" y="4345885"/>
            <a:ext cx="2309592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EA3F0-6DBC-D1FE-0618-C1B4790FE350}"/>
              </a:ext>
            </a:extLst>
          </p:cNvPr>
          <p:cNvSpPr txBox="1"/>
          <p:nvPr/>
        </p:nvSpPr>
        <p:spPr>
          <a:xfrm>
            <a:off x="5968790" y="4305045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Divide + Conquer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59B2E-29DA-17EF-DA59-24C46391EA01}"/>
              </a:ext>
            </a:extLst>
          </p:cNvPr>
          <p:cNvSpPr txBox="1"/>
          <p:nvPr/>
        </p:nvSpPr>
        <p:spPr>
          <a:xfrm>
            <a:off x="5950831" y="4766710"/>
            <a:ext cx="2309592" cy="10058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5EFFC-AC8D-51E6-B7B4-26EA0EC7F3F9}"/>
              </a:ext>
            </a:extLst>
          </p:cNvPr>
          <p:cNvSpPr txBox="1"/>
          <p:nvPr/>
        </p:nvSpPr>
        <p:spPr>
          <a:xfrm>
            <a:off x="6467086" y="5018203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422629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VII: Computing powers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positive integers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81.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9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163F9CBC-8725-E336-3786-E96A8CFA8642}"/>
              </a:ext>
            </a:extLst>
          </p:cNvPr>
          <p:cNvSpPr txBox="1">
            <a:spLocks/>
          </p:cNvSpPr>
          <p:nvPr/>
        </p:nvSpPr>
        <p:spPr>
          <a:xfrm>
            <a:off x="310563" y="297341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 descr="\documentclass{article}&#10;\usepackage{amsmath}&#10;\pagestyle{empty}&#10;\begin{document}&#10;&#10;\textbf{If} $n == 1$ \textbf{then return }a &#10;&#10;&#10;\end{document}" title="IguanaTex Bitmap Display">
            <a:extLst>
              <a:ext uri="{FF2B5EF4-FFF2-40B4-BE49-F238E27FC236}">
                <a16:creationId xmlns:a16="http://schemas.microsoft.com/office/drawing/2014/main" id="{3AE6C6E4-90F2-CF0B-4583-C1197DD25F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10247" y="4000383"/>
            <a:ext cx="3562884" cy="221041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\textbf{return } x\cdot x$&#10;&#10;&#10;\end{document}" title="IguanaTex Bitmap Display">
            <a:extLst>
              <a:ext uri="{FF2B5EF4-FFF2-40B4-BE49-F238E27FC236}">
                <a16:creationId xmlns:a16="http://schemas.microsoft.com/office/drawing/2014/main" id="{A9834DF5-A247-7604-5A35-DA5BA25768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117935" y="5136022"/>
            <a:ext cx="1670923" cy="20230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extrm{Power} (a,n)$&#10;&#10;&#10;\end{document}" title="IguanaTex Bitmap Display">
            <a:extLst>
              <a:ext uri="{FF2B5EF4-FFF2-40B4-BE49-F238E27FC236}">
                <a16:creationId xmlns:a16="http://schemas.microsoft.com/office/drawing/2014/main" id="{E5893742-C6F3-113C-F4C9-AD4F4AA736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810248" y="3633966"/>
            <a:ext cx="1517319" cy="31283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\textbf{If} $n \textrm{ mod } 2==0$ \textbf{then } &#10;&#10;&#10;\end{document}" title="IguanaTex Bitmap Display">
            <a:extLst>
              <a:ext uri="{FF2B5EF4-FFF2-40B4-BE49-F238E27FC236}">
                <a16:creationId xmlns:a16="http://schemas.microsoft.com/office/drawing/2014/main" id="{E4821DDA-B927-CABF-98CA-53AA8B4693E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63420" y="4782014"/>
            <a:ext cx="3128294" cy="22478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 $x \leftarrow $Pow$(a, \lfloor n/2\rfloor)$ &#10;&#10;&#10;\end{document}" title="IguanaTex Bitmap Display">
            <a:extLst>
              <a:ext uri="{FF2B5EF4-FFF2-40B4-BE49-F238E27FC236}">
                <a16:creationId xmlns:a16="http://schemas.microsoft.com/office/drawing/2014/main" id="{D15162CC-9B51-E3D4-F67B-F1C512BA969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10248" y="4345885"/>
            <a:ext cx="2431451" cy="312829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textbf{else return } $a\cdot x\cdot x$ &#10;&#10;&#10;\end{document}" title="IguanaTex Bitmap Display">
            <a:extLst>
              <a:ext uri="{FF2B5EF4-FFF2-40B4-BE49-F238E27FC236}">
                <a16:creationId xmlns:a16="http://schemas.microsoft.com/office/drawing/2014/main" id="{E2EBE2FB-1CDC-E157-94FF-458A7BFC2D5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763420" y="5474314"/>
            <a:ext cx="2852928" cy="219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A98F1F-84AD-FF62-1D3F-F43669C559A9}"/>
              </a:ext>
            </a:extLst>
          </p:cNvPr>
          <p:cNvSpPr txBox="1"/>
          <p:nvPr/>
        </p:nvSpPr>
        <p:spPr>
          <a:xfrm>
            <a:off x="5950831" y="3891333"/>
            <a:ext cx="2309592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A454B-4EAC-96A2-01C6-A15994684917}"/>
              </a:ext>
            </a:extLst>
          </p:cNvPr>
          <p:cNvSpPr txBox="1"/>
          <p:nvPr/>
        </p:nvSpPr>
        <p:spPr>
          <a:xfrm>
            <a:off x="6379755" y="3843380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Base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2DD83-1BE6-1676-DCED-C57A82C3292F}"/>
              </a:ext>
            </a:extLst>
          </p:cNvPr>
          <p:cNvSpPr txBox="1"/>
          <p:nvPr/>
        </p:nvSpPr>
        <p:spPr>
          <a:xfrm>
            <a:off x="5950831" y="4345885"/>
            <a:ext cx="2309592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EA3F0-6DBC-D1FE-0618-C1B4790FE350}"/>
              </a:ext>
            </a:extLst>
          </p:cNvPr>
          <p:cNvSpPr txBox="1"/>
          <p:nvPr/>
        </p:nvSpPr>
        <p:spPr>
          <a:xfrm>
            <a:off x="5968790" y="4305045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Divide + Conquer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59B2E-29DA-17EF-DA59-24C46391EA01}"/>
              </a:ext>
            </a:extLst>
          </p:cNvPr>
          <p:cNvSpPr txBox="1"/>
          <p:nvPr/>
        </p:nvSpPr>
        <p:spPr>
          <a:xfrm>
            <a:off x="5950831" y="4766710"/>
            <a:ext cx="2309592" cy="10058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5EFFC-AC8D-51E6-B7B4-26EA0EC7F3F9}"/>
              </a:ext>
            </a:extLst>
          </p:cNvPr>
          <p:cNvSpPr txBox="1"/>
          <p:nvPr/>
        </p:nvSpPr>
        <p:spPr>
          <a:xfrm>
            <a:off x="6467086" y="5018203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Combine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DD512C-560F-4ED2-5567-9719E821C639}"/>
                  </a:ext>
                </a:extLst>
              </p:cNvPr>
              <p:cNvSpPr txBox="1"/>
              <p:nvPr/>
            </p:nvSpPr>
            <p:spPr>
              <a:xfrm>
                <a:off x="207315" y="5804056"/>
                <a:ext cx="8818066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FF0000"/>
                    </a:solidFill>
                  </a:rPr>
                  <a:t>Running time:</a:t>
                </a:r>
                <a:r>
                  <a:rPr lang="en-US" sz="2400" b="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by Master 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thm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DD512C-560F-4ED2-5567-9719E821C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15" y="5804056"/>
                <a:ext cx="8818066" cy="645048"/>
              </a:xfrm>
              <a:prstGeom prst="rect">
                <a:avLst/>
              </a:prstGeom>
              <a:blipFill>
                <a:blip r:embed="rId16"/>
                <a:stretch>
                  <a:fillRect l="-103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72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5DC2E1-6740-A314-615C-0B0DD3BE4CE1}"/>
              </a:ext>
            </a:extLst>
          </p:cNvPr>
          <p:cNvSpPr/>
          <p:nvPr/>
        </p:nvSpPr>
        <p:spPr>
          <a:xfrm>
            <a:off x="4125193" y="2745394"/>
            <a:ext cx="4500647" cy="793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VII: Computing powers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positive integers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81.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9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163F9CBC-8725-E336-3786-E96A8CFA8642}"/>
              </a:ext>
            </a:extLst>
          </p:cNvPr>
          <p:cNvSpPr txBox="1">
            <a:spLocks/>
          </p:cNvSpPr>
          <p:nvPr/>
        </p:nvSpPr>
        <p:spPr>
          <a:xfrm>
            <a:off x="310563" y="297341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 descr="\documentclass{article}&#10;\usepackage{amsmath}&#10;\pagestyle{empty}&#10;\begin{document}&#10;&#10;\textbf{If} $n == 1$ \textbf{then return }a &#10;&#10;&#10;\end{document}" title="IguanaTex Bitmap Display">
            <a:extLst>
              <a:ext uri="{FF2B5EF4-FFF2-40B4-BE49-F238E27FC236}">
                <a16:creationId xmlns:a16="http://schemas.microsoft.com/office/drawing/2014/main" id="{3AE6C6E4-90F2-CF0B-4583-C1197DD25F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10247" y="4000383"/>
            <a:ext cx="3562884" cy="221041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\textbf{return } x\cdot x$&#10;&#10;&#10;\end{document}" title="IguanaTex Bitmap Display">
            <a:extLst>
              <a:ext uri="{FF2B5EF4-FFF2-40B4-BE49-F238E27FC236}">
                <a16:creationId xmlns:a16="http://schemas.microsoft.com/office/drawing/2014/main" id="{A9834DF5-A247-7604-5A35-DA5BA25768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117935" y="5136022"/>
            <a:ext cx="1670923" cy="20230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extrm{Power} (a,n)$&#10;&#10;&#10;\end{document}" title="IguanaTex Bitmap Display">
            <a:extLst>
              <a:ext uri="{FF2B5EF4-FFF2-40B4-BE49-F238E27FC236}">
                <a16:creationId xmlns:a16="http://schemas.microsoft.com/office/drawing/2014/main" id="{E5893742-C6F3-113C-F4C9-AD4F4AA736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810248" y="3633966"/>
            <a:ext cx="1517319" cy="31283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\textbf{If} $n \textrm{ mod } 2==0$ \textbf{then } &#10;&#10;&#10;\end{document}" title="IguanaTex Bitmap Display">
            <a:extLst>
              <a:ext uri="{FF2B5EF4-FFF2-40B4-BE49-F238E27FC236}">
                <a16:creationId xmlns:a16="http://schemas.microsoft.com/office/drawing/2014/main" id="{E4821DDA-B927-CABF-98CA-53AA8B4693E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63420" y="4782014"/>
            <a:ext cx="3128294" cy="22478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 $x \leftarrow $Pow$(a, \lfloor n/2\rfloor)$ &#10;&#10;&#10;\end{document}" title="IguanaTex Bitmap Display">
            <a:extLst>
              <a:ext uri="{FF2B5EF4-FFF2-40B4-BE49-F238E27FC236}">
                <a16:creationId xmlns:a16="http://schemas.microsoft.com/office/drawing/2014/main" id="{D15162CC-9B51-E3D4-F67B-F1C512BA969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10248" y="4345885"/>
            <a:ext cx="2431451" cy="312829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textbf{else return } $a\cdot x\cdot x$ &#10;&#10;&#10;\end{document}" title="IguanaTex Bitmap Display">
            <a:extLst>
              <a:ext uri="{FF2B5EF4-FFF2-40B4-BE49-F238E27FC236}">
                <a16:creationId xmlns:a16="http://schemas.microsoft.com/office/drawing/2014/main" id="{E2EBE2FB-1CDC-E157-94FF-458A7BFC2D5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763420" y="5474314"/>
            <a:ext cx="2852928" cy="219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A98F1F-84AD-FF62-1D3F-F43669C559A9}"/>
              </a:ext>
            </a:extLst>
          </p:cNvPr>
          <p:cNvSpPr txBox="1"/>
          <p:nvPr/>
        </p:nvSpPr>
        <p:spPr>
          <a:xfrm>
            <a:off x="5950831" y="3891333"/>
            <a:ext cx="2309592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A454B-4EAC-96A2-01C6-A15994684917}"/>
              </a:ext>
            </a:extLst>
          </p:cNvPr>
          <p:cNvSpPr txBox="1"/>
          <p:nvPr/>
        </p:nvSpPr>
        <p:spPr>
          <a:xfrm>
            <a:off x="6379755" y="3843380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Base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2DD83-1BE6-1676-DCED-C57A82C3292F}"/>
              </a:ext>
            </a:extLst>
          </p:cNvPr>
          <p:cNvSpPr txBox="1"/>
          <p:nvPr/>
        </p:nvSpPr>
        <p:spPr>
          <a:xfrm>
            <a:off x="5950831" y="4345885"/>
            <a:ext cx="2309592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EA3F0-6DBC-D1FE-0618-C1B4790FE350}"/>
              </a:ext>
            </a:extLst>
          </p:cNvPr>
          <p:cNvSpPr txBox="1"/>
          <p:nvPr/>
        </p:nvSpPr>
        <p:spPr>
          <a:xfrm>
            <a:off x="5968790" y="4305045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Divide + Conquer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59B2E-29DA-17EF-DA59-24C46391EA01}"/>
              </a:ext>
            </a:extLst>
          </p:cNvPr>
          <p:cNvSpPr txBox="1"/>
          <p:nvPr/>
        </p:nvSpPr>
        <p:spPr>
          <a:xfrm>
            <a:off x="5950831" y="4766710"/>
            <a:ext cx="2309592" cy="10058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5EFFC-AC8D-51E6-B7B4-26EA0EC7F3F9}"/>
              </a:ext>
            </a:extLst>
          </p:cNvPr>
          <p:cNvSpPr txBox="1"/>
          <p:nvPr/>
        </p:nvSpPr>
        <p:spPr>
          <a:xfrm>
            <a:off x="6467086" y="5018203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Combine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DD512C-560F-4ED2-5567-9719E821C639}"/>
                  </a:ext>
                </a:extLst>
              </p:cNvPr>
              <p:cNvSpPr txBox="1"/>
              <p:nvPr/>
            </p:nvSpPr>
            <p:spPr>
              <a:xfrm>
                <a:off x="207315" y="5804056"/>
                <a:ext cx="8818066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FF0000"/>
                    </a:solidFill>
                  </a:rPr>
                  <a:t>Running time:</a:t>
                </a:r>
                <a:r>
                  <a:rPr lang="en-US" sz="2400" b="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by Master 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thm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DD512C-560F-4ED2-5567-9719E821C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15" y="5804056"/>
                <a:ext cx="8818066" cy="645048"/>
              </a:xfrm>
              <a:prstGeom prst="rect">
                <a:avLst/>
              </a:prstGeom>
              <a:blipFill>
                <a:blip r:embed="rId16"/>
                <a:stretch>
                  <a:fillRect l="-103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F1FF6B-A9CC-216A-89B1-95A72D333159}"/>
              </a:ext>
            </a:extLst>
          </p:cNvPr>
          <p:cNvSpPr txBox="1"/>
          <p:nvPr/>
        </p:nvSpPr>
        <p:spPr>
          <a:xfrm>
            <a:off x="4125193" y="2745394"/>
            <a:ext cx="88180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Remark</a:t>
            </a:r>
            <a:r>
              <a:rPr lang="en-US" sz="2400" b="0" dirty="0">
                <a:solidFill>
                  <a:srgbClr val="FF0000"/>
                </a:solidFill>
              </a:rPr>
              <a:t>: </a:t>
            </a:r>
            <a:r>
              <a:rPr lang="en-US" sz="2400" b="0" dirty="0">
                <a:solidFill>
                  <a:srgbClr val="3A3A82"/>
                </a:solidFill>
              </a:rPr>
              <a:t>Same works</a:t>
            </a:r>
            <a:r>
              <a:rPr lang="en-US" sz="2400" b="0" dirty="0">
                <a:solidFill>
                  <a:srgbClr val="FF0000"/>
                </a:solidFill>
              </a:rPr>
              <a:t> </a:t>
            </a:r>
            <a:r>
              <a:rPr lang="en-US" sz="2400" b="0" dirty="0">
                <a:solidFill>
                  <a:srgbClr val="3A3A82"/>
                </a:solidFill>
              </a:rPr>
              <a:t>for</a:t>
            </a:r>
            <a:r>
              <a:rPr lang="en-US" sz="2400" b="0" dirty="0">
                <a:solidFill>
                  <a:srgbClr val="FF0000"/>
                </a:solidFill>
              </a:rPr>
              <a:t> powers of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Matrices.</a:t>
            </a:r>
            <a:endParaRPr lang="en-US" sz="2400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466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VIII: Fibonacci sequence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900" y="1433049"/>
                <a:ext cx="8710147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positive integer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First 10 numbers of sequence: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8,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13,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21,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34,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55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" y="1433049"/>
                <a:ext cx="8710147" cy="1982912"/>
              </a:xfrm>
              <a:prstGeom prst="rect">
                <a:avLst/>
              </a:prstGeom>
              <a:blipFill>
                <a:blip r:embed="rId3"/>
                <a:stretch>
                  <a:fillRect l="-1050" t="-1846" r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2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Divide and Conquer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92" y="1468346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</a:rPr>
              <a:t>    Steps of method: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dirty="0"/>
              <a:t> input into parts (</a:t>
            </a:r>
            <a:r>
              <a:rPr lang="en-US" dirty="0">
                <a:solidFill>
                  <a:srgbClr val="FF0000"/>
                </a:solidFill>
              </a:rPr>
              <a:t>smaller problems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Conquer</a:t>
            </a:r>
            <a:r>
              <a:rPr lang="en-US" dirty="0"/>
              <a:t> (solve) each part </a:t>
            </a:r>
            <a:r>
              <a:rPr lang="en-US" u="sng" dirty="0">
                <a:solidFill>
                  <a:srgbClr val="FF0000"/>
                </a:solidFill>
              </a:rPr>
              <a:t>recursively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Combine</a:t>
            </a:r>
            <a:r>
              <a:rPr lang="en-US" dirty="0"/>
              <a:t> results to obtain solution of original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2726" y="4017551"/>
          <a:ext cx="5782004" cy="170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622300" progId="Equation.DSMT4">
                  <p:embed/>
                </p:oleObj>
              </mc:Choice>
              <mc:Fallback>
                <p:oleObj name="Equation" r:id="rId3" imgW="2108200" imgH="6223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2726" y="4017551"/>
                        <a:ext cx="5782004" cy="1706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51317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VIII: Fibonacci sequence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900" y="1433049"/>
                <a:ext cx="8710147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positive integer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First 10 numbers of sequence: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8,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13,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21,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34,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55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" y="1433049"/>
                <a:ext cx="8710147" cy="1982912"/>
              </a:xfrm>
              <a:prstGeom prst="rect">
                <a:avLst/>
              </a:prstGeom>
              <a:blipFill>
                <a:blip r:embed="rId11"/>
                <a:stretch>
                  <a:fillRect l="-1050" t="-1846" r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 2">
            <a:extLst>
              <a:ext uri="{FF2B5EF4-FFF2-40B4-BE49-F238E27FC236}">
                <a16:creationId xmlns:a16="http://schemas.microsoft.com/office/drawing/2014/main" id="{14DC5676-1AD3-5211-6539-DCD21127156A}"/>
              </a:ext>
            </a:extLst>
          </p:cNvPr>
          <p:cNvSpPr txBox="1">
            <a:spLocks/>
          </p:cNvSpPr>
          <p:nvPr/>
        </p:nvSpPr>
        <p:spPr>
          <a:xfrm>
            <a:off x="310563" y="3322734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Obvious approach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 descr="\documentclass{article}&#10;\usepackage{amsmath}&#10;\pagestyle{empty}&#10;\begin{document}&#10;&#10;\textbf{For} $i = 3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A198EDC2-56D4-8612-0852-B0E630819D9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804628" y="4990477"/>
            <a:ext cx="2431454" cy="222914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$\textbf{return } \textrm{ans}$&#10;&#10;&#10;\end{document}" title="IguanaTex Bitmap Display">
            <a:extLst>
              <a:ext uri="{FF2B5EF4-FFF2-40B4-BE49-F238E27FC236}">
                <a16:creationId xmlns:a16="http://schemas.microsoft.com/office/drawing/2014/main" id="{EF52EC96-EFD5-F44A-C9F3-D136B86E46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810247" y="6163515"/>
            <a:ext cx="1543543" cy="20230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extrm{ans1} \leftarrow 1$&#10;&#10;&#10;\end{document}" title="IguanaTex Bitmap Display">
            <a:extLst>
              <a:ext uri="{FF2B5EF4-FFF2-40B4-BE49-F238E27FC236}">
                <a16:creationId xmlns:a16="http://schemas.microsoft.com/office/drawing/2014/main" id="{C54BCFE0-C024-27EE-F820-A0B8ADEC956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10247" y="3957598"/>
            <a:ext cx="1210108" cy="209802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\textrm{ ans1 } \leftarrow \textrm{ ans1 } + \textrm{ ans2 } $&#10;&#10;&#10;\end{document}" title="IguanaTex Bitmap Display">
            <a:extLst>
              <a:ext uri="{FF2B5EF4-FFF2-40B4-BE49-F238E27FC236}">
                <a16:creationId xmlns:a16="http://schemas.microsoft.com/office/drawing/2014/main" id="{63DADA69-AB69-3345-EDCE-9DFBABC0E92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040656" y="5591524"/>
            <a:ext cx="3068353" cy="23228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$\textrm{ans2} \leftarrow 1$&#10;&#10;&#10;\end{document}" title="IguanaTex Bitmap Display">
            <a:extLst>
              <a:ext uri="{FF2B5EF4-FFF2-40B4-BE49-F238E27FC236}">
                <a16:creationId xmlns:a16="http://schemas.microsoft.com/office/drawing/2014/main" id="{ACBDE2D5-F6C5-40C1-098D-DAF1CCAD30D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810247" y="4271515"/>
            <a:ext cx="1210108" cy="209802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\textbf{If} $n \leq 2$ \textbf{then return }$1$ &#10;&#10;&#10;\end{document}" title="IguanaTex Bitmap Display">
            <a:extLst>
              <a:ext uri="{FF2B5EF4-FFF2-40B4-BE49-F238E27FC236}">
                <a16:creationId xmlns:a16="http://schemas.microsoft.com/office/drawing/2014/main" id="{5D38F1EF-F0D6-B72A-61B5-B13BBC7944C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810247" y="4630447"/>
            <a:ext cx="3298758" cy="260379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textrm{ ans2 } \leftarrow \textrm{ temp } $&#10;&#10;&#10;\end{document}" title="IguanaTex Bitmap Display">
            <a:extLst>
              <a:ext uri="{FF2B5EF4-FFF2-40B4-BE49-F238E27FC236}">
                <a16:creationId xmlns:a16="http://schemas.microsoft.com/office/drawing/2014/main" id="{73FC3076-FC54-A670-E033-E4D1C6A4C65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040656" y="5876732"/>
            <a:ext cx="1966894" cy="26599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\textrm{ temp } \leftarrow \textrm{ ans1 } $&#10;&#10;&#10;\end{document}" title="IguanaTex Bitmap Display">
            <a:extLst>
              <a:ext uri="{FF2B5EF4-FFF2-40B4-BE49-F238E27FC236}">
                <a16:creationId xmlns:a16="http://schemas.microsoft.com/office/drawing/2014/main" id="{9052819B-A837-E0C9-7CD8-A0C0171393E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036908" y="5304741"/>
            <a:ext cx="1955655" cy="26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1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E484E7-16A0-C1F3-DAF8-F37FC7F3943D}"/>
              </a:ext>
            </a:extLst>
          </p:cNvPr>
          <p:cNvSpPr txBox="1"/>
          <p:nvPr/>
        </p:nvSpPr>
        <p:spPr>
          <a:xfrm>
            <a:off x="5950830" y="4180400"/>
            <a:ext cx="2309591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VIII: Fibonacci sequence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900" y="1433049"/>
                <a:ext cx="8710147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positive integer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First 10 numbers of sequence: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8,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13,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21,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34,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55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" y="1433049"/>
                <a:ext cx="8710147" cy="1982912"/>
              </a:xfrm>
              <a:prstGeom prst="rect">
                <a:avLst/>
              </a:prstGeom>
              <a:blipFill>
                <a:blip r:embed="rId11"/>
                <a:stretch>
                  <a:fillRect l="-1050" t="-1846" r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 2">
            <a:extLst>
              <a:ext uri="{FF2B5EF4-FFF2-40B4-BE49-F238E27FC236}">
                <a16:creationId xmlns:a16="http://schemas.microsoft.com/office/drawing/2014/main" id="{14DC5676-1AD3-5211-6539-DCD21127156A}"/>
              </a:ext>
            </a:extLst>
          </p:cNvPr>
          <p:cNvSpPr txBox="1">
            <a:spLocks/>
          </p:cNvSpPr>
          <p:nvPr/>
        </p:nvSpPr>
        <p:spPr>
          <a:xfrm>
            <a:off x="310563" y="3322734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Obvious approach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 descr="\documentclass{article}&#10;\usepackage{amsmath}&#10;\pagestyle{empty}&#10;\begin{document}&#10;&#10;\textbf{For} $i = 3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A198EDC2-56D4-8612-0852-B0E630819D9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804628" y="4990477"/>
            <a:ext cx="2431454" cy="222914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$\textbf{return } \textrm{ans}$&#10;&#10;&#10;\end{document}" title="IguanaTex Bitmap Display">
            <a:extLst>
              <a:ext uri="{FF2B5EF4-FFF2-40B4-BE49-F238E27FC236}">
                <a16:creationId xmlns:a16="http://schemas.microsoft.com/office/drawing/2014/main" id="{EF52EC96-EFD5-F44A-C9F3-D136B86E46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810247" y="6163515"/>
            <a:ext cx="1543543" cy="20230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extrm{ans1} \leftarrow 1$&#10;&#10;&#10;\end{document}" title="IguanaTex Bitmap Display">
            <a:extLst>
              <a:ext uri="{FF2B5EF4-FFF2-40B4-BE49-F238E27FC236}">
                <a16:creationId xmlns:a16="http://schemas.microsoft.com/office/drawing/2014/main" id="{C54BCFE0-C024-27EE-F820-A0B8ADEC956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10247" y="3957598"/>
            <a:ext cx="1210108" cy="209802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\textrm{ ans1 } \leftarrow \textrm{ ans1 } + \textrm{ ans2 } $&#10;&#10;&#10;\end{document}" title="IguanaTex Bitmap Display">
            <a:extLst>
              <a:ext uri="{FF2B5EF4-FFF2-40B4-BE49-F238E27FC236}">
                <a16:creationId xmlns:a16="http://schemas.microsoft.com/office/drawing/2014/main" id="{63DADA69-AB69-3345-EDCE-9DFBABC0E92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040656" y="5591524"/>
            <a:ext cx="3068353" cy="23228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$\textrm{ans2} \leftarrow 1$&#10;&#10;&#10;\end{document}" title="IguanaTex Bitmap Display">
            <a:extLst>
              <a:ext uri="{FF2B5EF4-FFF2-40B4-BE49-F238E27FC236}">
                <a16:creationId xmlns:a16="http://schemas.microsoft.com/office/drawing/2014/main" id="{ACBDE2D5-F6C5-40C1-098D-DAF1CCAD30D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810247" y="4271515"/>
            <a:ext cx="1210108" cy="209802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\textbf{If} $n \leq 2$ \textbf{then return }$1$ &#10;&#10;&#10;\end{document}" title="IguanaTex Bitmap Display">
            <a:extLst>
              <a:ext uri="{FF2B5EF4-FFF2-40B4-BE49-F238E27FC236}">
                <a16:creationId xmlns:a16="http://schemas.microsoft.com/office/drawing/2014/main" id="{5D38F1EF-F0D6-B72A-61B5-B13BBC7944C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810247" y="4630447"/>
            <a:ext cx="3298758" cy="260379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textrm{ ans2 } \leftarrow \textrm{ temp } $&#10;&#10;&#10;\end{document}" title="IguanaTex Bitmap Display">
            <a:extLst>
              <a:ext uri="{FF2B5EF4-FFF2-40B4-BE49-F238E27FC236}">
                <a16:creationId xmlns:a16="http://schemas.microsoft.com/office/drawing/2014/main" id="{73FC3076-FC54-A670-E033-E4D1C6A4C65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040656" y="5876732"/>
            <a:ext cx="1966894" cy="26599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\textrm{ temp } \leftarrow \textrm{ ans1 } $&#10;&#10;&#10;\end{document}" title="IguanaTex Bitmap Display">
            <a:extLst>
              <a:ext uri="{FF2B5EF4-FFF2-40B4-BE49-F238E27FC236}">
                <a16:creationId xmlns:a16="http://schemas.microsoft.com/office/drawing/2014/main" id="{9052819B-A837-E0C9-7CD8-A0C0171393E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036908" y="5304741"/>
            <a:ext cx="1955655" cy="265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CC93C9-8164-5107-CB5F-1FFEE8D99C93}"/>
              </a:ext>
            </a:extLst>
          </p:cNvPr>
          <p:cNvSpPr txBox="1"/>
          <p:nvPr/>
        </p:nvSpPr>
        <p:spPr>
          <a:xfrm>
            <a:off x="5950831" y="3429000"/>
            <a:ext cx="2309592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7DCA4-54CD-0260-94AF-173036ECA0F9}"/>
                  </a:ext>
                </a:extLst>
              </p:cNvPr>
              <p:cNvSpPr txBox="1"/>
              <p:nvPr/>
            </p:nvSpPr>
            <p:spPr>
              <a:xfrm>
                <a:off x="6019800" y="3381047"/>
                <a:ext cx="46336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operations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7DCA4-54CD-0260-94AF-173036ECA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381047"/>
                <a:ext cx="4633644" cy="461665"/>
              </a:xfrm>
              <a:prstGeom prst="rect">
                <a:avLst/>
              </a:prstGeom>
              <a:blipFill>
                <a:blip r:embed="rId20"/>
                <a:stretch>
                  <a:fillRect l="-39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3F3C27F-870A-D137-0AFD-3F23B10F5988}"/>
              </a:ext>
            </a:extLst>
          </p:cNvPr>
          <p:cNvSpPr txBox="1"/>
          <p:nvPr/>
        </p:nvSpPr>
        <p:spPr>
          <a:xfrm>
            <a:off x="5894043" y="4132447"/>
            <a:ext cx="4633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686298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VIII: Fibonacci sequence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900" y="1433049"/>
                <a:ext cx="8710147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lnSpcReduction="10000"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positive integer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First 10 numbers of sequence: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8,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13,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21,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34,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55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" y="1433049"/>
                <a:ext cx="8710147" cy="1982912"/>
              </a:xfrm>
              <a:prstGeom prst="rect">
                <a:avLst/>
              </a:prstGeom>
              <a:blipFill>
                <a:blip r:embed="rId3"/>
                <a:stretch>
                  <a:fillRect l="-1050" t="-1846" r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14DC5676-1AD3-5211-6539-DCD2112715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284" y="3415961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as a power of a Matrix.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14DC5676-1AD3-5211-6539-DCD21127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4" y="3415961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1060" t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809DE5-532C-E465-2D4E-0257BED76631}"/>
                  </a:ext>
                </a:extLst>
              </p:cNvPr>
              <p:cNvSpPr txBox="1"/>
              <p:nvPr/>
            </p:nvSpPr>
            <p:spPr>
              <a:xfrm>
                <a:off x="1107622" y="4410096"/>
                <a:ext cx="7121978" cy="1024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809DE5-532C-E465-2D4E-0257BED76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22" y="4410096"/>
                <a:ext cx="7121978" cy="10247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95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VIII: Fibonacci sequence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900" y="1433049"/>
                <a:ext cx="8710147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positive integer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" y="1433049"/>
                <a:ext cx="8710147" cy="1982912"/>
              </a:xfrm>
              <a:prstGeom prst="rect">
                <a:avLst/>
              </a:prstGeom>
              <a:blipFill>
                <a:blip r:embed="rId3"/>
                <a:stretch>
                  <a:fillRect l="-1050" r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14DC5676-1AD3-5211-6539-DCD2112715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900" y="1905730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as a power of a Matrix.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14DC5676-1AD3-5211-6539-DCD21127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" y="1905730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1060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809DE5-532C-E465-2D4E-0257BED76631}"/>
                  </a:ext>
                </a:extLst>
              </p:cNvPr>
              <p:cNvSpPr txBox="1"/>
              <p:nvPr/>
            </p:nvSpPr>
            <p:spPr>
              <a:xfrm>
                <a:off x="879022" y="2424505"/>
                <a:ext cx="7121978" cy="1024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809DE5-532C-E465-2D4E-0257BED76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2" y="2424505"/>
                <a:ext cx="7121978" cy="10247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EDE78D-2F5B-7E1C-025C-694274E961C1}"/>
                  </a:ext>
                </a:extLst>
              </p:cNvPr>
              <p:cNvSpPr txBox="1"/>
              <p:nvPr/>
            </p:nvSpPr>
            <p:spPr>
              <a:xfrm>
                <a:off x="879022" y="3575368"/>
                <a:ext cx="7121978" cy="1024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EDE78D-2F5B-7E1C-025C-694274E96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2" y="3575368"/>
                <a:ext cx="7121978" cy="10247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526827-CD76-6D0C-C922-9795421F9D5F}"/>
                  </a:ext>
                </a:extLst>
              </p:cNvPr>
              <p:cNvSpPr txBox="1"/>
              <p:nvPr/>
            </p:nvSpPr>
            <p:spPr>
              <a:xfrm>
                <a:off x="879022" y="5121776"/>
                <a:ext cx="7121978" cy="1024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526827-CD76-6D0C-C922-9795421F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2" y="5121776"/>
                <a:ext cx="7121978" cy="10247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B11E03-6869-2A0A-4D29-C2FA8B5B18FA}"/>
                  </a:ext>
                </a:extLst>
              </p:cNvPr>
              <p:cNvSpPr txBox="1"/>
              <p:nvPr/>
            </p:nvSpPr>
            <p:spPr>
              <a:xfrm rot="5400000">
                <a:off x="-584248" y="4649417"/>
                <a:ext cx="712197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B11E03-6869-2A0A-4D29-C2FA8B5B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-584248" y="4649417"/>
                <a:ext cx="712197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87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VIII: Fibonacci sequence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0B20C1-0B2E-3CF0-2D81-8185AF36D9A7}"/>
                  </a:ext>
                </a:extLst>
              </p:cNvPr>
              <p:cNvSpPr txBox="1"/>
              <p:nvPr/>
            </p:nvSpPr>
            <p:spPr>
              <a:xfrm>
                <a:off x="1176202" y="2468562"/>
                <a:ext cx="7121978" cy="11115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0B20C1-0B2E-3CF0-2D81-8185AF36D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202" y="2468562"/>
                <a:ext cx="7121978" cy="111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6CF401-61C0-3DC5-2C31-2E508C9B32D5}"/>
                  </a:ext>
                </a:extLst>
              </p:cNvPr>
              <p:cNvSpPr txBox="1"/>
              <p:nvPr/>
            </p:nvSpPr>
            <p:spPr>
              <a:xfrm>
                <a:off x="1176202" y="3787585"/>
                <a:ext cx="7121978" cy="11115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b="0" dirty="0"/>
                  <a:t>					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6CF401-61C0-3DC5-2C31-2E508C9B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202" y="3787585"/>
                <a:ext cx="7121978" cy="11115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 1">
                <a:extLst>
                  <a:ext uri="{FF2B5EF4-FFF2-40B4-BE49-F238E27FC236}">
                    <a16:creationId xmlns:a16="http://schemas.microsoft.com/office/drawing/2014/main" id="{F40CA058-6759-1293-9FC3-18DACA1DFB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900" y="1433049"/>
                <a:ext cx="8710147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positive integer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1" name="Content Placeholder 2 1">
                <a:extLst>
                  <a:ext uri="{FF2B5EF4-FFF2-40B4-BE49-F238E27FC236}">
                    <a16:creationId xmlns:a16="http://schemas.microsoft.com/office/drawing/2014/main" id="{F40CA058-6759-1293-9FC3-18DACA1DF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" y="1433049"/>
                <a:ext cx="8710147" cy="1982912"/>
              </a:xfrm>
              <a:prstGeom prst="rect">
                <a:avLst/>
              </a:prstGeom>
              <a:blipFill>
                <a:blip r:embed="rId5"/>
                <a:stretch>
                  <a:fillRect l="-1050" r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 2">
                <a:extLst>
                  <a:ext uri="{FF2B5EF4-FFF2-40B4-BE49-F238E27FC236}">
                    <a16:creationId xmlns:a16="http://schemas.microsoft.com/office/drawing/2014/main" id="{CB00F1C7-186A-DB7D-E2CA-D212A00B98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900" y="1905730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as a power of a Matrix.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Content Placeholder 2 2">
                <a:extLst>
                  <a:ext uri="{FF2B5EF4-FFF2-40B4-BE49-F238E27FC236}">
                    <a16:creationId xmlns:a16="http://schemas.microsoft.com/office/drawing/2014/main" id="{CB00F1C7-186A-DB7D-E2CA-D212A00B9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" y="1905730"/>
                <a:ext cx="8622816" cy="1982912"/>
              </a:xfrm>
              <a:prstGeom prst="rect">
                <a:avLst/>
              </a:prstGeom>
              <a:blipFill>
                <a:blip r:embed="rId6"/>
                <a:stretch>
                  <a:fillRect l="-1060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895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VIII: Fibonacci sequence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900" y="1036809"/>
                <a:ext cx="8710147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positive integer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" y="1036809"/>
                <a:ext cx="8710147" cy="1982912"/>
              </a:xfrm>
              <a:prstGeom prst="rect">
                <a:avLst/>
              </a:prstGeom>
              <a:blipFill>
                <a:blip r:embed="rId3"/>
                <a:stretch>
                  <a:fillRect l="-1050" r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14DC5676-1AD3-5211-6539-DCD2112715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900" y="1509490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as a power of a Matrix.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14DC5676-1AD3-5211-6539-DCD211271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" y="1509490"/>
                <a:ext cx="8622816" cy="1982912"/>
              </a:xfrm>
              <a:prstGeom prst="rect">
                <a:avLst/>
              </a:prstGeom>
              <a:blipFill>
                <a:blip r:embed="rId4"/>
                <a:stretch>
                  <a:fillRect l="-1060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809DE5-532C-E465-2D4E-0257BED76631}"/>
                  </a:ext>
                </a:extLst>
              </p:cNvPr>
              <p:cNvSpPr txBox="1"/>
              <p:nvPr/>
            </p:nvSpPr>
            <p:spPr>
              <a:xfrm>
                <a:off x="1176202" y="2072322"/>
                <a:ext cx="7121978" cy="11115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809DE5-532C-E465-2D4E-0257BED76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202" y="2072322"/>
                <a:ext cx="7121978" cy="1111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269D7-43AC-3270-C31E-A4FD6AB4F909}"/>
                  </a:ext>
                </a:extLst>
              </p:cNvPr>
              <p:cNvSpPr txBox="1"/>
              <p:nvPr/>
            </p:nvSpPr>
            <p:spPr>
              <a:xfrm>
                <a:off x="1176202" y="3391345"/>
                <a:ext cx="7121978" cy="11115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b="0" dirty="0"/>
                  <a:t>					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269D7-43AC-3270-C31E-A4FD6AB4F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202" y="3391345"/>
                <a:ext cx="7121978" cy="1111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203EDC-80B7-85A6-3D23-3EE05C40F378}"/>
                  </a:ext>
                </a:extLst>
              </p14:cNvPr>
              <p14:cNvContentPartPr/>
              <p14:nvPr/>
            </p14:nvContentPartPr>
            <p14:xfrm>
              <a:off x="4084200" y="4594740"/>
              <a:ext cx="1746720" cy="16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203EDC-80B7-85A6-3D23-3EE05C40F3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78080" y="4588620"/>
                <a:ext cx="17589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47A98-2D2D-F3B9-B50B-D99C2B1CAC44}"/>
                  </a:ext>
                </a:extLst>
              </p:cNvPr>
              <p:cNvSpPr txBox="1"/>
              <p:nvPr/>
            </p:nvSpPr>
            <p:spPr>
              <a:xfrm>
                <a:off x="3705431" y="4829522"/>
                <a:ext cx="7121978" cy="979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47A98-2D2D-F3B9-B50B-D99C2B1CA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431" y="4829522"/>
                <a:ext cx="7121978" cy="9796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E3101C-4512-E5F7-D707-1ACC11504541}"/>
                  </a:ext>
                </a:extLst>
              </p:cNvPr>
              <p:cNvSpPr txBox="1"/>
              <p:nvPr/>
            </p:nvSpPr>
            <p:spPr>
              <a:xfrm>
                <a:off x="701650" y="5816094"/>
                <a:ext cx="70555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3A3A82"/>
                    </a:solidFill>
                  </a:rPr>
                  <a:t>is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3A3A82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3A3A82"/>
                    </a:solidFill>
                  </a:rPr>
                  <a:t>is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E3101C-4512-E5F7-D707-1ACC11504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50" y="5816094"/>
                <a:ext cx="7055509" cy="584775"/>
              </a:xfrm>
              <a:prstGeom prst="rect">
                <a:avLst/>
              </a:prstGeom>
              <a:blipFill>
                <a:blip r:embed="rId10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8D3925-8669-AEA6-1F05-A8DFD17CA7FB}"/>
                  </a:ext>
                </a:extLst>
              </p14:cNvPr>
              <p14:cNvContentPartPr/>
              <p14:nvPr/>
            </p14:nvContentPartPr>
            <p14:xfrm>
              <a:off x="4084200" y="3131040"/>
              <a:ext cx="2187720" cy="157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8D3925-8669-AEA6-1F05-A8DFD17CA7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8080" y="3124920"/>
                <a:ext cx="2199960" cy="15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2CDAB7-34C8-FD82-9FB9-0F720B135B08}"/>
                  </a:ext>
                </a:extLst>
              </p14:cNvPr>
              <p14:cNvContentPartPr/>
              <p14:nvPr/>
            </p14:nvContentPartPr>
            <p14:xfrm>
              <a:off x="3978000" y="4632600"/>
              <a:ext cx="183960" cy="439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2CDAB7-34C8-FD82-9FB9-0F720B135B0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71880" y="4626480"/>
                <a:ext cx="196200" cy="4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2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VIII: Fibonacci sequence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900" y="1494009"/>
                <a:ext cx="8710147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positive integer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compute Fibonacci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" y="1494009"/>
                <a:ext cx="8710147" cy="1982912"/>
              </a:xfrm>
              <a:prstGeom prst="rect">
                <a:avLst/>
              </a:prstGeom>
              <a:blipFill>
                <a:blip r:embed="rId3"/>
                <a:stretch>
                  <a:fillRect l="-1050" r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 2">
            <a:extLst>
              <a:ext uri="{FF2B5EF4-FFF2-40B4-BE49-F238E27FC236}">
                <a16:creationId xmlns:a16="http://schemas.microsoft.com/office/drawing/2014/main" id="{14DC5676-1AD3-5211-6539-DCD21127156A}"/>
              </a:ext>
            </a:extLst>
          </p:cNvPr>
          <p:cNvSpPr txBox="1">
            <a:spLocks/>
          </p:cNvSpPr>
          <p:nvPr/>
        </p:nvSpPr>
        <p:spPr>
          <a:xfrm>
            <a:off x="312900" y="1966690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Solution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53AB8-C136-3CF0-0D6F-8A278F48433B}"/>
                  </a:ext>
                </a:extLst>
              </p:cNvPr>
              <p:cNvSpPr txBox="1"/>
              <p:nvPr/>
            </p:nvSpPr>
            <p:spPr>
              <a:xfrm>
                <a:off x="696198" y="2715971"/>
                <a:ext cx="8239518" cy="156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0" dirty="0">
                    <a:solidFill>
                      <a:srgbClr val="3A3A82"/>
                    </a:solidFill>
                  </a:rPr>
                  <a:t>Compute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>
                    <a:solidFill>
                      <a:srgbClr val="3A3A82"/>
                    </a:solidFill>
                  </a:rPr>
                  <a:t>time. Return the sum of the entries of first row.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53AB8-C136-3CF0-0D6F-8A278F48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98" y="2715971"/>
                <a:ext cx="8239518" cy="1565429"/>
              </a:xfrm>
              <a:prstGeom prst="rect">
                <a:avLst/>
              </a:prstGeom>
              <a:blipFill>
                <a:blip r:embed="rId4"/>
                <a:stretch>
                  <a:fillRect l="-184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632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979" y="325362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IX: From practice problems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2" y="1433048"/>
                <a:ext cx="8726757" cy="3123711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Suppose you have an array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intervals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are positive integers such that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The interval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represents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set of integers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For example, the interval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8)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represents the set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3, 4, 5, 6,7,8</m:t>
                    </m:r>
                    <m:r>
                      <m:rPr>
                        <m:lit/>
                      </m:rP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Define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overlap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two intervals to be the number of integers that are members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both intervals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For example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8)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9)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have overlap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(numbers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4, 5, 6, 7, 8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)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4)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have overlap 0. Find the size of maximum overlap among all possible pairs of intervals.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(1, 2), (3, 4), (3, 8), (4, 9)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5.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/>
              </a:p>
              <a:p>
                <a:pPr marL="0" indent="0">
                  <a:buFont typeface="Arial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1" name="Content Placeholder 2 1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1433048"/>
                <a:ext cx="8726757" cy="3123711"/>
              </a:xfrm>
              <a:prstGeom prst="rect">
                <a:avLst/>
              </a:prstGeom>
              <a:blipFill>
                <a:blip r:embed="rId3"/>
                <a:stretch>
                  <a:fillRect l="-1118" r="-1468" b="-6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35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979" y="325362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IX: From practice problems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E63F772B-B840-1198-D9A1-02725FE217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303" y="1342733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Obvious approach</a:t>
                </a:r>
                <a:r>
                  <a:rPr lang="en-US" dirty="0">
                    <a:solidFill>
                      <a:srgbClr val="3A3A82"/>
                    </a:solidFill>
                  </a:rPr>
                  <a:t>: For every pair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of intervals, find the overlap. Keep the maximum.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E63F772B-B840-1198-D9A1-02725FE21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3" y="1342733"/>
                <a:ext cx="8622816" cy="1982912"/>
              </a:xfrm>
              <a:prstGeom prst="rect">
                <a:avLst/>
              </a:prstGeom>
              <a:blipFill>
                <a:blip r:embed="rId8"/>
                <a:stretch>
                  <a:fillRect l="-1767" t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9DE792-D02E-A535-2A70-B99D5381B33A}"/>
                  </a:ext>
                </a:extLst>
              </p:cNvPr>
              <p:cNvSpPr txBox="1"/>
              <p:nvPr/>
            </p:nvSpPr>
            <p:spPr>
              <a:xfrm>
                <a:off x="135303" y="2496166"/>
                <a:ext cx="9143999" cy="2673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3A3A82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</a:t>
                </a:r>
                <a:endParaRPr lang="en-US" sz="32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3A3A8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have overlap </a:t>
                </a:r>
                <a:endParaRPr lang="en-US" sz="3200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200" b="0" dirty="0">
                    <a:solidFill>
                      <a:srgbClr val="FF0000"/>
                    </a:solidFill>
                  </a:rPr>
                  <a:t>						</a:t>
                </a:r>
              </a:p>
              <a:p>
                <a:r>
                  <a:rPr lang="en-US" sz="3200" dirty="0">
                    <a:solidFill>
                      <a:srgbClr val="FF0000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+1, 0)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 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9DE792-D02E-A535-2A70-B99D5381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3" y="2496166"/>
                <a:ext cx="9143999" cy="2673232"/>
              </a:xfrm>
              <a:prstGeom prst="rect">
                <a:avLst/>
              </a:prstGeom>
              <a:blipFill>
                <a:blip r:embed="rId9"/>
                <a:stretch>
                  <a:fillRect l="-1667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B54CE6-9CE0-3FC6-F945-7D222A100B4F}"/>
              </a:ext>
            </a:extLst>
          </p:cNvPr>
          <p:cNvCxnSpPr/>
          <p:nvPr/>
        </p:nvCxnSpPr>
        <p:spPr>
          <a:xfrm>
            <a:off x="1836420" y="5652427"/>
            <a:ext cx="1851660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C4308B-086C-FCC3-E62C-350436DB3432}"/>
              </a:ext>
            </a:extLst>
          </p:cNvPr>
          <p:cNvCxnSpPr>
            <a:cxnSpLocks/>
          </p:cNvCxnSpPr>
          <p:nvPr/>
        </p:nvCxnSpPr>
        <p:spPr>
          <a:xfrm>
            <a:off x="2920970" y="6002947"/>
            <a:ext cx="2565430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6FE819ED-D7B8-FFC6-FC7A-34AF181A42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625874" y="5205457"/>
            <a:ext cx="421091" cy="31581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y_i$&#10;&#10;&#10;\end{document}" title="IguanaTex Bitmap Display">
            <a:extLst>
              <a:ext uri="{FF2B5EF4-FFF2-40B4-BE49-F238E27FC236}">
                <a16:creationId xmlns:a16="http://schemas.microsoft.com/office/drawing/2014/main" id="{D72B0691-EA4E-0920-E5AE-AA2CC3FAA30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485154" y="5205458"/>
            <a:ext cx="376430" cy="341339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BBC1E8D4-10DD-77F8-6502-666F4DCE34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551704" y="6021957"/>
            <a:ext cx="452992" cy="3891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y_j$&#10;&#10;&#10;\end{document}" title="IguanaTex Bitmap Display">
            <a:extLst>
              <a:ext uri="{FF2B5EF4-FFF2-40B4-BE49-F238E27FC236}">
                <a16:creationId xmlns:a16="http://schemas.microsoft.com/office/drawing/2014/main" id="{63871CD2-4BC6-9BC8-67AB-7B53C826C76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530880" y="5990425"/>
            <a:ext cx="408331" cy="389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98A5CE3-A02C-1C99-CA3C-85BE1B10355D}"/>
                  </a:ext>
                </a:extLst>
              </p14:cNvPr>
              <p14:cNvContentPartPr/>
              <p14:nvPr/>
            </p14:nvContentPartPr>
            <p14:xfrm>
              <a:off x="3001680" y="5756160"/>
              <a:ext cx="615600" cy="150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98A5CE3-A02C-1C99-CA3C-85BE1B1035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7680" y="5648520"/>
                <a:ext cx="723240" cy="36612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F000C8-C741-16D0-655E-B3A0F01718DF}"/>
              </a:ext>
            </a:extLst>
          </p:cNvPr>
          <p:cNvCxnSpPr/>
          <p:nvPr/>
        </p:nvCxnSpPr>
        <p:spPr>
          <a:xfrm flipV="1">
            <a:off x="3246120" y="4998720"/>
            <a:ext cx="63360" cy="757440"/>
          </a:xfrm>
          <a:prstGeom prst="straightConnector1">
            <a:avLst/>
          </a:prstGeom>
          <a:ln w="666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usepackage{xcolor}&#10;\begin{document}&#10;&#10;\textcolor{red}{\textbf{Overlap}}&#10;&#10;&#10;\end{document}" title="IguanaTex Bitmap Display">
            <a:extLst>
              <a:ext uri="{FF2B5EF4-FFF2-40B4-BE49-F238E27FC236}">
                <a16:creationId xmlns:a16="http://schemas.microsoft.com/office/drawing/2014/main" id="{7CC325A5-E5DC-43D0-CA0A-402A56B1369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821099" y="4700057"/>
            <a:ext cx="976762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50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55D150-0375-38CB-DE1B-37F330DA6B26}"/>
                  </a:ext>
                </a:extLst>
              </p:cNvPr>
              <p:cNvSpPr txBox="1"/>
              <p:nvPr/>
            </p:nvSpPr>
            <p:spPr>
              <a:xfrm>
                <a:off x="135303" y="2488546"/>
                <a:ext cx="9143999" cy="2673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3A3A82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</a:t>
                </a:r>
                <a:endParaRPr lang="en-US" sz="3200" i="1" dirty="0">
                  <a:solidFill>
                    <a:srgbClr val="3A3A8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3A3A8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have overlap </a:t>
                </a:r>
                <a:endParaRPr lang="en-US" sz="3200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200" b="0" dirty="0">
                    <a:solidFill>
                      <a:srgbClr val="FF0000"/>
                    </a:solidFill>
                  </a:rPr>
                  <a:t>						</a:t>
                </a:r>
              </a:p>
              <a:p>
                <a:r>
                  <a:rPr lang="en-US" sz="3200" dirty="0">
                    <a:solidFill>
                      <a:srgbClr val="FF0000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+1, 0)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  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55D150-0375-38CB-DE1B-37F330DA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3" y="2488546"/>
                <a:ext cx="9143999" cy="2673232"/>
              </a:xfrm>
              <a:prstGeom prst="rect">
                <a:avLst/>
              </a:prstGeom>
              <a:blipFill>
                <a:blip r:embed="rId8"/>
                <a:stretch>
                  <a:fillRect l="-1667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979" y="325362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IX: From practice problems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E63F772B-B840-1198-D9A1-02725FE217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303" y="1342733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Obvious approach</a:t>
                </a:r>
                <a:r>
                  <a:rPr lang="en-US" dirty="0">
                    <a:solidFill>
                      <a:srgbClr val="3A3A82"/>
                    </a:solidFill>
                  </a:rPr>
                  <a:t>: For every pair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of intervals, find the overlap. Keep the maximum.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E63F772B-B840-1198-D9A1-02725FE21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3" y="1342733"/>
                <a:ext cx="8622816" cy="1982912"/>
              </a:xfrm>
              <a:prstGeom prst="rect">
                <a:avLst/>
              </a:prstGeom>
              <a:blipFill>
                <a:blip r:embed="rId9"/>
                <a:stretch>
                  <a:fillRect l="-1767" t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B54CE6-9CE0-3FC6-F945-7D222A100B4F}"/>
              </a:ext>
            </a:extLst>
          </p:cNvPr>
          <p:cNvCxnSpPr/>
          <p:nvPr/>
        </p:nvCxnSpPr>
        <p:spPr>
          <a:xfrm>
            <a:off x="1836420" y="5652427"/>
            <a:ext cx="1851660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C4308B-086C-FCC3-E62C-350436DB3432}"/>
              </a:ext>
            </a:extLst>
          </p:cNvPr>
          <p:cNvCxnSpPr>
            <a:cxnSpLocks/>
          </p:cNvCxnSpPr>
          <p:nvPr/>
        </p:nvCxnSpPr>
        <p:spPr>
          <a:xfrm>
            <a:off x="2920970" y="6002947"/>
            <a:ext cx="2565430" cy="0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6FE819ED-D7B8-FFC6-FC7A-34AF181A424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625874" y="5205457"/>
            <a:ext cx="421091" cy="31581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y_i$&#10;&#10;&#10;\end{document}" title="IguanaTex Bitmap Display">
            <a:extLst>
              <a:ext uri="{FF2B5EF4-FFF2-40B4-BE49-F238E27FC236}">
                <a16:creationId xmlns:a16="http://schemas.microsoft.com/office/drawing/2014/main" id="{D72B0691-EA4E-0920-E5AE-AA2CC3FAA30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485154" y="5205458"/>
            <a:ext cx="376430" cy="341339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BBC1E8D4-10DD-77F8-6502-666F4DCE34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551704" y="6021957"/>
            <a:ext cx="452992" cy="3891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y_j$&#10;&#10;&#10;\end{document}" title="IguanaTex Bitmap Display">
            <a:extLst>
              <a:ext uri="{FF2B5EF4-FFF2-40B4-BE49-F238E27FC236}">
                <a16:creationId xmlns:a16="http://schemas.microsoft.com/office/drawing/2014/main" id="{63871CD2-4BC6-9BC8-67AB-7B53C826C76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530880" y="5990425"/>
            <a:ext cx="408331" cy="389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98A5CE3-A02C-1C99-CA3C-85BE1B10355D}"/>
                  </a:ext>
                </a:extLst>
              </p14:cNvPr>
              <p14:cNvContentPartPr/>
              <p14:nvPr/>
            </p14:nvContentPartPr>
            <p14:xfrm>
              <a:off x="3001680" y="5756160"/>
              <a:ext cx="615600" cy="150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98A5CE3-A02C-1C99-CA3C-85BE1B1035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7680" y="5648520"/>
                <a:ext cx="723240" cy="36612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F000C8-C741-16D0-655E-B3A0F01718DF}"/>
              </a:ext>
            </a:extLst>
          </p:cNvPr>
          <p:cNvCxnSpPr/>
          <p:nvPr/>
        </p:nvCxnSpPr>
        <p:spPr>
          <a:xfrm flipV="1">
            <a:off x="3246120" y="4998720"/>
            <a:ext cx="63360" cy="757440"/>
          </a:xfrm>
          <a:prstGeom prst="straightConnector1">
            <a:avLst/>
          </a:prstGeom>
          <a:ln w="666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E851FD-F4C2-9745-7C68-1853A3768E66}"/>
              </a:ext>
            </a:extLst>
          </p:cNvPr>
          <p:cNvSpPr txBox="1"/>
          <p:nvPr/>
        </p:nvSpPr>
        <p:spPr>
          <a:xfrm>
            <a:off x="6035040" y="5064320"/>
            <a:ext cx="2591141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95167-F210-BAEE-8192-D7F60C70DAAB}"/>
              </a:ext>
            </a:extLst>
          </p:cNvPr>
          <p:cNvSpPr txBox="1"/>
          <p:nvPr/>
        </p:nvSpPr>
        <p:spPr>
          <a:xfrm>
            <a:off x="6042660" y="3368040"/>
            <a:ext cx="2591143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1A9B22-20FA-0AC5-A92E-153209C84507}"/>
                  </a:ext>
                </a:extLst>
              </p:cNvPr>
              <p:cNvSpPr txBox="1"/>
              <p:nvPr/>
            </p:nvSpPr>
            <p:spPr>
              <a:xfrm>
                <a:off x="6042660" y="3289607"/>
                <a:ext cx="463364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running time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1A9B22-20FA-0AC5-A92E-153209C84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660" y="3289607"/>
                <a:ext cx="4633644" cy="509178"/>
              </a:xfrm>
              <a:prstGeom prst="rect">
                <a:avLst/>
              </a:prstGeom>
              <a:blipFill>
                <a:blip r:embed="rId16"/>
                <a:stretch>
                  <a:fillRect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F78FA4-6814-2DFC-D444-1C839CE3353C}"/>
              </a:ext>
            </a:extLst>
          </p:cNvPr>
          <p:cNvSpPr txBox="1"/>
          <p:nvPr/>
        </p:nvSpPr>
        <p:spPr>
          <a:xfrm>
            <a:off x="6126480" y="5031607"/>
            <a:ext cx="4858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Can we do better?</a:t>
            </a:r>
          </a:p>
        </p:txBody>
      </p:sp>
      <p:pic>
        <p:nvPicPr>
          <p:cNvPr id="13" name="Picture 12" descr="\documentclass{article}&#10;\usepackage{amsmath}&#10;\pagestyle{empty}&#10;\usepackage{xcolor}&#10;\begin{document}&#10;&#10;\textcolor{red}{\textbf{Overlap}}&#10;&#10;&#10;\end{document}" title="IguanaTex Bitmap Display">
            <a:extLst>
              <a:ext uri="{FF2B5EF4-FFF2-40B4-BE49-F238E27FC236}">
                <a16:creationId xmlns:a16="http://schemas.microsoft.com/office/drawing/2014/main" id="{2A6D070A-5C69-7CB2-0695-2B8A9E9E693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821099" y="4700057"/>
            <a:ext cx="976762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7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n-digit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binary, compute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=111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100011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546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979" y="325362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IX: From practice problems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E63F772B-B840-1198-D9A1-02725FE217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303" y="1342733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Idea</a:t>
                </a:r>
                <a:r>
                  <a:rPr lang="en-US" dirty="0">
                    <a:solidFill>
                      <a:srgbClr val="3A3A82"/>
                    </a:solidFill>
                  </a:rPr>
                  <a:t>: Use divide and conquer. Suppose we first sort the intervals in increasing order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-coordinate.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E63F772B-B840-1198-D9A1-02725FE21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3" y="1342733"/>
                <a:ext cx="8622816" cy="1982912"/>
              </a:xfrm>
              <a:prstGeom prst="rect">
                <a:avLst/>
              </a:prstGeom>
              <a:blipFill>
                <a:blip r:embed="rId3"/>
                <a:stretch>
                  <a:fillRect l="-1767" t="-3988" r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97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979" y="325362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IX: From practice problems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E63F772B-B840-1198-D9A1-02725FE217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303" y="1342732"/>
                <a:ext cx="8622816" cy="3277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Idea</a:t>
                </a:r>
                <a:r>
                  <a:rPr lang="en-US" dirty="0">
                    <a:solidFill>
                      <a:srgbClr val="3A3A82"/>
                    </a:solidFill>
                  </a:rPr>
                  <a:t>: Use divide and conquer. Suppose we first sort the intervals in increasing order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-coordinate.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Divide</a:t>
                </a:r>
                <a:r>
                  <a:rPr lang="en-US" dirty="0">
                    <a:solidFill>
                      <a:srgbClr val="3A3A82"/>
                    </a:solidFill>
                  </a:rPr>
                  <a:t> the intervals in two parts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Recursively</a:t>
                </a:r>
                <a:r>
                  <a:rPr lang="en-US" dirty="0">
                    <a:solidFill>
                      <a:srgbClr val="3A3A82"/>
                    </a:solidFill>
                  </a:rPr>
                  <a:t> find max overlap for each part </a:t>
                </a:r>
                <a:r>
                  <a:rPr lang="en-US" dirty="0" err="1">
                    <a:solidFill>
                      <a:srgbClr val="3A3A82"/>
                    </a:solidFill>
                  </a:rPr>
                  <a:t>maxL</a:t>
                </a:r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:r>
                  <a:rPr lang="en-US" dirty="0" err="1">
                    <a:solidFill>
                      <a:srgbClr val="3A3A82"/>
                    </a:solidFill>
                  </a:rPr>
                  <a:t>maxR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Combine step?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E63F772B-B840-1198-D9A1-02725FE21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3" y="1342732"/>
                <a:ext cx="8622816" cy="3277355"/>
              </a:xfrm>
              <a:prstGeom prst="rect">
                <a:avLst/>
              </a:prstGeom>
              <a:blipFill>
                <a:blip r:embed="rId3"/>
                <a:stretch>
                  <a:fillRect l="-1767" t="-3903" r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283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979" y="325362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IX: From practice problems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E63F772B-B840-1198-D9A1-02725FE217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303" y="1342732"/>
                <a:ext cx="8622816" cy="3277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Idea</a:t>
                </a:r>
                <a:r>
                  <a:rPr lang="en-US" dirty="0">
                    <a:solidFill>
                      <a:srgbClr val="3A3A82"/>
                    </a:solidFill>
                  </a:rPr>
                  <a:t>: Use divide and conquer. Suppose we first sort the intervals in increasing order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-coordinate.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Divide</a:t>
                </a:r>
                <a:r>
                  <a:rPr lang="en-US" dirty="0">
                    <a:solidFill>
                      <a:srgbClr val="3A3A82"/>
                    </a:solidFill>
                  </a:rPr>
                  <a:t> the intervals in two parts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Recursively</a:t>
                </a:r>
                <a:r>
                  <a:rPr lang="en-US" dirty="0">
                    <a:solidFill>
                      <a:srgbClr val="3A3A82"/>
                    </a:solidFill>
                  </a:rPr>
                  <a:t> find max overlap for each part </a:t>
                </a:r>
                <a:r>
                  <a:rPr lang="en-US" dirty="0" err="1">
                    <a:solidFill>
                      <a:srgbClr val="3A3A82"/>
                    </a:solidFill>
                  </a:rPr>
                  <a:t>maxL</a:t>
                </a:r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:r>
                  <a:rPr lang="en-US" dirty="0" err="1">
                    <a:solidFill>
                      <a:srgbClr val="3A3A82"/>
                    </a:solidFill>
                  </a:rPr>
                  <a:t>maxR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Combine step: maximum </a:t>
                </a:r>
                <a:r>
                  <a:rPr lang="en-US" dirty="0">
                    <a:solidFill>
                      <a:srgbClr val="3A3A82"/>
                    </a:solidFill>
                  </a:rPr>
                  <a:t>of </a:t>
                </a:r>
                <a:r>
                  <a:rPr lang="en-US" dirty="0" err="1">
                    <a:solidFill>
                      <a:srgbClr val="3A3A82"/>
                    </a:solidFill>
                  </a:rPr>
                  <a:t>maxL</a:t>
                </a:r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:r>
                  <a:rPr lang="en-US" dirty="0" err="1">
                    <a:solidFill>
                      <a:srgbClr val="3A3A82"/>
                    </a:solidFill>
                  </a:rPr>
                  <a:t>maxR</a:t>
                </a:r>
                <a:r>
                  <a:rPr lang="en-US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E63F772B-B840-1198-D9A1-02725FE21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3" y="1342732"/>
                <a:ext cx="8622816" cy="3277355"/>
              </a:xfrm>
              <a:prstGeom prst="rect">
                <a:avLst/>
              </a:prstGeom>
              <a:blipFill>
                <a:blip r:embed="rId3"/>
                <a:stretch>
                  <a:fillRect l="-1767" t="-3903" r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38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979" y="325362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IX: From practice problems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E63F772B-B840-1198-D9A1-02725FE217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302" y="1342732"/>
                <a:ext cx="8772477" cy="4776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Idea</a:t>
                </a:r>
                <a:r>
                  <a:rPr lang="en-US" dirty="0">
                    <a:solidFill>
                      <a:srgbClr val="3A3A82"/>
                    </a:solidFill>
                  </a:rPr>
                  <a:t>: Use divide and conquer. Suppose we first sort the intervals in increasing order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-coordinate.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Divide</a:t>
                </a:r>
                <a:r>
                  <a:rPr lang="en-US" dirty="0">
                    <a:solidFill>
                      <a:srgbClr val="3A3A82"/>
                    </a:solidFill>
                  </a:rPr>
                  <a:t> the intervals in two parts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Recursively</a:t>
                </a:r>
                <a:r>
                  <a:rPr lang="en-US" dirty="0">
                    <a:solidFill>
                      <a:srgbClr val="3A3A82"/>
                    </a:solidFill>
                  </a:rPr>
                  <a:t> find max overlap for each part </a:t>
                </a:r>
                <a:r>
                  <a:rPr lang="en-US" dirty="0" err="1">
                    <a:solidFill>
                      <a:srgbClr val="3A3A82"/>
                    </a:solidFill>
                  </a:rPr>
                  <a:t>maxL</a:t>
                </a:r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:r>
                  <a:rPr lang="en-US" dirty="0" err="1">
                    <a:solidFill>
                      <a:srgbClr val="3A3A82"/>
                    </a:solidFill>
                  </a:rPr>
                  <a:t>maxR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Combine step: </a:t>
                </a:r>
                <a:r>
                  <a:rPr lang="en-US" dirty="0">
                    <a:solidFill>
                      <a:srgbClr val="3A3A82"/>
                    </a:solidFill>
                  </a:rPr>
                  <a:t>Check overlap between </a:t>
                </a:r>
                <a:r>
                  <a:rPr lang="en-US" dirty="0">
                    <a:solidFill>
                      <a:srgbClr val="FF0000"/>
                    </a:solidFill>
                  </a:rPr>
                  <a:t>an interval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an interval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  <a:r>
                  <a:rPr lang="en-US" dirty="0">
                    <a:solidFill>
                      <a:srgbClr val="3A3A82"/>
                    </a:solidFill>
                  </a:rPr>
                  <a:t>This should be in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We will scan the intervals </a:t>
                </a:r>
                <a:r>
                  <a:rPr lang="en-US" dirty="0">
                    <a:solidFill>
                      <a:srgbClr val="FF0000"/>
                    </a:solidFill>
                  </a:rPr>
                  <a:t>once</a:t>
                </a:r>
                <a:r>
                  <a:rPr lang="en-US" dirty="0">
                    <a:solidFill>
                      <a:srgbClr val="3A3A82"/>
                    </a:solidFill>
                  </a:rPr>
                  <a:t>. One </a:t>
                </a:r>
                <a:r>
                  <a:rPr lang="en-US" dirty="0">
                    <a:solidFill>
                      <a:srgbClr val="FF0000"/>
                    </a:solidFill>
                  </a:rPr>
                  <a:t>index</a:t>
                </a:r>
                <a:r>
                  <a:rPr lang="en-US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one </a:t>
                </a:r>
                <a:r>
                  <a:rPr lang="en-US" dirty="0">
                    <a:solidFill>
                      <a:srgbClr val="FF0000"/>
                    </a:solidFill>
                  </a:rPr>
                  <a:t>index</a:t>
                </a:r>
                <a:r>
                  <a:rPr lang="en-US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 2">
                <a:extLst>
                  <a:ext uri="{FF2B5EF4-FFF2-40B4-BE49-F238E27FC236}">
                    <a16:creationId xmlns:a16="http://schemas.microsoft.com/office/drawing/2014/main" id="{E63F772B-B840-1198-D9A1-02725FE21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2" y="1342732"/>
                <a:ext cx="8772477" cy="4776128"/>
              </a:xfrm>
              <a:prstGeom prst="rect">
                <a:avLst/>
              </a:prstGeom>
              <a:blipFill>
                <a:blip r:embed="rId3"/>
                <a:stretch>
                  <a:fillRect l="-1598" t="-2551" r="-1390" b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94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979" y="325362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IX: From practice problems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2">
                <a:extLst>
                  <a:ext uri="{FF2B5EF4-FFF2-40B4-BE49-F238E27FC236}">
                    <a16:creationId xmlns:a16="http://schemas.microsoft.com/office/drawing/2014/main" id="{BF05C68B-F067-65B2-0E3E-094517DAB8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303" y="1342732"/>
                <a:ext cx="8622816" cy="3277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dirty="0">
                    <a:solidFill>
                      <a:srgbClr val="3A3A82"/>
                    </a:solidFill>
                  </a:rPr>
                  <a:t>: Black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red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 2">
                <a:extLst>
                  <a:ext uri="{FF2B5EF4-FFF2-40B4-BE49-F238E27FC236}">
                    <a16:creationId xmlns:a16="http://schemas.microsoft.com/office/drawing/2014/main" id="{BF05C68B-F067-65B2-0E3E-094517DAB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3" y="1342732"/>
                <a:ext cx="8622816" cy="3277355"/>
              </a:xfrm>
              <a:prstGeom prst="rect">
                <a:avLst/>
              </a:prstGeom>
              <a:blipFill>
                <a:blip r:embed="rId8"/>
                <a:stretch>
                  <a:fillRect l="-1767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54BB7E-14D7-3670-298E-2D804D04E410}"/>
              </a:ext>
            </a:extLst>
          </p:cNvPr>
          <p:cNvCxnSpPr>
            <a:cxnSpLocks/>
          </p:cNvCxnSpPr>
          <p:nvPr/>
        </p:nvCxnSpPr>
        <p:spPr>
          <a:xfrm>
            <a:off x="1280160" y="3046387"/>
            <a:ext cx="3985260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E85BA412-DABF-06D6-7D64-65AB23CA4A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69614" y="2601717"/>
            <a:ext cx="421091" cy="315818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y_i$&#10;&#10;&#10;\end{document}" title="IguanaTex Bitmap Display">
            <a:extLst>
              <a:ext uri="{FF2B5EF4-FFF2-40B4-BE49-F238E27FC236}">
                <a16:creationId xmlns:a16="http://schemas.microsoft.com/office/drawing/2014/main" id="{B1EAE67B-7E78-0561-1D23-208F4BFC48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31074" y="2576196"/>
            <a:ext cx="376430" cy="3413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D54427-B767-24AA-351F-7DCA611FB42D}"/>
              </a:ext>
            </a:extLst>
          </p:cNvPr>
          <p:cNvCxnSpPr>
            <a:cxnSpLocks/>
          </p:cNvCxnSpPr>
          <p:nvPr/>
        </p:nvCxnSpPr>
        <p:spPr>
          <a:xfrm>
            <a:off x="3260364" y="3627120"/>
            <a:ext cx="1427236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5EFE4966-B030-2ADD-DDA8-08733093608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715534" y="3371891"/>
            <a:ext cx="452992" cy="389190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$y_j$&#10;&#10;&#10;\end{document}" title="IguanaTex Bitmap Display">
            <a:extLst>
              <a:ext uri="{FF2B5EF4-FFF2-40B4-BE49-F238E27FC236}">
                <a16:creationId xmlns:a16="http://schemas.microsoft.com/office/drawing/2014/main" id="{DBB82E24-CE5E-CB95-79FD-29AFED9986A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875974" y="3371891"/>
            <a:ext cx="408331" cy="389190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usepackage{xcolor}&#10;\begin{document}&#10;&#10;&#10;Overlap is \textcolor{red}{$(y_j-x_j+1)$}. We can remove interval $j$ from $R.$&#10;&#10;\end{document}" title="IguanaTex Bitmap Display">
            <a:extLst>
              <a:ext uri="{FF2B5EF4-FFF2-40B4-BE49-F238E27FC236}">
                <a16:creationId xmlns:a16="http://schemas.microsoft.com/office/drawing/2014/main" id="{558A4F3D-ABC0-5EB4-6400-A64C1575447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31173" y="4335752"/>
            <a:ext cx="8412843" cy="3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42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979" y="325362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IX: From practice problems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2">
                <a:extLst>
                  <a:ext uri="{FF2B5EF4-FFF2-40B4-BE49-F238E27FC236}">
                    <a16:creationId xmlns:a16="http://schemas.microsoft.com/office/drawing/2014/main" id="{BF05C68B-F067-65B2-0E3E-094517DAB8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303" y="1342732"/>
                <a:ext cx="8622816" cy="3277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dirty="0">
                    <a:solidFill>
                      <a:srgbClr val="3A3A82"/>
                    </a:solidFill>
                  </a:rPr>
                  <a:t>: Black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red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 2">
                <a:extLst>
                  <a:ext uri="{FF2B5EF4-FFF2-40B4-BE49-F238E27FC236}">
                    <a16:creationId xmlns:a16="http://schemas.microsoft.com/office/drawing/2014/main" id="{BF05C68B-F067-65B2-0E3E-094517DAB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3" y="1342732"/>
                <a:ext cx="8622816" cy="3277355"/>
              </a:xfrm>
              <a:prstGeom prst="rect">
                <a:avLst/>
              </a:prstGeom>
              <a:blipFill>
                <a:blip r:embed="rId8"/>
                <a:stretch>
                  <a:fillRect l="-1767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54BB7E-14D7-3670-298E-2D804D04E410}"/>
              </a:ext>
            </a:extLst>
          </p:cNvPr>
          <p:cNvCxnSpPr>
            <a:cxnSpLocks/>
          </p:cNvCxnSpPr>
          <p:nvPr/>
        </p:nvCxnSpPr>
        <p:spPr>
          <a:xfrm>
            <a:off x="1280160" y="3046387"/>
            <a:ext cx="3985260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E85BA412-DABF-06D6-7D64-65AB23CA4A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69614" y="2601717"/>
            <a:ext cx="421091" cy="315818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y_i$&#10;&#10;&#10;\end{document}" title="IguanaTex Bitmap Display">
            <a:extLst>
              <a:ext uri="{FF2B5EF4-FFF2-40B4-BE49-F238E27FC236}">
                <a16:creationId xmlns:a16="http://schemas.microsoft.com/office/drawing/2014/main" id="{B1EAE67B-7E78-0561-1D23-208F4BFC48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31074" y="2576196"/>
            <a:ext cx="376430" cy="3413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D54427-B767-24AA-351F-7DCA611FB42D}"/>
              </a:ext>
            </a:extLst>
          </p:cNvPr>
          <p:cNvCxnSpPr>
            <a:cxnSpLocks/>
          </p:cNvCxnSpPr>
          <p:nvPr/>
        </p:nvCxnSpPr>
        <p:spPr>
          <a:xfrm>
            <a:off x="3260364" y="3627120"/>
            <a:ext cx="2888976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5EFE4966-B030-2ADD-DDA8-08733093608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715534" y="3371891"/>
            <a:ext cx="452992" cy="389190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$y_j$&#10;&#10;&#10;\end{document}" title="IguanaTex Bitmap Display">
            <a:extLst>
              <a:ext uri="{FF2B5EF4-FFF2-40B4-BE49-F238E27FC236}">
                <a16:creationId xmlns:a16="http://schemas.microsoft.com/office/drawing/2014/main" id="{DBB82E24-CE5E-CB95-79FD-29AFED9986A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468168" y="3371891"/>
            <a:ext cx="408331" cy="38919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&#10;Overlap is \textcolor{red}{$(y_i-x_j+1)$}. We can remove interval $i$ from $L.$&#10;&#10;\end{document}" title="IguanaTex Bitmap Display">
            <a:extLst>
              <a:ext uri="{FF2B5EF4-FFF2-40B4-BE49-F238E27FC236}">
                <a16:creationId xmlns:a16="http://schemas.microsoft.com/office/drawing/2014/main" id="{2330AB8F-8BBB-1F16-44F8-03626C9D517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31173" y="4335752"/>
            <a:ext cx="8316572" cy="3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87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979" y="325362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IX: From practice problems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2">
                <a:extLst>
                  <a:ext uri="{FF2B5EF4-FFF2-40B4-BE49-F238E27FC236}">
                    <a16:creationId xmlns:a16="http://schemas.microsoft.com/office/drawing/2014/main" id="{BF05C68B-F067-65B2-0E3E-094517DAB8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303" y="1342732"/>
                <a:ext cx="8622816" cy="3277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dirty="0">
                    <a:solidFill>
                      <a:srgbClr val="3A3A82"/>
                    </a:solidFill>
                  </a:rPr>
                  <a:t>: Black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red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 2">
                <a:extLst>
                  <a:ext uri="{FF2B5EF4-FFF2-40B4-BE49-F238E27FC236}">
                    <a16:creationId xmlns:a16="http://schemas.microsoft.com/office/drawing/2014/main" id="{BF05C68B-F067-65B2-0E3E-094517DAB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3" y="1342732"/>
                <a:ext cx="8622816" cy="3277355"/>
              </a:xfrm>
              <a:prstGeom prst="rect">
                <a:avLst/>
              </a:prstGeom>
              <a:blipFill>
                <a:blip r:embed="rId8"/>
                <a:stretch>
                  <a:fillRect l="-1767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54BB7E-14D7-3670-298E-2D804D04E410}"/>
              </a:ext>
            </a:extLst>
          </p:cNvPr>
          <p:cNvCxnSpPr>
            <a:cxnSpLocks/>
          </p:cNvCxnSpPr>
          <p:nvPr/>
        </p:nvCxnSpPr>
        <p:spPr>
          <a:xfrm>
            <a:off x="1280160" y="3046387"/>
            <a:ext cx="3985260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E85BA412-DABF-06D6-7D64-65AB23CA4A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69614" y="2601717"/>
            <a:ext cx="421091" cy="315818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y_i$&#10;&#10;&#10;\end{document}" title="IguanaTex Bitmap Display">
            <a:extLst>
              <a:ext uri="{FF2B5EF4-FFF2-40B4-BE49-F238E27FC236}">
                <a16:creationId xmlns:a16="http://schemas.microsoft.com/office/drawing/2014/main" id="{B1EAE67B-7E78-0561-1D23-208F4BFC48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31074" y="2576196"/>
            <a:ext cx="376430" cy="3413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D54427-B767-24AA-351F-7DCA611FB42D}"/>
              </a:ext>
            </a:extLst>
          </p:cNvPr>
          <p:cNvCxnSpPr>
            <a:cxnSpLocks/>
          </p:cNvCxnSpPr>
          <p:nvPr/>
        </p:nvCxnSpPr>
        <p:spPr>
          <a:xfrm>
            <a:off x="3260364" y="3627120"/>
            <a:ext cx="2888976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5EFE4966-B030-2ADD-DDA8-08733093608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715534" y="3371891"/>
            <a:ext cx="452992" cy="389190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$y_j$&#10;&#10;&#10;\end{document}" title="IguanaTex Bitmap Display">
            <a:extLst>
              <a:ext uri="{FF2B5EF4-FFF2-40B4-BE49-F238E27FC236}">
                <a16:creationId xmlns:a16="http://schemas.microsoft.com/office/drawing/2014/main" id="{DBB82E24-CE5E-CB95-79FD-29AFED9986A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468168" y="3371891"/>
            <a:ext cx="408331" cy="38919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&#10;Overlap is \textcolor{red}{$(y_i-x_j+1)$}. We can remove interval $i$ from $L.$&#10;&#10;\end{document}" title="IguanaTex Bitmap Display">
            <a:extLst>
              <a:ext uri="{FF2B5EF4-FFF2-40B4-BE49-F238E27FC236}">
                <a16:creationId xmlns:a16="http://schemas.microsoft.com/office/drawing/2014/main" id="{2330AB8F-8BBB-1F16-44F8-03626C9D517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31173" y="4335752"/>
            <a:ext cx="8316572" cy="341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B1C71-ACEF-6149-C586-C1F8838A2D80}"/>
                  </a:ext>
                </a:extLst>
              </p:cNvPr>
              <p:cNvSpPr txBox="1"/>
              <p:nvPr/>
            </p:nvSpPr>
            <p:spPr>
              <a:xfrm>
                <a:off x="231413" y="4987591"/>
                <a:ext cx="8622815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3A3A82"/>
                    </a:solidFill>
                  </a:rPr>
                  <a:t>All intervals after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will not give larger overlap </a:t>
                </a:r>
                <a:r>
                  <a:rPr lang="en-US" sz="3200" dirty="0">
                    <a:solidFill>
                      <a:srgbClr val="3A3A82"/>
                    </a:solidFill>
                  </a:rPr>
                  <a:t>with interval </a:t>
                </a:r>
                <a14:m>
                  <m:oMath xmlns:m="http://schemas.openxmlformats.org/officeDocument/2006/math">
                    <m:r>
                      <a:rPr lang="en-US" sz="3200" i="1" dirty="0" err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B1C71-ACEF-6149-C586-C1F8838A2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13" y="4987591"/>
                <a:ext cx="8622815" cy="1077218"/>
              </a:xfrm>
              <a:prstGeom prst="rect">
                <a:avLst/>
              </a:prstGeom>
              <a:blipFill>
                <a:blip r:embed="rId14"/>
                <a:stretch>
                  <a:fillRect l="-1839" t="-6780" r="-919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43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979" y="325362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IX: From practice problems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BF05C68B-F067-65B2-0E3E-094517DAB8D4}"/>
              </a:ext>
            </a:extLst>
          </p:cNvPr>
          <p:cNvSpPr txBox="1">
            <a:spLocks/>
          </p:cNvSpPr>
          <p:nvPr/>
        </p:nvSpPr>
        <p:spPr>
          <a:xfrm>
            <a:off x="135303" y="1106512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Picture 35" descr="\documentclass{article}&#10;\usepackage{amsmath}&#10;\pagestyle{empty}&#10;\begin{document}&#10;&#10;$\textbf{return } \textrm{maximum of }\textrm{maxL}, \textrm{maxR} \textrm{ and }\textrm{maxComb}$&#10;&#10;&#10;\end{document}" title="IguanaTex Bitmap Display">
            <a:extLst>
              <a:ext uri="{FF2B5EF4-FFF2-40B4-BE49-F238E27FC236}">
                <a16:creationId xmlns:a16="http://schemas.microsoft.com/office/drawing/2014/main" id="{FB2C4FCE-62FA-4BA2-3DB7-D3FE8B8A07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379875" y="6006815"/>
            <a:ext cx="6708045" cy="279112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\textrm{Maxoverlap}$(A[1:n])$&#10;&#10;&#10;\end{document}" title="IguanaTex Bitmap Display">
            <a:extLst>
              <a:ext uri="{FF2B5EF4-FFF2-40B4-BE49-F238E27FC236}">
                <a16:creationId xmlns:a16="http://schemas.microsoft.com/office/drawing/2014/main" id="{C7731CCB-0B1B-38BF-6AD7-0D05B47ADA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01376" y="1679611"/>
            <a:ext cx="2789240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\textbf{\textrm{maxL}} $ \leftarrow $\textrm{Maxoverlap}$(A[1:n/2])$&#10;&#10;&#10;\end{document}" title="IguanaTex Bitmap Display">
            <a:extLst>
              <a:ext uri="{FF2B5EF4-FFF2-40B4-BE49-F238E27FC236}">
                <a16:creationId xmlns:a16="http://schemas.microsoft.com/office/drawing/2014/main" id="{100C6CA4-3CFE-0340-C49A-5893CA36DD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4451" y="2461859"/>
            <a:ext cx="4388978" cy="31283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\textbf{\textrm{maxR}} $ \leftarrow $\textrm{Maxoverlap}$(A[n/2+1:n])$&#10;&#10;&#10;\end{document}" title="IguanaTex Bitmap Display">
            <a:extLst>
              <a:ext uri="{FF2B5EF4-FFF2-40B4-BE49-F238E27FC236}">
                <a16:creationId xmlns:a16="http://schemas.microsoft.com/office/drawing/2014/main" id="{7AE37FF1-3661-7012-F9F8-CDE58D5715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79875" y="2861616"/>
            <a:ext cx="5009018" cy="312830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\textbf{If} $n == 1$ \textbf{return }$0$&#10;&#10;&#10;\end{document}" title="IguanaTex Bitmap Display">
            <a:extLst>
              <a:ext uri="{FF2B5EF4-FFF2-40B4-BE49-F238E27FC236}">
                <a16:creationId xmlns:a16="http://schemas.microsoft.com/office/drawing/2014/main" id="{2BC89BD3-C628-D0F0-9B5A-ED0A42C1A0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404476" y="2110570"/>
            <a:ext cx="2733045" cy="224787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textbf{\textrm{maxComb}} $ \leftarrow 0$&#10;&#10;&#10;\end{document}" title="IguanaTex Bitmap Display">
            <a:extLst>
              <a:ext uri="{FF2B5EF4-FFF2-40B4-BE49-F238E27FC236}">
                <a16:creationId xmlns:a16="http://schemas.microsoft.com/office/drawing/2014/main" id="{393053AD-5A69-4C12-78B4-40276FA122A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79875" y="3244107"/>
            <a:ext cx="2216032" cy="224788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textbf{While} $i\leq n/2$ \textrm{ and } $j\leq n$ \textbf{do}&#10;&#10;&#10;\end{document}" title="IguanaTex Bitmap Display">
            <a:extLst>
              <a:ext uri="{FF2B5EF4-FFF2-40B4-BE49-F238E27FC236}">
                <a16:creationId xmlns:a16="http://schemas.microsoft.com/office/drawing/2014/main" id="{153C0027-E0C7-C287-3C89-7D3ACEEA079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379876" y="4061044"/>
            <a:ext cx="4182925" cy="31283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i \leftarrow 1$, $j \leftarrow n/2+1$&#10;&#10;&#10;\end{document}" title="IguanaTex Bitmap Display">
            <a:extLst>
              <a:ext uri="{FF2B5EF4-FFF2-40B4-BE49-F238E27FC236}">
                <a16:creationId xmlns:a16="http://schemas.microsoft.com/office/drawing/2014/main" id="{489928EA-D88D-BAD2-F112-5AB4E995C45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379875" y="3631473"/>
            <a:ext cx="2568199" cy="31283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\textbf{If} case 1 \textbf{then }$j \leftarrow j+1$&#10;&#10;&#10;\end{document}" title="IguanaTex Bitmap Display">
            <a:extLst>
              <a:ext uri="{FF2B5EF4-FFF2-40B4-BE49-F238E27FC236}">
                <a16:creationId xmlns:a16="http://schemas.microsoft.com/office/drawing/2014/main" id="{CC1980BF-720E-594C-E12E-161FC3BBFD0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831135" y="5211774"/>
            <a:ext cx="3396170" cy="280984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\textbf{else If} case 2 \textbf{then }$i \leftarrow i+1$&#10;&#10;&#10;\end{document}" title="IguanaTex Bitmap Display">
            <a:extLst>
              <a:ext uri="{FF2B5EF4-FFF2-40B4-BE49-F238E27FC236}">
                <a16:creationId xmlns:a16="http://schemas.microsoft.com/office/drawing/2014/main" id="{EB8D1696-E87B-016D-E535-5C47C15E075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766586" y="5622823"/>
            <a:ext cx="4006843" cy="243520"/>
          </a:xfrm>
          <a:prstGeom prst="rect">
            <a:avLst/>
          </a:prstGeom>
        </p:spPr>
      </p:pic>
      <p:pic>
        <p:nvPicPr>
          <p:cNvPr id="70" name="Picture 69" descr="\documentclass{article}&#10;\usepackage{amsmath}&#10;\pagestyle{empty}&#10;\begin{document}&#10;&#10;\textbf{If} \textrm{maxComb } $&lt;$ \textrm{overlap}$(i,j)$  \textbf{ then }&#10;&#10;&#10;\end{document}" title="IguanaTex Bitmap Display">
            <a:extLst>
              <a:ext uri="{FF2B5EF4-FFF2-40B4-BE49-F238E27FC236}">
                <a16:creationId xmlns:a16="http://schemas.microsoft.com/office/drawing/2014/main" id="{D525ACEE-AB19-B21C-B32A-540CB6FB731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839144" y="4465754"/>
            <a:ext cx="4834811" cy="312829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begin{document}&#10;&#10;\textrm{maxComb = overlap}$(i,j)$ &#10;&#10;&#10;\end{document}" title="IguanaTex Bitmap Display">
            <a:extLst>
              <a:ext uri="{FF2B5EF4-FFF2-40B4-BE49-F238E27FC236}">
                <a16:creationId xmlns:a16="http://schemas.microsoft.com/office/drawing/2014/main" id="{7210EDE5-FB27-A8AE-5892-39D88D6E9D55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2205282" y="4823462"/>
            <a:ext cx="3401788" cy="3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76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979" y="325362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IX: From practice problems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BF05C68B-F067-65B2-0E3E-094517DAB8D4}"/>
              </a:ext>
            </a:extLst>
          </p:cNvPr>
          <p:cNvSpPr txBox="1">
            <a:spLocks/>
          </p:cNvSpPr>
          <p:nvPr/>
        </p:nvSpPr>
        <p:spPr>
          <a:xfrm>
            <a:off x="135303" y="1106512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Picture 35" descr="\documentclass{article}&#10;\usepackage{amsmath}&#10;\pagestyle{empty}&#10;\begin{document}&#10;&#10;$\textbf{return } \textrm{maximum of }\textrm{maxL}, \textrm{maxR} \textrm{ and }\textrm{maxComb}$&#10;&#10;&#10;\end{document}" title="IguanaTex Bitmap Display">
            <a:extLst>
              <a:ext uri="{FF2B5EF4-FFF2-40B4-BE49-F238E27FC236}">
                <a16:creationId xmlns:a16="http://schemas.microsoft.com/office/drawing/2014/main" id="{FB2C4FCE-62FA-4BA2-3DB7-D3FE8B8A07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379875" y="6006815"/>
            <a:ext cx="6708045" cy="279112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\textrm{Maxoverlap}$(A[1:n])$&#10;&#10;&#10;\end{document}" title="IguanaTex Bitmap Display">
            <a:extLst>
              <a:ext uri="{FF2B5EF4-FFF2-40B4-BE49-F238E27FC236}">
                <a16:creationId xmlns:a16="http://schemas.microsoft.com/office/drawing/2014/main" id="{C7731CCB-0B1B-38BF-6AD7-0D05B47ADA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01376" y="1679611"/>
            <a:ext cx="2789240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\textbf{\textrm{maxL}} $ \leftarrow $\textrm{Maxoverlap}$(A[1:n/2])$&#10;&#10;&#10;\end{document}" title="IguanaTex Bitmap Display">
            <a:extLst>
              <a:ext uri="{FF2B5EF4-FFF2-40B4-BE49-F238E27FC236}">
                <a16:creationId xmlns:a16="http://schemas.microsoft.com/office/drawing/2014/main" id="{100C6CA4-3CFE-0340-C49A-5893CA36DD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4451" y="2461859"/>
            <a:ext cx="4388978" cy="31283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\textbf{\textrm{maxR}} $ \leftarrow $\textrm{Maxoverlap}$(A[n/2+1:n])$&#10;&#10;&#10;\end{document}" title="IguanaTex Bitmap Display">
            <a:extLst>
              <a:ext uri="{FF2B5EF4-FFF2-40B4-BE49-F238E27FC236}">
                <a16:creationId xmlns:a16="http://schemas.microsoft.com/office/drawing/2014/main" id="{7AE37FF1-3661-7012-F9F8-CDE58D5715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79875" y="2861616"/>
            <a:ext cx="5009018" cy="312830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\textbf{If} $n == 1$ \textbf{return }$0$&#10;&#10;&#10;\end{document}" title="IguanaTex Bitmap Display">
            <a:extLst>
              <a:ext uri="{FF2B5EF4-FFF2-40B4-BE49-F238E27FC236}">
                <a16:creationId xmlns:a16="http://schemas.microsoft.com/office/drawing/2014/main" id="{2BC89BD3-C628-D0F0-9B5A-ED0A42C1A0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404476" y="2110570"/>
            <a:ext cx="2733045" cy="224787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textbf{\textrm{maxComb}} $ \leftarrow 0$&#10;&#10;&#10;\end{document}" title="IguanaTex Bitmap Display">
            <a:extLst>
              <a:ext uri="{FF2B5EF4-FFF2-40B4-BE49-F238E27FC236}">
                <a16:creationId xmlns:a16="http://schemas.microsoft.com/office/drawing/2014/main" id="{393053AD-5A69-4C12-78B4-40276FA122A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79875" y="3244107"/>
            <a:ext cx="2216032" cy="224788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textbf{While} $i\leq n/2$ \textrm{ and } $j\leq n$ \textbf{do}&#10;&#10;&#10;\end{document}" title="IguanaTex Bitmap Display">
            <a:extLst>
              <a:ext uri="{FF2B5EF4-FFF2-40B4-BE49-F238E27FC236}">
                <a16:creationId xmlns:a16="http://schemas.microsoft.com/office/drawing/2014/main" id="{153C0027-E0C7-C287-3C89-7D3ACEEA079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379876" y="4061044"/>
            <a:ext cx="4182925" cy="31283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i \leftarrow 1$, $j \leftarrow n/2+1$&#10;&#10;&#10;\end{document}" title="IguanaTex Bitmap Display">
            <a:extLst>
              <a:ext uri="{FF2B5EF4-FFF2-40B4-BE49-F238E27FC236}">
                <a16:creationId xmlns:a16="http://schemas.microsoft.com/office/drawing/2014/main" id="{489928EA-D88D-BAD2-F112-5AB4E995C45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379875" y="3631473"/>
            <a:ext cx="2568199" cy="31283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\textbf{If} case 1 \textbf{then }$j \leftarrow j+1$&#10;&#10;&#10;\end{document}" title="IguanaTex Bitmap Display">
            <a:extLst>
              <a:ext uri="{FF2B5EF4-FFF2-40B4-BE49-F238E27FC236}">
                <a16:creationId xmlns:a16="http://schemas.microsoft.com/office/drawing/2014/main" id="{CC1980BF-720E-594C-E12E-161FC3BBFD0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831135" y="5211774"/>
            <a:ext cx="3396170" cy="280984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\textbf{else If} case 2 \textbf{then }$i \leftarrow i+1$&#10;&#10;&#10;\end{document}" title="IguanaTex Bitmap Display">
            <a:extLst>
              <a:ext uri="{FF2B5EF4-FFF2-40B4-BE49-F238E27FC236}">
                <a16:creationId xmlns:a16="http://schemas.microsoft.com/office/drawing/2014/main" id="{EB8D1696-E87B-016D-E535-5C47C15E075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766586" y="5622823"/>
            <a:ext cx="4006843" cy="243520"/>
          </a:xfrm>
          <a:prstGeom prst="rect">
            <a:avLst/>
          </a:prstGeom>
        </p:spPr>
      </p:pic>
      <p:pic>
        <p:nvPicPr>
          <p:cNvPr id="70" name="Picture 69" descr="\documentclass{article}&#10;\usepackage{amsmath}&#10;\pagestyle{empty}&#10;\begin{document}&#10;&#10;\textbf{If} \textrm{maxComb } $&lt;$ \textrm{overlap}$(i,j)$  \textbf{ then }&#10;&#10;&#10;\end{document}" title="IguanaTex Bitmap Display">
            <a:extLst>
              <a:ext uri="{FF2B5EF4-FFF2-40B4-BE49-F238E27FC236}">
                <a16:creationId xmlns:a16="http://schemas.microsoft.com/office/drawing/2014/main" id="{D525ACEE-AB19-B21C-B32A-540CB6FB731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839144" y="4465754"/>
            <a:ext cx="4834811" cy="312829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begin{document}&#10;&#10;\textrm{maxComb = overlap}$(i,j)$ &#10;&#10;&#10;\end{document}" title="IguanaTex Bitmap Display">
            <a:extLst>
              <a:ext uri="{FF2B5EF4-FFF2-40B4-BE49-F238E27FC236}">
                <a16:creationId xmlns:a16="http://schemas.microsoft.com/office/drawing/2014/main" id="{7210EDE5-FB27-A8AE-5892-39D88D6E9D55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2205282" y="4823462"/>
            <a:ext cx="3401788" cy="3128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40EEB-4144-D93E-6711-A5E2E62E89AD}"/>
              </a:ext>
            </a:extLst>
          </p:cNvPr>
          <p:cNvSpPr txBox="1"/>
          <p:nvPr/>
        </p:nvSpPr>
        <p:spPr>
          <a:xfrm>
            <a:off x="6417556" y="2365235"/>
            <a:ext cx="2591141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5C524-DBEC-EF56-BD33-CE759B2F55D7}"/>
              </a:ext>
            </a:extLst>
          </p:cNvPr>
          <p:cNvSpPr txBox="1"/>
          <p:nvPr/>
        </p:nvSpPr>
        <p:spPr>
          <a:xfrm>
            <a:off x="6417556" y="2809321"/>
            <a:ext cx="2591141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6B2B78-8FB7-50FE-63A3-FED9D2849789}"/>
                  </a:ext>
                </a:extLst>
              </p:cNvPr>
              <p:cNvSpPr txBox="1"/>
              <p:nvPr/>
            </p:nvSpPr>
            <p:spPr>
              <a:xfrm>
                <a:off x="6558867" y="2365235"/>
                <a:ext cx="48996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Running time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6B2B78-8FB7-50FE-63A3-FED9D284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7" y="2365235"/>
                <a:ext cx="4899660" cy="369332"/>
              </a:xfrm>
              <a:prstGeom prst="rect">
                <a:avLst/>
              </a:prstGeom>
              <a:blipFill>
                <a:blip r:embed="rId2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1A7B81-C143-088B-9856-022C03A0B182}"/>
                  </a:ext>
                </a:extLst>
              </p:cNvPr>
              <p:cNvSpPr txBox="1"/>
              <p:nvPr/>
            </p:nvSpPr>
            <p:spPr>
              <a:xfrm>
                <a:off x="6572290" y="2813338"/>
                <a:ext cx="48996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Running time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1A7B81-C143-088B-9856-022C03A0B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90" y="2813338"/>
                <a:ext cx="4899660" cy="369332"/>
              </a:xfrm>
              <a:prstGeom prst="rect">
                <a:avLst/>
              </a:prstGeom>
              <a:blipFill>
                <a:blip r:embed="rId2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C1F15-ABC6-6853-5889-BB4C2D6B671C}"/>
              </a:ext>
            </a:extLst>
          </p:cNvPr>
          <p:cNvSpPr txBox="1"/>
          <p:nvPr/>
        </p:nvSpPr>
        <p:spPr>
          <a:xfrm>
            <a:off x="6387076" y="4013281"/>
            <a:ext cx="2591141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9225E-324F-3FDB-946F-360A51E855BD}"/>
                  </a:ext>
                </a:extLst>
              </p:cNvPr>
              <p:cNvSpPr txBox="1"/>
              <p:nvPr/>
            </p:nvSpPr>
            <p:spPr>
              <a:xfrm>
                <a:off x="6557050" y="3994438"/>
                <a:ext cx="48996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bg1"/>
                    </a:solidFill>
                  </a:rPr>
                  <a:t>Θ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Running time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9225E-324F-3FDB-946F-360A51E85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50" y="3994438"/>
                <a:ext cx="4899660" cy="369332"/>
              </a:xfrm>
              <a:prstGeom prst="rect">
                <a:avLst/>
              </a:prstGeom>
              <a:blipFill>
                <a:blip r:embed="rId29"/>
                <a:stretch>
                  <a:fillRect l="-11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712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1979" y="325362"/>
            <a:ext cx="957415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IX: From practice problems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BF05C68B-F067-65B2-0E3E-094517DAB8D4}"/>
              </a:ext>
            </a:extLst>
          </p:cNvPr>
          <p:cNvSpPr txBox="1">
            <a:spLocks/>
          </p:cNvSpPr>
          <p:nvPr/>
        </p:nvSpPr>
        <p:spPr>
          <a:xfrm>
            <a:off x="135303" y="1106512"/>
            <a:ext cx="8622816" cy="32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Picture 35" descr="\documentclass{article}&#10;\usepackage{amsmath}&#10;\pagestyle{empty}&#10;\begin{document}&#10;&#10;$\textbf{return } \textrm{maximum of }\textrm{maxL}, \textrm{maxR} \textrm{ and }\textrm{maxComb}$&#10;&#10;&#10;\end{document}" title="IguanaTex Bitmap Display">
            <a:extLst>
              <a:ext uri="{FF2B5EF4-FFF2-40B4-BE49-F238E27FC236}">
                <a16:creationId xmlns:a16="http://schemas.microsoft.com/office/drawing/2014/main" id="{FB2C4FCE-62FA-4BA2-3DB7-D3FE8B8A07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379875" y="6006815"/>
            <a:ext cx="6708045" cy="279112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\textrm{Maxoverlap}$(A[1:n])$&#10;&#10;&#10;\end{document}" title="IguanaTex Bitmap Display">
            <a:extLst>
              <a:ext uri="{FF2B5EF4-FFF2-40B4-BE49-F238E27FC236}">
                <a16:creationId xmlns:a16="http://schemas.microsoft.com/office/drawing/2014/main" id="{C7731CCB-0B1B-38BF-6AD7-0D05B47ADA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01376" y="1679611"/>
            <a:ext cx="2789240" cy="31283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\textbf{\textrm{maxL}} $ \leftarrow $\textrm{Maxoverlap}$(A[1:n/2])$&#10;&#10;&#10;\end{document}" title="IguanaTex Bitmap Display">
            <a:extLst>
              <a:ext uri="{FF2B5EF4-FFF2-40B4-BE49-F238E27FC236}">
                <a16:creationId xmlns:a16="http://schemas.microsoft.com/office/drawing/2014/main" id="{100C6CA4-3CFE-0340-C49A-5893CA36DD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384451" y="2461859"/>
            <a:ext cx="4388978" cy="31283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\textbf{\textrm{maxR}} $ \leftarrow $\textrm{Maxoverlap}$(A[n/2+1:n])$&#10;&#10;&#10;\end{document}" title="IguanaTex Bitmap Display">
            <a:extLst>
              <a:ext uri="{FF2B5EF4-FFF2-40B4-BE49-F238E27FC236}">
                <a16:creationId xmlns:a16="http://schemas.microsoft.com/office/drawing/2014/main" id="{7AE37FF1-3661-7012-F9F8-CDE58D5715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79875" y="2861616"/>
            <a:ext cx="5009018" cy="312830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\textbf{If} $n == 1$ \textbf{return }$0$&#10;&#10;&#10;\end{document}" title="IguanaTex Bitmap Display">
            <a:extLst>
              <a:ext uri="{FF2B5EF4-FFF2-40B4-BE49-F238E27FC236}">
                <a16:creationId xmlns:a16="http://schemas.microsoft.com/office/drawing/2014/main" id="{2BC89BD3-C628-D0F0-9B5A-ED0A42C1A0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404476" y="2110570"/>
            <a:ext cx="2733045" cy="224787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textbf{\textrm{maxComb}} $ \leftarrow 0$&#10;&#10;&#10;\end{document}" title="IguanaTex Bitmap Display">
            <a:extLst>
              <a:ext uri="{FF2B5EF4-FFF2-40B4-BE49-F238E27FC236}">
                <a16:creationId xmlns:a16="http://schemas.microsoft.com/office/drawing/2014/main" id="{393053AD-5A69-4C12-78B4-40276FA122A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79875" y="3244107"/>
            <a:ext cx="2216032" cy="224788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textbf{While} $i\leq n/2$ \textrm{ and } $j\leq n$ \textbf{do}&#10;&#10;&#10;\end{document}" title="IguanaTex Bitmap Display">
            <a:extLst>
              <a:ext uri="{FF2B5EF4-FFF2-40B4-BE49-F238E27FC236}">
                <a16:creationId xmlns:a16="http://schemas.microsoft.com/office/drawing/2014/main" id="{153C0027-E0C7-C287-3C89-7D3ACEEA079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379876" y="4061044"/>
            <a:ext cx="4182925" cy="31283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i \leftarrow 1$, $j \leftarrow n/2+1$&#10;&#10;&#10;\end{document}" title="IguanaTex Bitmap Display">
            <a:extLst>
              <a:ext uri="{FF2B5EF4-FFF2-40B4-BE49-F238E27FC236}">
                <a16:creationId xmlns:a16="http://schemas.microsoft.com/office/drawing/2014/main" id="{489928EA-D88D-BAD2-F112-5AB4E995C45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379875" y="3631473"/>
            <a:ext cx="2568199" cy="31283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\textbf{If} case 1 \textbf{then }$j \leftarrow j+1$&#10;&#10;&#10;\end{document}" title="IguanaTex Bitmap Display">
            <a:extLst>
              <a:ext uri="{FF2B5EF4-FFF2-40B4-BE49-F238E27FC236}">
                <a16:creationId xmlns:a16="http://schemas.microsoft.com/office/drawing/2014/main" id="{CC1980BF-720E-594C-E12E-161FC3BBFD0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831135" y="5211774"/>
            <a:ext cx="3396170" cy="280984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\textbf{else If} case 2 \textbf{then }$i \leftarrow i+1$&#10;&#10;&#10;\end{document}" title="IguanaTex Bitmap Display">
            <a:extLst>
              <a:ext uri="{FF2B5EF4-FFF2-40B4-BE49-F238E27FC236}">
                <a16:creationId xmlns:a16="http://schemas.microsoft.com/office/drawing/2014/main" id="{EB8D1696-E87B-016D-E535-5C47C15E075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766586" y="5622823"/>
            <a:ext cx="4006843" cy="243520"/>
          </a:xfrm>
          <a:prstGeom prst="rect">
            <a:avLst/>
          </a:prstGeom>
        </p:spPr>
      </p:pic>
      <p:pic>
        <p:nvPicPr>
          <p:cNvPr id="70" name="Picture 69" descr="\documentclass{article}&#10;\usepackage{amsmath}&#10;\pagestyle{empty}&#10;\begin{document}&#10;&#10;\textbf{If} \textrm{maxComb } $&lt;$ \textrm{overlap}$(i,j)$  \textbf{ then }&#10;&#10;&#10;\end{document}" title="IguanaTex Bitmap Display">
            <a:extLst>
              <a:ext uri="{FF2B5EF4-FFF2-40B4-BE49-F238E27FC236}">
                <a16:creationId xmlns:a16="http://schemas.microsoft.com/office/drawing/2014/main" id="{D525ACEE-AB19-B21C-B32A-540CB6FB731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839144" y="4465754"/>
            <a:ext cx="4834811" cy="312829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begin{document}&#10;&#10;\textrm{maxComb = overlap}$(i,j)$ &#10;&#10;&#10;\end{document}" title="IguanaTex Bitmap Display">
            <a:extLst>
              <a:ext uri="{FF2B5EF4-FFF2-40B4-BE49-F238E27FC236}">
                <a16:creationId xmlns:a16="http://schemas.microsoft.com/office/drawing/2014/main" id="{7210EDE5-FB27-A8AE-5892-39D88D6E9D55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2205282" y="4823462"/>
            <a:ext cx="3401788" cy="3128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40EEB-4144-D93E-6711-A5E2E62E89AD}"/>
              </a:ext>
            </a:extLst>
          </p:cNvPr>
          <p:cNvSpPr txBox="1"/>
          <p:nvPr/>
        </p:nvSpPr>
        <p:spPr>
          <a:xfrm>
            <a:off x="6417556" y="2365235"/>
            <a:ext cx="2591141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5C524-DBEC-EF56-BD33-CE759B2F55D7}"/>
              </a:ext>
            </a:extLst>
          </p:cNvPr>
          <p:cNvSpPr txBox="1"/>
          <p:nvPr/>
        </p:nvSpPr>
        <p:spPr>
          <a:xfrm>
            <a:off x="6417556" y="2809321"/>
            <a:ext cx="2591141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6B2B78-8FB7-50FE-63A3-FED9D2849789}"/>
                  </a:ext>
                </a:extLst>
              </p:cNvPr>
              <p:cNvSpPr txBox="1"/>
              <p:nvPr/>
            </p:nvSpPr>
            <p:spPr>
              <a:xfrm>
                <a:off x="6558867" y="2365235"/>
                <a:ext cx="48996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Running time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6B2B78-8FB7-50FE-63A3-FED9D284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7" y="2365235"/>
                <a:ext cx="4899660" cy="369332"/>
              </a:xfrm>
              <a:prstGeom prst="rect">
                <a:avLst/>
              </a:prstGeom>
              <a:blipFill>
                <a:blip r:embed="rId2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1A7B81-C143-088B-9856-022C03A0B182}"/>
                  </a:ext>
                </a:extLst>
              </p:cNvPr>
              <p:cNvSpPr txBox="1"/>
              <p:nvPr/>
            </p:nvSpPr>
            <p:spPr>
              <a:xfrm>
                <a:off x="4185100" y="1092206"/>
                <a:ext cx="48996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3A3A82"/>
                    </a:solidFill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Running</a:t>
                </a:r>
                <a:r>
                  <a:rPr lang="en-US" sz="3200" dirty="0">
                    <a:solidFill>
                      <a:srgbClr val="3A3A82"/>
                    </a:solidFill>
                  </a:rPr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1A7B81-C143-088B-9856-022C03A0B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100" y="1092206"/>
                <a:ext cx="4899660" cy="584775"/>
              </a:xfrm>
              <a:prstGeom prst="rect">
                <a:avLst/>
              </a:prstGeom>
              <a:blipFill>
                <a:blip r:embed="rId2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C1F15-ABC6-6853-5889-BB4C2D6B671C}"/>
              </a:ext>
            </a:extLst>
          </p:cNvPr>
          <p:cNvSpPr txBox="1"/>
          <p:nvPr/>
        </p:nvSpPr>
        <p:spPr>
          <a:xfrm>
            <a:off x="6387076" y="4013281"/>
            <a:ext cx="2591141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9225E-324F-3FDB-946F-360A51E855BD}"/>
                  </a:ext>
                </a:extLst>
              </p:cNvPr>
              <p:cNvSpPr txBox="1"/>
              <p:nvPr/>
            </p:nvSpPr>
            <p:spPr>
              <a:xfrm>
                <a:off x="6557050" y="3994438"/>
                <a:ext cx="48996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bg1"/>
                    </a:solidFill>
                  </a:rPr>
                  <a:t>Θ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Running time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9225E-324F-3FDB-946F-360A51E85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50" y="3994438"/>
                <a:ext cx="4899660" cy="369332"/>
              </a:xfrm>
              <a:prstGeom prst="rect">
                <a:avLst/>
              </a:prstGeom>
              <a:blipFill>
                <a:blip r:embed="rId29"/>
                <a:stretch>
                  <a:fillRect l="-11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2277C4-2F9C-B1A6-0E19-16548526511F}"/>
              </a:ext>
            </a:extLst>
          </p:cNvPr>
          <p:cNvCxnSpPr>
            <a:cxnSpLocks/>
          </p:cNvCxnSpPr>
          <p:nvPr/>
        </p:nvCxnSpPr>
        <p:spPr>
          <a:xfrm flipH="1" flipV="1">
            <a:off x="5741699" y="1608596"/>
            <a:ext cx="832625" cy="1172524"/>
          </a:xfrm>
          <a:prstGeom prst="straightConnector1">
            <a:avLst/>
          </a:prstGeom>
          <a:ln w="666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C2AECA-3691-3117-DE2F-30804B65B73C}"/>
                  </a:ext>
                </a:extLst>
              </p:cNvPr>
              <p:cNvSpPr txBox="1"/>
              <p:nvPr/>
            </p:nvSpPr>
            <p:spPr>
              <a:xfrm>
                <a:off x="6576542" y="2822944"/>
                <a:ext cx="48996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Running time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C2AECA-3691-3117-DE2F-30804B65B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542" y="2822944"/>
                <a:ext cx="4899660" cy="369332"/>
              </a:xfrm>
              <a:prstGeom prst="rect">
                <a:avLst/>
              </a:prstGeom>
              <a:blipFill>
                <a:blip r:embed="rId3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20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n-digit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binary, compute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=111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100011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7A2D6-AA9C-63A0-E789-6F57B70AEDA7}"/>
                  </a:ext>
                </a:extLst>
              </p:cNvPr>
              <p:cNvSpPr txBox="1"/>
              <p:nvPr/>
            </p:nvSpPr>
            <p:spPr>
              <a:xfrm>
                <a:off x="310562" y="2825662"/>
                <a:ext cx="8273495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Standard Algorithm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 Summing two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-bit numbers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7A2D6-AA9C-63A0-E789-6F57B70AE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2825662"/>
                <a:ext cx="8273495" cy="878510"/>
              </a:xfrm>
              <a:prstGeom prst="rect">
                <a:avLst/>
              </a:prstGeom>
              <a:blipFill>
                <a:blip r:embed="rId6"/>
                <a:stretch>
                  <a:fillRect l="-1179" t="-208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965A369-58B6-2C44-8FA8-5EFD11D16DCB}"/>
              </a:ext>
            </a:extLst>
          </p:cNvPr>
          <p:cNvGrpSpPr>
            <a:grpSpLocks/>
          </p:cNvGrpSpPr>
          <p:nvPr/>
        </p:nvGrpSpPr>
        <p:grpSpPr bwMode="auto">
          <a:xfrm>
            <a:off x="5221461" y="2727790"/>
            <a:ext cx="3110476" cy="3298004"/>
            <a:chOff x="2832" y="1248"/>
            <a:chExt cx="2448" cy="28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B81026-7E1A-794F-9F24-664592BC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1EDD3C-9236-584A-ADB6-8C8897403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FC577-2B26-F548-B86A-B50DAE27F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E9DA0E-6202-BD4D-883F-51C58189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E2E576-9351-4844-B9C0-FE9B41BE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B67314-164D-3644-B70A-EF6B94E6B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D30BF5-9019-964B-BA9E-7E2E8F4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16C4E3-703F-9645-9F2F-63813AEA5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22C0CE-01F6-D441-846F-EB8E201AC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95CCF1-D608-664A-8C11-D87026AFA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5254B1-D3E1-B84D-9524-5967A84B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685E92-BB6E-0F4E-91FF-026C865C5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68DB3D-2E99-1B43-B6FB-0F046EE37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915F6C-C9CD-3D41-84F0-2F4A508B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3EF561-2C30-8347-A21E-62CCEAC5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73E3D6-154E-6F40-880B-FBB36342A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BB9F93-DABE-D740-A222-E8CF493BA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52A9F4-4AA6-C84A-A3C6-B2FF08AC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829073-B5A7-B14B-8DDE-D286E17A6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431582-AE86-5B42-8994-191D4160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885D237-CB51-3D45-AF74-9FB13BB93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6108D9-B799-F948-8A1B-D7F294E5F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89CB93-37F8-244F-88A5-299E3611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6F4BA39-5762-F94F-9417-56F5403C5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26FFCB-B2BF-FE4D-B4FE-E7DF060DE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277BFF6-5B1E-3D4A-959C-CFC8A60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644182-5784-AA4A-B3B0-C90E6990B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EB1D21-D53A-434F-9C47-50488831E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40B3ACA-FCAC-2B4A-9BEE-47AFBC892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80D5FD-2005-5E4A-A397-60EB715B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D7775-AF83-DC4B-AFFA-AD656A6D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39EDBE-5B52-B149-8AFE-1ED7CC60C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4A8F01-3E32-EA46-B6B6-C94C2D33A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D0FCB2-A8A1-814D-9F3C-C9C6DAA7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3514CA-307E-2E40-9280-3B290A804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A3DD59E-B105-AA4A-A40E-17FC7DEF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B8D3A8E-A40C-844B-B096-4AB0A0CF2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2BB6DF-B09E-FF47-A3D5-DF18A1356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A0C4C37-0A79-0C43-ACC2-431989779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5B70B3-0DC5-4940-91EB-5A2F6541B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C022BF-B0B5-5748-8C1A-17EBAD8D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FD8186-0101-174E-BDF9-6FF29AD7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EE34EF-7F40-2444-BC3D-F36420A41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A38B81-79C0-9C41-A252-E6AFBE979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E39D1D6-02A5-764C-9DD2-3616359C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4A6E5A5-DD9E-AB42-80C9-C96FEF97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10016C-D9E8-2649-ABF2-BD50C62BA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412D14B-0790-A746-BCD0-244735B51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D41DAA-249A-D441-A7FB-C7D77941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FD24C12-02C7-1947-910B-E51796A9C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DEC8491-4550-404C-9A1D-F5FB9FE6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7E2515-D624-7A4C-B5AD-8FF67A47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9962EB9-CE0B-9E4B-90AE-20B66EA4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536D41F-8374-714B-8C15-07A56050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25F9327-2365-8142-96D4-BC7ADD495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19ED25A-AAF9-5A4B-BF84-A809CA2D0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91A782-0D7B-BF47-964D-D3EF79EC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4828DF-6198-6C49-8A43-356C76FFA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92A56BA-FFD3-AB4E-8679-EEFC4BB79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0CC8FC2-B4CC-B74C-8C15-4DB4B5759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A8DBDB-F72C-B740-BD58-AC1BC391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EFEFF06-96CD-904C-8A43-A7826C7CD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81AA83-3E9A-6042-B356-B37B52A35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F0780DC-D16F-494D-839C-24DB42C89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2793D38-ACE9-4747-A9C7-5205B59F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A8F918-6566-A343-BC32-A90C6A14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E487DD-9C19-B949-B2F3-0322A2CBC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BB5A7F5-39B3-1C41-B39E-7C26E4D2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C6D0D9E-F6DA-894D-9C6B-4EFFD0D4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A92E8D-1181-6E4D-83D8-5B0418AF3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5469BBD-4AE2-6F49-882C-58936F7CC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1DA926F-4D02-BE42-82B5-CE6F306A6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FB7095D-BCAE-A544-A2B2-F2BDB3216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2B0898-A630-E340-BF1E-7C26A72D8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17A7EA0-B132-FD43-B8F4-CD268C537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874276-3D56-1747-8B6D-8E75E850B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9F383B-930F-5644-8FC2-D661D9992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E269D8A-95B2-224E-9237-5B3CC9066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6660C09-1ECB-8E4E-87A5-B2D8079B1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87774E5-950B-9A4A-8D39-E963CA3A9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6A35C2C-8F49-4445-95C3-AE6C6BC26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C606C8C-DF1E-AA42-A83C-381E4162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1DB94F1-EFED-AF45-A6BB-4F1D4BE6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C1D761D-26A4-9D46-8F9C-24812F090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920E06-E897-C642-B440-7131C61AB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FA633BB-93B8-9C4C-963B-E0D37571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CF3865-3666-4B48-B524-AF9F19A62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8309928-A6A8-EB4B-9812-4C54E881F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FD4344-1760-2641-9C51-8E81634E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45DD2E5-70DE-5A47-B08C-40509C2F1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8C1AC8A-C866-5544-BAD3-030FE18D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FFC4D4-0995-494D-9703-06F7E9D1E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8" name="Line 97">
              <a:extLst>
                <a:ext uri="{FF2B5EF4-FFF2-40B4-BE49-F238E27FC236}">
                  <a16:creationId xmlns:a16="http://schemas.microsoft.com/office/drawing/2014/main" id="{FA0C9A61-A685-1447-8A07-ECE1B07E6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3888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B85FE1-4157-264B-854A-1DF4279AA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BB5D21F-EE7C-BE4F-8312-54E029095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40F108B-1D53-5C48-A3DC-FC53913C7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70583BB-CCCD-8C44-80E3-ED16D5230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681D682-0409-2A48-98EC-A88CB083B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F86F05B-6262-DE47-9EAD-9D88BF6B7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F25EE88-52AD-6D40-95DD-2E0B0F00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9809101-8E9B-4A4E-AE62-C15F4C1EA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7EBC30D-1A4C-7C4E-A785-03A44A870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2219B70-1C58-CC46-83DE-F7AA6E76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5100A2-E910-334D-9FFB-08486DEEE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7C52D14-F664-5C49-8B5A-6772A521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6A8F043-040E-9244-8782-C7E85B61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DCFD57-A4D4-654F-9EC6-01A3DEE4C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C36FE70-9734-1B4E-A77D-62588D4F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D4E0CF4-4591-7F44-BC3B-8B468287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CD5CD46-A3E6-2143-B6C0-B52CA2B82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6" name="Line 115">
              <a:extLst>
                <a:ext uri="{FF2B5EF4-FFF2-40B4-BE49-F238E27FC236}">
                  <a16:creationId xmlns:a16="http://schemas.microsoft.com/office/drawing/2014/main" id="{22ACD38E-1B29-B444-9D5F-E5508DF87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3888"/>
              <a:ext cx="12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07EAE0-DB46-BF44-81B0-6F29A6CE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8ABB1C5-13C4-F74F-BC85-9E9FE08F5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*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9" name="Line 118">
              <a:extLst>
                <a:ext uri="{FF2B5EF4-FFF2-40B4-BE49-F238E27FC236}">
                  <a16:creationId xmlns:a16="http://schemas.microsoft.com/office/drawing/2014/main" id="{DBDE54BD-51FB-7846-B286-CE9930472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1968"/>
              <a:ext cx="12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7F2FE2-1763-A24A-970F-7E0AE74A7B80}"/>
              </a:ext>
            </a:extLst>
          </p:cNvPr>
          <p:cNvGrpSpPr>
            <a:grpSpLocks/>
          </p:cNvGrpSpPr>
          <p:nvPr/>
        </p:nvGrpSpPr>
        <p:grpSpPr bwMode="auto">
          <a:xfrm>
            <a:off x="512796" y="4555078"/>
            <a:ext cx="3809997" cy="1411288"/>
            <a:chOff x="432" y="2304"/>
            <a:chExt cx="2592" cy="96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475DBA9-CEE4-7045-BBCE-93B163B25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2663758-462B-E743-84F7-D977DA16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9FF89EF-9102-8C4B-B737-C243EECE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61621F9-AD02-3445-AA06-8D195F080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551E76-729E-F143-89A6-376F91130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4D39CBD-762F-814B-B90B-FF2E2C0B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B78D80D-4019-DE4A-9DE0-A7CEC3359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2D04F2D-62E1-3947-900F-AEF6276FF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648D44-3614-BE48-B0CB-17E01D76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265315-9EE7-5849-8B3D-B00E1AD02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+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CA051AC-3A73-B34F-B6E8-4E55DF705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6240C36-02F0-1E4D-8666-0F6552CB4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8FEAA1B-8AAE-F641-BA01-E9CE0797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6F4E900-9B1A-A944-987E-62A3F60E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5" name="Line 133">
              <a:extLst>
                <a:ext uri="{FF2B5EF4-FFF2-40B4-BE49-F238E27FC236}">
                  <a16:creationId xmlns:a16="http://schemas.microsoft.com/office/drawing/2014/main" id="{A32FF13F-F99A-6846-912A-F6ED5020E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" y="3024"/>
              <a:ext cx="14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6B36677-8B02-F547-A184-9D4ACB82C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960A710-B5F6-7F46-8C42-093CFF4D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EF0907C-ADCF-BE43-94BE-EA166C51E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EFD7B9E-E3FE-A541-9B5C-75C6D9EC7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1730CA4-7239-D147-9521-56C6E359D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386056A-B81C-3D47-8F16-14ECF46D7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FBDC49-11C5-A44A-A197-410525A96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4ABC165-5D09-3943-9693-738A117C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8650923-611B-E14C-AC8F-898430CAC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D2A5A42-B722-F444-B8A0-661FBDBA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701E65C-9B73-B547-A942-B26B3FD63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2F19EE8-24E6-5C41-B486-1A1D92D2A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34A83A2-14E5-B34F-9C7E-D52E873A7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6F5E869-1381-0C47-8092-9D455870A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ECA39E7-E4F5-0D4D-9E8B-B3D956E2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CD6F58E-FAE8-BA4C-B89A-D64CD3A2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AF83544-2BEE-8441-A414-30EC04B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852176E-4FC6-8144-A06C-85C1BEBF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4" name="Line 152">
              <a:extLst>
                <a:ext uri="{FF2B5EF4-FFF2-40B4-BE49-F238E27FC236}">
                  <a16:creationId xmlns:a16="http://schemas.microsoft.com/office/drawing/2014/main" id="{BF2FF69F-3DF4-BB45-99CA-1DA6CD7EF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3024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08468E5-C8F9-4C4B-AA18-4CD1C34A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8EEC72D-A545-5742-B203-8E54DECA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65AA618-8D4A-674E-9BEE-57E5A915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5A4B5AA-4296-A342-BC6D-C0A150719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D81CD3-1D01-9E46-9309-136C50FBB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6B519B4-E1B8-1B41-A84B-72340C913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</p:grpSp>
      <p:pic>
        <p:nvPicPr>
          <p:cNvPr id="172" name="Picture 171" descr="\documentclass{article}&#10;\usepackage{amsmath}&#10;\pagestyle{empty}&#10;\usepackage{xcolor}&#10;\begin{document}&#10;&#10;&#10;\textcolor{red}{Addition}&#10;&#10;\end{document}" title="IguanaTex Bitmap Display">
            <a:extLst>
              <a:ext uri="{FF2B5EF4-FFF2-40B4-BE49-F238E27FC236}">
                <a16:creationId xmlns:a16="http://schemas.microsoft.com/office/drawing/2014/main" id="{7F80E30D-360F-3951-AEF7-16CCE9A000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88379" y="4103833"/>
            <a:ext cx="1435497" cy="274834"/>
          </a:xfrm>
          <a:prstGeom prst="rect">
            <a:avLst/>
          </a:prstGeom>
        </p:spPr>
      </p:pic>
      <p:pic>
        <p:nvPicPr>
          <p:cNvPr id="175" name="Picture 174" descr="\documentclass{article}&#10;\usepackage{amsmath}&#10;\pagestyle{empty}&#10;\usepackage{xcolor}&#10;\begin{document}&#10;&#10;&#10;\textcolor{red}{Multiplication}&#10;&#10;\end{document}" title="IguanaTex Bitmap Display">
            <a:extLst>
              <a:ext uri="{FF2B5EF4-FFF2-40B4-BE49-F238E27FC236}">
                <a16:creationId xmlns:a16="http://schemas.microsoft.com/office/drawing/2014/main" id="{168A3AD0-D9C2-AD52-F3F1-EC1C3EF794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352839" y="2568186"/>
            <a:ext cx="2314512" cy="3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2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81000" algn="l" defTabSz="457200" rtl="0" eaLnBrk="1" latinLnBrk="0" hangingPunct="1">
                  <a:spcBef>
                    <a:spcPts val="0"/>
                  </a:spcBef>
                  <a:spcAft>
                    <a:spcPts val="0"/>
                  </a:spcAft>
                  <a:buSzPts val="2400"/>
                  <a:buFont typeface="Arial"/>
                  <a:buChar char="●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429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Arial"/>
                  <a:buChar char="○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457200" rtl="0" eaLnBrk="1" latinLnBrk="0" hangingPunct="1">
                  <a:spcBef>
                    <a:spcPts val="1600"/>
                  </a:spcBef>
                  <a:spcAft>
                    <a:spcPts val="0"/>
                  </a:spcAft>
                  <a:buSzPts val="1400"/>
                  <a:buFont typeface="Arial"/>
                  <a:buChar char="○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457200" rtl="0" eaLnBrk="1" latinLnBrk="0" hangingPunct="1">
                  <a:spcBef>
                    <a:spcPts val="1600"/>
                  </a:spcBef>
                  <a:spcAft>
                    <a:spcPts val="1600"/>
                  </a:spcAft>
                  <a:buSzPts val="1400"/>
                  <a:buFont typeface="Arial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n-digit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 binary, compute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=111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Answer: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100011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pPr marL="0" indent="0">
                  <a:buFont typeface="Arial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BCAFD9-EE7D-0721-BBDA-AF90E571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143304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7A2D6-AA9C-63A0-E789-6F57B70AEDA7}"/>
                  </a:ext>
                </a:extLst>
              </p:cNvPr>
              <p:cNvSpPr txBox="1"/>
              <p:nvPr/>
            </p:nvSpPr>
            <p:spPr>
              <a:xfrm>
                <a:off x="310562" y="2825662"/>
                <a:ext cx="8273495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Standard Algorithm</a:t>
                </a:r>
                <a:r>
                  <a:rPr lang="en-US" sz="2400" dirty="0">
                    <a:solidFill>
                      <a:srgbClr val="3A3A82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 Summing two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-bit numbers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time.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7A2D6-AA9C-63A0-E789-6F57B70AE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2" y="2825662"/>
                <a:ext cx="8273495" cy="878510"/>
              </a:xfrm>
              <a:prstGeom prst="rect">
                <a:avLst/>
              </a:prstGeom>
              <a:blipFill>
                <a:blip r:embed="rId6"/>
                <a:stretch>
                  <a:fillRect l="-1179" t="-208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965A369-58B6-2C44-8FA8-5EFD11D16DCB}"/>
              </a:ext>
            </a:extLst>
          </p:cNvPr>
          <p:cNvGrpSpPr>
            <a:grpSpLocks/>
          </p:cNvGrpSpPr>
          <p:nvPr/>
        </p:nvGrpSpPr>
        <p:grpSpPr bwMode="auto">
          <a:xfrm>
            <a:off x="5221461" y="2727790"/>
            <a:ext cx="3110476" cy="3298004"/>
            <a:chOff x="2832" y="1248"/>
            <a:chExt cx="2448" cy="28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B81026-7E1A-794F-9F24-664592BC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1EDD3C-9236-584A-ADB6-8C8897403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FC577-2B26-F548-B86A-B50DAE27F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E9DA0E-6202-BD4D-883F-51C58189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E2E576-9351-4844-B9C0-FE9B41BE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B67314-164D-3644-B70A-EF6B94E6B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D30BF5-9019-964B-BA9E-7E2E8F4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16C4E3-703F-9645-9F2F-63813AEA5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22C0CE-01F6-D441-846F-EB8E201AC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95CCF1-D608-664A-8C11-D87026AFA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5254B1-D3E1-B84D-9524-5967A84B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685E92-BB6E-0F4E-91FF-026C865C5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68DB3D-2E99-1B43-B6FB-0F046EE37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915F6C-C9CD-3D41-84F0-2F4A508B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3EF561-2C30-8347-A21E-62CCEAC5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73E3D6-154E-6F40-880B-FBB36342A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BB9F93-DABE-D740-A222-E8CF493BA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52A9F4-4AA6-C84A-A3C6-B2FF08AC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829073-B5A7-B14B-8DDE-D286E17A6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4431582-AE86-5B42-8994-191D4160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885D237-CB51-3D45-AF74-9FB13BB93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6108D9-B799-F948-8A1B-D7F294E5F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89CB93-37F8-244F-88A5-299E3611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6F4BA39-5762-F94F-9417-56F5403C5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26FFCB-B2BF-FE4D-B4FE-E7DF060DE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48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277BFF6-5B1E-3D4A-959C-CFC8A60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644182-5784-AA4A-B3B0-C90E6990B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EB1D21-D53A-434F-9C47-50488831E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40B3ACA-FCAC-2B4A-9BEE-47AFBC892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80D5FD-2005-5E4A-A397-60EB715B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D7775-AF83-DC4B-AFFA-AD656A6D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39EDBE-5B52-B149-8AFE-1ED7CC60C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4A8F01-3E32-EA46-B6B6-C94C2D33A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D0FCB2-A8A1-814D-9F3C-C9C6DAA7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3514CA-307E-2E40-9280-3B290A804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A3DD59E-B105-AA4A-A40E-17FC7DEF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B8D3A8E-A40C-844B-B096-4AB0A0CF2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2BB6DF-B09E-FF47-A3D5-DF18A1356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A0C4C37-0A79-0C43-ACC2-431989779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5B70B3-0DC5-4940-91EB-5A2F6541B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C022BF-B0B5-5748-8C1A-17EBAD8D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FD8186-0101-174E-BDF9-6FF29AD7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EE34EF-7F40-2444-BC3D-F36420A41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A38B81-79C0-9C41-A252-E6AFBE979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E39D1D6-02A5-764C-9DD2-3616359C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4A6E5A5-DD9E-AB42-80C9-C96FEF97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110016C-D9E8-2649-ABF2-BD50C62BA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412D14B-0790-A746-BCD0-244735B51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D41DAA-249A-D441-A7FB-C7D77941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FD24C12-02C7-1947-910B-E51796A9C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DEC8491-4550-404C-9A1D-F5FB9FE6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7E2515-D624-7A4C-B5AD-8FF67A47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9962EB9-CE0B-9E4B-90AE-20B66EA4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536D41F-8374-714B-8C15-07A56050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25F9327-2365-8142-96D4-BC7ADD495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19ED25A-AAF9-5A4B-BF84-A809CA2D0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91A782-0D7B-BF47-964D-D3EF79EC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4828DF-6198-6C49-8A43-356C76FFA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92A56BA-FFD3-AB4E-8679-EEFC4BB79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0CC8FC2-B4CC-B74C-8C15-4DB4B5759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A8DBDB-F72C-B740-BD58-AC1BC391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EFEFF06-96CD-904C-8A43-A7826C7CD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81AA83-3E9A-6042-B356-B37B52A35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F0780DC-D16F-494D-839C-24DB42C89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2793D38-ACE9-4747-A9C7-5205B59F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A8F918-6566-A343-BC32-A90C6A14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E487DD-9C19-B949-B2F3-0322A2CBC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BB5A7F5-39B3-1C41-B39E-7C26E4D2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C6D0D9E-F6DA-894D-9C6B-4EFFD0D4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A92E8D-1181-6E4D-83D8-5B0418AF3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5469BBD-4AE2-6F49-882C-58936F7CC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1DA926F-4D02-BE42-82B5-CE6F306A6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FB7095D-BCAE-A544-A2B2-F2BDB3216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D2B0898-A630-E340-BF1E-7C26A72D8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17A7EA0-B132-FD43-B8F4-CD268C537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874276-3D56-1747-8B6D-8E75E850B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9F383B-930F-5644-8FC2-D661D9992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E269D8A-95B2-224E-9237-5B3CC9066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6660C09-1ECB-8E4E-87A5-B2D8079B1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87774E5-950B-9A4A-8D39-E963CA3A9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6A35C2C-8F49-4445-95C3-AE6C6BC26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C606C8C-DF1E-AA42-A83C-381E4162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1DB94F1-EFED-AF45-A6BB-4F1D4BE6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C1D761D-26A4-9D46-8F9C-24812F090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920E06-E897-C642-B440-7131C61AB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FA633BB-93B8-9C4C-963B-E0D37571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CF3865-3666-4B48-B524-AF9F19A62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8309928-A6A8-EB4B-9812-4C54E881F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FD4344-1760-2641-9C51-8E81634E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45DD2E5-70DE-5A47-B08C-40509C2F1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8C1AC8A-C866-5544-BAD3-030FE18D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FFC4D4-0995-494D-9703-06F7E9D1E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08" name="Line 97">
              <a:extLst>
                <a:ext uri="{FF2B5EF4-FFF2-40B4-BE49-F238E27FC236}">
                  <a16:creationId xmlns:a16="http://schemas.microsoft.com/office/drawing/2014/main" id="{FA0C9A61-A685-1447-8A07-ECE1B07E6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3888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B85FE1-4157-264B-854A-1DF4279AA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BB5D21F-EE7C-BE4F-8312-54E029095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40F108B-1D53-5C48-A3DC-FC53913C7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70583BB-CCCD-8C44-80E3-ED16D5230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681D682-0409-2A48-98EC-A88CB083B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F86F05B-6262-DE47-9EAD-9D88BF6B7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F25EE88-52AD-6D40-95DD-2E0B0F00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9809101-8E9B-4A4E-AE62-C15F4C1EA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7EBC30D-1A4C-7C4E-A785-03A44A870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2219B70-1C58-CC46-83DE-F7AA6E76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5100A2-E910-334D-9FFB-08486DEEE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7C52D14-F664-5C49-8B5A-6772A521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6A8F043-040E-9244-8782-C7E85B61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DCFD57-A4D4-654F-9EC6-01A3DEE4C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6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C36FE70-9734-1B4E-A77D-62588D4F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0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D4E0CF4-4591-7F44-BC3B-8B468287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4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CD5CD46-A3E6-2143-B6C0-B52CA2B82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8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6" name="Line 115">
              <a:extLst>
                <a:ext uri="{FF2B5EF4-FFF2-40B4-BE49-F238E27FC236}">
                  <a16:creationId xmlns:a16="http://schemas.microsoft.com/office/drawing/2014/main" id="{22ACD38E-1B29-B444-9D5F-E5508DF87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3888"/>
              <a:ext cx="12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07EAE0-DB46-BF44-81B0-6F29A6CE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8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8ABB1C5-13C4-F74F-BC85-9E9FE08F5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28"/>
              <a:ext cx="144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*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29" name="Line 118">
              <a:extLst>
                <a:ext uri="{FF2B5EF4-FFF2-40B4-BE49-F238E27FC236}">
                  <a16:creationId xmlns:a16="http://schemas.microsoft.com/office/drawing/2014/main" id="{DBDE54BD-51FB-7846-B286-CE9930472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1968"/>
              <a:ext cx="12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7F2FE2-1763-A24A-970F-7E0AE74A7B80}"/>
              </a:ext>
            </a:extLst>
          </p:cNvPr>
          <p:cNvGrpSpPr>
            <a:grpSpLocks/>
          </p:cNvGrpSpPr>
          <p:nvPr/>
        </p:nvGrpSpPr>
        <p:grpSpPr bwMode="auto">
          <a:xfrm>
            <a:off x="512796" y="4555078"/>
            <a:ext cx="3809997" cy="1411288"/>
            <a:chOff x="432" y="2304"/>
            <a:chExt cx="2592" cy="96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475DBA9-CEE4-7045-BBCE-93B163B25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2663758-462B-E743-84F7-D977DA16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9FF89EF-9102-8C4B-B737-C243EECE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61621F9-AD02-3445-AA06-8D195F080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551E76-729E-F143-89A6-376F91130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4D39CBD-762F-814B-B90B-FF2E2C0B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B78D80D-4019-DE4A-9DE0-A7CEC3359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2D04F2D-62E1-3947-900F-AEF6276FF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648D44-3614-BE48-B0CB-17E01D76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265315-9EE7-5849-8B3D-B00E1AD02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+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CA051AC-3A73-B34F-B6E8-4E55DF705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6240C36-02F0-1E4D-8666-0F6552CB4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8FEAA1B-8AAE-F641-BA01-E9CE0797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6F4E900-9B1A-A944-987E-62A3F60E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5" name="Line 133">
              <a:extLst>
                <a:ext uri="{FF2B5EF4-FFF2-40B4-BE49-F238E27FC236}">
                  <a16:creationId xmlns:a16="http://schemas.microsoft.com/office/drawing/2014/main" id="{A32FF13F-F99A-6846-912A-F6ED5020E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" y="3024"/>
              <a:ext cx="14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6B36677-8B02-F547-A184-9D4ACB82C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960A710-B5F6-7F46-8C42-093CFF4D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EF0907C-ADCF-BE43-94BE-EA166C51E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EFD7B9E-E3FE-A541-9B5C-75C6D9EC7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1730CA4-7239-D147-9521-56C6E359D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386056A-B81C-3D47-8F16-14ECF46D7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FBDC49-11C5-A44A-A197-410525A96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4ABC165-5D09-3943-9693-738A117C7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8650923-611B-E14C-AC8F-898430CAC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D2A5A42-B722-F444-B8A0-661FBDBA3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4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701E65C-9B73-B547-A942-B26B3FD63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2F19EE8-24E6-5C41-B486-1A1D92D2A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34A83A2-14E5-B34F-9C7E-D52E873A7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6F5E869-1381-0C47-8092-9D455870A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78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ECA39E7-E4F5-0D4D-9E8B-B3D956E2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CD6F58E-FAE8-BA4C-B89A-D64CD3A2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AF83544-2BEE-8441-A414-30EC04B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852176E-4FC6-8144-A06C-85C1BEBF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288" cy="2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4" name="Line 152">
              <a:extLst>
                <a:ext uri="{FF2B5EF4-FFF2-40B4-BE49-F238E27FC236}">
                  <a16:creationId xmlns:a16="http://schemas.microsoft.com/office/drawing/2014/main" id="{BF2FF69F-3DF4-BB45-99CA-1DA6CD7EF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3024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08468E5-C8F9-4C4B-AA18-4CD1C34A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8EEC72D-A545-5742-B203-8E54DECA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0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65AA618-8D4A-674E-9BEE-57E5A915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5A4B5AA-4296-A342-BC6D-C0A150719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D81CD3-1D01-9E46-9309-136C50FBB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6B519B4-E1B8-1B41-A84B-72340C913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04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r>
                <a:rPr lang="en-US" altLang="en-US" sz="1400">
                  <a:highlight>
                    <a:srgbClr val="FFFF00"/>
                  </a:highlight>
                </a:rPr>
                <a:t>1</a:t>
              </a:r>
              <a:endParaRPr lang="en-US" altLang="en-US" sz="1400" baseline="-25000">
                <a:highlight>
                  <a:srgbClr val="FFFF00"/>
                </a:highlight>
                <a:latin typeface="Courier New" panose="02070309020205020404" pitchFamily="49" charset="0"/>
              </a:endParaRPr>
            </a:p>
          </p:txBody>
        </p:sp>
      </p:grpSp>
      <p:pic>
        <p:nvPicPr>
          <p:cNvPr id="172" name="Picture 171" descr="\documentclass{article}&#10;\usepackage{amsmath}&#10;\pagestyle{empty}&#10;\usepackage{xcolor}&#10;\begin{document}&#10;&#10;&#10;\textcolor{red}{Addition}&#10;&#10;\end{document}" title="IguanaTex Bitmap Display">
            <a:extLst>
              <a:ext uri="{FF2B5EF4-FFF2-40B4-BE49-F238E27FC236}">
                <a16:creationId xmlns:a16="http://schemas.microsoft.com/office/drawing/2014/main" id="{7F80E30D-360F-3951-AEF7-16CCE9A000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88379" y="4103833"/>
            <a:ext cx="1435497" cy="274834"/>
          </a:xfrm>
          <a:prstGeom prst="rect">
            <a:avLst/>
          </a:prstGeom>
        </p:spPr>
      </p:pic>
      <p:pic>
        <p:nvPicPr>
          <p:cNvPr id="175" name="Picture 174" descr="\documentclass{article}&#10;\usepackage{amsmath}&#10;\pagestyle{empty}&#10;\usepackage{xcolor}&#10;\begin{document}&#10;&#10;&#10;\textcolor{red}{Multiplication}&#10;&#10;\end{document}" title="IguanaTex Bitmap Display">
            <a:extLst>
              <a:ext uri="{FF2B5EF4-FFF2-40B4-BE49-F238E27FC236}">
                <a16:creationId xmlns:a16="http://schemas.microsoft.com/office/drawing/2014/main" id="{168A3AD0-D9C2-AD52-F3F1-EC1C3EF794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352839" y="2568186"/>
            <a:ext cx="2314512" cy="3338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039F33-B6E1-138C-0516-A07472376D66}"/>
              </a:ext>
            </a:extLst>
          </p:cNvPr>
          <p:cNvSpPr txBox="1"/>
          <p:nvPr/>
        </p:nvSpPr>
        <p:spPr>
          <a:xfrm>
            <a:off x="3085992" y="3866720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BC9A1-5109-019E-1C56-BDFD63A7468F}"/>
              </a:ext>
            </a:extLst>
          </p:cNvPr>
          <p:cNvSpPr txBox="1"/>
          <p:nvPr/>
        </p:nvSpPr>
        <p:spPr>
          <a:xfrm>
            <a:off x="3600560" y="384080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Can we do better?</a:t>
            </a:r>
            <a:endParaRPr lang="en-SG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7502F592-ECE4-6599-DD6D-48994DA33EC0}"/>
              </a:ext>
            </a:extLst>
          </p:cNvPr>
          <p:cNvSpPr txBox="1">
            <a:spLocks/>
          </p:cNvSpPr>
          <p:nvPr/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l"/>
            <a:r>
              <a:rPr lang="en-US">
                <a:solidFill>
                  <a:srgbClr val="3A3A82"/>
                </a:solidFill>
              </a:rPr>
              <a:t>	  Case study VI: Integer Multiplication</a:t>
            </a:r>
            <a:endParaRPr lang="en-US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5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/>
              <p:nvPr/>
            </p:nvSpPr>
            <p:spPr>
              <a:xfrm>
                <a:off x="195209" y="4913067"/>
                <a:ext cx="8481317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9" y="4913067"/>
                <a:ext cx="8481317" cy="6821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9365A9-ACE5-67E9-D108-8A254F5BC72E}"/>
              </a:ext>
            </a:extLst>
          </p:cNvPr>
          <p:cNvCxnSpPr>
            <a:endCxn id="22" idx="1"/>
          </p:cNvCxnSpPr>
          <p:nvPr/>
        </p:nvCxnSpPr>
        <p:spPr>
          <a:xfrm flipH="1" flipV="1">
            <a:off x="1371600" y="4632180"/>
            <a:ext cx="683231" cy="479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FB808-3403-926F-C63B-82FAFEECE35B}"/>
              </a:ext>
            </a:extLst>
          </p:cNvPr>
          <p:cNvCxnSpPr>
            <a:cxnSpLocks/>
          </p:cNvCxnSpPr>
          <p:nvPr/>
        </p:nvCxnSpPr>
        <p:spPr>
          <a:xfrm flipH="1" flipV="1">
            <a:off x="1371600" y="4503016"/>
            <a:ext cx="2450387" cy="551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EFBBCF-B9B2-D9A3-1D72-80A55E9D2D0E}"/>
              </a:ext>
            </a:extLst>
          </p:cNvPr>
          <p:cNvCxnSpPr>
            <a:cxnSpLocks/>
          </p:cNvCxnSpPr>
          <p:nvPr/>
        </p:nvCxnSpPr>
        <p:spPr>
          <a:xfrm flipH="1" flipV="1">
            <a:off x="1442663" y="4393378"/>
            <a:ext cx="3855940" cy="818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EEEDAA-18B6-C0F2-10FD-45FE470B8766}"/>
              </a:ext>
            </a:extLst>
          </p:cNvPr>
          <p:cNvCxnSpPr>
            <a:cxnSpLocks/>
          </p:cNvCxnSpPr>
          <p:nvPr/>
        </p:nvCxnSpPr>
        <p:spPr>
          <a:xfrm flipH="1" flipV="1">
            <a:off x="1510301" y="4332314"/>
            <a:ext cx="5260707" cy="765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E74F44-BDD3-7846-B6AA-FA40BDDD0FBC}"/>
              </a:ext>
            </a:extLst>
          </p:cNvPr>
          <p:cNvSpPr txBox="1"/>
          <p:nvPr/>
        </p:nvSpPr>
        <p:spPr>
          <a:xfrm>
            <a:off x="505250" y="3855523"/>
            <a:ext cx="1732699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BE5B97-DD60-A9D5-FD17-C1747340D245}"/>
              </a:ext>
            </a:extLst>
          </p:cNvPr>
          <p:cNvSpPr txBox="1"/>
          <p:nvPr/>
        </p:nvSpPr>
        <p:spPr>
          <a:xfrm>
            <a:off x="624213" y="3824273"/>
            <a:ext cx="3182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Recursively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5A77BF19-D42F-94CF-0748-E60A420159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4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/>
              <p:nvPr/>
            </p:nvSpPr>
            <p:spPr>
              <a:xfrm>
                <a:off x="195209" y="4913067"/>
                <a:ext cx="8481317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9" y="4913067"/>
                <a:ext cx="8481317" cy="6821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9365A9-ACE5-67E9-D108-8A254F5BC72E}"/>
              </a:ext>
            </a:extLst>
          </p:cNvPr>
          <p:cNvCxnSpPr>
            <a:endCxn id="22" idx="1"/>
          </p:cNvCxnSpPr>
          <p:nvPr/>
        </p:nvCxnSpPr>
        <p:spPr>
          <a:xfrm flipH="1" flipV="1">
            <a:off x="1371600" y="4632180"/>
            <a:ext cx="683231" cy="479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FB808-3403-926F-C63B-82FAFEECE35B}"/>
              </a:ext>
            </a:extLst>
          </p:cNvPr>
          <p:cNvCxnSpPr>
            <a:cxnSpLocks/>
          </p:cNvCxnSpPr>
          <p:nvPr/>
        </p:nvCxnSpPr>
        <p:spPr>
          <a:xfrm flipH="1" flipV="1">
            <a:off x="1371600" y="4503016"/>
            <a:ext cx="2450387" cy="551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EFBBCF-B9B2-D9A3-1D72-80A55E9D2D0E}"/>
              </a:ext>
            </a:extLst>
          </p:cNvPr>
          <p:cNvCxnSpPr>
            <a:cxnSpLocks/>
          </p:cNvCxnSpPr>
          <p:nvPr/>
        </p:nvCxnSpPr>
        <p:spPr>
          <a:xfrm flipH="1" flipV="1">
            <a:off x="1442663" y="4393378"/>
            <a:ext cx="3855940" cy="818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EEEDAA-18B6-C0F2-10FD-45FE470B8766}"/>
              </a:ext>
            </a:extLst>
          </p:cNvPr>
          <p:cNvCxnSpPr>
            <a:cxnSpLocks/>
          </p:cNvCxnSpPr>
          <p:nvPr/>
        </p:nvCxnSpPr>
        <p:spPr>
          <a:xfrm flipH="1" flipV="1">
            <a:off x="1510301" y="4332314"/>
            <a:ext cx="5260707" cy="765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E74F44-BDD3-7846-B6AA-FA40BDDD0FBC}"/>
              </a:ext>
            </a:extLst>
          </p:cNvPr>
          <p:cNvSpPr txBox="1"/>
          <p:nvPr/>
        </p:nvSpPr>
        <p:spPr>
          <a:xfrm>
            <a:off x="505250" y="3850386"/>
            <a:ext cx="1732699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BE5B97-DD60-A9D5-FD17-C1747340D245}"/>
              </a:ext>
            </a:extLst>
          </p:cNvPr>
          <p:cNvSpPr txBox="1"/>
          <p:nvPr/>
        </p:nvSpPr>
        <p:spPr>
          <a:xfrm>
            <a:off x="624213" y="3824273"/>
            <a:ext cx="3182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Recursively</a:t>
            </a:r>
            <a:endParaRPr lang="en-SG" sz="2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3A4F02-9881-C484-BA38-C0CCF7495662}"/>
                  </a:ext>
                </a:extLst>
              </p:cNvPr>
              <p:cNvSpPr txBox="1"/>
              <p:nvPr/>
            </p:nvSpPr>
            <p:spPr>
              <a:xfrm>
                <a:off x="451578" y="5678711"/>
                <a:ext cx="8818066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FF0000"/>
                    </a:solidFill>
                  </a:rPr>
                  <a:t>Running time:</a:t>
                </a:r>
                <a:r>
                  <a:rPr lang="en-US" sz="2400" b="0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by Master 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thm</a:t>
                </a:r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3A4F02-9881-C484-BA38-C0CCF749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8" y="5678711"/>
                <a:ext cx="8818066" cy="645048"/>
              </a:xfrm>
              <a:prstGeom prst="rect">
                <a:avLst/>
              </a:prstGeom>
              <a:blipFill>
                <a:blip r:embed="rId15"/>
                <a:stretch>
                  <a:fillRect l="-103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54;p13">
            <a:extLst>
              <a:ext uri="{FF2B5EF4-FFF2-40B4-BE49-F238E27FC236}">
                <a16:creationId xmlns:a16="http://schemas.microsoft.com/office/drawing/2014/main" id="{1F2D3498-F9FA-A76B-8525-60479A555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8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E4EF7E3F-B739-B3C1-2A37-8A0CF1582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674" y="121578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r>
              <a:rPr lang="en-US" sz="2400" dirty="0">
                <a:solidFill>
                  <a:srgbClr val="FF0000"/>
                </a:solidFill>
              </a:rPr>
              <a:t>Idea (modified)</a:t>
            </a:r>
            <a:r>
              <a:rPr lang="en-US" sz="2400" dirty="0">
                <a:solidFill>
                  <a:srgbClr val="3A3A82"/>
                </a:solidFill>
              </a:rPr>
              <a:t>: Divide and conquer.</a:t>
            </a:r>
          </a:p>
          <a:p>
            <a:pPr marL="101600" indent="0">
              <a:lnSpc>
                <a:spcPct val="115000"/>
              </a:lnSpc>
              <a:buClr>
                <a:schemeClr val="dk1"/>
              </a:buClr>
              <a:buSzPts val="2000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dirty="0">
                <a:solidFill>
                  <a:srgbClr val="3A3A82"/>
                </a:solidFill>
              </a:rPr>
              <a:t>				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/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2B7A9-99B9-C9A4-AD27-F6FFDA5F2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1813933"/>
                <a:ext cx="4572000" cy="561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/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8EAE56-C9F2-35F1-6D40-6D5F6F10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8135"/>
                <a:ext cx="45720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E703E3D5-348E-2426-8AA1-955FF2D3D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1758758"/>
            <a:ext cx="433451" cy="173269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8BBDE699-B69A-F3F9-358C-A02A86E4B8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1758758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/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75D425-AB09-A422-05E3-9D0F0D0F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2838135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/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/2+1</m:t>
                        </m:r>
                      </m:sub>
                    </m:sSub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EC811-D3D2-DF31-30D2-6304A5EF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24" y="3434882"/>
                <a:ext cx="4572000" cy="561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/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620A1-8FF3-2F6D-B7A6-D1E322D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370570"/>
                <a:ext cx="45720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D1391071-0AF4-C80A-8CCE-F575E46385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3396458" y="3266270"/>
            <a:ext cx="433451" cy="173269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{$&#10;&#10;&#10;\end{document}" title="IguanaTex Bitmap Display">
            <a:extLst>
              <a:ext uri="{FF2B5EF4-FFF2-40B4-BE49-F238E27FC236}">
                <a16:creationId xmlns:a16="http://schemas.microsoft.com/office/drawing/2014/main" id="{6B93AB4E-EC84-C1F3-4803-2FA12C9D42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 rot="16200000">
            <a:off x="5308203" y="3266270"/>
            <a:ext cx="433451" cy="1732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/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9C45F-2CA6-DC45-62D5-8A52B2A1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81" y="4340119"/>
                <a:ext cx="457200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/>
              <p:nvPr/>
            </p:nvSpPr>
            <p:spPr>
              <a:xfrm>
                <a:off x="-364732" y="4928770"/>
                <a:ext cx="8481317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E9B8F-BDAA-F43D-7FC0-FCA8A3BF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4732" y="4928770"/>
                <a:ext cx="8481317" cy="6821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15EF6-5FE4-422D-4759-B84F7F8B3F19}"/>
                  </a:ext>
                </a:extLst>
              </p:cNvPr>
              <p:cNvSpPr txBox="1"/>
              <p:nvPr/>
            </p:nvSpPr>
            <p:spPr>
              <a:xfrm>
                <a:off x="1131731" y="5651571"/>
                <a:ext cx="7053695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15EF6-5FE4-422D-4759-B84F7F8B3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31" y="5651571"/>
                <a:ext cx="7053695" cy="6821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54;p13">
            <a:extLst>
              <a:ext uri="{FF2B5EF4-FFF2-40B4-BE49-F238E27FC236}">
                <a16:creationId xmlns:a16="http://schemas.microsoft.com/office/drawing/2014/main" id="{3091CC9A-B5DA-09B8-12A6-3E8BA9389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92813" y="325362"/>
            <a:ext cx="926499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VI: Integer Multiplication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1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73.9408"/>
  <p:tag name="LATEXADDIN" val="\documentclass{article}&#10;\usepackage{amsmath}&#10;\pagestyle{empty}&#10;\usepackage{xcolor}&#10;\begin{document}&#10;&#10;&#10;\textcolor{red}{Addition}&#10;&#10;\end{document}"/>
  <p:tag name="IGUANATEXSIZE" val="20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57.03"/>
  <p:tag name="LATEXADDIN" val="\documentclass{article}&#10;\usepackage{amsmath}&#10;\pagestyle{empty}&#10;\begin{document}&#10;&#10;\textbf{\textrm{maxL}} $ \leftarrow $\textrm{Maxoverlap}$(A[1:n/2])$&#10;&#10;&#10;\end{document}"/>
  <p:tag name="IGUANATEXSIZE" val="28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5.249"/>
  <p:tag name="LATEXADDIN" val="\documentclass{article}&#10;\usepackage{amsmath}&#10;\pagestyle{empty}&#10;\begin{document}&#10;&#10;\textbf{\textrm{maxR}} $ \leftarrow $\textrm{Maxoverlap}$(A[n/2+1:n])$&#10;&#10;&#10;\end{document}"/>
  <p:tag name="IGUANATEXSIZE" val="28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94.113"/>
  <p:tag name="LATEXADDIN" val="\documentclass{article}&#10;\usepackage{amsmath}&#10;\pagestyle{empty}&#10;\begin{document}&#10;&#10;\textbf{If} $n == 1$ \textbf{return }$0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887.1392"/>
  <p:tag name="LATEXADDIN" val="\documentclass{article}&#10;\usepackage{amsmath}&#10;\pagestyle{empty}&#10;\begin{document}&#10;&#10;\textbf{\textrm{maxComb}} $ \leftarrow 0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4.541"/>
  <p:tag name="LATEXADDIN" val="\documentclass{article}&#10;\usepackage{amsmath}&#10;\pagestyle{empty}&#10;\begin{document}&#10;&#10;\textbf{While} $i\leq n/2$ \textrm{ and } $j\leq n$ \textbf{do}&#10;&#10;&#10;\end{document}"/>
  <p:tag name="IGUANATEXSIZE" val="28"/>
  <p:tag name="IGUANATEXCURSOR" val="1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8.121"/>
  <p:tag name="LATEXADDIN" val="\documentclass{article}&#10;\usepackage{amsmath}&#10;\pagestyle{empty}&#10;\begin{document}&#10;&#10;$i \leftarrow 1$, $j \leftarrow n/2+1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59.58"/>
  <p:tag name="LATEXADDIN" val="\documentclass{article}&#10;\usepackage{amsmath}&#10;\pagestyle{empty}&#10;\begin{document}&#10;&#10;\textbf{If} case 1 \textbf{then }$j \leftarrow j+1$&#10;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604.049"/>
  <p:tag name="LATEXADDIN" val="\documentclass{article}&#10;\usepackage{amsmath}&#10;\pagestyle{empty}&#10;\begin{document}&#10;&#10;\textbf{else If} case 2 \textbf{then }$i \leftarrow i+1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35.508"/>
  <p:tag name="LATEXADDIN" val="\documentclass{article}&#10;\usepackage{amsmath}&#10;\pagestyle{empty}&#10;\begin{document}&#10;&#10;\textbf{If} \textrm{maxComb } $&lt;$ \textrm{overlap}$(i,j)$  \textbf{ then }&#10;&#10;&#10;\end{document}"/>
  <p:tag name="IGUANATEXSIZE" val="28"/>
  <p:tag name="IGUANATEXCURSOR" val="1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61.83"/>
  <p:tag name="LATEXADDIN" val="\documentclass{article}&#10;\usepackage{amsmath}&#10;\pagestyle{empty}&#10;\begin{document}&#10;&#10;\textrm{maxComb = overlap}$(i,j)$ 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85.414"/>
  <p:tag name="LATEXADDIN" val="\documentclass{article}&#10;\usepackage{amsmath}&#10;\pagestyle{empty}&#10;\begin{document}&#10;&#10;$\textbf{return } \textrm{maximum of }\textrm{maxL}, \textrm{maxR} \textrm{ and }\textrm{maxComb}$&#10;&#10;&#10;\end{document}"/>
  <p:tag name="IGUANATEXSIZE" val="28"/>
  <p:tag name="IGUANATEXCURSOR" val="1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16.61"/>
  <p:tag name="LATEXADDIN" val="\documentclass{article}&#10;\usepackage{amsmath}&#10;\pagestyle{empty}&#10;\begin{document}&#10;&#10;\textrm{Maxoverlap}$(A[1:n])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57.03"/>
  <p:tag name="LATEXADDIN" val="\documentclass{article}&#10;\usepackage{amsmath}&#10;\pagestyle{empty}&#10;\begin{document}&#10;&#10;\textbf{\textrm{maxL}} $ \leftarrow $\textrm{Maxoverlap}$(A[1:n/2])$&#10;&#10;&#10;\end{document}"/>
  <p:tag name="IGUANATEXSIZE" val="28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5.249"/>
  <p:tag name="LATEXADDIN" val="\documentclass{article}&#10;\usepackage{amsmath}&#10;\pagestyle{empty}&#10;\begin{document}&#10;&#10;\textbf{\textrm{maxR}} $ \leftarrow $\textrm{Maxoverlap}$(A[n/2+1:n])$&#10;&#10;&#10;\end{document}"/>
  <p:tag name="IGUANATEXSIZE" val="28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94.113"/>
  <p:tag name="LATEXADDIN" val="\documentclass{article}&#10;\usepackage{amsmath}&#10;\pagestyle{empty}&#10;\begin{document}&#10;&#10;\textbf{If} $n == 1$ \textbf{return }$0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887.1392"/>
  <p:tag name="LATEXADDIN" val="\documentclass{article}&#10;\usepackage{amsmath}&#10;\pagestyle{empty}&#10;\begin{document}&#10;&#10;\textbf{\textrm{maxComb}} $ \leftarrow 0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4.541"/>
  <p:tag name="LATEXADDIN" val="\documentclass{article}&#10;\usepackage{amsmath}&#10;\pagestyle{empty}&#10;\begin{document}&#10;&#10;\textbf{While} $i\leq n/2$ \textrm{ and } $j\leq n$ \textbf{do}&#10;&#10;&#10;\end{document}"/>
  <p:tag name="IGUANATEXSIZE" val="28"/>
  <p:tag name="IGUANATEXCURSOR" val="1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8.121"/>
  <p:tag name="LATEXADDIN" val="\documentclass{article}&#10;\usepackage{amsmath}&#10;\pagestyle{empty}&#10;\begin{document}&#10;&#10;$i \leftarrow 1$, $j \leftarrow n/2+1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59.58"/>
  <p:tag name="LATEXADDIN" val="\documentclass{article}&#10;\usepackage{amsmath}&#10;\pagestyle{empty}&#10;\begin{document}&#10;&#10;\textbf{If} case 1 \textbf{then }$j \leftarrow j+1$&#10;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604.049"/>
  <p:tag name="LATEXADDIN" val="\documentclass{article}&#10;\usepackage{amsmath}&#10;\pagestyle{empty}&#10;\begin{document}&#10;&#10;\textbf{else If} case 2 \textbf{then }$i \leftarrow i+1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35.508"/>
  <p:tag name="LATEXADDIN" val="\documentclass{article}&#10;\usepackage{amsmath}&#10;\pagestyle{empty}&#10;\begin{document}&#10;&#10;\textbf{If} \textrm{maxComb } $&lt;$ \textrm{overlap}$(i,j)$  \textbf{ then }&#10;&#10;&#10;\end{document}"/>
  <p:tag name="IGUANATEXSIZE" val="28"/>
  <p:tag name="IGUANATEXCURSOR" val="1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61.83"/>
  <p:tag name="LATEXADDIN" val="\documentclass{article}&#10;\usepackage{amsmath}&#10;\pagestyle{empty}&#10;\begin{document}&#10;&#10;\textrm{maxComb = overlap}$(i,j)$ 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85.414"/>
  <p:tag name="LATEXADDIN" val="\documentclass{article}&#10;\usepackage{amsmath}&#10;\pagestyle{empty}&#10;\begin{document}&#10;&#10;$\textbf{return } \textrm{maximum of }\textrm{maxL}, \textrm{maxR} \textrm{ and }\textrm{maxComb}$&#10;&#10;&#10;\end{document}"/>
  <p:tag name="IGUANATEXSIZE" val="28"/>
  <p:tag name="IGUANATEXCURSOR" val="1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16.61"/>
  <p:tag name="LATEXADDIN" val="\documentclass{article}&#10;\usepackage{amsmath}&#10;\pagestyle{empty}&#10;\begin{document}&#10;&#10;\textrm{Maxoverlap}$(A[1:n])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57.03"/>
  <p:tag name="LATEXADDIN" val="\documentclass{article}&#10;\usepackage{amsmath}&#10;\pagestyle{empty}&#10;\begin{document}&#10;&#10;\textbf{\textrm{maxL}} $ \leftarrow $\textrm{Maxoverlap}$(A[1:n/2])$&#10;&#10;&#10;\end{document}"/>
  <p:tag name="IGUANATEXSIZE" val="28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5.249"/>
  <p:tag name="LATEXADDIN" val="\documentclass{article}&#10;\usepackage{amsmath}&#10;\pagestyle{empty}&#10;\begin{document}&#10;&#10;\textbf{\textrm{maxR}} $ \leftarrow $\textrm{Maxoverlap}$(A[n/2+1:n])$&#10;&#10;&#10;\end{document}"/>
  <p:tag name="IGUANATEXSIZE" val="28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94.113"/>
  <p:tag name="LATEXADDIN" val="\documentclass{article}&#10;\usepackage{amsmath}&#10;\pagestyle{empty}&#10;\begin{document}&#10;&#10;\textbf{If} $n == 1$ \textbf{return }$0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887.1392"/>
  <p:tag name="LATEXADDIN" val="\documentclass{article}&#10;\usepackage{amsmath}&#10;\pagestyle{empty}&#10;\begin{document}&#10;&#10;\textbf{\textrm{maxComb}} $ \leftarrow 0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4.541"/>
  <p:tag name="LATEXADDIN" val="\documentclass{article}&#10;\usepackage{amsmath}&#10;\pagestyle{empty}&#10;\begin{document}&#10;&#10;\textbf{While} $i\leq n/2$ \textrm{ and } $j\leq n$ \textbf{do}&#10;&#10;&#10;\end{document}"/>
  <p:tag name="IGUANATEXSIZE" val="28"/>
  <p:tag name="IGUANATEXCURSOR" val="1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8.121"/>
  <p:tag name="LATEXADDIN" val="\documentclass{article}&#10;\usepackage{amsmath}&#10;\pagestyle{empty}&#10;\begin{document}&#10;&#10;$i \leftarrow 1$, $j \leftarrow n/2+1$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59.58"/>
  <p:tag name="LATEXADDIN" val="\documentclass{article}&#10;\usepackage{amsmath}&#10;\pagestyle{empty}&#10;\begin{document}&#10;&#10;\textbf{If} case 1 \textbf{then }$j \leftarrow j+1$&#10;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604.049"/>
  <p:tag name="LATEXADDIN" val="\documentclass{article}&#10;\usepackage{amsmath}&#10;\pagestyle{empty}&#10;\begin{document}&#10;&#10;\textbf{else If} case 2 \textbf{then }$i \leftarrow i+1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35.508"/>
  <p:tag name="LATEXADDIN" val="\documentclass{article}&#10;\usepackage{amsmath}&#10;\pagestyle{empty}&#10;\begin{document}&#10;&#10;\textbf{If} \textrm{maxComb } $&lt;$ \textrm{overlap}$(i,j)$  \textbf{ then }&#10;&#10;&#10;\end{document}"/>
  <p:tag name="IGUANATEXSIZE" val="28"/>
  <p:tag name="IGUANATEXCURSOR" val="1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61.83"/>
  <p:tag name="LATEXADDIN" val="\documentclass{article}&#10;\usepackage{amsmath}&#10;\pagestyle{empty}&#10;\begin{document}&#10;&#10;\textrm{maxComb = overlap}$(i,j)$ 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64.1545"/>
  <p:tag name="LATEXADDIN" val="\documentclass{article}&#10;\usepackage{amsmath}&#10;\pagestyle{empty}&#10;\usepackage{xcolor}&#10;\begin{document}&#10;&#10;&#10;\textcolor{red}{Multiplication}&#10;&#10;\end{document}"/>
  <p:tag name="IGUANATEXSIZE" val="20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73.9408"/>
  <p:tag name="LATEXADDIN" val="\documentclass{article}&#10;\usepackage{amsmath}&#10;\pagestyle{empty}&#10;\usepackage{xcolor}&#10;\begin{document}&#10;&#10;&#10;\textcolor{red}{Addition}&#10;&#10;\end{document}"/>
  <p:tag name="IGUANATEXSIZE" val="20"/>
  <p:tag name="IGUANATEXCURSOR" val="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617.9227"/>
  <p:tag name="LATEXADDIN" val="\documentclass{article}&#10;\usepackage{amsmath}&#10;\pagestyle{empty}&#10;\begin{document}&#10;&#10;$\textbf{return } \textrm{ans}$&#10;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422.1972"/>
  <p:tag name="LATEXADDIN" val="\documentclass{article}&#10;\usepackage{amsmath}&#10;\pagestyle{empty}&#10;\begin{document}&#10;&#10;$\textrm{ans} \leftarrow 1$&#10;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784.402"/>
  <p:tag name="LATEXADDIN" val="\documentclass{article}&#10;\usepackage{amsmath}&#10;\pagestyle{empty}&#10;\begin{document}&#10;&#10;$\textrm{ ans } \leftarrow a \cdot \textrm{ ans }$&#10;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426.322"/>
  <p:tag name="LATEXADDIN" val="\documentclass{article}&#10;\usepackage{amsmath}&#10;\pagestyle{empty}&#10;\begin{document}&#10;&#10;\textbf{If} $n == 1$ \textbf{then return }a 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668.9164"/>
  <p:tag name="LATEXADDIN" val="\documentclass{article}&#10;\usepackage{amsmath}&#10;\pagestyle{empty}&#10;\begin{document}&#10;&#10;$\textbf{return } x\cdot x$&#10;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7.4241"/>
  <p:tag name="LATEXADDIN" val="\documentclass{article}&#10;\usepackage{amsmath}&#10;\pagestyle{empty}&#10;\begin{document}&#10;&#10;$\textrm{Power} (a,n)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252.344"/>
  <p:tag name="LATEXADDIN" val="\documentclass{article}&#10;\usepackage{amsmath}&#10;\pagestyle{empty}&#10;\begin{document}&#10;&#10;\textbf{If} $n \textrm{ mod } 2==0$ \textbf{then } 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73.3784"/>
  <p:tag name="LATEXADDIN" val="\documentclass{article}&#10;\usepackage{amsmath}&#10;\pagestyle{empty}&#10;\begin{document}&#10;&#10; $x \leftarrow $Pow$(a, \lfloor n/2\rfloor)$ 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42.107"/>
  <p:tag name="LATEXADDIN" val="\documentclass{article}&#10;\usepackage{amsmath}&#10;\pagestyle{empty}&#10;\begin{document}&#10;&#10;\textbf{else return } $a\cdot x\cdot x$ &#10;&#10;&#10;\end{document}"/>
  <p:tag name="IGUANATEXSIZE" val="28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426.322"/>
  <p:tag name="LATEXADDIN" val="\documentclass{article}&#10;\usepackage{amsmath}&#10;\pagestyle{empty}&#10;\begin{document}&#10;&#10;\textbf{If} $n == 1$ \textbf{then return }a 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64.1545"/>
  <p:tag name="LATEXADDIN" val="\documentclass{article}&#10;\usepackage{amsmath}&#10;\pagestyle{empty}&#10;\usepackage{xcolor}&#10;\begin{document}&#10;&#10;&#10;\textcolor{red}{Multiplication}&#10;&#10;\end{document}"/>
  <p:tag name="IGUANATEXSIZE" val="20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668.9164"/>
  <p:tag name="LATEXADDIN" val="\documentclass{article}&#10;\usepackage{amsmath}&#10;\pagestyle{empty}&#10;\begin{document}&#10;&#10;$\textbf{return } x\cdot x$&#10;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7.4241"/>
  <p:tag name="LATEXADDIN" val="\documentclass{article}&#10;\usepackage{amsmath}&#10;\pagestyle{empty}&#10;\begin{document}&#10;&#10;$\textrm{Power} (a,n)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252.344"/>
  <p:tag name="LATEXADDIN" val="\documentclass{article}&#10;\usepackage{amsmath}&#10;\pagestyle{empty}&#10;\begin{document}&#10;&#10;\textbf{If} $n \textrm{ mod } 2==0$ \textbf{then } 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73.3784"/>
  <p:tag name="LATEXADDIN" val="\documentclass{article}&#10;\usepackage{amsmath}&#10;\pagestyle{empty}&#10;\begin{document}&#10;&#10; $x \leftarrow $Pow$(a, \lfloor n/2\rfloor)$ 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42.107"/>
  <p:tag name="LATEXADDIN" val="\documentclass{article}&#10;\usepackage{amsmath}&#10;\pagestyle{empty}&#10;\begin{document}&#10;&#10;\textbf{else return } $a\cdot x\cdot x$ &#10;&#10;&#10;\end{document}"/>
  <p:tag name="IGUANATEXSIZE" val="28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426.322"/>
  <p:tag name="LATEXADDIN" val="\documentclass{article}&#10;\usepackage{amsmath}&#10;\pagestyle{empty}&#10;\begin{document}&#10;&#10;\textbf{If} $n == 1$ \textbf{then return }a 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668.9164"/>
  <p:tag name="LATEXADDIN" val="\documentclass{article}&#10;\usepackage{amsmath}&#10;\pagestyle{empty}&#10;\begin{document}&#10;&#10;$\textbf{return } x\cdot x$&#10;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7.4241"/>
  <p:tag name="LATEXADDIN" val="\documentclass{article}&#10;\usepackage{amsmath}&#10;\pagestyle{empty}&#10;\begin{document}&#10;&#10;$\textrm{Power} (a,n)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252.344"/>
  <p:tag name="LATEXADDIN" val="\documentclass{article}&#10;\usepackage{amsmath}&#10;\pagestyle{empty}&#10;\begin{document}&#10;&#10;\textbf{If} $n \textrm{ mod } 2==0$ \textbf{then } 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73.3784"/>
  <p:tag name="LATEXADDIN" val="\documentclass{article}&#10;\usepackage{amsmath}&#10;\pagestyle{empty}&#10;\begin{document}&#10;&#10; $x \leftarrow $Pow$(a, \lfloor n/2\rfloor)$ 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42.107"/>
  <p:tag name="LATEXADDIN" val="\documentclass{article}&#10;\usepackage{amsmath}&#10;\pagestyle{empty}&#10;\begin{document}&#10;&#10;\textbf{else return } $a\cdot x\cdot x$ &#10;&#10;&#10;\end{document}"/>
  <p:tag name="IGUANATEXSIZE" val="28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426.322"/>
  <p:tag name="LATEXADDIN" val="\documentclass{article}&#10;\usepackage{amsmath}&#10;\pagestyle{empty}&#10;\begin{document}&#10;&#10;\textbf{If} $n == 1$ \textbf{then return }a 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668.9164"/>
  <p:tag name="LATEXADDIN" val="\documentclass{article}&#10;\usepackage{amsmath}&#10;\pagestyle{empty}&#10;\begin{document}&#10;&#10;$\textbf{return } x\cdot x$&#10;&#10;&#10;\end{document}"/>
  <p:tag name="IGUANATEXSIZE" val="28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7.4241"/>
  <p:tag name="LATEXADDIN" val="\documentclass{article}&#10;\usepackage{amsmath}&#10;\pagestyle{empty}&#10;\begin{document}&#10;&#10;$\textrm{Power} (a,n)$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252.344"/>
  <p:tag name="LATEXADDIN" val="\documentclass{article}&#10;\usepackage{amsmath}&#10;\pagestyle{empty}&#10;\begin{document}&#10;&#10;\textbf{If} $n \textrm{ mod } 2==0$ \textbf{then } 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73.3784"/>
  <p:tag name="LATEXADDIN" val="\documentclass{article}&#10;\usepackage{amsmath}&#10;\pagestyle{empty}&#10;\begin{document}&#10;&#10; $x \leftarrow $Pow$(a, \lfloor n/2\rfloor)$ 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42.107"/>
  <p:tag name="LATEXADDIN" val="\documentclass{article}&#10;\usepackage{amsmath}&#10;\pagestyle{empty}&#10;\begin{document}&#10;&#10;\textbf{else return } $a\cdot x\cdot x$ &#10;&#10;&#10;\end{document}"/>
  <p:tag name="IGUANATEXSIZE" val="28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73.3784"/>
  <p:tag name="LATEXADDIN" val="\documentclass{article}&#10;\usepackage{amsmath}&#10;\pagestyle{empty}&#10;\begin{document}&#10;&#10;\textbf{For} $i = 3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617.9227"/>
  <p:tag name="LATEXADDIN" val="\documentclass{article}&#10;\usepackage{amsmath}&#10;\pagestyle{empty}&#10;\begin{document}&#10;&#10;$\textbf{return } \textrm{ans}$&#10;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484.4395"/>
  <p:tag name="LATEXADDIN" val="\documentclass{article}&#10;\usepackage{amsmath}&#10;\pagestyle{empty}&#10;\begin{document}&#10;&#10;$\textrm{ans1} \leftarrow 1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228.346"/>
  <p:tag name="LATEXADDIN" val="\documentclass{article}&#10;\usepackage{amsmath}&#10;\pagestyle{empty}&#10;\begin{document}&#10;&#10;$\textrm{ ans1 } \leftarrow \textrm{ ans1 } + \textrm{ ans2 } $&#10;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484.4395"/>
  <p:tag name="LATEXADDIN" val="\documentclass{article}&#10;\usepackage{amsmath}&#10;\pagestyle{empty}&#10;\begin{document}&#10;&#10;$\textrm{ans2} \leftarrow 1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20.585"/>
  <p:tag name="LATEXADDIN" val="\documentclass{article}&#10;\usepackage{amsmath}&#10;\pagestyle{empty}&#10;\begin{document}&#10;&#10;\textbf{If} $n \leq 2$ \textbf{then return }$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787.4016"/>
  <p:tag name="LATEXADDIN" val="\documentclass{article}&#10;\usepackage{amsmath}&#10;\pagestyle{empty}&#10;\begin{document}&#10;&#10;$\textrm{ ans2 } \leftarrow \textrm{ temp } $&#10;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782.9021"/>
  <p:tag name="LATEXADDIN" val="\documentclass{article}&#10;\usepackage{amsmath}&#10;\pagestyle{empty}&#10;\begin{document}&#10;&#10;$\textrm{ temp } \leftarrow \textrm{ ans1 } $&#10;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73.3784"/>
  <p:tag name="LATEXADDIN" val="\documentclass{article}&#10;\usepackage{amsmath}&#10;\pagestyle{empty}&#10;\begin{document}&#10;&#10;\textbf{For} $i = 3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617.9227"/>
  <p:tag name="LATEXADDIN" val="\documentclass{article}&#10;\usepackage{amsmath}&#10;\pagestyle{empty}&#10;\begin{document}&#10;&#10;$\textbf{return } \textrm{ans}$&#10;&#10;&#10;\end{document}"/>
  <p:tag name="IGUANATEXSIZE" val="2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484.4395"/>
  <p:tag name="LATEXADDIN" val="\documentclass{article}&#10;\usepackage{amsmath}&#10;\pagestyle{empty}&#10;\begin{document}&#10;&#10;$\textrm{ans1} \leftarrow 1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228.346"/>
  <p:tag name="LATEXADDIN" val="\documentclass{article}&#10;\usepackage{amsmath}&#10;\pagestyle{empty}&#10;\begin{document}&#10;&#10;$\textrm{ ans1 } \leftarrow \textrm{ ans1 } + \textrm{ ans2 } $&#10;&#10;&#10;\end{document}"/>
  <p:tag name="IGUANATEXSIZE" val="28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484.4395"/>
  <p:tag name="LATEXADDIN" val="\documentclass{article}&#10;\usepackage{amsmath}&#10;\pagestyle{empty}&#10;\begin{document}&#10;&#10;$\textrm{ans2} \leftarrow 1$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320.585"/>
  <p:tag name="LATEXADDIN" val="\documentclass{article}&#10;\usepackage{amsmath}&#10;\pagestyle{empty}&#10;\begin{document}&#10;&#10;\textbf{If} $n \leq 2$ \textbf{then return }$1$ 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787.4016"/>
  <p:tag name="LATEXADDIN" val="\documentclass{article}&#10;\usepackage{amsmath}&#10;\pagestyle{empty}&#10;\begin{document}&#10;&#10;$\textrm{ ans2 } \leftarrow \textrm{ temp } $&#10;&#10;&#10;\end{document}"/>
  <p:tag name="IGUANATEXSIZE" val="28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782.9021"/>
  <p:tag name="LATEXADDIN" val="\documentclass{article}&#10;\usepackage{amsmath}&#10;\pagestyle{empty}&#10;\begin{document}&#10;&#10;$\textrm{ temp } \leftarrow \textrm{ ans1 } $&#10;&#10;&#10;\end{document}"/>
  <p:tag name="IGUANATEXSIZE" val="28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88.48898"/>
  <p:tag name="LATEXADDIN" val="\documentclass{article}&#10;\usepackage{amsmath}&#10;\pagestyle{empty}&#10;\begin{document}&#10;&#10;$y_i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95.98803"/>
  <p:tag name="LATEXADDIN" val="\documentclass{article}&#10;\usepackage{amsmath}&#10;\pagestyle{empty}&#10;\begin{document}&#10;&#10;$y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480.6899"/>
  <p:tag name="LATEXADDIN" val="\documentclass{article}&#10;\usepackage{amsmath}&#10;\pagestyle{empty}&#10;\usepackage{xcolor}&#10;\begin{document}&#10;&#10;\textcolor{red}{\textbf{Overlap}}&#10;&#10;&#10;\end{document}"/>
  <p:tag name="IGUANATEXSIZE" val="20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88.48898"/>
  <p:tag name="LATEXADDIN" val="\documentclass{article}&#10;\usepackage{amsmath}&#10;\pagestyle{empty}&#10;\begin{document}&#10;&#10;$y_i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95.98803"/>
  <p:tag name="LATEXADDIN" val="\documentclass{article}&#10;\usepackage{amsmath}&#10;\pagestyle{empty}&#10;\begin{document}&#10;&#10;$y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480.6899"/>
  <p:tag name="LATEXADDIN" val="\documentclass{article}&#10;\usepackage{amsmath}&#10;\pagestyle{empty}&#10;\usepackage{xcolor}&#10;\begin{document}&#10;&#10;\textcolor{red}{\textbf{Overlap}}&#10;&#10;&#10;\end{document}"/>
  <p:tag name="IGUANATEXSIZE" val="20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88.48898"/>
  <p:tag name="LATEXADDIN" val="\documentclass{article}&#10;\usepackage{amsmath}&#10;\pagestyle{empty}&#10;\begin{document}&#10;&#10;$y_i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95.98803"/>
  <p:tag name="LATEXADDIN" val="\documentclass{article}&#10;\usepackage{amsmath}&#10;\pagestyle{empty}&#10;\begin{document}&#10;&#10;$y_j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3211.099"/>
  <p:tag name="LATEXADDIN" val="\documentclass{article}&#10;\usepackage{amsmath}&#10;\pagestyle{empty}&#10;\usepackage{xcolor}&#10;\begin{document}&#10;&#10;&#10;Overlap is \textcolor{red}{$(y_j-x_j+1)$}. We can remove interval $j$ from $R.$&#10;&#10;\end{document}"/>
  <p:tag name="IGUANATEXSIZE" val="20"/>
  <p:tag name="IGUANATEXCURSOR" val="18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88.48898"/>
  <p:tag name="LATEXADDIN" val="\documentclass{article}&#10;\usepackage{amsmath}&#10;\pagestyle{empty}&#10;\begin{document}&#10;&#10;$y_i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.99441"/>
  <p:tag name="LATEXADDIN" val="\documentclass{article}&#10;\usepackage{amsmath}&#10;\pagestyle{empty}&#10;\begin{document}&#10;&#10;$\{$&#10;&#10;&#10;\end{document}"/>
  <p:tag name="IGUANATEXSIZE" val="3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95.98803"/>
  <p:tag name="LATEXADDIN" val="\documentclass{article}&#10;\usepackage{amsmath}&#10;\pagestyle{empty}&#10;\begin{document}&#10;&#10;$y_j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3174.353"/>
  <p:tag name="LATEXADDIN" val="\documentclass{article}&#10;\usepackage{amsmath}&#10;\pagestyle{empty}&#10;\usepackage{xcolor}&#10;\begin{document}&#10;&#10;&#10;Overlap is \textcolor{red}{$(y_i-x_j+1)$}. We can remove interval $i$ from $L.$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88.48898"/>
  <p:tag name="LATEXADDIN" val="\documentclass{article}&#10;\usepackage{amsmath}&#10;\pagestyle{empty}&#10;\begin{document}&#10;&#10;$y_i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95.98803"/>
  <p:tag name="LATEXADDIN" val="\documentclass{article}&#10;\usepackage{amsmath}&#10;\pagestyle{empty}&#10;\begin{document}&#10;&#10;$y_j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3174.353"/>
  <p:tag name="LATEXADDIN" val="\documentclass{article}&#10;\usepackage{amsmath}&#10;\pagestyle{empty}&#10;\usepackage{xcolor}&#10;\begin{document}&#10;&#10;&#10;Overlap is \textcolor{red}{$(y_i-x_j+1)$}. We can remove interval $i$ from $L.$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85.414"/>
  <p:tag name="LATEXADDIN" val="\documentclass{article}&#10;\usepackage{amsmath}&#10;\pagestyle{empty}&#10;\begin{document}&#10;&#10;$\textbf{return } \textrm{maximum of }\textrm{maxL}, \textrm{maxR} \textrm{ and }\textrm{maxComb}$&#10;&#10;&#10;\end{document}"/>
  <p:tag name="IGUANATEXSIZE" val="28"/>
  <p:tag name="IGUANATEXCURSOR" val="1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16.61"/>
  <p:tag name="LATEXADDIN" val="\documentclass{article}&#10;\usepackage{amsmath}&#10;\pagestyle{empty}&#10;\begin{document}&#10;&#10;\textrm{Maxoverlap}$(A[1:n])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2727</Words>
  <Application>Microsoft Office PowerPoint</Application>
  <PresentationFormat>On-screen Show (4:3)</PresentationFormat>
  <Paragraphs>759</Paragraphs>
  <Slides>39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Office Theme</vt:lpstr>
      <vt:lpstr>Equation</vt:lpstr>
      <vt:lpstr>       Lecture 6  Divide and Conquer IV: integer multiplication, further examples</vt:lpstr>
      <vt:lpstr>Divide and Conquer (recap)</vt:lpstr>
      <vt:lpstr>   Case study VI: Integer Multiplication</vt:lpstr>
      <vt:lpstr>   Case study VI: Integer Multiplication</vt:lpstr>
      <vt:lpstr>   Case study VI: Integer Multiplication</vt:lpstr>
      <vt:lpstr>PowerPoint Presentation</vt:lpstr>
      <vt:lpstr>   Case study VI: Integer Multiplication</vt:lpstr>
      <vt:lpstr>   Case study VI: Integer Multiplication</vt:lpstr>
      <vt:lpstr>   Case study VI: Integer Multiplication</vt:lpstr>
      <vt:lpstr>   Case study VI: Integer Multiplication</vt:lpstr>
      <vt:lpstr>   Case study VI: Integer Multiplication</vt:lpstr>
      <vt:lpstr>   Case study VII: Computing powers</vt:lpstr>
      <vt:lpstr>   Case study VII: Computing powers</vt:lpstr>
      <vt:lpstr>   Case study VII: Computing powers</vt:lpstr>
      <vt:lpstr>   Case study VII: Computing powers</vt:lpstr>
      <vt:lpstr>   Case study VII: Computing powers</vt:lpstr>
      <vt:lpstr>   Case study VII: Computing powers</vt:lpstr>
      <vt:lpstr>   Case study VII: Computing powers</vt:lpstr>
      <vt:lpstr>   Case study VIII: Fibonacci sequence</vt:lpstr>
      <vt:lpstr>   Case study VIII: Fibonacci sequence</vt:lpstr>
      <vt:lpstr>   Case study VIII: Fibonacci sequence</vt:lpstr>
      <vt:lpstr>   Case study VIII: Fibonacci sequence</vt:lpstr>
      <vt:lpstr>   Case study VIII: Fibonacci sequence</vt:lpstr>
      <vt:lpstr>   Case study VIII: Fibonacci sequence</vt:lpstr>
      <vt:lpstr>   Case study VIII: Fibonacci sequence</vt:lpstr>
      <vt:lpstr>   Case study VIII: Fibonacci sequence</vt:lpstr>
      <vt:lpstr>   Case study IX: From practice problems</vt:lpstr>
      <vt:lpstr>   Case study IX: From practice problems</vt:lpstr>
      <vt:lpstr>   Case study IX: From practice problems</vt:lpstr>
      <vt:lpstr>   Case study IX: From practice problems</vt:lpstr>
      <vt:lpstr>   Case study IX: From practice problems</vt:lpstr>
      <vt:lpstr>   Case study IX: From practice problems</vt:lpstr>
      <vt:lpstr>   Case study IX: From practice problems</vt:lpstr>
      <vt:lpstr>   Case study IX: From practice problems</vt:lpstr>
      <vt:lpstr>   Case study IX: From practice problems</vt:lpstr>
      <vt:lpstr>   Case study IX: From practice problems</vt:lpstr>
      <vt:lpstr>   Case study IX: From practice problems</vt:lpstr>
      <vt:lpstr>   Case study IX: From practice problems</vt:lpstr>
      <vt:lpstr>   Case study IX: From practice problems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199</cp:revision>
  <dcterms:created xsi:type="dcterms:W3CDTF">2015-09-14T04:42:16Z</dcterms:created>
  <dcterms:modified xsi:type="dcterms:W3CDTF">2024-04-18T08:49:36Z</dcterms:modified>
</cp:coreProperties>
</file>