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04.xml" ContentType="application/vnd.openxmlformats-officedocument.presentationml.tags+xml"/>
  <Override PartName="/ppt/notesSlides/notesSlide5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60" r:id="rId3"/>
    <p:sldId id="308" r:id="rId4"/>
    <p:sldId id="258" r:id="rId5"/>
    <p:sldId id="306" r:id="rId6"/>
    <p:sldId id="309" r:id="rId7"/>
    <p:sldId id="310" r:id="rId8"/>
    <p:sldId id="311" r:id="rId9"/>
    <p:sldId id="312" r:id="rId10"/>
    <p:sldId id="314" r:id="rId11"/>
    <p:sldId id="331" r:id="rId12"/>
    <p:sldId id="332" r:id="rId13"/>
    <p:sldId id="333" r:id="rId14"/>
    <p:sldId id="330" r:id="rId15"/>
    <p:sldId id="259" r:id="rId16"/>
    <p:sldId id="315" r:id="rId17"/>
    <p:sldId id="322" r:id="rId18"/>
    <p:sldId id="324" r:id="rId19"/>
    <p:sldId id="320" r:id="rId20"/>
    <p:sldId id="325" r:id="rId21"/>
    <p:sldId id="327" r:id="rId22"/>
    <p:sldId id="326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23" r:id="rId31"/>
    <p:sldId id="335" r:id="rId32"/>
    <p:sldId id="337" r:id="rId33"/>
    <p:sldId id="336" r:id="rId34"/>
    <p:sldId id="318" r:id="rId35"/>
    <p:sldId id="338" r:id="rId36"/>
    <p:sldId id="339" r:id="rId37"/>
    <p:sldId id="340" r:id="rId38"/>
    <p:sldId id="348" r:id="rId39"/>
    <p:sldId id="278" r:id="rId40"/>
    <p:sldId id="279" r:id="rId41"/>
    <p:sldId id="349" r:id="rId42"/>
    <p:sldId id="281" r:id="rId43"/>
    <p:sldId id="350" r:id="rId44"/>
    <p:sldId id="354" r:id="rId45"/>
    <p:sldId id="356" r:id="rId46"/>
    <p:sldId id="357" r:id="rId47"/>
    <p:sldId id="355" r:id="rId48"/>
    <p:sldId id="359" r:id="rId49"/>
    <p:sldId id="360" r:id="rId50"/>
    <p:sldId id="361" r:id="rId51"/>
    <p:sldId id="362" r:id="rId52"/>
    <p:sldId id="366" r:id="rId53"/>
    <p:sldId id="363" r:id="rId54"/>
    <p:sldId id="261" r:id="rId55"/>
    <p:sldId id="365" r:id="rId56"/>
    <p:sldId id="364" r:id="rId57"/>
    <p:sldId id="319" r:id="rId58"/>
    <p:sldId id="351" r:id="rId59"/>
    <p:sldId id="352" r:id="rId60"/>
    <p:sldId id="334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1" d="100"/>
          <a:sy n="91" d="100"/>
        </p:scale>
        <p:origin x="1065" y="1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4/4/2024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3D5A9-94A1-3047-8E62-CA7C7705982B}" type="slidenum">
              <a:rPr lang="en-US"/>
              <a:pPr/>
              <a:t>52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peak condition at the edges!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33D5A9-94A1-3047-8E62-CA7C7705982B}" type="slidenum">
              <a:rPr lang="en-US"/>
              <a:pPr/>
              <a:t>53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peak condition at the edges!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E718A-91B7-B04B-BDD8-69514228FF11}" type="slidenum">
              <a:rPr lang="en-US"/>
              <a:pPr/>
              <a:t>54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C8C4C-ADF9-4843-A290-D5B0CEC1205E}" type="slidenum">
              <a:rPr lang="en-US"/>
              <a:pPr/>
              <a:t>55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60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C8C4C-ADF9-4843-A290-D5B0CEC1205E}" type="slidenum">
              <a:rPr lang="en-US"/>
              <a:pPr/>
              <a:t>56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86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8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7" Type="http://schemas.openxmlformats.org/officeDocument/2006/relationships/image" Target="../media/image7.png"/><Relationship Id="rId2" Type="http://schemas.openxmlformats.org/officeDocument/2006/relationships/tags" Target="../tags/tag22.xml"/><Relationship Id="rId16" Type="http://schemas.openxmlformats.org/officeDocument/2006/relationships/image" Target="../media/image51.png"/><Relationship Id="rId20" Type="http://schemas.openxmlformats.org/officeDocument/2006/relationships/image" Target="../media/image10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15" Type="http://schemas.openxmlformats.org/officeDocument/2006/relationships/image" Target="../media/image11.png"/><Relationship Id="rId19" Type="http://schemas.openxmlformats.org/officeDocument/2006/relationships/image" Target="../media/image9.png"/><Relationship Id="rId4" Type="http://schemas.openxmlformats.org/officeDocument/2006/relationships/tags" Target="../tags/tag24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1.xml"/><Relationship Id="rId7" Type="http://schemas.openxmlformats.org/officeDocument/2006/relationships/image" Target="../media/image1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4.xml"/><Relationship Id="rId7" Type="http://schemas.openxmlformats.org/officeDocument/2006/relationships/image" Target="../media/image1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1.png"/><Relationship Id="rId4" Type="http://schemas.openxmlformats.org/officeDocument/2006/relationships/tags" Target="../tags/tag35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8.xml"/><Relationship Id="rId7" Type="http://schemas.openxmlformats.org/officeDocument/2006/relationships/image" Target="../media/image51.png"/><Relationship Id="rId12" Type="http://schemas.openxmlformats.org/officeDocument/2006/relationships/image" Target="../media/image17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40.xml"/><Relationship Id="rId10" Type="http://schemas.openxmlformats.org/officeDocument/2006/relationships/image" Target="../media/image15.png"/><Relationship Id="rId4" Type="http://schemas.openxmlformats.org/officeDocument/2006/relationships/tags" Target="../tags/tag39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4.xml"/><Relationship Id="rId7" Type="http://schemas.openxmlformats.org/officeDocument/2006/relationships/image" Target="../media/image2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22.png"/><Relationship Id="rId18" Type="http://schemas.openxmlformats.org/officeDocument/2006/relationships/image" Target="../media/image19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21.png"/><Relationship Id="rId17" Type="http://schemas.openxmlformats.org/officeDocument/2006/relationships/image" Target="../media/image18.png"/><Relationship Id="rId2" Type="http://schemas.openxmlformats.org/officeDocument/2006/relationships/tags" Target="../tags/tag47.xml"/><Relationship Id="rId16" Type="http://schemas.openxmlformats.org/officeDocument/2006/relationships/image" Target="../media/image25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20.png"/><Relationship Id="rId5" Type="http://schemas.openxmlformats.org/officeDocument/2006/relationships/tags" Target="../tags/tag50.xml"/><Relationship Id="rId15" Type="http://schemas.openxmlformats.org/officeDocument/2006/relationships/image" Target="../media/image2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6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28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62.xml"/><Relationship Id="rId7" Type="http://schemas.openxmlformats.org/officeDocument/2006/relationships/image" Target="../media/image29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68.xml"/><Relationship Id="rId7" Type="http://schemas.openxmlformats.org/officeDocument/2006/relationships/image" Target="../media/image22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.pn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33.png"/><Relationship Id="rId5" Type="http://schemas.openxmlformats.org/officeDocument/2006/relationships/tags" Target="../tags/tag74.xml"/><Relationship Id="rId10" Type="http://schemas.openxmlformats.org/officeDocument/2006/relationships/image" Target="../media/image32.png"/><Relationship Id="rId4" Type="http://schemas.openxmlformats.org/officeDocument/2006/relationships/tags" Target="../tags/tag73.xml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5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3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32.png"/><Relationship Id="rId5" Type="http://schemas.openxmlformats.org/officeDocument/2006/relationships/tags" Target="../tags/tag80.xml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tags" Target="../tags/tag79.xml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tags" Target="../tags/tag84.xml"/><Relationship Id="rId16" Type="http://schemas.openxmlformats.org/officeDocument/2006/relationships/image" Target="../media/image36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31.png"/><Relationship Id="rId5" Type="http://schemas.openxmlformats.org/officeDocument/2006/relationships/tags" Target="../tags/tag87.xml"/><Relationship Id="rId15" Type="http://schemas.openxmlformats.org/officeDocument/2006/relationships/image" Target="../media/image3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6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tags" Target="../tags/tag94.xml"/><Relationship Id="rId21" Type="http://schemas.openxmlformats.org/officeDocument/2006/relationships/image" Target="../media/image26.png"/><Relationship Id="rId7" Type="http://schemas.openxmlformats.org/officeDocument/2006/relationships/tags" Target="../tags/tag98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93.xml"/><Relationship Id="rId16" Type="http://schemas.openxmlformats.org/officeDocument/2006/relationships/image" Target="../media/image35.png"/><Relationship Id="rId20" Type="http://schemas.openxmlformats.org/officeDocument/2006/relationships/image" Target="../media/image34.png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15" Type="http://schemas.openxmlformats.org/officeDocument/2006/relationships/image" Target="../media/image33.png"/><Relationship Id="rId10" Type="http://schemas.openxmlformats.org/officeDocument/2006/relationships/tags" Target="../tags/tag101.xml"/><Relationship Id="rId19" Type="http://schemas.openxmlformats.org/officeDocument/2006/relationships/image" Target="../media/image37.png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tags" Target="../tags/tag104.xml"/><Relationship Id="rId21" Type="http://schemas.openxmlformats.org/officeDocument/2006/relationships/image" Target="../media/image26.png"/><Relationship Id="rId7" Type="http://schemas.openxmlformats.org/officeDocument/2006/relationships/tags" Target="../tags/tag108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103.xml"/><Relationship Id="rId16" Type="http://schemas.openxmlformats.org/officeDocument/2006/relationships/image" Target="../media/image35.png"/><Relationship Id="rId20" Type="http://schemas.openxmlformats.org/officeDocument/2006/relationships/image" Target="../media/image34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15" Type="http://schemas.openxmlformats.org/officeDocument/2006/relationships/image" Target="../media/image33.png"/><Relationship Id="rId10" Type="http://schemas.openxmlformats.org/officeDocument/2006/relationships/tags" Target="../tags/tag111.xml"/><Relationship Id="rId19" Type="http://schemas.openxmlformats.org/officeDocument/2006/relationships/image" Target="../media/image38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tags" Target="../tags/tag114.xml"/><Relationship Id="rId21" Type="http://schemas.openxmlformats.org/officeDocument/2006/relationships/image" Target="../media/image26.png"/><Relationship Id="rId7" Type="http://schemas.openxmlformats.org/officeDocument/2006/relationships/tags" Target="../tags/tag118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113.xml"/><Relationship Id="rId16" Type="http://schemas.openxmlformats.org/officeDocument/2006/relationships/image" Target="../media/image35.png"/><Relationship Id="rId20" Type="http://schemas.openxmlformats.org/officeDocument/2006/relationships/image" Target="../media/image34.png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15" Type="http://schemas.openxmlformats.org/officeDocument/2006/relationships/image" Target="../media/image33.png"/><Relationship Id="rId10" Type="http://schemas.openxmlformats.org/officeDocument/2006/relationships/tags" Target="../tags/tag121.xml"/><Relationship Id="rId19" Type="http://schemas.openxmlformats.org/officeDocument/2006/relationships/image" Target="../media/image39.png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tags" Target="../tags/tag124.xml"/><Relationship Id="rId21" Type="http://schemas.openxmlformats.org/officeDocument/2006/relationships/image" Target="../media/image26.png"/><Relationship Id="rId7" Type="http://schemas.openxmlformats.org/officeDocument/2006/relationships/tags" Target="../tags/tag128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123.xml"/><Relationship Id="rId16" Type="http://schemas.openxmlformats.org/officeDocument/2006/relationships/image" Target="../media/image35.png"/><Relationship Id="rId20" Type="http://schemas.openxmlformats.org/officeDocument/2006/relationships/image" Target="../media/image34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15" Type="http://schemas.openxmlformats.org/officeDocument/2006/relationships/image" Target="../media/image33.png"/><Relationship Id="rId10" Type="http://schemas.openxmlformats.org/officeDocument/2006/relationships/tags" Target="../tags/tag131.xml"/><Relationship Id="rId19" Type="http://schemas.openxmlformats.org/officeDocument/2006/relationships/image" Target="../media/image40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tags" Target="../tags/tag134.xml"/><Relationship Id="rId21" Type="http://schemas.openxmlformats.org/officeDocument/2006/relationships/image" Target="../media/image53.svg"/><Relationship Id="rId7" Type="http://schemas.openxmlformats.org/officeDocument/2006/relationships/tags" Target="../tags/tag138.xml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5" Type="http://schemas.openxmlformats.org/officeDocument/2006/relationships/image" Target="../media/image57.png"/><Relationship Id="rId2" Type="http://schemas.openxmlformats.org/officeDocument/2006/relationships/tags" Target="../tags/tag133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43.svg"/><Relationship Id="rId24" Type="http://schemas.openxmlformats.org/officeDocument/2006/relationships/image" Target="../media/image56.png"/><Relationship Id="rId5" Type="http://schemas.openxmlformats.org/officeDocument/2006/relationships/tags" Target="../tags/tag136.xml"/><Relationship Id="rId15" Type="http://schemas.openxmlformats.org/officeDocument/2006/relationships/image" Target="../media/image47.sv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4" Type="http://schemas.openxmlformats.org/officeDocument/2006/relationships/tags" Target="../tags/tag135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tags" Target="../tags/tag146.xml"/><Relationship Id="rId7" Type="http://schemas.openxmlformats.org/officeDocument/2006/relationships/image" Target="../media/image42.png"/><Relationship Id="rId12" Type="http://schemas.openxmlformats.org/officeDocument/2006/relationships/image" Target="../media/image66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26.png"/><Relationship Id="rId11" Type="http://schemas.openxmlformats.org/officeDocument/2006/relationships/image" Target="../media/image6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4.png"/><Relationship Id="rId4" Type="http://schemas.openxmlformats.org/officeDocument/2006/relationships/tags" Target="../tags/tag147.xml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61.svg"/><Relationship Id="rId4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43.svg"/><Relationship Id="rId11" Type="http://schemas.openxmlformats.org/officeDocument/2006/relationships/image" Target="../media/image69.png"/><Relationship Id="rId5" Type="http://schemas.openxmlformats.org/officeDocument/2006/relationships/image" Target="../media/image42.png"/><Relationship Id="rId10" Type="http://schemas.openxmlformats.org/officeDocument/2006/relationships/image" Target="../media/image61.svg"/><Relationship Id="rId4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43.svg"/><Relationship Id="rId11" Type="http://schemas.openxmlformats.org/officeDocument/2006/relationships/image" Target="../media/image71.png"/><Relationship Id="rId5" Type="http://schemas.openxmlformats.org/officeDocument/2006/relationships/image" Target="../media/image42.png"/><Relationship Id="rId10" Type="http://schemas.openxmlformats.org/officeDocument/2006/relationships/image" Target="../media/image61.svg"/><Relationship Id="rId4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4.png"/><Relationship Id="rId12" Type="http://schemas.openxmlformats.org/officeDocument/2006/relationships/image" Target="../media/image72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43.svg"/><Relationship Id="rId11" Type="http://schemas.openxmlformats.org/officeDocument/2006/relationships/image" Target="../media/image71.png"/><Relationship Id="rId5" Type="http://schemas.openxmlformats.org/officeDocument/2006/relationships/image" Target="../media/image42.png"/><Relationship Id="rId10" Type="http://schemas.openxmlformats.org/officeDocument/2006/relationships/image" Target="../media/image61.svg"/><Relationship Id="rId4" Type="http://schemas.openxmlformats.org/officeDocument/2006/relationships/image" Target="../media/image26.png"/><Relationship Id="rId9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8.png"/><Relationship Id="rId3" Type="http://schemas.openxmlformats.org/officeDocument/2006/relationships/tags" Target="../tags/tag158.xml"/><Relationship Id="rId21" Type="http://schemas.openxmlformats.org/officeDocument/2006/relationships/image" Target="../media/image81.png"/><Relationship Id="rId7" Type="http://schemas.openxmlformats.org/officeDocument/2006/relationships/tags" Target="../tags/tag162.xml"/><Relationship Id="rId12" Type="http://schemas.openxmlformats.org/officeDocument/2006/relationships/tags" Target="../tags/tag167.xml"/><Relationship Id="rId17" Type="http://schemas.openxmlformats.org/officeDocument/2006/relationships/image" Target="../media/image77.png"/><Relationship Id="rId2" Type="http://schemas.openxmlformats.org/officeDocument/2006/relationships/tags" Target="../tags/tag157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24" Type="http://schemas.openxmlformats.org/officeDocument/2006/relationships/image" Target="../media/image84.png"/><Relationship Id="rId5" Type="http://schemas.openxmlformats.org/officeDocument/2006/relationships/tags" Target="../tags/tag160.xml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tags" Target="../tags/tag165.xml"/><Relationship Id="rId19" Type="http://schemas.openxmlformats.org/officeDocument/2006/relationships/image" Target="../media/image79.png"/><Relationship Id="rId4" Type="http://schemas.openxmlformats.org/officeDocument/2006/relationships/tags" Target="../tags/tag159.xml"/><Relationship Id="rId9" Type="http://schemas.openxmlformats.org/officeDocument/2006/relationships/tags" Target="../tags/tag164.xml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tags" Target="../tags/tag170.xml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5" Type="http://schemas.openxmlformats.org/officeDocument/2006/relationships/tags" Target="../tags/tag172.xml"/><Relationship Id="rId10" Type="http://schemas.openxmlformats.org/officeDocument/2006/relationships/image" Target="../media/image88.png"/><Relationship Id="rId4" Type="http://schemas.openxmlformats.org/officeDocument/2006/relationships/tags" Target="../tags/tag171.xml"/><Relationship Id="rId9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tags" Target="../tags/tag175.xml"/><Relationship Id="rId7" Type="http://schemas.openxmlformats.org/officeDocument/2006/relationships/image" Target="../media/image93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6.png"/><Relationship Id="rId4" Type="http://schemas.openxmlformats.org/officeDocument/2006/relationships/tags" Target="../tags/tag176.xml"/><Relationship Id="rId9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79.xml"/><Relationship Id="rId7" Type="http://schemas.openxmlformats.org/officeDocument/2006/relationships/image" Target="../media/image100.png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7" Type="http://schemas.openxmlformats.org/officeDocument/2006/relationships/image" Target="../media/image104.png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image" Target="../media/image103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tags" Target="../tags/tag186.xml"/><Relationship Id="rId7" Type="http://schemas.openxmlformats.org/officeDocument/2006/relationships/image" Target="../media/image103.png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7.xml"/><Relationship Id="rId9" Type="http://schemas.openxmlformats.org/officeDocument/2006/relationships/image" Target="../media/image10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7.png"/><Relationship Id="rId3" Type="http://schemas.openxmlformats.org/officeDocument/2006/relationships/tags" Target="../tags/tag19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6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image" Target="../media/image105.png"/><Relationship Id="rId5" Type="http://schemas.openxmlformats.org/officeDocument/2006/relationships/tags" Target="../tags/tag192.xml"/><Relationship Id="rId10" Type="http://schemas.openxmlformats.org/officeDocument/2006/relationships/image" Target="../media/image104.png"/><Relationship Id="rId4" Type="http://schemas.openxmlformats.org/officeDocument/2006/relationships/tags" Target="../tags/tag191.xml"/><Relationship Id="rId9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tags" Target="../tags/tag197.xml"/><Relationship Id="rId7" Type="http://schemas.openxmlformats.org/officeDocument/2006/relationships/image" Target="../media/image26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image" Target="../media/image108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8.xml"/><Relationship Id="rId9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201.xml"/><Relationship Id="rId7" Type="http://schemas.openxmlformats.org/officeDocument/2006/relationships/image" Target="../media/image108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11.png"/><Relationship Id="rId5" Type="http://schemas.openxmlformats.org/officeDocument/2006/relationships/tags" Target="../tags/tag203.xml"/><Relationship Id="rId10" Type="http://schemas.openxmlformats.org/officeDocument/2006/relationships/image" Target="../media/image110.png"/><Relationship Id="rId4" Type="http://schemas.openxmlformats.org/officeDocument/2006/relationships/tags" Target="../tags/tag202.xml"/><Relationship Id="rId9" Type="http://schemas.openxmlformats.org/officeDocument/2006/relationships/image" Target="../media/image10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image" Target="../media/image120.png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image" Target="../media/image119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image" Target="../media/image118.png"/><Relationship Id="rId5" Type="http://schemas.openxmlformats.org/officeDocument/2006/relationships/tags" Target="../tags/tag209.xml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tags" Target="../tags/tag20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tags" Target="../tags/tag214.xml"/><Relationship Id="rId16" Type="http://schemas.openxmlformats.org/officeDocument/2006/relationships/image" Target="../media/image129.png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124.png"/><Relationship Id="rId5" Type="http://schemas.openxmlformats.org/officeDocument/2006/relationships/tags" Target="../tags/tag217.xml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tags" Target="../tags/tag2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12" Type="http://schemas.openxmlformats.org/officeDocument/2006/relationships/image" Target="../media/image5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12" Type="http://schemas.openxmlformats.org/officeDocument/2006/relationships/image" Target="../media/image51.png"/><Relationship Id="rId2" Type="http://schemas.openxmlformats.org/officeDocument/2006/relationships/tags" Target="../tags/tag7.xml"/><Relationship Id="rId16" Type="http://schemas.openxmlformats.org/officeDocument/2006/relationships/image" Target="../media/image10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9.png"/><Relationship Id="rId4" Type="http://schemas.openxmlformats.org/officeDocument/2006/relationships/tags" Target="../tags/tag9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tags" Target="../tags/tag13.xml"/><Relationship Id="rId7" Type="http://schemas.openxmlformats.org/officeDocument/2006/relationships/image" Target="../media/image6.png"/><Relationship Id="rId12" Type="http://schemas.openxmlformats.org/officeDocument/2006/relationships/image" Target="../media/image51.png"/><Relationship Id="rId2" Type="http://schemas.openxmlformats.org/officeDocument/2006/relationships/tags" Target="../tags/tag12.xml"/><Relationship Id="rId16" Type="http://schemas.openxmlformats.org/officeDocument/2006/relationships/image" Target="../media/image10.png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9.png"/><Relationship Id="rId4" Type="http://schemas.openxmlformats.org/officeDocument/2006/relationships/tags" Target="../tags/tag14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tags" Target="../tags/tag18.xml"/><Relationship Id="rId7" Type="http://schemas.openxmlformats.org/officeDocument/2006/relationships/image" Target="../media/image6.png"/><Relationship Id="rId12" Type="http://schemas.openxmlformats.org/officeDocument/2006/relationships/image" Target="../media/image51.png"/><Relationship Id="rId2" Type="http://schemas.openxmlformats.org/officeDocument/2006/relationships/tags" Target="../tags/tag17.xml"/><Relationship Id="rId16" Type="http://schemas.openxmlformats.org/officeDocument/2006/relationships/image" Target="../media/image10.png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5" Type="http://schemas.openxmlformats.org/officeDocument/2006/relationships/image" Target="../media/image9.png"/><Relationship Id="rId4" Type="http://schemas.openxmlformats.org/officeDocument/2006/relationships/tags" Target="../tags/tag19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052067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1790" y="207092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2</a:t>
            </a:r>
            <a:br>
              <a:rPr lang="en-US" dirty="0">
                <a:solidFill>
                  <a:srgbClr val="3A3A82"/>
                </a:solidFill>
              </a:rPr>
            </a:br>
            <a:r>
              <a:rPr lang="en-US" dirty="0">
                <a:solidFill>
                  <a:srgbClr val="3A3A82"/>
                </a:solidFill>
              </a:rPr>
              <a:t>			 Overview of concepts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 descr="\documentclass{article}&#10;\usepackage{amsmath}&#10;\pagestyle{empty}&#10;\usepackage{xcolor}&#10;\begin{document}&#10;&#10;\textcolor{red}{Algorithm:} &#10;&#10;&#10;\end{document}" title="IguanaTex Bitmap Display">
            <a:extLst>
              <a:ext uri="{FF2B5EF4-FFF2-40B4-BE49-F238E27FC236}">
                <a16:creationId xmlns:a16="http://schemas.microsoft.com/office/drawing/2014/main" id="{D78B0273-F525-56C6-CAD0-AF3316476C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2817" y="2416230"/>
            <a:ext cx="1484726" cy="295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996C5-1310-B923-8777-E9366EFFB27E}"/>
              </a:ext>
            </a:extLst>
          </p:cNvPr>
          <p:cNvSpPr txBox="1"/>
          <p:nvPr/>
        </p:nvSpPr>
        <p:spPr>
          <a:xfrm>
            <a:off x="4443541" y="2466139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73193-389C-4CCC-0017-66E3366B165A}"/>
              </a:ext>
            </a:extLst>
          </p:cNvPr>
          <p:cNvSpPr txBox="1"/>
          <p:nvPr/>
        </p:nvSpPr>
        <p:spPr>
          <a:xfrm>
            <a:off x="5479768" y="251439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Best case: 1 iterate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7072E-0E08-C901-3638-32D7901407DE}"/>
              </a:ext>
            </a:extLst>
          </p:cNvPr>
          <p:cNvSpPr txBox="1"/>
          <p:nvPr/>
        </p:nvSpPr>
        <p:spPr>
          <a:xfrm>
            <a:off x="4443541" y="3290572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8FCC-233F-087E-609B-40933CF79F53}"/>
              </a:ext>
            </a:extLst>
          </p:cNvPr>
          <p:cNvSpPr txBox="1"/>
          <p:nvPr/>
        </p:nvSpPr>
        <p:spPr>
          <a:xfrm>
            <a:off x="5479768" y="333882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Worst case: n iterates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BEFCA-6B5D-5D2C-F75B-F264B91B247B}"/>
              </a:ext>
            </a:extLst>
          </p:cNvPr>
          <p:cNvSpPr txBox="1"/>
          <p:nvPr/>
        </p:nvSpPr>
        <p:spPr>
          <a:xfrm>
            <a:off x="4443539" y="4089357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03B9E7-3150-C959-E198-8F83D15CF979}"/>
                  </a:ext>
                </a:extLst>
              </p:cNvPr>
              <p:cNvSpPr txBox="1"/>
              <p:nvPr/>
            </p:nvSpPr>
            <p:spPr>
              <a:xfrm>
                <a:off x="5479766" y="4044147"/>
                <a:ext cx="4572000" cy="579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200" b="1" dirty="0">
                    <a:solidFill>
                      <a:schemeClr val="bg1"/>
                    </a:solidFill>
                  </a:rPr>
                  <a:t>Average case: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2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sz="2200" b="1" dirty="0">
                    <a:solidFill>
                      <a:schemeClr val="bg1"/>
                    </a:solidFill>
                  </a:rPr>
                  <a:t> iterates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03B9E7-3150-C959-E198-8F83D15C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66" y="4044147"/>
                <a:ext cx="4572000" cy="579774"/>
              </a:xfrm>
              <a:prstGeom prst="rect">
                <a:avLst/>
              </a:prstGeom>
              <a:blipFill>
                <a:blip r:embed="rId14"/>
                <a:stretch>
                  <a:fillRect l="-17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\documentclass{article}&#10;\usepackage{amsmath}&#10;\pagestyle{empty}&#10;\usepackage{xcolor}&#10;\begin{document}&#10;&#10;\textcolor{red}{Solution:} $\frac{1}{n} \sum_{i=1}^n i = \frac{n(n+1)}{2n} = \frac{n+1}{2}$ iterates.&#10;&#10;&#10;\end{document}" title="IguanaTex Bitmap Display">
            <a:extLst>
              <a:ext uri="{FF2B5EF4-FFF2-40B4-BE49-F238E27FC236}">
                <a16:creationId xmlns:a16="http://schemas.microsoft.com/office/drawing/2014/main" id="{BF4917F4-C088-C308-47A1-9559EDDD16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74323" y="5414572"/>
            <a:ext cx="6131978" cy="43634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0FBEA2-75BE-7147-B3C3-3814E95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6F11CB-EC8A-7007-F101-4903E9D62F67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6F11CB-EC8A-7007-F101-4903E9D62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16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\documentclass{article}&#10;\usepackage{amsmath}&#10;\pagestyle{empty}&#10;\usepackage{xcolor}&#10;\begin{document}&#10;&#10;\textbf{For} $i=1 \textrm{ to } n$ \textbf{do} &#10;&#10;&#10;\end{document}" title="IguanaTex Bitmap Display">
            <a:extLst>
              <a:ext uri="{FF2B5EF4-FFF2-40B4-BE49-F238E27FC236}">
                <a16:creationId xmlns:a16="http://schemas.microsoft.com/office/drawing/2014/main" id="{D0558501-2D4C-B904-A934-CA840BD541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28452" y="2899238"/>
            <a:ext cx="2506080" cy="225895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usepackage{xcolor}&#10;\begin{document}&#10;&#10;Print $i$;\\&#10;&#10;&#10;&#10;\end{document}" title="IguanaTex Bitmap Display">
            <a:extLst>
              <a:ext uri="{FF2B5EF4-FFF2-40B4-BE49-F238E27FC236}">
                <a16:creationId xmlns:a16="http://schemas.microsoft.com/office/drawing/2014/main" id="{18895406-F7D2-29DE-7342-C6169C0DBC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425613" y="3762579"/>
            <a:ext cx="998185" cy="2799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break;&#10;&#10;&#10;\end{document}" title="IguanaTex Bitmap Display">
            <a:extLst>
              <a:ext uri="{FF2B5EF4-FFF2-40B4-BE49-F238E27FC236}">
                <a16:creationId xmlns:a16="http://schemas.microsoft.com/office/drawing/2014/main" id="{E864AA7E-52A8-7C26-0934-6A09D37CBC8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427543" y="4178273"/>
            <a:ext cx="832143" cy="28381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\textbf{If} $x_i == x$ \textbf{then} &#10;&#10;&#10;\end{document}" title="IguanaTex Bitmap Display">
            <a:extLst>
              <a:ext uri="{FF2B5EF4-FFF2-40B4-BE49-F238E27FC236}">
                <a16:creationId xmlns:a16="http://schemas.microsoft.com/office/drawing/2014/main" id="{6A5BAA86-7F50-0E96-A257-3D1AE9BD8DC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020686" y="3338825"/>
            <a:ext cx="2355484" cy="2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8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\documentclass{article}&#10;\usepackage{amsmath}&#10;\pagestyle{empty}&#10;\usepackage{xcolor}&#10;\begin{document}&#10;&#10;If the order is random, $x$ will be in any position with probability \textbf{\textcolor{red}{$\frac{1}{n}$}}.&#10;&#10;&#10;\end{document}" title="IguanaTex Bitmap Display">
            <a:extLst>
              <a:ext uri="{FF2B5EF4-FFF2-40B4-BE49-F238E27FC236}">
                <a16:creationId xmlns:a16="http://schemas.microsoft.com/office/drawing/2014/main" id="{D7DF9DC9-F4C2-F552-5D76-6461F838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9493" y="2942217"/>
            <a:ext cx="7920273" cy="3237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0FBEA2-75BE-7147-B3C3-3814E95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p:pic>
        <p:nvPicPr>
          <p:cNvPr id="16" name="Picture 15" descr="\documentclass{article}&#10;\usepackage{amsmath}&#10;\pagestyle{empty}&#10;\usepackage{xcolor}&#10;\begin{document}&#10;&#10;\textcolor{red}{Explanation:} &#10;&#10;&#10;\end{document}" title="IguanaTex Bitmap Display">
            <a:extLst>
              <a:ext uri="{FF2B5EF4-FFF2-40B4-BE49-F238E27FC236}">
                <a16:creationId xmlns:a16="http://schemas.microsoft.com/office/drawing/2014/main" id="{73BBB890-2345-B442-FE2E-62DC6A1462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9493" y="2375537"/>
            <a:ext cx="1756959" cy="28381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DE67B74-5C7C-EC4F-FE6D-0ED02C4ADBC4}"/>
              </a:ext>
            </a:extLst>
          </p:cNvPr>
          <p:cNvSpPr/>
          <p:nvPr/>
        </p:nvSpPr>
        <p:spPr>
          <a:xfrm>
            <a:off x="367814" y="2996527"/>
            <a:ext cx="175447" cy="176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BB7FE0-81BB-D5A4-61A7-E9C00CE50166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BB7FE0-81BB-D5A4-61A7-E9C00CE5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6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\documentclass{article}&#10;\usepackage{amsmath}&#10;\pagestyle{empty}&#10;\usepackage{xcolor}&#10;\begin{document}&#10;&#10;If the order is random, $x$ will be in any position with probability \textbf{\textcolor{red}{$\frac{1}{n}$}}.&#10;&#10;&#10;\end{document}" title="IguanaTex Bitmap Display">
            <a:extLst>
              <a:ext uri="{FF2B5EF4-FFF2-40B4-BE49-F238E27FC236}">
                <a16:creationId xmlns:a16="http://schemas.microsoft.com/office/drawing/2014/main" id="{D7DF9DC9-F4C2-F552-5D76-6461F838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9493" y="2942217"/>
            <a:ext cx="7920273" cy="3237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0FBEA2-75BE-7147-B3C3-3814E95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p:pic>
        <p:nvPicPr>
          <p:cNvPr id="16" name="Picture 15" descr="\documentclass{article}&#10;\usepackage{amsmath}&#10;\pagestyle{empty}&#10;\usepackage{xcolor}&#10;\begin{document}&#10;&#10;\textcolor{red}{Explanation:} &#10;&#10;&#10;\end{document}" title="IguanaTex Bitmap Display">
            <a:extLst>
              <a:ext uri="{FF2B5EF4-FFF2-40B4-BE49-F238E27FC236}">
                <a16:creationId xmlns:a16="http://schemas.microsoft.com/office/drawing/2014/main" id="{73BBB890-2345-B442-FE2E-62DC6A1462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9493" y="2375537"/>
            <a:ext cx="1756959" cy="28381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If $x=x_i$, Algorithm will run for $i$ steps.&#10;&#10;&#10;\end{document}" title="IguanaTex Bitmap Display">
            <a:extLst>
              <a:ext uri="{FF2B5EF4-FFF2-40B4-BE49-F238E27FC236}">
                <a16:creationId xmlns:a16="http://schemas.microsoft.com/office/drawing/2014/main" id="{F175C1B6-ED6F-31B8-8766-16EB15ADE8D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9493" y="3548850"/>
            <a:ext cx="4680967" cy="24645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DE67B74-5C7C-EC4F-FE6D-0ED02C4ADBC4}"/>
              </a:ext>
            </a:extLst>
          </p:cNvPr>
          <p:cNvSpPr/>
          <p:nvPr/>
        </p:nvSpPr>
        <p:spPr>
          <a:xfrm>
            <a:off x="367814" y="2996527"/>
            <a:ext cx="175447" cy="176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8F3F84-59CC-C4BC-B6B5-D1A2A76349EC}"/>
              </a:ext>
            </a:extLst>
          </p:cNvPr>
          <p:cNvSpPr/>
          <p:nvPr/>
        </p:nvSpPr>
        <p:spPr>
          <a:xfrm>
            <a:off x="367813" y="3583592"/>
            <a:ext cx="175447" cy="176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3D3553-6BAF-4EE4-72C2-36D4A148C575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3D3553-6BAF-4EE4-72C2-36D4A148C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8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3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\documentclass{article}&#10;\usepackage{amsmath}&#10;\pagestyle{empty}&#10;\usepackage{xcolor}&#10;\begin{document}&#10;&#10;If the order is random, $x$ will be in any position with probability \textbf{\textcolor{red}{$\frac{1}{n}$}}.&#10;&#10;&#10;\end{document}" title="IguanaTex Bitmap Display">
            <a:extLst>
              <a:ext uri="{FF2B5EF4-FFF2-40B4-BE49-F238E27FC236}">
                <a16:creationId xmlns:a16="http://schemas.microsoft.com/office/drawing/2014/main" id="{D7DF9DC9-F4C2-F552-5D76-6461F838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9493" y="2942217"/>
            <a:ext cx="7920273" cy="3237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0FBEA2-75BE-7147-B3C3-3814E95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p:pic>
        <p:nvPicPr>
          <p:cNvPr id="16" name="Picture 15" descr="\documentclass{article}&#10;\usepackage{amsmath}&#10;\pagestyle{empty}&#10;\usepackage{xcolor}&#10;\begin{document}&#10;&#10;\textcolor{red}{Explanation:} &#10;&#10;&#10;\end{document}" title="IguanaTex Bitmap Display">
            <a:extLst>
              <a:ext uri="{FF2B5EF4-FFF2-40B4-BE49-F238E27FC236}">
                <a16:creationId xmlns:a16="http://schemas.microsoft.com/office/drawing/2014/main" id="{73BBB890-2345-B442-FE2E-62DC6A1462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9493" y="2375537"/>
            <a:ext cx="1756959" cy="28381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If $x=x_i$, Algorithm will run for $i$ steps.&#10;&#10;&#10;\end{document}" title="IguanaTex Bitmap Display">
            <a:extLst>
              <a:ext uri="{FF2B5EF4-FFF2-40B4-BE49-F238E27FC236}">
                <a16:creationId xmlns:a16="http://schemas.microsoft.com/office/drawing/2014/main" id="{F175C1B6-ED6F-31B8-8766-16EB15ADE8D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9493" y="3548850"/>
            <a:ext cx="4680967" cy="246452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Average number of steps is $1\cdot \frac{1}{n} + 2\cdot \frac{1}{n}+...+n\cdot \frac{1}{n} = \frac{1}{n} \sum_{i=1}^n i.$&#10;&#10;&#10;\end{document}" title="IguanaTex Bitmap Display">
            <a:extLst>
              <a:ext uri="{FF2B5EF4-FFF2-40B4-BE49-F238E27FC236}">
                <a16:creationId xmlns:a16="http://schemas.microsoft.com/office/drawing/2014/main" id="{0D3FFA51-3DB7-BD54-3DE3-F5F6B16411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05552" y="4196888"/>
            <a:ext cx="7470862" cy="32377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DE67B74-5C7C-EC4F-FE6D-0ED02C4ADBC4}"/>
              </a:ext>
            </a:extLst>
          </p:cNvPr>
          <p:cNvSpPr/>
          <p:nvPr/>
        </p:nvSpPr>
        <p:spPr>
          <a:xfrm>
            <a:off x="367814" y="2996527"/>
            <a:ext cx="175447" cy="176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8F3F84-59CC-C4BC-B6B5-D1A2A76349EC}"/>
              </a:ext>
            </a:extLst>
          </p:cNvPr>
          <p:cNvSpPr/>
          <p:nvPr/>
        </p:nvSpPr>
        <p:spPr>
          <a:xfrm>
            <a:off x="367813" y="3583592"/>
            <a:ext cx="175447" cy="176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D9B8E4-D9A6-6ED1-975B-DC5B44FEA7B9}"/>
              </a:ext>
            </a:extLst>
          </p:cNvPr>
          <p:cNvSpPr/>
          <p:nvPr/>
        </p:nvSpPr>
        <p:spPr>
          <a:xfrm>
            <a:off x="188259" y="4236393"/>
            <a:ext cx="638810" cy="2144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B6B341-303D-FFD4-202C-60EA78D895A5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B6B341-303D-FFD4-202C-60EA78D8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10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49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F361D-F4C3-17FC-47BB-385878A8324F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5F361D-F4C3-17FC-47BB-385878A8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7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\documentclass{article}&#10;\usepackage{amsmath}&#10;\pagestyle{empty}&#10;\usepackage{xcolor}&#10;\begin{document}&#10;&#10;If the order is random, $x$ will be in any position with probability \textbf{\textcolor{red}{$\frac{1}{n}$}}.&#10;&#10;&#10;\end{document}" title="IguanaTex Bitmap Display">
            <a:extLst>
              <a:ext uri="{FF2B5EF4-FFF2-40B4-BE49-F238E27FC236}">
                <a16:creationId xmlns:a16="http://schemas.microsoft.com/office/drawing/2014/main" id="{D7DF9DC9-F4C2-F552-5D76-6461F8388A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9493" y="2942217"/>
            <a:ext cx="7920273" cy="3237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0FBEA2-75BE-7147-B3C3-3814E950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p:pic>
        <p:nvPicPr>
          <p:cNvPr id="16" name="Picture 15" descr="\documentclass{article}&#10;\usepackage{amsmath}&#10;\pagestyle{empty}&#10;\usepackage{xcolor}&#10;\begin{document}&#10;&#10;\textcolor{red}{Explanation:} &#10;&#10;&#10;\end{document}" title="IguanaTex Bitmap Display">
            <a:extLst>
              <a:ext uri="{FF2B5EF4-FFF2-40B4-BE49-F238E27FC236}">
                <a16:creationId xmlns:a16="http://schemas.microsoft.com/office/drawing/2014/main" id="{73BBB890-2345-B442-FE2E-62DC6A1462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19493" y="2375537"/>
            <a:ext cx="1756959" cy="283817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If $x=x_i$, Algorithm will run for $i$ steps.&#10;&#10;&#10;\end{document}" title="IguanaTex Bitmap Display">
            <a:extLst>
              <a:ext uri="{FF2B5EF4-FFF2-40B4-BE49-F238E27FC236}">
                <a16:creationId xmlns:a16="http://schemas.microsoft.com/office/drawing/2014/main" id="{F175C1B6-ED6F-31B8-8766-16EB15ADE8D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19493" y="3548850"/>
            <a:ext cx="4680967" cy="246452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Average number of steps is $1\cdot \frac{1}{n} + 2\cdot \frac{1}{n}+...+n\cdot \frac{1}{n} = \frac{1}{n} \sum_{i=1}^n i.$&#10;&#10;&#10;\end{document}" title="IguanaTex Bitmap Display">
            <a:extLst>
              <a:ext uri="{FF2B5EF4-FFF2-40B4-BE49-F238E27FC236}">
                <a16:creationId xmlns:a16="http://schemas.microsoft.com/office/drawing/2014/main" id="{0D3FFA51-3DB7-BD54-3DE3-F5F6B16411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05552" y="4196888"/>
            <a:ext cx="7470862" cy="323770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begin{document}&#10;&#10;Since $\sum_{i=1}^n i = \frac{n(n+1)}{2},$ we have $\frac{n(n+1)}{2n}$.&#10;&#10;&#10;\end{document}" title="IguanaTex Bitmap Display">
            <a:extLst>
              <a:ext uri="{FF2B5EF4-FFF2-40B4-BE49-F238E27FC236}">
                <a16:creationId xmlns:a16="http://schemas.microsoft.com/office/drawing/2014/main" id="{499A0E12-1EE9-C109-80F5-5BBB0BD82AA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088037" y="4953876"/>
            <a:ext cx="4576266" cy="3640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DE67B74-5C7C-EC4F-FE6D-0ED02C4ADBC4}"/>
              </a:ext>
            </a:extLst>
          </p:cNvPr>
          <p:cNvSpPr/>
          <p:nvPr/>
        </p:nvSpPr>
        <p:spPr>
          <a:xfrm>
            <a:off x="367814" y="2996527"/>
            <a:ext cx="175447" cy="176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8F3F84-59CC-C4BC-B6B5-D1A2A76349EC}"/>
              </a:ext>
            </a:extLst>
          </p:cNvPr>
          <p:cNvSpPr/>
          <p:nvPr/>
        </p:nvSpPr>
        <p:spPr>
          <a:xfrm>
            <a:off x="367813" y="3583592"/>
            <a:ext cx="175447" cy="1769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CD9B8E4-D9A6-6ED1-975B-DC5B44FEA7B9}"/>
              </a:ext>
            </a:extLst>
          </p:cNvPr>
          <p:cNvSpPr/>
          <p:nvPr/>
        </p:nvSpPr>
        <p:spPr>
          <a:xfrm>
            <a:off x="188259" y="4236393"/>
            <a:ext cx="638810" cy="2144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4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11" name="Picture 10" descr="\documentclass{article}&#10;\usepackage{amsmath}&#10;\pagestyle{empty}&#10;\usepackage{xcolor}&#10;\begin{document}&#10;&#10;\textbf{Exercise 1:} Show that $1+2+...+n = \frac{n(n+1)}{2}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CA3D969-6C34-9469-596A-A4C46978EB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0959" y="1422535"/>
            <a:ext cx="8335841" cy="4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3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38" name="Picture 37" descr="\documentclass{article}&#10;\usepackage{amsmath}&#10;\pagestyle{empty}&#10;\usepackage{xcolor}&#10;\begin{document}&#10;&#10;\textcolor{red}{Skeleton of Induction} (2 steps): &#10;&#10;&#10;\end{document}" title="IguanaTex Bitmap Display">
            <a:extLst>
              <a:ext uri="{FF2B5EF4-FFF2-40B4-BE49-F238E27FC236}">
                <a16:creationId xmlns:a16="http://schemas.microsoft.com/office/drawing/2014/main" id="{55C6155C-227A-7A23-B232-B793201E13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2820" y="2416228"/>
            <a:ext cx="4357641" cy="322431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usepackage{xcolor}&#10;\begin{document}&#10;&#10;\begin{itemize}&#10;\item We prove the \textcolor{red}{base case}, typically $n=1$.&#10;\item \textcolor{red}{Assuming} the statement holds for \textcolor{red}{$n$}, &#10;\end{itemize}&#10;&#10;\end{document}" title="IguanaTex Bitmap Display">
            <a:extLst>
              <a:ext uri="{FF2B5EF4-FFF2-40B4-BE49-F238E27FC236}">
                <a16:creationId xmlns:a16="http://schemas.microsoft.com/office/drawing/2014/main" id="{023E8874-C3B0-1EAF-8F4D-FD2F0F0C05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819" y="3044214"/>
            <a:ext cx="5904153" cy="92867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we prove it for \textcolor{red}{$n+1$}.&#10;&#10;\end{document}" title="IguanaTex Bitmap Display">
            <a:extLst>
              <a:ext uri="{FF2B5EF4-FFF2-40B4-BE49-F238E27FC236}">
                <a16:creationId xmlns:a16="http://schemas.microsoft.com/office/drawing/2014/main" id="{391AAA6D-98F2-F66C-0F19-772D575C6BE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35632" y="4276420"/>
            <a:ext cx="2950147" cy="287678"/>
          </a:xfrm>
          <a:prstGeom prst="rect">
            <a:avLst/>
          </a:prstGeom>
        </p:spPr>
      </p:pic>
      <p:pic>
        <p:nvPicPr>
          <p:cNvPr id="36" name="Picture 35" descr="\documentclass{article}&#10;\usepackage{amsmath}&#10;\pagestyle{empty}&#10;\usepackage{xcolor}&#10;\begin{document}&#10;&#10;\textbf{Exercise 1:} Show that $1+2+...+n = \frac{n(n+1)}{2}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8EE63EDF-E7A3-9885-BADB-9AFAB8109FC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50959" y="1422535"/>
            <a:ext cx="8335841" cy="4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33" name="Picture 32" descr="\documentclass{article}&#10;\usepackage{amsmath}&#10;\pagestyle{empty}&#10;\usepackage{xcolor}&#10;\begin{document}&#10;&#10;\begin{itemize}&#10;\item We prove the \textcolor{red}{base case}, typically $n=1$.&#10;\item \textcolor{red}{Assuming} the statement holds for \textcolor{red}{$n$}, &#10;\end{itemize}&#10;&#10;\end{document}" title="IguanaTex Bitmap Display">
            <a:extLst>
              <a:ext uri="{FF2B5EF4-FFF2-40B4-BE49-F238E27FC236}">
                <a16:creationId xmlns:a16="http://schemas.microsoft.com/office/drawing/2014/main" id="{023E8874-C3B0-1EAF-8F4D-FD2F0F0C05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42819" y="3044214"/>
            <a:ext cx="5904153" cy="92867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we prove it for \textcolor{red}{$n+1$}.&#10;&#10;\end{document}" title="IguanaTex Bitmap Display">
            <a:extLst>
              <a:ext uri="{FF2B5EF4-FFF2-40B4-BE49-F238E27FC236}">
                <a16:creationId xmlns:a16="http://schemas.microsoft.com/office/drawing/2014/main" id="{391AAA6D-98F2-F66C-0F19-772D575C6B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235632" y="4276420"/>
            <a:ext cx="2950147" cy="2876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F16592-4061-FCB9-B9ED-F803D046C505}"/>
              </a:ext>
            </a:extLst>
          </p:cNvPr>
          <p:cNvCxnSpPr/>
          <p:nvPr/>
        </p:nvCxnSpPr>
        <p:spPr>
          <a:xfrm>
            <a:off x="2928370" y="4748117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ABA598C-7B02-8A79-A347-9384C5E59C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0377" y="5103362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 = \frac{1\cdot 2}{2}$&#10;&#10;\end{document}" title="IguanaTex Bitmap Display">
            <a:extLst>
              <a:ext uri="{FF2B5EF4-FFF2-40B4-BE49-F238E27FC236}">
                <a16:creationId xmlns:a16="http://schemas.microsoft.com/office/drawing/2014/main" id="{6DD6C08F-6176-B88A-89A4-4C1CA9214EE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235632" y="5632922"/>
            <a:ext cx="930609" cy="386144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Assume $1+2+...+n = \frac{n(n+1)}{2}$&#10;&#10;&#10;\end{document}" title="IguanaTex Bitmap Display">
            <a:extLst>
              <a:ext uri="{FF2B5EF4-FFF2-40B4-BE49-F238E27FC236}">
                <a16:creationId xmlns:a16="http://schemas.microsoft.com/office/drawing/2014/main" id="{251DCD2D-C43E-5B52-6D57-FCFCD4C1F22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952958" y="5028861"/>
            <a:ext cx="4440665" cy="43441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usepackage{xcolor}&#10;\begin{document}&#10;&#10;\textcolor{red}{Show} $1+2+...+n+(n+1) = \frac{(n+1)(n+2)}{2}$&#10;&#10;&#10;\end{document}" title="IguanaTex Bitmap Display">
            <a:extLst>
              <a:ext uri="{FF2B5EF4-FFF2-40B4-BE49-F238E27FC236}">
                <a16:creationId xmlns:a16="http://schemas.microsoft.com/office/drawing/2014/main" id="{EF287FE9-8CDD-950D-B06F-0B2CC5381A9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65041" y="5589412"/>
            <a:ext cx="6002622" cy="434413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\textbf{Exercise 1:} Show that $1+2+...+n = \frac{n(n+1)}{2}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BC988612-225B-621A-1E6F-40369E98901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50959" y="1422535"/>
            <a:ext cx="8335841" cy="400420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Skeleton of Induction} (2 steps): &#10;&#10;&#10;\end{document}" title="IguanaTex Bitmap Display">
            <a:extLst>
              <a:ext uri="{FF2B5EF4-FFF2-40B4-BE49-F238E27FC236}">
                <a16:creationId xmlns:a16="http://schemas.microsoft.com/office/drawing/2014/main" id="{8DC55603-0767-3341-E72B-22155C55870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42820" y="2416228"/>
            <a:ext cx="4357641" cy="32243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3846354A-3AA2-EB8E-C805-1E9E510368B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6408" y="4728397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38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1" name="Picture 40" descr="\documentclass{article}&#10;\usepackage{amsmath}&#10;\pagestyle{empty}&#10;\usepackage{xcolor}&#10;\begin{document}&#10;&#10;$\textcolor{red}{(1+2+...+n)} + \textcolor{blue}{(n+1)} = \textcolor{red}{\frac{n(n+1)}{2}} + \textcolor{blue}{(n+1)}$&#10;&#10;&#10;\end{document}" title="IguanaTex Bitmap Display">
            <a:extLst>
              <a:ext uri="{FF2B5EF4-FFF2-40B4-BE49-F238E27FC236}">
                <a16:creationId xmlns:a16="http://schemas.microsoft.com/office/drawing/2014/main" id="{27B343B4-82B4-9AD4-B647-D05C3702D9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53930" y="2392548"/>
            <a:ext cx="6259403" cy="434413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BBE2337C-F1A7-EB00-91E0-487C583A17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1123" y="1761254"/>
            <a:ext cx="3349804" cy="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0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7" name="Picture 46" descr="\documentclass{article}&#10;\usepackage{amsmath}&#10;\pagestyle{empty}&#10;\usepackage{xcolor}&#10;\begin{document}&#10;&#10;Now $\textcolor{red}{\frac{n(n+1)}{2}} + \textcolor{blue}{(n+1)} = \frac{(n+1)(n+2)}{2}$&#10;&#10;&#10;\end{document}" title="IguanaTex Bitmap Display">
            <a:extLst>
              <a:ext uri="{FF2B5EF4-FFF2-40B4-BE49-F238E27FC236}">
                <a16:creationId xmlns:a16="http://schemas.microsoft.com/office/drawing/2014/main" id="{A39E3786-2913-C67C-F05E-03C2652D3A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1123" y="3286473"/>
            <a:ext cx="4857698" cy="434413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usepackage{xcolor}&#10;\begin{document}&#10;&#10;$\textcolor{red}{(1+2+...+n)} + \textcolor{blue}{(n+1)} = \textcolor{red}{\frac{n(n+1)}{2}} + \textcolor{blue}{(n+1)}$&#10;&#10;&#10;\end{document}" title="IguanaTex Bitmap Display">
            <a:extLst>
              <a:ext uri="{FF2B5EF4-FFF2-40B4-BE49-F238E27FC236}">
                <a16:creationId xmlns:a16="http://schemas.microsoft.com/office/drawing/2014/main" id="{43BCEC22-B298-7D3D-C871-96178E1CA5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3930" y="2392548"/>
            <a:ext cx="6259403" cy="434413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BF503EE8-7B1C-6F37-2A75-CB06553FA0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1123" y="1761254"/>
            <a:ext cx="3349804" cy="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Design and Analysis of </a:t>
            </a:r>
            <a:r>
              <a:rPr lang="en-US" i="1" dirty="0">
                <a:solidFill>
                  <a:srgbClr val="3A3A82"/>
                </a:solidFill>
              </a:rPr>
              <a:t>Algorithms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39194-54A2-6E5C-1E5D-62EF7D65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This is a </a:t>
            </a:r>
            <a:r>
              <a:rPr lang="en-US" dirty="0">
                <a:solidFill>
                  <a:srgbClr val="FF0000"/>
                </a:solidFill>
              </a:rPr>
              <a:t>theoretical/of mathematical </a:t>
            </a:r>
            <a:r>
              <a:rPr lang="en-US" dirty="0">
                <a:solidFill>
                  <a:srgbClr val="3A3A82"/>
                </a:solidFill>
              </a:rPr>
              <a:t>nature class. Ideas the primarily focus, not implementation.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40458D"/>
                </a:solidFill>
                <a:latin typeface="Tahoma" panose="020B0604030504040204" pitchFamily="34" charset="0"/>
              </a:rPr>
              <a:t>An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ahoma-Bold"/>
              </a:rPr>
              <a:t>algorithm </a:t>
            </a:r>
            <a:r>
              <a:rPr lang="en-US" sz="1800" b="0" i="0" u="none" strike="noStrike" baseline="0" dirty="0">
                <a:solidFill>
                  <a:srgbClr val="40458D"/>
                </a:solidFill>
                <a:latin typeface="Tahoma" panose="020B0604030504040204" pitchFamily="34" charset="0"/>
              </a:rPr>
              <a:t>is a step-by-step procedure for performing some task in a finite amount of time. Transforms input object to output object.</a:t>
            </a:r>
            <a:endParaRPr lang="en-US" dirty="0">
              <a:solidFill>
                <a:srgbClr val="3A3A8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BCA60-6429-85C8-05CD-19D7C26C3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78" y="3760342"/>
            <a:ext cx="1945277" cy="1347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38306A-B171-0D4C-4CC5-90BAC3297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88" y="3935907"/>
            <a:ext cx="1123308" cy="996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7C9E3E-F21F-F62D-9C0F-12A25F03C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709" y="3678149"/>
            <a:ext cx="1323191" cy="172520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C7B272-0012-C6A0-9B5B-263199E90135}"/>
              </a:ext>
            </a:extLst>
          </p:cNvPr>
          <p:cNvSpPr/>
          <p:nvPr/>
        </p:nvSpPr>
        <p:spPr>
          <a:xfrm>
            <a:off x="3375061" y="4340831"/>
            <a:ext cx="657546" cy="3544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50E30-88BD-0A7C-A708-9A8633E94A7F}"/>
              </a:ext>
            </a:extLst>
          </p:cNvPr>
          <p:cNvSpPr/>
          <p:nvPr/>
        </p:nvSpPr>
        <p:spPr>
          <a:xfrm>
            <a:off x="5316877" y="4340831"/>
            <a:ext cx="657546" cy="3544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656BA7-D323-C556-76B4-BA6C21CE715F}"/>
              </a:ext>
            </a:extLst>
          </p:cNvPr>
          <p:cNvSpPr txBox="1"/>
          <p:nvPr/>
        </p:nvSpPr>
        <p:spPr>
          <a:xfrm>
            <a:off x="1345878" y="5749455"/>
            <a:ext cx="7258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FF0000"/>
                </a:solidFill>
                <a:latin typeface="Tahoma-Bold"/>
              </a:rPr>
              <a:t>Input				</a:t>
            </a:r>
            <a:r>
              <a:rPr lang="en-US" b="1" dirty="0">
                <a:solidFill>
                  <a:srgbClr val="FF0000"/>
                </a:solidFill>
                <a:latin typeface="Tahoma-Bold"/>
              </a:rPr>
              <a:t>     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ahoma-Bold"/>
              </a:rPr>
              <a:t>Algorithm		    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7" name="Picture 6" descr="\documentclass{article}&#10;\usepackage{amsmath}&#10;\pagestyle{empty}&#10;\usepackage{xcolor}&#10;\begin{document}&#10;&#10;Therefore $1+2+...+n+(n+1) = \frac{(n+1)(n+2)}{2}$&#10;&#10;&#10;\end{document}" title="IguanaTex Bitmap Display">
            <a:extLst>
              <a:ext uri="{FF2B5EF4-FFF2-40B4-BE49-F238E27FC236}">
                <a16:creationId xmlns:a16="http://schemas.microsoft.com/office/drawing/2014/main" id="{6DF9EBD5-D8D1-4155-2AB4-4A1D8D6B6E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63518" y="4252904"/>
            <a:ext cx="6616587" cy="4344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580307-638D-682D-ED27-ADABCC37A37D}"/>
              </a:ext>
            </a:extLst>
          </p:cNvPr>
          <p:cNvSpPr/>
          <p:nvPr/>
        </p:nvSpPr>
        <p:spPr>
          <a:xfrm>
            <a:off x="7726166" y="4931596"/>
            <a:ext cx="107879" cy="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\documentclass{article}&#10;\usepackage{amsmath}&#10;\pagestyle{empty}&#10;\usepackage{xcolor}&#10;\begin{document}&#10;&#10;Now $\textcolor{red}{\frac{n(n+1)}{2}} + \textcolor{blue}{(n+1)} = \frac{(n+1)(n+2)}{2}$&#10;&#10;&#10;\end{document}" title="IguanaTex Bitmap Display">
            <a:extLst>
              <a:ext uri="{FF2B5EF4-FFF2-40B4-BE49-F238E27FC236}">
                <a16:creationId xmlns:a16="http://schemas.microsoft.com/office/drawing/2014/main" id="{09B6D41A-90F6-EC2B-ABC5-EA2B3EAA09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1123" y="3286473"/>
            <a:ext cx="4857698" cy="434413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$\textcolor{red}{(1+2+...+n)} + \textcolor{blue}{(n+1)} = \textcolor{red}{\frac{n(n+1)}{2}} + \textcolor{blue}{(n+1)}$&#10;&#10;&#10;\end{document}" title="IguanaTex Bitmap Display">
            <a:extLst>
              <a:ext uri="{FF2B5EF4-FFF2-40B4-BE49-F238E27FC236}">
                <a16:creationId xmlns:a16="http://schemas.microsoft.com/office/drawing/2014/main" id="{3B1BAB52-D9E9-7DFF-C391-7E10F77E39C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53930" y="2392548"/>
            <a:ext cx="6259403" cy="43441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F71E15CC-8AEA-5FDE-AB3B-490BCB3211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61123" y="1761254"/>
            <a:ext cx="3349804" cy="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7C5EB5B6-1D75-5F22-9088-3122788A76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7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CB95A54A-1B02-D615-47C7-9E47014736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7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usepackage{xcolor}&#10;\begin{document}&#10;&#10; Assuming that $\sum_{i=1}^n i^3 = \left(\frac{n(n+1)}{2}\right)^2,$&#10;&#10;&#10;\end{document}" title="IguanaTex Bitmap Display">
            <a:extLst>
              <a:ext uri="{FF2B5EF4-FFF2-40B4-BE49-F238E27FC236}">
                <a16:creationId xmlns:a16="http://schemas.microsoft.com/office/drawing/2014/main" id="{004BF68C-3CD3-BDA5-6832-D2549456BF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656740" y="2328025"/>
            <a:ext cx="4584389" cy="59440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 we need to prove $\sum_{i=1}^{n+1} i^3 = \left(\frac{(n+1)(n+2)}{2}\right)^2.$&#10;&#10;&#10;\end{document}" title="IguanaTex Bitmap Display">
            <a:extLst>
              <a:ext uri="{FF2B5EF4-FFF2-40B4-BE49-F238E27FC236}">
                <a16:creationId xmlns:a16="http://schemas.microsoft.com/office/drawing/2014/main" id="{E73EFACD-D47B-656A-FF6C-C05C8CB2E1E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278445" y="3002200"/>
            <a:ext cx="5376962" cy="594401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57E3542C-0746-C3B6-EA8C-8BFC6B425D5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usepackage{xcolor}&#10;\begin{document}&#10;&#10; Assuming that $\sum_{i=1}^n i^3 = \left(\frac{n(n+1)}{2}\right)^2,$&#10;&#10;&#10;\end{document}" title="IguanaTex Bitmap Display">
            <a:extLst>
              <a:ext uri="{FF2B5EF4-FFF2-40B4-BE49-F238E27FC236}">
                <a16:creationId xmlns:a16="http://schemas.microsoft.com/office/drawing/2014/main" id="{004BF68C-3CD3-BDA5-6832-D2549456BF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656740" y="2328025"/>
            <a:ext cx="4584389" cy="59440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 $\sum_{i=1}^{n+1} i^3 = \sum_{i=1}^{n} i^3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622B79E7-AAD3-4AAE-D613-5BDED2F8D7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943632" y="4381404"/>
            <a:ext cx="3625851" cy="377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 we need to prove $\sum_{i=1}^{n+1} i^3 = \left(\frac{(n+1)(n+2)}{2}\right)^2.$&#10;&#10;&#10;\end{document}" title="IguanaTex Bitmap Display">
            <a:extLst>
              <a:ext uri="{FF2B5EF4-FFF2-40B4-BE49-F238E27FC236}">
                <a16:creationId xmlns:a16="http://schemas.microsoft.com/office/drawing/2014/main" id="{3A73F051-8D91-E5D5-D387-CDB10B26562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78445" y="3002200"/>
            <a:ext cx="5376962" cy="59440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2C03B2A4-6B3F-5387-7D92-7A091C0B04B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3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usepackage{xcolor}&#10;\begin{document}&#10;&#10; Assuming that $\sum_{i=1}^n i^3 = \left(\frac{n(n+1)}{2}\right)^2,$&#10;&#10;&#10;\end{document}" title="IguanaTex Bitmap Display">
            <a:extLst>
              <a:ext uri="{FF2B5EF4-FFF2-40B4-BE49-F238E27FC236}">
                <a16:creationId xmlns:a16="http://schemas.microsoft.com/office/drawing/2014/main" id="{004BF68C-3CD3-BDA5-6832-D2549456BF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56740" y="2328025"/>
            <a:ext cx="4584389" cy="59440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 $\sum_{i=1}^{n+1} i^3 = \sum_{i=1}^{n} i^3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622B79E7-AAD3-4AAE-D613-5BDED2F8D7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943632" y="4381404"/>
            <a:ext cx="3625851" cy="377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 $= \left(\frac{n(n+1)}{2}\right)^2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BFCF0A3A-E9D6-FDD0-B461-C0E882A0A4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003674" y="4949092"/>
            <a:ext cx="2867149" cy="59440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839CD710-BEE1-3CE7-C3F7-5BCD3BD76BD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79509" y="5156096"/>
            <a:ext cx="2774495" cy="23827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 we need to prove $\sum_{i=1}^{n+1} i^3 = \left(\frac{(n+1)(n+2)}{2}\right)^2.$&#10;&#10;&#10;\end{document}" title="IguanaTex Bitmap Display">
            <a:extLst>
              <a:ext uri="{FF2B5EF4-FFF2-40B4-BE49-F238E27FC236}">
                <a16:creationId xmlns:a16="http://schemas.microsoft.com/office/drawing/2014/main" id="{CE4303C6-A5AE-A39D-0822-0B9619AC23B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278445" y="3002200"/>
            <a:ext cx="5376962" cy="594401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59ABE8F7-F0BE-364A-989B-4ABB657299C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6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usepackage{xcolor}&#10;\begin{document}&#10;&#10; Assuming that $\sum_{i=1}^n i^3 = \left(\frac{n(n+1)}{2}\right)^2,$&#10;&#10;&#10;\end{document}" title="IguanaTex Bitmap Display">
            <a:extLst>
              <a:ext uri="{FF2B5EF4-FFF2-40B4-BE49-F238E27FC236}">
                <a16:creationId xmlns:a16="http://schemas.microsoft.com/office/drawing/2014/main" id="{004BF68C-3CD3-BDA5-6832-D2549456BF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56740" y="2328025"/>
            <a:ext cx="4584389" cy="59440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 $\sum_{i=1}^{n+1} i^3 = \sum_{i=1}^{n} i^3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622B79E7-AAD3-4AAE-D613-5BDED2F8D7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43632" y="4381404"/>
            <a:ext cx="3625851" cy="377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 $= \left(\frac{n(n+1)}{2}\right)^2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BFCF0A3A-E9D6-FDD0-B461-C0E882A0A4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003674" y="4949092"/>
            <a:ext cx="2867149" cy="59440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839CD710-BEE1-3CE7-C3F7-5BCD3BD76BD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79509" y="5156096"/>
            <a:ext cx="2774495" cy="23827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 $= (n+1)^2 (n+1 + \frac{n^2}{4})$&#10;&#10;&#10;\end{document}" title="IguanaTex Bitmap Display">
            <a:extLst>
              <a:ext uri="{FF2B5EF4-FFF2-40B4-BE49-F238E27FC236}">
                <a16:creationId xmlns:a16="http://schemas.microsoft.com/office/drawing/2014/main" id="{8B56854D-31CA-F75F-92B4-6105CB62E84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03674" y="5682167"/>
            <a:ext cx="2782473" cy="40575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 we need to prove $\sum_{i=1}^{n+1} i^3 = \left(\frac{(n+1)(n+2)}{2}\right)^2.$&#10;&#10;&#10;\end{document}" title="IguanaTex Bitmap Display">
            <a:extLst>
              <a:ext uri="{FF2B5EF4-FFF2-40B4-BE49-F238E27FC236}">
                <a16:creationId xmlns:a16="http://schemas.microsoft.com/office/drawing/2014/main" id="{F598CA07-7523-F3DE-560F-DB135D0CB41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78445" y="3002200"/>
            <a:ext cx="5376962" cy="59440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3F629727-45B0-0980-3A17-88AF3663280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26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usepackage{xcolor}&#10;\begin{document}&#10;&#10; Assuming that $\sum_{i=1}^n i^3 = \left(\frac{n(n+1)}{2}\right)^2,$&#10;&#10;&#10;\end{document}" title="IguanaTex Bitmap Display">
            <a:extLst>
              <a:ext uri="{FF2B5EF4-FFF2-40B4-BE49-F238E27FC236}">
                <a16:creationId xmlns:a16="http://schemas.microsoft.com/office/drawing/2014/main" id="{004BF68C-3CD3-BDA5-6832-D2549456BF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56740" y="2328025"/>
            <a:ext cx="4584389" cy="59440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 $\sum_{i=1}^{n+1} i^3 = \sum_{i=1}^{n} i^3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622B79E7-AAD3-4AAE-D613-5BDED2F8D7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43632" y="4381404"/>
            <a:ext cx="3625851" cy="377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 $= \left(\frac{n(n+1)}{2}\right)^2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BFCF0A3A-E9D6-FDD0-B461-C0E882A0A4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003674" y="4949092"/>
            <a:ext cx="2867149" cy="59440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839CD710-BEE1-3CE7-C3F7-5BCD3BD76BD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79509" y="5156096"/>
            <a:ext cx="2774495" cy="238271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 $= (n+1)^2 (\frac{n^2+4n+4}{4}) $&#10;&#10;&#10;\end{document}" title="IguanaTex Bitmap Display">
            <a:extLst>
              <a:ext uri="{FF2B5EF4-FFF2-40B4-BE49-F238E27FC236}">
                <a16:creationId xmlns:a16="http://schemas.microsoft.com/office/drawing/2014/main" id="{B3E9AB84-CD8A-72CA-9E62-41109543258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03674" y="5682167"/>
            <a:ext cx="2494572" cy="405759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 we need to prove $\sum_{i=1}^{n+1} i^3 = \left(\frac{(n+1)(n+2)}{2}\right)^2.$&#10;&#10;&#10;\end{document}" title="IguanaTex Bitmap Display">
            <a:extLst>
              <a:ext uri="{FF2B5EF4-FFF2-40B4-BE49-F238E27FC236}">
                <a16:creationId xmlns:a16="http://schemas.microsoft.com/office/drawing/2014/main" id="{C86FA51D-F799-E47F-82ED-9E3B54F6EB2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78445" y="3002200"/>
            <a:ext cx="5376962" cy="59440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3A23FA02-F9F9-F7F6-7B1C-20747C976B2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7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usepackage{xcolor}&#10;\begin{document}&#10;&#10; Assuming that $\sum_{i=1}^n i^3 = \left(\frac{n(n+1)}{2}\right)^2,$&#10;&#10;&#10;\end{document}" title="IguanaTex Bitmap Display">
            <a:extLst>
              <a:ext uri="{FF2B5EF4-FFF2-40B4-BE49-F238E27FC236}">
                <a16:creationId xmlns:a16="http://schemas.microsoft.com/office/drawing/2014/main" id="{004BF68C-3CD3-BDA5-6832-D2549456BF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56740" y="2328025"/>
            <a:ext cx="4584389" cy="59440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 $\sum_{i=1}^{n+1} i^3 = \sum_{i=1}^{n} i^3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622B79E7-AAD3-4AAE-D613-5BDED2F8D7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43632" y="4381404"/>
            <a:ext cx="3625851" cy="377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 $= \left(\frac{n(n+1)}{2}\right)^2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BFCF0A3A-E9D6-FDD0-B461-C0E882A0A4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003674" y="4949092"/>
            <a:ext cx="2867149" cy="59440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839CD710-BEE1-3CE7-C3F7-5BCD3BD76BD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79509" y="5156096"/>
            <a:ext cx="2774495" cy="238271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usepackage{xcolor}&#10;\begin{document}&#10;&#10; $= (n+1)^2 (\frac{n^2+4n+4}{4}) = \frac{(n+1)^2(n+2)^2}{4}$&#10;&#10;&#10;\end{document}" title="IguanaTex Bitmap Display">
            <a:extLst>
              <a:ext uri="{FF2B5EF4-FFF2-40B4-BE49-F238E27FC236}">
                <a16:creationId xmlns:a16="http://schemas.microsoft.com/office/drawing/2014/main" id="{2265A5C5-BDDF-437E-E418-AAADF068933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03674" y="5682166"/>
            <a:ext cx="4350682" cy="432454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 we need to prove $\sum_{i=1}^{n+1} i^3 = \left(\frac{(n+1)(n+2)}{2}\right)^2.$&#10;&#10;&#10;\end{document}" title="IguanaTex Bitmap Display">
            <a:extLst>
              <a:ext uri="{FF2B5EF4-FFF2-40B4-BE49-F238E27FC236}">
                <a16:creationId xmlns:a16="http://schemas.microsoft.com/office/drawing/2014/main" id="{07BCE310-1C98-75E0-D065-C3C55625EB3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78445" y="3002200"/>
            <a:ext cx="5376962" cy="59440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B3713EC2-71B8-1091-BA54-4701C26AAA0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22532" y="1992475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9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5" name="Picture 4" descr="\documentclass{article}&#10;\usepackage{amsmath}&#10;\pagestyle{empty}&#10;\usepackage{xcolor}&#10;\begin{document}&#10;&#10;\textbf{Exercise 2:} Show that $1^3+2^3+...+n^3 = \left(\frac{n(n+1)}{2}\right)^2 $ using \textcolor{red}{induction}.&#10;&#10;&#10;\end{document}" title="IguanaTex Bitmap Display">
            <a:extLst>
              <a:ext uri="{FF2B5EF4-FFF2-40B4-BE49-F238E27FC236}">
                <a16:creationId xmlns:a16="http://schemas.microsoft.com/office/drawing/2014/main" id="{30EEB57C-F6B5-4DAA-88A0-BAACC34929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22532" y="1463633"/>
            <a:ext cx="8772493" cy="594401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Base case $n=1$&#10;&#10;\end{document}" title="IguanaTex Bitmap Display">
            <a:extLst>
              <a:ext uri="{FF2B5EF4-FFF2-40B4-BE49-F238E27FC236}">
                <a16:creationId xmlns:a16="http://schemas.microsoft.com/office/drawing/2014/main" id="{B5BCD644-D682-3EDB-A210-55EA72B8D6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20452" y="2403193"/>
            <a:ext cx="2187510" cy="222033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$1^3 = \left(\frac{1\cdot 2}{2}\right)^2$&#10;&#10;\end{document}" title="IguanaTex Bitmap Display">
            <a:extLst>
              <a:ext uri="{FF2B5EF4-FFF2-40B4-BE49-F238E27FC236}">
                <a16:creationId xmlns:a16="http://schemas.microsoft.com/office/drawing/2014/main" id="{A16CDD7C-AE66-526F-1C78-50F0E57C0BC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77449" y="2865301"/>
            <a:ext cx="1521411" cy="4517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EE7D3-8368-EBEF-7F9E-B0E8A7D96F8B}"/>
              </a:ext>
            </a:extLst>
          </p:cNvPr>
          <p:cNvCxnSpPr/>
          <p:nvPr/>
        </p:nvCxnSpPr>
        <p:spPr>
          <a:xfrm>
            <a:off x="3003674" y="2160903"/>
            <a:ext cx="0" cy="168259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635A47-4B10-A5BA-CC15-586C7A9105F6}"/>
              </a:ext>
            </a:extLst>
          </p:cNvPr>
          <p:cNvCxnSpPr>
            <a:cxnSpLocks/>
          </p:cNvCxnSpPr>
          <p:nvPr/>
        </p:nvCxnSpPr>
        <p:spPr>
          <a:xfrm>
            <a:off x="147436" y="3843493"/>
            <a:ext cx="2933542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pagestyle{empty}&#10;\usepackage{xcolor}&#10;\begin{document}&#10;&#10; Assuming that $\sum_{i=1}^n i^3 = \left(\frac{n(n+1)}{2}\right)^2,$&#10;&#10;&#10;\end{document}" title="IguanaTex Bitmap Display">
            <a:extLst>
              <a:ext uri="{FF2B5EF4-FFF2-40B4-BE49-F238E27FC236}">
                <a16:creationId xmlns:a16="http://schemas.microsoft.com/office/drawing/2014/main" id="{004BF68C-3CD3-BDA5-6832-D2549456BF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656740" y="2328025"/>
            <a:ext cx="4584389" cy="594401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 $\sum_{i=1}^{n+1} i^3 = \sum_{i=1}^{n} i^3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622B79E7-AAD3-4AAE-D613-5BDED2F8D7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943632" y="4381404"/>
            <a:ext cx="3625851" cy="37728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 $= \left(\frac{n(n+1)}{2}\right)^2 + \textcolor{red}{(n+1)^3}$&#10;&#10;&#10;\end{document}" title="IguanaTex Bitmap Display">
            <a:extLst>
              <a:ext uri="{FF2B5EF4-FFF2-40B4-BE49-F238E27FC236}">
                <a16:creationId xmlns:a16="http://schemas.microsoft.com/office/drawing/2014/main" id="{BFCF0A3A-E9D6-FDD0-B461-C0E882A0A45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003674" y="4949092"/>
            <a:ext cx="2867149" cy="59440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by Induction \textcolor{red}{hypothesis}&#10;&#10;&#10;\end{document}" title="IguanaTex Bitmap Display">
            <a:extLst>
              <a:ext uri="{FF2B5EF4-FFF2-40B4-BE49-F238E27FC236}">
                <a16:creationId xmlns:a16="http://schemas.microsoft.com/office/drawing/2014/main" id="{839CD710-BEE1-3CE7-C3F7-5BCD3BD76BD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79509" y="5156096"/>
            <a:ext cx="2774495" cy="238271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 $= (n+1)^2 (\frac{n^2+4n+4}{4}) = \left(\frac{(n+1)(n+2)}{2}\right)^2$&#10;&#10;&#10;\end{document}" title="IguanaTex Bitmap Display">
            <a:extLst>
              <a:ext uri="{FF2B5EF4-FFF2-40B4-BE49-F238E27FC236}">
                <a16:creationId xmlns:a16="http://schemas.microsoft.com/office/drawing/2014/main" id="{592FAAC9-85C2-26C5-B56B-D536A717A64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003674" y="5682165"/>
            <a:ext cx="4599632" cy="594402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begin{document}&#10;&#10; we need to prove $\sum_{i=1}^{n+1} i^3 = \left(\frac{(n+1)(n+2)}{2}\right)^2.$&#10;&#10;&#10;\end{document}" title="IguanaTex Bitmap Display">
            <a:extLst>
              <a:ext uri="{FF2B5EF4-FFF2-40B4-BE49-F238E27FC236}">
                <a16:creationId xmlns:a16="http://schemas.microsoft.com/office/drawing/2014/main" id="{695228C5-46B8-702B-2713-8FD9B91AB31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278445" y="3002200"/>
            <a:ext cx="5376962" cy="5944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0E7B71-A755-C6EB-4E08-A0AE6E584588}"/>
              </a:ext>
            </a:extLst>
          </p:cNvPr>
          <p:cNvSpPr/>
          <p:nvPr/>
        </p:nvSpPr>
        <p:spPr>
          <a:xfrm>
            <a:off x="7726166" y="6082479"/>
            <a:ext cx="107879" cy="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FFD6BF72-6609-31BA-173D-5964F2CED91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22532" y="1987220"/>
            <a:ext cx="1200909" cy="23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2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Design and Analysis of </a:t>
            </a:r>
            <a:r>
              <a:rPr lang="en-US" i="1" dirty="0">
                <a:solidFill>
                  <a:srgbClr val="3A3A82"/>
                </a:solidFill>
              </a:rPr>
              <a:t>Algorithms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910A4-9E7A-5956-306F-162B2E62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92" y="2049627"/>
            <a:ext cx="1123308" cy="996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05EA4-F807-B6AB-752B-4B9CEB0416B9}"/>
              </a:ext>
            </a:extLst>
          </p:cNvPr>
          <p:cNvSpPr txBox="1"/>
          <p:nvPr/>
        </p:nvSpPr>
        <p:spPr>
          <a:xfrm>
            <a:off x="2650733" y="23170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>
                <a:solidFill>
                  <a:srgbClr val="3A3A82"/>
                </a:solidFill>
              </a:rPr>
              <a:t>: Come up with a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Analysis</a:t>
            </a:r>
            <a:r>
              <a:rPr lang="en-US" dirty="0">
                <a:solidFill>
                  <a:srgbClr val="3A3A82"/>
                </a:solidFill>
              </a:rPr>
              <a:t>: Running time.</a:t>
            </a:r>
          </a:p>
        </p:txBody>
      </p:sp>
    </p:spTree>
    <p:extLst>
      <p:ext uri="{BB962C8B-B14F-4D97-AF65-F5344CB8AC3E}">
        <p14:creationId xmlns:p14="http://schemas.microsoft.com/office/powerpoint/2010/main" val="214340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15" name="Picture 14" descr="\documentclass{article}&#10;\usepackage{amsmath}&#10;\pagestyle{empty}&#10;\usepackage{xcolor}&#10;\begin{document}&#10;&#10;\noindent \textbf{Exercise 3:} We consider a group of 6 classmates. Each pair either has exchanged phone numbers or not. We need to show that there is a group of 3 classmates among them who have all shared their contact details with each other or not.&#10;&#10;&#10;\end{document}" title="IguanaTex Bitmap Display">
            <a:extLst>
              <a:ext uri="{FF2B5EF4-FFF2-40B4-BE49-F238E27FC236}">
                <a16:creationId xmlns:a16="http://schemas.microsoft.com/office/drawing/2014/main" id="{6BE74FCC-3451-0582-0544-79667CC622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7304" y="1598104"/>
            <a:ext cx="8689392" cy="1143000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6D1B21F7-34CA-829E-8E34-4846382D7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410" y="3186360"/>
            <a:ext cx="914400" cy="914400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F38A1D6F-CC8C-0653-52C5-831912E647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67649" y="3186360"/>
            <a:ext cx="914400" cy="914400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175A42D1-EC73-ED7F-3E02-167FA3E032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6983" y="3185991"/>
            <a:ext cx="914400" cy="914400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AB17CD65-7C3B-6BAE-E204-957F153AC1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3243" y="4856624"/>
            <a:ext cx="914400" cy="914400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43EFF112-32DE-3155-FE56-E19518801C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62747" y="4861863"/>
            <a:ext cx="914400" cy="914400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CD2F7D90-C147-7B10-821D-18A304E6EB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59316" y="4883019"/>
            <a:ext cx="914400" cy="91440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xcolor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A14B6C69-AA47-EBDF-397C-745D3673A5D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057908" y="4078453"/>
            <a:ext cx="85071" cy="175601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$2$&#10;&#10;&#10;\end{document}" title="IguanaTex Bitmap Display">
            <a:extLst>
              <a:ext uri="{FF2B5EF4-FFF2-40B4-BE49-F238E27FC236}">
                <a16:creationId xmlns:a16="http://schemas.microsoft.com/office/drawing/2014/main" id="{F1DE4473-5817-4476-5B5A-D02C36DE989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2682313" y="4078452"/>
            <a:ext cx="101781" cy="175601"/>
          </a:xfrm>
          <a:prstGeom prst="rect">
            <a:avLst/>
          </a:prstGeom>
        </p:spPr>
      </p:pic>
      <p:pic>
        <p:nvPicPr>
          <p:cNvPr id="37" name="Picture 36" descr="\documentclass{article}&#10;\usepackage{amsmath}&#10;\pagestyle{empty}&#10;\usepackage{xcolor}&#10;\begin{document}&#10;&#10;$3$&#10;&#10;&#10;\end{document}" title="IguanaTex Bitmap Display">
            <a:extLst>
              <a:ext uri="{FF2B5EF4-FFF2-40B4-BE49-F238E27FC236}">
                <a16:creationId xmlns:a16="http://schemas.microsoft.com/office/drawing/2014/main" id="{CA353F74-CC14-06C0-27C0-F5BBF9AE7F1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216516" y="4103803"/>
            <a:ext cx="106338" cy="181986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begin{document}&#10;&#10;$4$&#10;&#10;&#10;\end{document}" title="IguanaTex Bitmap Display">
            <a:extLst>
              <a:ext uri="{FF2B5EF4-FFF2-40B4-BE49-F238E27FC236}">
                <a16:creationId xmlns:a16="http://schemas.microsoft.com/office/drawing/2014/main" id="{D498FBDC-306D-99CD-8870-DA31DFFBDD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1057908" y="5793326"/>
            <a:ext cx="113935" cy="178794"/>
          </a:xfrm>
          <a:prstGeom prst="rect">
            <a:avLst/>
          </a:prstGeom>
        </p:spPr>
      </p:pic>
      <p:pic>
        <p:nvPicPr>
          <p:cNvPr id="46" name="Picture 45" descr="\documentclass{article}&#10;\usepackage{amsmath}&#10;\pagestyle{empty}&#10;\usepackage{xcolor}&#10;\begin{document}&#10;&#10;$5$&#10;&#10;&#10;\end{document}" title="IguanaTex Bitmap Display">
            <a:extLst>
              <a:ext uri="{FF2B5EF4-FFF2-40B4-BE49-F238E27FC236}">
                <a16:creationId xmlns:a16="http://schemas.microsoft.com/office/drawing/2014/main" id="{58D37EF1-7235-E0B0-F26E-13EEEB0F56E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2669056" y="5771025"/>
            <a:ext cx="101781" cy="183583"/>
          </a:xfrm>
          <a:prstGeom prst="rect">
            <a:avLst/>
          </a:prstGeom>
        </p:spPr>
      </p:pic>
      <p:pic>
        <p:nvPicPr>
          <p:cNvPr id="42" name="Picture 41" descr="\documentclass{article}&#10;\usepackage{amsmath}&#10;\pagestyle{empty}&#10;\usepackage{xcolor}&#10;\begin{document}&#10;&#10;$6$&#10;&#10;&#10;\end{document}" title="IguanaTex Bitmap Display">
            <a:extLst>
              <a:ext uri="{FF2B5EF4-FFF2-40B4-BE49-F238E27FC236}">
                <a16:creationId xmlns:a16="http://schemas.microsoft.com/office/drawing/2014/main" id="{09FE0238-4A93-BD4A-5F9E-912D1101105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4163347" y="5800831"/>
            <a:ext cx="106338" cy="181986"/>
          </a:xfrm>
          <a:prstGeom prst="rect">
            <a:avLst/>
          </a:prstGeom>
        </p:spPr>
      </p:pic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74B7BFE5-6803-754E-9B63-7828CB598B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997958" y="2892532"/>
            <a:ext cx="914400" cy="914400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77943004-6021-E1AC-1AA1-93F67DDF1B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9619" y="2892532"/>
            <a:ext cx="914400" cy="9144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77723B-09FA-F0B5-13FB-C1EB2F1C3CDE}"/>
              </a:ext>
            </a:extLst>
          </p:cNvPr>
          <p:cNvCxnSpPr/>
          <p:nvPr/>
        </p:nvCxnSpPr>
        <p:spPr>
          <a:xfrm>
            <a:off x="6874706" y="3349732"/>
            <a:ext cx="457200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603EEA-DAB0-391D-E799-A0ED7E43EA5C}"/>
              </a:ext>
            </a:extLst>
          </p:cNvPr>
          <p:cNvSpPr txBox="1"/>
          <p:nvPr/>
        </p:nvSpPr>
        <p:spPr>
          <a:xfrm>
            <a:off x="5298142" y="3878584"/>
            <a:ext cx="88427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3 and 6 have exchanged phone</a:t>
            </a:r>
          </a:p>
          <a:p>
            <a:r>
              <a:rPr lang="en-US" sz="2200" dirty="0">
                <a:solidFill>
                  <a:srgbClr val="3A3A82"/>
                </a:solidFill>
              </a:rPr>
              <a:t>numbers.</a:t>
            </a:r>
          </a:p>
        </p:txBody>
      </p:sp>
      <p:pic>
        <p:nvPicPr>
          <p:cNvPr id="53" name="Graphic 52" descr="User with solid fill">
            <a:extLst>
              <a:ext uri="{FF2B5EF4-FFF2-40B4-BE49-F238E27FC236}">
                <a16:creationId xmlns:a16="http://schemas.microsoft.com/office/drawing/2014/main" id="{DCCA8212-1196-FB15-EAFF-610F4D0474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58570" y="4648025"/>
            <a:ext cx="914400" cy="914400"/>
          </a:xfrm>
          <a:prstGeom prst="rect">
            <a:avLst/>
          </a:prstGeom>
        </p:spPr>
      </p:pic>
      <p:pic>
        <p:nvPicPr>
          <p:cNvPr id="54" name="Graphic 53" descr="User with solid fill">
            <a:extLst>
              <a:ext uri="{FF2B5EF4-FFF2-40B4-BE49-F238E27FC236}">
                <a16:creationId xmlns:a16="http://schemas.microsoft.com/office/drawing/2014/main" id="{D755D6CA-BAE7-0ED4-821C-F93ABD0E07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51967" y="4622404"/>
            <a:ext cx="914400" cy="91440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74B0AD-C6BE-A5C5-53FA-453C383FEF50}"/>
              </a:ext>
            </a:extLst>
          </p:cNvPr>
          <p:cNvCxnSpPr/>
          <p:nvPr/>
        </p:nvCxnSpPr>
        <p:spPr>
          <a:xfrm>
            <a:off x="6831348" y="5153430"/>
            <a:ext cx="457200" cy="0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B47FB56-6A2E-CAC8-E52E-69DBD28122A8}"/>
              </a:ext>
            </a:extLst>
          </p:cNvPr>
          <p:cNvSpPr txBox="1"/>
          <p:nvPr/>
        </p:nvSpPr>
        <p:spPr>
          <a:xfrm>
            <a:off x="5219252" y="5454959"/>
            <a:ext cx="88427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A3A82"/>
                </a:solidFill>
              </a:rPr>
              <a:t>2 and 5 have not exchanged </a:t>
            </a:r>
          </a:p>
          <a:p>
            <a:r>
              <a:rPr lang="en-US" sz="2200" dirty="0">
                <a:solidFill>
                  <a:srgbClr val="3A3A82"/>
                </a:solidFill>
              </a:rPr>
              <a:t>Phone numbers.</a:t>
            </a:r>
          </a:p>
        </p:txBody>
      </p:sp>
    </p:spTree>
    <p:extLst>
      <p:ext uri="{BB962C8B-B14F-4D97-AF65-F5344CB8AC3E}">
        <p14:creationId xmlns:p14="http://schemas.microsoft.com/office/powerpoint/2010/main" val="1021912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74B7BFE5-6803-754E-9B63-7828CB598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0049" y="2479046"/>
            <a:ext cx="914400" cy="9144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77723B-09FA-F0B5-13FB-C1EB2F1C3CDE}"/>
              </a:ext>
            </a:extLst>
          </p:cNvPr>
          <p:cNvCxnSpPr>
            <a:cxnSpLocks/>
          </p:cNvCxnSpPr>
          <p:nvPr/>
        </p:nvCxnSpPr>
        <p:spPr>
          <a:xfrm>
            <a:off x="2114449" y="2989356"/>
            <a:ext cx="564205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EC0134D-1F19-027D-FC7B-5ADB9C1F7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9854" y="2486568"/>
            <a:ext cx="914400" cy="914400"/>
          </a:xfrm>
          <a:prstGeom prst="rect">
            <a:avLst/>
          </a:prstGeom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7160B91-D172-028A-EA00-B160284B4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5849" y="39667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68978D-C8C6-6C73-3122-51FCF26691A1}"/>
              </a:ext>
            </a:extLst>
          </p:cNvPr>
          <p:cNvCxnSpPr>
            <a:cxnSpLocks/>
          </p:cNvCxnSpPr>
          <p:nvPr/>
        </p:nvCxnSpPr>
        <p:spPr>
          <a:xfrm flipV="1">
            <a:off x="2860555" y="3657691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36E6CB-7B14-6AB7-9B0F-ABA9A1745902}"/>
              </a:ext>
            </a:extLst>
          </p:cNvPr>
          <p:cNvCxnSpPr>
            <a:cxnSpLocks/>
          </p:cNvCxnSpPr>
          <p:nvPr/>
        </p:nvCxnSpPr>
        <p:spPr>
          <a:xfrm flipH="1" flipV="1">
            <a:off x="1657249" y="3642647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BAA2ECDB-16B8-9D1E-3904-D17C0E63E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0823" y="2505941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B3B271-9CF3-78AF-3104-A98EBD15FA82}"/>
              </a:ext>
            </a:extLst>
          </p:cNvPr>
          <p:cNvCxnSpPr>
            <a:cxnSpLocks/>
          </p:cNvCxnSpPr>
          <p:nvPr/>
        </p:nvCxnSpPr>
        <p:spPr>
          <a:xfrm>
            <a:off x="6385223" y="3016251"/>
            <a:ext cx="525405" cy="0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233FF90F-8A8F-502E-1599-C77746D9E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0628" y="2513463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2BDC544-BDD1-4439-498B-9520BA32C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6623" y="3993675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2F023-3E59-6086-BDE9-DBE22DCB17AC}"/>
              </a:ext>
            </a:extLst>
          </p:cNvPr>
          <p:cNvCxnSpPr>
            <a:cxnSpLocks/>
          </p:cNvCxnSpPr>
          <p:nvPr/>
        </p:nvCxnSpPr>
        <p:spPr>
          <a:xfrm flipV="1">
            <a:off x="7131329" y="3684586"/>
            <a:ext cx="147674" cy="455769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2B99F3-86D3-6E86-419B-9C1EBF99B2AB}"/>
              </a:ext>
            </a:extLst>
          </p:cNvPr>
          <p:cNvCxnSpPr>
            <a:cxnSpLocks/>
          </p:cNvCxnSpPr>
          <p:nvPr/>
        </p:nvCxnSpPr>
        <p:spPr>
          <a:xfrm flipH="1" flipV="1">
            <a:off x="5928023" y="3669542"/>
            <a:ext cx="147674" cy="455769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Picture 32" descr="\documentclass{article}&#10;\usepackage{amsmath}&#10;\pagestyle{empty}&#10;\usepackage{xcolor}&#10;\begin{document}&#10;&#10;Need to show \textcolor{red}{no matter the configuration}, there are \textcolor{red}{always} 3 people so that&#10;&#10;&#10;\end{document}" title="IguanaTex Bitmap Display">
            <a:extLst>
              <a:ext uri="{FF2B5EF4-FFF2-40B4-BE49-F238E27FC236}">
                <a16:creationId xmlns:a16="http://schemas.microsoft.com/office/drawing/2014/main" id="{E7AC6D17-B8DC-F6C3-0C16-51A820272D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1227" y="1574931"/>
            <a:ext cx="8130938" cy="22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9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74B7BFE5-6803-754E-9B63-7828CB598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049" y="2479046"/>
            <a:ext cx="914400" cy="9144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77723B-09FA-F0B5-13FB-C1EB2F1C3CDE}"/>
              </a:ext>
            </a:extLst>
          </p:cNvPr>
          <p:cNvCxnSpPr>
            <a:cxnSpLocks/>
          </p:cNvCxnSpPr>
          <p:nvPr/>
        </p:nvCxnSpPr>
        <p:spPr>
          <a:xfrm>
            <a:off x="2114449" y="2989356"/>
            <a:ext cx="564205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EC0134D-1F19-027D-FC7B-5ADB9C1F7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854" y="2486568"/>
            <a:ext cx="914400" cy="914400"/>
          </a:xfrm>
          <a:prstGeom prst="rect">
            <a:avLst/>
          </a:prstGeom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7160B91-D172-028A-EA00-B160284B4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849" y="39667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68978D-C8C6-6C73-3122-51FCF26691A1}"/>
              </a:ext>
            </a:extLst>
          </p:cNvPr>
          <p:cNvCxnSpPr>
            <a:cxnSpLocks/>
          </p:cNvCxnSpPr>
          <p:nvPr/>
        </p:nvCxnSpPr>
        <p:spPr>
          <a:xfrm flipV="1">
            <a:off x="2860555" y="3657691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36E6CB-7B14-6AB7-9B0F-ABA9A1745902}"/>
              </a:ext>
            </a:extLst>
          </p:cNvPr>
          <p:cNvCxnSpPr>
            <a:cxnSpLocks/>
          </p:cNvCxnSpPr>
          <p:nvPr/>
        </p:nvCxnSpPr>
        <p:spPr>
          <a:xfrm flipH="1" flipV="1">
            <a:off x="1657249" y="3642647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BAA2ECDB-16B8-9D1E-3904-D17C0E63E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823" y="2505941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B3B271-9CF3-78AF-3104-A98EBD15FA82}"/>
              </a:ext>
            </a:extLst>
          </p:cNvPr>
          <p:cNvCxnSpPr>
            <a:cxnSpLocks/>
          </p:cNvCxnSpPr>
          <p:nvPr/>
        </p:nvCxnSpPr>
        <p:spPr>
          <a:xfrm>
            <a:off x="6385223" y="3016251"/>
            <a:ext cx="525405" cy="0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233FF90F-8A8F-502E-1599-C77746D9E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628" y="2513463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2BDC544-BDD1-4439-498B-9520BA32C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623" y="3993675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2F023-3E59-6086-BDE9-DBE22DCB17AC}"/>
              </a:ext>
            </a:extLst>
          </p:cNvPr>
          <p:cNvCxnSpPr>
            <a:cxnSpLocks/>
          </p:cNvCxnSpPr>
          <p:nvPr/>
        </p:nvCxnSpPr>
        <p:spPr>
          <a:xfrm flipV="1">
            <a:off x="7131329" y="3684586"/>
            <a:ext cx="147674" cy="455769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2B99F3-86D3-6E86-419B-9C1EBF99B2AB}"/>
              </a:ext>
            </a:extLst>
          </p:cNvPr>
          <p:cNvCxnSpPr>
            <a:cxnSpLocks/>
          </p:cNvCxnSpPr>
          <p:nvPr/>
        </p:nvCxnSpPr>
        <p:spPr>
          <a:xfrm flipH="1" flipV="1">
            <a:off x="5928023" y="3669542"/>
            <a:ext cx="147674" cy="455769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Picture 32" descr="\documentclass{article}&#10;\usepackage{amsmath}&#10;\pagestyle{empty}&#10;\usepackage{xcolor}&#10;\begin{document}&#10;&#10;Need to show \textcolor{red}{no matter the configuration}, there are \textcolor{red}{always} 3 people so that&#10;&#10;&#10;\end{document}" title="IguanaTex Bitmap Display">
            <a:extLst>
              <a:ext uri="{FF2B5EF4-FFF2-40B4-BE49-F238E27FC236}">
                <a16:creationId xmlns:a16="http://schemas.microsoft.com/office/drawing/2014/main" id="{E7AC6D17-B8DC-F6C3-0C16-51A820272D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1227" y="1574931"/>
            <a:ext cx="8130938" cy="22466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Let's consider all possible scenarios ... $2^{15}$ &#10;&#10;&#10;\end{document}" title="IguanaTex Bitmap Display">
            <a:extLst>
              <a:ext uri="{FF2B5EF4-FFF2-40B4-BE49-F238E27FC236}">
                <a16:creationId xmlns:a16="http://schemas.microsoft.com/office/drawing/2014/main" id="{FBADE777-AE89-0CAC-522D-5FE3EE8842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03940" y="5511926"/>
            <a:ext cx="4506608" cy="2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48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74B7BFE5-6803-754E-9B63-7828CB598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049" y="2479046"/>
            <a:ext cx="914400" cy="9144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77723B-09FA-F0B5-13FB-C1EB2F1C3CDE}"/>
              </a:ext>
            </a:extLst>
          </p:cNvPr>
          <p:cNvCxnSpPr>
            <a:cxnSpLocks/>
          </p:cNvCxnSpPr>
          <p:nvPr/>
        </p:nvCxnSpPr>
        <p:spPr>
          <a:xfrm>
            <a:off x="2114449" y="2989356"/>
            <a:ext cx="564205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EC0134D-1F19-027D-FC7B-5ADB9C1F7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9854" y="2486568"/>
            <a:ext cx="914400" cy="914400"/>
          </a:xfrm>
          <a:prstGeom prst="rect">
            <a:avLst/>
          </a:prstGeom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7160B91-D172-028A-EA00-B160284B4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5849" y="3966780"/>
            <a:ext cx="914400" cy="914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68978D-C8C6-6C73-3122-51FCF26691A1}"/>
              </a:ext>
            </a:extLst>
          </p:cNvPr>
          <p:cNvCxnSpPr>
            <a:cxnSpLocks/>
          </p:cNvCxnSpPr>
          <p:nvPr/>
        </p:nvCxnSpPr>
        <p:spPr>
          <a:xfrm flipV="1">
            <a:off x="2860555" y="3657691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36E6CB-7B14-6AB7-9B0F-ABA9A1745902}"/>
              </a:ext>
            </a:extLst>
          </p:cNvPr>
          <p:cNvCxnSpPr>
            <a:cxnSpLocks/>
          </p:cNvCxnSpPr>
          <p:nvPr/>
        </p:nvCxnSpPr>
        <p:spPr>
          <a:xfrm flipH="1" flipV="1">
            <a:off x="1657249" y="3642647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BAA2ECDB-16B8-9D1E-3904-D17C0E63E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0823" y="2505941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B3B271-9CF3-78AF-3104-A98EBD15FA82}"/>
              </a:ext>
            </a:extLst>
          </p:cNvPr>
          <p:cNvCxnSpPr>
            <a:cxnSpLocks/>
          </p:cNvCxnSpPr>
          <p:nvPr/>
        </p:nvCxnSpPr>
        <p:spPr>
          <a:xfrm>
            <a:off x="6385223" y="3016251"/>
            <a:ext cx="525405" cy="0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233FF90F-8A8F-502E-1599-C77746D9E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628" y="2513463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2BDC544-BDD1-4439-498B-9520BA32C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623" y="3993675"/>
            <a:ext cx="914400" cy="9144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2F023-3E59-6086-BDE9-DBE22DCB17AC}"/>
              </a:ext>
            </a:extLst>
          </p:cNvPr>
          <p:cNvCxnSpPr>
            <a:cxnSpLocks/>
          </p:cNvCxnSpPr>
          <p:nvPr/>
        </p:nvCxnSpPr>
        <p:spPr>
          <a:xfrm flipV="1">
            <a:off x="7131329" y="3684586"/>
            <a:ext cx="147674" cy="455769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2B99F3-86D3-6E86-419B-9C1EBF99B2AB}"/>
              </a:ext>
            </a:extLst>
          </p:cNvPr>
          <p:cNvCxnSpPr>
            <a:cxnSpLocks/>
          </p:cNvCxnSpPr>
          <p:nvPr/>
        </p:nvCxnSpPr>
        <p:spPr>
          <a:xfrm flipH="1" flipV="1">
            <a:off x="5928023" y="3669542"/>
            <a:ext cx="147674" cy="455769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3" name="Picture 32" descr="\documentclass{article}&#10;\usepackage{amsmath}&#10;\pagestyle{empty}&#10;\usepackage{xcolor}&#10;\begin{document}&#10;&#10;Need to show \textcolor{red}{no matter the configuration}, there are \textcolor{red}{always} 3 people so that&#10;&#10;&#10;\end{document}" title="IguanaTex Bitmap Display">
            <a:extLst>
              <a:ext uri="{FF2B5EF4-FFF2-40B4-BE49-F238E27FC236}">
                <a16:creationId xmlns:a16="http://schemas.microsoft.com/office/drawing/2014/main" id="{E7AC6D17-B8DC-F6C3-0C16-51A820272D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1227" y="1574931"/>
            <a:ext cx="8130938" cy="22466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Let's consider all possible scenarios ... $2^{15}$ &#10;&#10;&#10;\end{document}" title="IguanaTex Bitmap Display">
            <a:extLst>
              <a:ext uri="{FF2B5EF4-FFF2-40B4-BE49-F238E27FC236}">
                <a16:creationId xmlns:a16="http://schemas.microsoft.com/office/drawing/2014/main" id="{FBADE777-AE89-0CAC-522D-5FE3EE8842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03940" y="5511926"/>
            <a:ext cx="4506608" cy="25293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8F240A-DDC5-D9F6-9CD4-8F3D32429957}"/>
              </a:ext>
            </a:extLst>
          </p:cNvPr>
          <p:cNvCxnSpPr>
            <a:stCxn id="8" idx="1"/>
          </p:cNvCxnSpPr>
          <p:nvPr/>
        </p:nvCxnSpPr>
        <p:spPr>
          <a:xfrm flipV="1">
            <a:off x="2003940" y="5637007"/>
            <a:ext cx="4655044" cy="13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71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6" name="Picture 5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53B1D46A-2AA7-3269-49B5-FD19BC48B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2819" y="1641677"/>
            <a:ext cx="1200909" cy="233618"/>
          </a:xfrm>
          <a:prstGeom prst="rect">
            <a:avLst/>
          </a:prstGeom>
        </p:spPr>
      </p:pic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81F3973-A6D1-9A0A-C66D-F02E4509E6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855" y="2801084"/>
            <a:ext cx="914400" cy="9144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BF33134F-1611-99DB-C759-F8F73225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99353" y="3693177"/>
            <a:ext cx="85071" cy="1756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00D9C0-DC7F-7511-A811-9D81806859BF}"/>
              </a:ext>
            </a:extLst>
          </p:cNvPr>
          <p:cNvCxnSpPr>
            <a:cxnSpLocks/>
          </p:cNvCxnSpPr>
          <p:nvPr/>
        </p:nvCxnSpPr>
        <p:spPr>
          <a:xfrm flipV="1">
            <a:off x="2191506" y="2888414"/>
            <a:ext cx="1219514" cy="326973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74DAAD-B171-306E-2078-9C743D03BB66}"/>
              </a:ext>
            </a:extLst>
          </p:cNvPr>
          <p:cNvCxnSpPr>
            <a:cxnSpLocks/>
          </p:cNvCxnSpPr>
          <p:nvPr/>
        </p:nvCxnSpPr>
        <p:spPr>
          <a:xfrm flipH="1" flipV="1">
            <a:off x="2143728" y="3265045"/>
            <a:ext cx="1128690" cy="603733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9" name="Picture 18" descr="\documentclass{article}&#10;\usepackage{amsmath}&#10;\pagestyle{empty}&#10;\usepackage{xcolor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D19F39D9-143D-6B7E-B96C-2DE55AA531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625612" y="2551870"/>
            <a:ext cx="458366" cy="498428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$B$&#10;&#10;&#10;\end{document}" title="IguanaTex Bitmap Display">
            <a:extLst>
              <a:ext uri="{FF2B5EF4-FFF2-40B4-BE49-F238E27FC236}">
                <a16:creationId xmlns:a16="http://schemas.microsoft.com/office/drawing/2014/main" id="{497CFA5E-BF6D-BF78-7FC2-30176510165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573356" y="3568040"/>
            <a:ext cx="478295" cy="4732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/>
              <p:nvPr/>
            </p:nvSpPr>
            <p:spPr>
              <a:xfrm>
                <a:off x="4572000" y="2584372"/>
                <a:ext cx="884278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Either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has size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at least three.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84372"/>
                <a:ext cx="8842786" cy="769441"/>
              </a:xfrm>
              <a:prstGeom prst="rect">
                <a:avLst/>
              </a:prstGeom>
              <a:blipFill>
                <a:blip r:embed="rId12"/>
                <a:stretch>
                  <a:fillRect l="-896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0FA5C64-1C35-E689-F1B5-6DA6D6FE5916}"/>
              </a:ext>
            </a:extLst>
          </p:cNvPr>
          <p:cNvSpPr txBox="1"/>
          <p:nvPr/>
        </p:nvSpPr>
        <p:spPr>
          <a:xfrm>
            <a:off x="2143728" y="1998133"/>
            <a:ext cx="6708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A3A82"/>
                </a:solidFill>
              </a:rPr>
              <a:t>Consider the classmate with name 1 (green).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873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6" name="Picture 5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53B1D46A-2AA7-3269-49B5-FD19BC48B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2819" y="1641677"/>
            <a:ext cx="1200909" cy="233618"/>
          </a:xfrm>
          <a:prstGeom prst="rect">
            <a:avLst/>
          </a:prstGeom>
        </p:spPr>
      </p:pic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81F3973-A6D1-9A0A-C66D-F02E4509E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855" y="2801084"/>
            <a:ext cx="914400" cy="9144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BF33134F-1611-99DB-C759-F8F73225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9353" y="3693177"/>
            <a:ext cx="85071" cy="175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/>
              <p:nvPr/>
            </p:nvSpPr>
            <p:spPr>
              <a:xfrm>
                <a:off x="4572000" y="2584372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is at least of size three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84372"/>
                <a:ext cx="8842786" cy="430887"/>
              </a:xfrm>
              <a:prstGeom prst="rect">
                <a:avLst/>
              </a:prstGeom>
              <a:blipFill>
                <a:blip r:embed="rId8"/>
                <a:stretch>
                  <a:fillRect l="-896"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346534-5AC6-C889-E5B6-EF704885B7D3}"/>
              </a:ext>
            </a:extLst>
          </p:cNvPr>
          <p:cNvCxnSpPr>
            <a:cxnSpLocks/>
          </p:cNvCxnSpPr>
          <p:nvPr/>
        </p:nvCxnSpPr>
        <p:spPr>
          <a:xfrm>
            <a:off x="1804393" y="3492144"/>
            <a:ext cx="564205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821229C-6A5A-D915-820C-88FE5AC6D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9798" y="2989356"/>
            <a:ext cx="914400" cy="91440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8F55156-B97E-F637-AAA5-32EFE444D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5793" y="4469568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C2C080-CED8-6FF1-DB23-C496A649DDAF}"/>
              </a:ext>
            </a:extLst>
          </p:cNvPr>
          <p:cNvCxnSpPr>
            <a:cxnSpLocks/>
          </p:cNvCxnSpPr>
          <p:nvPr/>
        </p:nvCxnSpPr>
        <p:spPr>
          <a:xfrm flipH="1" flipV="1">
            <a:off x="1469436" y="3958778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5591AA-9303-7EB5-8142-1F1962148BAB}"/>
              </a:ext>
            </a:extLst>
          </p:cNvPr>
          <p:cNvCxnSpPr>
            <a:cxnSpLocks/>
          </p:cNvCxnSpPr>
          <p:nvPr/>
        </p:nvCxnSpPr>
        <p:spPr>
          <a:xfrm>
            <a:off x="1702676" y="3780977"/>
            <a:ext cx="848427" cy="606423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CE821312-8E49-F07E-8FE9-D9E4497DF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886" y="40579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73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6" name="Picture 5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53B1D46A-2AA7-3269-49B5-FD19BC48B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2819" y="1641677"/>
            <a:ext cx="1200909" cy="233618"/>
          </a:xfrm>
          <a:prstGeom prst="rect">
            <a:avLst/>
          </a:prstGeom>
        </p:spPr>
      </p:pic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81F3973-A6D1-9A0A-C66D-F02E4509E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989" y="4857221"/>
            <a:ext cx="654081" cy="654081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BF33134F-1611-99DB-C759-F8F73225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9353" y="3693177"/>
            <a:ext cx="85071" cy="175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/>
              <p:nvPr/>
            </p:nvSpPr>
            <p:spPr>
              <a:xfrm>
                <a:off x="4572000" y="1948499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is at least of size three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48499"/>
                <a:ext cx="8842786" cy="430887"/>
              </a:xfrm>
              <a:prstGeom prst="rect">
                <a:avLst/>
              </a:prstGeom>
              <a:blipFill>
                <a:blip r:embed="rId8"/>
                <a:stretch>
                  <a:fillRect l="-89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346534-5AC6-C889-E5B6-EF704885B7D3}"/>
              </a:ext>
            </a:extLst>
          </p:cNvPr>
          <p:cNvCxnSpPr>
            <a:cxnSpLocks/>
          </p:cNvCxnSpPr>
          <p:nvPr/>
        </p:nvCxnSpPr>
        <p:spPr>
          <a:xfrm>
            <a:off x="1804393" y="3492144"/>
            <a:ext cx="564205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821229C-6A5A-D915-820C-88FE5AC6D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9798" y="2989356"/>
            <a:ext cx="914400" cy="91440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8F55156-B97E-F637-AAA5-32EFE444D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5793" y="4469568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C2C080-CED8-6FF1-DB23-C496A649DDAF}"/>
              </a:ext>
            </a:extLst>
          </p:cNvPr>
          <p:cNvCxnSpPr>
            <a:cxnSpLocks/>
          </p:cNvCxnSpPr>
          <p:nvPr/>
        </p:nvCxnSpPr>
        <p:spPr>
          <a:xfrm flipH="1" flipV="1">
            <a:off x="1469436" y="3958778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5591AA-9303-7EB5-8142-1F1962148BAB}"/>
              </a:ext>
            </a:extLst>
          </p:cNvPr>
          <p:cNvCxnSpPr>
            <a:cxnSpLocks/>
          </p:cNvCxnSpPr>
          <p:nvPr/>
        </p:nvCxnSpPr>
        <p:spPr>
          <a:xfrm>
            <a:off x="1702676" y="3780977"/>
            <a:ext cx="848427" cy="606423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CE821312-8E49-F07E-8FE9-D9E4497DF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886" y="405795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4FA1D8-1F01-33E8-C7D1-E0D82191101D}"/>
                  </a:ext>
                </a:extLst>
              </p:cNvPr>
              <p:cNvSpPr txBox="1"/>
              <p:nvPr/>
            </p:nvSpPr>
            <p:spPr>
              <a:xfrm>
                <a:off x="4294974" y="2758849"/>
                <a:ext cx="8842786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Subcase 1: 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If at least two of the people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have exchanged contacts then we</a:t>
                </a: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found three people (two+ the green)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4FA1D8-1F01-33E8-C7D1-E0D82191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74" y="2758849"/>
                <a:ext cx="8842786" cy="1785104"/>
              </a:xfrm>
              <a:prstGeom prst="rect">
                <a:avLst/>
              </a:prstGeom>
              <a:blipFill>
                <a:blip r:embed="rId11"/>
                <a:stretch>
                  <a:fillRect l="-897" t="-2397" b="-6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7CC793E5-1BDF-6DE5-7FCA-FF06366A33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3588" y="4847855"/>
            <a:ext cx="654080" cy="654080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C4042D6B-2452-C028-919A-A6AA72B3B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56623" y="5535797"/>
            <a:ext cx="654080" cy="654080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FACC29CB-0F3B-BB5F-34CF-1B3F4A78F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88" y="2825493"/>
            <a:ext cx="914400" cy="91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BCB1CF-8519-69EC-250C-E9F01A873425}"/>
              </a:ext>
            </a:extLst>
          </p:cNvPr>
          <p:cNvCxnSpPr>
            <a:cxnSpLocks/>
          </p:cNvCxnSpPr>
          <p:nvPr/>
        </p:nvCxnSpPr>
        <p:spPr>
          <a:xfrm>
            <a:off x="6344589" y="5200074"/>
            <a:ext cx="282102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381B68-6274-2033-1993-9A75E8D71031}"/>
              </a:ext>
            </a:extLst>
          </p:cNvPr>
          <p:cNvCxnSpPr>
            <a:cxnSpLocks/>
          </p:cNvCxnSpPr>
          <p:nvPr/>
        </p:nvCxnSpPr>
        <p:spPr>
          <a:xfrm>
            <a:off x="6062029" y="5545164"/>
            <a:ext cx="145549" cy="223264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1F0EBB-4FA2-F9EA-B12F-11ABFDD4FAA0}"/>
              </a:ext>
            </a:extLst>
          </p:cNvPr>
          <p:cNvCxnSpPr>
            <a:cxnSpLocks/>
          </p:cNvCxnSpPr>
          <p:nvPr/>
        </p:nvCxnSpPr>
        <p:spPr>
          <a:xfrm flipH="1">
            <a:off x="6750082" y="5582573"/>
            <a:ext cx="161690" cy="223264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17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6" name="Picture 5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53B1D46A-2AA7-3269-49B5-FD19BC48B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2819" y="1641677"/>
            <a:ext cx="1200909" cy="233618"/>
          </a:xfrm>
          <a:prstGeom prst="rect">
            <a:avLst/>
          </a:prstGeom>
        </p:spPr>
      </p:pic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81F3973-A6D1-9A0A-C66D-F02E4509E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855" y="2801084"/>
            <a:ext cx="914400" cy="9144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BF33134F-1611-99DB-C759-F8F73225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9353" y="3693177"/>
            <a:ext cx="85071" cy="175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/>
              <p:nvPr/>
            </p:nvSpPr>
            <p:spPr>
              <a:xfrm>
                <a:off x="4572000" y="1911711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is at least of size three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1711"/>
                <a:ext cx="8842786" cy="430887"/>
              </a:xfrm>
              <a:prstGeom prst="rect">
                <a:avLst/>
              </a:prstGeom>
              <a:blipFill>
                <a:blip r:embed="rId8"/>
                <a:stretch>
                  <a:fillRect l="-89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346534-5AC6-C889-E5B6-EF704885B7D3}"/>
              </a:ext>
            </a:extLst>
          </p:cNvPr>
          <p:cNvCxnSpPr>
            <a:cxnSpLocks/>
          </p:cNvCxnSpPr>
          <p:nvPr/>
        </p:nvCxnSpPr>
        <p:spPr>
          <a:xfrm>
            <a:off x="1804393" y="3492144"/>
            <a:ext cx="564205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821229C-6A5A-D915-820C-88FE5AC6D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9798" y="2989356"/>
            <a:ext cx="914400" cy="91440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8F55156-B97E-F637-AAA5-32EFE444D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5793" y="4469568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C2C080-CED8-6FF1-DB23-C496A649DDAF}"/>
              </a:ext>
            </a:extLst>
          </p:cNvPr>
          <p:cNvCxnSpPr>
            <a:cxnSpLocks/>
          </p:cNvCxnSpPr>
          <p:nvPr/>
        </p:nvCxnSpPr>
        <p:spPr>
          <a:xfrm flipH="1" flipV="1">
            <a:off x="1469436" y="3958778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5591AA-9303-7EB5-8142-1F1962148BAB}"/>
              </a:ext>
            </a:extLst>
          </p:cNvPr>
          <p:cNvCxnSpPr>
            <a:cxnSpLocks/>
          </p:cNvCxnSpPr>
          <p:nvPr/>
        </p:nvCxnSpPr>
        <p:spPr>
          <a:xfrm>
            <a:off x="1702676" y="3780977"/>
            <a:ext cx="848427" cy="606423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CE821312-8E49-F07E-8FE9-D9E4497DF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886" y="405795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4FA1D8-1F01-33E8-C7D1-E0D82191101D}"/>
                  </a:ext>
                </a:extLst>
              </p:cNvPr>
              <p:cNvSpPr txBox="1"/>
              <p:nvPr/>
            </p:nvSpPr>
            <p:spPr>
              <a:xfrm>
                <a:off x="4294974" y="2722061"/>
                <a:ext cx="8842786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Subcase 2: 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If all people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have not exchanged </a:t>
                </a: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contacts then we found three people 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4FA1D8-1F01-33E8-C7D1-E0D82191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74" y="2722061"/>
                <a:ext cx="8842786" cy="1446550"/>
              </a:xfrm>
              <a:prstGeom prst="rect">
                <a:avLst/>
              </a:prstGeom>
              <a:blipFill>
                <a:blip r:embed="rId11"/>
                <a:stretch>
                  <a:fillRect l="-897" t="-295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94ECB4AC-6A67-D735-2911-EFF2726DA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7636" y="4769156"/>
            <a:ext cx="654080" cy="6540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8FE87B-4625-DFB7-7D74-8BB56D755D1B}"/>
              </a:ext>
            </a:extLst>
          </p:cNvPr>
          <p:cNvCxnSpPr>
            <a:cxnSpLocks/>
          </p:cNvCxnSpPr>
          <p:nvPr/>
        </p:nvCxnSpPr>
        <p:spPr>
          <a:xfrm>
            <a:off x="6324098" y="5096196"/>
            <a:ext cx="375828" cy="0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D22EDFE3-7138-1CD3-0ED0-A990D0CCA9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3588" y="4726986"/>
            <a:ext cx="654080" cy="654080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E47DF867-5542-5C22-07DD-B803F5F20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56623" y="5414928"/>
            <a:ext cx="654080" cy="6540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4AAB28-4578-7C4D-4ECA-933FE28827A7}"/>
              </a:ext>
            </a:extLst>
          </p:cNvPr>
          <p:cNvCxnSpPr>
            <a:cxnSpLocks/>
          </p:cNvCxnSpPr>
          <p:nvPr/>
        </p:nvCxnSpPr>
        <p:spPr>
          <a:xfrm flipV="1">
            <a:off x="6804995" y="5423236"/>
            <a:ext cx="105633" cy="276561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0B0B5B-76BA-4231-FEE4-8BDA736B17E9}"/>
              </a:ext>
            </a:extLst>
          </p:cNvPr>
          <p:cNvCxnSpPr>
            <a:cxnSpLocks/>
          </p:cNvCxnSpPr>
          <p:nvPr/>
        </p:nvCxnSpPr>
        <p:spPr>
          <a:xfrm flipH="1" flipV="1">
            <a:off x="6064325" y="5453118"/>
            <a:ext cx="101947" cy="265635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67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proofs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6" name="Picture 5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53B1D46A-2AA7-3269-49B5-FD19BC48B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2819" y="1641677"/>
            <a:ext cx="1200909" cy="233618"/>
          </a:xfrm>
          <a:prstGeom prst="rect">
            <a:avLst/>
          </a:prstGeom>
        </p:spPr>
      </p:pic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D81F3973-A6D1-9A0A-C66D-F02E4509E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855" y="2801084"/>
            <a:ext cx="914400" cy="91440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$1$&#10;&#10;&#10;\end{document}" title="IguanaTex Bitmap Display">
            <a:extLst>
              <a:ext uri="{FF2B5EF4-FFF2-40B4-BE49-F238E27FC236}">
                <a16:creationId xmlns:a16="http://schemas.microsoft.com/office/drawing/2014/main" id="{BF33134F-1611-99DB-C759-F8F73225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99353" y="3693177"/>
            <a:ext cx="85071" cy="1756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/>
              <p:nvPr/>
            </p:nvSpPr>
            <p:spPr>
              <a:xfrm>
                <a:off x="4572000" y="1911711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is at least of size three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03E740-1059-C6CE-6A11-A2D491A8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11711"/>
                <a:ext cx="8842786" cy="430887"/>
              </a:xfrm>
              <a:prstGeom prst="rect">
                <a:avLst/>
              </a:prstGeom>
              <a:blipFill>
                <a:blip r:embed="rId8"/>
                <a:stretch>
                  <a:fillRect l="-896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346534-5AC6-C889-E5B6-EF704885B7D3}"/>
              </a:ext>
            </a:extLst>
          </p:cNvPr>
          <p:cNvCxnSpPr>
            <a:cxnSpLocks/>
          </p:cNvCxnSpPr>
          <p:nvPr/>
        </p:nvCxnSpPr>
        <p:spPr>
          <a:xfrm>
            <a:off x="1804393" y="3492144"/>
            <a:ext cx="564205" cy="0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821229C-6A5A-D915-820C-88FE5AC6DD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9798" y="2989356"/>
            <a:ext cx="914400" cy="91440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8F55156-B97E-F637-AAA5-32EFE444D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75793" y="4469568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C2C080-CED8-6FF1-DB23-C496A649DDAF}"/>
              </a:ext>
            </a:extLst>
          </p:cNvPr>
          <p:cNvCxnSpPr>
            <a:cxnSpLocks/>
          </p:cNvCxnSpPr>
          <p:nvPr/>
        </p:nvCxnSpPr>
        <p:spPr>
          <a:xfrm flipH="1" flipV="1">
            <a:off x="1469436" y="3958778"/>
            <a:ext cx="147674" cy="455769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5591AA-9303-7EB5-8142-1F1962148BAB}"/>
              </a:ext>
            </a:extLst>
          </p:cNvPr>
          <p:cNvCxnSpPr>
            <a:cxnSpLocks/>
          </p:cNvCxnSpPr>
          <p:nvPr/>
        </p:nvCxnSpPr>
        <p:spPr>
          <a:xfrm>
            <a:off x="1702676" y="3780977"/>
            <a:ext cx="848427" cy="606423"/>
          </a:xfrm>
          <a:prstGeom prst="line">
            <a:avLst/>
          </a:prstGeom>
          <a:ln w="1016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CE821312-8E49-F07E-8FE9-D9E4497DF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886" y="405795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4FA1D8-1F01-33E8-C7D1-E0D82191101D}"/>
                  </a:ext>
                </a:extLst>
              </p:cNvPr>
              <p:cNvSpPr txBox="1"/>
              <p:nvPr/>
            </p:nvSpPr>
            <p:spPr>
              <a:xfrm>
                <a:off x="4294974" y="2722061"/>
                <a:ext cx="8842786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3A3A82"/>
                    </a:solidFill>
                  </a:rPr>
                  <a:t>Subcase 2: </a:t>
                </a:r>
              </a:p>
              <a:p>
                <a:endParaRPr lang="en-US" sz="2200" dirty="0">
                  <a:solidFill>
                    <a:srgbClr val="3A3A82"/>
                  </a:solidFill>
                </a:endParaRP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If all people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have not exchanged </a:t>
                </a:r>
              </a:p>
              <a:p>
                <a:r>
                  <a:rPr lang="en-US" sz="2200" dirty="0">
                    <a:solidFill>
                      <a:srgbClr val="3A3A82"/>
                    </a:solidFill>
                  </a:rPr>
                  <a:t>contacts then we found three people 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4FA1D8-1F01-33E8-C7D1-E0D82191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974" y="2722061"/>
                <a:ext cx="8842786" cy="1446550"/>
              </a:xfrm>
              <a:prstGeom prst="rect">
                <a:avLst/>
              </a:prstGeom>
              <a:blipFill>
                <a:blip r:embed="rId11"/>
                <a:stretch>
                  <a:fillRect l="-897" t="-295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94ECB4AC-6A67-D735-2911-EFF2726DA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7636" y="4769156"/>
            <a:ext cx="654080" cy="6540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8FE87B-4625-DFB7-7D74-8BB56D755D1B}"/>
              </a:ext>
            </a:extLst>
          </p:cNvPr>
          <p:cNvCxnSpPr>
            <a:cxnSpLocks/>
          </p:cNvCxnSpPr>
          <p:nvPr/>
        </p:nvCxnSpPr>
        <p:spPr>
          <a:xfrm>
            <a:off x="6324098" y="5096196"/>
            <a:ext cx="375828" cy="0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D22EDFE3-7138-1CD3-0ED0-A990D0CCA9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3588" y="4726986"/>
            <a:ext cx="654080" cy="654080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E47DF867-5542-5C22-07DD-B803F5F200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56623" y="5414928"/>
            <a:ext cx="654080" cy="6540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4AAB28-4578-7C4D-4ECA-933FE28827A7}"/>
              </a:ext>
            </a:extLst>
          </p:cNvPr>
          <p:cNvCxnSpPr>
            <a:cxnSpLocks/>
          </p:cNvCxnSpPr>
          <p:nvPr/>
        </p:nvCxnSpPr>
        <p:spPr>
          <a:xfrm flipV="1">
            <a:off x="6804995" y="5423236"/>
            <a:ext cx="105633" cy="276561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0B0B5B-76BA-4231-FEE4-8BDA736B17E9}"/>
              </a:ext>
            </a:extLst>
          </p:cNvPr>
          <p:cNvCxnSpPr>
            <a:cxnSpLocks/>
          </p:cNvCxnSpPr>
          <p:nvPr/>
        </p:nvCxnSpPr>
        <p:spPr>
          <a:xfrm flipH="1" flipV="1">
            <a:off x="6064325" y="5453118"/>
            <a:ext cx="101947" cy="265635"/>
          </a:xfrm>
          <a:prstGeom prst="line">
            <a:avLst/>
          </a:prstGeom>
          <a:ln w="101600"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67699E3-3972-96E6-3C85-A6BB73F616AD}"/>
              </a:ext>
            </a:extLst>
          </p:cNvPr>
          <p:cNvSpPr/>
          <p:nvPr/>
        </p:nvSpPr>
        <p:spPr>
          <a:xfrm>
            <a:off x="7726166" y="6087736"/>
            <a:ext cx="107879" cy="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54AD6-EA5D-99F6-213D-CF566D6E3C45}"/>
              </a:ext>
            </a:extLst>
          </p:cNvPr>
          <p:cNvSpPr txBox="1"/>
          <p:nvPr/>
        </p:nvSpPr>
        <p:spPr>
          <a:xfrm>
            <a:off x="3431966" y="1295606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6929EF-5453-3589-3984-70B41A4F866D}"/>
                  </a:ext>
                </a:extLst>
              </p:cNvPr>
              <p:cNvSpPr txBox="1"/>
              <p:nvPr/>
            </p:nvSpPr>
            <p:spPr>
              <a:xfrm>
                <a:off x="3441636" y="1361560"/>
                <a:ext cx="4572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200" b="1" dirty="0">
                    <a:solidFill>
                      <a:schemeClr val="bg1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SG" sz="22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SG" sz="2200" b="1" dirty="0">
                    <a:solidFill>
                      <a:schemeClr val="bg1"/>
                    </a:solidFill>
                  </a:rPr>
                  <a:t> is at least of size 3 (similar)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6929EF-5453-3589-3984-70B41A4F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636" y="1361560"/>
                <a:ext cx="4572000" cy="430887"/>
              </a:xfrm>
              <a:prstGeom prst="rect">
                <a:avLst/>
              </a:prstGeom>
              <a:blipFill>
                <a:blip r:embed="rId12"/>
                <a:stretch>
                  <a:fillRect l="-1733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952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77046"/>
                <a:ext cx="9143999" cy="5275366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>
                    <a:solidFill>
                      <a:srgbClr val="3A3A82"/>
                    </a:solidFill>
                  </a:rPr>
                  <a:t>The asymptotic complexity describes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grows to </a:t>
                </a:r>
                <a:r>
                  <a:rPr lang="en-US" b="1" dirty="0">
                    <a:solidFill>
                      <a:srgbClr val="FF0000"/>
                    </a:solidFill>
                  </a:rPr>
                  <a:t>infinity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3A3A82"/>
                    </a:solidFill>
                  </a:rPr>
                  <a:t>Focus on 3 types of Asymptotic complexity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(Big Theta)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(Big O)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(Big Omega)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7046"/>
                <a:ext cx="9143999" cy="5275366"/>
              </a:xfrm>
              <a:blipFill>
                <a:blip r:embed="rId2"/>
                <a:stretch>
                  <a:fillRect l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31721D-418D-FA83-567F-B9E9DC88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1552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Design and Analysis of </a:t>
            </a:r>
            <a:r>
              <a:rPr lang="en-US" i="1" dirty="0">
                <a:solidFill>
                  <a:srgbClr val="3A3A82"/>
                </a:solidFill>
              </a:rPr>
              <a:t>Algorithms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910A4-9E7A-5956-306F-162B2E62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92" y="2049627"/>
            <a:ext cx="1123308" cy="996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05EA4-F807-B6AB-752B-4B9CEB0416B9}"/>
              </a:ext>
            </a:extLst>
          </p:cNvPr>
          <p:cNvSpPr txBox="1"/>
          <p:nvPr/>
        </p:nvSpPr>
        <p:spPr>
          <a:xfrm>
            <a:off x="2650733" y="231709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r>
              <a:rPr lang="en-US" dirty="0">
                <a:solidFill>
                  <a:srgbClr val="3A3A82"/>
                </a:solidFill>
              </a:rPr>
              <a:t>: Come up with a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Analysis</a:t>
            </a:r>
            <a:r>
              <a:rPr lang="en-US" dirty="0">
                <a:solidFill>
                  <a:srgbClr val="3A3A82"/>
                </a:solidFill>
              </a:rPr>
              <a:t>: Running time.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8F3DC2-6896-E8D4-916E-87DD06AB3CB2}"/>
                  </a:ext>
                </a:extLst>
              </p:cNvPr>
              <p:cNvSpPr txBox="1"/>
              <p:nvPr/>
            </p:nvSpPr>
            <p:spPr>
              <a:xfrm>
                <a:off x="621585" y="3678209"/>
                <a:ext cx="7022387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solidFill>
                      <a:srgbClr val="3A3A82"/>
                    </a:solidFill>
                  </a:rPr>
                  <a:t>Running time is denoted by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3A3A82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A3A82"/>
                    </a:solidFill>
                  </a:rPr>
                  <a:t>Number of “</a:t>
                </a:r>
                <a:r>
                  <a:rPr lang="en-US" dirty="0">
                    <a:solidFill>
                      <a:srgbClr val="FF0000"/>
                    </a:solidFill>
                  </a:rPr>
                  <a:t>operations</a:t>
                </a:r>
                <a:r>
                  <a:rPr lang="en-US" dirty="0">
                    <a:solidFill>
                      <a:srgbClr val="3A3A82"/>
                    </a:solidFill>
                  </a:rPr>
                  <a:t>” for algorithm to terminate.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A3A82"/>
                    </a:solidFill>
                  </a:rPr>
                  <a:t>We actually care about how it </a:t>
                </a:r>
                <a:r>
                  <a:rPr lang="en-US" dirty="0">
                    <a:solidFill>
                      <a:srgbClr val="FF0000"/>
                    </a:solidFill>
                  </a:rPr>
                  <a:t>scales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input size n</a:t>
                </a:r>
                <a:r>
                  <a:rPr lang="en-US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3A3A82"/>
                    </a:solidFill>
                  </a:rPr>
                  <a:t>Main focus is on </a:t>
                </a:r>
                <a:r>
                  <a:rPr lang="en-US" dirty="0">
                    <a:solidFill>
                      <a:srgbClr val="FF0000"/>
                    </a:solidFill>
                  </a:rPr>
                  <a:t>worst-case analysis</a:t>
                </a:r>
                <a:r>
                  <a:rPr lang="en-US" dirty="0">
                    <a:solidFill>
                      <a:srgbClr val="3A3A82"/>
                    </a:solidFill>
                  </a:rPr>
                  <a:t> (vs </a:t>
                </a:r>
                <a:r>
                  <a:rPr lang="en-US" dirty="0">
                    <a:solidFill>
                      <a:srgbClr val="FF0000"/>
                    </a:solidFill>
                  </a:rPr>
                  <a:t>average case analysis</a:t>
                </a:r>
                <a:r>
                  <a:rPr lang="en-US" dirty="0">
                    <a:solidFill>
                      <a:srgbClr val="3A3A82"/>
                    </a:solidFill>
                  </a:rPr>
                  <a:t> or </a:t>
                </a:r>
                <a:r>
                  <a:rPr lang="en-US" dirty="0">
                    <a:solidFill>
                      <a:srgbClr val="FF0000"/>
                    </a:solidFill>
                  </a:rPr>
                  <a:t>best case analysis</a:t>
                </a:r>
                <a:r>
                  <a:rPr lang="en-US" dirty="0">
                    <a:solidFill>
                      <a:srgbClr val="3A3A82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8F3DC2-6896-E8D4-916E-87DD06AB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85" y="3678209"/>
                <a:ext cx="7022387" cy="1938992"/>
              </a:xfrm>
              <a:prstGeom prst="rect">
                <a:avLst/>
              </a:prstGeom>
              <a:blipFill>
                <a:blip r:embed="rId3"/>
                <a:stretch>
                  <a:fillRect l="-2083" t="-3774" b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506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62" y="1502563"/>
                <a:ext cx="9143999" cy="5275366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(Big Theta) means “grows asymptotically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(Big O) means “grows asymptotically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”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(Big Omega) means “grows asymptotically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62" y="1502563"/>
                <a:ext cx="9143999" cy="5275366"/>
              </a:xfrm>
              <a:blipFill>
                <a:blip r:embed="rId14"/>
                <a:stretch>
                  <a:fillRect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9089742-803B-D72C-C96B-D6A1940C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E3B0A5-2CFE-7441-8782-3C33D7BDE330}"/>
              </a:ext>
            </a:extLst>
          </p:cNvPr>
          <p:cNvCxnSpPr>
            <a:cxnSpLocks/>
          </p:cNvCxnSpPr>
          <p:nvPr/>
        </p:nvCxnSpPr>
        <p:spPr>
          <a:xfrm>
            <a:off x="2928370" y="3721690"/>
            <a:ext cx="0" cy="210629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 descr="\documentclass{article}&#10;\usepackage{amsmath}&#10;\pagestyle{empty}&#10;\usepackage{xcolor}&#10;\begin{document}&#10;&#10;\textcolor{red}{$\Theta$} &#10;&#10;&#10;\end{document}" title="IguanaTex Bitmap Display">
            <a:extLst>
              <a:ext uri="{FF2B5EF4-FFF2-40B4-BE49-F238E27FC236}">
                <a16:creationId xmlns:a16="http://schemas.microsoft.com/office/drawing/2014/main" id="{0A6B0E74-DDDD-A6BD-DE34-0F7CE987DE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590444" y="3768986"/>
            <a:ext cx="214310" cy="233618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usepackage{xcolor}&#10;\begin{document}&#10;&#10;$g \in \Theta(f) \textrm{ or } g=\Theta(f)$&#10;&#10;&#10;\end{document}" title="IguanaTex Bitmap Display">
            <a:extLst>
              <a:ext uri="{FF2B5EF4-FFF2-40B4-BE49-F238E27FC236}">
                <a16:creationId xmlns:a16="http://schemas.microsoft.com/office/drawing/2014/main" id="{E455E061-040A-16CB-C787-1D2D106A4B4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87115" y="4419107"/>
            <a:ext cx="2168306" cy="2336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BA72CE-1D3C-1D1D-5CDE-903D4C776DA1}"/>
              </a:ext>
            </a:extLst>
          </p:cNvPr>
          <p:cNvCxnSpPr>
            <a:cxnSpLocks/>
          </p:cNvCxnSpPr>
          <p:nvPr/>
        </p:nvCxnSpPr>
        <p:spPr>
          <a:xfrm>
            <a:off x="5930817" y="3768986"/>
            <a:ext cx="0" cy="210629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Picture 52" descr="\documentclass{article}&#10;\usepackage{amsmath}&#10;\pagestyle{empty}&#10;\usepackage{xcolor}&#10;\begin{document}&#10;&#10;$\lim_{n \to \infty}\frac{g(n)}{f(n)} = \textbf{C}$&#10;&#10;&#10;\end{document}" title="IguanaTex Bitmap Display">
            <a:extLst>
              <a:ext uri="{FF2B5EF4-FFF2-40B4-BE49-F238E27FC236}">
                <a16:creationId xmlns:a16="http://schemas.microsoft.com/office/drawing/2014/main" id="{4C6C592C-0ED4-0D53-29E2-9429900236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35284" y="4978662"/>
            <a:ext cx="1870517" cy="376775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usepackage{xcolor}&#10;\begin{document}&#10;&#10;\textcolor{red}{$O$} &#10;&#10;&#10;\end{document}" title="IguanaTex Bitmap Display">
            <a:extLst>
              <a:ext uri="{FF2B5EF4-FFF2-40B4-BE49-F238E27FC236}">
                <a16:creationId xmlns:a16="http://schemas.microsoft.com/office/drawing/2014/main" id="{E7765F01-EEB4-72F1-24AC-6C7066FAF4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49967" y="3768986"/>
            <a:ext cx="222033" cy="233618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usepackage{xcolor}&#10;\begin{document}&#10;&#10;$g \in O(f) \textrm{ or } g=O(f)$&#10;&#10;&#10;\end{document}" title="IguanaTex Bitmap Display">
            <a:extLst>
              <a:ext uri="{FF2B5EF4-FFF2-40B4-BE49-F238E27FC236}">
                <a16:creationId xmlns:a16="http://schemas.microsoft.com/office/drawing/2014/main" id="{63278C5E-8375-44BA-36EF-388D4E0C0C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352424" y="4478087"/>
            <a:ext cx="2173901" cy="233618"/>
          </a:xfrm>
          <a:prstGeom prst="rect">
            <a:avLst/>
          </a:prstGeom>
        </p:spPr>
      </p:pic>
      <p:pic>
        <p:nvPicPr>
          <p:cNvPr id="44" name="Picture 43" descr="\documentclass{article}&#10;\usepackage{amsmath}&#10;\pagestyle{empty}&#10;\usepackage{xcolor}&#10;\begin{document}&#10;&#10;\textcolor{red}{$\Omega$} &#10;&#10;&#10;\end{document}" title="IguanaTex Bitmap Display">
            <a:extLst>
              <a:ext uri="{FF2B5EF4-FFF2-40B4-BE49-F238E27FC236}">
                <a16:creationId xmlns:a16="http://schemas.microsoft.com/office/drawing/2014/main" id="{50621668-12F5-1470-9366-6EA1711847E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352414" y="3768987"/>
            <a:ext cx="204657" cy="225895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usepackage{xcolor}&#10;\begin{document}&#10;&#10;$g \in \Omega(f) \textrm{ or } g=\Omega(f)$&#10;&#10;&#10;\end{document}" title="IguanaTex Bitmap Display">
            <a:extLst>
              <a:ext uri="{FF2B5EF4-FFF2-40B4-BE49-F238E27FC236}">
                <a16:creationId xmlns:a16="http://schemas.microsoft.com/office/drawing/2014/main" id="{09BB3D52-9B50-E531-3B77-D817B3E9FA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6413810" y="4452693"/>
            <a:ext cx="2141727" cy="233618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usepackage{xcolor}&#10;\begin{document}&#10;&#10;$0&lt;\textbf{C}&lt;\infty$&#10;&#10;&#10;\end{document}" title="IguanaTex Bitmap Display">
            <a:extLst>
              <a:ext uri="{FF2B5EF4-FFF2-40B4-BE49-F238E27FC236}">
                <a16:creationId xmlns:a16="http://schemas.microsoft.com/office/drawing/2014/main" id="{915BF787-70DC-00C1-74D4-2641542B0CE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71264" y="5644050"/>
            <a:ext cx="1208939" cy="182454"/>
          </a:xfrm>
          <a:prstGeom prst="rect">
            <a:avLst/>
          </a:prstGeom>
        </p:spPr>
      </p:pic>
      <p:pic>
        <p:nvPicPr>
          <p:cNvPr id="56" name="Picture 55" descr="\documentclass{article}&#10;\usepackage{amsmath}&#10;\pagestyle{empty}&#10;\usepackage{xcolor}&#10;\begin{document}&#10;&#10;$\lim_{n \to \infty}\frac{g(n)}{f(n)} = \textbf{C}$&#10;&#10;&#10;\end{document}" title="IguanaTex Bitmap Display">
            <a:extLst>
              <a:ext uri="{FF2B5EF4-FFF2-40B4-BE49-F238E27FC236}">
                <a16:creationId xmlns:a16="http://schemas.microsoft.com/office/drawing/2014/main" id="{F7D625C1-653F-CF04-9944-536B4B8FBAC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493641" y="4978662"/>
            <a:ext cx="1870517" cy="376775"/>
          </a:xfrm>
          <a:prstGeom prst="rect">
            <a:avLst/>
          </a:prstGeom>
        </p:spPr>
      </p:pic>
      <p:pic>
        <p:nvPicPr>
          <p:cNvPr id="57" name="Picture 56" descr="\documentclass{article}&#10;\usepackage{amsmath}&#10;\pagestyle{empty}&#10;\usepackage{xcolor}&#10;\begin{document}&#10;&#10;$\lim_{n \to \infty}\frac{g(n)}{f(n)} = \textbf{C}$&#10;&#10;&#10;\end{document}" title="IguanaTex Bitmap Display">
            <a:extLst>
              <a:ext uri="{FF2B5EF4-FFF2-40B4-BE49-F238E27FC236}">
                <a16:creationId xmlns:a16="http://schemas.microsoft.com/office/drawing/2014/main" id="{2B449E66-F3B4-C796-427D-C56DC4D9A1C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496087" y="4978662"/>
            <a:ext cx="1870517" cy="376775"/>
          </a:xfrm>
          <a:prstGeom prst="rect">
            <a:avLst/>
          </a:prstGeom>
        </p:spPr>
      </p:pic>
      <p:pic>
        <p:nvPicPr>
          <p:cNvPr id="67" name="Picture 66" descr="\documentclass{article}&#10;\usepackage{amsmath}&#10;\pagestyle{empty}&#10;\usepackage{xcolor}&#10;\begin{document}&#10;&#10;$0\textcolor{red}{\leq} \textbf{C}&lt;\infty$&#10;&#10;&#10;\end{document}" title="IguanaTex Bitmap Display">
            <a:extLst>
              <a:ext uri="{FF2B5EF4-FFF2-40B4-BE49-F238E27FC236}">
                <a16:creationId xmlns:a16="http://schemas.microsoft.com/office/drawing/2014/main" id="{943AC34D-1B8C-6200-1137-6638D9E542B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904751" y="5644050"/>
            <a:ext cx="1070986" cy="206188"/>
          </a:xfrm>
          <a:prstGeom prst="rect">
            <a:avLst/>
          </a:prstGeom>
        </p:spPr>
      </p:pic>
      <p:pic>
        <p:nvPicPr>
          <p:cNvPr id="65" name="Picture 64" descr="\documentclass{article}&#10;\usepackage{amsmath}&#10;\pagestyle{empty}&#10;\usepackage{xcolor}&#10;\begin{document}&#10;&#10;$0&lt;\textbf{C}\textcolor{red}{\leq}\infty$&#10;&#10;&#10;\end{document}" title="IguanaTex Bitmap Display">
            <a:extLst>
              <a:ext uri="{FF2B5EF4-FFF2-40B4-BE49-F238E27FC236}">
                <a16:creationId xmlns:a16="http://schemas.microsoft.com/office/drawing/2014/main" id="{DD412296-C95D-4C13-24F3-A5C65EE5387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907197" y="5645281"/>
            <a:ext cx="1070986" cy="2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05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906" y="1455847"/>
                <a:ext cx="8762288" cy="52287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grows as</a:t>
                </a:r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goes to infinity”.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906" y="1455847"/>
                <a:ext cx="8762288" cy="5228705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9DBB9-C77B-A18E-A745-E291864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6" name="Picture 5" descr="\documentclass{article}&#10;\usepackage{amsmath}&#10;\pagestyle{empty}&#10;\usepackage{xcolor}&#10;\begin{document}&#10;&#10;$n^3 \in \Theta(n^{3})$&#10;&#10;&#10;\end{document}" title="IguanaTex Bitmap Display">
            <a:extLst>
              <a:ext uri="{FF2B5EF4-FFF2-40B4-BE49-F238E27FC236}">
                <a16:creationId xmlns:a16="http://schemas.microsoft.com/office/drawing/2014/main" id="{3ECF932A-EBBF-613D-31D3-B5DAC86993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5527" y="2421120"/>
            <a:ext cx="1651306" cy="37463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$n\log n+0.001n^3+10^{17}n^2 \in \Theta(n^{3})$&#10;&#10;&#10;\end{document}" title="IguanaTex Bitmap Display">
            <a:extLst>
              <a:ext uri="{FF2B5EF4-FFF2-40B4-BE49-F238E27FC236}">
                <a16:creationId xmlns:a16="http://schemas.microsoft.com/office/drawing/2014/main" id="{F2D46E07-1DC8-BAA0-9E1E-1811F7E1E7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75527" y="3067057"/>
            <a:ext cx="5280411" cy="378818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$2^{4n} \in \Theta(16^n)$&#10;&#10;&#10;\end{document}" title="IguanaTex Bitmap Display">
            <a:extLst>
              <a:ext uri="{FF2B5EF4-FFF2-40B4-BE49-F238E27FC236}">
                <a16:creationId xmlns:a16="http://schemas.microsoft.com/office/drawing/2014/main" id="{5E508D1E-7345-FAE9-09E6-A930B2F747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75685" y="3717180"/>
            <a:ext cx="1952685" cy="376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08F455-0D46-73DF-3833-70666E7257F3}"/>
                  </a:ext>
                </a:extLst>
              </p:cNvPr>
              <p:cNvSpPr txBox="1"/>
              <p:nvPr/>
            </p:nvSpPr>
            <p:spPr>
              <a:xfrm>
                <a:off x="323906" y="1413663"/>
                <a:ext cx="459827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400" dirty="0">
                    <a:solidFill>
                      <a:srgbClr val="3A3A82"/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3400" dirty="0">
                    <a:solidFill>
                      <a:srgbClr val="3A3A82"/>
                    </a:solidFill>
                  </a:rPr>
                  <a:t> examples:</a:t>
                </a:r>
                <a:endParaRPr lang="en-US" sz="3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08F455-0D46-73DF-3833-70666E72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06" y="1413663"/>
                <a:ext cx="4598276" cy="615553"/>
              </a:xfrm>
              <a:prstGeom prst="rect">
                <a:avLst/>
              </a:prstGeom>
              <a:blipFill>
                <a:blip r:embed="rId11"/>
                <a:stretch>
                  <a:fillRect l="-3714" t="-12871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\documentclass{article}&#10;\usepackage{amsmath}&#10;\pagestyle{empty}&#10;\usepackage{xcolor}&#10;\begin{document}&#10;&#10;$5^{n+2} \in \Theta(5^n)$&#10;&#10;&#10;\end{document}" title="IguanaTex Bitmap Display">
            <a:extLst>
              <a:ext uri="{FF2B5EF4-FFF2-40B4-BE49-F238E27FC236}">
                <a16:creationId xmlns:a16="http://schemas.microsoft.com/office/drawing/2014/main" id="{49B9A716-0825-F4FE-B51C-F2B84239DF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5685" y="4278805"/>
            <a:ext cx="1992451" cy="374632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usepackage{xcolor}&#10;\begin{document}&#10;&#10;but $2^{4n} \notin \Theta(2^n)$&#10;&#10;&#10;\end{document}" title="IguanaTex Bitmap Display">
            <a:extLst>
              <a:ext uri="{FF2B5EF4-FFF2-40B4-BE49-F238E27FC236}">
                <a16:creationId xmlns:a16="http://schemas.microsoft.com/office/drawing/2014/main" id="{ADF7130A-02DC-50D9-6CC7-343736D6583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164375" y="3717180"/>
            <a:ext cx="2423590" cy="3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73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906" y="1455847"/>
                <a:ext cx="8762288" cy="52287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grows at most as fast </a:t>
                </a:r>
                <a:r>
                  <a:rPr lang="en-US" dirty="0">
                    <a:solidFill>
                      <a:srgbClr val="3A3A82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goes to infinity”.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906" y="1455847"/>
                <a:ext cx="8762288" cy="5228705"/>
              </a:xfrm>
              <a:blipFill>
                <a:blip r:embed="rId6"/>
                <a:stretch>
                  <a:fillRect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9DBB9-C77B-A18E-A745-E291864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9" name="Picture 8" descr="\documentclass{article}&#10;\usepackage{amsmath}&#10;\pagestyle{empty}&#10;\usepackage{xcolor}&#10;\begin{document}&#10;&#10;$n^2 \in O(n^{100})$&#10;&#10;&#10;\end{document}" title="IguanaTex Bitmap Display">
            <a:extLst>
              <a:ext uri="{FF2B5EF4-FFF2-40B4-BE49-F238E27FC236}">
                <a16:creationId xmlns:a16="http://schemas.microsoft.com/office/drawing/2014/main" id="{1D816A86-578C-1F10-2EFE-4D5C6F0A1E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75527" y="2421120"/>
            <a:ext cx="1931756" cy="374632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$2n^3+1000n^2+10^{17} \in O(n^{299})$&#10;&#10;&#10;\end{document}" title="IguanaTex Bitmap Display">
            <a:extLst>
              <a:ext uri="{FF2B5EF4-FFF2-40B4-BE49-F238E27FC236}">
                <a16:creationId xmlns:a16="http://schemas.microsoft.com/office/drawing/2014/main" id="{044B2982-753A-9B65-970B-72E141F5D8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5527" y="3067058"/>
            <a:ext cx="4648353" cy="37881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$\log_2 (2^n) \in O(n)$&#10;&#10;&#10;\end{document}" title="IguanaTex Bitmap Display">
            <a:extLst>
              <a:ext uri="{FF2B5EF4-FFF2-40B4-BE49-F238E27FC236}">
                <a16:creationId xmlns:a16="http://schemas.microsoft.com/office/drawing/2014/main" id="{00DAADBC-2D69-9079-4E71-17AF54B876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75527" y="3702901"/>
            <a:ext cx="2373360" cy="3495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08F455-0D46-73DF-3833-70666E7257F3}"/>
                  </a:ext>
                </a:extLst>
              </p:cNvPr>
              <p:cNvSpPr txBox="1"/>
              <p:nvPr/>
            </p:nvSpPr>
            <p:spPr>
              <a:xfrm>
                <a:off x="323906" y="1413663"/>
                <a:ext cx="459827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400" dirty="0">
                    <a:solidFill>
                      <a:srgbClr val="3A3A82"/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a:rPr lang="en-US" sz="3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3400" dirty="0">
                    <a:solidFill>
                      <a:srgbClr val="3A3A82"/>
                    </a:solidFill>
                  </a:rPr>
                  <a:t> examples:</a:t>
                </a:r>
                <a:endParaRPr lang="en-US" sz="3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08F455-0D46-73DF-3833-70666E72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06" y="1413663"/>
                <a:ext cx="4598276" cy="615553"/>
              </a:xfrm>
              <a:prstGeom prst="rect">
                <a:avLst/>
              </a:prstGeom>
              <a:blipFill>
                <a:blip r:embed="rId10"/>
                <a:stretch>
                  <a:fillRect l="-3714" t="-12871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\documentclass{article}&#10;\usepackage{amsmath}&#10;\pagestyle{empty}&#10;\usepackage{xcolor}&#10;\begin{document}&#10;&#10;$2^{n+1} \in O(2^{4n})$&#10;&#10;&#10;\end{document}" title="IguanaTex Bitmap Display">
            <a:extLst>
              <a:ext uri="{FF2B5EF4-FFF2-40B4-BE49-F238E27FC236}">
                <a16:creationId xmlns:a16="http://schemas.microsoft.com/office/drawing/2014/main" id="{D0D3EB09-6F4E-B864-35BC-7DEA3B6D68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75527" y="4312213"/>
            <a:ext cx="2134769" cy="3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25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906" y="1455847"/>
                <a:ext cx="8762288" cy="5228705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grows at least as fast </a:t>
                </a:r>
                <a:r>
                  <a:rPr lang="en-US" dirty="0">
                    <a:solidFill>
                      <a:srgbClr val="3A3A82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goes to infinity”.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906" y="1455847"/>
                <a:ext cx="8762288" cy="5228705"/>
              </a:xfrm>
              <a:blipFill>
                <a:blip r:embed="rId5"/>
                <a:stretch>
                  <a:fillRect r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9DBB9-C77B-A18E-A745-E291864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11" name="Picture 10" descr="\documentclass{article}&#10;\usepackage{amsmath}&#10;\pagestyle{empty}&#10;\usepackage{xcolor}&#10;\begin{document}&#10;&#10;$n^{200} \in \Omega(n^{100})$&#10;&#10;&#10;\end{document}" title="IguanaTex Bitmap Display">
            <a:extLst>
              <a:ext uri="{FF2B5EF4-FFF2-40B4-BE49-F238E27FC236}">
                <a16:creationId xmlns:a16="http://schemas.microsoft.com/office/drawing/2014/main" id="{E0E3B504-E815-1366-80B0-7189ECBD7A9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75527" y="2421119"/>
            <a:ext cx="2184998" cy="374632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$2n^3+1000n^{350}+10! \in \Omega(n^{298})$&#10;&#10;&#10;\end{document}" title="IguanaTex Bitmap Display">
            <a:extLst>
              <a:ext uri="{FF2B5EF4-FFF2-40B4-BE49-F238E27FC236}">
                <a16:creationId xmlns:a16="http://schemas.microsoft.com/office/drawing/2014/main" id="{661333CE-2F25-A4BB-29C6-81936280A0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75527" y="3067058"/>
            <a:ext cx="4702768" cy="376725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usepackage{xcolor}&#10;\begin{document}&#10;&#10;$\log_2 (4^n) \in \Omega(n)$&#10;&#10;&#10;\end{document}" title="IguanaTex Bitmap Display">
            <a:extLst>
              <a:ext uri="{FF2B5EF4-FFF2-40B4-BE49-F238E27FC236}">
                <a16:creationId xmlns:a16="http://schemas.microsoft.com/office/drawing/2014/main" id="{379240E6-AB3A-6CB2-F372-6FEBF1573B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5528" y="3749678"/>
            <a:ext cx="2348245" cy="3495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08F455-0D46-73DF-3833-70666E7257F3}"/>
                  </a:ext>
                </a:extLst>
              </p:cNvPr>
              <p:cNvSpPr txBox="1"/>
              <p:nvPr/>
            </p:nvSpPr>
            <p:spPr>
              <a:xfrm>
                <a:off x="323906" y="1413663"/>
                <a:ext cx="459827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400" dirty="0">
                    <a:solidFill>
                      <a:srgbClr val="3A3A82"/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400" b="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3400" dirty="0">
                    <a:solidFill>
                      <a:srgbClr val="3A3A82"/>
                    </a:solidFill>
                  </a:rPr>
                  <a:t> examples:</a:t>
                </a:r>
                <a:endParaRPr lang="en-US" sz="3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08F455-0D46-73DF-3833-70666E725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06" y="1413663"/>
                <a:ext cx="4598276" cy="615553"/>
              </a:xfrm>
              <a:prstGeom prst="rect">
                <a:avLst/>
              </a:prstGeom>
              <a:blipFill>
                <a:blip r:embed="rId9"/>
                <a:stretch>
                  <a:fillRect l="-3714" t="-12871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64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9DBB9-C77B-A18E-A745-E291864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3" name="Picture 2" descr="\documentclass{article}&#10;\usepackage{amsmath}&#10;\pagestyle{empty}&#10;\usepackage{xcolor}&#10;\begin{document}&#10;&#10;\noindent \textbf{Exercise 4:} Show that $n \notin O(\ln n)$ but $n \in \Omega(\ln n)$&#10;&#10;&#10;\end{document}" title="IguanaTex Bitmap Display">
            <a:extLst>
              <a:ext uri="{FF2B5EF4-FFF2-40B4-BE49-F238E27FC236}">
                <a16:creationId xmlns:a16="http://schemas.microsoft.com/office/drawing/2014/main" id="{5968FDFF-6FE1-A401-2035-8EC8605BBD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7902" y="1645400"/>
            <a:ext cx="5711907" cy="2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9DBB9-C77B-A18E-A745-E291864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17" name="Picture 16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BC6D3CCD-F6A1-B2DD-4340-D2402ACB9A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7902" y="2104029"/>
            <a:ext cx="1200909" cy="233618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begin{document}&#10;&#10;\noindent \textbf{Exercise 4:} Show that $n \notin O(\ln n)$ but $n \in \Omega(\ln n)$&#10;&#10;&#10;\end{document}" title="IguanaTex Bitmap Display">
            <a:extLst>
              <a:ext uri="{FF2B5EF4-FFF2-40B4-BE49-F238E27FC236}">
                <a16:creationId xmlns:a16="http://schemas.microsoft.com/office/drawing/2014/main" id="{FA6F0DB4-3D7B-15B9-DAAD-E42E087E2D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7902" y="1645400"/>
            <a:ext cx="5711907" cy="26659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\noindent Consider $\frac{n}{\ln n}$ and compute the limit $\lim_{n\to \infty}\frac{n}{\ln n}$.&#10;&#10;&#10;\end{document}" title="IguanaTex Bitmap Display">
            <a:extLst>
              <a:ext uri="{FF2B5EF4-FFF2-40B4-BE49-F238E27FC236}">
                <a16:creationId xmlns:a16="http://schemas.microsoft.com/office/drawing/2014/main" id="{751C931B-2282-9022-33BA-F90281A76A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65915" y="2931472"/>
            <a:ext cx="5429350" cy="2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8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9DBB9-C77B-A18E-A745-E291864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17" name="Picture 16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BC6D3CCD-F6A1-B2DD-4340-D2402ACB9A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7902" y="2104029"/>
            <a:ext cx="1200909" cy="233618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begin{document}&#10;&#10;\noindent \textbf{Exercise 4:} Show that $n \notin O(\ln n)$ but $n \in \Omega(\ln n)$&#10;&#10;&#10;\end{document}" title="IguanaTex Bitmap Display">
            <a:extLst>
              <a:ext uri="{FF2B5EF4-FFF2-40B4-BE49-F238E27FC236}">
                <a16:creationId xmlns:a16="http://schemas.microsoft.com/office/drawing/2014/main" id="{2209BB4C-27EF-4F1C-AB59-E2C529AC7A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902" y="1645400"/>
            <a:ext cx="5711907" cy="266594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\noindent Consider $\frac{n}{\ln n}$ and compute the limit $\lim_{n\to \infty}\frac{n}{\ln n}$.&#10;&#10;&#10;\end{document}" title="IguanaTex Bitmap Display">
            <a:extLst>
              <a:ext uri="{FF2B5EF4-FFF2-40B4-BE49-F238E27FC236}">
                <a16:creationId xmlns:a16="http://schemas.microsoft.com/office/drawing/2014/main" id="{6C6E7851-096F-BE9A-49F0-2227652E32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65915" y="2931472"/>
            <a:ext cx="5429350" cy="279366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\textcolor{red}{Challenge} $\lim_{n\to \infty}\ln n = +\infty$&#10;and $\lim_{n\to \infty}n = +\infty$&#10;\end{document}" title="IguanaTex Bitmap Display">
            <a:extLst>
              <a:ext uri="{FF2B5EF4-FFF2-40B4-BE49-F238E27FC236}">
                <a16:creationId xmlns:a16="http://schemas.microsoft.com/office/drawing/2014/main" id="{0C96AA1E-F74C-7A03-0CF2-CFB447DF60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665915" y="3610446"/>
            <a:ext cx="5696716" cy="2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64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</a:t>
            </a:r>
            <a:r>
              <a:rPr lang="en-US" dirty="0" err="1">
                <a:solidFill>
                  <a:srgbClr val="3A3A82"/>
                </a:solidFill>
              </a:rPr>
              <a:t>Asymptotics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C39DBB9-C77B-A18E-A745-E291864E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2" name="Picture 21" descr="\documentclass{article}&#10;\usepackage{amsmath}&#10;\pagestyle{empty}&#10;\usepackage{xcolor}&#10;\begin{document}&#10;&#10;\noindent \textbf{Exercise 4:} Show that $n \notin O(\ln n)$ but $n \in \Omega(\ln n)$&#10;&#10;&#10;\end{document}" title="IguanaTex Bitmap Display">
            <a:extLst>
              <a:ext uri="{FF2B5EF4-FFF2-40B4-BE49-F238E27FC236}">
                <a16:creationId xmlns:a16="http://schemas.microsoft.com/office/drawing/2014/main" id="{D3AD5FC7-064A-377A-ADFB-A8C2EF84A03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07902" y="1645400"/>
            <a:ext cx="5711907" cy="266594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BC6D3CCD-F6A1-B2DD-4340-D2402ACB9A2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07902" y="2104029"/>
            <a:ext cx="1200909" cy="233618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noindent Consider $\frac{n}{\ln n}$ and compute the limit $\lim_{n\to \infty}\frac{n}{\ln n}$.&#10;&#10;&#10;\end{document}" title="IguanaTex Bitmap Display">
            <a:extLst>
              <a:ext uri="{FF2B5EF4-FFF2-40B4-BE49-F238E27FC236}">
                <a16:creationId xmlns:a16="http://schemas.microsoft.com/office/drawing/2014/main" id="{35F41A3D-F62D-651F-A8DB-996E737F93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665915" y="2931472"/>
            <a:ext cx="5429350" cy="27936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usepackage{xcolor}&#10;\begin{document}&#10;&#10;\textcolor{red}{Challenge} $\lim_{n\to \infty}\ln n = +\infty$&#10;and $\lim_{n\to \infty}n = +\infty$&#10;\end{document}" title="IguanaTex Bitmap Display">
            <a:extLst>
              <a:ext uri="{FF2B5EF4-FFF2-40B4-BE49-F238E27FC236}">
                <a16:creationId xmlns:a16="http://schemas.microsoft.com/office/drawing/2014/main" id="{D3B9AD47-DCB1-ABF1-857D-E5A5B2A000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665915" y="3610446"/>
            <a:ext cx="5696716" cy="241052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\textcolor{red}{L’Hopital’s rule:} $\lim_{n\to \infty}\frac{g(n)}{f(n)} = \lim_{n\to \infty}\frac{g'(n)}{f'(n)}$&#10;\end{document}" title="IguanaTex Bitmap Display">
            <a:extLst>
              <a:ext uri="{FF2B5EF4-FFF2-40B4-BE49-F238E27FC236}">
                <a16:creationId xmlns:a16="http://schemas.microsoft.com/office/drawing/2014/main" id="{F5CD3ADA-78C3-BA4E-E0A6-705148B20C7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65915" y="4266242"/>
            <a:ext cx="5057165" cy="419846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begin{document}&#10;&#10;Therefore $\lim_{n\to \infty}\frac{n}{\ln n} = \lim_{n\to \infty}\frac{1}{1/n} = +\infty$&#10;\end{document}" title="IguanaTex Bitmap Display">
            <a:extLst>
              <a:ext uri="{FF2B5EF4-FFF2-40B4-BE49-F238E27FC236}">
                <a16:creationId xmlns:a16="http://schemas.microsoft.com/office/drawing/2014/main" id="{D61080F1-C12B-C313-264E-3BB469DC4F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665914" y="5020517"/>
            <a:ext cx="4882465" cy="3655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56CDE4A-7284-E920-6FA1-06324E8B6A42}"/>
              </a:ext>
            </a:extLst>
          </p:cNvPr>
          <p:cNvSpPr/>
          <p:nvPr/>
        </p:nvSpPr>
        <p:spPr>
          <a:xfrm>
            <a:off x="7179276" y="5283345"/>
            <a:ext cx="98072" cy="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1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Graphs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17736"/>
            <a:ext cx="4038600" cy="20573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Undirected</a:t>
            </a:r>
          </a:p>
          <a:p>
            <a:r>
              <a:rPr lang="en-US" dirty="0">
                <a:solidFill>
                  <a:srgbClr val="3A3A82"/>
                </a:solidFill>
              </a:rPr>
              <a:t>V={</a:t>
            </a:r>
            <a:r>
              <a:rPr lang="en-US" dirty="0" err="1">
                <a:solidFill>
                  <a:srgbClr val="3A3A82"/>
                </a:solidFill>
              </a:rPr>
              <a:t>a,b,c,d</a:t>
            </a:r>
            <a:r>
              <a:rPr lang="en-US" dirty="0">
                <a:solidFill>
                  <a:srgbClr val="3A3A82"/>
                </a:solidFill>
              </a:rPr>
              <a:t>}</a:t>
            </a:r>
          </a:p>
          <a:p>
            <a:r>
              <a:rPr lang="en-US" dirty="0">
                <a:solidFill>
                  <a:srgbClr val="3A3A82"/>
                </a:solidFill>
              </a:rPr>
              <a:t>E={{</a:t>
            </a:r>
            <a:r>
              <a:rPr lang="en-US" dirty="0" err="1">
                <a:solidFill>
                  <a:srgbClr val="3A3A82"/>
                </a:solidFill>
              </a:rPr>
              <a:t>a,b</a:t>
            </a:r>
            <a:r>
              <a:rPr lang="en-US" dirty="0">
                <a:solidFill>
                  <a:srgbClr val="3A3A82"/>
                </a:solidFill>
              </a:rPr>
              <a:t>}, {</a:t>
            </a:r>
            <a:r>
              <a:rPr lang="en-US" dirty="0" err="1">
                <a:solidFill>
                  <a:srgbClr val="3A3A82"/>
                </a:solidFill>
              </a:rPr>
              <a:t>a,c</a:t>
            </a:r>
            <a:r>
              <a:rPr lang="en-US" dirty="0">
                <a:solidFill>
                  <a:srgbClr val="3A3A82"/>
                </a:solidFill>
              </a:rPr>
              <a:t>}, {</a:t>
            </a:r>
            <a:r>
              <a:rPr lang="en-US" dirty="0" err="1">
                <a:solidFill>
                  <a:srgbClr val="3A3A82"/>
                </a:solidFill>
              </a:rPr>
              <a:t>b,c</a:t>
            </a:r>
            <a:r>
              <a:rPr lang="en-US" dirty="0">
                <a:solidFill>
                  <a:srgbClr val="3A3A82"/>
                </a:solidFill>
              </a:rPr>
              <a:t>}, {</a:t>
            </a:r>
            <a:r>
              <a:rPr lang="en-US" dirty="0" err="1">
                <a:solidFill>
                  <a:srgbClr val="3A3A82"/>
                </a:solidFill>
              </a:rPr>
              <a:t>b,d</a:t>
            </a:r>
            <a:r>
              <a:rPr lang="en-US" dirty="0">
                <a:solidFill>
                  <a:srgbClr val="3A3A82"/>
                </a:solidFill>
              </a:rPr>
              <a:t>}, {</a:t>
            </a:r>
            <a:r>
              <a:rPr lang="en-US" dirty="0" err="1">
                <a:solidFill>
                  <a:srgbClr val="3A3A82"/>
                </a:solidFill>
              </a:rPr>
              <a:t>c,d</a:t>
            </a:r>
            <a:r>
              <a:rPr lang="en-US" dirty="0">
                <a:solidFill>
                  <a:srgbClr val="3A3A82"/>
                </a:solidFill>
              </a:rPr>
              <a:t>}}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19049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Directed</a:t>
            </a:r>
          </a:p>
          <a:p>
            <a:r>
              <a:rPr lang="en-US" dirty="0">
                <a:solidFill>
                  <a:srgbClr val="3A3A82"/>
                </a:solidFill>
              </a:rPr>
              <a:t>V = {</a:t>
            </a:r>
            <a:r>
              <a:rPr lang="en-US" dirty="0" err="1">
                <a:solidFill>
                  <a:srgbClr val="3A3A82"/>
                </a:solidFill>
              </a:rPr>
              <a:t>a,b,c</a:t>
            </a:r>
            <a:r>
              <a:rPr lang="en-US" dirty="0">
                <a:solidFill>
                  <a:srgbClr val="3A3A82"/>
                </a:solidFill>
              </a:rPr>
              <a:t>}</a:t>
            </a:r>
          </a:p>
          <a:p>
            <a:r>
              <a:rPr lang="en-US" dirty="0">
                <a:solidFill>
                  <a:srgbClr val="3A3A82"/>
                </a:solidFill>
              </a:rPr>
              <a:t>E = {(</a:t>
            </a:r>
            <a:r>
              <a:rPr lang="en-US" dirty="0" err="1">
                <a:solidFill>
                  <a:srgbClr val="3A3A82"/>
                </a:solidFill>
              </a:rPr>
              <a:t>a,c</a:t>
            </a:r>
            <a:r>
              <a:rPr lang="en-US" dirty="0">
                <a:solidFill>
                  <a:srgbClr val="3A3A82"/>
                </a:solidFill>
              </a:rPr>
              <a:t>), (</a:t>
            </a:r>
            <a:r>
              <a:rPr lang="en-US" dirty="0" err="1">
                <a:solidFill>
                  <a:srgbClr val="3A3A82"/>
                </a:solidFill>
              </a:rPr>
              <a:t>a,b</a:t>
            </a:r>
            <a:r>
              <a:rPr lang="en-US" dirty="0">
                <a:solidFill>
                  <a:srgbClr val="3A3A82"/>
                </a:solidFill>
              </a:rPr>
              <a:t>) (</a:t>
            </a:r>
            <a:r>
              <a:rPr lang="en-US" dirty="0" err="1">
                <a:solidFill>
                  <a:srgbClr val="3A3A82"/>
                </a:solidFill>
              </a:rPr>
              <a:t>b,c</a:t>
            </a:r>
            <a:r>
              <a:rPr lang="en-US" dirty="0">
                <a:solidFill>
                  <a:srgbClr val="3A3A82"/>
                </a:solidFill>
              </a:rPr>
              <a:t>), (</a:t>
            </a:r>
            <a:r>
              <a:rPr lang="en-US" dirty="0" err="1">
                <a:solidFill>
                  <a:srgbClr val="3A3A82"/>
                </a:solidFill>
              </a:rPr>
              <a:t>c,b</a:t>
            </a:r>
            <a:r>
              <a:rPr lang="en-US" dirty="0">
                <a:solidFill>
                  <a:srgbClr val="3A3A82"/>
                </a:solidFill>
              </a:rPr>
              <a:t>)} </a:t>
            </a:r>
          </a:p>
        </p:txBody>
      </p:sp>
      <p:sp>
        <p:nvSpPr>
          <p:cNvPr id="6" name="Oval 5"/>
          <p:cNvSpPr/>
          <p:nvPr/>
        </p:nvSpPr>
        <p:spPr>
          <a:xfrm>
            <a:off x="1164021" y="32109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1164021" y="4963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3069021" y="49635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3069021" y="321090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Connector 13"/>
          <p:cNvCxnSpPr>
            <a:cxnSpLocks/>
            <a:stCxn id="6" idx="6"/>
            <a:endCxn id="12" idx="2"/>
          </p:cNvCxnSpPr>
          <p:nvPr/>
        </p:nvCxnSpPr>
        <p:spPr>
          <a:xfrm>
            <a:off x="1621221" y="3439509"/>
            <a:ext cx="14478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7"/>
            <a:endCxn id="12" idx="3"/>
          </p:cNvCxnSpPr>
          <p:nvPr/>
        </p:nvCxnSpPr>
        <p:spPr>
          <a:xfrm rot="5400000" flipH="1" flipV="1">
            <a:off x="1630466" y="3524954"/>
            <a:ext cx="1429310" cy="158171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0"/>
            <a:endCxn id="12" idx="4"/>
          </p:cNvCxnSpPr>
          <p:nvPr/>
        </p:nvCxnSpPr>
        <p:spPr>
          <a:xfrm rot="5400000" flipH="1" flipV="1">
            <a:off x="2649921" y="4315809"/>
            <a:ext cx="12954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>
          <a:xfrm rot="5400000">
            <a:off x="744921" y="4315809"/>
            <a:ext cx="12954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6"/>
            <a:endCxn id="11" idx="2"/>
          </p:cNvCxnSpPr>
          <p:nvPr/>
        </p:nvCxnSpPr>
        <p:spPr>
          <a:xfrm>
            <a:off x="1621221" y="5192109"/>
            <a:ext cx="1447800" cy="0"/>
          </a:xfrm>
          <a:prstGeom prst="line">
            <a:avLst/>
          </a:prstGeom>
          <a:ln w="3175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27530" y="313207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5213130" y="480847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7041930" y="4808479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/>
          <p:cNvCxnSpPr>
            <a:stCxn id="28" idx="3"/>
            <a:endCxn id="29" idx="7"/>
          </p:cNvCxnSpPr>
          <p:nvPr/>
        </p:nvCxnSpPr>
        <p:spPr>
          <a:xfrm rot="5400000">
            <a:off x="5222375" y="3903324"/>
            <a:ext cx="1353110" cy="591110"/>
          </a:xfrm>
          <a:prstGeom prst="straightConnector1">
            <a:avLst/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5"/>
            <a:endCxn id="30" idx="1"/>
          </p:cNvCxnSpPr>
          <p:nvPr/>
        </p:nvCxnSpPr>
        <p:spPr>
          <a:xfrm rot="16200000" flipH="1">
            <a:off x="6136775" y="3903324"/>
            <a:ext cx="1353110" cy="591110"/>
          </a:xfrm>
          <a:prstGeom prst="straightConnector1">
            <a:avLst/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 rot="18815845">
            <a:off x="5514085" y="4623581"/>
            <a:ext cx="1836491" cy="2039180"/>
          </a:xfrm>
          <a:prstGeom prst="arc">
            <a:avLst/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8115684">
            <a:off x="5436200" y="3483059"/>
            <a:ext cx="1836491" cy="2039180"/>
          </a:xfrm>
          <a:prstGeom prst="arc">
            <a:avLst>
              <a:gd name="adj1" fmla="val 15868201"/>
              <a:gd name="adj2" fmla="val 214774"/>
            </a:avLst>
          </a:prstGeom>
          <a:ln w="3492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0071410-8AED-0939-B58C-07D5B3C5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98C76-9C4A-6CD1-8832-1BB34C6B56B5}"/>
              </a:ext>
            </a:extLst>
          </p:cNvPr>
          <p:cNvSpPr txBox="1"/>
          <p:nvPr/>
        </p:nvSpPr>
        <p:spPr>
          <a:xfrm>
            <a:off x="515004" y="5479082"/>
            <a:ext cx="52604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Representation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3A3A82"/>
              </a:solidFill>
            </a:endParaRPr>
          </a:p>
          <a:p>
            <a:r>
              <a:rPr lang="en-US" dirty="0"/>
              <a:t>	</a:t>
            </a:r>
            <a:r>
              <a:rPr lang="en-US" sz="2200" dirty="0">
                <a:solidFill>
                  <a:srgbClr val="3A3A82"/>
                </a:solidFill>
              </a:rPr>
              <a:t>Adjacency matrix/list, incidence list.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229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Graphs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0071410-8AED-0939-B58C-07D5B3C5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usepackage{xcolor}&#10;\begin{document}&#10;&#10;\noindent \textbf{Exercise 5:} Given an undirected graph $G$ with $\{1,2,...,n\}$ vertices and $m$ edges, show that $\sum_{i=1}^n d(i) = 2m.$&#10;&#10;&#10;\end{document}" title="IguanaTex Bitmap Display">
            <a:extLst>
              <a:ext uri="{FF2B5EF4-FFF2-40B4-BE49-F238E27FC236}">
                <a16:creationId xmlns:a16="http://schemas.microsoft.com/office/drawing/2014/main" id="{07162603-DF01-309D-5ACD-4DFA3CDA9B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2081" y="1645400"/>
            <a:ext cx="8686354" cy="5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0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926EEC-248B-6738-5515-A0D68E62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BDEE5-96BE-73C9-F6F4-E4C8A180AB40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ABDEE5-96BE-73C9-F6F4-E4C8A180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2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596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Graphs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0071410-8AED-0939-B58C-07D5B3C5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usepackage{xcolor}&#10;\begin{document}&#10;&#10;\noindent \textbf{Exercise 5:} Given an undirected graph $G$ with $\{1,2,...,n\}$ vertices and $m$ edges, show that $\sum_{i=1}^n d(i) = 2m.$&#10;&#10;&#10;\end{document}" title="IguanaTex Bitmap Display">
            <a:extLst>
              <a:ext uri="{FF2B5EF4-FFF2-40B4-BE49-F238E27FC236}">
                <a16:creationId xmlns:a16="http://schemas.microsoft.com/office/drawing/2014/main" id="{07162603-DF01-309D-5ACD-4DFA3CDA9B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82081" y="1645400"/>
            <a:ext cx="8686354" cy="59864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D39C22C2-56AB-EB08-17D6-B57F1A6B92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2081" y="2588611"/>
            <a:ext cx="1200909" cy="233618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The degree $d(i)$ of vertex $i$ is the number of edges terminating in vertex $i$.&#10;&#10;&#10;\end{document}" title="IguanaTex Bitmap Display">
            <a:extLst>
              <a:ext uri="{FF2B5EF4-FFF2-40B4-BE49-F238E27FC236}">
                <a16:creationId xmlns:a16="http://schemas.microsoft.com/office/drawing/2014/main" id="{8841D381-064E-3827-1526-C06273CD37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7210" y="3250667"/>
            <a:ext cx="8151623" cy="26659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\noindent Now if you consider a particular edge $(i,j)$, it will be counted once in $d(i)$ and once in $d(j)$, so exactly two times.&#10;&#10;&#10;\end{document}" title="IguanaTex Bitmap Display">
            <a:extLst>
              <a:ext uri="{FF2B5EF4-FFF2-40B4-BE49-F238E27FC236}">
                <a16:creationId xmlns:a16="http://schemas.microsoft.com/office/drawing/2014/main" id="{FC68A4EA-A936-B422-EB19-D1F831C949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062" y="3809016"/>
            <a:ext cx="8687875" cy="5842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5C6861-BD7A-271D-8E35-D55FA3B95C35}"/>
              </a:ext>
            </a:extLst>
          </p:cNvPr>
          <p:cNvSpPr/>
          <p:nvPr/>
        </p:nvSpPr>
        <p:spPr>
          <a:xfrm>
            <a:off x="6953304" y="4290547"/>
            <a:ext cx="98072" cy="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76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Graphs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0071410-8AED-0939-B58C-07D5B3C5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4" name="Picture 23" descr="\documentclass{article}&#10;\usepackage{amsmath}&#10;\pagestyle{empty}&#10;\usepackage{xcolor}&#10;\begin{document}&#10;&#10;\noindent \textbf{Exercise 5:} Given an undirected graph $G$ with $\{1,2,...,n\}$ vertices and $m$ edges, show that $\sum_{i=1}^n d(i) = 2m.$&#10;&#10;&#10;\end{document}" title="IguanaTex Bitmap Display">
            <a:extLst>
              <a:ext uri="{FF2B5EF4-FFF2-40B4-BE49-F238E27FC236}">
                <a16:creationId xmlns:a16="http://schemas.microsoft.com/office/drawing/2014/main" id="{07162603-DF01-309D-5ACD-4DFA3CDA9B8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2081" y="1645400"/>
            <a:ext cx="8686354" cy="59864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usepackage{xcolor}&#10;\begin{document}&#10;&#10;\textcolor{red}{Solution}: &#10;&#10;&#10;\end{document}" title="IguanaTex Bitmap Display">
            <a:extLst>
              <a:ext uri="{FF2B5EF4-FFF2-40B4-BE49-F238E27FC236}">
                <a16:creationId xmlns:a16="http://schemas.microsoft.com/office/drawing/2014/main" id="{D39C22C2-56AB-EB08-17D6-B57F1A6B92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2081" y="2587820"/>
            <a:ext cx="1200909" cy="233618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The degree $d(i)$ of vertex $i$ is the number of edges terminating in vertex $i$.&#10;&#10;&#10;\end{document}" title="IguanaTex Bitmap Display">
            <a:extLst>
              <a:ext uri="{FF2B5EF4-FFF2-40B4-BE49-F238E27FC236}">
                <a16:creationId xmlns:a16="http://schemas.microsoft.com/office/drawing/2014/main" id="{8841D381-064E-3827-1526-C06273CD370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17210" y="3250667"/>
            <a:ext cx="8151623" cy="266594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\noindent Now if you consider a particular edge $(i,j)$, it will be counted once in $d(i)$ and once in $d(j)$, so exactly two times.&#10;&#10;&#10;\end{document}" title="IguanaTex Bitmap Display">
            <a:extLst>
              <a:ext uri="{FF2B5EF4-FFF2-40B4-BE49-F238E27FC236}">
                <a16:creationId xmlns:a16="http://schemas.microsoft.com/office/drawing/2014/main" id="{FC68A4EA-A936-B422-EB19-D1F831C9490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28062" y="3809016"/>
            <a:ext cx="8687875" cy="5842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5C6861-BD7A-271D-8E35-D55FA3B95C35}"/>
              </a:ext>
            </a:extLst>
          </p:cNvPr>
          <p:cNvSpPr/>
          <p:nvPr/>
        </p:nvSpPr>
        <p:spPr>
          <a:xfrm>
            <a:off x="6953304" y="4290547"/>
            <a:ext cx="98072" cy="1027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289D9-4D36-894E-34DE-503F7A1BE010}"/>
              </a:ext>
            </a:extLst>
          </p:cNvPr>
          <p:cNvSpPr txBox="1"/>
          <p:nvPr/>
        </p:nvSpPr>
        <p:spPr>
          <a:xfrm>
            <a:off x="804380" y="5146646"/>
            <a:ext cx="145008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B51460-4D53-75B0-ACCB-7D7393ED2652}"/>
              </a:ext>
            </a:extLst>
          </p:cNvPr>
          <p:cNvSpPr txBox="1"/>
          <p:nvPr/>
        </p:nvSpPr>
        <p:spPr>
          <a:xfrm>
            <a:off x="814050" y="521260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Induction?</a:t>
            </a:r>
          </a:p>
        </p:txBody>
      </p:sp>
      <p:pic>
        <p:nvPicPr>
          <p:cNvPr id="10" name="Picture 9" descr="\documentclass{article}&#10;\usepackage{amsmath}&#10;\pagestyle{empty}&#10;\usepackage{xcolor}&#10;\begin{document}&#10;&#10;on the \textcolor{red}{number} of vertices $n$: &#10;&#10;&#10;\end{document}" title="IguanaTex Bitmap Display">
            <a:extLst>
              <a:ext uri="{FF2B5EF4-FFF2-40B4-BE49-F238E27FC236}">
                <a16:creationId xmlns:a16="http://schemas.microsoft.com/office/drawing/2014/main" id="{3D1D7B7A-72D0-6DA9-18D6-D7153A6F716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28062" y="5861228"/>
            <a:ext cx="3936742" cy="2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55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Recap on 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9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93965" y="2703787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Canonical problem</a:t>
                </a:r>
                <a:r>
                  <a:rPr lang="en-US" sz="2400" dirty="0">
                    <a:solidFill>
                      <a:srgbClr val="3A3A82"/>
                    </a:solidFill>
                  </a:rPr>
                  <a:t>: Given a sorted array, find position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Idea: Pick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median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(middle element). If we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median</a:t>
                </a:r>
                <a:r>
                  <a:rPr lang="en-US" sz="2400" dirty="0">
                    <a:solidFill>
                      <a:srgbClr val="3A3A82"/>
                    </a:solidFill>
                  </a:rPr>
                  <a:t> we are done.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Case 1: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greater than median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											repeat the process on the right half of the array.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Case 2: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smaller than median</a:t>
                </a:r>
                <a:r>
                  <a:rPr lang="en-US" sz="2400" dirty="0">
                    <a:solidFill>
                      <a:srgbClr val="3A3A82"/>
                    </a:solidFill>
                  </a:rPr>
                  <a:t>, 											repeat the process on the left half of the array.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Example: above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400" dirty="0">
                  <a:solidFill>
                    <a:srgbClr val="3A3A82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  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400" dirty="0">
                    <a:solidFill>
                      <a:srgbClr val="3A3A82"/>
                    </a:solidFill>
                  </a:rPr>
                  <a:t>		</a:t>
                </a:r>
              </a:p>
            </p:txBody>
          </p:sp>
        </mc:Choice>
        <mc:Fallback>
          <p:sp>
            <p:nvSpPr>
              <p:cNvPr id="3799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93965" y="2703787"/>
                <a:ext cx="8229600" cy="4525963"/>
              </a:xfrm>
              <a:blipFill>
                <a:blip r:embed="rId3"/>
                <a:stretch>
                  <a:fillRect l="-963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01863" y="1563819"/>
            <a:ext cx="5338762" cy="536575"/>
            <a:chOff x="2201863" y="1563819"/>
            <a:chExt cx="5338762" cy="536575"/>
          </a:xfrm>
        </p:grpSpPr>
        <p:sp>
          <p:nvSpPr>
            <p:cNvPr id="379908" name="Rectangle 4"/>
            <p:cNvSpPr>
              <a:spLocks noChangeArrowheads="1"/>
            </p:cNvSpPr>
            <p:nvPr/>
          </p:nvSpPr>
          <p:spPr bwMode="auto">
            <a:xfrm>
              <a:off x="220186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1</a:t>
              </a:r>
            </a:p>
          </p:txBody>
        </p:sp>
        <p:sp>
          <p:nvSpPr>
            <p:cNvPr id="379909" name="Rectangle 5"/>
            <p:cNvSpPr>
              <a:spLocks noChangeArrowheads="1"/>
            </p:cNvSpPr>
            <p:nvPr/>
          </p:nvSpPr>
          <p:spPr bwMode="auto">
            <a:xfrm>
              <a:off x="2970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79910" name="Rectangle 6"/>
            <p:cNvSpPr>
              <a:spLocks noChangeArrowheads="1"/>
            </p:cNvSpPr>
            <p:nvPr/>
          </p:nvSpPr>
          <p:spPr bwMode="auto">
            <a:xfrm>
              <a:off x="3732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79911" name="Rectangle 7"/>
            <p:cNvSpPr>
              <a:spLocks noChangeArrowheads="1"/>
            </p:cNvSpPr>
            <p:nvPr/>
          </p:nvSpPr>
          <p:spPr bwMode="auto">
            <a:xfrm>
              <a:off x="4494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5</a:t>
              </a:r>
            </a:p>
          </p:txBody>
        </p:sp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524827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79913" name="Rectangle 9"/>
            <p:cNvSpPr>
              <a:spLocks noChangeArrowheads="1"/>
            </p:cNvSpPr>
            <p:nvPr/>
          </p:nvSpPr>
          <p:spPr bwMode="auto">
            <a:xfrm>
              <a:off x="6016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10</a:t>
              </a:r>
            </a:p>
          </p:txBody>
        </p:sp>
        <p:sp>
          <p:nvSpPr>
            <p:cNvPr id="379914" name="Rectangle 10"/>
            <p:cNvSpPr>
              <a:spLocks noChangeArrowheads="1"/>
            </p:cNvSpPr>
            <p:nvPr/>
          </p:nvSpPr>
          <p:spPr bwMode="auto">
            <a:xfrm>
              <a:off x="6778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13</a:t>
              </a:r>
            </a:p>
          </p:txBody>
        </p:sp>
      </p:grp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636F9C3-59D5-DCB2-D550-4490A00F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784045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A3A82"/>
                </a:solidFill>
              </a:rPr>
              <a:t>Recap on 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9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Consider</a:t>
                </a:r>
                <a:r>
                  <a:rPr lang="en-US" sz="2800" dirty="0"/>
                  <a:t> an array </a:t>
                </a:r>
                <a:r>
                  <a:rPr lang="en-US" sz="2800" dirty="0">
                    <a:solidFill>
                      <a:srgbClr val="008A87"/>
                    </a:solidFill>
                  </a:rPr>
                  <a:t>A[1…</a:t>
                </a:r>
                <a:r>
                  <a:rPr lang="en-US" sz="2800" dirty="0" err="1">
                    <a:solidFill>
                      <a:srgbClr val="008A87"/>
                    </a:solidFill>
                  </a:rPr>
                  <a:t>n</a:t>
                </a:r>
                <a:r>
                  <a:rPr lang="en-US" sz="2800" dirty="0">
                    <a:solidFill>
                      <a:srgbClr val="008A87"/>
                    </a:solidFill>
                  </a:rPr>
                  <a:t>]</a:t>
                </a:r>
                <a:r>
                  <a:rPr lang="en-US" sz="2800" dirty="0"/>
                  <a:t> :</a:t>
                </a:r>
              </a:p>
              <a:p>
                <a:pPr>
                  <a:lnSpc>
                    <a:spcPct val="80000"/>
                  </a:lnSpc>
                </a:pPr>
                <a:endParaRPr lang="en-US" sz="2800" dirty="0"/>
              </a:p>
              <a:p>
                <a:pPr>
                  <a:lnSpc>
                    <a:spcPct val="80000"/>
                  </a:lnSpc>
                </a:pPr>
                <a:endParaRPr lang="en-US" sz="2800" dirty="0"/>
              </a:p>
              <a:p>
                <a:pPr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An element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err="1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is a</a:t>
                </a:r>
                <a:r>
                  <a:rPr lang="en-US" sz="2800" dirty="0"/>
                  <a:t> </a:t>
                </a:r>
                <a:r>
                  <a:rPr lang="en-US" sz="2800" i="1" dirty="0">
                    <a:solidFill>
                      <a:srgbClr val="FF0000"/>
                    </a:solidFill>
                  </a:rPr>
                  <a:t>peak</a:t>
                </a: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if it is not smaller than all its neighbor(s)</a:t>
                </a:r>
                <a:endParaRPr lang="en-US" sz="2800" i="1" dirty="0">
                  <a:solidFill>
                    <a:srgbClr val="3A3A82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≠ 1, </m:t>
                    </m:r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: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 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endParaRPr lang="en-US" sz="2800" dirty="0">
                  <a:solidFill>
                    <a:srgbClr val="3A3A82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: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[1] ≥ 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sz="2800" dirty="0">
                  <a:solidFill>
                    <a:srgbClr val="3A3A82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3A3A82"/>
                    </a:solidFill>
                  </a:rPr>
                  <a:t> :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 ≥ 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800" dirty="0">
                  <a:solidFill>
                    <a:srgbClr val="3A3A82"/>
                  </a:solidFill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sz="2800" dirty="0"/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sz="2800" dirty="0"/>
                  <a:t>Exercise 6: </a:t>
                </a:r>
                <a:r>
                  <a:rPr lang="en-US" sz="2800" dirty="0">
                    <a:solidFill>
                      <a:srgbClr val="3A3A82"/>
                    </a:solidFill>
                  </a:rPr>
                  <a:t>find </a:t>
                </a:r>
                <a:r>
                  <a:rPr lang="en-US" sz="2800" b="1" i="1" dirty="0">
                    <a:solidFill>
                      <a:srgbClr val="3A3A82"/>
                    </a:solidFill>
                  </a:rPr>
                  <a:t>any</a:t>
                </a:r>
                <a:r>
                  <a:rPr lang="en-US" sz="2800" b="1" dirty="0">
                    <a:solidFill>
                      <a:srgbClr val="3A3A82"/>
                    </a:solidFill>
                  </a:rPr>
                  <a:t> </a:t>
                </a:r>
                <a:r>
                  <a:rPr lang="en-US" sz="2800" dirty="0">
                    <a:solidFill>
                      <a:srgbClr val="3A3A82"/>
                    </a:solidFill>
                  </a:rPr>
                  <a:t>peak.</a:t>
                </a:r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799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81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201863" y="1563819"/>
            <a:ext cx="5338762" cy="536575"/>
            <a:chOff x="2201863" y="1563819"/>
            <a:chExt cx="5338762" cy="536575"/>
          </a:xfrm>
        </p:grpSpPr>
        <p:sp>
          <p:nvSpPr>
            <p:cNvPr id="379908" name="Rectangle 4"/>
            <p:cNvSpPr>
              <a:spLocks noChangeArrowheads="1"/>
            </p:cNvSpPr>
            <p:nvPr/>
          </p:nvSpPr>
          <p:spPr bwMode="auto">
            <a:xfrm>
              <a:off x="220186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10</a:t>
              </a:r>
            </a:p>
          </p:txBody>
        </p:sp>
        <p:sp>
          <p:nvSpPr>
            <p:cNvPr id="379909" name="Rectangle 5"/>
            <p:cNvSpPr>
              <a:spLocks noChangeArrowheads="1"/>
            </p:cNvSpPr>
            <p:nvPr/>
          </p:nvSpPr>
          <p:spPr bwMode="auto">
            <a:xfrm>
              <a:off x="2970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13</a:t>
              </a:r>
            </a:p>
          </p:txBody>
        </p:sp>
        <p:sp>
          <p:nvSpPr>
            <p:cNvPr id="379910" name="Rectangle 6"/>
            <p:cNvSpPr>
              <a:spLocks noChangeArrowheads="1"/>
            </p:cNvSpPr>
            <p:nvPr/>
          </p:nvSpPr>
          <p:spPr bwMode="auto">
            <a:xfrm>
              <a:off x="3732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5</a:t>
              </a:r>
            </a:p>
          </p:txBody>
        </p:sp>
        <p:sp>
          <p:nvSpPr>
            <p:cNvPr id="379911" name="Rectangle 7"/>
            <p:cNvSpPr>
              <a:spLocks noChangeArrowheads="1"/>
            </p:cNvSpPr>
            <p:nvPr/>
          </p:nvSpPr>
          <p:spPr bwMode="auto">
            <a:xfrm>
              <a:off x="4494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524827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3</a:t>
              </a:r>
            </a:p>
          </p:txBody>
        </p:sp>
        <p:sp>
          <p:nvSpPr>
            <p:cNvPr id="379913" name="Rectangle 9"/>
            <p:cNvSpPr>
              <a:spLocks noChangeArrowheads="1"/>
            </p:cNvSpPr>
            <p:nvPr/>
          </p:nvSpPr>
          <p:spPr bwMode="auto">
            <a:xfrm>
              <a:off x="6016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379914" name="Rectangle 10"/>
            <p:cNvSpPr>
              <a:spLocks noChangeArrowheads="1"/>
            </p:cNvSpPr>
            <p:nvPr/>
          </p:nvSpPr>
          <p:spPr bwMode="auto">
            <a:xfrm>
              <a:off x="6778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1</a:t>
              </a:r>
            </a:p>
          </p:txBody>
        </p:sp>
      </p:grp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636F9C3-59D5-DCB2-D550-4490A00F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53875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binary search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093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5304" y="1070435"/>
                <a:ext cx="86106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Algorithm 1:</a:t>
                </a:r>
              </a:p>
              <a:p>
                <a:pPr lvl="1"/>
                <a:r>
                  <a:rPr lang="en-US" dirty="0">
                    <a:solidFill>
                      <a:srgbClr val="3A3A82"/>
                    </a:solidFill>
                  </a:rPr>
                  <a:t>Scan the array from left to right</a:t>
                </a:r>
              </a:p>
              <a:p>
                <a:pPr lvl="1"/>
                <a:r>
                  <a:rPr lang="en-US" dirty="0">
                    <a:solidFill>
                      <a:srgbClr val="3A3A82"/>
                    </a:solidFill>
                  </a:rPr>
                  <a:t>Compare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with its neighbors</a:t>
                </a:r>
              </a:p>
              <a:p>
                <a:pPr lvl="1"/>
                <a:r>
                  <a:rPr lang="en-US" dirty="0">
                    <a:solidFill>
                      <a:srgbClr val="3A3A82"/>
                    </a:solidFill>
                  </a:rPr>
                  <a:t>Exit when found a peak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Worse-case Complexity: </a:t>
                </a:r>
              </a:p>
              <a:p>
                <a:pPr lvl="1"/>
                <a:r>
                  <a:rPr lang="en-US" dirty="0">
                    <a:solidFill>
                      <a:srgbClr val="3A3A82"/>
                    </a:solidFill>
                  </a:rPr>
                  <a:t>Might need to scan all elements,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sym typeface="Symbol" pitchFamily="-108" charset="2"/>
                      </a:rPr>
                      <m:t>Θ</m:t>
                    </m:r>
                    <m:r>
                      <a:rPr lang="en-US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sym typeface="Symbol" pitchFamily="-108" charset="2"/>
                      </a:rPr>
                      <m:t>(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sym typeface="Symbol" pitchFamily="-108" charset="2"/>
                      </a:rPr>
                      <m:t>𝑛</m:t>
                    </m:r>
                    <m:r>
                      <a:rPr lang="en-US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  <a:sym typeface="Symbol" pitchFamily="-108" charset="2"/>
                      </a:rPr>
                      <m:t>)</m:t>
                    </m:r>
                  </m:oMath>
                </a14:m>
                <a:endParaRPr lang="en-US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809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5304" y="1070435"/>
                <a:ext cx="8610600" cy="4114800"/>
              </a:xfrm>
              <a:blipFill>
                <a:blip r:embed="rId3"/>
                <a:stretch>
                  <a:fillRect l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63037" y="4916947"/>
            <a:ext cx="5338762" cy="536575"/>
            <a:chOff x="2201863" y="1563819"/>
            <a:chExt cx="5338762" cy="5365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0186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1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970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2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32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4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494213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9999"/>
                  </a:solidFill>
                </a:rPr>
                <a:t>8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24827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9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16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12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778625" y="1563819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9999"/>
                  </a:solidFill>
                </a:rPr>
                <a:t>21</a:t>
              </a: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1663037" y="5810940"/>
            <a:ext cx="1530350" cy="12828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4FCDCD6-B3DC-2DEE-C785-F1A1AFA6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153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 1"/>
          <p:cNvSpPr>
            <a:spLocks noGrp="1" noChangeArrowheads="1"/>
          </p:cNvSpPr>
          <p:nvPr>
            <p:ph type="title"/>
          </p:nvPr>
        </p:nvSpPr>
        <p:spPr>
          <a:xfrm>
            <a:off x="141119" y="25653"/>
            <a:ext cx="8229600" cy="779372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1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5025" y="1347392"/>
                <a:ext cx="8733950" cy="5275366"/>
              </a:xfrm>
            </p:spPr>
            <p:txBody>
              <a:bodyPr/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Algorithm 2: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solidFill>
                      <a:srgbClr val="3A3A82"/>
                    </a:solidFill>
                  </a:rPr>
                  <a:t>Consider the middle element of the array and compare with neighbors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/2−1]&gt;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   then search for a peak among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[1]…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/2−1]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Else,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/2]&lt;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/2+1]</m:t>
                    </m:r>
                  </m:oMath>
                </a14:m>
                <a:endParaRPr lang="en-US" sz="2800" dirty="0">
                  <a:solidFill>
                    <a:srgbClr val="3A3A82"/>
                  </a:solidFill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   then search for a peak among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/2+1]…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is a peak</a:t>
                </a:r>
                <a:r>
                  <a:rPr lang="en-US" sz="2800" dirty="0">
                    <a:solidFill>
                      <a:srgbClr val="3A3A82"/>
                    </a:solidFill>
                  </a:rPr>
                  <a:t>! 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81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5025" y="1347392"/>
                <a:ext cx="8733950" cy="5275366"/>
              </a:xfrm>
              <a:blipFill>
                <a:blip r:embed="rId3"/>
                <a:stretch>
                  <a:fillRect l="-1816" t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655219" y="1102199"/>
            <a:ext cx="4576762" cy="536575"/>
            <a:chOff x="3881438" y="1676400"/>
            <a:chExt cx="5338762" cy="53657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88143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64978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41178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7" name="Rectangle 7 1"/>
            <p:cNvSpPr>
              <a:spLocks noChangeArrowheads="1"/>
            </p:cNvSpPr>
            <p:nvPr/>
          </p:nvSpPr>
          <p:spPr bwMode="auto">
            <a:xfrm>
              <a:off x="6173788" y="1676400"/>
              <a:ext cx="762000" cy="536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92785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9" name="Rectangle 9 1"/>
            <p:cNvSpPr>
              <a:spLocks noChangeArrowheads="1"/>
            </p:cNvSpPr>
            <p:nvPr/>
          </p:nvSpPr>
          <p:spPr bwMode="auto">
            <a:xfrm>
              <a:off x="769620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11" name="Rectangle 7 2"/>
            <p:cNvSpPr>
              <a:spLocks noChangeArrowheads="1"/>
            </p:cNvSpPr>
            <p:nvPr/>
          </p:nvSpPr>
          <p:spPr bwMode="auto">
            <a:xfrm>
              <a:off x="845820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1619" y="721199"/>
            <a:ext cx="1219200" cy="609600"/>
            <a:chOff x="5943600" y="1295400"/>
            <a:chExt cx="1219200" cy="609600"/>
          </a:xfrm>
        </p:grpSpPr>
        <p:sp>
          <p:nvSpPr>
            <p:cNvPr id="14" name="Circular Arrow 13"/>
            <p:cNvSpPr/>
            <p:nvPr/>
          </p:nvSpPr>
          <p:spPr bwMode="auto">
            <a:xfrm>
              <a:off x="6629400" y="1295400"/>
              <a:ext cx="533400" cy="609600"/>
            </a:xfrm>
            <a:prstGeom prst="circularArrow">
              <a:avLst/>
            </a:prstGeom>
            <a:solidFill>
              <a:srgbClr val="078EE9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5" name="Circular Arrow 14"/>
            <p:cNvSpPr/>
            <p:nvPr/>
          </p:nvSpPr>
          <p:spPr bwMode="auto">
            <a:xfrm flipH="1">
              <a:off x="5943600" y="1295400"/>
              <a:ext cx="533400" cy="609600"/>
            </a:xfrm>
            <a:prstGeom prst="circularArrow">
              <a:avLst/>
            </a:prstGeom>
            <a:solidFill>
              <a:srgbClr val="078EE9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954314" y="1228667"/>
            <a:ext cx="71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A[n/2-1]</a:t>
            </a:r>
            <a:endParaRPr lang="en-US" sz="1200" dirty="0"/>
          </a:p>
        </p:txBody>
      </p:sp>
      <p:sp>
        <p:nvSpPr>
          <p:cNvPr id="3" name="Rectangle 2 2"/>
          <p:cNvSpPr/>
          <p:nvPr/>
        </p:nvSpPr>
        <p:spPr>
          <a:xfrm>
            <a:off x="5665520" y="1228667"/>
            <a:ext cx="586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A[n/2]</a:t>
            </a:r>
            <a:endParaRPr lang="en-US" sz="1200" dirty="0"/>
          </a:p>
        </p:txBody>
      </p:sp>
      <p:sp>
        <p:nvSpPr>
          <p:cNvPr id="10" name="Rectangle 9 2"/>
          <p:cNvSpPr/>
          <p:nvPr/>
        </p:nvSpPr>
        <p:spPr>
          <a:xfrm>
            <a:off x="6243745" y="1228667"/>
            <a:ext cx="741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A[n/2+1]</a:t>
            </a:r>
            <a:endParaRPr lang="en-US" sz="12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8B24888-C382-63B6-1E4F-55DC006C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470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 1"/>
          <p:cNvSpPr>
            <a:spLocks noGrp="1" noChangeArrowheads="1"/>
          </p:cNvSpPr>
          <p:nvPr>
            <p:ph type="title"/>
          </p:nvPr>
        </p:nvSpPr>
        <p:spPr>
          <a:xfrm>
            <a:off x="141119" y="25653"/>
            <a:ext cx="8229600" cy="779372"/>
          </a:xfrm>
        </p:spPr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Recap on binary search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19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5025" y="1347392"/>
                <a:ext cx="8733950" cy="5275366"/>
              </a:xfrm>
            </p:spPr>
            <p:txBody>
              <a:bodyPr/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dirty="0">
                    <a:solidFill>
                      <a:srgbClr val="3A3A82"/>
                    </a:solidFill>
                  </a:rPr>
                  <a:t>Algorithm 2: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dirty="0">
                  <a:solidFill>
                    <a:srgbClr val="3A3A82"/>
                  </a:solidFill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solidFill>
                      <a:srgbClr val="3A3A82"/>
                    </a:solidFill>
                  </a:rPr>
                  <a:t>Consider the middle element of the array and compare with neighbors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/2−1]&gt;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   then search for a peak among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[1]… 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/2−1]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Else, 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/2]&lt;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/2+1]</m:t>
                    </m:r>
                  </m:oMath>
                </a14:m>
                <a:endParaRPr lang="en-US" sz="2800" dirty="0">
                  <a:solidFill>
                    <a:srgbClr val="3A3A82"/>
                  </a:solidFill>
                </a:endParaRP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   then search for a peak among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/2+1]…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800" dirty="0">
                    <a:solidFill>
                      <a:srgbClr val="3A3A82"/>
                    </a:solidFill>
                  </a:rPr>
                  <a:t>Else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is a peak</a:t>
                </a:r>
                <a:r>
                  <a:rPr lang="en-US" sz="2800" dirty="0">
                    <a:solidFill>
                      <a:srgbClr val="3A3A82"/>
                    </a:solidFill>
                  </a:rPr>
                  <a:t>! </a:t>
                </a:r>
              </a:p>
              <a:p>
                <a:pPr lvl="1">
                  <a:lnSpc>
                    <a:spcPct val="80000"/>
                  </a:lnSpc>
                  <a:buFontTx/>
                  <a:buNone/>
                </a:pPr>
                <a:r>
                  <a:rPr lang="en-US" sz="2800" dirty="0">
                    <a:solidFill>
                      <a:srgbClr val="3A3A82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3819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5025" y="1347392"/>
                <a:ext cx="8733950" cy="5275366"/>
              </a:xfrm>
              <a:blipFill>
                <a:blip r:embed="rId4"/>
                <a:stretch>
                  <a:fillRect l="-1816" t="-3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655219" y="1102199"/>
            <a:ext cx="4576762" cy="536575"/>
            <a:chOff x="3881438" y="1676400"/>
            <a:chExt cx="5338762" cy="53657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88143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64978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411788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7" name="Rectangle 7 1"/>
            <p:cNvSpPr>
              <a:spLocks noChangeArrowheads="1"/>
            </p:cNvSpPr>
            <p:nvPr/>
          </p:nvSpPr>
          <p:spPr bwMode="auto">
            <a:xfrm>
              <a:off x="6173788" y="1676400"/>
              <a:ext cx="762000" cy="536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692785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9" name="Rectangle 9 1"/>
            <p:cNvSpPr>
              <a:spLocks noChangeArrowheads="1"/>
            </p:cNvSpPr>
            <p:nvPr/>
          </p:nvSpPr>
          <p:spPr bwMode="auto">
            <a:xfrm>
              <a:off x="769620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  <p:sp>
          <p:nvSpPr>
            <p:cNvPr id="11" name="Rectangle 7 2"/>
            <p:cNvSpPr>
              <a:spLocks noChangeArrowheads="1"/>
            </p:cNvSpPr>
            <p:nvPr/>
          </p:nvSpPr>
          <p:spPr bwMode="auto">
            <a:xfrm>
              <a:off x="8458200" y="1676400"/>
              <a:ext cx="762000" cy="53657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b" anchorCtr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rgbClr val="009999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1619" y="721199"/>
            <a:ext cx="1219200" cy="609600"/>
            <a:chOff x="5943600" y="1295400"/>
            <a:chExt cx="1219200" cy="609600"/>
          </a:xfrm>
        </p:grpSpPr>
        <p:sp>
          <p:nvSpPr>
            <p:cNvPr id="14" name="Circular Arrow 13"/>
            <p:cNvSpPr/>
            <p:nvPr/>
          </p:nvSpPr>
          <p:spPr bwMode="auto">
            <a:xfrm>
              <a:off x="6629400" y="1295400"/>
              <a:ext cx="533400" cy="609600"/>
            </a:xfrm>
            <a:prstGeom prst="circularArrow">
              <a:avLst/>
            </a:prstGeom>
            <a:solidFill>
              <a:srgbClr val="078EE9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5" name="Circular Arrow 14"/>
            <p:cNvSpPr/>
            <p:nvPr/>
          </p:nvSpPr>
          <p:spPr bwMode="auto">
            <a:xfrm flipH="1">
              <a:off x="5943600" y="1295400"/>
              <a:ext cx="533400" cy="609600"/>
            </a:xfrm>
            <a:prstGeom prst="circularArrow">
              <a:avLst/>
            </a:prstGeom>
            <a:solidFill>
              <a:srgbClr val="078EE9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954314" y="1228667"/>
            <a:ext cx="7114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A[n/2-1]</a:t>
            </a:r>
            <a:endParaRPr lang="en-US" sz="1200" dirty="0"/>
          </a:p>
        </p:txBody>
      </p:sp>
      <p:sp>
        <p:nvSpPr>
          <p:cNvPr id="3" name="Rectangle 2 2"/>
          <p:cNvSpPr/>
          <p:nvPr/>
        </p:nvSpPr>
        <p:spPr>
          <a:xfrm>
            <a:off x="5665520" y="1228667"/>
            <a:ext cx="5863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A[n/2]</a:t>
            </a:r>
            <a:endParaRPr lang="en-US" sz="1200" dirty="0"/>
          </a:p>
        </p:txBody>
      </p:sp>
      <p:sp>
        <p:nvSpPr>
          <p:cNvPr id="10" name="Rectangle 9 2"/>
          <p:cNvSpPr/>
          <p:nvPr/>
        </p:nvSpPr>
        <p:spPr>
          <a:xfrm>
            <a:off x="6243745" y="1228667"/>
            <a:ext cx="7410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A87"/>
                </a:solidFill>
              </a:rPr>
              <a:t>A[n/2+1]</a:t>
            </a:r>
            <a:endParaRPr lang="en-US" sz="12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8B24888-C382-63B6-1E4F-55DC006C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pic>
        <p:nvPicPr>
          <p:cNvPr id="26" name="Picture 25" descr="\documentclass{article}&#10;\usepackage{amsmath}&#10;\pagestyle{empty}&#10;\usepackage{xcolor}&#10;\begin{document}&#10;&#10;\textcolor{red}{Running time} $T(n) = T(n/2) + O(1)$ which gives $O(\log n)$.&#10;&#10;&#10;\end{document}" title="IguanaTex Bitmap Display">
            <a:extLst>
              <a:ext uri="{FF2B5EF4-FFF2-40B4-BE49-F238E27FC236}">
                <a16:creationId xmlns:a16="http://schemas.microsoft.com/office/drawing/2014/main" id="{CBCC1FE1-CBB8-F155-8E64-2B3FD50B8D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5025" y="5701677"/>
            <a:ext cx="8846606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Pseudocode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3C98A-47CC-0B28-A008-C6226E0C777D}"/>
              </a:ext>
            </a:extLst>
          </p:cNvPr>
          <p:cNvSpPr txBox="1"/>
          <p:nvPr/>
        </p:nvSpPr>
        <p:spPr>
          <a:xfrm>
            <a:off x="861848" y="1588954"/>
            <a:ext cx="69736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High-level </a:t>
            </a:r>
            <a:r>
              <a:rPr lang="en-US" sz="3000" dirty="0">
                <a:solidFill>
                  <a:srgbClr val="FF0000"/>
                </a:solidFill>
              </a:rPr>
              <a:t>description</a:t>
            </a:r>
            <a:r>
              <a:rPr lang="en-US" sz="3000" dirty="0">
                <a:solidFill>
                  <a:srgbClr val="3A3A82"/>
                </a:solidFill>
              </a:rPr>
              <a:t> of an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0000"/>
                </a:solidFill>
              </a:rPr>
              <a:t>Less detailed</a:t>
            </a:r>
            <a:r>
              <a:rPr lang="en-US" sz="3000" dirty="0">
                <a:solidFill>
                  <a:srgbClr val="3A3A82"/>
                </a:solidFill>
              </a:rPr>
              <a:t> than a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Preferred notation for describing algorithms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Hides program design issues</a:t>
            </a:r>
          </a:p>
        </p:txBody>
      </p:sp>
    </p:spTree>
    <p:extLst>
      <p:ext uri="{BB962C8B-B14F-4D97-AF65-F5344CB8AC3E}">
        <p14:creationId xmlns:p14="http://schemas.microsoft.com/office/powerpoint/2010/main" val="493931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Pseudocode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6F871-650F-939F-31E6-8BC25A94B1D5}"/>
              </a:ext>
            </a:extLst>
          </p:cNvPr>
          <p:cNvSpPr txBox="1"/>
          <p:nvPr/>
        </p:nvSpPr>
        <p:spPr>
          <a:xfrm>
            <a:off x="683173" y="14598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A3A82"/>
                </a:solidFill>
              </a:rPr>
              <a:t>Control flow:</a:t>
            </a:r>
          </a:p>
        </p:txBody>
      </p:sp>
      <p:pic>
        <p:nvPicPr>
          <p:cNvPr id="8" name="Picture 7" descr="\documentclass{article}&#10;\usepackage{amsmath}&#10;\pagestyle{empty}&#10;\usepackage{xcolor}&#10;\begin{document}&#10;&#10;\textbf{if} expr \textbf{then}&#10;&#10;&#10;\end{document}" title="IguanaTex Bitmap Display">
            <a:extLst>
              <a:ext uri="{FF2B5EF4-FFF2-40B4-BE49-F238E27FC236}">
                <a16:creationId xmlns:a16="http://schemas.microsoft.com/office/drawing/2014/main" id="{30483553-BE3C-4AF1-0127-50994D563E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350219" y="1966396"/>
            <a:ext cx="1929663" cy="309752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usepackage{xcolor}&#10;\begin{document}&#10;&#10;body&#10;&#10;&#10;\end{document}" title="IguanaTex Bitmap Display">
            <a:extLst>
              <a:ext uri="{FF2B5EF4-FFF2-40B4-BE49-F238E27FC236}">
                <a16:creationId xmlns:a16="http://schemas.microsoft.com/office/drawing/2014/main" id="{42DDC3B2-2194-32BA-5A40-877EAAA6A1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24850" y="2378748"/>
            <a:ext cx="749262" cy="311845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usepackage{xcolor}&#10;\begin{document}&#10;&#10;\textbf{else}&#10;&#10;\end{document}" title="IguanaTex Bitmap Display">
            <a:extLst>
              <a:ext uri="{FF2B5EF4-FFF2-40B4-BE49-F238E27FC236}">
                <a16:creationId xmlns:a16="http://schemas.microsoft.com/office/drawing/2014/main" id="{2596FFBA-14EB-703A-79A9-01CB42303C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350219" y="2723857"/>
            <a:ext cx="611130" cy="242779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usepackage{xcolor}&#10;\begin{document}&#10;&#10;body&#10;&#10;&#10;\end{document}" title="IguanaTex Bitmap Display">
            <a:extLst>
              <a:ext uri="{FF2B5EF4-FFF2-40B4-BE49-F238E27FC236}">
                <a16:creationId xmlns:a16="http://schemas.microsoft.com/office/drawing/2014/main" id="{14E1C3A3-8C8E-3CD8-3799-C0BDB3A0B33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724850" y="3134773"/>
            <a:ext cx="749262" cy="311845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usepackage{xcolor}&#10;\begin{document}&#10;&#10;\textbf{for} expr \textbf{do}&#10;&#10;&#10;\end{document}" title="IguanaTex Bitmap Display">
            <a:extLst>
              <a:ext uri="{FF2B5EF4-FFF2-40B4-BE49-F238E27FC236}">
                <a16:creationId xmlns:a16="http://schemas.microsoft.com/office/drawing/2014/main" id="{D387E6CE-619C-3A4E-02CD-3974CB9162D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93883" y="1992670"/>
            <a:ext cx="1783160" cy="309752"/>
          </a:xfrm>
          <a:prstGeom prst="rect">
            <a:avLst/>
          </a:prstGeom>
        </p:spPr>
      </p:pic>
      <p:pic>
        <p:nvPicPr>
          <p:cNvPr id="20" name="Picture 19" descr="\documentclass{article}&#10;\usepackage{amsmath}&#10;\pagestyle{empty}&#10;\usepackage{xcolor}&#10;\begin{document}&#10;&#10;body&#10;&#10;&#10;\end{document}" title="IguanaTex Bitmap Display">
            <a:extLst>
              <a:ext uri="{FF2B5EF4-FFF2-40B4-BE49-F238E27FC236}">
                <a16:creationId xmlns:a16="http://schemas.microsoft.com/office/drawing/2014/main" id="{DD7B4FC3-DF20-F7E2-C664-3E27FB24016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8514" y="2405022"/>
            <a:ext cx="749262" cy="31184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C0F577-BBC6-FA98-3AC3-628648CE5EC5}"/>
              </a:ext>
            </a:extLst>
          </p:cNvPr>
          <p:cNvCxnSpPr>
            <a:cxnSpLocks/>
          </p:cNvCxnSpPr>
          <p:nvPr/>
        </p:nvCxnSpPr>
        <p:spPr>
          <a:xfrm>
            <a:off x="4552222" y="1663718"/>
            <a:ext cx="0" cy="210629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30" descr="\documentclass{article}&#10;\usepackage{amsmath}&#10;\pagestyle{empty}&#10;\usepackage{xcolor}&#10;\begin{document}&#10;&#10;\textbf{while} expr \textbf{do}&#10;&#10;&#10;\end{document}" title="IguanaTex Bitmap Display">
            <a:extLst>
              <a:ext uri="{FF2B5EF4-FFF2-40B4-BE49-F238E27FC236}">
                <a16:creationId xmlns:a16="http://schemas.microsoft.com/office/drawing/2014/main" id="{ED798505-F5D5-0A53-553A-F56F0E733E2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93883" y="2864912"/>
            <a:ext cx="2216392" cy="307659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usepackage{xcolor}&#10;\begin{document}&#10;&#10;body&#10;&#10;&#10;\end{document}" title="IguanaTex Bitmap Display">
            <a:extLst>
              <a:ext uri="{FF2B5EF4-FFF2-40B4-BE49-F238E27FC236}">
                <a16:creationId xmlns:a16="http://schemas.microsoft.com/office/drawing/2014/main" id="{81D40CA1-8FD1-51F1-63FE-33BEBB3E501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68514" y="3277263"/>
            <a:ext cx="749262" cy="31184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F6C0AE-F4AE-250C-7732-09EF40F5BA68}"/>
              </a:ext>
            </a:extLst>
          </p:cNvPr>
          <p:cNvCxnSpPr>
            <a:cxnSpLocks/>
          </p:cNvCxnSpPr>
          <p:nvPr/>
        </p:nvCxnSpPr>
        <p:spPr>
          <a:xfrm>
            <a:off x="1096984" y="3827476"/>
            <a:ext cx="6558371" cy="532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040689-ABF8-072D-324D-4DBCA4DA00F7}"/>
                  </a:ext>
                </a:extLst>
              </p:cNvPr>
              <p:cNvSpPr txBox="1"/>
              <p:nvPr/>
            </p:nvSpPr>
            <p:spPr>
              <a:xfrm>
                <a:off x="596514" y="3918060"/>
                <a:ext cx="45720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3A3A82"/>
                    </a:solidFill>
                  </a:rPr>
                  <a:t>Expressions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A3A82"/>
                    </a:solidFill>
                  </a:rPr>
                  <a:t>Equality testing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A3A82"/>
                    </a:solidFill>
                  </a:rPr>
                  <a:t>Assignment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endParaRPr lang="en-US" sz="2400" dirty="0">
                  <a:solidFill>
                    <a:srgbClr val="3A3A82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3A3A82"/>
                    </a:solidFill>
                  </a:rPr>
                  <a:t>Addition, subtraction, </a:t>
                </a:r>
                <a:r>
                  <a:rPr lang="en-US" sz="2400" dirty="0" err="1">
                    <a:solidFill>
                      <a:srgbClr val="3A3A82"/>
                    </a:solidFill>
                  </a:rPr>
                  <a:t>etc</a:t>
                </a:r>
                <a:endParaRPr lang="en-US" sz="2400" dirty="0">
                  <a:solidFill>
                    <a:srgbClr val="3A3A82"/>
                  </a:solidFill>
                </a:endParaRP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  <a:p>
                <a:r>
                  <a:rPr lang="en-US" sz="2400" dirty="0">
                    <a:solidFill>
                      <a:srgbClr val="3A3A82"/>
                    </a:solidFill>
                  </a:rPr>
                  <a:t>Define methods/functions</a:t>
                </a:r>
              </a:p>
              <a:p>
                <a:endParaRPr lang="en-US" sz="2400" dirty="0">
                  <a:solidFill>
                    <a:srgbClr val="3A3A82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040689-ABF8-072D-324D-4DBCA4DA0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4" y="3918060"/>
                <a:ext cx="4572000" cy="2677656"/>
              </a:xfrm>
              <a:prstGeom prst="rect">
                <a:avLst/>
              </a:prstGeom>
              <a:blipFill>
                <a:blip r:embed="rId15"/>
                <a:stretch>
                  <a:fillRect l="-2133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1036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Pseudocode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B6F871-650F-939F-31E6-8BC25A94B1D5}"/>
                  </a:ext>
                </a:extLst>
              </p:cNvPr>
              <p:cNvSpPr txBox="1"/>
              <p:nvPr/>
            </p:nvSpPr>
            <p:spPr>
              <a:xfrm>
                <a:off x="683172" y="1459814"/>
                <a:ext cx="65952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3A3A82"/>
                    </a:solidFill>
                  </a:rPr>
                  <a:t>Example (running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3A3A82"/>
                    </a:solidFill>
                  </a:rPr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linear</a:t>
                </a:r>
                <a:r>
                  <a:rPr lang="en-US" sz="2400" dirty="0">
                    <a:solidFill>
                      <a:srgbClr val="3A3A82"/>
                    </a:solidFill>
                  </a:rPr>
                  <a:t> time)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B6F871-650F-939F-31E6-8BC25A94B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" y="1459814"/>
                <a:ext cx="6595242" cy="461665"/>
              </a:xfrm>
              <a:prstGeom prst="rect">
                <a:avLst/>
              </a:prstGeom>
              <a:blipFill>
                <a:blip r:embed="rId10"/>
                <a:stretch>
                  <a:fillRect l="-138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usepackage{xcolor}&#10;\begin{document}&#10;&#10;\textbf{Algorithm} $\textrm{Max}(A,n)$&#10;&#10;&#10;\end{document}" title="IguanaTex Bitmap Display">
            <a:extLst>
              <a:ext uri="{FF2B5EF4-FFF2-40B4-BE49-F238E27FC236}">
                <a16:creationId xmlns:a16="http://schemas.microsoft.com/office/drawing/2014/main" id="{0482D197-C33F-96F0-9462-3C923D5A58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304439" y="2260685"/>
            <a:ext cx="3436559" cy="349518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\textbf{Input:} An array $A$ storing $n$ integers. &#10;&#10;&#10;\end{document}" title="IguanaTex Bitmap Display">
            <a:extLst>
              <a:ext uri="{FF2B5EF4-FFF2-40B4-BE49-F238E27FC236}">
                <a16:creationId xmlns:a16="http://schemas.microsoft.com/office/drawing/2014/main" id="{4B238B85-F93B-2BAB-F8CC-5F770BDEDF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4439" y="2686354"/>
            <a:ext cx="5805732" cy="320217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usepackage{xcolor}&#10;\begin{document}&#10;&#10;\textbf{Output:} Max element in $A$. &#10;&#10;&#10;\end{document}" title="IguanaTex Bitmap Display">
            <a:extLst>
              <a:ext uri="{FF2B5EF4-FFF2-40B4-BE49-F238E27FC236}">
                <a16:creationId xmlns:a16="http://schemas.microsoft.com/office/drawing/2014/main" id="{14232676-2466-BD15-84DF-23C449C702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304440" y="3054861"/>
            <a:ext cx="4328139" cy="316031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usepackage{xcolor}&#10;\begin{document}&#10;&#10;$\textrm{currentmax} \leftarrow A[1]$ &#10;&#10;&#10;\end{document}" title="IguanaTex Bitmap Display">
            <a:extLst>
              <a:ext uri="{FF2B5EF4-FFF2-40B4-BE49-F238E27FC236}">
                <a16:creationId xmlns:a16="http://schemas.microsoft.com/office/drawing/2014/main" id="{CBE3389B-3B0D-60D1-DCCC-20FB9F91793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987775" y="3693413"/>
            <a:ext cx="2854730" cy="349518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usepackage{xcolor}&#10;\begin{document}&#10;&#10;$\textrm{\textbf{For }} i=2 \textrm{ to }n \textbf{\textrm{ do }}$ &#10;&#10;&#10;\end{document}" title="IguanaTex Bitmap Display">
            <a:extLst>
              <a:ext uri="{FF2B5EF4-FFF2-40B4-BE49-F238E27FC236}">
                <a16:creationId xmlns:a16="http://schemas.microsoft.com/office/drawing/2014/main" id="{DE73BDA4-CAE9-C1E7-1D0E-96B282A2635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987775" y="4187271"/>
            <a:ext cx="2752179" cy="244872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usepackage{xcolor}&#10;\begin{document}&#10;&#10;$\textrm{\textbf{If }} \textrm{ currentmax }&lt;A[i] \textbf{\textrm{ then }}$ &#10;&#10;&#10;\end{document}" title="IguanaTex Bitmap Display">
            <a:extLst>
              <a:ext uri="{FF2B5EF4-FFF2-40B4-BE49-F238E27FC236}">
                <a16:creationId xmlns:a16="http://schemas.microsoft.com/office/drawing/2014/main" id="{85657063-53AD-670D-46A0-B14E1113FB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387168" y="4656080"/>
            <a:ext cx="4349072" cy="349519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usepackage{xcolor}&#10;\begin{document}&#10;&#10;$\textrm{currentmax} \leftarrow A[i]$&#10;&#10;&#10;\end{document}" title="IguanaTex Bitmap Display">
            <a:extLst>
              <a:ext uri="{FF2B5EF4-FFF2-40B4-BE49-F238E27FC236}">
                <a16:creationId xmlns:a16="http://schemas.microsoft.com/office/drawing/2014/main" id="{0DD06ECE-81B0-7139-5FAC-ADD0682C6CB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928370" y="5085802"/>
            <a:ext cx="2800314" cy="349518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usepackage{xcolor}&#10;\begin{document}&#10;&#10;\textbf{return} currentmax  &#10;&#10;&#10;\end{document}" title="IguanaTex Bitmap Display">
            <a:extLst>
              <a:ext uri="{FF2B5EF4-FFF2-40B4-BE49-F238E27FC236}">
                <a16:creationId xmlns:a16="http://schemas.microsoft.com/office/drawing/2014/main" id="{A88C7F6F-1703-0489-8580-AE57568FA0B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002818" y="5544144"/>
            <a:ext cx="2951004" cy="2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 descr="\documentclass{article}&#10;\usepackage{amsmath}&#10;\pagestyle{empty}&#10;\usepackage{xcolor}&#10;\begin{document}&#10;&#10;\textcolor{red}{Algorithm:} &#10;&#10;&#10;\end{document}" title="IguanaTex Bitmap Display">
            <a:extLst>
              <a:ext uri="{FF2B5EF4-FFF2-40B4-BE49-F238E27FC236}">
                <a16:creationId xmlns:a16="http://schemas.microsoft.com/office/drawing/2014/main" id="{D78B0273-F525-56C6-CAD0-AF3316476C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817" y="2416230"/>
            <a:ext cx="1484726" cy="295401"/>
          </a:xfrm>
          <a:prstGeom prst="rect">
            <a:avLst/>
          </a:prstGeom>
        </p:spPr>
      </p:pic>
      <p:pic>
        <p:nvPicPr>
          <p:cNvPr id="3" name="Picture 2" descr="\documentclass{article}&#10;\usepackage{amsmath}&#10;\pagestyle{empty}&#10;\usepackage{xcolor}&#10;\begin{document}&#10;&#10;\textbf{For} $i=1 \textrm{ to } n$ \textbf{do} &#10;&#10;&#10;\end{document}" title="IguanaTex Bitmap Display">
            <a:extLst>
              <a:ext uri="{FF2B5EF4-FFF2-40B4-BE49-F238E27FC236}">
                <a16:creationId xmlns:a16="http://schemas.microsoft.com/office/drawing/2014/main" id="{FCDBCF61-A926-3F32-3633-6E431051948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8452" y="2899238"/>
            <a:ext cx="2506080" cy="225895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usepackage{xcolor}&#10;\begin{document}&#10;&#10;Print $i$;\\&#10;&#10;&#10;&#10;\end{document}" title="IguanaTex Bitmap Display">
            <a:extLst>
              <a:ext uri="{FF2B5EF4-FFF2-40B4-BE49-F238E27FC236}">
                <a16:creationId xmlns:a16="http://schemas.microsoft.com/office/drawing/2014/main" id="{FE65B9EE-6FA9-1498-9466-76050698BD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25613" y="3762579"/>
            <a:ext cx="998185" cy="279955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usepackage{xcolor}&#10;\begin{document}&#10;&#10;break;&#10;&#10;&#10;\end{document}" title="IguanaTex Bitmap Display">
            <a:extLst>
              <a:ext uri="{FF2B5EF4-FFF2-40B4-BE49-F238E27FC236}">
                <a16:creationId xmlns:a16="http://schemas.microsoft.com/office/drawing/2014/main" id="{784F832B-41A0-DFA1-6EC5-71537705D0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27543" y="4178273"/>
            <a:ext cx="832143" cy="2838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A5B9E0-786D-40AD-77EA-3A0F560F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2C7C85-C4A2-F428-17B3-08AFCCA15DE8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2C7C85-C4A2-F428-17B3-08AFCCA15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12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documentclass{article}&#10;\usepackage{amsmath}&#10;\pagestyle{empty}&#10;\usepackage{xcolor}&#10;\begin{document}&#10;&#10;\textbf{If} $x_i == x$ \textbf{then} &#10;&#10;&#10;\end{document}" title="IguanaTex Bitmap Display">
            <a:extLst>
              <a:ext uri="{FF2B5EF4-FFF2-40B4-BE49-F238E27FC236}">
                <a16:creationId xmlns:a16="http://schemas.microsoft.com/office/drawing/2014/main" id="{8C635F87-962D-E146-18B7-36610607AD7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020686" y="3338825"/>
            <a:ext cx="2355484" cy="2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9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Need to Review (Reading)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88F89-A3B2-2FCB-435B-930A6B10CAD0}"/>
              </a:ext>
            </a:extLst>
          </p:cNvPr>
          <p:cNvSpPr txBox="1"/>
          <p:nvPr/>
        </p:nvSpPr>
        <p:spPr>
          <a:xfrm>
            <a:off x="861848" y="1588954"/>
            <a:ext cx="69736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Sums, summations, Logarithms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3A3A82"/>
                </a:solidFill>
              </a:rPr>
              <a:t>Asymptotics</a:t>
            </a:r>
            <a:endParaRPr lang="en-US" sz="3000" dirty="0">
              <a:solidFill>
                <a:srgbClr val="3A3A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Data structures: Queues, stacks, lists, binary search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Insertion and Selection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3A3A82"/>
                </a:solidFill>
              </a:rPr>
              <a:t>Graph representation and DFS, BFS</a:t>
            </a:r>
          </a:p>
          <a:p>
            <a:r>
              <a:rPr lang="en-US" sz="3000" dirty="0">
                <a:solidFill>
                  <a:srgbClr val="3A3A82"/>
                </a:solidFill>
              </a:rPr>
              <a:t>We are here to help, </a:t>
            </a:r>
            <a:r>
              <a:rPr lang="en-US" sz="3000" dirty="0">
                <a:solidFill>
                  <a:srgbClr val="FF0000"/>
                </a:solidFill>
              </a:rPr>
              <a:t>please ask questions</a:t>
            </a:r>
            <a:r>
              <a:rPr lang="en-US" sz="3000" dirty="0">
                <a:solidFill>
                  <a:srgbClr val="3A3A82"/>
                </a:solidFill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CC06F-C6BD-506E-5A40-8D3FEDDC0D10}"/>
              </a:ext>
            </a:extLst>
          </p:cNvPr>
          <p:cNvSpPr txBox="1"/>
          <p:nvPr/>
        </p:nvSpPr>
        <p:spPr>
          <a:xfrm>
            <a:off x="861848" y="5470624"/>
            <a:ext cx="68632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A3A82"/>
                </a:solidFill>
              </a:rPr>
              <a:t>Next week </a:t>
            </a:r>
            <a:r>
              <a:rPr lang="en-US" sz="3200" dirty="0">
                <a:solidFill>
                  <a:srgbClr val="FF0000"/>
                </a:solidFill>
              </a:rPr>
              <a:t>Divide and Conquer </a:t>
            </a:r>
            <a:r>
              <a:rPr lang="en-US" sz="3200" dirty="0">
                <a:solidFill>
                  <a:srgbClr val="3A3A82"/>
                </a:solidFill>
              </a:rPr>
              <a:t>Method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 descr="\documentclass{article}&#10;\usepackage{amsmath}&#10;\pagestyle{empty}&#10;\usepackage{xcolor}&#10;\begin{document}&#10;&#10;\textcolor{red}{Algorithm:} &#10;&#10;&#10;\end{document}" title="IguanaTex Bitmap Display">
            <a:extLst>
              <a:ext uri="{FF2B5EF4-FFF2-40B4-BE49-F238E27FC236}">
                <a16:creationId xmlns:a16="http://schemas.microsoft.com/office/drawing/2014/main" id="{D78B0273-F525-56C6-CAD0-AF3316476C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817" y="2416230"/>
            <a:ext cx="1484726" cy="2954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5E238-18C6-A5DB-1369-B0DCB1DBC77F}"/>
              </a:ext>
            </a:extLst>
          </p:cNvPr>
          <p:cNvSpPr txBox="1"/>
          <p:nvPr/>
        </p:nvSpPr>
        <p:spPr>
          <a:xfrm>
            <a:off x="4443541" y="2466139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7793D-81DB-25EE-070A-BDBFA1C32648}"/>
              </a:ext>
            </a:extLst>
          </p:cNvPr>
          <p:cNvSpPr txBox="1"/>
          <p:nvPr/>
        </p:nvSpPr>
        <p:spPr>
          <a:xfrm>
            <a:off x="5479768" y="251439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Best case: 1 iterate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5B8556-0791-A67D-1EB8-A801C0EB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2F00BB-02BA-4235-B09A-ED38E7715B93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2F00BB-02BA-4235-B09A-ED38E771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12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\documentclass{article}&#10;\usepackage{amsmath}&#10;\pagestyle{empty}&#10;\usepackage{xcolor}&#10;\begin{document}&#10;&#10;\textbf{For} $i=1 \textrm{ to } n$ \textbf{do} &#10;&#10;&#10;\end{document}" title="IguanaTex Bitmap Display">
            <a:extLst>
              <a:ext uri="{FF2B5EF4-FFF2-40B4-BE49-F238E27FC236}">
                <a16:creationId xmlns:a16="http://schemas.microsoft.com/office/drawing/2014/main" id="{345DC4E1-C593-E4F4-1E4D-1C4B8C8505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28452" y="2899238"/>
            <a:ext cx="2506080" cy="225895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usepackage{xcolor}&#10;\begin{document}&#10;&#10;Print $i$;\\&#10;&#10;&#10;&#10;\end{document}" title="IguanaTex Bitmap Display">
            <a:extLst>
              <a:ext uri="{FF2B5EF4-FFF2-40B4-BE49-F238E27FC236}">
                <a16:creationId xmlns:a16="http://schemas.microsoft.com/office/drawing/2014/main" id="{EF88C4C1-746E-16DE-3E7C-9CEC21986F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25613" y="3762579"/>
            <a:ext cx="998185" cy="27995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break;&#10;&#10;&#10;\end{document}" title="IguanaTex Bitmap Display">
            <a:extLst>
              <a:ext uri="{FF2B5EF4-FFF2-40B4-BE49-F238E27FC236}">
                <a16:creationId xmlns:a16="http://schemas.microsoft.com/office/drawing/2014/main" id="{367A5B2E-7202-F2E4-FC6A-748A2A5E82A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427543" y="4178273"/>
            <a:ext cx="832143" cy="28381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\textbf{If} $x_i == x$ \textbf{then} &#10;&#10;&#10;\end{document}" title="IguanaTex Bitmap Display">
            <a:extLst>
              <a:ext uri="{FF2B5EF4-FFF2-40B4-BE49-F238E27FC236}">
                <a16:creationId xmlns:a16="http://schemas.microsoft.com/office/drawing/2014/main" id="{17DA6391-2A0E-0E81-9CB5-3F2C8B4BB72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020686" y="3338825"/>
            <a:ext cx="2355484" cy="2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8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 descr="\documentclass{article}&#10;\usepackage{amsmath}&#10;\pagestyle{empty}&#10;\usepackage{xcolor}&#10;\begin{document}&#10;&#10;\textcolor{red}{Algorithm:} &#10;&#10;&#10;\end{document}" title="IguanaTex Bitmap Display">
            <a:extLst>
              <a:ext uri="{FF2B5EF4-FFF2-40B4-BE49-F238E27FC236}">
                <a16:creationId xmlns:a16="http://schemas.microsoft.com/office/drawing/2014/main" id="{D78B0273-F525-56C6-CAD0-AF3316476C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817" y="2416230"/>
            <a:ext cx="1484726" cy="295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02F36-2B69-B00C-0F14-834F280459F3}"/>
              </a:ext>
            </a:extLst>
          </p:cNvPr>
          <p:cNvSpPr txBox="1"/>
          <p:nvPr/>
        </p:nvSpPr>
        <p:spPr>
          <a:xfrm>
            <a:off x="4443541" y="2466139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690C2-D4ED-A001-5E37-7D4F62522131}"/>
              </a:ext>
            </a:extLst>
          </p:cNvPr>
          <p:cNvSpPr txBox="1"/>
          <p:nvPr/>
        </p:nvSpPr>
        <p:spPr>
          <a:xfrm>
            <a:off x="5479768" y="251439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Best case: 1 iterate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8C3F1-52C8-3F1E-93EA-1A0BB12C1255}"/>
              </a:ext>
            </a:extLst>
          </p:cNvPr>
          <p:cNvSpPr txBox="1"/>
          <p:nvPr/>
        </p:nvSpPr>
        <p:spPr>
          <a:xfrm>
            <a:off x="4443541" y="3290572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1E713-4A8A-B9A7-0C6B-22644D2397BF}"/>
              </a:ext>
            </a:extLst>
          </p:cNvPr>
          <p:cNvSpPr txBox="1"/>
          <p:nvPr/>
        </p:nvSpPr>
        <p:spPr>
          <a:xfrm>
            <a:off x="5479768" y="333882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Worst case: n iterates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69AE7-41EA-46F8-D59B-508B03721730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F69AE7-41EA-46F8-D59B-508B03721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12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pagestyle{empty}&#10;\usepackage{xcolor}&#10;\begin{document}&#10;&#10;\textbf{For} $i=1 \textrm{ to } n$ \textbf{do} &#10;&#10;&#10;\end{document}" title="IguanaTex Bitmap Display">
            <a:extLst>
              <a:ext uri="{FF2B5EF4-FFF2-40B4-BE49-F238E27FC236}">
                <a16:creationId xmlns:a16="http://schemas.microsoft.com/office/drawing/2014/main" id="{8F6C43E1-91B8-7DB6-A01C-73BDAE0B98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28452" y="2899238"/>
            <a:ext cx="2506080" cy="225895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usepackage{xcolor}&#10;\begin{document}&#10;&#10;Print $i$;\\&#10;&#10;&#10;&#10;\end{document}" title="IguanaTex Bitmap Display">
            <a:extLst>
              <a:ext uri="{FF2B5EF4-FFF2-40B4-BE49-F238E27FC236}">
                <a16:creationId xmlns:a16="http://schemas.microsoft.com/office/drawing/2014/main" id="{D16A69C8-8860-B118-20B8-40EF517AEB0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25613" y="3762579"/>
            <a:ext cx="998185" cy="279955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usepackage{xcolor}&#10;\begin{document}&#10;&#10;break;&#10;&#10;&#10;\end{document}" title="IguanaTex Bitmap Display">
            <a:extLst>
              <a:ext uri="{FF2B5EF4-FFF2-40B4-BE49-F238E27FC236}">
                <a16:creationId xmlns:a16="http://schemas.microsoft.com/office/drawing/2014/main" id="{1B165A30-6707-791B-32A2-2BFBDF53B3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427543" y="4178273"/>
            <a:ext cx="832143" cy="28381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usepackage{xcolor}&#10;\begin{document}&#10;&#10;\textbf{If} $x_i == x$ \textbf{then} &#10;&#10;&#10;\end{document}" title="IguanaTex Bitmap Display">
            <a:extLst>
              <a:ext uri="{FF2B5EF4-FFF2-40B4-BE49-F238E27FC236}">
                <a16:creationId xmlns:a16="http://schemas.microsoft.com/office/drawing/2014/main" id="{D8D8988C-F195-C5A8-92FB-ED742B2BD4A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020686" y="3338825"/>
            <a:ext cx="2355484" cy="2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 descr="\documentclass{article}&#10;\usepackage{amsmath}&#10;\pagestyle{empty}&#10;\usepackage{xcolor}&#10;\begin{document}&#10;&#10;\textcolor{red}{Algorithm:} &#10;&#10;&#10;\end{document}" title="IguanaTex Bitmap Display">
            <a:extLst>
              <a:ext uri="{FF2B5EF4-FFF2-40B4-BE49-F238E27FC236}">
                <a16:creationId xmlns:a16="http://schemas.microsoft.com/office/drawing/2014/main" id="{D78B0273-F525-56C6-CAD0-AF3316476C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42817" y="2416230"/>
            <a:ext cx="1484726" cy="295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996C5-1310-B923-8777-E9366EFFB27E}"/>
              </a:ext>
            </a:extLst>
          </p:cNvPr>
          <p:cNvSpPr txBox="1"/>
          <p:nvPr/>
        </p:nvSpPr>
        <p:spPr>
          <a:xfrm>
            <a:off x="4443541" y="2466139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73193-389C-4CCC-0017-66E3366B165A}"/>
              </a:ext>
            </a:extLst>
          </p:cNvPr>
          <p:cNvSpPr txBox="1"/>
          <p:nvPr/>
        </p:nvSpPr>
        <p:spPr>
          <a:xfrm>
            <a:off x="5479768" y="2514392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Best case: 1 iterate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7072E-0E08-C901-3638-32D7901407DE}"/>
              </a:ext>
            </a:extLst>
          </p:cNvPr>
          <p:cNvSpPr txBox="1"/>
          <p:nvPr/>
        </p:nvSpPr>
        <p:spPr>
          <a:xfrm>
            <a:off x="4443541" y="3290572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78FCC-233F-087E-609B-40933CF79F53}"/>
              </a:ext>
            </a:extLst>
          </p:cNvPr>
          <p:cNvSpPr txBox="1"/>
          <p:nvPr/>
        </p:nvSpPr>
        <p:spPr>
          <a:xfrm>
            <a:off x="5479768" y="3338825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Worst case: n iterates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BEFCA-6B5D-5D2C-F75B-F264B91B247B}"/>
              </a:ext>
            </a:extLst>
          </p:cNvPr>
          <p:cNvSpPr txBox="1"/>
          <p:nvPr/>
        </p:nvSpPr>
        <p:spPr>
          <a:xfrm>
            <a:off x="4443539" y="4089357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3B9E7-3150-C959-E198-8F83D15CF979}"/>
              </a:ext>
            </a:extLst>
          </p:cNvPr>
          <p:cNvSpPr txBox="1"/>
          <p:nvPr/>
        </p:nvSpPr>
        <p:spPr>
          <a:xfrm>
            <a:off x="5479766" y="4137610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Average case: Challenging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9D74DE-F347-F0EB-2339-0E730F81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A3A82"/>
                </a:solidFill>
              </a:rPr>
              <a:t>Example on worst-case vs average/best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A5D760-4086-47FD-8C89-B8FC3458AACF}"/>
                  </a:ext>
                </a:extLst>
              </p:cNvPr>
              <p:cNvSpPr txBox="1"/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sz="2200" dirty="0">
                    <a:solidFill>
                      <a:srgbClr val="3A3A82"/>
                    </a:solidFill>
                  </a:rPr>
                  <a:t>Given different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2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:r>
                  <a:rPr lang="en-US" sz="2200" dirty="0">
                    <a:solidFill>
                      <a:srgbClr val="3A3A82"/>
                    </a:solidFill>
                  </a:rPr>
                  <a:t>find the </a:t>
                </a:r>
                <a:r>
                  <a:rPr lang="en-US" sz="2200" dirty="0">
                    <a:solidFill>
                      <a:srgbClr val="FF0000"/>
                    </a:solidFill>
                  </a:rPr>
                  <a:t>position</a:t>
                </a:r>
                <a:r>
                  <a:rPr lang="en-US" sz="2200" dirty="0">
                    <a:solidFill>
                      <a:srgbClr val="3A3A8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rgbClr val="3A3A82"/>
                    </a:solidFill>
                  </a:rPr>
                  <a:t> (assume exists).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A5D760-4086-47FD-8C89-B8FC3458A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7" y="1594765"/>
                <a:ext cx="8842786" cy="430887"/>
              </a:xfrm>
              <a:prstGeom prst="rect">
                <a:avLst/>
              </a:prstGeom>
              <a:blipFill>
                <a:blip r:embed="rId12"/>
                <a:stretch>
                  <a:fillRect l="-897" t="-10000" r="-34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\documentclass{article}&#10;\usepackage{amsmath}&#10;\pagestyle{empty}&#10;\usepackage{xcolor}&#10;\begin{document}&#10;&#10;\textbf{For} $i=1 \textrm{ to } n$ \textbf{do} &#10;&#10;&#10;\end{document}" title="IguanaTex Bitmap Display">
            <a:extLst>
              <a:ext uri="{FF2B5EF4-FFF2-40B4-BE49-F238E27FC236}">
                <a16:creationId xmlns:a16="http://schemas.microsoft.com/office/drawing/2014/main" id="{C1B9454F-A204-B803-DD97-CC5F8ED100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28452" y="2899238"/>
            <a:ext cx="2506080" cy="225895"/>
          </a:xfrm>
          <a:prstGeom prst="rect">
            <a:avLst/>
          </a:prstGeom>
        </p:spPr>
      </p:pic>
      <p:pic>
        <p:nvPicPr>
          <p:cNvPr id="12" name="Picture 11" descr="\documentclass{article}&#10;\usepackage{amsmath}&#10;\pagestyle{empty}&#10;\usepackage{xcolor}&#10;\begin{document}&#10;&#10;Print $i$;\\&#10;&#10;&#10;&#10;\end{document}" title="IguanaTex Bitmap Display">
            <a:extLst>
              <a:ext uri="{FF2B5EF4-FFF2-40B4-BE49-F238E27FC236}">
                <a16:creationId xmlns:a16="http://schemas.microsoft.com/office/drawing/2014/main" id="{142A5D2C-93C2-C6B6-9953-3F156DA4CF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25613" y="3762579"/>
            <a:ext cx="998185" cy="279955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xcolor}&#10;\begin{document}&#10;&#10;break;&#10;&#10;&#10;\end{document}" title="IguanaTex Bitmap Display">
            <a:extLst>
              <a:ext uri="{FF2B5EF4-FFF2-40B4-BE49-F238E27FC236}">
                <a16:creationId xmlns:a16="http://schemas.microsoft.com/office/drawing/2014/main" id="{97A299CD-A52C-459A-0FBA-2E42269532C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2427543" y="4178273"/>
            <a:ext cx="832143" cy="283816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usepackage{xcolor}&#10;\begin{document}&#10;&#10;\textbf{If} $x_i == x$ \textbf{then} &#10;&#10;&#10;\end{document}" title="IguanaTex Bitmap Display">
            <a:extLst>
              <a:ext uri="{FF2B5EF4-FFF2-40B4-BE49-F238E27FC236}">
                <a16:creationId xmlns:a16="http://schemas.microsoft.com/office/drawing/2014/main" id="{FE9CF556-9487-2B74-E42D-BCEB14D1B3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020686" y="3338825"/>
            <a:ext cx="2355484" cy="2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66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76.6779"/>
  <p:tag name="LATEXADDIN" val="\documentclass{article}&#10;\usepackage{amsmath}&#10;\pagestyle{empty}&#10;\usepackage{xcolor}&#10;\begin{document}&#10;&#10;\textcolor{red}{Algorithm:} 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14.8856"/>
  <p:tag name="LATEXADDIN" val="\documentclass{article}&#10;\usepackage{amsmath}&#10;\pagestyle{empty}&#10;\usepackage{xcolor}&#10;\begin{document}&#10;&#10;\textbf{If} $x_i == x$ \textbf{then} &#10;&#10;&#10;\end{document}"/>
  <p:tag name="IGUANATEXSIZE" val="20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380.952"/>
  <p:tag name="LATEXADDIN" val="\documentclass{article}&#10;\usepackage{amsmath}&#10;\pagestyle{empty}&#10;\usepackage{xcolor}&#10;\begin{document}&#10;&#10; we need to prove $\sum_{i=1}^{n+1} i^3 = \left(\frac{(n+1)(n+2)}{2}\right)^2.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29.996"/>
  <p:tag name="LATEXADDIN" val="\documentclass{article}&#10;\usepackage{amsmath}&#10;\pagestyle{empty}&#10;\usepackage{xcolor}&#10;\begin{document}&#10;&#10; Assuming that $\sum_{i=1}^n i^3 = \left(\frac{n(n+1)}{2}\right)^2,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605.549"/>
  <p:tag name="LATEXADDIN" val="\documentclass{article}&#10;\usepackage{amsmath}&#10;\pagestyle{empty}&#10;\usepackage{xcolor}&#10;\begin{document}&#10;&#10; $\sum_{i=1}^{n+1} i^3 = \sum_{i=1}^{n} i^3 + \textcolor{red}{(n+1)^3}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1269.591"/>
  <p:tag name="LATEXADDIN" val="\documentclass{article}&#10;\usepackage{amsmath}&#10;\pagestyle{empty}&#10;\usepackage{xcolor}&#10;\begin{document}&#10;&#10; $= \left(\frac{n(n+1)}{2}\right)^2 + \textcolor{red}{(n+1)^3}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1104.612"/>
  <p:tag name="LATEXADDIN" val="\documentclass{article}&#10;\usepackage{amsmath}&#10;\pagestyle{empty}&#10;\usepackage{xcolor}&#10;\begin{document}&#10;&#10; $= (n+1)^2 (\frac{n^2+4n+4}{4}) $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76.6779"/>
  <p:tag name="LATEXADDIN" val="\documentclass{article}&#10;\usepackage{amsmath}&#10;\pagestyle{empty}&#10;\usepackage{xcolor}&#10;\begin{document}&#10;&#10;\textcolor{red}{Algorithm:} 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380.952"/>
  <p:tag name="LATEXADDIN" val="\documentclass{article}&#10;\usepackage{amsmath}&#10;\pagestyle{empty}&#10;\usepackage{xcolor}&#10;\begin{document}&#10;&#10; we need to prove $\sum_{i=1}^{n+1} i^3 = \left(\frac{(n+1)(n+2)}{2}\right)^2.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29.996"/>
  <p:tag name="LATEXADDIN" val="\documentclass{article}&#10;\usepackage{amsmath}&#10;\pagestyle{empty}&#10;\usepackage{xcolor}&#10;\begin{document}&#10;&#10; Assuming that $\sum_{i=1}^n i^3 = \left(\frac{n(n+1)}{2}\right)^2,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605.549"/>
  <p:tag name="LATEXADDIN" val="\documentclass{article}&#10;\usepackage{amsmath}&#10;\pagestyle{empty}&#10;\usepackage{xcolor}&#10;\begin{document}&#10;&#10; $\sum_{i=1}^{n+1} i^3 = \sum_{i=1}^{n} i^3 + \textcolor{red}{(n+1)^3}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1269.591"/>
  <p:tag name="LATEXADDIN" val="\documentclass{article}&#10;\usepackage{amsmath}&#10;\pagestyle{empty}&#10;\usepackage{xcolor}&#10;\begin{document}&#10;&#10; $= \left(\frac{n(n+1)}{2}\right)^2 + \textcolor{red}{(n+1)^3}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2272"/>
  <p:tag name="ORIGINALWIDTH" val="1926.509"/>
  <p:tag name="LATEXADDIN" val="\documentclass{article}&#10;\usepackage{amsmath}&#10;\pagestyle{empty}&#10;\usepackage{xcolor}&#10;\begin{document}&#10;&#10; $= (n+1)^2 (\frac{n^2+4n+4}{4}) = \frac{(n+1)^2(n+2)^2}{4}$&#10;&#10;&#10;\end{document}"/>
  <p:tag name="IGUANATEXSIZE" val="20"/>
  <p:tag name="IGUANATEXCURSOR" val="1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usepackage{xcolor}&#10;\begin{document}&#10;&#10;\textbf{For} $i=1 \textrm{ to } n$ \textbf{do} &#10;&#10;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380.952"/>
  <p:tag name="LATEXADDIN" val="\documentclass{article}&#10;\usepackage{amsmath}&#10;\pagestyle{empty}&#10;\usepackage{xcolor}&#10;\begin{document}&#10;&#10; we need to prove $\sum_{i=1}^{n+1} i^3 = \left(\frac{(n+1)(n+2)}{2}\right)^2.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29.996"/>
  <p:tag name="LATEXADDIN" val="\documentclass{article}&#10;\usepackage{amsmath}&#10;\pagestyle{empty}&#10;\usepackage{xcolor}&#10;\begin{document}&#10;&#10; Assuming that $\sum_{i=1}^n i^3 = \left(\frac{n(n+1)}{2}\right)^2,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605.549"/>
  <p:tag name="LATEXADDIN" val="\documentclass{article}&#10;\usepackage{amsmath}&#10;\pagestyle{empty}&#10;\usepackage{xcolor}&#10;\begin{document}&#10;&#10; $\sum_{i=1}^{n+1} i^3 = \sum_{i=1}^{n} i^3 + \textcolor{red}{(n+1)^3}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1269.591"/>
  <p:tag name="LATEXADDIN" val="\documentclass{article}&#10;\usepackage{amsmath}&#10;\pagestyle{empty}&#10;\usepackage{xcolor}&#10;\begin{document}&#10;&#10; $= \left(\frac{n(n+1)}{2}\right)^2 + \textcolor{red}{(n+1)^3}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36.745"/>
  <p:tag name="LATEXADDIN" val="\documentclass{article}&#10;\usepackage{amsmath}&#10;\pagestyle{empty}&#10;\usepackage{xcolor}&#10;\begin{document}&#10;&#10; $= (n+1)^2 (\frac{n^2+4n+4}{4}) = \left(\frac{(n+1)(n+2)}{2}\right)^2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87.7015"/>
  <p:tag name="LATEXADDIN" val="\documentclass{article}&#10;\usepackage{amsmath}&#10;\pagestyle{empty}&#10;\usepackage{xcolor}&#10;\begin{document}&#10;&#10;Print $i$;\\&#10;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380.952"/>
  <p:tag name="LATEXADDIN" val="\documentclass{article}&#10;\usepackage{amsmath}&#10;\pagestyle{empty}&#10;\usepackage{xcolor}&#10;\begin{document}&#10;&#10; we need to prove $\sum_{i=1}^{n+1} i^3 = \left(\frac{(n+1)(n+2)}{2}\right)^2.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6.9329"/>
  <p:tag name="ORIGINALWIDTH" val="4289.464"/>
  <p:tag name="LATEXADDIN" val="\documentclass{article}&#10;\usepackage{amsmath}&#10;\pagestyle{empty}&#10;\usepackage{xcolor}&#10;\begin{document}&#10;&#10;\noindent \textbf{Exercise 3:} We consider a group of 6 classmates. Each pair either has exchanged phone numbers or not. We need to show that there is a group of 3 classmates among them who have all shared their contact details with each other or not.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$1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50.2437"/>
  <p:tag name="LATEXADDIN" val="\documentclass{article}&#10;\usepackage{amsmath}&#10;\pagestyle{empty}&#10;\usepackage{xcolor}&#10;\begin{document}&#10;&#10;$2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usepackage{xcolor}&#10;\begin{document}&#10;&#10;$3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56.24299"/>
  <p:tag name="LATEXADDIN" val="\documentclass{article}&#10;\usepackage{amsmath}&#10;\pagestyle{empty}&#10;\usepackage{xcolor}&#10;\begin{document}&#10;&#10;$4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0.2437"/>
  <p:tag name="LATEXADDIN" val="\documentclass{article}&#10;\usepackage{amsmath}&#10;\pagestyle{empty}&#10;\usepackage{xcolor}&#10;\begin{document}&#10;&#10;$5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2.49347"/>
  <p:tag name="LATEXADDIN" val="\documentclass{article}&#10;\usepackage{amsmath}&#10;\pagestyle{empty}&#10;\usepackage{xcolor}&#10;\begin{document}&#10;&#10;$6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98.237"/>
  <p:tag name="LATEXADDIN" val="\documentclass{article}&#10;\usepackage{amsmath}&#10;\pagestyle{empty}&#10;\usepackage{xcolor}&#10;\begin{document}&#10;&#10;Need to show \textcolor{red}{no matter the configuration}, there are \textcolor{red}{always} 3 people so that&#10;&#10;&#10;\end{document}"/>
  <p:tag name="IGUANATEXSIZE" val="20"/>
  <p:tag name="IGUANATEXCURSOR" val="1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23.2096"/>
  <p:tag name="LATEXADDIN" val="\documentclass{article}&#10;\usepackage{amsmath}&#10;\pagestyle{empty}&#10;\usepackage{xcolor}&#10;\begin{document}&#10;&#10;break;&#10;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98.237"/>
  <p:tag name="LATEXADDIN" val="\documentclass{article}&#10;\usepackage{amsmath}&#10;\pagestyle{empty}&#10;\usepackage{xcolor}&#10;\begin{document}&#10;&#10;Need to show \textcolor{red}{no matter the configuration}, there are \textcolor{red}{always} 3 people so that&#10;&#10;&#10;\end{document}"/>
  <p:tag name="IGUANATEXSIZE" val="20"/>
  <p:tag name="IGUANATEXCURSOR" val="1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2271.466"/>
  <p:tag name="LATEXADDIN" val="\documentclass{article}&#10;\usepackage{amsmath}&#10;\pagestyle{empty}&#10;\usepackage{xcolor}&#10;\begin{document}&#10;&#10;Let's consider all possible scenarios ... $2^{15}$ &#10;&#10;&#10;\end{document}"/>
  <p:tag name="IGUANATEXSIZE" val="20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098.237"/>
  <p:tag name="LATEXADDIN" val="\documentclass{article}&#10;\usepackage{amsmath}&#10;\pagestyle{empty}&#10;\usepackage{xcolor}&#10;\begin{document}&#10;&#10;Need to show \textcolor{red}{no matter the configuration}, there are \textcolor{red}{always} 3 people so that&#10;&#10;&#10;\end{document}"/>
  <p:tag name="IGUANATEXSIZE" val="20"/>
  <p:tag name="IGUANATEXCURSOR" val="1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2271.466"/>
  <p:tag name="LATEXADDIN" val="\documentclass{article}&#10;\usepackage{amsmath}&#10;\pagestyle{empty}&#10;\usepackage{xcolor}&#10;\begin{document}&#10;&#10;Let's consider all possible scenarios ... $2^{15}$ &#10;&#10;&#10;\end{document}"/>
  <p:tag name="IGUANATEXSIZE" val="20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$1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pagestyle{empty}&#10;\usepackage{xcolor}&#10;\begin{document}&#10;&#10;$A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98874"/>
  <p:tag name="LATEXADDIN" val="\documentclass{article}&#10;\usepackage{amsmath}&#10;\pagestyle{empty}&#10;\usepackage{xcolor}&#10;\begin{document}&#10;&#10;$B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$1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14.8856"/>
  <p:tag name="LATEXADDIN" val="\documentclass{article}&#10;\usepackage{amsmath}&#10;\pagestyle{empty}&#10;\usepackage{xcolor}&#10;\begin{document}&#10;&#10;\textbf{If} $x_i == x$ \textbf{then} &#10;&#10;&#10;\end{document}"/>
  <p:tag name="IGUANATEXSIZE" val="20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$1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$1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.48969"/>
  <p:tag name="ORIGINALWIDTH" val="41.99472"/>
  <p:tag name="LATEXADDIN" val="\documentclass{article}&#10;\usepackage{amsmath}&#10;\pagestyle{empty}&#10;\usepackage{xcolor}&#10;\begin{document}&#10;&#10;$1$&#10;&#10;&#10;\end{document}"/>
  <p:tag name="IGUANATEXSIZE" val="20"/>
  <p:tag name="IGUANATEXCURSOR" val="1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3.23961"/>
  <p:tag name="LATEXADDIN" val="\documentclass{article}&#10;\usepackage{amsmath}&#10;\pagestyle{empty}&#10;\usepackage{xcolor}&#10;\begin{document}&#10;&#10;\textcolor{red}{$\Theta$}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2.355"/>
  <p:tag name="LATEXADDIN" val="\documentclass{article}&#10;\usepackage{amsmath}&#10;\pagestyle{empty}&#10;\usepackage{xcolor}&#10;\begin{document}&#10;&#10;$g \in \Theta(f) \textrm{ or } g=\Theta(f)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945.6318"/>
  <p:tag name="LATEXADDIN" val="\documentclass{article}&#10;\usepackage{amsmath}&#10;\pagestyle{empty}&#10;\usepackage{xcolor}&#10;\begin{document}&#10;&#10;$\lim_{n \to \infty}\frac{g(n)}{f(n)} = \textbf{C}$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6.23921"/>
  <p:tag name="LATEXADDIN" val="\documentclass{article}&#10;\usepackage{amsmath}&#10;\pagestyle{empty}&#10;\usepackage{xcolor}&#10;\begin{document}&#10;&#10;\textcolor{red}{$O$} &#10;&#10;&#10;\end{document}"/>
  <p:tag name="IGUANATEXSIZE" val="20"/>
  <p:tag name="IGUANATEXCURSOR" val="1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76.6779"/>
  <p:tag name="LATEXADDIN" val="\documentclass{article}&#10;\usepackage{amsmath}&#10;\pagestyle{empty}&#10;\usepackage{xcolor}&#10;\begin{document}&#10;&#10;\textcolor{red}{Algorithm:} 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65.354"/>
  <p:tag name="LATEXADDIN" val="\documentclass{article}&#10;\usepackage{amsmath}&#10;\pagestyle{empty}&#10;\usepackage{xcolor}&#10;\begin{document}&#10;&#10;$g \in O(f) \textrm{ or } g=O(f)$&#10;&#10;&#10;\end{document}"/>
  <p:tag name="IGUANATEXSIZE" val="20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9.49008"/>
  <p:tag name="LATEXADDIN" val="\documentclass{article}&#10;\usepackage{amsmath}&#10;\pagestyle{empty}&#10;\usepackage{xcolor}&#10;\begin{document}&#10;&#10;\textcolor{red}{$\Omega$} &#10;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8.106"/>
  <p:tag name="LATEXADDIN" val="\documentclass{article}&#10;\usepackage{amsmath}&#10;\pagestyle{empty}&#10;\usepackage{xcolor}&#10;\begin{document}&#10;&#10;$g \in \Omega(f) \textrm{ or } g=\Omega(f)$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611.1736"/>
  <p:tag name="LATEXADDIN" val="\documentclass{article}&#10;\usepackage{amsmath}&#10;\pagestyle{empty}&#10;\usepackage{xcolor}&#10;\begin{document}&#10;&#10;$0&lt;\textbf{C}&lt;\infty$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945.6318"/>
  <p:tag name="LATEXADDIN" val="\documentclass{article}&#10;\usepackage{amsmath}&#10;\pagestyle{empty}&#10;\usepackage{xcolor}&#10;\begin{document}&#10;&#10;$\lim_{n \to \infty}\frac{g(n)}{f(n)} = \textbf{C}$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945.6318"/>
  <p:tag name="LATEXADDIN" val="\documentclass{article}&#10;\usepackage{amsmath}&#10;\pagestyle{empty}&#10;\usepackage{xcolor}&#10;\begin{document}&#10;&#10;$\lim_{n \to \infty}\frac{g(n)}{f(n)} = \textbf{C}$&#10;&#10;&#10;\end{document}"/>
  <p:tag name="IGUANATEXSIZE" val="20"/>
  <p:tag name="IGUANATEXCURSOR" val="1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41.4323"/>
  <p:tag name="LATEXADDIN" val="\documentclass{article}&#10;\usepackage{amsmath}&#10;\pagestyle{empty}&#10;\usepackage{xcolor}&#10;\begin{document}&#10;&#10;$0\textcolor{red}{\leq} \textbf{C}&lt;\infty$&#10;&#10;&#10;\end{document}"/>
  <p:tag name="IGUANATEXSIZE" val="20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41.4323"/>
  <p:tag name="LATEXADDIN" val="\documentclass{article}&#10;\usepackage{amsmath}&#10;\pagestyle{empty}&#10;\usepackage{xcolor}&#10;\begin{document}&#10;&#10;$0&lt;\textbf{C}\textcolor{red}{\leq}\infty$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591.6761"/>
  <p:tag name="LATEXADDIN" val="\documentclass{article}&#10;\usepackage{amsmath}&#10;\pagestyle{empty}&#10;\usepackage{xcolor}&#10;\begin{document}&#10;&#10;$n^3 \in \Theta(n^{3})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892.014"/>
  <p:tag name="LATEXADDIN" val="\documentclass{article}&#10;\usepackage{amsmath}&#10;\pagestyle{empty}&#10;\usepackage{xcolor}&#10;\begin{document}&#10;&#10;$n\log n+0.001n^3+10^{17}n^2 \in \Theta(n^{3})$&#10;&#10;&#10;\end{document}"/>
  <p:tag name="IGUANATEXSIZE" val="20"/>
  <p:tag name="IGUANATEXCURSOR" val="1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usepackage{xcolor}&#10;\begin{document}&#10;&#10;\textbf{For} $i=1 \textrm{ to } n$ \textbf{do} &#10;&#10;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699.6625"/>
  <p:tag name="LATEXADDIN" val="\documentclass{article}&#10;\usepackage{amsmath}&#10;\pagestyle{empty}&#10;\usepackage{xcolor}&#10;\begin{document}&#10;&#10;$2^{4n} \in \Theta(16^n)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713.9108"/>
  <p:tag name="LATEXADDIN" val="\documentclass{article}&#10;\usepackage{amsmath}&#10;\pagestyle{empty}&#10;\usepackage{xcolor}&#10;\begin{document}&#10;&#10;$5^{n+2} \in \Theta(5^n)$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68.3914"/>
  <p:tag name="LATEXADDIN" val="\documentclass{article}&#10;\usepackage{amsmath}&#10;\pagestyle{empty}&#10;\usepackage{xcolor}&#10;\begin{document}&#10;&#10;but $2^{4n} \notin \Theta(2^n)$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692.1635"/>
  <p:tag name="LATEXADDIN" val="\documentclass{article}&#10;\usepackage{amsmath}&#10;\pagestyle{empty}&#10;\usepackage{xcolor}&#10;\begin{document}&#10;&#10;$n^2 \in O(n^{100})$&#10;&#10;&#10;\end{document}"/>
  <p:tag name="IGUANATEXSIZE" val="20"/>
  <p:tag name="IGUANATEXCURSOR" val="1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665.542"/>
  <p:tag name="LATEXADDIN" val="\documentclass{article}&#10;\usepackage{amsmath}&#10;\pagestyle{empty}&#10;\usepackage{xcolor}&#10;\begin{document}&#10;&#10;$2n^3+1000n^2+10^{17} \in O(n^{299})$&#10;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50.3937"/>
  <p:tag name="LATEXADDIN" val="\documentclass{article}&#10;\usepackage{amsmath}&#10;\pagestyle{empty}&#10;\usepackage{xcolor}&#10;\begin{document}&#10;&#10;$\log_2 (2^n) \in O(n)$&#10;&#10;&#10;\end{document}"/>
  <p:tag name="IGUANATEXSIZE" val="20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764.9044"/>
  <p:tag name="LATEXADDIN" val="\documentclass{article}&#10;\usepackage{amsmath}&#10;\pagestyle{empty}&#10;\usepackage{xcolor}&#10;\begin{document}&#10;&#10;$2^{n+1} \in O(2^{4n})$&#10;&#10;&#10;\end{document}"/>
  <p:tag name="IGUANATEXSIZE" val="20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782.9021"/>
  <p:tag name="LATEXADDIN" val="\documentclass{article}&#10;\usepackage{amsmath}&#10;\pagestyle{empty}&#10;\usepackage{xcolor}&#10;\begin{document}&#10;&#10;$n^{200} \in \Omega(n^{100})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685.039"/>
  <p:tag name="LATEXADDIN" val="\documentclass{article}&#10;\usepackage{amsmath}&#10;\pagestyle{empty}&#10;\usepackage{xcolor}&#10;\begin{document}&#10;&#10;$2n^3+1000n^{350}+10! \in \Omega(n^{298})$&#10;&#10;&#10;\end{document}"/>
  <p:tag name="IGUANATEXSIZE" val="20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1.3948"/>
  <p:tag name="LATEXADDIN" val="\documentclass{article}&#10;\usepackage{amsmath}&#10;\pagestyle{empty}&#10;\usepackage{xcolor}&#10;\begin{document}&#10;&#10;$\log_2 (4^n) \in \Omega(n)$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87.7015"/>
  <p:tag name="LATEXADDIN" val="\documentclass{article}&#10;\usepackage{amsmath}&#10;\pagestyle{empty}&#10;\usepackage{xcolor}&#10;\begin{document}&#10;&#10;Print $i$;\\&#10;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19.647"/>
  <p:tag name="LATEXADDIN" val="\documentclass{article}&#10;\usepackage{amsmath}&#10;\pagestyle{empty}&#10;\usepackage{xcolor}&#10;\begin{document}&#10;&#10;\noindent \textbf{Exercise 4:} Show that $n \notin O(\ln n)$ but $n \in \Omega(\ln n)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19.647"/>
  <p:tag name="LATEXADDIN" val="\documentclass{article}&#10;\usepackage{amsmath}&#10;\pagestyle{empty}&#10;\usepackage{xcolor}&#10;\begin{document}&#10;&#10;\noindent \textbf{Exercise 4:} Show that $n \notin O(\ln n)$ but $n \in \Omega(\ln n)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680.165"/>
  <p:tag name="LATEXADDIN" val="\documentclass{article}&#10;\usepackage{amsmath}&#10;\pagestyle{empty}&#10;\usepackage{xcolor}&#10;\begin{document}&#10;&#10;\noindent Consider $\frac{n}{\ln n}$ and compute the limit $\lim_{n\to \infty}\frac{n}{\ln n}$.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19.647"/>
  <p:tag name="LATEXADDIN" val="\documentclass{article}&#10;\usepackage{amsmath}&#10;\pagestyle{empty}&#10;\usepackage{xcolor}&#10;\begin{document}&#10;&#10;\noindent \textbf{Exercise 4:} Show that $n \notin O(\ln n)$ but $n \in \Omega(\ln n)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680.165"/>
  <p:tag name="LATEXADDIN" val="\documentclass{article}&#10;\usepackage{amsmath}&#10;\pagestyle{empty}&#10;\usepackage{xcolor}&#10;\begin{document}&#10;&#10;\noindent Consider $\frac{n}{\ln n}$ and compute the limit $\lim_{n\to \infty}\frac{n}{\ln n}$.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12.148"/>
  <p:tag name="LATEXADDIN" val="\documentclass{article}&#10;\usepackage{amsmath}&#10;\pagestyle{empty}&#10;\usepackage{xcolor}&#10;\begin{document}&#10;&#10;\textcolor{red}{Challenge} $\lim_{n\to \infty}\ln n = +\infty$&#10;and $\lim_{n\to \infty}n = +\infty$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19.647"/>
  <p:tag name="LATEXADDIN" val="\documentclass{article}&#10;\usepackage{amsmath}&#10;\pagestyle{empty}&#10;\usepackage{xcolor}&#10;\begin{document}&#10;&#10;\noindent \textbf{Exercise 4:} Show that $n \notin O(\ln n)$ but $n \in \Omega(\ln n)$&#10;&#10;&#10;\end{document}"/>
  <p:tag name="IGUANATEXSIZE" val="20"/>
  <p:tag name="IGUANATEXCURSOR" val="1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23.2096"/>
  <p:tag name="LATEXADDIN" val="\documentclass{article}&#10;\usepackage{amsmath}&#10;\pagestyle{empty}&#10;\usepackage{xcolor}&#10;\begin{document}&#10;&#10;break;&#10;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2680.165"/>
  <p:tag name="LATEXADDIN" val="\documentclass{article}&#10;\usepackage{amsmath}&#10;\pagestyle{empty}&#10;\usepackage{xcolor}&#10;\begin{document}&#10;&#10;\noindent Consider $\frac{n}{\ln n}$ and compute the limit $\lim_{n\to \infty}\frac{n}{\ln n}$.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12.148"/>
  <p:tag name="LATEXADDIN" val="\documentclass{article}&#10;\usepackage{amsmath}&#10;\pagestyle{empty}&#10;\usepackage{xcolor}&#10;\begin{document}&#10;&#10;\textcolor{red}{Challenge} $\lim_{n\to \infty}\ln n = +\infty$&#10;and $\lim_{n\to \infty}n = +\infty$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7.2254"/>
  <p:tag name="ORIGINALWIDTH" val="2496.438"/>
  <p:tag name="LATEXADDIN" val="\documentclass{article}&#10;\usepackage{amsmath}&#10;\pagestyle{empty}&#10;\usepackage{xcolor}&#10;\begin{document}&#10;&#10;\textcolor{red}{L’Hopital’s rule:} $\lim_{n\to \infty}\frac{g(n)}{f(n)} = \lim_{n\to \infty}\frac{g'(n)}{f'(n)}$&#10;\end{document}"/>
  <p:tag name="IGUANATEXSIZE" val="20"/>
  <p:tag name="IGUANATEXCURSOR" val="2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2410.199"/>
  <p:tag name="LATEXADDIN" val="\documentclass{article}&#10;\usepackage{amsmath}&#10;\pagestyle{empty}&#10;\usepackage{xcolor}&#10;\begin{document}&#10;&#10;Therefore $\lim_{n\to \infty}\frac{n}{\ln n} = \lim_{n\to \infty}\frac{1}{1/n} = +\infty$&#10;\end{document}"/>
  <p:tag name="IGUANATEXSIZE" val="20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4287.964"/>
  <p:tag name="LATEXADDIN" val="\documentclass{article}&#10;\usepackage{amsmath}&#10;\pagestyle{empty}&#10;\usepackage{xcolor}&#10;\begin{document}&#10;&#10;\noindent \textbf{Exercise 5:} Given an undirected graph $G$ with $\{1,2,...,n\}$ vertices and $m$ edges, show that $\sum_{i=1}^n d(i) = 2m.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4287.964"/>
  <p:tag name="LATEXADDIN" val="\documentclass{article}&#10;\usepackage{amsmath}&#10;\pagestyle{empty}&#10;\usepackage{xcolor}&#10;\begin{document}&#10;&#10;\noindent \textbf{Exercise 5:} Given an undirected graph $G$ with $\{1,2,...,n\}$ vertices and $m$ edges, show that $\sum_{i=1}^n d(i) = 2m.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23.997"/>
  <p:tag name="LATEXADDIN" val="\documentclass{article}&#10;\usepackage{amsmath}&#10;\pagestyle{empty}&#10;\usepackage{xcolor}&#10;\begin{document}&#10;&#10;The degree $d(i)$ of vertex $i$ is the number of edges terminating in vertex $i$.&#10;&#10;&#10;\end{document}"/>
  <p:tag name="IGUANATEXSIZE" val="20"/>
  <p:tag name="IGUANATEXCURSOR" val="1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288.714"/>
  <p:tag name="LATEXADDIN" val="\documentclass{article}&#10;\usepackage{amsmath}&#10;\pagestyle{empty}&#10;\usepackage{xcolor}&#10;\begin{document}&#10;&#10;\noindent Now if you consider a particular edge $(i,j)$, it will be counted once in $d(i)$ and once in $d(j)$, so exactly two times.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.2149"/>
  <p:tag name="ORIGINALWIDTH" val="4287.964"/>
  <p:tag name="LATEXADDIN" val="\documentclass{article}&#10;\usepackage{amsmath}&#10;\pagestyle{empty}&#10;\usepackage{xcolor}&#10;\begin{document}&#10;&#10;\noindent \textbf{Exercise 5:} Given an undirected graph $G$ with $\{1,2,...,n\}$ vertices and $m$ edges, show that $\sum_{i=1}^n d(i) = 2m.$&#10;&#10;&#10;\end{document}"/>
  <p:tag name="IGUANATEXSIZE" val="20"/>
  <p:tag name="IGUANATEXCURSOR" val="2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usepackage{xcolor}&#10;\begin{document}&#10;&#10;\textbf{For} $i=1 \textrm{ to } n$ \textbf{do} &#10;&#10;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14.8856"/>
  <p:tag name="LATEXADDIN" val="\documentclass{article}&#10;\usepackage{amsmath}&#10;\pagestyle{empty}&#10;\usepackage{xcolor}&#10;\begin{document}&#10;&#10;\textbf{If} $x_i == x$ \textbf{then} &#10;&#10;&#10;\end{document}"/>
  <p:tag name="IGUANATEXSIZE" val="20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23.997"/>
  <p:tag name="LATEXADDIN" val="\documentclass{article}&#10;\usepackage{amsmath}&#10;\pagestyle{empty}&#10;\usepackage{xcolor}&#10;\begin{document}&#10;&#10;The degree $d(i)$ of vertex $i$ is the number of edges terminating in vertex $i$.&#10;&#10;&#10;\end{document}"/>
  <p:tag name="IGUANATEXSIZE" val="20"/>
  <p:tag name="IGUANATEXCURSOR" val="1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288.714"/>
  <p:tag name="LATEXADDIN" val="\documentclass{article}&#10;\usepackage{amsmath}&#10;\pagestyle{empty}&#10;\usepackage{xcolor}&#10;\begin{document}&#10;&#10;\noindent Now if you consider a particular edge $(i,j)$, it will be counted once in $d(i)$ and once in $d(j)$, so exactly two times.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529.059"/>
  <p:tag name="LATEXADDIN" val="\documentclass{article}&#10;\usepackage{amsmath}&#10;\pagestyle{empty}&#10;\usepackage{xcolor}&#10;\begin{document}&#10;&#10;on the \textcolor{red}{number} of vertices $n$: &#10;&#10;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88.602"/>
  <p:tag name="LATEXADDIN" val="\documentclass{article}&#10;\usepackage{amsmath}&#10;\pagestyle{empty}&#10;\usepackage{xcolor}&#10;\begin{document}&#10;&#10;\textcolor{red}{Running time} $T(n) = T(n/2) + O(1)$ which gives $O(\log n)$.&#10;&#10;&#10;\end{document}"/>
  <p:tag name="IGUANATEXSIZE" val="20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691.4135"/>
  <p:tag name="LATEXADDIN" val="\documentclass{article}&#10;\usepackage{amsmath}&#10;\pagestyle{empty}&#10;\usepackage{xcolor}&#10;\begin{document}&#10;&#10;\textbf{if} expr \textbf{then}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8.4665"/>
  <p:tag name="LATEXADDIN" val="\documentclass{article}&#10;\usepackage{amsmath}&#10;\pagestyle{empty}&#10;\usepackage{xcolor}&#10;\begin{document}&#10;&#10;body&#10;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18.9726"/>
  <p:tag name="LATEXADDIN" val="\documentclass{article}&#10;\usepackage{amsmath}&#10;\pagestyle{empty}&#10;\usepackage{xcolor}&#10;\begin{document}&#10;&#10;\textbf{else}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8.4665"/>
  <p:tag name="LATEXADDIN" val="\documentclass{article}&#10;\usepackage{amsmath}&#10;\pagestyle{empty}&#10;\usepackage{xcolor}&#10;\begin{document}&#10;&#10;body&#10;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638.9202"/>
  <p:tag name="LATEXADDIN" val="\documentclass{article}&#10;\usepackage{amsmath}&#10;\pagestyle{empty}&#10;\usepackage{xcolor}&#10;\begin{document}&#10;&#10;\textbf{for} expr \textbf{do}&#10;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76.6779"/>
  <p:tag name="LATEXADDIN" val="\documentclass{article}&#10;\usepackage{amsmath}&#10;\pagestyle{empty}&#10;\usepackage{xcolor}&#10;\begin{document}&#10;&#10;\textcolor{red}{Algorithm:} 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8.4665"/>
  <p:tag name="LATEXADDIN" val="\documentclass{article}&#10;\usepackage{amsmath}&#10;\pagestyle{empty}&#10;\usepackage{xcolor}&#10;\begin{document}&#10;&#10;body&#10;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794.1507"/>
  <p:tag name="LATEXADDIN" val="\documentclass{article}&#10;\usepackage{amsmath}&#10;\pagestyle{empty}&#10;\usepackage{xcolor}&#10;\begin{document}&#10;&#10;\textbf{while} expr \textbf{do}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68.4665"/>
  <p:tag name="LATEXADDIN" val="\documentclass{article}&#10;\usepackage{amsmath}&#10;\pagestyle{empty}&#10;\usepackage{xcolor}&#10;\begin{document}&#10;&#10;body&#10;&#10;&#10;\end{document}"/>
  <p:tag name="IGUANATEXSIZE" val="20"/>
  <p:tag name="IGUANATEXCURSOR" val="1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31.346"/>
  <p:tag name="LATEXADDIN" val="\documentclass{article}&#10;\usepackage{amsmath}&#10;\pagestyle{empty}&#10;\usepackage{xcolor}&#10;\begin{document}&#10;&#10;\textbf{Algorithm} $\textrm{Max}(A,n)$&#10;&#10;&#10;\end{document}"/>
  <p:tag name="IGUANATEXSIZE" val="20"/>
  <p:tag name="IGUANATEXCURSOR" val="13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080.24"/>
  <p:tag name="LATEXADDIN" val="\documentclass{article}&#10;\usepackage{amsmath}&#10;\pagestyle{empty}&#10;\usepackage{xcolor}&#10;\begin{document}&#10;&#10;\textbf{Input:} An array $A$ storing $n$ integers. &#10;&#10;&#10;\end{document}"/>
  <p:tag name="IGUANATEXSIZE" val="20"/>
  <p:tag name="IGUANATEXCURSOR" val="1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550.806"/>
  <p:tag name="LATEXADDIN" val="\documentclass{article}&#10;\usepackage{amsmath}&#10;\pagestyle{empty}&#10;\usepackage{xcolor}&#10;\begin{document}&#10;&#10;\textbf{Output:} Max element in $A$. &#10;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22.872"/>
  <p:tag name="LATEXADDIN" val="\documentclass{article}&#10;\usepackage{amsmath}&#10;\pagestyle{empty}&#10;\usepackage{xcolor}&#10;\begin{document}&#10;&#10;$\textrm{currentmax} \leftarrow A[1]$ 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6.1267"/>
  <p:tag name="LATEXADDIN" val="\documentclass{article}&#10;\usepackage{amsmath}&#10;\pagestyle{empty}&#10;\usepackage{xcolor}&#10;\begin{document}&#10;&#10;$\textrm{\textbf{For }} i=2 \textrm{ to }n \textbf{\textrm{ do }}$ &#10;&#10;&#10;\end{document}"/>
  <p:tag name="IGUANATEXSIZE" val="20"/>
  <p:tag name="IGUANATEXCURSOR" val="16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58.305"/>
  <p:tag name="LATEXADDIN" val="\documentclass{article}&#10;\usepackage{amsmath}&#10;\pagestyle{empty}&#10;\usepackage{xcolor}&#10;\begin{document}&#10;&#10;$\textrm{\textbf{If }} \textrm{ currentmax }&lt;A[i] \textbf{\textrm{ then }}$ &#10;&#10;&#10;\end{document}"/>
  <p:tag name="IGUANATEXSIZE" val="20"/>
  <p:tag name="IGUANATEXCURSOR" val="1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03.375"/>
  <p:tag name="LATEXADDIN" val="\documentclass{article}&#10;\usepackage{amsmath}&#10;\pagestyle{empty}&#10;\usepackage{xcolor}&#10;\begin{document}&#10;&#10;$\textrm{currentmax} \leftarrow A[i]$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2381.702"/>
  <p:tag name="LATEXADDIN" val="\documentclass{article}&#10;\usepackage{amsmath}&#10;\pagestyle{empty}&#10;\usepackage{xcolor}&#10;\begin{document}&#10;&#10;\textcolor{red}{Solution:} $\frac{1}{n} \sum_{i=1}^n i = \frac{n(n+1)}{2n} = \frac{n+1}{2}$ iterates.&#10;&#10;&#10;\end{document}"/>
  <p:tag name="IGUANATEXSIZE" val="20"/>
  <p:tag name="IGUANATEXCURSOR" val="2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98985"/>
  <p:tag name="ORIGINALWIDTH" val="1057.368"/>
  <p:tag name="LATEXADDIN" val="\documentclass{article}&#10;\usepackage{amsmath}&#10;\pagestyle{empty}&#10;\usepackage{xcolor}&#10;\begin{document}&#10;&#10;\textbf{return} currentmax  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usepackage{xcolor}&#10;\begin{document}&#10;&#10;\textbf{For} $i=1 \textrm{ to } n$ \textbf{do} &#10;&#10;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87.7015"/>
  <p:tag name="LATEXADDIN" val="\documentclass{article}&#10;\usepackage{amsmath}&#10;\pagestyle{empty}&#10;\usepackage{xcolor}&#10;\begin{document}&#10;&#10;Print $i$;\\&#10;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23.2096"/>
  <p:tag name="LATEXADDIN" val="\documentclass{article}&#10;\usepackage{amsmath}&#10;\pagestyle{empty}&#10;\usepackage{xcolor}&#10;\begin{document}&#10;&#10;break;&#10;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14.8856"/>
  <p:tag name="LATEXADDIN" val="\documentclass{article}&#10;\usepackage{amsmath}&#10;\pagestyle{empty}&#10;\usepackage{xcolor}&#10;\begin{document}&#10;&#10;\textbf{If} $x_i == x$ \textbf{then} &#10;&#10;&#10;\end{document}"/>
  <p:tag name="IGUANATEXSIZE" val="20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687.289"/>
  <p:tag name="LATEXADDIN" val="\documentclass{article}&#10;\usepackage{amsmath}&#10;\pagestyle{empty}&#10;\usepackage{xcolor}&#10;\begin{document}&#10;&#10;If the order is random, $x$ will be in any position with probability \textbf{\textcolor{red}{$\frac{1}{n}$}}.&#10;&#10;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2.4147"/>
  <p:tag name="LATEXADDIN" val="\documentclass{article}&#10;\usepackage{amsmath}&#10;\pagestyle{empty}&#10;\usepackage{xcolor}&#10;\begin{document}&#10;&#10;\textcolor{red}{Explanation:} 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687.289"/>
  <p:tag name="LATEXADDIN" val="\documentclass{article}&#10;\usepackage{amsmath}&#10;\pagestyle{empty}&#10;\usepackage{xcolor}&#10;\begin{document}&#10;&#10;If the order is random, $x$ will be in any position with probability \textbf{\textcolor{red}{$\frac{1}{n}$}}.&#10;&#10;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87.7015"/>
  <p:tag name="LATEXADDIN" val="\documentclass{article}&#10;\usepackage{amsmath}&#10;\pagestyle{empty}&#10;\usepackage{xcolor}&#10;\begin{document}&#10;&#10;Print $i$;\\&#10;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2.4147"/>
  <p:tag name="LATEXADDIN" val="\documentclass{article}&#10;\usepackage{amsmath}&#10;\pagestyle{empty}&#10;\usepackage{xcolor}&#10;\begin{document}&#10;&#10;\textcolor{red}{Explanation:} 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179.228"/>
  <p:tag name="LATEXADDIN" val="\documentclass{article}&#10;\usepackage{amsmath}&#10;\pagestyle{empty}&#10;\usepackage{xcolor}&#10;\begin{document}&#10;&#10;If $x=x_i$, Algorithm will run for $i$ steps.&#10;&#10;&#10;\end{document}"/>
  <p:tag name="IGUANATEXSIZE" val="20"/>
  <p:tag name="IGUANATEXCURSOR" val="1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687.289"/>
  <p:tag name="LATEXADDIN" val="\documentclass{article}&#10;\usepackage{amsmath}&#10;\pagestyle{empty}&#10;\usepackage{xcolor}&#10;\begin{document}&#10;&#10;If the order is random, $x$ will be in any position with probability \textbf{\textcolor{red}{$\frac{1}{n}$}}.&#10;&#10;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2.4147"/>
  <p:tag name="LATEXADDIN" val="\documentclass{article}&#10;\usepackage{amsmath}&#10;\pagestyle{empty}&#10;\usepackage{xcolor}&#10;\begin{document}&#10;&#10;\textcolor{red}{Explanation:} 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179.228"/>
  <p:tag name="LATEXADDIN" val="\documentclass{article}&#10;\usepackage{amsmath}&#10;\pagestyle{empty}&#10;\usepackage{xcolor}&#10;\begin{document}&#10;&#10;If $x=x_i$, Algorithm will run for $i$ steps.&#10;&#10;&#10;\end{document}"/>
  <p:tag name="IGUANATEXSIZE" val="20"/>
  <p:tag name="IGUANATEXCURSOR" val="1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478.065"/>
  <p:tag name="LATEXADDIN" val="\documentclass{article}&#10;\usepackage{amsmath}&#10;\pagestyle{empty}&#10;\usepackage{xcolor}&#10;\begin{document}&#10;&#10;Average number of steps is $1\cdot \frac{1}{n} + 2\cdot \frac{1}{n}+...+n\cdot \frac{1}{n} = \frac{1}{n} \sum_{i=1}^n i.$&#10;&#10;&#10;\end{document}"/>
  <p:tag name="IGUANATEXSIZE" val="20"/>
  <p:tag name="IGUANATEXCURSOR" val="2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687.289"/>
  <p:tag name="LATEXADDIN" val="\documentclass{article}&#10;\usepackage{amsmath}&#10;\pagestyle{empty}&#10;\usepackage{xcolor}&#10;\begin{document}&#10;&#10;If the order is random, $x$ will be in any position with probability \textbf{\textcolor{red}{$\frac{1}{n}$}}.&#10;&#10;&#10;\end{document}"/>
  <p:tag name="IGUANATEXSIZE" val="20"/>
  <p:tag name="IGUANATEXCURSOR" val="2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2.4147"/>
  <p:tag name="LATEXADDIN" val="\documentclass{article}&#10;\usepackage{amsmath}&#10;\pagestyle{empty}&#10;\usepackage{xcolor}&#10;\begin{document}&#10;&#10;\textcolor{red}{Explanation:} 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179.228"/>
  <p:tag name="LATEXADDIN" val="\documentclass{article}&#10;\usepackage{amsmath}&#10;\pagestyle{empty}&#10;\usepackage{xcolor}&#10;\begin{document}&#10;&#10;If $x=x_i$, Algorithm will run for $i$ steps.&#10;&#10;&#10;\end{document}"/>
  <p:tag name="IGUANATEXSIZE" val="20"/>
  <p:tag name="IGUANATEXCURSOR" val="1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3478.065"/>
  <p:tag name="LATEXADDIN" val="\documentclass{article}&#10;\usepackage{amsmath}&#10;\pagestyle{empty}&#10;\usepackage{xcolor}&#10;\begin{document}&#10;&#10;Average number of steps is $1\cdot \frac{1}{n} + 2\cdot \frac{1}{n}+...+n\cdot \frac{1}{n} = \frac{1}{n} \sum_{i=1}^n i.$&#10;&#10;&#10;\end{document}"/>
  <p:tag name="IGUANATEXSIZE" val="20"/>
  <p:tag name="IGUANATEXCURSOR" val="2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23.2096"/>
  <p:tag name="LATEXADDIN" val="\documentclass{article}&#10;\usepackage{amsmath}&#10;\pagestyle{empty}&#10;\usepackage{xcolor}&#10;\begin{document}&#10;&#10;break;&#10;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2130.484"/>
  <p:tag name="LATEXADDIN" val="\documentclass{article}&#10;\usepackage{amsmath}&#10;\pagestyle{empty}&#10;\usepackage{xcolor}&#10;\begin{document}&#10;&#10;Since $\sum_{i=1}^n i = \frac{n(n+1)}{2},$ we have $\frac{n(n+1)}{2n}$.&#10;&#10;&#10;\end{document}"/>
  <p:tag name="IGUANATEXSIZE" val="20"/>
  <p:tag name="IGUANATEXCURSOR" val="1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3512.561"/>
  <p:tag name="LATEXADDIN" val="\documentclass{article}&#10;\usepackage{amsmath}&#10;\pagestyle{empty}&#10;\usepackage{xcolor}&#10;\begin{document}&#10;&#10;\textbf{Exercise 1:} Show that $1+2+...+n = \frac{n(n+1)}{2} $ using \textcolor{red}{induction}.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2.538"/>
  <p:tag name="LATEXADDIN" val="\documentclass{article}&#10;\usepackage{amsmath}&#10;\pagestyle{empty}&#10;\usepackage{xcolor}&#10;\begin{document}&#10;&#10;\textcolor{red}{Skeleton of Induction} (2 steps): 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2293.213"/>
  <p:tag name="LATEXADDIN" val="\documentclass{article}&#10;\usepackage{amsmath}&#10;\pagestyle{empty}&#10;\usepackage{xcolor}&#10;\begin{document}&#10;&#10;\begin{itemize}&#10;\item We prove the \textcolor{red}{base case}, typically $n=1$.&#10;\item \textcolor{red}{Assuming} the statement holds for \textcolor{red}{$n$}, &#10;\end{itemize}&#10;&#10;\end{document}"/>
  <p:tag name="IGUANATEXSIZE" val="20"/>
  <p:tag name="IGUANATEXCURSOR" val="2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45.857"/>
  <p:tag name="LATEXADDIN" val="\documentclass{article}&#10;\usepackage{amsmath}&#10;\pagestyle{empty}&#10;\usepackage{xcolor}&#10;\begin{document}&#10;&#10;we prove it for \textcolor{red}{$n+1$}.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3512.561"/>
  <p:tag name="LATEXADDIN" val="\documentclass{article}&#10;\usepackage{amsmath}&#10;\pagestyle{empty}&#10;\usepackage{xcolor}&#10;\begin{document}&#10;&#10;\textbf{Exercise 1:} Show that $1+2+...+n = \frac{n(n+1)}{2} $ using \textcolor{red}{induction}.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0.7049"/>
  <p:tag name="ORIGINALWIDTH" val="2293.213"/>
  <p:tag name="LATEXADDIN" val="\documentclass{article}&#10;\usepackage{amsmath}&#10;\pagestyle{empty}&#10;\usepackage{xcolor}&#10;\begin{document}&#10;&#10;\begin{itemize}&#10;\item We prove the \textcolor{red}{base case}, typically $n=1$.&#10;\item \textcolor{red}{Assuming} the statement holds for \textcolor{red}{$n$}, &#10;\end{itemize}&#10;&#10;\end{document}"/>
  <p:tag name="IGUANATEXSIZE" val="20"/>
  <p:tag name="IGUANATEXCURSOR" val="25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145.857"/>
  <p:tag name="LATEXADDIN" val="\documentclass{article}&#10;\usepackage{amsmath}&#10;\pagestyle{empty}&#10;\usepackage{xcolor}&#10;\begin{document}&#10;&#10;we prove it for \textcolor{red}{$n+1$}.&#10;&#10;\end{document}"/>
  <p:tag name="IGUANATEXSIZE" val="20"/>
  <p:tag name="IGUANATEXCURSOR" val="13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361.4548"/>
  <p:tag name="LATEXADDIN" val="\documentclass{article}&#10;\usepackage{amsmath}&#10;\pagestyle{empty}&#10;\usepackage{xcolor}&#10;\begin{document}&#10;&#10;$1 = \frac{1\cdot 2}{2}$&#10;&#10;\end{document}"/>
  <p:tag name="IGUANATEXSIZE" val="20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914.8856"/>
  <p:tag name="LATEXADDIN" val="\documentclass{article}&#10;\usepackage{amsmath}&#10;\pagestyle{empty}&#10;\usepackage{xcolor}&#10;\begin{document}&#10;&#10;\textbf{If} $x_i == x$ \textbf{then} &#10;&#10;&#10;\end{document}"/>
  <p:tag name="IGUANATEXSIZE" val="20"/>
  <p:tag name="IGUANATEXCURSOR" val="13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1724.784"/>
  <p:tag name="LATEXADDIN" val="\documentclass{article}&#10;\usepackage{amsmath}&#10;\pagestyle{empty}&#10;\usepackage{xcolor}&#10;\begin{document}&#10;&#10;Assume $1+2+...+n = \frac{n(n+1)}{2}$&#10;&#10;&#10;\end{document}"/>
  <p:tag name="IGUANATEXSIZE" val="20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331.458"/>
  <p:tag name="LATEXADDIN" val="\documentclass{article}&#10;\usepackage{amsmath}&#10;\pagestyle{empty}&#10;\usepackage{xcolor}&#10;\begin{document}&#10;&#10;\textcolor{red}{Show} $1+2+...+n+(n+1) = \frac{(n+1)(n+2)}{2}$&#10;&#10;&#10;\end{document}"/>
  <p:tag name="IGUANATEXSIZE" val="20"/>
  <p:tag name="IGUANATEXCURSOR" val="1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3512.561"/>
  <p:tag name="LATEXADDIN" val="\documentclass{article}&#10;\usepackage{amsmath}&#10;\pagestyle{empty}&#10;\usepackage{xcolor}&#10;\begin{document}&#10;&#10;\textbf{Exercise 1:} Show that $1+2+...+n = \frac{n(n+1)}{2} $ using \textcolor{red}{induction}.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2.538"/>
  <p:tag name="LATEXADDIN" val="\documentclass{article}&#10;\usepackage{amsmath}&#10;\pagestyle{empty}&#10;\usepackage{xcolor}&#10;\begin{document}&#10;&#10;\textcolor{red}{Skeleton of Induction} (2 steps): &#10;&#10;&#10;\end{document}"/>
  <p:tag name="IGUANATEXSIZE" val="20"/>
  <p:tag name="IGUANATEXCURSOR" val="13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431.196"/>
  <p:tag name="LATEXADDIN" val="\documentclass{article}&#10;\usepackage{amsmath}&#10;\pagestyle{empty}&#10;\usepackage{xcolor}&#10;\begin{document}&#10;&#10;$\textcolor{red}{(1+2+...+n)} + \textcolor{blue}{(n+1)} = \textcolor{red}{\frac{n(n+1)}{2}} + \textcolor{blue}{(n+1)}$&#10;&#10;&#10;\end{document}"/>
  <p:tag name="IGUANATEXSIZE" val="20"/>
  <p:tag name="IGUANATEXCURSOR" val="2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1886.764"/>
  <p:tag name="LATEXADDIN" val="\documentclass{article}&#10;\usepackage{amsmath}&#10;\pagestyle{empty}&#10;\usepackage{xcolor}&#10;\begin{document}&#10;&#10;Now $\textcolor{red}{\frac{n(n+1)}{2}} + \textcolor{blue}{(n+1)} = \frac{(n+1)(n+2)}{2}$&#10;&#10;&#10;\end{document}"/>
  <p:tag name="IGUANATEXSIZE" val="20"/>
  <p:tag name="IGUANATEXCURSOR" val="1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431.196"/>
  <p:tag name="LATEXADDIN" val="\documentclass{article}&#10;\usepackage{amsmath}&#10;\pagestyle{empty}&#10;\usepackage{xcolor}&#10;\begin{document}&#10;&#10;$\textcolor{red}{(1+2+...+n)} + \textcolor{blue}{(n+1)} = \textcolor{red}{\frac{n(n+1)}{2}} + \textcolor{blue}{(n+1)}$&#10;&#10;&#10;\end{document}"/>
  <p:tag name="IGUANATEXSIZE" val="20"/>
  <p:tag name="IGUANATEXCURSOR" val="2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576.6779"/>
  <p:tag name="LATEXADDIN" val="\documentclass{article}&#10;\usepackage{amsmath}&#10;\pagestyle{empty}&#10;\usepackage{xcolor}&#10;\begin{document}&#10;&#10;\textcolor{red}{Algorithm:} 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569.929"/>
  <p:tag name="LATEXADDIN" val="\documentclass{article}&#10;\usepackage{amsmath}&#10;\pagestyle{empty}&#10;\usepackage{xcolor}&#10;\begin{document}&#10;&#10;Therefore $1+2+...+n+(n+1) = \frac{(n+1)(n+2)}{2}$&#10;&#10;&#10;\end{document}"/>
  <p:tag name="IGUANATEXSIZE" val="20"/>
  <p:tag name="IGUANATEXCURSOR" val="1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1886.764"/>
  <p:tag name="LATEXADDIN" val="\documentclass{article}&#10;\usepackage{amsmath}&#10;\pagestyle{empty}&#10;\usepackage{xcolor}&#10;\begin{document}&#10;&#10;Now $\textcolor{red}{\frac{n(n+1)}{2}} + \textcolor{blue}{(n+1)} = \frac{(n+1)(n+2)}{2}$&#10;&#10;&#10;\end{document}"/>
  <p:tag name="IGUANATEXSIZE" val="20"/>
  <p:tag name="IGUANATEXCURSOR" val="1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.7289"/>
  <p:tag name="ORIGINALWIDTH" val="2431.196"/>
  <p:tag name="LATEXADDIN" val="\documentclass{article}&#10;\usepackage{amsmath}&#10;\pagestyle{empty}&#10;\usepackage{xcolor}&#10;\begin{document}&#10;&#10;$\textcolor{red}{(1+2+...+n)} + \textcolor{blue}{(n+1)} = \textcolor{red}{\frac{n(n+1)}{2}} + \textcolor{blue}{(n+1)}$&#10;&#10;&#10;\end{document}"/>
  <p:tag name="IGUANATEXSIZE" val="20"/>
  <p:tag name="IGUANATEXCURSOR" val="2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3.3784"/>
  <p:tag name="LATEXADDIN" val="\documentclass{article}&#10;\usepackage{amsmath}&#10;\pagestyle{empty}&#10;\usepackage{xcolor}&#10;\begin{document}&#10;&#10;\textbf{For} $i=1 \textrm{ to } n$ \textbf{do} &#10;&#10;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29.996"/>
  <p:tag name="LATEXADDIN" val="\documentclass{article}&#10;\usepackage{amsmath}&#10;\pagestyle{empty}&#10;\usepackage{xcolor}&#10;\begin{document}&#10;&#10; Assuming that $\sum_{i=1}^n i^3 = \left(\frac{n(n+1)}{2}\right)^2,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380.952"/>
  <p:tag name="LATEXADDIN" val="\documentclass{article}&#10;\usepackage{amsmath}&#10;\pagestyle{empty}&#10;\usepackage{xcolor}&#10;\begin{document}&#10;&#10; we need to prove $\sum_{i=1}^{n+1} i^3 = \left(\frac{(n+1)(n+2)}{2}\right)^2.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29.996"/>
  <p:tag name="LATEXADDIN" val="\documentclass{article}&#10;\usepackage{amsmath}&#10;\pagestyle{empty}&#10;\usepackage{xcolor}&#10;\begin{document}&#10;&#10; Assuming that $\sum_{i=1}^n i^3 = \left(\frac{n(n+1)}{2}\right)^2,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387.7015"/>
  <p:tag name="LATEXADDIN" val="\documentclass{article}&#10;\usepackage{amsmath}&#10;\pagestyle{empty}&#10;\usepackage{xcolor}&#10;\begin{document}&#10;&#10;Print $i$;\\&#10;&#10;&#10;&#10;\end{document}"/>
  <p:tag name="IGUANATEXSIZE" val="20"/>
  <p:tag name="IGUANATEXCURSOR" val="1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605.549"/>
  <p:tag name="LATEXADDIN" val="\documentclass{article}&#10;\usepackage{amsmath}&#10;\pagestyle{empty}&#10;\usepackage{xcolor}&#10;\begin{document}&#10;&#10; $\sum_{i=1}^{n+1} i^3 = \sum_{i=1}^{n} i^3 + \textcolor{red}{(n+1)^3}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380.952"/>
  <p:tag name="LATEXADDIN" val="\documentclass{article}&#10;\usepackage{amsmath}&#10;\pagestyle{empty}&#10;\usepackage{xcolor}&#10;\begin{document}&#10;&#10; we need to prove $\sum_{i=1}^{n+1} i^3 = \left(\frac{(n+1)(n+2)}{2}\right)^2.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29.996"/>
  <p:tag name="LATEXADDIN" val="\documentclass{article}&#10;\usepackage{amsmath}&#10;\pagestyle{empty}&#10;\usepackage{xcolor}&#10;\begin{document}&#10;&#10; Assuming that $\sum_{i=1}^n i^3 = \left(\frac{n(n+1)}{2}\right)^2,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605.549"/>
  <p:tag name="LATEXADDIN" val="\documentclass{article}&#10;\usepackage{amsmath}&#10;\pagestyle{empty}&#10;\usepackage{xcolor}&#10;\begin{document}&#10;&#10; $\sum_{i=1}^{n+1} i^3 = \sum_{i=1}^{n} i^3 + \textcolor{red}{(n+1)^3}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1269.591"/>
  <p:tag name="LATEXADDIN" val="\documentclass{article}&#10;\usepackage{amsmath}&#10;\pagestyle{empty}&#10;\usepackage{xcolor}&#10;\begin{document}&#10;&#10; $= \left(\frac{n(n+1)}{2}\right)^2 + \textcolor{red}{(n+1)^3}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323.2096"/>
  <p:tag name="LATEXADDIN" val="\documentclass{article}&#10;\usepackage{amsmath}&#10;\pagestyle{empty}&#10;\usepackage{xcolor}&#10;\begin{document}&#10;&#10;break;&#10;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380.952"/>
  <p:tag name="LATEXADDIN" val="\documentclass{article}&#10;\usepackage{amsmath}&#10;\pagestyle{empty}&#10;\usepackage{xcolor}&#10;\begin{document}&#10;&#10; we need to prove $\sum_{i=1}^{n+1} i^3 = \left(\frac{(n+1)(n+2)}{2}\right)^2.$&#10;&#10;&#10;\end{document}"/>
  <p:tag name="IGUANATEXSIZE" val="20"/>
  <p:tag name="IGUANATEXCURSOR" val="1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466.4417"/>
  <p:tag name="LATEXADDIN" val="\documentclass{article}&#10;\usepackage{amsmath}&#10;\pagestyle{empty}&#10;\usepackage{xcolor}&#10;\begin{document}&#10;&#10;\textcolor{red}{Solution}: &#10;&#10;&#10;\end{document}"/>
  <p:tag name="IGUANATEXSIZE" val="20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3884.514"/>
  <p:tag name="LATEXADDIN" val="\documentclass{article}&#10;\usepackage{amsmath}&#10;\pagestyle{empty}&#10;\usepackage{xcolor}&#10;\begin{document}&#10;&#10;\textbf{Exercise 2:} Show that $1^3+2^3+...+n^3 = \left(\frac{n(n+1)}{2}\right)^2 $ using \textcolor{red}{induction}.&#10;&#10;&#10;\end{document}"/>
  <p:tag name="IGUANATEXSIZE" val="20"/>
  <p:tag name="IGUANATEXCURSOR" val="18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849.6438"/>
  <p:tag name="LATEXADDIN" val="\documentclass{article}&#10;\usepackage{amsmath}&#10;\pagestyle{empty}&#10;\usepackage{xcolor}&#10;\begin{document}&#10;&#10;Base case $n=1$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590.9261"/>
  <p:tag name="LATEXADDIN" val="\documentclass{article}&#10;\usepackage{amsmath}&#10;\pagestyle{empty}&#10;\usepackage{xcolor}&#10;\begin{document}&#10;&#10;$1^3 = \left(\frac{1\cdot 2}{2}\right)^2$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2029.996"/>
  <p:tag name="LATEXADDIN" val="\documentclass{article}&#10;\usepackage{amsmath}&#10;\pagestyle{empty}&#10;\usepackage{xcolor}&#10;\begin{document}&#10;&#10; Assuming that $\sum_{i=1}^n i^3 = \left(\frac{n(n+1)}{2}\right)^2,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605.549"/>
  <p:tag name="LATEXADDIN" val="\documentclass{article}&#10;\usepackage{amsmath}&#10;\pagestyle{empty}&#10;\usepackage{xcolor}&#10;\begin{document}&#10;&#10; $\sum_{i=1}^{n+1} i^3 = \sum_{i=1}^{n} i^3 + \textcolor{red}{(n+1)^3}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0.4687"/>
  <p:tag name="ORIGINALWIDTH" val="1269.591"/>
  <p:tag name="LATEXADDIN" val="\documentclass{article}&#10;\usepackage{amsmath}&#10;\pagestyle{empty}&#10;\usepackage{xcolor}&#10;\begin{document}&#10;&#10; $= \left(\frac{n(n+1)}{2}\right)^2 + \textcolor{red}{(n+1)^3}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01.087"/>
  <p:tag name="LATEXADDIN" val="\documentclass{article}&#10;\usepackage{amsmath}&#10;\pagestyle{empty}&#10;\usepackage{xcolor}&#10;\begin{document}&#10;&#10;by Induction \textcolor{red}{hypothesis}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.9787"/>
  <p:tag name="ORIGINALWIDTH" val="1232.096"/>
  <p:tag name="LATEXADDIN" val="\documentclass{article}&#10;\usepackage{amsmath}&#10;\pagestyle{empty}&#10;\usepackage{xcolor}&#10;\begin{document}&#10;&#10; $= (n+1)^2 (n+1 + \frac{n^2}{4})$&#10;&#10;&#10;\end{document}"/>
  <p:tag name="IGUANATEXSIZE" val="20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2148</Words>
  <Application>Microsoft Office PowerPoint</Application>
  <PresentationFormat>On-screen Show (4:3)</PresentationFormat>
  <Paragraphs>368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Cambria Math</vt:lpstr>
      <vt:lpstr>Helvetica Neue</vt:lpstr>
      <vt:lpstr>Tahoma</vt:lpstr>
      <vt:lpstr>Tahoma-Bold</vt:lpstr>
      <vt:lpstr>Times New Roman</vt:lpstr>
      <vt:lpstr>Office Theme</vt:lpstr>
      <vt:lpstr>       Lecture 2     Overview of concepts</vt:lpstr>
      <vt:lpstr>Design and Analysis of Algorithms</vt:lpstr>
      <vt:lpstr>Design and Analysis of Algorithms</vt:lpstr>
      <vt:lpstr>Design and Analysis of Algorithms</vt:lpstr>
      <vt:lpstr>Example on worst-case vs average/best case</vt:lpstr>
      <vt:lpstr>Example on worst-case vs average/best case</vt:lpstr>
      <vt:lpstr>Example on worst-case vs average/best case</vt:lpstr>
      <vt:lpstr>Example on worst-case vs average/best case</vt:lpstr>
      <vt:lpstr>Example on worst-case vs average/best case</vt:lpstr>
      <vt:lpstr>Example on worst-case vs average/best case</vt:lpstr>
      <vt:lpstr>Example on worst-case vs average/best case</vt:lpstr>
      <vt:lpstr>Example on worst-case vs average/best case</vt:lpstr>
      <vt:lpstr>Example on worst-case vs average/best case</vt:lpstr>
      <vt:lpstr>Example on worst-case vs average/best case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proofs</vt:lpstr>
      <vt:lpstr>Recap on Asymptotics</vt:lpstr>
      <vt:lpstr>Recap on Asymptotics </vt:lpstr>
      <vt:lpstr>Recap on Asymptotics</vt:lpstr>
      <vt:lpstr>Recap on Asymptotics</vt:lpstr>
      <vt:lpstr>Recap on Asymptotics</vt:lpstr>
      <vt:lpstr>Recap on Asymptotics</vt:lpstr>
      <vt:lpstr>Recap on Asymptotics</vt:lpstr>
      <vt:lpstr>Recap on Asymptotics</vt:lpstr>
      <vt:lpstr>Recap on Asymptotics</vt:lpstr>
      <vt:lpstr>Recap on Graphs</vt:lpstr>
      <vt:lpstr>Recap on Graphs</vt:lpstr>
      <vt:lpstr>Recap on Graphs</vt:lpstr>
      <vt:lpstr>Recap on Graphs</vt:lpstr>
      <vt:lpstr>Recap on binary search</vt:lpstr>
      <vt:lpstr>Recap on binary search</vt:lpstr>
      <vt:lpstr>Recap on binary search</vt:lpstr>
      <vt:lpstr>Recap on binary search</vt:lpstr>
      <vt:lpstr>Recap on binary search</vt:lpstr>
      <vt:lpstr>Pseudocode</vt:lpstr>
      <vt:lpstr>Pseudocode</vt:lpstr>
      <vt:lpstr>Pseudocode</vt:lpstr>
      <vt:lpstr>Need to Review (Reading)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104</cp:revision>
  <dcterms:created xsi:type="dcterms:W3CDTF">2015-09-14T04:42:16Z</dcterms:created>
  <dcterms:modified xsi:type="dcterms:W3CDTF">2024-04-04T23:01:10Z</dcterms:modified>
</cp:coreProperties>
</file>