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notesSlides/notesSlide19.xml" ContentType="application/vnd.openxmlformats-officedocument.presentationml.notesSlide+xml"/>
  <Override PartName="/ppt/tags/tag49.xml" ContentType="application/vnd.openxmlformats-officedocument.presentationml.tags+xml"/>
  <Override PartName="/ppt/notesSlides/notesSlide20.xml" ContentType="application/vnd.openxmlformats-officedocument.presentationml.notesSlide+xml"/>
  <Override PartName="/ppt/ink/ink1.xml" ContentType="application/inkml+xml"/>
  <Override PartName="/ppt/notesSlides/notesSlide2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3.xml" ContentType="application/vnd.openxmlformats-officedocument.presentationml.notesSlide+xml"/>
  <Override PartName="/ppt/tags/tag62.xml" ContentType="application/vnd.openxmlformats-officedocument.presentationml.tags+xml"/>
  <Override PartName="/ppt/ink/ink2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4.xml" ContentType="application/vnd.openxmlformats-officedocument.presentationml.notesSlide+xml"/>
  <Override PartName="/ppt/tags/tag65.xml" ContentType="application/vnd.openxmlformats-officedocument.presentationml.tags+xml"/>
  <Override PartName="/ppt/notesSlides/notesSlide25.xml" ContentType="application/vnd.openxmlformats-officedocument.presentationml.notesSlide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700" r:id="rId3"/>
    <p:sldId id="744" r:id="rId4"/>
    <p:sldId id="745" r:id="rId5"/>
    <p:sldId id="746" r:id="rId6"/>
    <p:sldId id="747" r:id="rId7"/>
    <p:sldId id="748" r:id="rId8"/>
    <p:sldId id="751" r:id="rId9"/>
    <p:sldId id="749" r:id="rId10"/>
    <p:sldId id="752" r:id="rId11"/>
    <p:sldId id="754" r:id="rId12"/>
    <p:sldId id="755" r:id="rId13"/>
    <p:sldId id="756" r:id="rId14"/>
    <p:sldId id="757" r:id="rId15"/>
    <p:sldId id="758" r:id="rId16"/>
    <p:sldId id="759" r:id="rId17"/>
    <p:sldId id="760" r:id="rId18"/>
    <p:sldId id="761" r:id="rId19"/>
    <p:sldId id="703" r:id="rId20"/>
    <p:sldId id="762" r:id="rId21"/>
    <p:sldId id="763" r:id="rId22"/>
    <p:sldId id="768" r:id="rId23"/>
    <p:sldId id="765" r:id="rId24"/>
    <p:sldId id="767" r:id="rId25"/>
    <p:sldId id="770" r:id="rId26"/>
    <p:sldId id="660" r:id="rId27"/>
    <p:sldId id="771" r:id="rId28"/>
    <p:sldId id="772" r:id="rId29"/>
    <p:sldId id="773" r:id="rId30"/>
    <p:sldId id="774" r:id="rId31"/>
    <p:sldId id="775" r:id="rId32"/>
    <p:sldId id="776" r:id="rId33"/>
    <p:sldId id="777" r:id="rId34"/>
    <p:sldId id="778" r:id="rId35"/>
    <p:sldId id="779" r:id="rId36"/>
    <p:sldId id="780" r:id="rId37"/>
    <p:sldId id="769" r:id="rId38"/>
    <p:sldId id="781" r:id="rId39"/>
    <p:sldId id="782" r:id="rId40"/>
    <p:sldId id="791" r:id="rId41"/>
    <p:sldId id="783" r:id="rId42"/>
    <p:sldId id="785" r:id="rId43"/>
    <p:sldId id="784" r:id="rId44"/>
    <p:sldId id="786" r:id="rId45"/>
    <p:sldId id="787" r:id="rId46"/>
    <p:sldId id="788" r:id="rId47"/>
    <p:sldId id="789" r:id="rId48"/>
    <p:sldId id="790" r:id="rId49"/>
    <p:sldId id="792" r:id="rId50"/>
    <p:sldId id="793" r:id="rId51"/>
    <p:sldId id="794" r:id="rId52"/>
    <p:sldId id="795" r:id="rId53"/>
    <p:sldId id="796" r:id="rId54"/>
    <p:sldId id="797" r:id="rId55"/>
    <p:sldId id="798" r:id="rId56"/>
    <p:sldId id="799" r:id="rId57"/>
    <p:sldId id="800" r:id="rId58"/>
    <p:sldId id="801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8:21:07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957 1 24575,'34'37'0,"2"-2"0,52 41 0,30 15 0,-89-66 0,49 55 0,-61-60 0,3 4 0,1 0 0,26 21 0,-41-40 0,1 1 0,-1 0 0,-1 0 0,1 0 0,-1 0 0,0 1 0,0 0 0,-1 0 0,0 0 0,4 11 0,33 90 0,38 121 0,-38-121 0,-13-41 0,-16-32 0,-2 1 0,-1 0 0,-2 0 0,-1 1 0,-2 0 0,-2 73 0,-4 275 0,2-321 0,-1-58 0,1 0 0,-1-1 0,0 1 0,-1 0 0,1-1 0,-1 1 0,0-1 0,-1 0 0,-3 7 0,-5 7 0,-16 19 0,9-13 0,8-12 0,-1 0 0,0-1 0,-1 0 0,-1 0 0,0-1 0,0-1 0,-1 0 0,0-1 0,-1-1 0,-16 8 0,-23 7 0,-87 24 0,104-36 0,-16 6 0,-170 46 0,182-53 0,-1-3 0,0-2 0,-63 0 0,-337-6 0,431 1 0,-1 0 0,0-1 0,1-1 0,0 0 0,-14-3 0,20 3 0,-1 0 0,1-1 0,0 1 0,0-1 0,0 0 0,0 0 0,0-1 0,0 1 0,1-1 0,0 0 0,0 0 0,-4-6 0,-1-2 0,1-1 0,0 0 0,1 0 0,1 0 0,-6-19 0,-18-73 0,23 74 0,3 16 0,-54-177 0,51 172 0,0 0 0,2 0 0,0 0 0,1-1 0,1 1 0,1-1 0,1-35 0,3-270 0,-2 192 0,0 126 0,0 0 0,1-1 0,0 1 0,1 0 0,0 0 0,0 0 0,1 0 0,0 0 0,0 0 0,1 1 0,0-1 0,0 1 0,1 0 0,0 0 0,0 1 0,0-1 0,13-10 0,-13 12 0,-1-1 0,0 1 0,0-1 0,0 0 0,5-12 0,11-17 0,-18 33 0,0-1 0,0 1 0,0 0 0,1 0 0,-1 0 0,0 0 0,1 0 0,0 0 0,-1 0 0,5-1 0,0 0 0,0 1 0,1-1 0,-1 0 0,0-1 0,0 1 0,0-1 0,0-1 0,-1 1 0,0-1 0,0 0 0,0-1 0,7-7 0,9-21 0,-1 0 0,29-63 0,-41 78 0,-6 12 0,1 0 0,0 0 0,0 0 0,0 1 0,1 0 0,0-1 0,0 2 0,1-1 0,0 1 0,0 0 0,0 0 0,0 0 0,1 1 0,7-4 0,-6 4 0,0-1 0,-1 0 0,0 0 0,0-1 0,0 0 0,10-10 0,2-3 0,-8 7 0,0 1 0,-1-1 0,0-1 0,-1 1 0,8-17 0,-14 23 0,46-68 0,-45 68 0,0 1 0,1-1 0,0 1 0,0 0 0,0 1 0,0-1 0,1 1 0,-1 0 0,1 1 0,0-1 0,1 1 0,8-3 0,-5 1 0,0 0 0,0-1 0,13-9 0,-16 8 0,0 0 0,12-15 0,-13 14 0,1-1 0,9-7 0,-9 10-170,0-1-1,-1 0 0,0-1 1,-1 1-1,0-1 0,0 0 1,4-9-1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20:15:43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3757 7995 24575,'-19'-256'0,"9"163"0,-45-346 0,-32 6 0,78 400 0,-1 0 0,-2 0 0,-1 2 0,-2-1 0,-33-52 0,33 59 0,1 0 0,2 0 0,1-1 0,1-1 0,1 0 0,1 0 0,1-1 0,-3-32 0,2-20 0,3-127 0,3 154 0,-3 0 0,-15-74 0,-6-50 0,13 46 0,-2-39 0,3-321 0,11 461 0,0-19 0,-16-97 0,7 100 0,-56-218 0,49 209 0,-9-28 0,23 76 0,0-1 0,-1 1 0,0-1 0,-1 1 0,1 0 0,-1 1 0,-11-12 0,-36-26 0,-59-38 0,67 52 0,2-2 0,-68-67 0,62 44 0,-35-34 0,71 79 0,0-1 0,-1 2 0,0 0 0,0 0 0,-26-11 0,-12-1 0,27 12 0,1-1 0,0-1 0,0-1 0,-40-29 0,45 25 0,1-1 0,1 0 0,-22-31 0,-9-11 0,36 49 0,0 0 0,-1 1 0,0 1 0,0 0 0,-1 0 0,0 2 0,-17-8 0,-15-8 0,26 12 0,2-2 0,-1 0 0,-20-18 0,-43-49 0,58 54 0,-2 1 0,0 1 0,-2 1 0,-37-23 0,31 28 0,-1 2 0,-1 1 0,-46-11 0,-9-4 0,75 22 0,1 0 0,-1-1 0,1-1 0,1 0 0,-1-1 0,-17-18 0,14 14 0,-1-1 0,-29-17 0,32 24 0,0 0 0,-1 2 0,0 0 0,0 0 0,-27-4 0,17 6 0,0 1 0,-51 1 0,68 3 0,7-1 0,0 0 0,1 1 0,-1-1 0,0 0 0,0 0 0,0 0 0,1 0 0,-1 0 0,0-1 0,0 1 0,1 0 0,-1-1 0,0 1 0,1-1 0,-1 0 0,0 0 0,1 0 0,-1 1 0,1-1 0,-1-1 0,1 1 0,0 0 0,-1 0 0,1 0 0,-1-2 0,-4-8 0,0 0 0,1 1 0,0-2 0,1 1 0,-3-14 0,-2-4 0,-8-19 0,-1 2 0,-44-79 0,49 103 0,-1 0 0,-1 2 0,-1 0 0,0 0 0,-2 2 0,0 0 0,-33-24 0,16 17 0,1-2 0,2-1 0,0-1 0,-48-60 0,16 16 0,47 57 0,1-2 0,1 0 0,0 0 0,2-2 0,-16-27 0,9-1 0,-18-69 0,-3-5 0,33 100 0,-2 1 0,-1 0 0,-19-29 0,24 41 0,0-1 0,0 0 0,1 0 0,0 0 0,0-1 0,1 0 0,1 1 0,0-1 0,1-1 0,0 1 0,0 0 0,1-1 0,1 1 0,0 0 0,2-21 0,4-2 0,20-67 0,-12 50 0,55-252 0,-14 56 0,-55 246 0,9-38 0,1 1 0,3 0 0,20-45 0,-31 80 0,0 1 0,-1-1 0,1 1 0,0 0 0,1 0 0,-1 0 0,0 0 0,1 0 0,-1 0 0,1 0 0,-1 1 0,1-1 0,0 1 0,0 0 0,-1 0 0,1 0 0,0 0 0,6 0 0,4-1 0,1 0 0,25 2 0,-29 0 0,20 0 0,0-1 0,0-1 0,-1-2 0,50-12 0,-28 1 0,-1 0 0,2 1 0,0 3 0,60-5 0,458 9 0,-379 9 0,347-1 0,-503 2 0,67 15 0,53 11-467,597 107-2393,29 12 229,-491-92 2632,493 118-590,-509-92 589,40-2 474,13 3 159,-3 24-103,-34 16 2320,-227-88-2285,-42-22-145,0-2-1,28 12 0,-14-11-337,215 86 90,-206-78-177,-1 2 1,0 2 0,56 43-1,-78-49 5,0 0 0,-2 2 0,0 0 0,-1 2 0,-1 0 0,-1 0 0,21 41 0,-1 11 0,34 100 0,115 232-471,-115-267-557,102 243 878,131 435 0,-247-629 359,-46-141 321,-1 0 0,2 50 0,-8 277-530,-4-289 0,1-75 0,-1 0 0,0-1 0,0 0 0,-1 1 0,-1-1 0,1 0 0,-7 14 0,3-10 0,-1-1 0,-1 1 0,0-1 0,-11 13 0,-112 118 0,71-81 0,-50 69 0,77-83 0,2 2 0,-43 92 0,-30 116 0,7-16 0,78-198 0,-71 148 0,61-136 0,-49 71 0,46-82 0,-125 196 0,53-61 0,72-133 0,-61 71 0,49-69 0,8-7 0,-3 0 0,-64 52 0,-151 69 0,171-114 0,-119 91 0,-62 110 0,129-116 0,91-94 0,-2-2 0,-2-2 0,-1-2 0,-1-2 0,-2-2 0,-96 39 0,20-8 0,-7 1 0,116-56 0,-1-1 0,1 0 0,-1-2 0,0-1 0,1 0 0,-36-2 0,-1111-1-1365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4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7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0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2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0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6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22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91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3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6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5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2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4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8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73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9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7.xml"/><Relationship Id="rId10" Type="http://schemas.openxmlformats.org/officeDocument/2006/relationships/image" Target="../media/image6.png"/><Relationship Id="rId4" Type="http://schemas.openxmlformats.org/officeDocument/2006/relationships/tags" Target="../tags/tag1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5.xml"/><Relationship Id="rId7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8.xml"/><Relationship Id="rId7" Type="http://schemas.openxmlformats.org/officeDocument/2006/relationships/image" Target="../media/image1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29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tags" Target="../tags/tag32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1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34.xml"/><Relationship Id="rId10" Type="http://schemas.openxmlformats.org/officeDocument/2006/relationships/image" Target="../media/image12.png"/><Relationship Id="rId4" Type="http://schemas.openxmlformats.org/officeDocument/2006/relationships/tags" Target="../tags/tag33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15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12.png"/><Relationship Id="rId5" Type="http://schemas.openxmlformats.org/officeDocument/2006/relationships/tags" Target="../tags/tag39.xml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tags" Target="../tags/tag38.xml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2.png"/><Relationship Id="rId17" Type="http://schemas.openxmlformats.org/officeDocument/2006/relationships/image" Target="../media/image21.png"/><Relationship Id="rId2" Type="http://schemas.openxmlformats.org/officeDocument/2006/relationships/tags" Target="../tags/tag42.xml"/><Relationship Id="rId16" Type="http://schemas.openxmlformats.org/officeDocument/2006/relationships/image" Target="../media/image19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11.png"/><Relationship Id="rId5" Type="http://schemas.openxmlformats.org/officeDocument/2006/relationships/tags" Target="../tags/tag45.xml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tags" Target="../tags/tag44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customXml" Target="../ink/ink1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13" Type="http://schemas.openxmlformats.org/officeDocument/2006/relationships/image" Target="../media/image31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29.png"/><Relationship Id="rId5" Type="http://schemas.openxmlformats.org/officeDocument/2006/relationships/tags" Target="../tags/tag54.xml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tags" Target="../tags/tag53.xml"/><Relationship Id="rId9" Type="http://schemas.openxmlformats.org/officeDocument/2006/relationships/image" Target="../media/image22.png"/><Relationship Id="rId1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13" Type="http://schemas.openxmlformats.org/officeDocument/2006/relationships/image" Target="../media/image30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32.png"/><Relationship Id="rId5" Type="http://schemas.openxmlformats.org/officeDocument/2006/relationships/tags" Target="../tags/tag60.xml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tags" Target="../tags/tag59.xml"/><Relationship Id="rId9" Type="http://schemas.openxmlformats.org/officeDocument/2006/relationships/image" Target="../media/image22.png"/><Relationship Id="rId1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2.bin"/><Relationship Id="rId10" Type="http://schemas.openxmlformats.org/officeDocument/2006/relationships/customXml" Target="../ink/ink2.xml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7.pn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8.pn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2.pn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1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286108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16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More problems on the Greedy Method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8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E8FDF617-1799-1675-1665-1A0A87B5AF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07736" y="5693622"/>
            <a:ext cx="621019" cy="389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4812-BDF5-4CB1-DB01-534726C18580}"/>
              </a:ext>
            </a:extLst>
          </p:cNvPr>
          <p:cNvCxnSpPr/>
          <p:nvPr/>
        </p:nvCxnSpPr>
        <p:spPr>
          <a:xfrm>
            <a:off x="2054831" y="5322014"/>
            <a:ext cx="210106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8D484-F376-2AF5-53F3-4C5E84E07C85}"/>
              </a:ext>
            </a:extLst>
          </p:cNvPr>
          <p:cNvCxnSpPr>
            <a:cxnSpLocks/>
          </p:cNvCxnSpPr>
          <p:nvPr/>
        </p:nvCxnSpPr>
        <p:spPr>
          <a:xfrm>
            <a:off x="4308297" y="5322014"/>
            <a:ext cx="14092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0C976D-1A3A-FBD8-A4B7-9346632A4997}"/>
              </a:ext>
            </a:extLst>
          </p:cNvPr>
          <p:cNvCxnSpPr>
            <a:cxnSpLocks/>
          </p:cNvCxnSpPr>
          <p:nvPr/>
        </p:nvCxnSpPr>
        <p:spPr>
          <a:xfrm>
            <a:off x="6551488" y="5322014"/>
            <a:ext cx="77398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usepackage{xcolor}&#10;\pagestyle{empty}&#10;\begin{document}&#10;&#10;&#10;[7,8]&#10;&#10;\end{document}" title="IguanaTex Bitmap Display">
            <a:extLst>
              <a:ext uri="{FF2B5EF4-FFF2-40B4-BE49-F238E27FC236}">
                <a16:creationId xmlns:a16="http://schemas.microsoft.com/office/drawing/2014/main" id="{3B7EE940-B5FB-6597-C18E-7B292700BB9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790462" y="5714341"/>
            <a:ext cx="588017" cy="3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4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A0495F34-BF73-EBC2-A20B-7F983F771D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5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5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822384" cy="21083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</a:t>
            </a: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575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6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</a:t>
            </a:r>
          </a:p>
        </p:txBody>
      </p:sp>
      <p:pic>
        <p:nvPicPr>
          <p:cNvPr id="17" name="Picture 16" descr="\documentclass{article}&#10;\usepackage{amsmath}&#10;\pagestyle{empty}&#10;\usepackage{xcolor}&#10;\begin{document}&#10;&#10;(5\$, 3), (4\$, 4), (2\$, 2), 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25D19035-1D5E-874F-8F16-D7DFA12838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39164" y="5529448"/>
            <a:ext cx="6414324" cy="2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7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</a:t>
            </a:r>
          </a:p>
        </p:txBody>
      </p:sp>
      <p:pic>
        <p:nvPicPr>
          <p:cNvPr id="7" name="Picture 6" descr="\documentclass{article}&#10;\usepackage{amsmath}&#10;\pagestyle{empty}&#10;\usepackage{xcolor}&#10;\begin{document}&#10;&#10;(4\$, 4), (2\$, 2), 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0FEE0284-8D40-970F-0C14-1CF35A1F02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80953" y="5553892"/>
            <a:ext cx="5466772" cy="27236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564CE8D-2CD9-CB4E-E8D4-5F44B5C117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0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8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</a:t>
            </a:r>
          </a:p>
        </p:txBody>
      </p:sp>
      <p:pic>
        <p:nvPicPr>
          <p:cNvPr id="8" name="Picture 7" descr="\documentclass{article}&#10;\usepackage{amsmath}&#10;\pagestyle{empty}&#10;\usepackage{xcolor}&#10;\begin{document}&#10; (2\$, 2), 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5BD58CD6-C52C-C83A-B66F-DF90587E4A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348385" y="5553893"/>
            <a:ext cx="4519220" cy="27236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0702471-C397-9407-17F5-0420DCD5D2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Schedule task (4\$,4) between times 3-4.&#10;&#10;\end{document}" title="IguanaTex Bitmap Display">
            <a:extLst>
              <a:ext uri="{FF2B5EF4-FFF2-40B4-BE49-F238E27FC236}">
                <a16:creationId xmlns:a16="http://schemas.microsoft.com/office/drawing/2014/main" id="{64FA7964-817E-7AB6-FAF9-C9E1D61B16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304725" y="5982729"/>
            <a:ext cx="3976246" cy="2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1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9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 </a:t>
            </a:r>
          </a:p>
        </p:txBody>
      </p:sp>
      <p:pic>
        <p:nvPicPr>
          <p:cNvPr id="7" name="Picture 6" descr="\documentclass{article}&#10;\usepackage{amsmath}&#10;\pagestyle{empty}&#10;\usepackage{xcolor}&#10;\begin{document}&#10;(2\$, 2), 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5E5D51FF-5B62-3622-DF8B-443F5D20D7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18891" y="5462705"/>
            <a:ext cx="3571668" cy="27236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0702471-C397-9407-17F5-0420DCD5D2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Schedule task (4\$,4) between times 3-4.&#10;&#10;\end{document}" title="IguanaTex Bitmap Display">
            <a:extLst>
              <a:ext uri="{FF2B5EF4-FFF2-40B4-BE49-F238E27FC236}">
                <a16:creationId xmlns:a16="http://schemas.microsoft.com/office/drawing/2014/main" id="{64FA7964-817E-7AB6-FAF9-C9E1D61B16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4725" y="5982729"/>
            <a:ext cx="3976246" cy="23291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Schedule task (2\$,2) between times 1-2.&#10;&#10;\end{document}" title="IguanaTex Bitmap Display">
            <a:extLst>
              <a:ext uri="{FF2B5EF4-FFF2-40B4-BE49-F238E27FC236}">
                <a16:creationId xmlns:a16="http://schemas.microsoft.com/office/drawing/2014/main" id="{A13EFFE5-9057-0591-F2C5-89CF3482917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91983" y="6228014"/>
            <a:ext cx="3774187" cy="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5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3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deadline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if completed and needs one unit of time to be completed. You have only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machine. 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Complete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maximize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your profit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7" y="1304108"/>
                <a:ext cx="9054333" cy="1682748"/>
              </a:xfrm>
              <a:prstGeom prst="rect">
                <a:avLst/>
              </a:prstGeom>
              <a:blipFill>
                <a:blip r:embed="rId10"/>
                <a:stretch>
                  <a:fillRect l="-135" t="-4348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usepackage{xcolor}&#10;\begin{document}&#10;&#10;\textcolor{red}{Example}: 7 Tasks, (5\$, 3), (2\$, 2), (2\$, 2), (1\$, 2), (4\$, 4), (2\$, 4), (1\$, 4)&#10;&#10;\end{document}" title="IguanaTex Bitmap Display">
            <a:extLst>
              <a:ext uri="{FF2B5EF4-FFF2-40B4-BE49-F238E27FC236}">
                <a16:creationId xmlns:a16="http://schemas.microsoft.com/office/drawing/2014/main" id="{26A7962B-0BE5-DC21-978A-BC233A97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9419" y="3156639"/>
            <a:ext cx="8717153" cy="272361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$\textcolor{red}{Solution}: \textrm{Task 2, Task 3, Task 1, Task 5}$ with profit $13\$$ &#10;&#10;\end{document}" title="IguanaTex Bitmap Display">
            <a:extLst>
              <a:ext uri="{FF2B5EF4-FFF2-40B4-BE49-F238E27FC236}">
                <a16:creationId xmlns:a16="http://schemas.microsoft.com/office/drawing/2014/main" id="{FFA9F603-5E52-8A62-EB80-2A75FC594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49419" y="3581400"/>
            <a:ext cx="6717672" cy="256052"/>
          </a:xfrm>
          <a:prstGeom prst="rect">
            <a:avLst/>
          </a:prstGeom>
        </p:spPr>
      </p:pic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62362AC-2A0F-F002-3BD2-FDA66BBFCC50}"/>
              </a:ext>
            </a:extLst>
          </p:cNvPr>
          <p:cNvSpPr txBox="1">
            <a:spLocks/>
          </p:cNvSpPr>
          <p:nvPr/>
        </p:nvSpPr>
        <p:spPr>
          <a:xfrm>
            <a:off x="64762" y="4200355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profit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following until run out of tasks: Choose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 task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and schedule it 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latest time possible without exceeding deadline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. If not possible, discard the task.  </a:t>
            </a:r>
          </a:p>
        </p:txBody>
      </p:sp>
      <p:pic>
        <p:nvPicPr>
          <p:cNvPr id="16" name="Picture 15" descr="\documentclass{article}&#10;\usepackage{amsmath}&#10;\pagestyle{empty}&#10;\usepackage{xcolor}&#10;\begin{document}&#10;(2\$, 4), (1\$, 2), (1\$, 4)&#10;&#10;\end{document}" title="IguanaTex Bitmap Display">
            <a:extLst>
              <a:ext uri="{FF2B5EF4-FFF2-40B4-BE49-F238E27FC236}">
                <a16:creationId xmlns:a16="http://schemas.microsoft.com/office/drawing/2014/main" id="{3AC5FD80-177A-3BB7-1AD1-3185A156E60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28370" y="5432130"/>
            <a:ext cx="2624115" cy="27236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Schedule task (5\$,3) between times 2-3.&#10;&#10;\end{document}" title="IguanaTex Bitmap Display">
            <a:extLst>
              <a:ext uri="{FF2B5EF4-FFF2-40B4-BE49-F238E27FC236}">
                <a16:creationId xmlns:a16="http://schemas.microsoft.com/office/drawing/2014/main" id="{90702471-C397-9407-17F5-0420DCD5D2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91983" y="5978971"/>
            <a:ext cx="3774188" cy="22107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Schedule task (4\$,4) between times 3-4.&#10;&#10;\end{document}" title="IguanaTex Bitmap Display">
            <a:extLst>
              <a:ext uri="{FF2B5EF4-FFF2-40B4-BE49-F238E27FC236}">
                <a16:creationId xmlns:a16="http://schemas.microsoft.com/office/drawing/2014/main" id="{64FA7964-817E-7AB6-FAF9-C9E1D61B16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4725" y="5982729"/>
            <a:ext cx="3976246" cy="23291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Schedule task (2\$,2) between times 1-2.&#10;&#10;\end{document}" title="IguanaTex Bitmap Display">
            <a:extLst>
              <a:ext uri="{FF2B5EF4-FFF2-40B4-BE49-F238E27FC236}">
                <a16:creationId xmlns:a16="http://schemas.microsoft.com/office/drawing/2014/main" id="{A13EFFE5-9057-0591-F2C5-89CF3482917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91983" y="6228014"/>
            <a:ext cx="3774187" cy="22107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begin{document}&#10;&#10;Schedule task (2\$,2) between times 0-1.&#10;&#10;\end{document}" title="IguanaTex Bitmap Display">
            <a:extLst>
              <a:ext uri="{FF2B5EF4-FFF2-40B4-BE49-F238E27FC236}">
                <a16:creationId xmlns:a16="http://schemas.microsoft.com/office/drawing/2014/main" id="{BDB532A4-61F1-757A-DC06-4CCD2617C35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304725" y="6228015"/>
            <a:ext cx="3774187" cy="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8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3"/>
                <a:stretch>
                  <a:fillRect l="-1213" t="-11290" r="-455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9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Greedy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11" y="1827935"/>
            <a:ext cx="8889989" cy="601284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The greedy method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is a general algorithm design technique, 	in which given: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700" dirty="0">
              <a:solidFill>
                <a:srgbClr val="3A3A8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F0"/>
                </a:solidFill>
                <a:latin typeface="Tahoma" charset="0"/>
              </a:rPr>
              <a:t>configurations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different choices we need to make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ahoma" charset="0"/>
              </a:rPr>
              <a:t>objective function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a score assigned to all configurations, which we want to either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maximize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or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minimize</a:t>
            </a:r>
          </a:p>
          <a:p>
            <a:pPr marL="0" indent="0">
              <a:buNone/>
            </a:pPr>
            <a:endParaRPr lang="en-US" sz="1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We should make choices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greedily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: We can find a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globally-optimal solution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by a series of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local improvements</a:t>
            </a:r>
            <a:r>
              <a:rPr lang="en-US" sz="2400" dirty="0">
                <a:solidFill>
                  <a:srgbClr val="3A3A82"/>
                </a:solidFill>
                <a:latin typeface="Tahoma" charset="0"/>
              </a:rPr>
              <a:t> from a starting configuration.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3A3A82"/>
              </a:solidFill>
              <a:latin typeface="Tahoma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12929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106524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106524" cy="757130"/>
              </a:xfrm>
              <a:prstGeom prst="rect">
                <a:avLst/>
              </a:prstGeom>
              <a:blipFill>
                <a:blip r:embed="rId4"/>
                <a:stretch>
                  <a:fillRect l="-120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\documentclass{article}&#10;\usepackage{amsmath}&#10;\pagestyle{empty}&#10;\usepackage{xcolor}&#10;\begin{document}&#10;&#10;\textbf{\textcolor{red}{Matching}}&#10;&#10;&#10;\end{document}" title="IguanaTex Bitmap Display">
            <a:extLst>
              <a:ext uri="{FF2B5EF4-FFF2-40B4-BE49-F238E27FC236}">
                <a16:creationId xmlns:a16="http://schemas.microsoft.com/office/drawing/2014/main" id="{D3A3D180-0B4E-CA2C-734D-425DFD167D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91300" y="2861164"/>
            <a:ext cx="1188572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46616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46616" cy="757130"/>
              </a:xfrm>
              <a:prstGeom prst="rect">
                <a:avLst/>
              </a:prstGeom>
              <a:blipFill>
                <a:blip r:embed="rId4"/>
                <a:stretch>
                  <a:fillRect l="-1212" t="-11290" r="-379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768155" y="2342670"/>
            <a:ext cx="775145" cy="672052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usepackage{xcolor}&#10;\begin{document}&#10;&#10;\textbf{\textcolor{red}{Not a Matching}}&#10;&#10;&#10;\end{document}" title="IguanaTex Bitmap Display">
            <a:extLst>
              <a:ext uri="{FF2B5EF4-FFF2-40B4-BE49-F238E27FC236}">
                <a16:creationId xmlns:a16="http://schemas.microsoft.com/office/drawing/2014/main" id="{7320F8CC-ABF0-5C70-4BE6-E53DF16C16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37188" y="3162123"/>
            <a:ext cx="2009906" cy="225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1186ED-61EC-76AF-24FE-76A0B37F404C}"/>
                  </a:ext>
                </a:extLst>
              </p14:cNvPr>
              <p14:cNvContentPartPr/>
              <p14:nvPr/>
            </p14:nvContentPartPr>
            <p14:xfrm>
              <a:off x="2378035" y="2681138"/>
              <a:ext cx="628200" cy="82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1186ED-61EC-76AF-24FE-76A0B37F40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0035" y="2663498"/>
                <a:ext cx="663840" cy="8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16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173306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173306" cy="757130"/>
              </a:xfrm>
              <a:prstGeom prst="rect">
                <a:avLst/>
              </a:prstGeom>
              <a:blipFill>
                <a:blip r:embed="rId3"/>
                <a:stretch>
                  <a:fillRect l="-1194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336A08-5D55-9C51-C111-A6672F36C2F9}"/>
              </a:ext>
            </a:extLst>
          </p:cNvPr>
          <p:cNvSpPr txBox="1"/>
          <p:nvPr/>
        </p:nvSpPr>
        <p:spPr>
          <a:xfrm>
            <a:off x="344184" y="5412094"/>
            <a:ext cx="845563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527EBB-8988-F569-1C3E-90C998DBAAD5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768155" y="2342670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01CF3-C8E8-EAD6-F50A-B809EB860F55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4977314" y="3040176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25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08920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08920" cy="757130"/>
              </a:xfrm>
              <a:prstGeom prst="rect">
                <a:avLst/>
              </a:prstGeom>
              <a:blipFill>
                <a:blip r:embed="rId9"/>
                <a:stretch>
                  <a:fillRect l="-1219" t="-11290" r="-914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336A08-5D55-9C51-C111-A6672F36C2F9}"/>
              </a:ext>
            </a:extLst>
          </p:cNvPr>
          <p:cNvSpPr txBox="1"/>
          <p:nvPr/>
        </p:nvSpPr>
        <p:spPr>
          <a:xfrm>
            <a:off x="472928" y="5352619"/>
            <a:ext cx="840908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 We know how to do it for </a:t>
            </a:r>
            <a:r>
              <a:rPr lang="en-US" sz="2400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graphs via maxflow!!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527EBB-8988-F569-1C3E-90C998DBAAD5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768155" y="2342670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01CF3-C8E8-EAD6-F50A-B809EB860F55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4977314" y="3040176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documentclass{article}&#10;\usepackage{amsmath}&#10;\pagestyle{empty}&#10;\usepackage{xcolor}&#10;\begin{document}&#10;y&#10;&#10;\end{document}" title="IguanaTex Bitmap Display">
            <a:extLst>
              <a:ext uri="{FF2B5EF4-FFF2-40B4-BE49-F238E27FC236}">
                <a16:creationId xmlns:a16="http://schemas.microsoft.com/office/drawing/2014/main" id="{0CB27451-D2BC-6CCB-9554-EC6A692786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309233" y="3053326"/>
            <a:ext cx="133733" cy="172876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x&#10;&#10;\end{document}" title="IguanaTex Bitmap Display">
            <a:extLst>
              <a:ext uri="{FF2B5EF4-FFF2-40B4-BE49-F238E27FC236}">
                <a16:creationId xmlns:a16="http://schemas.microsoft.com/office/drawing/2014/main" id="{B9457232-DBF1-EC67-0723-7A092B7728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062766" y="4357693"/>
            <a:ext cx="138626" cy="117425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z&#10;&#10;\end{document}" title="IguanaTex Bitmap Display">
            <a:extLst>
              <a:ext uri="{FF2B5EF4-FFF2-40B4-BE49-F238E27FC236}">
                <a16:creationId xmlns:a16="http://schemas.microsoft.com/office/drawing/2014/main" id="{45147658-5E33-750F-2D24-3A675DE014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426507" y="2090334"/>
            <a:ext cx="102746" cy="11742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a&#10;&#10;\end{document}" title="IguanaTex Bitmap Display">
            <a:extLst>
              <a:ext uri="{FF2B5EF4-FFF2-40B4-BE49-F238E27FC236}">
                <a16:creationId xmlns:a16="http://schemas.microsoft.com/office/drawing/2014/main" id="{7354C491-82D6-3AEB-1EAF-156E431D72C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569294" y="3046841"/>
            <a:ext cx="123948" cy="12394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begin{document}&#10;b&#10;&#10;\end{document}" title="IguanaTex Bitmap Display">
            <a:extLst>
              <a:ext uri="{FF2B5EF4-FFF2-40B4-BE49-F238E27FC236}">
                <a16:creationId xmlns:a16="http://schemas.microsoft.com/office/drawing/2014/main" id="{4E28388B-68B5-8C14-69F6-38B308C9A2F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713716" y="2628078"/>
            <a:ext cx="135364" cy="190816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begin{document}&#10;c&#10;&#10;\end{document}" title="IguanaTex Bitmap Display">
            <a:extLst>
              <a:ext uri="{FF2B5EF4-FFF2-40B4-BE49-F238E27FC236}">
                <a16:creationId xmlns:a16="http://schemas.microsoft.com/office/drawing/2014/main" id="{A2C7BB30-48AE-CB5D-259F-F1382D72B37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019190" y="4629448"/>
            <a:ext cx="104377" cy="1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09624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edges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 vertex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09624" cy="757130"/>
              </a:xfrm>
              <a:prstGeom prst="rect">
                <a:avLst/>
              </a:prstGeom>
              <a:blipFill>
                <a:blip r:embed="rId9"/>
                <a:stretch>
                  <a:fillRect l="-1218" t="-11290" r="-837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442" y="360939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953" y="220777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902" y="2599627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853" y="40462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253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277564" y="3869553"/>
            <a:ext cx="1070614" cy="354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311042" y="3276600"/>
            <a:ext cx="1916211" cy="485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2187024" y="2360175"/>
            <a:ext cx="1925929" cy="284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527EBB-8988-F569-1C3E-90C998DBAAD5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277564" y="2360175"/>
            <a:ext cx="1835389" cy="1293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01CF3-C8E8-EAD6-F50A-B809EB860F55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>
            <a:off x="2025380" y="2859790"/>
            <a:ext cx="2625595" cy="1231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8A5780-B042-DAD3-1B1F-0C40FCE86419}"/>
              </a:ext>
            </a:extLst>
          </p:cNvPr>
          <p:cNvSpPr txBox="1"/>
          <p:nvPr/>
        </p:nvSpPr>
        <p:spPr>
          <a:xfrm>
            <a:off x="3671488" y="6052846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052FC-8A13-B89F-3D80-A5D15D34DA61}"/>
              </a:ext>
            </a:extLst>
          </p:cNvPr>
          <p:cNvSpPr txBox="1"/>
          <p:nvPr/>
        </p:nvSpPr>
        <p:spPr>
          <a:xfrm>
            <a:off x="3776458" y="6000819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Trees are bipartite!</a:t>
            </a:r>
          </a:p>
        </p:txBody>
      </p:sp>
      <p:pic>
        <p:nvPicPr>
          <p:cNvPr id="33" name="Picture 32" descr="\documentclass{article}&#10;\usepackage{amsmath}&#10;\pagestyle{empty}&#10;\usepackage{xcolor}&#10;\begin{document}&#10;y&#10;&#10;\end{document}" title="IguanaTex Bitmap Display">
            <a:extLst>
              <a:ext uri="{FF2B5EF4-FFF2-40B4-BE49-F238E27FC236}">
                <a16:creationId xmlns:a16="http://schemas.microsoft.com/office/drawing/2014/main" id="{92319376-999D-9172-3312-0B2A0B42C5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58169" y="3824085"/>
            <a:ext cx="133733" cy="172876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b&#10;&#10;\end{document}" title="IguanaTex Bitmap Display">
            <a:extLst>
              <a:ext uri="{FF2B5EF4-FFF2-40B4-BE49-F238E27FC236}">
                <a16:creationId xmlns:a16="http://schemas.microsoft.com/office/drawing/2014/main" id="{0E417DC8-5F31-241D-8D4B-46CC3C8D1D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89671" y="2694602"/>
            <a:ext cx="135364" cy="19081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x&#10;&#10;\end{document}" title="IguanaTex Bitmap Display">
            <a:extLst>
              <a:ext uri="{FF2B5EF4-FFF2-40B4-BE49-F238E27FC236}">
                <a16:creationId xmlns:a16="http://schemas.microsoft.com/office/drawing/2014/main" id="{4AC165C2-11FF-0C62-EEFB-92B60CB7DD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62766" y="4357693"/>
            <a:ext cx="138626" cy="117425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begin{document}&#10;z&#10;&#10;\end{document}" title="IguanaTex Bitmap Display">
            <a:extLst>
              <a:ext uri="{FF2B5EF4-FFF2-40B4-BE49-F238E27FC236}">
                <a16:creationId xmlns:a16="http://schemas.microsoft.com/office/drawing/2014/main" id="{65D57369-4381-20F3-FFA3-134A7BA8E0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061580" y="2076275"/>
            <a:ext cx="102746" cy="11742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a&#10;&#10;\end{document}" title="IguanaTex Bitmap Display">
            <a:extLst>
              <a:ext uri="{FF2B5EF4-FFF2-40B4-BE49-F238E27FC236}">
                <a16:creationId xmlns:a16="http://schemas.microsoft.com/office/drawing/2014/main" id="{56EFD6D6-82AF-686C-FD4A-37AE36F4A2D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78930" y="2938424"/>
            <a:ext cx="123948" cy="123949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begin{document}&#10;c&#10;&#10;\end{document}" title="IguanaTex Bitmap Display">
            <a:extLst>
              <a:ext uri="{FF2B5EF4-FFF2-40B4-BE49-F238E27FC236}">
                <a16:creationId xmlns:a16="http://schemas.microsoft.com/office/drawing/2014/main" id="{463A0EFF-3BA1-2B0C-53E1-964209B430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684453" y="4428091"/>
            <a:ext cx="94888" cy="1126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9169866-B44D-8888-D4E0-BC2CA72DC78C}"/>
              </a:ext>
            </a:extLst>
          </p:cNvPr>
          <p:cNvSpPr txBox="1"/>
          <p:nvPr/>
        </p:nvSpPr>
        <p:spPr>
          <a:xfrm>
            <a:off x="472928" y="5352619"/>
            <a:ext cx="840908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 We know how to do it for </a:t>
            </a:r>
            <a:r>
              <a:rPr lang="en-US" sz="2400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graphs via maxflow!!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54654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768155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2801633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2768155" y="2707398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3A3A82"/>
                </a:solidFill>
              </a:rPr>
              <a:t>: The green edge has a </a:t>
            </a:r>
            <a:r>
              <a:rPr lang="en-US" sz="2400" b="1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as an endpoint. Should it be </a:t>
            </a:r>
            <a:r>
              <a:rPr lang="en-US" sz="2400" dirty="0">
                <a:solidFill>
                  <a:srgbClr val="FF0000"/>
                </a:solidFill>
              </a:rPr>
              <a:t>in the matching</a:t>
            </a:r>
            <a:r>
              <a:rPr lang="en-US" sz="2400" dirty="0">
                <a:solidFill>
                  <a:srgbClr val="3A3A82"/>
                </a:solidFill>
              </a:rPr>
              <a:t>? 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4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54654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768155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2801633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2768155" y="2707398"/>
            <a:ext cx="775145" cy="6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1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54654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768155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2801633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2768155" y="2707398"/>
            <a:ext cx="775145" cy="67205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0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991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658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687" y="369243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771900" y="2707398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</a:t>
            </a:r>
            <a:r>
              <a:rPr lang="en-US" sz="2400" dirty="0">
                <a:solidFill>
                  <a:srgbClr val="3A3A82"/>
                </a:solidFill>
              </a:rPr>
              <a:t> 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40FA6E-68D8-08A8-248C-DFF67645EE39}"/>
                  </a:ext>
                </a:extLst>
              </p14:cNvPr>
              <p14:cNvContentPartPr/>
              <p14:nvPr/>
            </p14:nvContentPartPr>
            <p14:xfrm>
              <a:off x="3344021" y="2259740"/>
              <a:ext cx="3012840" cy="290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40FA6E-68D8-08A8-248C-DFF67645EE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6381" y="2242100"/>
                <a:ext cx="3048480" cy="294480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9E3CDE-ED14-4A97-BC5D-81D684ABA928}"/>
              </a:ext>
            </a:extLst>
          </p:cNvPr>
          <p:cNvCxnSpPr>
            <a:cxnSpLocks/>
          </p:cNvCxnSpPr>
          <p:nvPr/>
        </p:nvCxnSpPr>
        <p:spPr>
          <a:xfrm flipV="1">
            <a:off x="6360715" y="2809982"/>
            <a:ext cx="697631" cy="1027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}&#10;\pagestyle{empty}&#10;\usepackage{xcolor}&#10;\begin{document}&#10;&#10;\textbf{\textcolor{red}{Tree}}&#10;&#10;&#10;\end{document}" title="IguanaTex Bitmap Display">
            <a:extLst>
              <a:ext uri="{FF2B5EF4-FFF2-40B4-BE49-F238E27FC236}">
                <a16:creationId xmlns:a16="http://schemas.microsoft.com/office/drawing/2014/main" id="{B7058A24-163B-4215-1E8B-779CEDD9C5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769834" y="2578754"/>
            <a:ext cx="547048" cy="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3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48199-A285-4C09-A91C-273A036B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772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098C07-DBC5-C9F4-9F6D-85A39C11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081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290406-9D34-DB5F-4A12-15E1E96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083C9F-990B-D622-CD28-F2F62664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39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085136-3656-FF8E-E0EA-ECFF108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D4461-1433-2299-1638-CBA8E97A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748" y="357343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45E08-76BB-3A9E-C82F-17EFB8B0DAA1}"/>
              </a:ext>
            </a:extLst>
          </p:cNvPr>
          <p:cNvCxnSpPr>
            <a:cxnSpLocks/>
            <a:stCxn id="31" idx="5"/>
            <a:endCxn id="36" idx="1"/>
          </p:cNvCxnSpPr>
          <p:nvPr/>
        </p:nvCxnSpPr>
        <p:spPr>
          <a:xfrm>
            <a:off x="2495894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FA4D3-AD0E-F506-B2E3-ECC640FA46A0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2529372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E0CA7-031A-4573-DD81-ED042A6EB2D9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3838681" y="2707398"/>
            <a:ext cx="1679913" cy="4819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8E962A-2DF8-B117-8787-1245A834AC54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495894" y="2815161"/>
            <a:ext cx="1147665" cy="56428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0A2B76-DB4D-74D5-6B35-4BD54D6347EC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6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all the tasks using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number of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machines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 machine can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serve one task at a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36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pic>
        <p:nvPicPr>
          <p:cNvPr id="6" name="Picture 5" descr="\documentclass{article}&#10;\usepackage{amsmath}&#10;\pagestyle{empty}&#10;\usepackage{xcolor}&#10;\begin{document}&#10;&#10;\textbf{\textcolor{red}{Maximum Matching of size 2}}&#10;&#10;&#10;\end{document}" title="IguanaTex Bitmap Display">
            <a:extLst>
              <a:ext uri="{FF2B5EF4-FFF2-40B4-BE49-F238E27FC236}">
                <a16:creationId xmlns:a16="http://schemas.microsoft.com/office/drawing/2014/main" id="{AA07B3AC-585A-089D-9C70-4DD8C64370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08162" y="2567621"/>
            <a:ext cx="3693716" cy="227047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5CAA4B5-5F6E-1FDF-7F4E-B31D0C77D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FB4231D-CC5B-8009-54EB-FA1D104E4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63FB8A3-D072-D621-608C-B14E65345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3E5184-3103-F5C3-4E68-D70E1DBED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DF6574B-9297-8954-6676-80D4D42FF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8CA6642-3776-AF2C-23FA-316353C3B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6A5AA76-F626-12B3-567B-4DA5F45A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772" y="33348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1C15DC-3437-A502-48EA-41BDF03E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081" y="2554998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D6716E-FB92-9882-CC80-925716D72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314474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6A0B23-13BA-3E09-8A17-3CB1348A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39" y="454436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EDE12-3488-99CE-8CD9-87710FAD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67778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68672C-FA80-7560-4F5A-D74A4FB2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748" y="357343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2311A6-3D7A-4FEE-855B-0BB1964B4114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2495894" y="3594976"/>
            <a:ext cx="580023" cy="99402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39181-C515-D407-D1EB-FF3432822560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529372" y="3487213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30AEA6-A0EE-F149-A4CB-490054B51D77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3838681" y="2707398"/>
            <a:ext cx="1679913" cy="4819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D83243-32FD-9860-9F65-68D6A627606C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V="1">
            <a:off x="2495894" y="2815161"/>
            <a:ext cx="1147665" cy="56428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FF8736-1BC7-B1E0-D573-FC7601BFA5D6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4977314" y="3404904"/>
            <a:ext cx="541280" cy="13175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09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32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02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8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25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71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Matching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339B1-0DE1-FA0D-C85C-B1F28C18DAB9}"/>
              </a:ext>
            </a:extLst>
          </p:cNvPr>
          <p:cNvSpPr txBox="1"/>
          <p:nvPr/>
        </p:nvSpPr>
        <p:spPr>
          <a:xfrm>
            <a:off x="246580" y="1183795"/>
            <a:ext cx="882036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A3A82"/>
                </a:solidFill>
              </a:rPr>
              <a:t>Do not use Maxflow, but directly Greedy.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5B759-357B-7DF1-B0B4-FF905639CCCF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an </a:t>
            </a:r>
            <a:r>
              <a:rPr lang="en-US" sz="2400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rgbClr val="3A3A82"/>
                </a:solidFill>
              </a:rPr>
              <a:t> with one </a:t>
            </a:r>
            <a:r>
              <a:rPr lang="en-US" sz="2400" dirty="0">
                <a:solidFill>
                  <a:srgbClr val="FF0000"/>
                </a:solidFill>
              </a:rPr>
              <a:t>endpoint</a:t>
            </a:r>
            <a:r>
              <a:rPr lang="en-US" sz="2400" dirty="0">
                <a:solidFill>
                  <a:srgbClr val="3A3A82"/>
                </a:solidFill>
              </a:rPr>
              <a:t> being a </a:t>
            </a:r>
            <a:r>
              <a:rPr lang="en-US" sz="2400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all other incident edges</a:t>
            </a:r>
            <a:r>
              <a:rPr lang="en-US" sz="2400" dirty="0">
                <a:solidFill>
                  <a:srgbClr val="3A3A82"/>
                </a:solidFill>
              </a:rPr>
              <a:t>. The new graph is a </a:t>
            </a:r>
            <a:r>
              <a:rPr lang="en-US" sz="2400" dirty="0">
                <a:solidFill>
                  <a:srgbClr val="FF0000"/>
                </a:solidFill>
              </a:rPr>
              <a:t>union of 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edges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usepackage{xcolor}&#10;\begin{document}&#10;&#10;\textbf{\textcolor{red}{Maximum Matching of size 5}}&#10;&#10;&#10;\end{document}" title="IguanaTex Bitmap Display">
            <a:extLst>
              <a:ext uri="{FF2B5EF4-FFF2-40B4-BE49-F238E27FC236}">
                <a16:creationId xmlns:a16="http://schemas.microsoft.com/office/drawing/2014/main" id="{8D7E4930-C77C-0AF1-B2A8-09944C8BF6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23766" y="2239767"/>
            <a:ext cx="3693716" cy="2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65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3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64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4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usepackage{xcolor}&#10;\begin{document}&#10;&#10;\textbf{\textcolor{red}{Independent Set}}&#10;&#10;&#10;\end{document}" title="IguanaTex Bitmap Display">
            <a:extLst>
              <a:ext uri="{FF2B5EF4-FFF2-40B4-BE49-F238E27FC236}">
                <a16:creationId xmlns:a16="http://schemas.microsoft.com/office/drawing/2014/main" id="{E2A5D1C5-0D43-F194-57EA-1AE452B219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72112" y="2257997"/>
            <a:ext cx="207390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30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4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\documentclass{article}&#10;\usepackage{amsmath}&#10;\pagestyle{empty}&#10;\usepackage{xcolor}&#10;\begin{document}&#10;&#10;\textbf{\textcolor{red}{Not an Independent Set}}&#10;&#10;&#10;\end{document}" title="IguanaTex Bitmap Display">
            <a:extLst>
              <a:ext uri="{FF2B5EF4-FFF2-40B4-BE49-F238E27FC236}">
                <a16:creationId xmlns:a16="http://schemas.microsoft.com/office/drawing/2014/main" id="{93B450BD-89B2-3675-D297-F48DCA8DB2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31559" y="2241806"/>
            <a:ext cx="3055241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7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all the tasks using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minimum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number of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machines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 machine can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serve one task at a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405DDD-D8B8-BEBB-9EA0-72B08C52A9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302538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Sort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tasks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their </a:t>
                </a:r>
                <a:r>
                  <a:rPr lang="en-US" sz="2400" b="1" dirty="0">
                    <a:solidFill>
                      <a:srgbClr val="FF0000"/>
                    </a:solidFill>
                    <a:latin typeface="+mj-lt"/>
                  </a:rPr>
                  <a:t>start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time. Assign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first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 to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machine 1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When considering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all machines are busy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create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to the new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otherwise assign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new task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to an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available machine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405DDD-D8B8-BEBB-9EA0-72B08C52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3025381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374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26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Problems on trees using Greedy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/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collection of vertices that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share an edge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6BBF3-3504-62FC-D871-722C1187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8" y="1072856"/>
                <a:ext cx="8039742" cy="757130"/>
              </a:xfrm>
              <a:prstGeom prst="rect">
                <a:avLst/>
              </a:prstGeom>
              <a:blipFill>
                <a:blip r:embed="rId3"/>
                <a:stretch>
                  <a:fillRect l="-1213" t="-1129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6933F8-5BA3-B449-F9B5-A06EF491DE20}"/>
              </a:ext>
            </a:extLst>
          </p:cNvPr>
          <p:cNvSpPr txBox="1"/>
          <p:nvPr/>
        </p:nvSpPr>
        <p:spPr>
          <a:xfrm>
            <a:off x="344184" y="541209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54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497EB2-D686-FF48-24E1-C4DCCFAA08D8}"/>
              </a:ext>
            </a:extLst>
          </p:cNvPr>
          <p:cNvSpPr txBox="1"/>
          <p:nvPr/>
        </p:nvSpPr>
        <p:spPr>
          <a:xfrm>
            <a:off x="323637" y="5242006"/>
            <a:ext cx="882036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3A3A82"/>
                </a:solidFill>
              </a:rPr>
              <a:t>: Should a </a:t>
            </a:r>
            <a:r>
              <a:rPr lang="en-US" sz="2400" b="1" dirty="0">
                <a:solidFill>
                  <a:srgbClr val="FF0000"/>
                </a:solidFill>
              </a:rPr>
              <a:t>leaf</a:t>
            </a:r>
            <a:r>
              <a:rPr lang="en-US" sz="2400" dirty="0">
                <a:solidFill>
                  <a:srgbClr val="3A3A82"/>
                </a:solidFill>
              </a:rPr>
              <a:t> be part of the independent set?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39E1-767A-E7C5-0F55-0B4BF7F95F05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82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768155" y="3230248"/>
            <a:ext cx="580023" cy="99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8E948-BAD2-66B4-D1A0-648AAF2024D1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08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193B3-8723-52DF-D219-6E18FAEF2C83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27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2DD29-FE93-4427-D293-8186EA2EC2FD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57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56BF8-4778-A830-1114-31E55A9EEF04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27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E879-D402-E17A-36F8-578ABDE9BD71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04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099B6-6444-2232-DBDA-189BC3D4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33" y="2970085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21D05D-4174-C361-3BC7-718CE8A9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9027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EE55A-3A59-3AAD-9A28-A95DC131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116" y="2780013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E10F0-9D9E-75F8-E4A6-50526768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79632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30CBF-1477-61EF-F58E-5BB2115E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92" y="4313055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DC37FB-FC5B-FA4F-2959-A847BF9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487" y="3181821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F77D14-2A2F-C21A-F0C9-3B1FEA18FB1D}"/>
              </a:ext>
            </a:extLst>
          </p:cNvPr>
          <p:cNvCxnSpPr>
            <a:cxnSpLocks/>
          </p:cNvCxnSpPr>
          <p:nvPr/>
        </p:nvCxnSpPr>
        <p:spPr>
          <a:xfrm>
            <a:off x="2768155" y="3225111"/>
            <a:ext cx="580023" cy="99402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C8F02-F44D-3DF2-31D5-69C4E4E4AF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801633" y="3122485"/>
            <a:ext cx="1556854" cy="2117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B41D0-F8C1-9049-AFAE-719DB128D8BF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687333" y="2342670"/>
            <a:ext cx="855967" cy="6274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257ED-34F2-E824-FE0F-98139021D27C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3771900" y="2342670"/>
            <a:ext cx="1746694" cy="4819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06ACB5-C3F9-F286-ACFD-66258C057109}"/>
              </a:ext>
            </a:extLst>
          </p:cNvPr>
          <p:cNvCxnSpPr>
            <a:cxnSpLocks/>
            <a:stCxn id="15" idx="7"/>
            <a:endCxn id="13" idx="4"/>
          </p:cNvCxnSpPr>
          <p:nvPr/>
        </p:nvCxnSpPr>
        <p:spPr>
          <a:xfrm flipV="1">
            <a:off x="4977314" y="3084813"/>
            <a:ext cx="622102" cy="12728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0289D0-A862-3067-5A4B-8E711F955707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28A77-6445-B2CF-F6C7-6866D5BB71D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9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05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3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770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71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21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6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35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59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56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07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26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Maximum Independent set on trees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38B8E-E08E-B007-64D6-6850D01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60" y="2343362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4C880-76FF-D2F9-B3F8-5816496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99" y="302578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3A558F-8BFB-8A30-46D5-528BB769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461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9A3CB-E80E-7B45-CFD3-03761DFA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77" y="302578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ABD2F-7338-4062-D3A0-FCE0904D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78" y="4057439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D27C3-74DA-98D9-7273-C9A62B41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4037826"/>
            <a:ext cx="2286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7CD2-83EB-1EC2-A45B-A29A7F92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599" y="40775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03C66-1494-9CF2-D92F-35A93B74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95" y="4037826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0502F-1848-E786-8478-6C811650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518" y="438236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6DF0-8944-1167-4825-4F6E8A92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766" y="2552047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9BD39-BAD4-C053-FDD0-D09930C4C98F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636321" y="2603525"/>
            <a:ext cx="47021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19E59F-BB97-87C4-4612-4D1D9B827488}"/>
              </a:ext>
            </a:extLst>
          </p:cNvPr>
          <p:cNvCxnSpPr>
            <a:cxnSpLocks/>
            <a:stCxn id="3" idx="4"/>
            <a:endCxn id="11" idx="7"/>
          </p:cNvCxnSpPr>
          <p:nvPr/>
        </p:nvCxnSpPr>
        <p:spPr>
          <a:xfrm flipH="1">
            <a:off x="3407721" y="2648162"/>
            <a:ext cx="779639" cy="14740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3F119-092A-8373-F102-C5AA57FD8F86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268182" y="2603525"/>
            <a:ext cx="307757" cy="4669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6A6D45-A3C5-8DF0-1671-F5A80B62B990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4737583" y="2812210"/>
            <a:ext cx="519661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0E0C0-8FF1-965F-1937-88A071C5225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56761" y="3330589"/>
            <a:ext cx="77057" cy="105178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D506D7-9935-EDF4-6CD4-82A2B93C9F7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418888" y="3285952"/>
            <a:ext cx="310967" cy="796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1E2B98-57DC-B8DE-EAD6-1D0DEA0C35FC}"/>
              </a:ext>
            </a:extLst>
          </p:cNvPr>
          <p:cNvCxnSpPr>
            <a:cxnSpLocks/>
            <a:stCxn id="14" idx="5"/>
            <a:endCxn id="8" idx="1"/>
          </p:cNvCxnSpPr>
          <p:nvPr/>
        </p:nvCxnSpPr>
        <p:spPr>
          <a:xfrm>
            <a:off x="5418888" y="2812210"/>
            <a:ext cx="310967" cy="25821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59B89-40BD-521F-D53B-C101899D25F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3441199" y="4209839"/>
            <a:ext cx="565079" cy="201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C9CC0B-64D9-82B8-ED2C-D162239EEE1F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452366" y="4190226"/>
            <a:ext cx="6344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C7EA5-F117-426E-B3ED-DDCD54BD8471}"/>
              </a:ext>
            </a:extLst>
          </p:cNvPr>
          <p:cNvSpPr txBox="1"/>
          <p:nvPr/>
        </p:nvSpPr>
        <p:spPr>
          <a:xfrm>
            <a:off x="323637" y="5242006"/>
            <a:ext cx="882036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Choose a </a:t>
            </a:r>
            <a:r>
              <a:rPr lang="en-US" sz="2400" dirty="0">
                <a:solidFill>
                  <a:srgbClr val="FF0000"/>
                </a:solidFill>
              </a:rPr>
              <a:t>leaf (or isolated vertex)</a:t>
            </a:r>
            <a:r>
              <a:rPr lang="en-US" sz="2400" dirty="0">
                <a:solidFill>
                  <a:srgbClr val="3A3A82"/>
                </a:solidFill>
              </a:rPr>
              <a:t> and put it in the </a:t>
            </a:r>
            <a:r>
              <a:rPr lang="en-US" sz="2400" dirty="0">
                <a:solidFill>
                  <a:srgbClr val="FF0000"/>
                </a:solidFill>
              </a:rPr>
              <a:t>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Remove the neighboring vertex </a:t>
            </a:r>
            <a:r>
              <a:rPr lang="en-US" sz="2400" dirty="0">
                <a:solidFill>
                  <a:srgbClr val="3A3A82"/>
                </a:solidFill>
              </a:rPr>
              <a:t>(and incident edges). The new graph is a union of </a:t>
            </a:r>
            <a:r>
              <a:rPr lang="en-US" sz="2400" dirty="0">
                <a:solidFill>
                  <a:srgbClr val="FF0000"/>
                </a:solidFill>
              </a:rPr>
              <a:t>trees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Repeat </a:t>
            </a:r>
            <a:r>
              <a:rPr lang="en-US" sz="2400" dirty="0">
                <a:solidFill>
                  <a:srgbClr val="3A3A82"/>
                </a:solidFill>
              </a:rPr>
              <a:t>until</a:t>
            </a:r>
            <a:r>
              <a:rPr lang="en-US" sz="2400" dirty="0">
                <a:solidFill>
                  <a:srgbClr val="FF0000"/>
                </a:solidFill>
              </a:rPr>
              <a:t> run out of vertices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0EB90-A225-8025-3F5B-7A2299EBFE87}"/>
              </a:ext>
            </a:extLst>
          </p:cNvPr>
          <p:cNvSpPr txBox="1"/>
          <p:nvPr/>
        </p:nvSpPr>
        <p:spPr>
          <a:xfrm>
            <a:off x="344184" y="1179134"/>
            <a:ext cx="845563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  <a:r>
              <a:rPr lang="en-US" sz="2400" dirty="0">
                <a:solidFill>
                  <a:srgbClr val="FF0000"/>
                </a:solidFill>
              </a:rPr>
              <a:t>maximum independent set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  <a:endParaRPr lang="en-US" sz="2400" dirty="0">
              <a:latin typeface="Times New Roman" charset="0"/>
            </a:endParaRPr>
          </a:p>
        </p:txBody>
      </p:sp>
      <p:pic>
        <p:nvPicPr>
          <p:cNvPr id="20" name="Picture 19" descr="\documentclass{article}&#10;\usepackage{amsmath}&#10;\pagestyle{empty}&#10;\usepackage{xcolor}&#10;\begin{document}&#10;&#10;\textbf{\textcolor{red}{Independent Set of size 5}}&#10;&#10;&#10;\end{document}" title="IguanaTex Bitmap Display">
            <a:extLst>
              <a:ext uri="{FF2B5EF4-FFF2-40B4-BE49-F238E27FC236}">
                <a16:creationId xmlns:a16="http://schemas.microsoft.com/office/drawing/2014/main" id="{12540BF2-56BB-2E90-5006-6F6D97C607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31559" y="2241805"/>
            <a:ext cx="3204575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4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6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1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7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E8FDF617-1799-1675-1665-1A0A87B5AF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07736" y="5693622"/>
            <a:ext cx="621019" cy="389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4812-BDF5-4CB1-DB01-534726C18580}"/>
              </a:ext>
            </a:extLst>
          </p:cNvPr>
          <p:cNvCxnSpPr/>
          <p:nvPr/>
        </p:nvCxnSpPr>
        <p:spPr>
          <a:xfrm>
            <a:off x="2054831" y="5322014"/>
            <a:ext cx="210106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Scheduling jobs/tasks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Given: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tasks, each having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7620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Goal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Perform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as many tasks as possible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using one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lt"/>
                  </a:rPr>
                  <a:t>machine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In other words, find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maximum number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non-overlapping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intervals.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 1">
                <a:extLst>
                  <a:ext uri="{FF2B5EF4-FFF2-40B4-BE49-F238E27FC236}">
                    <a16:creationId xmlns:a16="http://schemas.microsoft.com/office/drawing/2014/main" id="{06B3DD1E-2AF9-E307-84D2-57301C99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276209"/>
                <a:ext cx="8699873" cy="1982912"/>
              </a:xfrm>
              <a:prstGeom prst="rect">
                <a:avLst/>
              </a:prstGeom>
              <a:blipFill>
                <a:blip r:embed="rId7"/>
                <a:stretch>
                  <a:fillRect l="-210" t="-1840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AFF8DB67-2131-809C-E560-9B3E715976F9}"/>
              </a:ext>
            </a:extLst>
          </p:cNvPr>
          <p:cNvSpPr txBox="1">
            <a:spLocks/>
          </p:cNvSpPr>
          <p:nvPr/>
        </p:nvSpPr>
        <p:spPr>
          <a:xfrm>
            <a:off x="310562" y="3238058"/>
            <a:ext cx="8622816" cy="123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Sort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increasing order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of their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finish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time. Perform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task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remove all overlapping 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tasks with first task.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Repeat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 the same process to the remaining tasks. 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7 Tasks, [1,4], [1,3], [2,5], [3,7], [4,7], [6,9], [7,8]&#10;&#10;\end{document}" title="IguanaTex Bitmap Display">
            <a:extLst>
              <a:ext uri="{FF2B5EF4-FFF2-40B4-BE49-F238E27FC236}">
                <a16:creationId xmlns:a16="http://schemas.microsoft.com/office/drawing/2014/main" id="{3A6E6A1C-DCE0-3F54-95E3-4CAFD2C1C7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8503" y="4706289"/>
            <a:ext cx="7710216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&#10;&#10;[1,3]&#10;&#10;\end{document}" title="IguanaTex Bitmap Display">
            <a:extLst>
              <a:ext uri="{FF2B5EF4-FFF2-40B4-BE49-F238E27FC236}">
                <a16:creationId xmlns:a16="http://schemas.microsoft.com/office/drawing/2014/main" id="{B09C43CA-8453-A733-02EE-472E1A249F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20130" y="5700612"/>
            <a:ext cx="621019" cy="38988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rt}: [1,3], [1,4], [2,5], [3,7], [4,7], [7,8], [6,9]&#10;&#10;\end{document}" title="IguanaTex Bitmap Display">
            <a:extLst>
              <a:ext uri="{FF2B5EF4-FFF2-40B4-BE49-F238E27FC236}">
                <a16:creationId xmlns:a16="http://schemas.microsoft.com/office/drawing/2014/main" id="{860F7AC5-7EF0-0EF3-3E4C-E06E248C0F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86050" y="5169555"/>
            <a:ext cx="5874451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&#10;[3,7]&#10;&#10;\end{document}" title="IguanaTex Bitmap Display">
            <a:extLst>
              <a:ext uri="{FF2B5EF4-FFF2-40B4-BE49-F238E27FC236}">
                <a16:creationId xmlns:a16="http://schemas.microsoft.com/office/drawing/2014/main" id="{E8FDF617-1799-1675-1665-1A0A87B5AF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07736" y="5693622"/>
            <a:ext cx="621019" cy="389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4812-BDF5-4CB1-DB01-534726C18580}"/>
              </a:ext>
            </a:extLst>
          </p:cNvPr>
          <p:cNvCxnSpPr/>
          <p:nvPr/>
        </p:nvCxnSpPr>
        <p:spPr>
          <a:xfrm>
            <a:off x="2054831" y="5322014"/>
            <a:ext cx="210106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8D484-F376-2AF5-53F3-4C5E84E07C85}"/>
              </a:ext>
            </a:extLst>
          </p:cNvPr>
          <p:cNvCxnSpPr>
            <a:cxnSpLocks/>
          </p:cNvCxnSpPr>
          <p:nvPr/>
        </p:nvCxnSpPr>
        <p:spPr>
          <a:xfrm>
            <a:off x="4308297" y="5322014"/>
            <a:ext cx="14092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0C976D-1A3A-FBD8-A4B7-9346632A4997}"/>
              </a:ext>
            </a:extLst>
          </p:cNvPr>
          <p:cNvCxnSpPr>
            <a:cxnSpLocks/>
          </p:cNvCxnSpPr>
          <p:nvPr/>
        </p:nvCxnSpPr>
        <p:spPr>
          <a:xfrm>
            <a:off x="6551488" y="5322014"/>
            <a:ext cx="77398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84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7,8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49.381"/>
  <p:tag name="LATEXADDIN" val="\documentclass{article}&#10;\usepackage{amsmath}&#10;\pagestyle{empty}&#10;\usepackage{xcolor}&#10;\begin{document}&#10;&#10;(5\$, 3), (4\$, 4), (2\$, 2), (2\$, 2), (2\$, 4), (1\$, 2), (1\$, 4)&#10;&#10;\end{document}"/>
  <p:tag name="IGUANATEXSIZE" val="28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13.686"/>
  <p:tag name="LATEXADDIN" val="\documentclass{article}&#10;\usepackage{amsmath}&#10;\pagestyle{empty}&#10;\usepackage{xcolor}&#10;\begin{document}&#10;&#10;(4\$, 4), (2\$, 2), (2\$, 2), (2\$, 4), (1\$, 2), (1\$, 4)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77.99"/>
  <p:tag name="LATEXADDIN" val="\documentclass{article}&#10;\usepackage{amsmath}&#10;\pagestyle{empty}&#10;\usepackage{xcolor}&#10;\begin{document}&#10; (2\$, 2), (2\$, 2), (2\$, 4), (1\$, 2), (1\$, 4)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4\$,4) between times 3-4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2.295"/>
  <p:tag name="LATEXADDIN" val="\documentclass{article}&#10;\usepackage{amsmath}&#10;\pagestyle{empty}&#10;\usepackage{xcolor}&#10;\begin{document}&#10;(2\$, 2), (2\$, 4), (1\$, 2), (1\$, 4)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4\$,4) between times 3-4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2\$,2) between times 1-2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8.249"/>
  <p:tag name="LATEXADDIN" val="\documentclass{article}&#10;\usepackage{amsmath}&#10;\pagestyle{empty}&#10;\usepackage{xcolor}&#10;\begin{document}&#10;&#10;\textcolor{red}{Example}: 7 Tasks, (5\$, 3), (2\$, 2), (2\$, 2), (1\$, 2), (4\$, 4), (2\$, 4), (1\$, 4)&#10;&#10;\end{document}"/>
  <p:tag name="IGUANATEXSIZE" val="28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088.864"/>
  <p:tag name="LATEXADDIN" val="\documentclass{article}&#10;\usepackage{amsmath}&#10;\pagestyle{empty}&#10;\usepackage{xcolor}&#10;\begin{document}&#10;&#10;$\textcolor{red}{Solution}: \textrm{Task 2, Task 3, Task 1, Task 5}$ with profit $13\$$ &#10;&#10;\end{document}"/>
  <p:tag name="IGUANATEXSIZE" val="28"/>
  <p:tag name="IGUANATEXCURSOR" val="1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06.599"/>
  <p:tag name="LATEXADDIN" val="\documentclass{article}&#10;\usepackage{amsmath}&#10;\pagestyle{empty}&#10;\usepackage{xcolor}&#10;\begin{document}&#10;(2\$, 4), (1\$, 2), (1\$, 4)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5\$,3) between times 2-3.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4\$,4) between times 3-4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2\$,2) between times 1-2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7.983"/>
  <p:tag name="LATEXADDIN" val="\documentclass{article}&#10;\usepackage{amsmath}&#10;\pagestyle{empty}&#10;\usepackage{xcolor}&#10;\begin{document}&#10;&#10;Schedule task (2\$,2) between times 0-1.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84.9269"/>
  <p:tag name="LATEXADDIN" val="\documentclass{article}&#10;\usepackage{amsmath}&#10;\pagestyle{empty}&#10;\usepackage{xcolor}&#10;\begin{document}&#10;&#10;\textbf{\textcolor{red}{Matching}}&#10;&#10;&#10;\end{document}"/>
  <p:tag name="IGUANATEXSIZE" val="20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89.1264"/>
  <p:tag name="LATEXADDIN" val="\documentclass{article}&#10;\usepackage{amsmath}&#10;\pagestyle{empty}&#10;\usepackage{xcolor}&#10;\begin{document}&#10;&#10;\textbf{\textcolor{red}{Not a Matching}}&#10;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1.49228"/>
  <p:tag name="LATEXADDIN" val="\documentclass{article}&#10;\usepackage{amsmath}&#10;\pagestyle{empty}&#10;\usepackage{xcolor}&#10;\begin{document}&#10;y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63.74205"/>
  <p:tag name="LATEXADDIN" val="\documentclass{article}&#10;\usepackage{amsmath}&#10;\pagestyle{empty}&#10;\usepackage{xcolor}&#10;\begin{document}&#10;x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47.24409"/>
  <p:tag name="LATEXADDIN" val="\documentclass{article}&#10;\usepackage{amsmath}&#10;\pagestyle{empty}&#10;\usepackage{xcolor}&#10;\begin{document}&#10;z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6.99291"/>
  <p:tag name="LATEXADDIN" val="\documentclass{article}&#10;\usepackage{amsmath}&#10;\pagestyle{empty}&#10;\usepackage{xcolor}&#10;\begin{document}&#10;a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pagestyle{empty}&#10;\usepackage{xcolor}&#10;\begin{document}&#10;b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47.99401"/>
  <p:tag name="LATEXADDIN" val="\documentclass{article}&#10;\usepackage{amsmath}&#10;\pagestyle{empty}&#10;\usepackage{xcolor}&#10;\begin{document}&#10;c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1.49228"/>
  <p:tag name="LATEXADDIN" val="\documentclass{article}&#10;\usepackage{amsmath}&#10;\pagestyle{empty}&#10;\usepackage{xcolor}&#10;\begin{document}&#10;y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pagestyle{empty}&#10;\usepackage{xcolor}&#10;\begin{document}&#10;b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63.74205"/>
  <p:tag name="LATEXADDIN" val="\documentclass{article}&#10;\usepackage{amsmath}&#10;\pagestyle{empty}&#10;\usepackage{xcolor}&#10;\begin{document}&#10;x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47.24409"/>
  <p:tag name="LATEXADDIN" val="\documentclass{article}&#10;\usepackage{amsmath}&#10;\pagestyle{empty}&#10;\usepackage{xcolor}&#10;\begin{document}&#10;z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1,3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6.99291"/>
  <p:tag name="LATEXADDIN" val="\documentclass{article}&#10;\usepackage{amsmath}&#10;\pagestyle{empty}&#10;\usepackage{xcolor}&#10;\begin{document}&#10;a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47.99401"/>
  <p:tag name="LATEXADDIN" val="\documentclass{article}&#10;\usepackage{amsmath}&#10;\pagestyle{empty}&#10;\usepackage{xcolor}&#10;\begin{document}&#10;c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69.2164"/>
  <p:tag name="LATEXADDIN" val="\documentclass{article}&#10;\usepackage{amsmath}&#10;\pagestyle{empty}&#10;\usepackage{xcolor}&#10;\begin{document}&#10;&#10;\textbf{\textcolor{red}{Tree}}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17.773"/>
  <p:tag name="LATEXADDIN" val="\documentclass{article}&#10;\usepackage{amsmath}&#10;\pagestyle{empty}&#10;\usepackage{xcolor}&#10;\begin{document}&#10;&#10;\textbf{\textcolor{red}{Maximum Matching of size 2}}&#10;&#10;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17.773"/>
  <p:tag name="LATEXADDIN" val="\documentclass{article}&#10;\usepackage{amsmath}&#10;\pagestyle{empty}&#10;\usepackage{xcolor}&#10;\begin{document}&#10;&#10;\textbf{\textcolor{red}{Maximum Matching of size 5}}&#10;&#10;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20.622"/>
  <p:tag name="LATEXADDIN" val="\documentclass{article}&#10;\usepackage{amsmath}&#10;\pagestyle{empty}&#10;\usepackage{xcolor}&#10;\begin{document}&#10;&#10;\textbf{\textcolor{red}{Independent Set}}&#10;&#10;&#10;\end{document}"/>
  <p:tag name="IGUANATEXSIZE" val="20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503.562"/>
  <p:tag name="LATEXADDIN" val="\documentclass{article}&#10;\usepackage{amsmath}&#10;\pagestyle{empty}&#10;\usepackage{xcolor}&#10;\begin{document}&#10;&#10;\textbf{\textcolor{red}{Not an Independent Set}}&#10;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577.053"/>
  <p:tag name="LATEXADDIN" val="\documentclass{article}&#10;\usepackage{amsmath}&#10;\pagestyle{empty}&#10;\usepackage{xcolor}&#10;\begin{document}&#10;&#10;\textbf{\textcolor{red}{Independent Set of size 5}}&#10;&#10;&#10;\end{document}"/>
  <p:tag name="IGUANATEXSIZE" val="20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pagestyle{empty}&#10;\usepackage{xcolor}&#10;\begin{document}&#10;&#10;\textcolor{red}{Sort}: [1,3], [1,4], [2,5], [3,7], [4,7], [7,8], [6,9]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.475"/>
  <p:tag name="LATEXADDIN" val="\documentclass{article}&#10;\usepackage{amsmath}&#10;\usepackage{xcolor}&#10;\pagestyle{empty}&#10;\begin{document}&#10;&#10;&#10;[3,7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6.614"/>
  <p:tag name="LATEXADDIN" val="\documentclass{article}&#10;\usepackage{amsmath}&#10;\pagestyle{empty}&#10;\usepackage{xcolor}&#10;\begin{document}&#10;&#10;\textcolor{red}{Example}: 7 Tasks, [1,4], [1,3], [2,5], [3,7], [4,7], [6,9], [7,8]&#10;&#10;\end{document}"/>
  <p:tag name="IGUANATEXSIZE" val="28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9034</TotalTime>
  <Words>4121</Words>
  <Application>Microsoft Office PowerPoint</Application>
  <PresentationFormat>On-screen Show (4:3)</PresentationFormat>
  <Paragraphs>325</Paragraphs>
  <Slides>58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Tahoma</vt:lpstr>
      <vt:lpstr>Times New Roman</vt:lpstr>
      <vt:lpstr>Office Theme</vt:lpstr>
      <vt:lpstr>Equation</vt:lpstr>
      <vt:lpstr>       Lecture 16  More problems on the Greedy Method </vt:lpstr>
      <vt:lpstr>Greedy method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Scheduling jobs/tasks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Problems on trees using Greedy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Maximum Matching on trees </vt:lpstr>
      <vt:lpstr>Problems on trees using Greedy </vt:lpstr>
      <vt:lpstr>Problems on trees using Greedy </vt:lpstr>
      <vt:lpstr>Problems on trees using Greedy </vt:lpstr>
      <vt:lpstr>Problems on trees using Greedy 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</vt:lpstr>
      <vt:lpstr>Maximum Independent set on trees 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304</cp:revision>
  <dcterms:created xsi:type="dcterms:W3CDTF">2015-09-14T04:42:16Z</dcterms:created>
  <dcterms:modified xsi:type="dcterms:W3CDTF">2024-05-24T03:51:28Z</dcterms:modified>
</cp:coreProperties>
</file>